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Lst>
  <p:notesMasterIdLst>
    <p:notesMasterId r:id="rId38"/>
  </p:notesMasterIdLst>
  <p:handoutMasterIdLst>
    <p:handoutMasterId r:id="rId39"/>
  </p:handoutMasterIdLst>
  <p:sldIdLst>
    <p:sldId id="289"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9144000" cy="6858000" type="screen4x3"/>
  <p:notesSz cx="6781800" cy="985678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a:srgbClr val="009900"/>
    <a:srgbClr val="ED2611"/>
    <a:srgbClr val="FFFFCC"/>
    <a:srgbClr val="7C207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36" autoAdjust="0"/>
    <p:restoredTop sz="94595" autoAdjust="0"/>
  </p:normalViewPr>
  <p:slideViewPr>
    <p:cSldViewPr>
      <p:cViewPr varScale="1">
        <p:scale>
          <a:sx n="82" d="100"/>
          <a:sy n="82" d="100"/>
        </p:scale>
        <p:origin x="-10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96" y="-96"/>
      </p:cViewPr>
      <p:guideLst>
        <p:guide orient="horz" pos="3104"/>
        <p:guide pos="21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02" name="Rectangle 2"/>
          <p:cNvSpPr>
            <a:spLocks noGrp="1" noChangeArrowheads="1"/>
          </p:cNvSpPr>
          <p:nvPr>
            <p:ph type="hdr" sz="quarter"/>
          </p:nvPr>
        </p:nvSpPr>
        <p:spPr bwMode="auto">
          <a:xfrm>
            <a:off x="0" y="0"/>
            <a:ext cx="29384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403" name="Rectangle 3"/>
          <p:cNvSpPr>
            <a:spLocks noGrp="1" noChangeArrowheads="1"/>
          </p:cNvSpPr>
          <p:nvPr>
            <p:ph type="dt" sz="quarter" idx="1"/>
          </p:nvPr>
        </p:nvSpPr>
        <p:spPr bwMode="auto">
          <a:xfrm>
            <a:off x="3841750" y="0"/>
            <a:ext cx="29384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14404" name="Rectangle 4"/>
          <p:cNvSpPr>
            <a:spLocks noGrp="1" noChangeArrowheads="1"/>
          </p:cNvSpPr>
          <p:nvPr>
            <p:ph type="ftr" sz="quarter" idx="2"/>
          </p:nvPr>
        </p:nvSpPr>
        <p:spPr bwMode="auto">
          <a:xfrm>
            <a:off x="0" y="9361488"/>
            <a:ext cx="293846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4405" name="Rectangle 5"/>
          <p:cNvSpPr>
            <a:spLocks noGrp="1" noChangeArrowheads="1"/>
          </p:cNvSpPr>
          <p:nvPr>
            <p:ph type="sldNum" sz="quarter" idx="3"/>
          </p:nvPr>
        </p:nvSpPr>
        <p:spPr bwMode="auto">
          <a:xfrm>
            <a:off x="3841750" y="9361488"/>
            <a:ext cx="293846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B02ED73-6F4C-4101-AF8B-CD0BC7E4702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384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43" name="Rectangle 3"/>
          <p:cNvSpPr>
            <a:spLocks noGrp="1" noChangeArrowheads="1"/>
          </p:cNvSpPr>
          <p:nvPr>
            <p:ph type="dt" idx="1"/>
          </p:nvPr>
        </p:nvSpPr>
        <p:spPr bwMode="auto">
          <a:xfrm>
            <a:off x="3841750" y="0"/>
            <a:ext cx="29384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9940" name="Rectangle 4"/>
          <p:cNvSpPr>
            <a:spLocks noRot="1" noChangeArrowheads="1" noTextEdit="1"/>
          </p:cNvSpPr>
          <p:nvPr>
            <p:ph type="sldImg" idx="2"/>
          </p:nvPr>
        </p:nvSpPr>
        <p:spPr bwMode="auto">
          <a:xfrm>
            <a:off x="927100" y="739775"/>
            <a:ext cx="4927600" cy="3695700"/>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677863" y="4681538"/>
            <a:ext cx="5426075" cy="4435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9361488"/>
            <a:ext cx="293846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447" name="Rectangle 7"/>
          <p:cNvSpPr>
            <a:spLocks noGrp="1" noChangeArrowheads="1"/>
          </p:cNvSpPr>
          <p:nvPr>
            <p:ph type="sldNum" sz="quarter" idx="5"/>
          </p:nvPr>
        </p:nvSpPr>
        <p:spPr bwMode="auto">
          <a:xfrm>
            <a:off x="3841750" y="9361488"/>
            <a:ext cx="293846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25A17AE-715E-422A-912E-5C675CFDDB4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smtClean="0"/>
          </a:p>
        </p:txBody>
      </p:sp>
      <p:sp>
        <p:nvSpPr>
          <p:cNvPr id="40964" name="Slide Number Placeholder 3"/>
          <p:cNvSpPr>
            <a:spLocks noGrp="1"/>
          </p:cNvSpPr>
          <p:nvPr>
            <p:ph type="sldNum" sz="quarter" idx="5"/>
          </p:nvPr>
        </p:nvSpPr>
        <p:spPr>
          <a:noFill/>
        </p:spPr>
        <p:txBody>
          <a:bodyPr/>
          <a:lstStyle/>
          <a:p>
            <a:fld id="{42E2EB18-F357-4890-9C5F-26F4C67921E9}"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fld id="{AFE77718-8FA4-4579-A0B5-DEFBCB1B8E66}" type="slidenum">
              <a:rPr lang="en-US" smtClean="0"/>
              <a:pPr/>
              <a:t>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9BF3ACA1-6561-4440-92B8-DC8303FB4F32}" type="datetimeFigureOut">
              <a:rPr lang="en-US"/>
              <a:pPr>
                <a:defRPr/>
              </a:pPr>
              <a:t>7/25/2011</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Up Dated 2008 Eddie Cody</a:t>
            </a:r>
          </a:p>
        </p:txBody>
      </p:sp>
      <p:sp>
        <p:nvSpPr>
          <p:cNvPr id="6" name="Slide Number Placeholder 22"/>
          <p:cNvSpPr>
            <a:spLocks noGrp="1"/>
          </p:cNvSpPr>
          <p:nvPr>
            <p:ph type="sldNum" sz="quarter" idx="12"/>
          </p:nvPr>
        </p:nvSpPr>
        <p:spPr/>
        <p:txBody>
          <a:bodyPr/>
          <a:lstStyle>
            <a:lvl1pPr>
              <a:defRPr/>
            </a:lvl1pPr>
          </a:lstStyle>
          <a:p>
            <a:pPr>
              <a:defRPr/>
            </a:pPr>
            <a:fld id="{5FB8750C-C6B9-4645-B467-078AC5C2759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9266AAB-D14E-41C8-AE9E-B15310CA3165}" type="datetimeFigureOut">
              <a:rPr lang="en-US"/>
              <a:pPr>
                <a:defRPr/>
              </a:pPr>
              <a:t>7/25/2011</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Up Dated 2008 Eddie Cody</a:t>
            </a:r>
          </a:p>
        </p:txBody>
      </p:sp>
      <p:sp>
        <p:nvSpPr>
          <p:cNvPr id="6" name="Slide Number Placeholder 22"/>
          <p:cNvSpPr>
            <a:spLocks noGrp="1"/>
          </p:cNvSpPr>
          <p:nvPr>
            <p:ph type="sldNum" sz="quarter" idx="12"/>
          </p:nvPr>
        </p:nvSpPr>
        <p:spPr/>
        <p:txBody>
          <a:bodyPr/>
          <a:lstStyle>
            <a:lvl1pPr>
              <a:defRPr/>
            </a:lvl1pPr>
          </a:lstStyle>
          <a:p>
            <a:pPr>
              <a:defRPr/>
            </a:pPr>
            <a:fld id="{1369A74C-5AD7-4BC2-88A6-6C6A97D7428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0DB9822-44DB-41DF-ABA0-257A663E7EE1}" type="datetimeFigureOut">
              <a:rPr lang="en-US"/>
              <a:pPr>
                <a:defRPr/>
              </a:pPr>
              <a:t>7/25/2011</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Up Dated 2008 Eddie Cody</a:t>
            </a:r>
          </a:p>
        </p:txBody>
      </p:sp>
      <p:sp>
        <p:nvSpPr>
          <p:cNvPr id="6" name="Slide Number Placeholder 22"/>
          <p:cNvSpPr>
            <a:spLocks noGrp="1"/>
          </p:cNvSpPr>
          <p:nvPr>
            <p:ph type="sldNum" sz="quarter" idx="12"/>
          </p:nvPr>
        </p:nvSpPr>
        <p:spPr/>
        <p:txBody>
          <a:bodyPr/>
          <a:lstStyle>
            <a:lvl1pPr>
              <a:defRPr/>
            </a:lvl1pPr>
          </a:lstStyle>
          <a:p>
            <a:pPr>
              <a:defRPr/>
            </a:pPr>
            <a:fld id="{4EA84639-E406-4EF7-B213-3EEE7694176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z="1000">
                <a:solidFill>
                  <a:schemeClr val="tx1"/>
                </a:solidFill>
                <a:latin typeface="+mn-lt"/>
              </a:defRPr>
            </a:lvl1pPr>
          </a:lstStyle>
          <a:p>
            <a:pPr>
              <a:defRPr/>
            </a:pPr>
            <a:r>
              <a:rPr lang="en-US"/>
              <a:t>Up Dated 2008 Eddie Cody</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lvl1pPr>
              <a:defRPr sz="1000">
                <a:solidFill>
                  <a:schemeClr val="tx1"/>
                </a:solidFill>
                <a:latin typeface="+mn-lt"/>
              </a:defRPr>
            </a:lvl1pPr>
          </a:lstStyle>
          <a:p>
            <a:pPr>
              <a:defRPr/>
            </a:pPr>
            <a:r>
              <a:rPr lang="en-US"/>
              <a:t>Up Dated 2008 Eddie Cody</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sz="1000">
                <a:solidFill>
                  <a:schemeClr val="tx1"/>
                </a:solidFill>
                <a:latin typeface="+mn-lt"/>
              </a:defRPr>
            </a:lvl1pPr>
          </a:lstStyle>
          <a:p>
            <a:pPr>
              <a:defRPr/>
            </a:pPr>
            <a:r>
              <a:rPr lang="en-US"/>
              <a:t>Up Dated 2008 Eddie Cody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F104C7F-1039-4C80-BDC0-C26E198BBDE0}" type="datetimeFigureOut">
              <a:rPr lang="en-US"/>
              <a:pPr>
                <a:defRPr/>
              </a:pPr>
              <a:t>7/25/2011</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Up Dated 2008 Eddie Cody</a:t>
            </a:r>
          </a:p>
        </p:txBody>
      </p:sp>
      <p:sp>
        <p:nvSpPr>
          <p:cNvPr id="6" name="Slide Number Placeholder 22"/>
          <p:cNvSpPr>
            <a:spLocks noGrp="1"/>
          </p:cNvSpPr>
          <p:nvPr>
            <p:ph type="sldNum" sz="quarter" idx="12"/>
          </p:nvPr>
        </p:nvSpPr>
        <p:spPr/>
        <p:txBody>
          <a:bodyPr/>
          <a:lstStyle>
            <a:lvl1pPr>
              <a:defRPr/>
            </a:lvl1pPr>
          </a:lstStyle>
          <a:p>
            <a:pPr>
              <a:defRPr/>
            </a:pPr>
            <a:fld id="{9A5CBD5F-246F-4272-ACE7-96D0202BE86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A896D8-0FB8-4D5F-B5C1-9E841538A670}" type="datetimeFigureOut">
              <a:rPr lang="en-US"/>
              <a:pPr>
                <a:defRPr/>
              </a:pPr>
              <a:t>7/25/2011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Up Dated 2008 Eddie Cody</a:t>
            </a:r>
          </a:p>
        </p:txBody>
      </p:sp>
      <p:sp>
        <p:nvSpPr>
          <p:cNvPr id="6" name="Slide Number Placeholder 5"/>
          <p:cNvSpPr>
            <a:spLocks noGrp="1"/>
          </p:cNvSpPr>
          <p:nvPr>
            <p:ph type="sldNum" sz="quarter" idx="12"/>
          </p:nvPr>
        </p:nvSpPr>
        <p:spPr/>
        <p:txBody>
          <a:bodyPr/>
          <a:lstStyle>
            <a:lvl1pPr>
              <a:defRPr/>
            </a:lvl1pPr>
          </a:lstStyle>
          <a:p>
            <a:pPr>
              <a:defRPr/>
            </a:pPr>
            <a:fld id="{1C126CFC-C877-4D5E-830D-601E551DF86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D4EE2C2-4E41-4D02-9B2F-95B4E4ED4AD9}" type="datetimeFigureOut">
              <a:rPr lang="en-US"/>
              <a:pPr>
                <a:defRPr/>
              </a:pPr>
              <a:t>7/25/2011</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Up Dated 2008 Eddie Cody</a:t>
            </a:r>
          </a:p>
        </p:txBody>
      </p:sp>
      <p:sp>
        <p:nvSpPr>
          <p:cNvPr id="7" name="Slide Number Placeholder 22"/>
          <p:cNvSpPr>
            <a:spLocks noGrp="1"/>
          </p:cNvSpPr>
          <p:nvPr>
            <p:ph type="sldNum" sz="quarter" idx="12"/>
          </p:nvPr>
        </p:nvSpPr>
        <p:spPr/>
        <p:txBody>
          <a:bodyPr/>
          <a:lstStyle>
            <a:lvl1pPr>
              <a:defRPr/>
            </a:lvl1pPr>
          </a:lstStyle>
          <a:p>
            <a:pPr>
              <a:defRPr/>
            </a:pPr>
            <a:fld id="{D15260FC-F28F-4FDC-9685-A87B4973017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BD9E7BE0-83F5-442C-ACDC-46BD030A9AD9}" type="datetimeFigureOut">
              <a:rPr lang="en-US"/>
              <a:pPr>
                <a:defRPr/>
              </a:pPr>
              <a:t>7/25/2011</a:t>
            </a:fld>
            <a:endParaRPr lang="en-US"/>
          </a:p>
        </p:txBody>
      </p:sp>
      <p:sp>
        <p:nvSpPr>
          <p:cNvPr id="8" name="Footer Placeholder 2"/>
          <p:cNvSpPr>
            <a:spLocks noGrp="1"/>
          </p:cNvSpPr>
          <p:nvPr>
            <p:ph type="ftr" sz="quarter" idx="11"/>
          </p:nvPr>
        </p:nvSpPr>
        <p:spPr/>
        <p:txBody>
          <a:bodyPr/>
          <a:lstStyle>
            <a:lvl1pPr>
              <a:defRPr/>
            </a:lvl1pPr>
          </a:lstStyle>
          <a:p>
            <a:pPr>
              <a:defRPr/>
            </a:pPr>
            <a:r>
              <a:rPr lang="en-US"/>
              <a:t>Up Dated 2008 Eddie Cody</a:t>
            </a:r>
          </a:p>
        </p:txBody>
      </p:sp>
      <p:sp>
        <p:nvSpPr>
          <p:cNvPr id="9" name="Slide Number Placeholder 22"/>
          <p:cNvSpPr>
            <a:spLocks noGrp="1"/>
          </p:cNvSpPr>
          <p:nvPr>
            <p:ph type="sldNum" sz="quarter" idx="12"/>
          </p:nvPr>
        </p:nvSpPr>
        <p:spPr/>
        <p:txBody>
          <a:bodyPr/>
          <a:lstStyle>
            <a:lvl1pPr>
              <a:defRPr/>
            </a:lvl1pPr>
          </a:lstStyle>
          <a:p>
            <a:pPr>
              <a:defRPr/>
            </a:pPr>
            <a:fld id="{521CF010-0A03-43CF-B8C4-D06112EFDD7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987B0A13-DAF4-45AE-999B-22A595C7BC38}" type="datetimeFigureOut">
              <a:rPr lang="en-US"/>
              <a:pPr>
                <a:defRPr/>
              </a:pPr>
              <a:t>7/25/2011</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a:t>Up Dated 2008 Eddie Cody</a:t>
            </a:r>
          </a:p>
        </p:txBody>
      </p:sp>
      <p:sp>
        <p:nvSpPr>
          <p:cNvPr id="5" name="Slide Number Placeholder 22"/>
          <p:cNvSpPr>
            <a:spLocks noGrp="1"/>
          </p:cNvSpPr>
          <p:nvPr>
            <p:ph type="sldNum" sz="quarter" idx="12"/>
          </p:nvPr>
        </p:nvSpPr>
        <p:spPr/>
        <p:txBody>
          <a:bodyPr/>
          <a:lstStyle>
            <a:lvl1pPr>
              <a:defRPr/>
            </a:lvl1pPr>
          </a:lstStyle>
          <a:p>
            <a:pPr>
              <a:defRPr/>
            </a:pPr>
            <a:fld id="{FA826CA4-9D45-48D3-A4AA-599560B04A4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A13C25B-C707-43EF-8A89-3C52745EA4FE}" type="datetimeFigureOut">
              <a:rPr lang="en-US"/>
              <a:pPr>
                <a:defRPr/>
              </a:pPr>
              <a:t>7/25/2011</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Up Dated 2008 Eddie Cody</a:t>
            </a:r>
          </a:p>
        </p:txBody>
      </p:sp>
      <p:sp>
        <p:nvSpPr>
          <p:cNvPr id="4" name="Slide Number Placeholder 22"/>
          <p:cNvSpPr>
            <a:spLocks noGrp="1"/>
          </p:cNvSpPr>
          <p:nvPr>
            <p:ph type="sldNum" sz="quarter" idx="12"/>
          </p:nvPr>
        </p:nvSpPr>
        <p:spPr/>
        <p:txBody>
          <a:bodyPr/>
          <a:lstStyle>
            <a:lvl1pPr>
              <a:defRPr/>
            </a:lvl1pPr>
          </a:lstStyle>
          <a:p>
            <a:pPr>
              <a:defRPr/>
            </a:pPr>
            <a:fld id="{D39AA61A-5D1F-4F6F-ADD8-8084AEC884E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B72D771-13D7-46D5-971F-CC8C8C89BC9C}" type="datetimeFigureOut">
              <a:rPr lang="en-US"/>
              <a:pPr>
                <a:defRPr/>
              </a:pPr>
              <a:t>7/25/2011</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Up Dated 2008 Eddie Cody</a:t>
            </a:r>
          </a:p>
        </p:txBody>
      </p:sp>
      <p:sp>
        <p:nvSpPr>
          <p:cNvPr id="7" name="Slide Number Placeholder 22"/>
          <p:cNvSpPr>
            <a:spLocks noGrp="1"/>
          </p:cNvSpPr>
          <p:nvPr>
            <p:ph type="sldNum" sz="quarter" idx="12"/>
          </p:nvPr>
        </p:nvSpPr>
        <p:spPr/>
        <p:txBody>
          <a:bodyPr/>
          <a:lstStyle>
            <a:lvl1pPr>
              <a:defRPr/>
            </a:lvl1pPr>
          </a:lstStyle>
          <a:p>
            <a:pPr>
              <a:defRPr/>
            </a:pPr>
            <a:fld id="{C0A8CA00-8490-4370-9DD4-1671E79C309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BE710746-5B8C-4DCF-8E7A-96D702FEBA5B}" type="datetimeFigureOut">
              <a:rPr lang="en-US"/>
              <a:pPr>
                <a:defRPr/>
              </a:pPr>
              <a:t>7/25/2011</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Up Dated 2008 Eddie Cody</a:t>
            </a:r>
          </a:p>
        </p:txBody>
      </p:sp>
      <p:sp>
        <p:nvSpPr>
          <p:cNvPr id="7" name="Slide Number Placeholder 22"/>
          <p:cNvSpPr>
            <a:spLocks noGrp="1"/>
          </p:cNvSpPr>
          <p:nvPr>
            <p:ph type="sldNum" sz="quarter" idx="12"/>
          </p:nvPr>
        </p:nvSpPr>
        <p:spPr/>
        <p:txBody>
          <a:bodyPr/>
          <a:lstStyle>
            <a:lvl1pPr>
              <a:defRPr/>
            </a:lvl1pPr>
          </a:lstStyle>
          <a:p>
            <a:pPr>
              <a:defRPr/>
            </a:pPr>
            <a:fld id="{C946FC31-6D15-488E-8DC0-6088FF82CB2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3"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95A78135-CA84-4782-9DF1-5FC32BAC27FD}" type="datetimeFigureOut">
              <a:rPr lang="en-US"/>
              <a:pPr>
                <a:defRPr/>
              </a:pPr>
              <a:t>7/25/2011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en-US"/>
              <a:t>Up Dated 2008 Eddie Cody</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949ADAA8-6C16-46BD-9AB5-31091756F7BE}" type="slidenum">
              <a:rPr lang="en-US"/>
              <a:pPr>
                <a:defRPr/>
              </a:pPr>
              <a:t>‹#›</a:t>
            </a:fld>
            <a:endParaRPr lang="en-US" dirty="0"/>
          </a:p>
        </p:txBody>
      </p:sp>
      <p:sp>
        <p:nvSpPr>
          <p:cNvPr id="7" name="Rectangle 9"/>
          <p:cNvSpPr>
            <a:spLocks noChangeArrowheads="1"/>
          </p:cNvSpPr>
          <p:nvPr userDrawn="1"/>
        </p:nvSpPr>
        <p:spPr bwMode="auto">
          <a:xfrm>
            <a:off x="476250" y="404813"/>
            <a:ext cx="8199438" cy="5832475"/>
          </a:xfrm>
          <a:prstGeom prst="rect">
            <a:avLst/>
          </a:prstGeom>
          <a:noFill/>
          <a:ln w="38100" cmpd="dbl">
            <a:solidFill>
              <a:srgbClr val="0000FF"/>
            </a:solidFill>
            <a:miter lim="800000"/>
            <a:headEnd/>
            <a:tailEnd/>
          </a:ln>
          <a:effectLst/>
        </p:spPr>
        <p:txBody>
          <a:bodyPr wrap="none" anchor="ctr"/>
          <a:lstStyle/>
          <a:p>
            <a:pPr>
              <a:defRPr/>
            </a:pPr>
            <a:endParaRPr lang="en-US" dirty="0"/>
          </a:p>
        </p:txBody>
      </p:sp>
    </p:spTree>
  </p:cSld>
  <p:clrMap bg1="dk1" tx1="lt1" bg2="dk2" tx2="lt2" accent1="accent1" accent2="accent2" accent3="accent3" accent4="accent4" accent5="accent5" accent6="accent6" hlink="hlink" folHlink="folHlink"/>
  <p:sldLayoutIdLst>
    <p:sldLayoutId id="2147483739" r:id="rId1"/>
    <p:sldLayoutId id="2147483740" r:id="rId2"/>
    <p:sldLayoutId id="2147483749"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50" r:id="rId12"/>
    <p:sldLayoutId id="2147483751" r:id="rId13"/>
    <p:sldLayoutId id="2147483752" r:id="rId1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1000"/>
                                        <p:tgtEl>
                                          <p:spTgt spid="13">
                                            <p:txEl>
                                              <p:pRg st="1" end="1"/>
                                            </p:txEl>
                                          </p:spTgt>
                                        </p:tgtEl>
                                      </p:cBhvr>
                                    </p:animEffect>
                                    <p:anim calcmode="lin" valueType="num">
                                      <p:cBhvr>
                                        <p:cTn id="1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1000"/>
                                        <p:tgtEl>
                                          <p:spTgt spid="13">
                                            <p:txEl>
                                              <p:pRg st="2" end="2"/>
                                            </p:txEl>
                                          </p:spTgt>
                                        </p:tgtEl>
                                      </p:cBhvr>
                                    </p:animEffect>
                                    <p:anim calcmode="lin" valueType="num">
                                      <p:cBhvr>
                                        <p:cTn id="18"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1000"/>
                                        <p:tgtEl>
                                          <p:spTgt spid="13">
                                            <p:txEl>
                                              <p:pRg st="3" end="3"/>
                                            </p:txEl>
                                          </p:spTgt>
                                        </p:tgtEl>
                                      </p:cBhvr>
                                    </p:animEffect>
                                    <p:anim calcmode="lin" valueType="num">
                                      <p:cBhvr>
                                        <p:cTn id="23"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1000"/>
                                        <p:tgtEl>
                                          <p:spTgt spid="13">
                                            <p:txEl>
                                              <p:pRg st="4" end="4"/>
                                            </p:txEl>
                                          </p:spTgt>
                                        </p:tgtEl>
                                      </p:cBhvr>
                                    </p:animEffect>
                                    <p:anim calcmode="lin" valueType="num">
                                      <p:cBhvr>
                                        <p:cTn id="28"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hf sldNum="0" hd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ctrTitle"/>
          </p:nvPr>
        </p:nvSpPr>
        <p:spPr>
          <a:xfrm>
            <a:off x="714375" y="2071688"/>
            <a:ext cx="7772400" cy="1470025"/>
          </a:xfrm>
        </p:spPr>
        <p:txBody>
          <a:bodyPr>
            <a:normAutofit fontScale="90000"/>
          </a:bodyPr>
          <a:lstStyle/>
          <a:p>
            <a:pPr eaLnBrk="1" fontAlgn="auto" hangingPunct="1">
              <a:spcAft>
                <a:spcPts val="0"/>
              </a:spcAft>
              <a:defRPr/>
            </a:pPr>
            <a:r>
              <a:rPr lang="en-GB" dirty="0" smtClean="0">
                <a:solidFill>
                  <a:schemeClr val="tx1"/>
                </a:solidFill>
              </a:rPr>
              <a:t>Introduction To </a:t>
            </a:r>
            <a:br>
              <a:rPr lang="en-GB" dirty="0" smtClean="0">
                <a:solidFill>
                  <a:schemeClr val="tx1"/>
                </a:solidFill>
              </a:rPr>
            </a:br>
            <a:r>
              <a:rPr lang="en-GB" dirty="0" smtClean="0">
                <a:solidFill>
                  <a:schemeClr val="tx1"/>
                </a:solidFill>
              </a:rPr>
              <a:t>Engineering Drawing</a:t>
            </a:r>
            <a:br>
              <a:rPr lang="en-GB" dirty="0" smtClean="0">
                <a:solidFill>
                  <a:schemeClr val="tx1"/>
                </a:solidFill>
              </a:rPr>
            </a:br>
            <a:r>
              <a:rPr lang="en-GB" dirty="0" smtClean="0">
                <a:solidFill>
                  <a:schemeClr val="tx1"/>
                </a:solidFill>
              </a:rPr>
              <a:t>  </a:t>
            </a:r>
            <a:endParaRPr lang="en-US" dirty="0" smtClean="0">
              <a:solidFill>
                <a:schemeClr val="tx1"/>
              </a:solidFill>
            </a:endParaRPr>
          </a:p>
        </p:txBody>
      </p:sp>
      <p:sp>
        <p:nvSpPr>
          <p:cNvPr id="3" name="Footer Placeholder 3"/>
          <p:cNvSpPr>
            <a:spLocks noGrp="1"/>
          </p:cNvSpPr>
          <p:nvPr>
            <p:ph type="ftr" sz="quarter" idx="11"/>
          </p:nvPr>
        </p:nvSpPr>
        <p:spPr/>
        <p:txBody>
          <a:bodyPr/>
          <a:lstStyle/>
          <a:p>
            <a:pPr>
              <a:defRPr/>
            </a:pPr>
            <a:r>
              <a:rPr lang="en-US" dirty="0">
                <a:solidFill>
                  <a:srgbClr val="0000FF"/>
                </a:solidFill>
              </a:rPr>
              <a:t>Up Dated 2008 Eddie Cody</a:t>
            </a:r>
            <a:endParaRPr lang="en-US" sz="800" dirty="0"/>
          </a:p>
        </p:txBody>
      </p:sp>
      <p:sp>
        <p:nvSpPr>
          <p:cNvPr id="9220" name="TextBox 3"/>
          <p:cNvSpPr txBox="1">
            <a:spLocks noChangeArrowheads="1"/>
          </p:cNvSpPr>
          <p:nvPr/>
        </p:nvSpPr>
        <p:spPr bwMode="auto">
          <a:xfrm>
            <a:off x="3563938" y="3500438"/>
            <a:ext cx="1944687" cy="369887"/>
          </a:xfrm>
          <a:prstGeom prst="rect">
            <a:avLst/>
          </a:prstGeom>
          <a:noFill/>
          <a:ln w="9525">
            <a:noFill/>
            <a:miter lim="800000"/>
            <a:headEnd/>
            <a:tailEnd/>
          </a:ln>
        </p:spPr>
        <p:txBody>
          <a:bodyPr>
            <a:spAutoFit/>
          </a:bodyPr>
          <a:lstStyle/>
          <a:p>
            <a:r>
              <a:rPr lang="en-GB"/>
              <a:t>By Eddie Cody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731838" y="417513"/>
            <a:ext cx="7416800" cy="792162"/>
          </a:xfrm>
        </p:spPr>
        <p:txBody>
          <a:bodyPr/>
          <a:lstStyle/>
          <a:p>
            <a:pPr eaLnBrk="1" fontAlgn="auto" hangingPunct="1">
              <a:spcAft>
                <a:spcPts val="0"/>
              </a:spcAft>
              <a:defRPr/>
            </a:pPr>
            <a:r>
              <a:rPr lang="en-GB" sz="4000" smtClean="0"/>
              <a:t>First-angle projection</a:t>
            </a:r>
            <a:endParaRPr lang="en-US" sz="4000" smtClean="0"/>
          </a:p>
        </p:txBody>
      </p:sp>
      <p:sp>
        <p:nvSpPr>
          <p:cNvPr id="18435" name="Rectangle 3"/>
          <p:cNvSpPr>
            <a:spLocks noGrp="1" noChangeArrowheads="1"/>
          </p:cNvSpPr>
          <p:nvPr>
            <p:ph type="body" sz="half" idx="1"/>
          </p:nvPr>
        </p:nvSpPr>
        <p:spPr>
          <a:xfrm>
            <a:off x="684213" y="1125538"/>
            <a:ext cx="7848600" cy="1008062"/>
          </a:xfrm>
        </p:spPr>
        <p:txBody>
          <a:bodyPr/>
          <a:lstStyle/>
          <a:p>
            <a:pPr eaLnBrk="1" hangingPunct="1"/>
            <a:r>
              <a:rPr lang="en-GB" sz="1800" b="1" smtClean="0"/>
              <a:t>This is constructed by looking at the component and selecting the faces which reveal the most features. Consider the corner plate shown here. It could be viewed in any of the six planes shown.</a:t>
            </a:r>
          </a:p>
          <a:p>
            <a:pPr eaLnBrk="1" hangingPunct="1"/>
            <a:endParaRPr lang="en-GB" sz="1800" b="1" smtClean="0"/>
          </a:p>
          <a:p>
            <a:pPr eaLnBrk="1" hangingPunct="1"/>
            <a:endParaRPr lang="en-US" sz="1600" smtClean="0"/>
          </a:p>
        </p:txBody>
      </p:sp>
      <p:pic>
        <p:nvPicPr>
          <p:cNvPr id="18436" name="Picture 4" descr="corner plate"/>
          <p:cNvPicPr>
            <a:picLocks noGrp="1" noChangeAspect="1" noChangeArrowheads="1"/>
          </p:cNvPicPr>
          <p:nvPr>
            <p:ph sz="quarter" idx="2"/>
          </p:nvPr>
        </p:nvPicPr>
        <p:blipFill>
          <a:blip r:embed="rId2" cstate="print"/>
          <a:srcRect/>
          <a:stretch>
            <a:fillRect/>
          </a:stretch>
        </p:blipFill>
        <p:spPr>
          <a:xfrm>
            <a:off x="3203575" y="2133600"/>
            <a:ext cx="5184775" cy="3875088"/>
          </a:xfrm>
          <a:noFill/>
        </p:spPr>
      </p:pic>
      <p:pic>
        <p:nvPicPr>
          <p:cNvPr id="18437" name="Picture 6" descr="views"/>
          <p:cNvPicPr>
            <a:picLocks noGrp="1" noChangeAspect="1" noChangeArrowheads="1"/>
          </p:cNvPicPr>
          <p:nvPr>
            <p:ph sz="quarter" idx="3"/>
          </p:nvPr>
        </p:nvPicPr>
        <p:blipFill>
          <a:blip r:embed="rId3" cstate="print"/>
          <a:srcRect/>
          <a:stretch>
            <a:fillRect/>
          </a:stretch>
        </p:blipFill>
        <p:spPr>
          <a:xfrm>
            <a:off x="1857375" y="2071688"/>
            <a:ext cx="1035050" cy="3889375"/>
          </a:xfrm>
          <a:noFill/>
        </p:spPr>
      </p:pic>
      <p:sp>
        <p:nvSpPr>
          <p:cNvPr id="6" name="Footer Placeholder 5"/>
          <p:cNvSpPr>
            <a:spLocks noGrp="1"/>
          </p:cNvSpPr>
          <p:nvPr>
            <p:ph type="ftr" sz="quarter" idx="10"/>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468313" y="620713"/>
            <a:ext cx="8229600" cy="652462"/>
          </a:xfrm>
        </p:spPr>
        <p:txBody>
          <a:bodyPr>
            <a:normAutofit fontScale="90000"/>
          </a:bodyPr>
          <a:lstStyle/>
          <a:p>
            <a:pPr eaLnBrk="1" fontAlgn="auto" hangingPunct="1">
              <a:spcAft>
                <a:spcPts val="0"/>
              </a:spcAft>
              <a:defRPr/>
            </a:pPr>
            <a:r>
              <a:rPr lang="en-GB" sz="4000" smtClean="0"/>
              <a:t>First– angle projection (cont)</a:t>
            </a:r>
            <a:endParaRPr lang="en-US" sz="4000" smtClean="0"/>
          </a:p>
        </p:txBody>
      </p:sp>
      <p:sp>
        <p:nvSpPr>
          <p:cNvPr id="19459" name="Rectangle 3"/>
          <p:cNvSpPr>
            <a:spLocks noGrp="1" noChangeArrowheads="1"/>
          </p:cNvSpPr>
          <p:nvPr>
            <p:ph type="body" sz="half" idx="1"/>
          </p:nvPr>
        </p:nvSpPr>
        <p:spPr>
          <a:xfrm>
            <a:off x="539750" y="1268413"/>
            <a:ext cx="8218488" cy="3455987"/>
          </a:xfrm>
        </p:spPr>
        <p:txBody>
          <a:bodyPr/>
          <a:lstStyle/>
          <a:p>
            <a:pPr eaLnBrk="1" hangingPunct="1"/>
            <a:r>
              <a:rPr lang="en-GB" sz="1600" b="1" smtClean="0"/>
              <a:t>Examination reveals that views A, B and C show the greatest number of visible edges whereas views D, E and F leave some of the details obscured.</a:t>
            </a:r>
          </a:p>
          <a:p>
            <a:pPr eaLnBrk="1" hangingPunct="1"/>
            <a:endParaRPr lang="en-GB" sz="1600" b="1" smtClean="0"/>
          </a:p>
          <a:p>
            <a:pPr eaLnBrk="1" hangingPunct="1"/>
            <a:r>
              <a:rPr lang="en-GB" sz="1600" b="1" smtClean="0"/>
              <a:t>Three views are generally chosen and the preferred views A, B and C have been selected here as the most appropriate for a first-angle projection of the corner plate.</a:t>
            </a:r>
          </a:p>
          <a:p>
            <a:pPr eaLnBrk="1" hangingPunct="1"/>
            <a:endParaRPr lang="en-GB" sz="1600" b="1" smtClean="0"/>
          </a:p>
          <a:p>
            <a:pPr eaLnBrk="1" hangingPunct="1"/>
            <a:r>
              <a:rPr lang="en-GB" sz="1600" b="1" smtClean="0"/>
              <a:t>For the correct layout of the corner plate in first-angle projection, the procedure is as follows:</a:t>
            </a:r>
          </a:p>
          <a:p>
            <a:pPr eaLnBrk="1" hangingPunct="1"/>
            <a:endParaRPr lang="en-GB" sz="1600" b="1" smtClean="0"/>
          </a:p>
          <a:p>
            <a:pPr eaLnBrk="1" hangingPunct="1">
              <a:buFontTx/>
              <a:buNone/>
            </a:pPr>
            <a:r>
              <a:rPr lang="en-GB" sz="1600" b="1" smtClean="0"/>
              <a:t>1. The elevation considered to reveal the most features is drawn. For the purpose of this exercise, view A is chosen</a:t>
            </a:r>
            <a:endParaRPr lang="en-US" sz="1600" b="1" smtClean="0"/>
          </a:p>
        </p:txBody>
      </p:sp>
      <p:pic>
        <p:nvPicPr>
          <p:cNvPr id="19460" name="Picture 4" descr="viewA"/>
          <p:cNvPicPr>
            <a:picLocks noGrp="1" noChangeAspect="1" noChangeArrowheads="1"/>
          </p:cNvPicPr>
          <p:nvPr>
            <p:ph sz="half" idx="2"/>
          </p:nvPr>
        </p:nvPicPr>
        <p:blipFill>
          <a:blip r:embed="rId2" cstate="print"/>
          <a:srcRect l="27255" r="25784" b="9383"/>
          <a:stretch>
            <a:fillRect/>
          </a:stretch>
        </p:blipFill>
        <p:spPr>
          <a:xfrm>
            <a:off x="3419475" y="4508500"/>
            <a:ext cx="2232025" cy="1655763"/>
          </a:xfrm>
          <a:noFill/>
        </p:spPr>
      </p:pic>
      <p:sp>
        <p:nvSpPr>
          <p:cNvPr id="5" name="Footer Placeholder 4"/>
          <p:cNvSpPr>
            <a:spLocks noGrp="1"/>
          </p:cNvSpPr>
          <p:nvPr>
            <p:ph type="ftr" sz="quarter" idx="10"/>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803275" y="417513"/>
            <a:ext cx="7561263" cy="720725"/>
          </a:xfrm>
        </p:spPr>
        <p:txBody>
          <a:bodyPr/>
          <a:lstStyle/>
          <a:p>
            <a:pPr eaLnBrk="1" fontAlgn="auto" hangingPunct="1">
              <a:spcAft>
                <a:spcPts val="0"/>
              </a:spcAft>
              <a:defRPr/>
            </a:pPr>
            <a:r>
              <a:rPr lang="en-GB" sz="3200" smtClean="0"/>
              <a:t>First– angle projection (cont)</a:t>
            </a:r>
            <a:endParaRPr lang="en-US" sz="3200" smtClean="0"/>
          </a:p>
        </p:txBody>
      </p:sp>
      <p:sp>
        <p:nvSpPr>
          <p:cNvPr id="20483" name="Rectangle 3"/>
          <p:cNvSpPr>
            <a:spLocks noGrp="1" noChangeArrowheads="1"/>
          </p:cNvSpPr>
          <p:nvPr>
            <p:ph type="body" sz="half" idx="1"/>
          </p:nvPr>
        </p:nvSpPr>
        <p:spPr>
          <a:xfrm>
            <a:off x="611188" y="1165225"/>
            <a:ext cx="7921625" cy="4525963"/>
          </a:xfrm>
        </p:spPr>
        <p:txBody>
          <a:bodyPr/>
          <a:lstStyle/>
          <a:p>
            <a:pPr eaLnBrk="1" hangingPunct="1">
              <a:buFontTx/>
              <a:buNone/>
            </a:pPr>
            <a:r>
              <a:rPr lang="en-GB" sz="1600" b="1" smtClean="0"/>
              <a:t>2. View B is then drawn to the </a:t>
            </a:r>
            <a:r>
              <a:rPr lang="en-GB" sz="1600" b="1" smtClean="0">
                <a:solidFill>
                  <a:srgbClr val="ED2611"/>
                </a:solidFill>
              </a:rPr>
              <a:t>left</a:t>
            </a:r>
            <a:r>
              <a:rPr lang="en-GB" sz="1600" b="1" smtClean="0"/>
              <a:t> of view A. Note that view B is drawn</a:t>
            </a:r>
          </a:p>
          <a:p>
            <a:pPr eaLnBrk="1" hangingPunct="1">
              <a:buFontTx/>
              <a:buNone/>
            </a:pPr>
            <a:r>
              <a:rPr lang="en-GB" sz="1600" b="1" smtClean="0">
                <a:solidFill>
                  <a:srgbClr val="ED2611"/>
                </a:solidFill>
              </a:rPr>
              <a:t>opposite</a:t>
            </a:r>
            <a:r>
              <a:rPr lang="en-GB" sz="1600" b="1" smtClean="0"/>
              <a:t> the side from which it is viewed (arrow B).</a:t>
            </a:r>
          </a:p>
          <a:p>
            <a:pPr eaLnBrk="1" hangingPunct="1">
              <a:buFontTx/>
              <a:buNone/>
            </a:pPr>
            <a:endParaRPr lang="en-GB" sz="1600" b="1" smtClean="0"/>
          </a:p>
          <a:p>
            <a:pPr eaLnBrk="1" hangingPunct="1">
              <a:buFontTx/>
              <a:buNone/>
            </a:pPr>
            <a:endParaRPr lang="en-GB" sz="1600" b="1" smtClean="0"/>
          </a:p>
          <a:p>
            <a:pPr eaLnBrk="1" hangingPunct="1">
              <a:buFontTx/>
              <a:buNone/>
            </a:pPr>
            <a:endParaRPr lang="en-GB" sz="1600" b="1" smtClean="0"/>
          </a:p>
          <a:p>
            <a:pPr eaLnBrk="1" hangingPunct="1">
              <a:buFontTx/>
              <a:buNone/>
            </a:pPr>
            <a:endParaRPr lang="en-GB" sz="1600" b="1" smtClean="0"/>
          </a:p>
          <a:p>
            <a:pPr eaLnBrk="1" hangingPunct="1">
              <a:buFontTx/>
              <a:buNone/>
            </a:pPr>
            <a:endParaRPr lang="en-GB" sz="1600" b="1" smtClean="0"/>
          </a:p>
          <a:p>
            <a:pPr eaLnBrk="1" hangingPunct="1">
              <a:buFontTx/>
              <a:buNone/>
            </a:pPr>
            <a:r>
              <a:rPr lang="en-GB" sz="1600" b="1" smtClean="0"/>
              <a:t>3. View C is drawn directly </a:t>
            </a:r>
            <a:r>
              <a:rPr lang="en-GB" sz="1600" b="1" smtClean="0">
                <a:solidFill>
                  <a:srgbClr val="ED2611"/>
                </a:solidFill>
              </a:rPr>
              <a:t>below</a:t>
            </a:r>
            <a:r>
              <a:rPr lang="en-GB" sz="1600" b="1" smtClean="0"/>
              <a:t> view A. Not that view C is drawn </a:t>
            </a:r>
            <a:r>
              <a:rPr lang="en-GB" sz="1600" b="1" smtClean="0">
                <a:solidFill>
                  <a:srgbClr val="ED2611"/>
                </a:solidFill>
              </a:rPr>
              <a:t>opposite</a:t>
            </a:r>
            <a:r>
              <a:rPr lang="en-GB" sz="1600" b="1" smtClean="0"/>
              <a:t> the side from which it is viewed (arrow C).</a:t>
            </a:r>
            <a:endParaRPr lang="en-US" sz="1600" b="1" smtClean="0"/>
          </a:p>
        </p:txBody>
      </p:sp>
      <p:pic>
        <p:nvPicPr>
          <p:cNvPr id="20484" name="Picture 4" descr="view B"/>
          <p:cNvPicPr>
            <a:picLocks noGrp="1" noChangeAspect="1" noChangeArrowheads="1"/>
          </p:cNvPicPr>
          <p:nvPr>
            <p:ph sz="quarter" idx="2"/>
          </p:nvPr>
        </p:nvPicPr>
        <p:blipFill>
          <a:blip r:embed="rId2" cstate="print"/>
          <a:srcRect l="12851" r="13843"/>
          <a:stretch>
            <a:fillRect/>
          </a:stretch>
        </p:blipFill>
        <p:spPr>
          <a:xfrm>
            <a:off x="4427538" y="1773238"/>
            <a:ext cx="4105275" cy="1466850"/>
          </a:xfrm>
          <a:noFill/>
        </p:spPr>
      </p:pic>
      <p:pic>
        <p:nvPicPr>
          <p:cNvPr id="20485" name="Picture 6" descr="view C"/>
          <p:cNvPicPr>
            <a:picLocks noGrp="1" noChangeAspect="1" noChangeArrowheads="1"/>
          </p:cNvPicPr>
          <p:nvPr>
            <p:ph sz="quarter" idx="3"/>
          </p:nvPr>
        </p:nvPicPr>
        <p:blipFill>
          <a:blip r:embed="rId3" cstate="print"/>
          <a:srcRect l="9270" t="3104" b="6259"/>
          <a:stretch>
            <a:fillRect/>
          </a:stretch>
        </p:blipFill>
        <p:spPr>
          <a:xfrm>
            <a:off x="4932363" y="3500438"/>
            <a:ext cx="3382962" cy="2622550"/>
          </a:xfrm>
          <a:noFill/>
        </p:spPr>
      </p:pic>
      <p:sp>
        <p:nvSpPr>
          <p:cNvPr id="6" name="Footer Placeholder 5"/>
          <p:cNvSpPr>
            <a:spLocks noGrp="1"/>
          </p:cNvSpPr>
          <p:nvPr>
            <p:ph type="ftr" sz="quarter" idx="10"/>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857250" y="549275"/>
            <a:ext cx="7427913" cy="561975"/>
          </a:xfrm>
        </p:spPr>
        <p:txBody>
          <a:bodyPr>
            <a:normAutofit fontScale="90000"/>
          </a:bodyPr>
          <a:lstStyle/>
          <a:p>
            <a:pPr eaLnBrk="1" fontAlgn="auto" hangingPunct="1">
              <a:spcAft>
                <a:spcPts val="0"/>
              </a:spcAft>
              <a:defRPr/>
            </a:pPr>
            <a:r>
              <a:rPr lang="en-GB" sz="3600" smtClean="0"/>
              <a:t>First– angle projection (cont)</a:t>
            </a:r>
            <a:endParaRPr lang="en-US" sz="3600" smtClean="0"/>
          </a:p>
        </p:txBody>
      </p:sp>
      <p:sp>
        <p:nvSpPr>
          <p:cNvPr id="21507" name="Rectangle 3"/>
          <p:cNvSpPr>
            <a:spLocks noGrp="1" noChangeArrowheads="1"/>
          </p:cNvSpPr>
          <p:nvPr>
            <p:ph type="body" sz="half" idx="1"/>
          </p:nvPr>
        </p:nvSpPr>
        <p:spPr>
          <a:xfrm>
            <a:off x="755650" y="1165225"/>
            <a:ext cx="7848600" cy="4525963"/>
          </a:xfrm>
        </p:spPr>
        <p:txBody>
          <a:bodyPr/>
          <a:lstStyle/>
          <a:p>
            <a:pPr marL="0" indent="0" eaLnBrk="1" hangingPunct="1">
              <a:lnSpc>
                <a:spcPct val="80000"/>
              </a:lnSpc>
              <a:buFontTx/>
              <a:buNone/>
            </a:pPr>
            <a:r>
              <a:rPr lang="en-GB" sz="1400" b="1" smtClean="0"/>
              <a:t>If you consider view B to be the face with the most detail, then the first-angle projection would be drawn like this:</a:t>
            </a:r>
          </a:p>
          <a:p>
            <a:pPr marL="0" indent="0" eaLnBrk="1" hangingPunct="1">
              <a:lnSpc>
                <a:spcPct val="80000"/>
              </a:lnSpc>
              <a:buFontTx/>
              <a:buNone/>
            </a:pPr>
            <a:endParaRPr lang="en-GB" sz="1400" b="1" smtClean="0"/>
          </a:p>
          <a:p>
            <a:pPr marL="0" indent="0" eaLnBrk="1" hangingPunct="1">
              <a:lnSpc>
                <a:spcPct val="80000"/>
              </a:lnSpc>
              <a:buFontTx/>
              <a:buNone/>
            </a:pPr>
            <a:endParaRPr lang="en-GB" sz="1400" smtClean="0"/>
          </a:p>
          <a:p>
            <a:pPr marL="0" indent="0" eaLnBrk="1" hangingPunct="1">
              <a:lnSpc>
                <a:spcPct val="80000"/>
              </a:lnSpc>
              <a:buFontTx/>
              <a:buNone/>
            </a:pPr>
            <a:endParaRPr lang="en-GB" sz="1400" smtClean="0"/>
          </a:p>
          <a:p>
            <a:pPr marL="0" indent="0" eaLnBrk="1" hangingPunct="1">
              <a:lnSpc>
                <a:spcPct val="80000"/>
              </a:lnSpc>
              <a:buFontTx/>
              <a:buNone/>
            </a:pPr>
            <a:endParaRPr lang="en-GB" sz="1400" smtClean="0"/>
          </a:p>
          <a:p>
            <a:pPr marL="0" indent="0" eaLnBrk="1" hangingPunct="1">
              <a:lnSpc>
                <a:spcPct val="80000"/>
              </a:lnSpc>
              <a:buFontTx/>
              <a:buNone/>
            </a:pPr>
            <a:endParaRPr lang="en-GB" sz="1400" smtClean="0"/>
          </a:p>
          <a:p>
            <a:pPr marL="0" indent="0" eaLnBrk="1" hangingPunct="1">
              <a:lnSpc>
                <a:spcPct val="80000"/>
              </a:lnSpc>
              <a:buFontTx/>
              <a:buNone/>
            </a:pPr>
            <a:endParaRPr lang="en-GB" sz="1400" smtClean="0"/>
          </a:p>
          <a:p>
            <a:pPr marL="0" indent="0" eaLnBrk="1" hangingPunct="1">
              <a:lnSpc>
                <a:spcPct val="80000"/>
              </a:lnSpc>
              <a:buFontTx/>
              <a:buNone/>
            </a:pPr>
            <a:endParaRPr lang="en-GB" sz="1400" smtClean="0"/>
          </a:p>
          <a:p>
            <a:pPr marL="0" indent="0" eaLnBrk="1" hangingPunct="1">
              <a:lnSpc>
                <a:spcPct val="80000"/>
              </a:lnSpc>
              <a:buFontTx/>
              <a:buNone/>
            </a:pPr>
            <a:endParaRPr lang="en-GB" sz="1400" smtClean="0"/>
          </a:p>
          <a:p>
            <a:pPr marL="0" indent="0" eaLnBrk="1" hangingPunct="1">
              <a:lnSpc>
                <a:spcPct val="80000"/>
              </a:lnSpc>
              <a:buFontTx/>
              <a:buNone/>
            </a:pPr>
            <a:endParaRPr lang="en-GB" sz="1400" smtClean="0"/>
          </a:p>
          <a:p>
            <a:pPr marL="0" indent="0" eaLnBrk="1" hangingPunct="1">
              <a:lnSpc>
                <a:spcPct val="80000"/>
              </a:lnSpc>
              <a:buFontTx/>
              <a:buNone/>
            </a:pPr>
            <a:endParaRPr lang="en-GB" sz="1400" smtClean="0"/>
          </a:p>
          <a:p>
            <a:pPr marL="0" indent="0" eaLnBrk="1" hangingPunct="1">
              <a:lnSpc>
                <a:spcPct val="80000"/>
              </a:lnSpc>
              <a:buFontTx/>
              <a:buNone/>
            </a:pPr>
            <a:endParaRPr lang="en-GB" sz="1400" smtClean="0"/>
          </a:p>
          <a:p>
            <a:pPr marL="0" indent="0" eaLnBrk="1" hangingPunct="1">
              <a:lnSpc>
                <a:spcPct val="80000"/>
              </a:lnSpc>
              <a:buFontTx/>
              <a:buNone/>
            </a:pPr>
            <a:endParaRPr lang="en-GB" sz="1400" smtClean="0"/>
          </a:p>
          <a:p>
            <a:pPr marL="0" indent="0" eaLnBrk="1" hangingPunct="1">
              <a:lnSpc>
                <a:spcPct val="80000"/>
              </a:lnSpc>
              <a:buFontTx/>
              <a:buNone/>
            </a:pPr>
            <a:endParaRPr lang="en-GB" sz="1400" smtClean="0"/>
          </a:p>
          <a:p>
            <a:pPr marL="0" indent="0" eaLnBrk="1" hangingPunct="1">
              <a:lnSpc>
                <a:spcPct val="80000"/>
              </a:lnSpc>
              <a:buFontTx/>
              <a:buNone/>
            </a:pPr>
            <a:endParaRPr lang="en-GB" sz="1400" smtClean="0"/>
          </a:p>
          <a:p>
            <a:pPr marL="0" indent="0" eaLnBrk="1" hangingPunct="1">
              <a:lnSpc>
                <a:spcPct val="80000"/>
              </a:lnSpc>
              <a:buFontTx/>
              <a:buNone/>
            </a:pPr>
            <a:endParaRPr lang="en-GB" sz="1400" smtClean="0"/>
          </a:p>
          <a:p>
            <a:pPr marL="0" indent="0" eaLnBrk="1" hangingPunct="1">
              <a:lnSpc>
                <a:spcPct val="80000"/>
              </a:lnSpc>
              <a:buFontTx/>
              <a:buNone/>
            </a:pPr>
            <a:endParaRPr lang="en-GB" sz="1400" smtClean="0"/>
          </a:p>
          <a:p>
            <a:pPr marL="0" indent="0" eaLnBrk="1" hangingPunct="1">
              <a:lnSpc>
                <a:spcPct val="80000"/>
              </a:lnSpc>
              <a:buFontTx/>
              <a:buNone/>
            </a:pPr>
            <a:r>
              <a:rPr lang="en-GB" sz="1400" b="1" smtClean="0"/>
              <a:t>The British standard symbol for first-angle projection is shown </a:t>
            </a:r>
          </a:p>
          <a:p>
            <a:pPr marL="0" indent="0" eaLnBrk="1" hangingPunct="1">
              <a:lnSpc>
                <a:spcPct val="80000"/>
              </a:lnSpc>
              <a:buFontTx/>
              <a:buNone/>
            </a:pPr>
            <a:r>
              <a:rPr lang="en-GB" sz="1400" b="1" smtClean="0"/>
              <a:t>below.  This symbol must be included in the title block whenever</a:t>
            </a:r>
          </a:p>
          <a:p>
            <a:pPr marL="0" indent="0" eaLnBrk="1" hangingPunct="1">
              <a:lnSpc>
                <a:spcPct val="80000"/>
              </a:lnSpc>
              <a:buFontTx/>
              <a:buNone/>
            </a:pPr>
            <a:r>
              <a:rPr lang="en-GB" sz="1400" b="1" smtClean="0"/>
              <a:t>first-angle projection is used.</a:t>
            </a:r>
            <a:endParaRPr lang="en-US" sz="1400" b="1" smtClean="0"/>
          </a:p>
        </p:txBody>
      </p:sp>
      <p:sp>
        <p:nvSpPr>
          <p:cNvPr id="6" name="Footer Placeholder 5"/>
          <p:cNvSpPr>
            <a:spLocks noGrp="1"/>
          </p:cNvSpPr>
          <p:nvPr>
            <p:ph type="ftr" sz="quarter" idx="10"/>
          </p:nvPr>
        </p:nvSpPr>
        <p:spPr/>
        <p:txBody>
          <a:bodyPr/>
          <a:lstStyle/>
          <a:p>
            <a:pPr>
              <a:defRPr/>
            </a:pPr>
            <a:r>
              <a:rPr lang="en-US">
                <a:solidFill>
                  <a:srgbClr val="0000FF"/>
                </a:solidFill>
              </a:rPr>
              <a:t>Up Dated 2008 Eddie Cody</a:t>
            </a:r>
            <a:endParaRPr lang="en-US" sz="800"/>
          </a:p>
        </p:txBody>
      </p:sp>
      <p:pic>
        <p:nvPicPr>
          <p:cNvPr id="21509" name="Picture 4" descr="view c2"/>
          <p:cNvPicPr>
            <a:picLocks noGrp="1" noChangeAspect="1" noChangeArrowheads="1"/>
          </p:cNvPicPr>
          <p:nvPr>
            <p:ph sz="quarter" idx="2"/>
          </p:nvPr>
        </p:nvPicPr>
        <p:blipFill>
          <a:blip r:embed="rId2" cstate="print"/>
          <a:srcRect l="5911" t="5737" r="5367" b="4631"/>
          <a:stretch>
            <a:fillRect/>
          </a:stretch>
        </p:blipFill>
        <p:spPr>
          <a:xfrm>
            <a:off x="2786063" y="1643063"/>
            <a:ext cx="4138612" cy="2944812"/>
          </a:xfrm>
          <a:noFill/>
        </p:spPr>
      </p:pic>
      <p:pic>
        <p:nvPicPr>
          <p:cNvPr id="21510" name="Picture 6" descr="BS symbol"/>
          <p:cNvPicPr>
            <a:picLocks noGrp="1" noChangeAspect="1" noChangeArrowheads="1"/>
          </p:cNvPicPr>
          <p:nvPr>
            <p:ph sz="quarter" idx="3"/>
          </p:nvPr>
        </p:nvPicPr>
        <p:blipFill>
          <a:blip r:embed="rId3" cstate="print"/>
          <a:srcRect/>
          <a:stretch>
            <a:fillRect/>
          </a:stretch>
        </p:blipFill>
        <p:spPr>
          <a:xfrm>
            <a:off x="5357813" y="5429250"/>
            <a:ext cx="2336800" cy="785813"/>
          </a:xfrm>
          <a:solidFill>
            <a:srgbClr val="FF0000">
              <a:alpha val="34901"/>
            </a:srgbClr>
          </a:solid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fontAlgn="auto" hangingPunct="1">
              <a:spcAft>
                <a:spcPts val="0"/>
              </a:spcAft>
              <a:defRPr/>
            </a:pPr>
            <a:r>
              <a:rPr lang="en-GB" smtClean="0"/>
              <a:t>Third– angle projection </a:t>
            </a:r>
            <a:endParaRPr lang="en-US" smtClean="0"/>
          </a:p>
        </p:txBody>
      </p:sp>
      <p:sp>
        <p:nvSpPr>
          <p:cNvPr id="22531" name="Rectangle 3"/>
          <p:cNvSpPr>
            <a:spLocks noGrp="1" noChangeArrowheads="1"/>
          </p:cNvSpPr>
          <p:nvPr>
            <p:ph idx="1"/>
          </p:nvPr>
        </p:nvSpPr>
        <p:spPr>
          <a:xfrm>
            <a:off x="468313" y="2332038"/>
            <a:ext cx="8229600" cy="4525962"/>
          </a:xfrm>
        </p:spPr>
        <p:txBody>
          <a:bodyPr/>
          <a:lstStyle/>
          <a:p>
            <a:pPr eaLnBrk="1" hangingPunct="1"/>
            <a:r>
              <a:rPr lang="en-GB" sz="2000" b="1" smtClean="0"/>
              <a:t>Third-angle projection (American projection) is an alternative method of laying out the individual views on the page</a:t>
            </a:r>
          </a:p>
          <a:p>
            <a:pPr eaLnBrk="1" hangingPunct="1"/>
            <a:endParaRPr lang="en-GB" sz="2000" b="1" smtClean="0"/>
          </a:p>
          <a:p>
            <a:pPr eaLnBrk="1" hangingPunct="1"/>
            <a:r>
              <a:rPr lang="en-GB" sz="2000" b="1" smtClean="0"/>
              <a:t>When using this projection we use the same planes of projection as described for first-angle projection, but the views are not laid out on the same side as they are viewed from.</a:t>
            </a:r>
          </a:p>
          <a:p>
            <a:pPr eaLnBrk="1" hangingPunct="1"/>
            <a:endParaRPr lang="en-GB" sz="2000" b="1" smtClean="0"/>
          </a:p>
          <a:p>
            <a:pPr eaLnBrk="1" hangingPunct="1"/>
            <a:r>
              <a:rPr lang="en-GB" sz="2000" b="1" smtClean="0"/>
              <a:t>A drawing of the corner plate in third-angle projection is constructed as follows:</a:t>
            </a:r>
            <a:endParaRPr lang="en-US" sz="2000" b="1" smtClean="0"/>
          </a:p>
        </p:txBody>
      </p:sp>
      <p:sp>
        <p:nvSpPr>
          <p:cNvPr id="4" name="Footer Placeholder 3"/>
          <p:cNvSpPr>
            <a:spLocks noGrp="1"/>
          </p:cNvSpPr>
          <p:nvPr>
            <p:ph type="ftr" sz="quarter" idx="11"/>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971550" y="692150"/>
            <a:ext cx="7283450" cy="850900"/>
          </a:xfrm>
        </p:spPr>
        <p:txBody>
          <a:bodyPr/>
          <a:lstStyle/>
          <a:p>
            <a:pPr eaLnBrk="1" fontAlgn="auto" hangingPunct="1">
              <a:spcAft>
                <a:spcPts val="0"/>
              </a:spcAft>
              <a:defRPr/>
            </a:pPr>
            <a:r>
              <a:rPr lang="en-GB" sz="3600" dirty="0" smtClean="0"/>
              <a:t>Third– angle projection (cont)</a:t>
            </a:r>
            <a:endParaRPr lang="en-US" sz="3600" dirty="0" smtClean="0"/>
          </a:p>
        </p:txBody>
      </p:sp>
      <p:sp>
        <p:nvSpPr>
          <p:cNvPr id="23555" name="Rectangle 3"/>
          <p:cNvSpPr>
            <a:spLocks noGrp="1" noChangeArrowheads="1"/>
          </p:cNvSpPr>
          <p:nvPr>
            <p:ph type="body" sz="half" idx="1"/>
          </p:nvPr>
        </p:nvSpPr>
        <p:spPr>
          <a:xfrm>
            <a:off x="461963" y="1412875"/>
            <a:ext cx="8218487" cy="4278313"/>
          </a:xfrm>
        </p:spPr>
        <p:txBody>
          <a:bodyPr/>
          <a:lstStyle/>
          <a:p>
            <a:pPr eaLnBrk="1" hangingPunct="1">
              <a:buFontTx/>
              <a:buNone/>
            </a:pPr>
            <a:endParaRPr lang="en-GB" sz="1600" b="1" smtClean="0"/>
          </a:p>
          <a:p>
            <a:pPr eaLnBrk="1" hangingPunct="1">
              <a:buFontTx/>
              <a:buNone/>
            </a:pPr>
            <a:r>
              <a:rPr lang="en-GB" sz="1600" b="1" smtClean="0"/>
              <a:t>1.</a:t>
            </a:r>
            <a:r>
              <a:rPr lang="en-GB" sz="1600" smtClean="0"/>
              <a:t> </a:t>
            </a:r>
            <a:r>
              <a:rPr lang="en-GB" sz="1600" b="1" smtClean="0"/>
              <a:t>The elevation considered to reveal the most features is drawn. For the purpose of this exercise, view A is chosen</a:t>
            </a:r>
          </a:p>
          <a:p>
            <a:pPr eaLnBrk="1" hangingPunct="1">
              <a:buFontTx/>
              <a:buNone/>
            </a:pPr>
            <a:endParaRPr lang="en-GB" sz="1600" b="1" smtClean="0"/>
          </a:p>
          <a:p>
            <a:pPr eaLnBrk="1" hangingPunct="1">
              <a:buFontTx/>
              <a:buNone/>
            </a:pPr>
            <a:endParaRPr lang="en-GB" sz="1600" b="1" smtClean="0"/>
          </a:p>
          <a:p>
            <a:pPr eaLnBrk="1" hangingPunct="1">
              <a:buFontTx/>
              <a:buNone/>
            </a:pPr>
            <a:endParaRPr lang="en-GB" sz="1600" b="1" smtClean="0"/>
          </a:p>
          <a:p>
            <a:pPr eaLnBrk="1" hangingPunct="1">
              <a:buFontTx/>
              <a:buNone/>
            </a:pPr>
            <a:endParaRPr lang="en-GB" sz="1600" b="1" smtClean="0"/>
          </a:p>
          <a:p>
            <a:pPr eaLnBrk="1" hangingPunct="1">
              <a:buFontTx/>
              <a:buNone/>
            </a:pPr>
            <a:endParaRPr lang="en-GB" sz="1600" b="1" smtClean="0"/>
          </a:p>
          <a:p>
            <a:pPr eaLnBrk="1" hangingPunct="1">
              <a:buFontTx/>
              <a:buNone/>
            </a:pPr>
            <a:endParaRPr lang="en-GB" sz="1600" b="1" smtClean="0"/>
          </a:p>
          <a:p>
            <a:pPr eaLnBrk="1" hangingPunct="1">
              <a:buFontTx/>
              <a:buNone/>
            </a:pPr>
            <a:r>
              <a:rPr lang="en-GB" sz="1600" b="1" smtClean="0"/>
              <a:t>2. View B is drawn on the </a:t>
            </a:r>
            <a:r>
              <a:rPr lang="en-GB" sz="1600" b="1" smtClean="0">
                <a:solidFill>
                  <a:srgbClr val="ED2611"/>
                </a:solidFill>
              </a:rPr>
              <a:t>right</a:t>
            </a:r>
            <a:r>
              <a:rPr lang="en-GB" sz="1600" b="1" smtClean="0"/>
              <a:t> of view A. Note that view B id drawn </a:t>
            </a:r>
            <a:r>
              <a:rPr lang="en-GB" sz="1600" b="1" smtClean="0">
                <a:solidFill>
                  <a:srgbClr val="ED2611"/>
                </a:solidFill>
              </a:rPr>
              <a:t>on </a:t>
            </a:r>
            <a:r>
              <a:rPr lang="en-GB" sz="1600" b="1" smtClean="0"/>
              <a:t>the side from which it is viewed (arrow B)</a:t>
            </a:r>
            <a:endParaRPr lang="en-US" sz="1600" b="1" smtClean="0"/>
          </a:p>
        </p:txBody>
      </p:sp>
      <p:pic>
        <p:nvPicPr>
          <p:cNvPr id="23556" name="Picture 4" descr="viewa2"/>
          <p:cNvPicPr>
            <a:picLocks noGrp="1" noChangeAspect="1" noChangeArrowheads="1"/>
          </p:cNvPicPr>
          <p:nvPr>
            <p:ph sz="quarter" idx="2"/>
          </p:nvPr>
        </p:nvPicPr>
        <p:blipFill>
          <a:blip r:embed="rId2" cstate="print"/>
          <a:srcRect/>
          <a:stretch>
            <a:fillRect/>
          </a:stretch>
        </p:blipFill>
        <p:spPr>
          <a:xfrm>
            <a:off x="5661025" y="2174875"/>
            <a:ext cx="2012950" cy="1036638"/>
          </a:xfrm>
          <a:noFill/>
        </p:spPr>
      </p:pic>
      <p:pic>
        <p:nvPicPr>
          <p:cNvPr id="23557" name="Picture 6" descr="viewb2"/>
          <p:cNvPicPr>
            <a:picLocks noGrp="1" noChangeAspect="1" noChangeArrowheads="1"/>
          </p:cNvPicPr>
          <p:nvPr>
            <p:ph sz="quarter" idx="3"/>
          </p:nvPr>
        </p:nvPicPr>
        <p:blipFill>
          <a:blip r:embed="rId3" cstate="print"/>
          <a:srcRect l="8203" t="5392" r="19098" b="12576"/>
          <a:stretch>
            <a:fillRect/>
          </a:stretch>
        </p:blipFill>
        <p:spPr>
          <a:xfrm>
            <a:off x="3929063" y="4357688"/>
            <a:ext cx="4679950" cy="1882775"/>
          </a:xfrm>
          <a:noFill/>
        </p:spPr>
      </p:pic>
      <p:sp>
        <p:nvSpPr>
          <p:cNvPr id="6" name="Footer Placeholder 5"/>
          <p:cNvSpPr>
            <a:spLocks noGrp="1"/>
          </p:cNvSpPr>
          <p:nvPr>
            <p:ph type="ftr" sz="quarter" idx="10"/>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947738" y="417513"/>
            <a:ext cx="7272337" cy="720725"/>
          </a:xfrm>
        </p:spPr>
        <p:txBody>
          <a:bodyPr/>
          <a:lstStyle/>
          <a:p>
            <a:pPr eaLnBrk="1" fontAlgn="auto" hangingPunct="1">
              <a:spcAft>
                <a:spcPts val="0"/>
              </a:spcAft>
              <a:defRPr/>
            </a:pPr>
            <a:r>
              <a:rPr lang="en-GB" sz="3600" smtClean="0"/>
              <a:t>Third– angle projection (cont)</a:t>
            </a:r>
            <a:endParaRPr lang="en-US" sz="3600" smtClean="0"/>
          </a:p>
        </p:txBody>
      </p:sp>
      <p:sp>
        <p:nvSpPr>
          <p:cNvPr id="24579" name="Rectangle 3"/>
          <p:cNvSpPr>
            <a:spLocks noGrp="1" noChangeArrowheads="1"/>
          </p:cNvSpPr>
          <p:nvPr>
            <p:ph type="body" sz="half" idx="1"/>
          </p:nvPr>
        </p:nvSpPr>
        <p:spPr>
          <a:xfrm>
            <a:off x="611188" y="1412875"/>
            <a:ext cx="4465637" cy="4525963"/>
          </a:xfrm>
        </p:spPr>
        <p:txBody>
          <a:bodyPr/>
          <a:lstStyle/>
          <a:p>
            <a:pPr eaLnBrk="1" hangingPunct="1">
              <a:buFontTx/>
              <a:buNone/>
            </a:pPr>
            <a:r>
              <a:rPr lang="en-GB" sz="1600" b="1" smtClean="0"/>
              <a:t>3.   View C is drawn directly </a:t>
            </a:r>
            <a:r>
              <a:rPr lang="en-GB" sz="1600" b="1" smtClean="0">
                <a:solidFill>
                  <a:srgbClr val="ED2611"/>
                </a:solidFill>
              </a:rPr>
              <a:t>above</a:t>
            </a:r>
            <a:r>
              <a:rPr lang="en-GB" sz="1600" b="1" smtClean="0"/>
              <a:t> view A. Note that view C is drawn </a:t>
            </a:r>
            <a:r>
              <a:rPr lang="en-GB" sz="1600" b="1" smtClean="0">
                <a:solidFill>
                  <a:srgbClr val="ED2611"/>
                </a:solidFill>
              </a:rPr>
              <a:t>on</a:t>
            </a:r>
            <a:r>
              <a:rPr lang="en-GB" sz="1600" b="1" smtClean="0"/>
              <a:t> the side from which it is viewed (arrow C)</a:t>
            </a:r>
          </a:p>
          <a:p>
            <a:pPr eaLnBrk="1" hangingPunct="1">
              <a:buFontTx/>
              <a:buNone/>
            </a:pPr>
            <a:endParaRPr lang="en-GB" sz="1600" b="1" smtClean="0"/>
          </a:p>
          <a:p>
            <a:pPr eaLnBrk="1" hangingPunct="1">
              <a:buFontTx/>
              <a:buNone/>
            </a:pPr>
            <a:endParaRPr lang="en-GB" sz="1600" b="1" smtClean="0"/>
          </a:p>
          <a:p>
            <a:pPr eaLnBrk="1" hangingPunct="1">
              <a:buFontTx/>
              <a:buNone/>
            </a:pPr>
            <a:endParaRPr lang="en-GB" sz="1600" b="1" smtClean="0"/>
          </a:p>
          <a:p>
            <a:pPr eaLnBrk="1" hangingPunct="1">
              <a:buFontTx/>
              <a:buNone/>
            </a:pPr>
            <a:endParaRPr lang="en-GB" sz="1600" b="1" smtClean="0"/>
          </a:p>
          <a:p>
            <a:pPr eaLnBrk="1" hangingPunct="1">
              <a:buFontTx/>
              <a:buNone/>
            </a:pPr>
            <a:endParaRPr lang="en-GB" sz="1600" b="1" smtClean="0"/>
          </a:p>
          <a:p>
            <a:pPr eaLnBrk="1" hangingPunct="1">
              <a:buFontTx/>
              <a:buNone/>
            </a:pPr>
            <a:endParaRPr lang="en-GB" sz="1600" b="1" smtClean="0"/>
          </a:p>
          <a:p>
            <a:pPr eaLnBrk="1" hangingPunct="1">
              <a:buFontTx/>
              <a:buNone/>
            </a:pPr>
            <a:endParaRPr lang="en-GB" sz="1600" b="1" smtClean="0"/>
          </a:p>
          <a:p>
            <a:pPr eaLnBrk="1" hangingPunct="1">
              <a:buFontTx/>
              <a:buNone/>
            </a:pPr>
            <a:r>
              <a:rPr lang="en-GB" sz="1600" b="1" smtClean="0"/>
              <a:t>      If you consider view B to have the most detail, then the third-angle projection of the corner plate would be laid out like this:</a:t>
            </a:r>
          </a:p>
          <a:p>
            <a:pPr eaLnBrk="1" hangingPunct="1">
              <a:buFontTx/>
              <a:buNone/>
            </a:pPr>
            <a:endParaRPr lang="en-US" sz="1600" b="1" smtClean="0"/>
          </a:p>
        </p:txBody>
      </p:sp>
      <p:pic>
        <p:nvPicPr>
          <p:cNvPr id="24580" name="Picture 4" descr="viewc3"/>
          <p:cNvPicPr>
            <a:picLocks noGrp="1" noChangeAspect="1" noChangeArrowheads="1"/>
          </p:cNvPicPr>
          <p:nvPr>
            <p:ph sz="quarter" idx="2"/>
          </p:nvPr>
        </p:nvPicPr>
        <p:blipFill>
          <a:blip r:embed="rId2" cstate="print"/>
          <a:srcRect l="12833" t="3609" r="10231" b="5453"/>
          <a:stretch>
            <a:fillRect/>
          </a:stretch>
        </p:blipFill>
        <p:spPr>
          <a:xfrm>
            <a:off x="5508625" y="1052513"/>
            <a:ext cx="2808288" cy="2339975"/>
          </a:xfrm>
          <a:noFill/>
        </p:spPr>
      </p:pic>
      <p:pic>
        <p:nvPicPr>
          <p:cNvPr id="24581" name="Picture 6" descr="viewb3"/>
          <p:cNvPicPr>
            <a:picLocks noGrp="1" noChangeAspect="1" noChangeArrowheads="1"/>
          </p:cNvPicPr>
          <p:nvPr>
            <p:ph sz="quarter" idx="3"/>
          </p:nvPr>
        </p:nvPicPr>
        <p:blipFill>
          <a:blip r:embed="rId3" cstate="print"/>
          <a:srcRect l="13942" r="11635"/>
          <a:stretch>
            <a:fillRect/>
          </a:stretch>
        </p:blipFill>
        <p:spPr>
          <a:xfrm>
            <a:off x="5292725" y="3573463"/>
            <a:ext cx="2879725" cy="2509837"/>
          </a:xfrm>
          <a:noFill/>
        </p:spPr>
      </p:pic>
      <p:sp>
        <p:nvSpPr>
          <p:cNvPr id="6" name="Footer Placeholder 5"/>
          <p:cNvSpPr>
            <a:spLocks noGrp="1"/>
          </p:cNvSpPr>
          <p:nvPr>
            <p:ph type="ftr" sz="quarter" idx="10"/>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fontAlgn="auto" hangingPunct="1">
              <a:spcAft>
                <a:spcPts val="0"/>
              </a:spcAft>
              <a:defRPr/>
            </a:pPr>
            <a:r>
              <a:rPr lang="en-GB" smtClean="0"/>
              <a:t>Third– angle projection (cont)</a:t>
            </a:r>
            <a:endParaRPr lang="en-US" smtClean="0"/>
          </a:p>
        </p:txBody>
      </p:sp>
      <p:sp>
        <p:nvSpPr>
          <p:cNvPr id="25603" name="Rectangle 3"/>
          <p:cNvSpPr>
            <a:spLocks noGrp="1" noChangeArrowheads="1"/>
          </p:cNvSpPr>
          <p:nvPr>
            <p:ph type="body" sz="half" idx="1"/>
          </p:nvPr>
        </p:nvSpPr>
        <p:spPr>
          <a:xfrm>
            <a:off x="457200" y="1600200"/>
            <a:ext cx="8147050" cy="4525963"/>
          </a:xfrm>
        </p:spPr>
        <p:txBody>
          <a:bodyPr/>
          <a:lstStyle/>
          <a:p>
            <a:pPr eaLnBrk="1" hangingPunct="1"/>
            <a:r>
              <a:rPr lang="en-GB" sz="1800" b="1" smtClean="0"/>
              <a:t>The British Standard symbol for third-angle projection is shown below. This symbol must be included in the title block whenever third-angle projection is used.</a:t>
            </a:r>
            <a:endParaRPr lang="en-US" sz="1800" b="1" smtClean="0"/>
          </a:p>
        </p:txBody>
      </p:sp>
      <p:pic>
        <p:nvPicPr>
          <p:cNvPr id="25604" name="Picture 4" descr="bs symbol2"/>
          <p:cNvPicPr>
            <a:picLocks noGrp="1" noChangeAspect="1" noChangeArrowheads="1"/>
          </p:cNvPicPr>
          <p:nvPr>
            <p:ph sz="half" idx="2"/>
          </p:nvPr>
        </p:nvPicPr>
        <p:blipFill>
          <a:blip r:embed="rId2" cstate="print"/>
          <a:srcRect/>
          <a:stretch>
            <a:fillRect/>
          </a:stretch>
        </p:blipFill>
        <p:spPr>
          <a:xfrm>
            <a:off x="1763713" y="2781300"/>
            <a:ext cx="4808537" cy="2335213"/>
          </a:xfrm>
          <a:noFill/>
        </p:spPr>
      </p:pic>
      <p:sp>
        <p:nvSpPr>
          <p:cNvPr id="5" name="Footer Placeholder 4"/>
          <p:cNvSpPr>
            <a:spLocks noGrp="1"/>
          </p:cNvSpPr>
          <p:nvPr>
            <p:ph type="ftr" sz="quarter" idx="10"/>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fontAlgn="auto" hangingPunct="1">
              <a:spcAft>
                <a:spcPts val="0"/>
              </a:spcAft>
              <a:defRPr/>
            </a:pPr>
            <a:r>
              <a:rPr lang="en-GB" smtClean="0"/>
              <a:t>Dimensioning drawings</a:t>
            </a:r>
            <a:endParaRPr lang="en-US" smtClean="0"/>
          </a:p>
        </p:txBody>
      </p:sp>
      <p:sp>
        <p:nvSpPr>
          <p:cNvPr id="26627" name="Rectangle 3"/>
          <p:cNvSpPr>
            <a:spLocks noGrp="1" noChangeArrowheads="1"/>
          </p:cNvSpPr>
          <p:nvPr>
            <p:ph idx="1"/>
          </p:nvPr>
        </p:nvSpPr>
        <p:spPr>
          <a:xfrm>
            <a:off x="684213" y="1600200"/>
            <a:ext cx="7848600" cy="4525963"/>
          </a:xfrm>
        </p:spPr>
        <p:txBody>
          <a:bodyPr/>
          <a:lstStyle/>
          <a:p>
            <a:pPr eaLnBrk="1" hangingPunct="1">
              <a:lnSpc>
                <a:spcPct val="90000"/>
              </a:lnSpc>
              <a:buFontTx/>
              <a:buNone/>
            </a:pPr>
            <a:r>
              <a:rPr lang="en-GB" sz="1600" b="1" smtClean="0"/>
              <a:t>An engineering drawing contains information about the shape of a component.</a:t>
            </a:r>
          </a:p>
          <a:p>
            <a:pPr eaLnBrk="1" hangingPunct="1">
              <a:lnSpc>
                <a:spcPct val="90000"/>
              </a:lnSpc>
              <a:buFontTx/>
              <a:buNone/>
            </a:pPr>
            <a:endParaRPr lang="en-GB" sz="1600" b="1" smtClean="0"/>
          </a:p>
          <a:p>
            <a:pPr eaLnBrk="1" hangingPunct="1">
              <a:lnSpc>
                <a:spcPct val="90000"/>
              </a:lnSpc>
              <a:buFontTx/>
              <a:buNone/>
            </a:pPr>
            <a:r>
              <a:rPr lang="en-GB" sz="1600" b="1" smtClean="0"/>
              <a:t>It also shows dimensions regarding the sizes and the limits to which the component should be manufactured</a:t>
            </a:r>
          </a:p>
          <a:p>
            <a:pPr eaLnBrk="1" hangingPunct="1">
              <a:lnSpc>
                <a:spcPct val="90000"/>
              </a:lnSpc>
              <a:buFontTx/>
              <a:buNone/>
            </a:pPr>
            <a:endParaRPr lang="en-GB" sz="1600" b="1" smtClean="0"/>
          </a:p>
          <a:p>
            <a:pPr eaLnBrk="1" hangingPunct="1">
              <a:lnSpc>
                <a:spcPct val="90000"/>
              </a:lnSpc>
              <a:buFontTx/>
              <a:buNone/>
            </a:pPr>
            <a:r>
              <a:rPr lang="en-GB" sz="1600" b="1" smtClean="0"/>
              <a:t>All dimensions are in millimetres (mm) unless otherwise stated</a:t>
            </a:r>
          </a:p>
          <a:p>
            <a:pPr eaLnBrk="1" hangingPunct="1">
              <a:lnSpc>
                <a:spcPct val="90000"/>
              </a:lnSpc>
              <a:buFontTx/>
              <a:buNone/>
            </a:pPr>
            <a:endParaRPr lang="en-GB" sz="1600" b="1" smtClean="0"/>
          </a:p>
          <a:p>
            <a:pPr eaLnBrk="1" hangingPunct="1">
              <a:lnSpc>
                <a:spcPct val="90000"/>
              </a:lnSpc>
              <a:buFontTx/>
              <a:buNone/>
            </a:pPr>
            <a:r>
              <a:rPr lang="en-GB" sz="1600" b="1" smtClean="0"/>
              <a:t>Information regarding dimensions must be clear and in accordance with BS 308, the fundamental requirements of which are described below:</a:t>
            </a:r>
          </a:p>
          <a:p>
            <a:pPr eaLnBrk="1" hangingPunct="1">
              <a:lnSpc>
                <a:spcPct val="90000"/>
              </a:lnSpc>
              <a:buFontTx/>
              <a:buNone/>
            </a:pPr>
            <a:endParaRPr lang="en-GB" sz="1600" b="1" smtClean="0"/>
          </a:p>
          <a:p>
            <a:pPr eaLnBrk="1" hangingPunct="1">
              <a:lnSpc>
                <a:spcPct val="90000"/>
              </a:lnSpc>
            </a:pPr>
            <a:r>
              <a:rPr lang="en-GB" sz="1600" b="1" smtClean="0"/>
              <a:t>When applying dimensions to a drawing, use thin continuous dimension lines, projection lines and leaders.</a:t>
            </a:r>
          </a:p>
          <a:p>
            <a:pPr eaLnBrk="1" hangingPunct="1">
              <a:lnSpc>
                <a:spcPct val="90000"/>
              </a:lnSpc>
            </a:pPr>
            <a:r>
              <a:rPr lang="en-GB" sz="1600" b="1" smtClean="0"/>
              <a:t>Arrowheads on dimension lines and leaders must be solid and slender.</a:t>
            </a:r>
          </a:p>
          <a:p>
            <a:pPr eaLnBrk="1" hangingPunct="1">
              <a:lnSpc>
                <a:spcPct val="90000"/>
              </a:lnSpc>
            </a:pPr>
            <a:r>
              <a:rPr lang="en-GB" sz="1600" b="1" smtClean="0"/>
              <a:t>Dimension lines should not cross each other.</a:t>
            </a:r>
          </a:p>
          <a:p>
            <a:pPr eaLnBrk="1" hangingPunct="1">
              <a:lnSpc>
                <a:spcPct val="90000"/>
              </a:lnSpc>
            </a:pPr>
            <a:r>
              <a:rPr lang="en-GB" sz="1600" b="1" smtClean="0"/>
              <a:t>When adding notes to a drawing, the letters, numbers and symbols should be bold and clear, not less than 3mm in height. Capital letters are generally preferred.</a:t>
            </a:r>
            <a:endParaRPr lang="en-US" sz="1600" b="1" smtClean="0"/>
          </a:p>
        </p:txBody>
      </p:sp>
      <p:sp>
        <p:nvSpPr>
          <p:cNvPr id="4" name="Footer Placeholder 3"/>
          <p:cNvSpPr>
            <a:spLocks noGrp="1"/>
          </p:cNvSpPr>
          <p:nvPr>
            <p:ph type="ftr" sz="quarter" idx="11"/>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971550" y="476250"/>
            <a:ext cx="7067550" cy="922338"/>
          </a:xfrm>
        </p:spPr>
        <p:txBody>
          <a:bodyPr>
            <a:normAutofit fontScale="90000"/>
          </a:bodyPr>
          <a:lstStyle/>
          <a:p>
            <a:pPr eaLnBrk="1" fontAlgn="auto" hangingPunct="1">
              <a:spcAft>
                <a:spcPts val="0"/>
              </a:spcAft>
              <a:defRPr/>
            </a:pPr>
            <a:r>
              <a:rPr lang="en-GB" sz="3600" smtClean="0"/>
              <a:t>Dimensioning drawings (cont)</a:t>
            </a:r>
            <a:endParaRPr lang="en-US" sz="3600" smtClean="0"/>
          </a:p>
        </p:txBody>
      </p:sp>
      <p:pic>
        <p:nvPicPr>
          <p:cNvPr id="27651" name="Picture 8"/>
          <p:cNvPicPr>
            <a:picLocks noGrp="1" noChangeAspect="1" noChangeArrowheads="1"/>
          </p:cNvPicPr>
          <p:nvPr>
            <p:ph idx="1"/>
          </p:nvPr>
        </p:nvPicPr>
        <p:blipFill>
          <a:blip r:embed="rId2" cstate="print"/>
          <a:srcRect/>
          <a:stretch>
            <a:fillRect/>
          </a:stretch>
        </p:blipFill>
        <p:spPr>
          <a:xfrm>
            <a:off x="642938" y="1214438"/>
            <a:ext cx="7786687" cy="4848225"/>
          </a:xfrm>
          <a:noFill/>
        </p:spPr>
      </p:pic>
      <p:sp>
        <p:nvSpPr>
          <p:cNvPr id="4" name="Footer Placeholder 3"/>
          <p:cNvSpPr>
            <a:spLocks noGrp="1"/>
          </p:cNvSpPr>
          <p:nvPr>
            <p:ph type="ftr" sz="quarter" idx="11"/>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539750" y="260350"/>
            <a:ext cx="8229600" cy="1143000"/>
          </a:xfrm>
        </p:spPr>
        <p:txBody>
          <a:bodyPr/>
          <a:lstStyle/>
          <a:p>
            <a:pPr eaLnBrk="1" fontAlgn="auto" hangingPunct="1">
              <a:spcAft>
                <a:spcPts val="0"/>
              </a:spcAft>
              <a:defRPr/>
            </a:pPr>
            <a:r>
              <a:rPr lang="en-GB" smtClean="0"/>
              <a:t>Paper Sizes</a:t>
            </a:r>
            <a:endParaRPr lang="en-US" smtClean="0"/>
          </a:p>
        </p:txBody>
      </p:sp>
      <p:sp>
        <p:nvSpPr>
          <p:cNvPr id="10243" name="Rectangle 3"/>
          <p:cNvSpPr>
            <a:spLocks noGrp="1" noChangeArrowheads="1"/>
          </p:cNvSpPr>
          <p:nvPr>
            <p:ph idx="1"/>
          </p:nvPr>
        </p:nvSpPr>
        <p:spPr/>
        <p:txBody>
          <a:bodyPr/>
          <a:lstStyle/>
          <a:p>
            <a:pPr eaLnBrk="1" hangingPunct="1"/>
            <a:r>
              <a:rPr lang="en-GB" sz="1800" b="1" smtClean="0"/>
              <a:t>All engineering drawings are printed on paper.</a:t>
            </a:r>
          </a:p>
          <a:p>
            <a:pPr eaLnBrk="1" hangingPunct="1"/>
            <a:endParaRPr lang="en-GB" sz="1800" b="1" smtClean="0"/>
          </a:p>
          <a:p>
            <a:pPr eaLnBrk="1" hangingPunct="1"/>
            <a:r>
              <a:rPr lang="en-GB" sz="1800" b="1" smtClean="0"/>
              <a:t>The size depends on the size and scale of the component.</a:t>
            </a:r>
          </a:p>
          <a:p>
            <a:pPr eaLnBrk="1" hangingPunct="1"/>
            <a:endParaRPr lang="en-GB" sz="1800" b="1" smtClean="0"/>
          </a:p>
          <a:p>
            <a:pPr eaLnBrk="1" hangingPunct="1"/>
            <a:r>
              <a:rPr lang="en-GB" sz="1800" b="1" smtClean="0"/>
              <a:t>The metric A series of paper is normally used as it is standard throughout Europe and most of the world. The actual sheet sizes (in millimetres) are as follows:</a:t>
            </a:r>
          </a:p>
          <a:p>
            <a:pPr eaLnBrk="1" hangingPunct="1"/>
            <a:endParaRPr lang="en-GB" sz="1800" b="1" smtClean="0"/>
          </a:p>
          <a:p>
            <a:pPr eaLnBrk="1" hangingPunct="1"/>
            <a:r>
              <a:rPr lang="en-GB" sz="1800" b="1" smtClean="0"/>
              <a:t>A0	841 x 1189 (1m</a:t>
            </a:r>
            <a:r>
              <a:rPr lang="en-GB" sz="1800" b="1" baseline="30000" smtClean="0"/>
              <a:t>2</a:t>
            </a:r>
            <a:r>
              <a:rPr lang="en-GB" sz="1800" b="1" smtClean="0"/>
              <a:t>)</a:t>
            </a:r>
          </a:p>
          <a:p>
            <a:pPr eaLnBrk="1" hangingPunct="1"/>
            <a:r>
              <a:rPr lang="en-GB" sz="1800" b="1" smtClean="0"/>
              <a:t>A1	594 x 841</a:t>
            </a:r>
          </a:p>
          <a:p>
            <a:pPr eaLnBrk="1" hangingPunct="1"/>
            <a:r>
              <a:rPr lang="en-GB" sz="1800" b="1" smtClean="0"/>
              <a:t>A2	420 x 594</a:t>
            </a:r>
          </a:p>
          <a:p>
            <a:pPr eaLnBrk="1" hangingPunct="1"/>
            <a:r>
              <a:rPr lang="en-GB" sz="1800" b="1" smtClean="0"/>
              <a:t>A3	297 x 420</a:t>
            </a:r>
          </a:p>
          <a:p>
            <a:pPr eaLnBrk="1" hangingPunct="1"/>
            <a:r>
              <a:rPr lang="en-GB" sz="1800" b="1" smtClean="0"/>
              <a:t>A4	210 x 296</a:t>
            </a:r>
            <a:endParaRPr lang="en-US" sz="1800" b="1" smtClean="0"/>
          </a:p>
        </p:txBody>
      </p:sp>
      <p:sp>
        <p:nvSpPr>
          <p:cNvPr id="4" name="Footer Placeholder 3"/>
          <p:cNvSpPr>
            <a:spLocks noGrp="1"/>
          </p:cNvSpPr>
          <p:nvPr>
            <p:ph type="ftr" sz="quarter" idx="11"/>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1835150" y="692150"/>
            <a:ext cx="5545138" cy="576263"/>
          </a:xfrm>
        </p:spPr>
        <p:txBody>
          <a:bodyPr>
            <a:normAutofit fontScale="90000"/>
          </a:bodyPr>
          <a:lstStyle/>
          <a:p>
            <a:pPr eaLnBrk="1" fontAlgn="auto" hangingPunct="1">
              <a:spcAft>
                <a:spcPts val="0"/>
              </a:spcAft>
              <a:defRPr/>
            </a:pPr>
            <a:r>
              <a:rPr lang="en-GB" sz="2800" smtClean="0"/>
              <a:t>Dimensioning drawings (cont)</a:t>
            </a:r>
            <a:endParaRPr lang="en-US" sz="2800" smtClean="0"/>
          </a:p>
        </p:txBody>
      </p:sp>
      <p:sp>
        <p:nvSpPr>
          <p:cNvPr id="28675" name="Rectangle 3"/>
          <p:cNvSpPr>
            <a:spLocks noGrp="1" noChangeArrowheads="1"/>
          </p:cNvSpPr>
          <p:nvPr>
            <p:ph type="body" sz="half" idx="1"/>
          </p:nvPr>
        </p:nvSpPr>
        <p:spPr>
          <a:xfrm>
            <a:off x="684213" y="1412875"/>
            <a:ext cx="7848600" cy="2087563"/>
          </a:xfrm>
        </p:spPr>
        <p:txBody>
          <a:bodyPr/>
          <a:lstStyle/>
          <a:p>
            <a:pPr eaLnBrk="1" hangingPunct="1"/>
            <a:r>
              <a:rPr lang="en-GB" sz="1400" b="1" smtClean="0"/>
              <a:t>When applying dimensions to a drawing, all distances in each direction must be taken from the same face, line or point. This face, line or point is called a datum.</a:t>
            </a:r>
          </a:p>
          <a:p>
            <a:pPr eaLnBrk="1" hangingPunct="1"/>
            <a:endParaRPr lang="en-GB" sz="1400" b="1" smtClean="0"/>
          </a:p>
          <a:p>
            <a:pPr eaLnBrk="1" hangingPunct="1"/>
            <a:r>
              <a:rPr lang="en-GB" sz="1400" b="1" smtClean="0"/>
              <a:t>The height, length and width measurements all have separate datum's.</a:t>
            </a:r>
          </a:p>
          <a:p>
            <a:pPr eaLnBrk="1" hangingPunct="1"/>
            <a:endParaRPr lang="en-GB" sz="1400" b="1" smtClean="0"/>
          </a:p>
          <a:p>
            <a:pPr eaLnBrk="1" hangingPunct="1"/>
            <a:r>
              <a:rPr lang="en-GB" sz="1400" b="1" smtClean="0"/>
              <a:t>Note: On these three examples only one type of datum is shown for each drawing. In practice a drawing may show more than one type of datum e.g. a datum line and a datum face.</a:t>
            </a:r>
            <a:endParaRPr lang="en-US" sz="1400" b="1" smtClean="0"/>
          </a:p>
        </p:txBody>
      </p:sp>
      <p:pic>
        <p:nvPicPr>
          <p:cNvPr id="28676" name="Picture 4" descr="dimension 2"/>
          <p:cNvPicPr>
            <a:picLocks noGrp="1" noChangeAspect="1" noChangeArrowheads="1"/>
          </p:cNvPicPr>
          <p:nvPr>
            <p:ph sz="half" idx="2"/>
          </p:nvPr>
        </p:nvPicPr>
        <p:blipFill>
          <a:blip r:embed="rId2" cstate="print"/>
          <a:srcRect l="1216"/>
          <a:stretch>
            <a:fillRect/>
          </a:stretch>
        </p:blipFill>
        <p:spPr>
          <a:xfrm rot="60000">
            <a:off x="611188" y="3573463"/>
            <a:ext cx="7954962" cy="2554287"/>
          </a:xfrm>
          <a:noFill/>
        </p:spPr>
      </p:pic>
      <p:sp>
        <p:nvSpPr>
          <p:cNvPr id="5" name="Footer Placeholder 4"/>
          <p:cNvSpPr>
            <a:spLocks noGrp="1"/>
          </p:cNvSpPr>
          <p:nvPr>
            <p:ph type="ftr" sz="quarter" idx="10"/>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1258888" y="836613"/>
            <a:ext cx="6985000" cy="792162"/>
          </a:xfrm>
        </p:spPr>
        <p:txBody>
          <a:bodyPr>
            <a:normAutofit fontScale="90000"/>
          </a:bodyPr>
          <a:lstStyle/>
          <a:p>
            <a:pPr eaLnBrk="1" fontAlgn="auto" hangingPunct="1">
              <a:spcAft>
                <a:spcPts val="0"/>
              </a:spcAft>
              <a:defRPr/>
            </a:pPr>
            <a:r>
              <a:rPr lang="en-GB" sz="3600" smtClean="0"/>
              <a:t>Dimensioning drawings (cont)</a:t>
            </a:r>
            <a:endParaRPr lang="en-US" sz="3600" smtClean="0"/>
          </a:p>
        </p:txBody>
      </p:sp>
      <p:sp>
        <p:nvSpPr>
          <p:cNvPr id="1028" name="Rectangle 3"/>
          <p:cNvSpPr>
            <a:spLocks noGrp="1" noChangeArrowheads="1"/>
          </p:cNvSpPr>
          <p:nvPr>
            <p:ph type="body" sz="half" idx="1"/>
          </p:nvPr>
        </p:nvSpPr>
        <p:spPr>
          <a:xfrm>
            <a:off x="539750" y="1916113"/>
            <a:ext cx="7848600" cy="1831975"/>
          </a:xfrm>
        </p:spPr>
        <p:txBody>
          <a:bodyPr/>
          <a:lstStyle/>
          <a:p>
            <a:pPr eaLnBrk="1" hangingPunct="1"/>
            <a:r>
              <a:rPr lang="en-US" sz="1800" b="1" smtClean="0">
                <a:cs typeface="Arial" charset="0"/>
              </a:rPr>
              <a:t>The symbol </a:t>
            </a:r>
            <a:r>
              <a:rPr lang="en-US" sz="2400" b="1" smtClean="0">
                <a:cs typeface="Arial" charset="0"/>
              </a:rPr>
              <a:t>ø</a:t>
            </a:r>
            <a:r>
              <a:rPr lang="en-US" sz="1800" b="1" smtClean="0">
                <a:cs typeface="Arial" charset="0"/>
              </a:rPr>
              <a:t> preceding a dimension indicates a diameter.</a:t>
            </a:r>
          </a:p>
          <a:p>
            <a:pPr eaLnBrk="1" hangingPunct="1"/>
            <a:endParaRPr lang="en-GB" sz="1800" b="1" smtClean="0">
              <a:cs typeface="Arial" charset="0"/>
            </a:endParaRPr>
          </a:p>
          <a:p>
            <a:pPr eaLnBrk="1" hangingPunct="1"/>
            <a:r>
              <a:rPr lang="en-GB" sz="1800" b="1" smtClean="0">
                <a:cs typeface="Arial" charset="0"/>
              </a:rPr>
              <a:t>There are several methods of dimensioning circles. Choose according to the size and location of the circle, and whether dimensioning a hole or a shaft.</a:t>
            </a:r>
          </a:p>
          <a:p>
            <a:pPr eaLnBrk="1" hangingPunct="1"/>
            <a:endParaRPr lang="en-GB" sz="1800" b="1" smtClean="0">
              <a:cs typeface="Arial" charset="0"/>
            </a:endParaRPr>
          </a:p>
          <a:p>
            <a:pPr eaLnBrk="1" hangingPunct="1"/>
            <a:endParaRPr lang="en-US" sz="1800" b="1" smtClean="0">
              <a:cs typeface="Arial" charset="0"/>
            </a:endParaRPr>
          </a:p>
        </p:txBody>
      </p:sp>
      <p:graphicFrame>
        <p:nvGraphicFramePr>
          <p:cNvPr id="1026" name="Object 9"/>
          <p:cNvGraphicFramePr>
            <a:graphicFrameLocks noChangeAspect="1"/>
          </p:cNvGraphicFramePr>
          <p:nvPr>
            <p:ph sz="half" idx="2"/>
          </p:nvPr>
        </p:nvGraphicFramePr>
        <p:xfrm>
          <a:off x="827088" y="3998913"/>
          <a:ext cx="7559675" cy="1768475"/>
        </p:xfrm>
        <a:graphic>
          <a:graphicData uri="http://schemas.openxmlformats.org/presentationml/2006/ole">
            <p:oleObj spid="_x0000_s1026" name="Photo Editor Photo" r:id="rId3" imgW="12580952" imgH="2943636" progId="MSPhotoEd.3">
              <p:embed/>
            </p:oleObj>
          </a:graphicData>
        </a:graphic>
      </p:graphicFrame>
      <p:sp>
        <p:nvSpPr>
          <p:cNvPr id="5" name="Footer Placeholder 4"/>
          <p:cNvSpPr>
            <a:spLocks noGrp="1"/>
          </p:cNvSpPr>
          <p:nvPr>
            <p:ph type="ftr" sz="quarter" idx="10"/>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1019175" y="417513"/>
            <a:ext cx="7129463" cy="792162"/>
          </a:xfrm>
        </p:spPr>
        <p:txBody>
          <a:bodyPr>
            <a:normAutofit fontScale="90000"/>
          </a:bodyPr>
          <a:lstStyle/>
          <a:p>
            <a:pPr eaLnBrk="1" fontAlgn="auto" hangingPunct="1">
              <a:spcAft>
                <a:spcPts val="0"/>
              </a:spcAft>
              <a:defRPr/>
            </a:pPr>
            <a:r>
              <a:rPr lang="en-GB" sz="3600" smtClean="0"/>
              <a:t>Dimensioning drawings (cont)</a:t>
            </a:r>
            <a:endParaRPr lang="en-US" sz="3600" smtClean="0"/>
          </a:p>
        </p:txBody>
      </p:sp>
      <p:sp>
        <p:nvSpPr>
          <p:cNvPr id="29699" name="Rectangle 3"/>
          <p:cNvSpPr>
            <a:spLocks noGrp="1" noChangeArrowheads="1"/>
          </p:cNvSpPr>
          <p:nvPr>
            <p:ph type="body" sz="half" idx="1"/>
          </p:nvPr>
        </p:nvSpPr>
        <p:spPr>
          <a:xfrm>
            <a:off x="498475" y="1341438"/>
            <a:ext cx="8147050" cy="4525962"/>
          </a:xfrm>
        </p:spPr>
        <p:txBody>
          <a:bodyPr/>
          <a:lstStyle/>
          <a:p>
            <a:pPr eaLnBrk="1" hangingPunct="1"/>
            <a:r>
              <a:rPr lang="en-GB" sz="1600" smtClean="0"/>
              <a:t>Dimensions and text should be placed outside the drawing outline wherever possible</a:t>
            </a:r>
            <a:endParaRPr lang="en-US" sz="1600" smtClean="0"/>
          </a:p>
        </p:txBody>
      </p:sp>
      <p:pic>
        <p:nvPicPr>
          <p:cNvPr id="29700" name="Picture 4" descr="dimension 4"/>
          <p:cNvPicPr>
            <a:picLocks noGrp="1" noChangeAspect="1" noChangeArrowheads="1"/>
          </p:cNvPicPr>
          <p:nvPr>
            <p:ph sz="half" idx="2"/>
          </p:nvPr>
        </p:nvPicPr>
        <p:blipFill>
          <a:blip r:embed="rId2" cstate="print"/>
          <a:srcRect/>
          <a:stretch>
            <a:fillRect/>
          </a:stretch>
        </p:blipFill>
        <p:spPr>
          <a:xfrm rot="21467740">
            <a:off x="900113" y="2349500"/>
            <a:ext cx="7416800" cy="3821113"/>
          </a:xfrm>
          <a:noFill/>
        </p:spPr>
      </p:pic>
      <p:sp>
        <p:nvSpPr>
          <p:cNvPr id="5" name="Footer Placeholder 4"/>
          <p:cNvSpPr>
            <a:spLocks noGrp="1"/>
          </p:cNvSpPr>
          <p:nvPr>
            <p:ph type="ftr" sz="quarter" idx="10"/>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539750" y="549275"/>
            <a:ext cx="8229600" cy="796925"/>
          </a:xfrm>
        </p:spPr>
        <p:txBody>
          <a:bodyPr>
            <a:normAutofit fontScale="90000"/>
          </a:bodyPr>
          <a:lstStyle/>
          <a:p>
            <a:pPr eaLnBrk="1" fontAlgn="auto" hangingPunct="1">
              <a:spcAft>
                <a:spcPts val="0"/>
              </a:spcAft>
              <a:defRPr/>
            </a:pPr>
            <a:r>
              <a:rPr lang="en-GB" smtClean="0"/>
              <a:t>Dimensioning drawings (cont)</a:t>
            </a:r>
            <a:endParaRPr lang="en-US" smtClean="0"/>
          </a:p>
        </p:txBody>
      </p:sp>
      <p:sp>
        <p:nvSpPr>
          <p:cNvPr id="2052" name="Rectangle 3"/>
          <p:cNvSpPr>
            <a:spLocks noGrp="1" noChangeArrowheads="1"/>
          </p:cNvSpPr>
          <p:nvPr>
            <p:ph type="body" sz="half" idx="1"/>
          </p:nvPr>
        </p:nvSpPr>
        <p:spPr>
          <a:xfrm>
            <a:off x="2555875" y="1412875"/>
            <a:ext cx="5975350" cy="3598863"/>
          </a:xfrm>
        </p:spPr>
        <p:txBody>
          <a:bodyPr/>
          <a:lstStyle/>
          <a:p>
            <a:pPr eaLnBrk="1" hangingPunct="1">
              <a:lnSpc>
                <a:spcPct val="80000"/>
              </a:lnSpc>
            </a:pPr>
            <a:r>
              <a:rPr lang="en-GB" sz="1600" b="1" smtClean="0"/>
              <a:t>The text should be centred above the dimension lines so it can read from the bottom or the right-hand side of the drawing.</a:t>
            </a:r>
          </a:p>
          <a:p>
            <a:pPr eaLnBrk="1" hangingPunct="1">
              <a:lnSpc>
                <a:spcPct val="80000"/>
              </a:lnSpc>
            </a:pPr>
            <a:endParaRPr lang="en-GB" sz="800" b="1" smtClean="0"/>
          </a:p>
          <a:p>
            <a:pPr eaLnBrk="1" hangingPunct="1">
              <a:lnSpc>
                <a:spcPct val="80000"/>
              </a:lnSpc>
            </a:pPr>
            <a:r>
              <a:rPr lang="en-GB" sz="1600" b="1" smtClean="0"/>
              <a:t>When dimensioning a radius (curved surface), use a leader and the abbreviation R to precede the size of the curve’s radius.</a:t>
            </a:r>
          </a:p>
          <a:p>
            <a:pPr eaLnBrk="1" hangingPunct="1">
              <a:lnSpc>
                <a:spcPct val="80000"/>
              </a:lnSpc>
            </a:pPr>
            <a:endParaRPr lang="en-GB" sz="800" b="1" smtClean="0"/>
          </a:p>
          <a:p>
            <a:pPr eaLnBrk="1" hangingPunct="1">
              <a:lnSpc>
                <a:spcPct val="80000"/>
              </a:lnSpc>
            </a:pPr>
            <a:r>
              <a:rPr lang="en-GB" sz="1600" b="1" smtClean="0"/>
              <a:t>Each dimension should be given only once and should be as close as possible to the relevant feature.</a:t>
            </a:r>
          </a:p>
          <a:p>
            <a:pPr eaLnBrk="1" hangingPunct="1">
              <a:lnSpc>
                <a:spcPct val="80000"/>
              </a:lnSpc>
            </a:pPr>
            <a:endParaRPr lang="en-GB" sz="800" b="1" smtClean="0"/>
          </a:p>
          <a:p>
            <a:pPr eaLnBrk="1" hangingPunct="1">
              <a:lnSpc>
                <a:spcPct val="80000"/>
              </a:lnSpc>
            </a:pPr>
            <a:r>
              <a:rPr lang="en-GB" sz="1600" b="1" smtClean="0"/>
              <a:t>The illustrated method is recommended for stating size limits of an individual dimension. Note that both the max and min permissible sizes are shown.</a:t>
            </a:r>
          </a:p>
          <a:p>
            <a:pPr eaLnBrk="1" hangingPunct="1">
              <a:lnSpc>
                <a:spcPct val="80000"/>
              </a:lnSpc>
            </a:pPr>
            <a:endParaRPr lang="en-GB" sz="800" b="1" smtClean="0"/>
          </a:p>
          <a:p>
            <a:pPr eaLnBrk="1" hangingPunct="1">
              <a:lnSpc>
                <a:spcPct val="80000"/>
              </a:lnSpc>
            </a:pPr>
            <a:r>
              <a:rPr lang="en-GB" sz="1600" b="1" smtClean="0"/>
              <a:t>Metric screw threads are specified by the letter M followed by the diameter of the thread (M8), a x sign then the pitch of the thread (1.25), giving M8 x 1.25.</a:t>
            </a:r>
            <a:endParaRPr lang="en-US" sz="1600" b="1" smtClean="0"/>
          </a:p>
        </p:txBody>
      </p:sp>
      <p:pic>
        <p:nvPicPr>
          <p:cNvPr id="2" name="Picture 4" descr="dimension 5"/>
          <p:cNvPicPr>
            <a:picLocks noGrp="1" noChangeAspect="1" noChangeArrowheads="1"/>
          </p:cNvPicPr>
          <p:nvPr>
            <p:ph sz="quarter" idx="2"/>
          </p:nvPr>
        </p:nvPicPr>
        <p:blipFill>
          <a:blip r:embed="rId3" cstate="print"/>
          <a:srcRect/>
          <a:stretch>
            <a:fillRect/>
          </a:stretch>
        </p:blipFill>
        <p:spPr>
          <a:xfrm rot="21389028">
            <a:off x="755650" y="1341438"/>
            <a:ext cx="1458913" cy="3529012"/>
          </a:xfrm>
          <a:noFill/>
        </p:spPr>
      </p:pic>
      <p:graphicFrame>
        <p:nvGraphicFramePr>
          <p:cNvPr id="2050" name="Object 12"/>
          <p:cNvGraphicFramePr>
            <a:graphicFrameLocks noChangeAspect="1"/>
          </p:cNvGraphicFramePr>
          <p:nvPr>
            <p:ph sz="quarter" idx="3"/>
          </p:nvPr>
        </p:nvGraphicFramePr>
        <p:xfrm>
          <a:off x="1189038" y="5000625"/>
          <a:ext cx="6900862" cy="1152525"/>
        </p:xfrm>
        <a:graphic>
          <a:graphicData uri="http://schemas.openxmlformats.org/presentationml/2006/ole">
            <p:oleObj spid="_x0000_s2050" name="Photo Editor Photo" r:id="rId4" imgW="13628571" imgH="2276793" progId="MSPhotoEd.3">
              <p:embed/>
            </p:oleObj>
          </a:graphicData>
        </a:graphic>
      </p:graphicFrame>
      <p:sp>
        <p:nvSpPr>
          <p:cNvPr id="6" name="Footer Placeholder 5"/>
          <p:cNvSpPr>
            <a:spLocks noGrp="1"/>
          </p:cNvSpPr>
          <p:nvPr>
            <p:ph type="ftr" sz="quarter" idx="10"/>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normAutofit fontScale="90000"/>
          </a:bodyPr>
          <a:lstStyle/>
          <a:p>
            <a:pPr eaLnBrk="1" fontAlgn="auto" hangingPunct="1">
              <a:spcAft>
                <a:spcPts val="0"/>
              </a:spcAft>
              <a:defRPr/>
            </a:pPr>
            <a:r>
              <a:rPr lang="en-GB" smtClean="0"/>
              <a:t>Dimensioning drawings (cont)</a:t>
            </a:r>
            <a:endParaRPr lang="en-US" smtClean="0"/>
          </a:p>
        </p:txBody>
      </p:sp>
      <p:sp>
        <p:nvSpPr>
          <p:cNvPr id="30723" name="Rectangle 3"/>
          <p:cNvSpPr>
            <a:spLocks noGrp="1" noChangeArrowheads="1"/>
          </p:cNvSpPr>
          <p:nvPr>
            <p:ph type="body" sz="half" idx="1"/>
          </p:nvPr>
        </p:nvSpPr>
        <p:spPr>
          <a:xfrm>
            <a:off x="2700338" y="1557338"/>
            <a:ext cx="5549900" cy="4525962"/>
          </a:xfrm>
        </p:spPr>
        <p:txBody>
          <a:bodyPr/>
          <a:lstStyle/>
          <a:p>
            <a:pPr eaLnBrk="1" hangingPunct="1">
              <a:lnSpc>
                <a:spcPct val="90000"/>
              </a:lnSpc>
            </a:pPr>
            <a:r>
              <a:rPr lang="en-GB" sz="1600" b="1" smtClean="0"/>
              <a:t>Holes for fasteners or for locating devices should be dimensioned by one of the alternative methods shown for each type of hole.</a:t>
            </a:r>
          </a:p>
          <a:p>
            <a:pPr eaLnBrk="1" hangingPunct="1">
              <a:lnSpc>
                <a:spcPct val="90000"/>
              </a:lnSpc>
            </a:pPr>
            <a:endParaRPr lang="en-GB" sz="1600" b="1" smtClean="0"/>
          </a:p>
          <a:p>
            <a:pPr eaLnBrk="1" hangingPunct="1">
              <a:lnSpc>
                <a:spcPct val="90000"/>
              </a:lnSpc>
            </a:pPr>
            <a:endParaRPr lang="en-GB" sz="1600" b="1" smtClean="0"/>
          </a:p>
          <a:p>
            <a:pPr eaLnBrk="1" hangingPunct="1">
              <a:lnSpc>
                <a:spcPct val="90000"/>
              </a:lnSpc>
            </a:pPr>
            <a:endParaRPr lang="en-GB" sz="1600" b="1" smtClean="0"/>
          </a:p>
          <a:p>
            <a:pPr eaLnBrk="1" hangingPunct="1">
              <a:lnSpc>
                <a:spcPct val="90000"/>
              </a:lnSpc>
            </a:pPr>
            <a:endParaRPr lang="en-GB" sz="1600" b="1" smtClean="0"/>
          </a:p>
          <a:p>
            <a:pPr eaLnBrk="1" hangingPunct="1">
              <a:lnSpc>
                <a:spcPct val="90000"/>
              </a:lnSpc>
            </a:pPr>
            <a:endParaRPr lang="en-GB" sz="1600" b="1" smtClean="0"/>
          </a:p>
          <a:p>
            <a:pPr eaLnBrk="1" hangingPunct="1">
              <a:lnSpc>
                <a:spcPct val="90000"/>
              </a:lnSpc>
            </a:pPr>
            <a:endParaRPr lang="en-GB" sz="1600" b="1" smtClean="0"/>
          </a:p>
          <a:p>
            <a:pPr eaLnBrk="1" hangingPunct="1">
              <a:lnSpc>
                <a:spcPct val="90000"/>
              </a:lnSpc>
            </a:pPr>
            <a:r>
              <a:rPr lang="en-GB" sz="1600" b="1" smtClean="0"/>
              <a:t>When indicating that a surface is to be machined, the machining symbol is drawn on the surface of its projection.</a:t>
            </a:r>
          </a:p>
          <a:p>
            <a:pPr eaLnBrk="1" hangingPunct="1">
              <a:lnSpc>
                <a:spcPct val="90000"/>
              </a:lnSpc>
            </a:pPr>
            <a:endParaRPr lang="en-GB" sz="1600" b="1" smtClean="0"/>
          </a:p>
          <a:p>
            <a:pPr eaLnBrk="1" hangingPunct="1">
              <a:lnSpc>
                <a:spcPct val="90000"/>
              </a:lnSpc>
            </a:pPr>
            <a:r>
              <a:rPr lang="en-GB" sz="1600" b="1" smtClean="0"/>
              <a:t>If a specific surface texture is required, the roughness average (Ra) value is written on top of the machining symbol. The illustrated surface is to be machined to an Ra of 3.2um</a:t>
            </a:r>
          </a:p>
          <a:p>
            <a:pPr eaLnBrk="1" hangingPunct="1">
              <a:lnSpc>
                <a:spcPct val="90000"/>
              </a:lnSpc>
              <a:buFontTx/>
              <a:buNone/>
            </a:pPr>
            <a:endParaRPr lang="en-GB" sz="1600" b="1" smtClean="0"/>
          </a:p>
          <a:p>
            <a:pPr eaLnBrk="1" hangingPunct="1">
              <a:lnSpc>
                <a:spcPct val="90000"/>
              </a:lnSpc>
              <a:buFontTx/>
              <a:buNone/>
            </a:pPr>
            <a:endParaRPr lang="en-GB" sz="1600" b="1" smtClean="0"/>
          </a:p>
          <a:p>
            <a:pPr eaLnBrk="1" hangingPunct="1">
              <a:lnSpc>
                <a:spcPct val="90000"/>
              </a:lnSpc>
              <a:buFontTx/>
              <a:buNone/>
            </a:pPr>
            <a:endParaRPr lang="en-GB" sz="1600" smtClean="0"/>
          </a:p>
          <a:p>
            <a:pPr eaLnBrk="1" hangingPunct="1">
              <a:lnSpc>
                <a:spcPct val="90000"/>
              </a:lnSpc>
              <a:buFontTx/>
              <a:buNone/>
            </a:pPr>
            <a:endParaRPr lang="en-GB" sz="1600" smtClean="0"/>
          </a:p>
          <a:p>
            <a:pPr eaLnBrk="1" hangingPunct="1">
              <a:lnSpc>
                <a:spcPct val="90000"/>
              </a:lnSpc>
            </a:pPr>
            <a:endParaRPr lang="en-GB" sz="1600" smtClean="0"/>
          </a:p>
          <a:p>
            <a:pPr eaLnBrk="1" hangingPunct="1">
              <a:lnSpc>
                <a:spcPct val="90000"/>
              </a:lnSpc>
            </a:pPr>
            <a:endParaRPr lang="en-GB" sz="1600" smtClean="0"/>
          </a:p>
          <a:p>
            <a:pPr eaLnBrk="1" hangingPunct="1">
              <a:lnSpc>
                <a:spcPct val="90000"/>
              </a:lnSpc>
            </a:pPr>
            <a:endParaRPr lang="en-GB" sz="1600" smtClean="0"/>
          </a:p>
          <a:p>
            <a:pPr eaLnBrk="1" hangingPunct="1">
              <a:lnSpc>
                <a:spcPct val="90000"/>
              </a:lnSpc>
            </a:pPr>
            <a:endParaRPr lang="en-GB" sz="1600" smtClean="0"/>
          </a:p>
          <a:p>
            <a:pPr eaLnBrk="1" hangingPunct="1">
              <a:lnSpc>
                <a:spcPct val="90000"/>
              </a:lnSpc>
              <a:buFontTx/>
              <a:buNone/>
            </a:pPr>
            <a:endParaRPr lang="en-US" sz="1600" smtClean="0"/>
          </a:p>
        </p:txBody>
      </p:sp>
      <p:pic>
        <p:nvPicPr>
          <p:cNvPr id="30724" name="Picture 6" descr="dimension 8"/>
          <p:cNvPicPr>
            <a:picLocks noGrp="1" noChangeAspect="1" noChangeArrowheads="1"/>
          </p:cNvPicPr>
          <p:nvPr>
            <p:ph sz="half" idx="2"/>
          </p:nvPr>
        </p:nvPicPr>
        <p:blipFill>
          <a:blip r:embed="rId2" cstate="print"/>
          <a:srcRect/>
          <a:stretch>
            <a:fillRect/>
          </a:stretch>
        </p:blipFill>
        <p:spPr>
          <a:xfrm rot="21426873">
            <a:off x="684213" y="4365625"/>
            <a:ext cx="2089150" cy="1573213"/>
          </a:xfrm>
          <a:noFill/>
        </p:spPr>
      </p:pic>
      <p:sp>
        <p:nvSpPr>
          <p:cNvPr id="6" name="Footer Placeholder 4"/>
          <p:cNvSpPr>
            <a:spLocks noGrp="1"/>
          </p:cNvSpPr>
          <p:nvPr>
            <p:ph type="ftr" sz="quarter" idx="10"/>
          </p:nvPr>
        </p:nvSpPr>
        <p:spPr/>
        <p:txBody>
          <a:bodyPr/>
          <a:lstStyle/>
          <a:p>
            <a:pPr>
              <a:defRPr/>
            </a:pPr>
            <a:r>
              <a:rPr lang="en-US">
                <a:solidFill>
                  <a:srgbClr val="0000FF"/>
                </a:solidFill>
              </a:rPr>
              <a:t>Up Dated 2008 Eddie Cody</a:t>
            </a:r>
            <a:endParaRPr lang="en-US" sz="800"/>
          </a:p>
        </p:txBody>
      </p:sp>
      <p:pic>
        <p:nvPicPr>
          <p:cNvPr id="30726" name="Picture 4" descr="dimension 7"/>
          <p:cNvPicPr>
            <a:picLocks noChangeAspect="1" noChangeArrowheads="1"/>
          </p:cNvPicPr>
          <p:nvPr>
            <p:ph sz="half" idx="4294967295"/>
          </p:nvPr>
        </p:nvPicPr>
        <p:blipFill>
          <a:blip r:embed="rId3" cstate="print"/>
          <a:srcRect/>
          <a:stretch>
            <a:fillRect/>
          </a:stretch>
        </p:blipFill>
        <p:spPr>
          <a:xfrm>
            <a:off x="0" y="2276475"/>
            <a:ext cx="7345363" cy="1541463"/>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fontAlgn="auto" hangingPunct="1">
              <a:spcAft>
                <a:spcPts val="0"/>
              </a:spcAft>
              <a:defRPr/>
            </a:pPr>
            <a:r>
              <a:rPr lang="en-GB" smtClean="0"/>
              <a:t>Sectioning</a:t>
            </a:r>
            <a:endParaRPr lang="en-US" smtClean="0"/>
          </a:p>
        </p:txBody>
      </p:sp>
      <p:sp>
        <p:nvSpPr>
          <p:cNvPr id="31747" name="Rectangle 3"/>
          <p:cNvSpPr>
            <a:spLocks noGrp="1" noChangeArrowheads="1"/>
          </p:cNvSpPr>
          <p:nvPr>
            <p:ph type="body" sz="half" idx="1"/>
          </p:nvPr>
        </p:nvSpPr>
        <p:spPr>
          <a:xfrm>
            <a:off x="468313" y="2060575"/>
            <a:ext cx="8075612" cy="4525963"/>
          </a:xfrm>
        </p:spPr>
        <p:txBody>
          <a:bodyPr/>
          <a:lstStyle/>
          <a:p>
            <a:pPr eaLnBrk="1" hangingPunct="1"/>
            <a:r>
              <a:rPr lang="en-GB" sz="2000" b="1" smtClean="0"/>
              <a:t>A section elevation may be of benefit when a drawing contains so much hidden detail that it has become unclear.</a:t>
            </a:r>
          </a:p>
          <a:p>
            <a:pPr eaLnBrk="1" hangingPunct="1"/>
            <a:endParaRPr lang="en-GB" sz="2000" b="1" smtClean="0"/>
          </a:p>
          <a:p>
            <a:pPr eaLnBrk="1" hangingPunct="1"/>
            <a:r>
              <a:rPr lang="en-GB" sz="2000" b="1" smtClean="0"/>
              <a:t>A sectional elevation is a view of part of a component when viewed on a cutting plane.</a:t>
            </a:r>
          </a:p>
          <a:p>
            <a:pPr eaLnBrk="1" hangingPunct="1"/>
            <a:endParaRPr lang="en-GB" sz="2000" b="1" smtClean="0"/>
          </a:p>
          <a:p>
            <a:pPr eaLnBrk="1" hangingPunct="1"/>
            <a:r>
              <a:rPr lang="en-GB" sz="2000" b="1" smtClean="0"/>
              <a:t>The cutting plane on engineering drawings is shown as a fine chain line with thick ends; the viewing direction is indicated by two arrows against these ends with identifying letters e.g. A-A.</a:t>
            </a:r>
            <a:endParaRPr lang="en-US" sz="2000" b="1" smtClean="0"/>
          </a:p>
        </p:txBody>
      </p:sp>
      <p:sp>
        <p:nvSpPr>
          <p:cNvPr id="4" name="Footer Placeholder 4"/>
          <p:cNvSpPr>
            <a:spLocks noGrp="1"/>
          </p:cNvSpPr>
          <p:nvPr>
            <p:ph type="ftr" sz="quarter" idx="10"/>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1403350" y="692150"/>
            <a:ext cx="6408738" cy="652463"/>
          </a:xfrm>
        </p:spPr>
        <p:txBody>
          <a:bodyPr/>
          <a:lstStyle/>
          <a:p>
            <a:pPr eaLnBrk="1" fontAlgn="auto" hangingPunct="1">
              <a:spcAft>
                <a:spcPts val="0"/>
              </a:spcAft>
              <a:defRPr/>
            </a:pPr>
            <a:r>
              <a:rPr lang="en-GB" sz="3600" smtClean="0"/>
              <a:t>Sectioning (cont)</a:t>
            </a:r>
            <a:endParaRPr lang="en-US" sz="3600" smtClean="0"/>
          </a:p>
        </p:txBody>
      </p:sp>
      <p:pic>
        <p:nvPicPr>
          <p:cNvPr id="32771" name="Picture 4" descr="sectioning"/>
          <p:cNvPicPr>
            <a:picLocks noGrp="1" noChangeAspect="1" noChangeArrowheads="1"/>
          </p:cNvPicPr>
          <p:nvPr>
            <p:ph idx="1"/>
          </p:nvPr>
        </p:nvPicPr>
        <p:blipFill>
          <a:blip r:embed="rId2" cstate="print"/>
          <a:srcRect/>
          <a:stretch>
            <a:fillRect/>
          </a:stretch>
        </p:blipFill>
        <p:spPr>
          <a:xfrm>
            <a:off x="539750" y="1268413"/>
            <a:ext cx="7921625" cy="1933575"/>
          </a:xfrm>
          <a:noFill/>
        </p:spPr>
      </p:pic>
      <p:sp>
        <p:nvSpPr>
          <p:cNvPr id="5" name="Footer Placeholder 3"/>
          <p:cNvSpPr>
            <a:spLocks noGrp="1"/>
          </p:cNvSpPr>
          <p:nvPr>
            <p:ph type="ftr" sz="quarter" idx="11"/>
          </p:nvPr>
        </p:nvSpPr>
        <p:spPr/>
        <p:txBody>
          <a:bodyPr/>
          <a:lstStyle/>
          <a:p>
            <a:pPr>
              <a:defRPr/>
            </a:pPr>
            <a:r>
              <a:rPr lang="en-US">
                <a:solidFill>
                  <a:srgbClr val="0000FF"/>
                </a:solidFill>
              </a:rPr>
              <a:t>Up Dated 2008 Eddie Cody</a:t>
            </a:r>
            <a:endParaRPr lang="en-US" sz="800"/>
          </a:p>
        </p:txBody>
      </p:sp>
      <p:sp>
        <p:nvSpPr>
          <p:cNvPr id="32773" name="Rectangle 6"/>
          <p:cNvSpPr>
            <a:spLocks noGrp="1" noChangeArrowheads="1"/>
          </p:cNvSpPr>
          <p:nvPr>
            <p:ph type="body" idx="4294967295"/>
          </p:nvPr>
        </p:nvSpPr>
        <p:spPr>
          <a:xfrm>
            <a:off x="0" y="3644900"/>
            <a:ext cx="7921625" cy="2592388"/>
          </a:xfrm>
        </p:spPr>
        <p:txBody>
          <a:bodyPr/>
          <a:lstStyle/>
          <a:p>
            <a:pPr eaLnBrk="1" hangingPunct="1">
              <a:lnSpc>
                <a:spcPct val="80000"/>
              </a:lnSpc>
            </a:pPr>
            <a:r>
              <a:rPr lang="en-GB" sz="1600" b="1" smtClean="0"/>
              <a:t>Consider the cam flange shown above. When the end view is drawn in first-angle</a:t>
            </a:r>
            <a:r>
              <a:rPr lang="en-GB" sz="1600" smtClean="0"/>
              <a:t> </a:t>
            </a:r>
            <a:r>
              <a:rPr lang="en-GB" sz="1600" b="1" smtClean="0"/>
              <a:t>projection, the resulting drawing contains much hidden detail.</a:t>
            </a:r>
          </a:p>
          <a:p>
            <a:pPr eaLnBrk="1" hangingPunct="1">
              <a:lnSpc>
                <a:spcPct val="80000"/>
              </a:lnSpc>
            </a:pPr>
            <a:endParaRPr lang="en-GB" sz="1600" b="1" smtClean="0"/>
          </a:p>
          <a:p>
            <a:pPr eaLnBrk="1" hangingPunct="1">
              <a:lnSpc>
                <a:spcPct val="80000"/>
              </a:lnSpc>
            </a:pPr>
            <a:r>
              <a:rPr lang="en-GB" sz="1600" b="1" smtClean="0"/>
              <a:t>Compare this with the sectional view A-A, this would be seen if the cam flange were viewed on the cutting plane.</a:t>
            </a:r>
          </a:p>
          <a:p>
            <a:pPr eaLnBrk="1" hangingPunct="1">
              <a:lnSpc>
                <a:spcPct val="80000"/>
              </a:lnSpc>
            </a:pPr>
            <a:endParaRPr lang="en-GB" sz="1600" b="1" smtClean="0"/>
          </a:p>
          <a:p>
            <a:pPr eaLnBrk="1" hangingPunct="1">
              <a:lnSpc>
                <a:spcPct val="80000"/>
              </a:lnSpc>
            </a:pPr>
            <a:r>
              <a:rPr lang="en-GB" sz="1600" b="1" smtClean="0"/>
              <a:t>View A-A shows more clearly the wall thickness of the tube, the shape of the cam and the positions of the holes in the right-hand flange</a:t>
            </a:r>
          </a:p>
          <a:p>
            <a:pPr eaLnBrk="1" hangingPunct="1">
              <a:lnSpc>
                <a:spcPct val="80000"/>
              </a:lnSpc>
            </a:pPr>
            <a:endParaRPr lang="en-GB" sz="1600" b="1" smtClean="0"/>
          </a:p>
          <a:p>
            <a:pPr eaLnBrk="1" hangingPunct="1">
              <a:lnSpc>
                <a:spcPct val="80000"/>
              </a:lnSpc>
            </a:pPr>
            <a:r>
              <a:rPr lang="en-GB" sz="1600" b="1" smtClean="0"/>
              <a:t>The area through which the cutting plane passes is hatched with fine lines drawn at 45</a:t>
            </a:r>
            <a:r>
              <a:rPr lang="en-US" sz="1600" b="1" smtClean="0">
                <a:cs typeface="Arial" charset="0"/>
              </a:rPr>
              <a:t>º, usually about 4mm apart</a:t>
            </a:r>
            <a:endParaRPr lang="en-US" sz="16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fade">
                                      <p:cBhvr>
                                        <p:cTn id="7" dur="1000"/>
                                        <p:tgtEl>
                                          <p:spTgt spid="32771"/>
                                        </p:tgtEl>
                                      </p:cBhvr>
                                    </p:animEffect>
                                    <p:anim calcmode="lin" valueType="num">
                                      <p:cBhvr>
                                        <p:cTn id="8" dur="1000" fill="hold"/>
                                        <p:tgtEl>
                                          <p:spTgt spid="32771"/>
                                        </p:tgtEl>
                                        <p:attrNameLst>
                                          <p:attrName>ppt_x</p:attrName>
                                        </p:attrNameLst>
                                      </p:cBhvr>
                                      <p:tavLst>
                                        <p:tav tm="0">
                                          <p:val>
                                            <p:strVal val="#ppt_x"/>
                                          </p:val>
                                        </p:tav>
                                        <p:tav tm="100000">
                                          <p:val>
                                            <p:strVal val="#ppt_x"/>
                                          </p:val>
                                        </p:tav>
                                      </p:tavLst>
                                    </p:anim>
                                    <p:anim calcmode="lin" valueType="num">
                                      <p:cBhvr>
                                        <p:cTn id="9" dur="1000" fill="hold"/>
                                        <p:tgtEl>
                                          <p:spTgt spid="327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773">
                                            <p:txEl>
                                              <p:pRg st="0" end="0"/>
                                            </p:txEl>
                                          </p:spTgt>
                                        </p:tgtEl>
                                        <p:attrNameLst>
                                          <p:attrName>style.visibility</p:attrName>
                                        </p:attrNameLst>
                                      </p:cBhvr>
                                      <p:to>
                                        <p:strVal val="visible"/>
                                      </p:to>
                                    </p:set>
                                    <p:animEffect transition="in" filter="fade">
                                      <p:cBhvr>
                                        <p:cTn id="14" dur="1000"/>
                                        <p:tgtEl>
                                          <p:spTgt spid="32773">
                                            <p:txEl>
                                              <p:pRg st="0" end="0"/>
                                            </p:txEl>
                                          </p:spTgt>
                                        </p:tgtEl>
                                      </p:cBhvr>
                                    </p:animEffect>
                                    <p:anim calcmode="lin" valueType="num">
                                      <p:cBhvr>
                                        <p:cTn id="15" dur="1000" fill="hold"/>
                                        <p:tgtEl>
                                          <p:spTgt spid="3277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27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773">
                                            <p:txEl>
                                              <p:pRg st="2" end="2"/>
                                            </p:txEl>
                                          </p:spTgt>
                                        </p:tgtEl>
                                        <p:attrNameLst>
                                          <p:attrName>style.visibility</p:attrName>
                                        </p:attrNameLst>
                                      </p:cBhvr>
                                      <p:to>
                                        <p:strVal val="visible"/>
                                      </p:to>
                                    </p:set>
                                    <p:animEffect transition="in" filter="fade">
                                      <p:cBhvr>
                                        <p:cTn id="21" dur="1000"/>
                                        <p:tgtEl>
                                          <p:spTgt spid="32773">
                                            <p:txEl>
                                              <p:pRg st="2" end="2"/>
                                            </p:txEl>
                                          </p:spTgt>
                                        </p:tgtEl>
                                      </p:cBhvr>
                                    </p:animEffect>
                                    <p:anim calcmode="lin" valueType="num">
                                      <p:cBhvr>
                                        <p:cTn id="22" dur="1000" fill="hold"/>
                                        <p:tgtEl>
                                          <p:spTgt spid="3277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277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773">
                                            <p:txEl>
                                              <p:pRg st="4" end="4"/>
                                            </p:txEl>
                                          </p:spTgt>
                                        </p:tgtEl>
                                        <p:attrNameLst>
                                          <p:attrName>style.visibility</p:attrName>
                                        </p:attrNameLst>
                                      </p:cBhvr>
                                      <p:to>
                                        <p:strVal val="visible"/>
                                      </p:to>
                                    </p:set>
                                    <p:animEffect transition="in" filter="fade">
                                      <p:cBhvr>
                                        <p:cTn id="28" dur="1000"/>
                                        <p:tgtEl>
                                          <p:spTgt spid="32773">
                                            <p:txEl>
                                              <p:pRg st="4" end="4"/>
                                            </p:txEl>
                                          </p:spTgt>
                                        </p:tgtEl>
                                      </p:cBhvr>
                                    </p:animEffect>
                                    <p:anim calcmode="lin" valueType="num">
                                      <p:cBhvr>
                                        <p:cTn id="29" dur="1000" fill="hold"/>
                                        <p:tgtEl>
                                          <p:spTgt spid="3277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277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2773">
                                            <p:txEl>
                                              <p:pRg st="6" end="6"/>
                                            </p:txEl>
                                          </p:spTgt>
                                        </p:tgtEl>
                                        <p:attrNameLst>
                                          <p:attrName>style.visibility</p:attrName>
                                        </p:attrNameLst>
                                      </p:cBhvr>
                                      <p:to>
                                        <p:strVal val="visible"/>
                                      </p:to>
                                    </p:set>
                                    <p:animEffect transition="in" filter="fade">
                                      <p:cBhvr>
                                        <p:cTn id="35" dur="1000"/>
                                        <p:tgtEl>
                                          <p:spTgt spid="32773">
                                            <p:txEl>
                                              <p:pRg st="6" end="6"/>
                                            </p:txEl>
                                          </p:spTgt>
                                        </p:tgtEl>
                                      </p:cBhvr>
                                    </p:animEffect>
                                    <p:anim calcmode="lin" valueType="num">
                                      <p:cBhvr>
                                        <p:cTn id="36" dur="1000" fill="hold"/>
                                        <p:tgtEl>
                                          <p:spTgt spid="3277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277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fontAlgn="auto" hangingPunct="1">
              <a:spcAft>
                <a:spcPts val="0"/>
              </a:spcAft>
              <a:defRPr/>
            </a:pPr>
            <a:r>
              <a:rPr lang="en-GB" smtClean="0"/>
              <a:t>Sectioning (cont)</a:t>
            </a:r>
            <a:endParaRPr lang="en-US" smtClean="0"/>
          </a:p>
        </p:txBody>
      </p:sp>
      <p:sp>
        <p:nvSpPr>
          <p:cNvPr id="33795" name="Rectangle 3"/>
          <p:cNvSpPr>
            <a:spLocks noGrp="1" noChangeArrowheads="1"/>
          </p:cNvSpPr>
          <p:nvPr>
            <p:ph idx="1"/>
          </p:nvPr>
        </p:nvSpPr>
        <p:spPr>
          <a:xfrm>
            <a:off x="684213" y="1600200"/>
            <a:ext cx="7775575" cy="4276725"/>
          </a:xfrm>
        </p:spPr>
        <p:txBody>
          <a:bodyPr/>
          <a:lstStyle/>
          <a:p>
            <a:pPr eaLnBrk="1" hangingPunct="1">
              <a:lnSpc>
                <a:spcPct val="80000"/>
              </a:lnSpc>
              <a:buFontTx/>
              <a:buNone/>
            </a:pPr>
            <a:r>
              <a:rPr lang="en-GB" sz="1800" b="1" smtClean="0"/>
              <a:t>The layout of a sectional view is always in accordance with the rules for </a:t>
            </a:r>
          </a:p>
          <a:p>
            <a:pPr eaLnBrk="1" hangingPunct="1">
              <a:lnSpc>
                <a:spcPct val="80000"/>
              </a:lnSpc>
              <a:buFontTx/>
              <a:buNone/>
            </a:pPr>
            <a:r>
              <a:rPr lang="en-GB" sz="1800" b="1" smtClean="0"/>
              <a:t>orthographic projection.</a:t>
            </a:r>
          </a:p>
          <a:p>
            <a:pPr eaLnBrk="1" hangingPunct="1">
              <a:lnSpc>
                <a:spcPct val="80000"/>
              </a:lnSpc>
            </a:pPr>
            <a:endParaRPr lang="en-GB" sz="800" b="1" smtClean="0"/>
          </a:p>
          <a:p>
            <a:pPr eaLnBrk="1" hangingPunct="1">
              <a:lnSpc>
                <a:spcPct val="80000"/>
              </a:lnSpc>
              <a:buFontTx/>
              <a:buNone/>
            </a:pPr>
            <a:r>
              <a:rPr lang="en-GB" sz="1800" b="1" smtClean="0"/>
              <a:t>For example, the cam flange shown is in first-angle projection, i.e. it is </a:t>
            </a:r>
          </a:p>
          <a:p>
            <a:pPr eaLnBrk="1" hangingPunct="1">
              <a:lnSpc>
                <a:spcPct val="80000"/>
              </a:lnSpc>
              <a:buFontTx/>
              <a:buNone/>
            </a:pPr>
            <a:r>
              <a:rPr lang="en-GB" sz="1800" b="1" smtClean="0"/>
              <a:t>viewed in the direction of the arrows A, so the sectional view is drawn</a:t>
            </a:r>
          </a:p>
          <a:p>
            <a:pPr eaLnBrk="1" hangingPunct="1">
              <a:lnSpc>
                <a:spcPct val="80000"/>
              </a:lnSpc>
              <a:buFontTx/>
              <a:buNone/>
            </a:pPr>
            <a:r>
              <a:rPr lang="en-GB" sz="1800" b="1" smtClean="0"/>
              <a:t> opposite the side from which it is viewed.</a:t>
            </a:r>
          </a:p>
          <a:p>
            <a:pPr eaLnBrk="1" hangingPunct="1">
              <a:lnSpc>
                <a:spcPct val="80000"/>
              </a:lnSpc>
            </a:pPr>
            <a:endParaRPr lang="en-GB" sz="900" b="1" smtClean="0"/>
          </a:p>
          <a:p>
            <a:pPr eaLnBrk="1" hangingPunct="1">
              <a:lnSpc>
                <a:spcPct val="80000"/>
              </a:lnSpc>
              <a:buFontTx/>
              <a:buNone/>
            </a:pPr>
            <a:r>
              <a:rPr lang="en-GB" sz="1800" b="1" smtClean="0"/>
              <a:t>Do not hatch these features when cutting plane passes lengthways </a:t>
            </a:r>
          </a:p>
          <a:p>
            <a:pPr eaLnBrk="1" hangingPunct="1">
              <a:lnSpc>
                <a:spcPct val="80000"/>
              </a:lnSpc>
              <a:buFontTx/>
              <a:buNone/>
            </a:pPr>
            <a:r>
              <a:rPr lang="en-GB" sz="1800" b="1" smtClean="0"/>
              <a:t>through them:</a:t>
            </a:r>
          </a:p>
          <a:p>
            <a:pPr eaLnBrk="1" hangingPunct="1">
              <a:lnSpc>
                <a:spcPct val="80000"/>
              </a:lnSpc>
              <a:buFontTx/>
              <a:buNone/>
            </a:pPr>
            <a:endParaRPr lang="en-GB" sz="1800" b="1" smtClean="0"/>
          </a:p>
          <a:p>
            <a:pPr eaLnBrk="1" hangingPunct="1">
              <a:lnSpc>
                <a:spcPct val="80000"/>
              </a:lnSpc>
            </a:pPr>
            <a:r>
              <a:rPr lang="en-GB" sz="1800" b="1" smtClean="0"/>
              <a:t>Webs (supporting ribs)</a:t>
            </a:r>
          </a:p>
          <a:p>
            <a:pPr eaLnBrk="1" hangingPunct="1">
              <a:lnSpc>
                <a:spcPct val="80000"/>
              </a:lnSpc>
            </a:pPr>
            <a:r>
              <a:rPr lang="en-GB" sz="1800" b="1" smtClean="0"/>
              <a:t>Fasteners (nuts, bolts and washers etc.)</a:t>
            </a:r>
          </a:p>
          <a:p>
            <a:pPr eaLnBrk="1" hangingPunct="1">
              <a:lnSpc>
                <a:spcPct val="80000"/>
              </a:lnSpc>
            </a:pPr>
            <a:r>
              <a:rPr lang="en-GB" sz="1800" b="1" smtClean="0"/>
              <a:t>Shafts</a:t>
            </a:r>
          </a:p>
          <a:p>
            <a:pPr eaLnBrk="1" hangingPunct="1">
              <a:lnSpc>
                <a:spcPct val="80000"/>
              </a:lnSpc>
            </a:pPr>
            <a:r>
              <a:rPr lang="en-GB" sz="1800" b="1" smtClean="0"/>
              <a:t>Thin sheets</a:t>
            </a:r>
            <a:endParaRPr lang="en-US" sz="1800" b="1" smtClean="0"/>
          </a:p>
        </p:txBody>
      </p:sp>
      <p:sp>
        <p:nvSpPr>
          <p:cNvPr id="4" name="Footer Placeholder 3"/>
          <p:cNvSpPr>
            <a:spLocks noGrp="1"/>
          </p:cNvSpPr>
          <p:nvPr>
            <p:ph type="ftr" sz="quarter" idx="11"/>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1547813" y="765175"/>
            <a:ext cx="6275387" cy="850900"/>
          </a:xfrm>
        </p:spPr>
        <p:txBody>
          <a:bodyPr/>
          <a:lstStyle/>
          <a:p>
            <a:pPr eaLnBrk="1" fontAlgn="auto" hangingPunct="1">
              <a:spcAft>
                <a:spcPts val="0"/>
              </a:spcAft>
              <a:defRPr/>
            </a:pPr>
            <a:r>
              <a:rPr lang="en-GB" sz="3600" smtClean="0"/>
              <a:t>Sectioning (cont)</a:t>
            </a:r>
            <a:endParaRPr lang="en-US" sz="3600" smtClean="0"/>
          </a:p>
        </p:txBody>
      </p:sp>
      <p:sp>
        <p:nvSpPr>
          <p:cNvPr id="3076" name="Rectangle 3"/>
          <p:cNvSpPr>
            <a:spLocks noGrp="1" noChangeArrowheads="1"/>
          </p:cNvSpPr>
          <p:nvPr>
            <p:ph type="body" sz="half" idx="1"/>
          </p:nvPr>
        </p:nvSpPr>
        <p:spPr>
          <a:xfrm>
            <a:off x="611188" y="1557338"/>
            <a:ext cx="8075612" cy="1111250"/>
          </a:xfrm>
        </p:spPr>
        <p:txBody>
          <a:bodyPr/>
          <a:lstStyle/>
          <a:p>
            <a:pPr eaLnBrk="1" hangingPunct="1">
              <a:buFontTx/>
              <a:buNone/>
            </a:pPr>
            <a:r>
              <a:rPr lang="en-GB" sz="1600" b="1" smtClean="0"/>
              <a:t>When a component is sectioned through a hole or other similar </a:t>
            </a:r>
          </a:p>
          <a:p>
            <a:pPr eaLnBrk="1" hangingPunct="1">
              <a:buFontTx/>
              <a:buNone/>
            </a:pPr>
            <a:r>
              <a:rPr lang="en-GB" sz="1600" b="1" smtClean="0"/>
              <a:t>feature, the hatching lines on all the areas of that component </a:t>
            </a:r>
          </a:p>
          <a:p>
            <a:pPr eaLnBrk="1" hangingPunct="1">
              <a:buFontTx/>
              <a:buNone/>
            </a:pPr>
            <a:r>
              <a:rPr lang="en-GB" sz="1600" b="1" smtClean="0"/>
              <a:t>have the same pitch (spacing) and angle</a:t>
            </a:r>
            <a:r>
              <a:rPr lang="en-GB" sz="1600" smtClean="0"/>
              <a:t>.</a:t>
            </a:r>
          </a:p>
          <a:p>
            <a:pPr eaLnBrk="1" hangingPunct="1"/>
            <a:endParaRPr lang="en-US" sz="1600" smtClean="0"/>
          </a:p>
        </p:txBody>
      </p:sp>
      <p:graphicFrame>
        <p:nvGraphicFramePr>
          <p:cNvPr id="3074" name="Object 9"/>
          <p:cNvGraphicFramePr>
            <a:graphicFrameLocks noChangeAspect="1"/>
          </p:cNvGraphicFramePr>
          <p:nvPr>
            <p:ph sz="half" idx="2"/>
          </p:nvPr>
        </p:nvGraphicFramePr>
        <p:xfrm>
          <a:off x="684213" y="2667000"/>
          <a:ext cx="7775575" cy="3306763"/>
        </p:xfrm>
        <a:graphic>
          <a:graphicData uri="http://schemas.openxmlformats.org/presentationml/2006/ole">
            <p:oleObj spid="_x0000_s3074" name="Photo Editor Photo" r:id="rId3" imgW="7725853" imgH="3285714" progId="MSPhotoEd.3">
              <p:embed/>
            </p:oleObj>
          </a:graphicData>
        </a:graphic>
      </p:graphicFrame>
      <p:sp>
        <p:nvSpPr>
          <p:cNvPr id="5" name="Footer Placeholder 4"/>
          <p:cNvSpPr>
            <a:spLocks noGrp="1"/>
          </p:cNvSpPr>
          <p:nvPr>
            <p:ph type="ftr" sz="quarter" idx="10"/>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82775" y="417513"/>
            <a:ext cx="5400675" cy="792162"/>
          </a:xfrm>
        </p:spPr>
        <p:txBody>
          <a:bodyPr/>
          <a:lstStyle/>
          <a:p>
            <a:pPr eaLnBrk="1" fontAlgn="auto" hangingPunct="1">
              <a:spcAft>
                <a:spcPts val="0"/>
              </a:spcAft>
              <a:defRPr/>
            </a:pPr>
            <a:r>
              <a:rPr lang="en-GB" sz="3600" smtClean="0"/>
              <a:t>Sectional assembly</a:t>
            </a:r>
            <a:endParaRPr lang="en-US" sz="3600" smtClean="0"/>
          </a:p>
        </p:txBody>
      </p:sp>
      <p:sp>
        <p:nvSpPr>
          <p:cNvPr id="34819" name="Rectangle 3"/>
          <p:cNvSpPr>
            <a:spLocks noGrp="1" noChangeArrowheads="1"/>
          </p:cNvSpPr>
          <p:nvPr>
            <p:ph type="body" sz="half" idx="1"/>
          </p:nvPr>
        </p:nvSpPr>
        <p:spPr>
          <a:xfrm>
            <a:off x="827088" y="1165225"/>
            <a:ext cx="6985000" cy="5000625"/>
          </a:xfrm>
        </p:spPr>
        <p:txBody>
          <a:bodyPr/>
          <a:lstStyle/>
          <a:p>
            <a:pPr marL="0" indent="0" eaLnBrk="1" hangingPunct="1">
              <a:lnSpc>
                <a:spcPct val="80000"/>
              </a:lnSpc>
              <a:buFontTx/>
              <a:buNone/>
            </a:pPr>
            <a:r>
              <a:rPr lang="en-GB" sz="1600" b="1" smtClean="0"/>
              <a:t>When drawing a sectional view through an assembly it is correct </a:t>
            </a:r>
          </a:p>
          <a:p>
            <a:pPr marL="0" indent="0" eaLnBrk="1" hangingPunct="1">
              <a:lnSpc>
                <a:spcPct val="80000"/>
              </a:lnSpc>
              <a:buFontTx/>
              <a:buNone/>
            </a:pPr>
            <a:r>
              <a:rPr lang="en-GB" sz="1600" b="1" smtClean="0"/>
              <a:t>to draw the direction of hatching lines reversed for adjacent parts.</a:t>
            </a:r>
          </a:p>
          <a:p>
            <a:pPr marL="0" indent="0" eaLnBrk="1" hangingPunct="1">
              <a:lnSpc>
                <a:spcPct val="80000"/>
              </a:lnSpc>
            </a:pPr>
            <a:endParaRPr lang="en-GB" sz="1600" b="1" smtClean="0"/>
          </a:p>
          <a:p>
            <a:pPr marL="0" indent="0" eaLnBrk="1" hangingPunct="1">
              <a:lnSpc>
                <a:spcPct val="80000"/>
              </a:lnSpc>
              <a:buFontTx/>
              <a:buNone/>
            </a:pPr>
            <a:r>
              <a:rPr lang="en-GB" sz="1600" b="1" smtClean="0"/>
              <a:t>For clarification the pitch of the hatching lines can be adjusted as </a:t>
            </a:r>
          </a:p>
          <a:p>
            <a:pPr marL="0" indent="0" eaLnBrk="1" hangingPunct="1">
              <a:lnSpc>
                <a:spcPct val="80000"/>
              </a:lnSpc>
              <a:buFontTx/>
              <a:buNone/>
            </a:pPr>
            <a:r>
              <a:rPr lang="en-GB" sz="1600" b="1" smtClean="0"/>
              <a:t>long as the  pitch remains constant for any single component</a:t>
            </a:r>
          </a:p>
          <a:p>
            <a:pPr marL="0" indent="0" eaLnBrk="1" hangingPunct="1">
              <a:lnSpc>
                <a:spcPct val="80000"/>
              </a:lnSpc>
              <a:buFontTx/>
              <a:buNone/>
            </a:pPr>
            <a:endParaRPr lang="en-GB" sz="1600" b="1" smtClean="0"/>
          </a:p>
          <a:p>
            <a:pPr marL="0" indent="0" eaLnBrk="1" hangingPunct="1">
              <a:lnSpc>
                <a:spcPct val="80000"/>
              </a:lnSpc>
              <a:buFontTx/>
              <a:buNone/>
            </a:pPr>
            <a:endParaRPr lang="en-GB" sz="1600" b="1" smtClean="0"/>
          </a:p>
          <a:p>
            <a:pPr marL="0" indent="0" eaLnBrk="1" hangingPunct="1">
              <a:lnSpc>
                <a:spcPct val="80000"/>
              </a:lnSpc>
              <a:buFontTx/>
              <a:buNone/>
            </a:pPr>
            <a:endParaRPr lang="en-GB" sz="1600" b="1" smtClean="0"/>
          </a:p>
          <a:p>
            <a:pPr marL="0" indent="0" eaLnBrk="1" hangingPunct="1">
              <a:lnSpc>
                <a:spcPct val="80000"/>
              </a:lnSpc>
              <a:buFontTx/>
              <a:buNone/>
            </a:pPr>
            <a:endParaRPr lang="en-GB" sz="1600" b="1" smtClean="0"/>
          </a:p>
          <a:p>
            <a:pPr marL="0" indent="0" eaLnBrk="1" hangingPunct="1">
              <a:lnSpc>
                <a:spcPct val="80000"/>
              </a:lnSpc>
              <a:buFontTx/>
              <a:buNone/>
            </a:pPr>
            <a:endParaRPr lang="en-GB" sz="1600" b="1" smtClean="0"/>
          </a:p>
          <a:p>
            <a:pPr marL="0" indent="0" eaLnBrk="1" hangingPunct="1">
              <a:lnSpc>
                <a:spcPct val="80000"/>
              </a:lnSpc>
              <a:buFontTx/>
              <a:buNone/>
            </a:pPr>
            <a:endParaRPr lang="en-GB" sz="1600" b="1" smtClean="0"/>
          </a:p>
          <a:p>
            <a:pPr marL="0" indent="0" eaLnBrk="1" hangingPunct="1">
              <a:lnSpc>
                <a:spcPct val="80000"/>
              </a:lnSpc>
              <a:buFontTx/>
              <a:buNone/>
            </a:pPr>
            <a:endParaRPr lang="en-GB" sz="1600" b="1" smtClean="0"/>
          </a:p>
          <a:p>
            <a:pPr marL="0" indent="0" eaLnBrk="1" hangingPunct="1">
              <a:lnSpc>
                <a:spcPct val="80000"/>
              </a:lnSpc>
              <a:buFontTx/>
              <a:buNone/>
            </a:pPr>
            <a:endParaRPr lang="en-GB" sz="1600" b="1" smtClean="0"/>
          </a:p>
          <a:p>
            <a:pPr marL="0" indent="0" eaLnBrk="1" hangingPunct="1">
              <a:lnSpc>
                <a:spcPct val="80000"/>
              </a:lnSpc>
              <a:buFontTx/>
              <a:buNone/>
            </a:pPr>
            <a:endParaRPr lang="en-GB" sz="1600" b="1" smtClean="0"/>
          </a:p>
          <a:p>
            <a:pPr marL="0" indent="0" eaLnBrk="1" hangingPunct="1">
              <a:lnSpc>
                <a:spcPct val="80000"/>
              </a:lnSpc>
              <a:buFontTx/>
              <a:buNone/>
            </a:pPr>
            <a:endParaRPr lang="en-GB" sz="1600" b="1" smtClean="0"/>
          </a:p>
          <a:p>
            <a:pPr marL="0" indent="0" eaLnBrk="1" hangingPunct="1">
              <a:lnSpc>
                <a:spcPct val="80000"/>
              </a:lnSpc>
              <a:buFontTx/>
              <a:buNone/>
            </a:pPr>
            <a:endParaRPr lang="en-GB" sz="1600" b="1" smtClean="0"/>
          </a:p>
          <a:p>
            <a:pPr marL="0" indent="0" eaLnBrk="1" hangingPunct="1">
              <a:lnSpc>
                <a:spcPct val="80000"/>
              </a:lnSpc>
              <a:buFontTx/>
              <a:buNone/>
            </a:pPr>
            <a:endParaRPr lang="en-GB" sz="1600" b="1" smtClean="0"/>
          </a:p>
          <a:p>
            <a:pPr marL="0" indent="0" eaLnBrk="1" hangingPunct="1">
              <a:lnSpc>
                <a:spcPct val="80000"/>
              </a:lnSpc>
              <a:buFontTx/>
              <a:buNone/>
            </a:pPr>
            <a:r>
              <a:rPr lang="en-GB" sz="1600" b="1" smtClean="0"/>
              <a:t>These drawings are the component parts of a pulley mounting bracket</a:t>
            </a:r>
            <a:r>
              <a:rPr lang="en-GB" sz="1800" b="1" smtClean="0"/>
              <a:t>.</a:t>
            </a:r>
            <a:endParaRPr lang="en-US" sz="1800" b="1" smtClean="0"/>
          </a:p>
        </p:txBody>
      </p:sp>
      <p:pic>
        <p:nvPicPr>
          <p:cNvPr id="34820" name="Picture 9" descr="sectional support"/>
          <p:cNvPicPr>
            <a:picLocks noGrp="1" noChangeAspect="1" noChangeArrowheads="1"/>
          </p:cNvPicPr>
          <p:nvPr>
            <p:ph sz="half" idx="2"/>
          </p:nvPr>
        </p:nvPicPr>
        <p:blipFill>
          <a:blip r:embed="rId2" cstate="print"/>
          <a:srcRect t="1030" r="1947"/>
          <a:stretch>
            <a:fillRect/>
          </a:stretch>
        </p:blipFill>
        <p:spPr>
          <a:xfrm rot="21470414">
            <a:off x="971550" y="2781300"/>
            <a:ext cx="7273925" cy="2138363"/>
          </a:xfrm>
          <a:noFill/>
        </p:spPr>
      </p:pic>
      <p:sp>
        <p:nvSpPr>
          <p:cNvPr id="5" name="Footer Placeholder 4"/>
          <p:cNvSpPr>
            <a:spLocks noGrp="1"/>
          </p:cNvSpPr>
          <p:nvPr>
            <p:ph type="ftr" sz="quarter" idx="10"/>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fontAlgn="auto" hangingPunct="1">
              <a:spcAft>
                <a:spcPts val="0"/>
              </a:spcAft>
              <a:defRPr/>
            </a:pPr>
            <a:r>
              <a:rPr lang="en-GB" smtClean="0"/>
              <a:t>Paper Sizes (cont)</a:t>
            </a:r>
            <a:endParaRPr lang="en-US" smtClean="0"/>
          </a:p>
        </p:txBody>
      </p:sp>
      <p:sp>
        <p:nvSpPr>
          <p:cNvPr id="11267" name="Rectangle 3"/>
          <p:cNvSpPr>
            <a:spLocks noGrp="1" noChangeArrowheads="1"/>
          </p:cNvSpPr>
          <p:nvPr>
            <p:ph type="body" sz="half" idx="1"/>
          </p:nvPr>
        </p:nvSpPr>
        <p:spPr>
          <a:xfrm>
            <a:off x="457200" y="1600200"/>
            <a:ext cx="8291513" cy="4525963"/>
          </a:xfrm>
        </p:spPr>
        <p:txBody>
          <a:bodyPr/>
          <a:lstStyle/>
          <a:p>
            <a:pPr eaLnBrk="1" hangingPunct="1"/>
            <a:r>
              <a:rPr lang="en-GB" sz="1800" b="1" smtClean="0"/>
              <a:t>Note that each sheet size is half the previous one</a:t>
            </a:r>
            <a:endParaRPr lang="en-US" sz="1800" b="1" smtClean="0"/>
          </a:p>
        </p:txBody>
      </p:sp>
      <p:pic>
        <p:nvPicPr>
          <p:cNvPr id="11268" name="Picture 4" descr="paper sizes"/>
          <p:cNvPicPr>
            <a:picLocks noGrp="1" noChangeAspect="1" noChangeArrowheads="1"/>
          </p:cNvPicPr>
          <p:nvPr>
            <p:ph sz="half" idx="2"/>
          </p:nvPr>
        </p:nvPicPr>
        <p:blipFill>
          <a:blip r:embed="rId2" cstate="print"/>
          <a:srcRect/>
          <a:stretch>
            <a:fillRect/>
          </a:stretch>
        </p:blipFill>
        <p:spPr>
          <a:xfrm>
            <a:off x="2316163" y="2060575"/>
            <a:ext cx="3987800" cy="4032250"/>
          </a:xfrm>
          <a:noFill/>
        </p:spPr>
      </p:pic>
      <p:sp>
        <p:nvSpPr>
          <p:cNvPr id="5" name="Footer Placeholder 4"/>
          <p:cNvSpPr>
            <a:spLocks noGrp="1"/>
          </p:cNvSpPr>
          <p:nvPr>
            <p:ph type="ftr" sz="quarter" idx="10"/>
          </p:nvPr>
        </p:nvSpPr>
        <p:spPr/>
        <p:txBody>
          <a:bodyPr/>
          <a:lstStyle/>
          <a:p>
            <a:pPr>
              <a:defRPr/>
            </a:pPr>
            <a:r>
              <a:rPr lang="en-US">
                <a:solidFill>
                  <a:srgbClr val="0000FF"/>
                </a:solidFill>
              </a:rPr>
              <a:t>Up Dated 2008 Eddie Cody</a:t>
            </a:r>
            <a:endParaRPr lang="en-US" sz="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1403350" y="908050"/>
            <a:ext cx="6275388" cy="850900"/>
          </a:xfrm>
        </p:spPr>
        <p:txBody>
          <a:bodyPr/>
          <a:lstStyle/>
          <a:p>
            <a:pPr eaLnBrk="1" fontAlgn="auto" hangingPunct="1">
              <a:spcAft>
                <a:spcPts val="0"/>
              </a:spcAft>
              <a:defRPr/>
            </a:pPr>
            <a:r>
              <a:rPr lang="en-GB" sz="3600" smtClean="0"/>
              <a:t>Sectional assembly (cont)</a:t>
            </a:r>
            <a:endParaRPr lang="en-US" sz="3600" smtClean="0"/>
          </a:p>
        </p:txBody>
      </p:sp>
      <p:sp>
        <p:nvSpPr>
          <p:cNvPr id="35843" name="Rectangle 3"/>
          <p:cNvSpPr>
            <a:spLocks noGrp="1" noChangeArrowheads="1"/>
          </p:cNvSpPr>
          <p:nvPr>
            <p:ph type="body" sz="half" idx="1"/>
          </p:nvPr>
        </p:nvSpPr>
        <p:spPr>
          <a:xfrm>
            <a:off x="457200" y="1341438"/>
            <a:ext cx="8435975" cy="4784725"/>
          </a:xfrm>
        </p:spPr>
        <p:txBody>
          <a:bodyPr/>
          <a:lstStyle/>
          <a:p>
            <a:pPr eaLnBrk="1" hangingPunct="1"/>
            <a:endParaRPr lang="en-GB" sz="2000" smtClean="0"/>
          </a:p>
          <a:p>
            <a:pPr eaLnBrk="1" hangingPunct="1"/>
            <a:endParaRPr lang="en-GB" sz="2000" smtClean="0"/>
          </a:p>
          <a:p>
            <a:pPr eaLnBrk="1" hangingPunct="1"/>
            <a:endParaRPr lang="en-GB" sz="2000" smtClean="0"/>
          </a:p>
          <a:p>
            <a:pPr eaLnBrk="1" hangingPunct="1"/>
            <a:endParaRPr lang="en-GB" sz="2000" smtClean="0"/>
          </a:p>
          <a:p>
            <a:pPr eaLnBrk="1" hangingPunct="1"/>
            <a:endParaRPr lang="en-GB" sz="2000" smtClean="0"/>
          </a:p>
          <a:p>
            <a:pPr eaLnBrk="1" hangingPunct="1"/>
            <a:endParaRPr lang="en-GB" sz="2000" smtClean="0"/>
          </a:p>
          <a:p>
            <a:pPr eaLnBrk="1" hangingPunct="1"/>
            <a:endParaRPr lang="en-GB" sz="2000" smtClean="0"/>
          </a:p>
          <a:p>
            <a:pPr eaLnBrk="1" hangingPunct="1"/>
            <a:endParaRPr lang="en-GB" sz="2000" smtClean="0"/>
          </a:p>
          <a:p>
            <a:pPr eaLnBrk="1" hangingPunct="1"/>
            <a:endParaRPr lang="en-GB" sz="2000" smtClean="0"/>
          </a:p>
          <a:p>
            <a:pPr eaLnBrk="1" hangingPunct="1"/>
            <a:endParaRPr lang="en-GB" sz="2000" smtClean="0"/>
          </a:p>
          <a:p>
            <a:pPr eaLnBrk="1" hangingPunct="1"/>
            <a:endParaRPr lang="en-GB" sz="2000" smtClean="0"/>
          </a:p>
          <a:p>
            <a:pPr eaLnBrk="1" hangingPunct="1">
              <a:buFontTx/>
              <a:buNone/>
            </a:pPr>
            <a:r>
              <a:rPr lang="en-GB" sz="1600" b="1" smtClean="0"/>
              <a:t>Sectioned assembly looking on cutting plane C-C of the pulley mounting </a:t>
            </a:r>
          </a:p>
          <a:p>
            <a:pPr eaLnBrk="1" hangingPunct="1">
              <a:buFontTx/>
              <a:buNone/>
            </a:pPr>
            <a:r>
              <a:rPr lang="en-GB" sz="1600" b="1" smtClean="0"/>
              <a:t>bracket above. Note that the pin, nut and washer are not hatched </a:t>
            </a:r>
            <a:endParaRPr lang="en-US" sz="1600" b="1" smtClean="0"/>
          </a:p>
        </p:txBody>
      </p:sp>
      <p:pic>
        <p:nvPicPr>
          <p:cNvPr id="35844" name="Picture 4" descr="sectional assembly2"/>
          <p:cNvPicPr>
            <a:picLocks noGrp="1" noChangeAspect="1" noChangeArrowheads="1"/>
          </p:cNvPicPr>
          <p:nvPr>
            <p:ph sz="half" idx="2"/>
          </p:nvPr>
        </p:nvPicPr>
        <p:blipFill>
          <a:blip r:embed="rId2" cstate="print"/>
          <a:srcRect t="2280"/>
          <a:stretch>
            <a:fillRect/>
          </a:stretch>
        </p:blipFill>
        <p:spPr>
          <a:xfrm rot="21443669">
            <a:off x="611188" y="1844675"/>
            <a:ext cx="7762875" cy="3233738"/>
          </a:xfrm>
          <a:noFill/>
        </p:spPr>
      </p:pic>
      <p:sp>
        <p:nvSpPr>
          <p:cNvPr id="5" name="Footer Placeholder 4"/>
          <p:cNvSpPr>
            <a:spLocks noGrp="1"/>
          </p:cNvSpPr>
          <p:nvPr>
            <p:ph type="ftr" sz="quarter" idx="10"/>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fontAlgn="auto" hangingPunct="1">
              <a:spcAft>
                <a:spcPts val="0"/>
              </a:spcAft>
              <a:defRPr/>
            </a:pPr>
            <a:r>
              <a:rPr lang="en-GB" smtClean="0"/>
              <a:t>Isometric projection</a:t>
            </a:r>
            <a:endParaRPr lang="en-US" smtClean="0"/>
          </a:p>
        </p:txBody>
      </p:sp>
      <p:sp>
        <p:nvSpPr>
          <p:cNvPr id="36867" name="Rectangle 3"/>
          <p:cNvSpPr>
            <a:spLocks noGrp="1" noChangeArrowheads="1"/>
          </p:cNvSpPr>
          <p:nvPr>
            <p:ph idx="1"/>
          </p:nvPr>
        </p:nvSpPr>
        <p:spPr>
          <a:xfrm>
            <a:off x="468313" y="2060575"/>
            <a:ext cx="8229600" cy="4525963"/>
          </a:xfrm>
        </p:spPr>
        <p:txBody>
          <a:bodyPr/>
          <a:lstStyle/>
          <a:p>
            <a:pPr eaLnBrk="1" hangingPunct="1"/>
            <a:r>
              <a:rPr lang="en-GB" sz="1800" b="1" smtClean="0"/>
              <a:t>This is used when a pictorial shape of the finished object is required.</a:t>
            </a:r>
          </a:p>
          <a:p>
            <a:pPr eaLnBrk="1" hangingPunct="1"/>
            <a:endParaRPr lang="en-GB" sz="1800" b="1" smtClean="0"/>
          </a:p>
          <a:p>
            <a:pPr eaLnBrk="1" hangingPunct="1"/>
            <a:r>
              <a:rPr lang="en-GB" sz="1800" b="1" smtClean="0"/>
              <a:t>This type of projection shows a 3D like image, which is easier to visualise than an orthographic drawing. </a:t>
            </a:r>
          </a:p>
          <a:p>
            <a:pPr eaLnBrk="1" hangingPunct="1"/>
            <a:endParaRPr lang="en-GB" sz="1800" b="1" smtClean="0"/>
          </a:p>
          <a:p>
            <a:pPr eaLnBrk="1" hangingPunct="1"/>
            <a:r>
              <a:rPr lang="en-GB" sz="1800" b="1" smtClean="0"/>
              <a:t>It is used extensively in books and catalogues as it can be understood by non-engineers.</a:t>
            </a:r>
          </a:p>
          <a:p>
            <a:pPr eaLnBrk="1" hangingPunct="1"/>
            <a:endParaRPr lang="en-GB" sz="1800" b="1" smtClean="0"/>
          </a:p>
          <a:p>
            <a:pPr eaLnBrk="1" hangingPunct="1"/>
            <a:r>
              <a:rPr lang="en-GB" sz="1800" b="1" smtClean="0"/>
              <a:t>Isometric drawings are not always used for production so dimensions are not always included.</a:t>
            </a:r>
            <a:endParaRPr lang="en-US" sz="1800" b="1" smtClean="0"/>
          </a:p>
        </p:txBody>
      </p:sp>
      <p:sp>
        <p:nvSpPr>
          <p:cNvPr id="4" name="Footer Placeholder 3"/>
          <p:cNvSpPr>
            <a:spLocks noGrp="1"/>
          </p:cNvSpPr>
          <p:nvPr>
            <p:ph type="ftr" sz="quarter" idx="11"/>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1187450" y="692150"/>
            <a:ext cx="6697663" cy="792163"/>
          </a:xfrm>
        </p:spPr>
        <p:txBody>
          <a:bodyPr/>
          <a:lstStyle/>
          <a:p>
            <a:pPr eaLnBrk="1" fontAlgn="auto" hangingPunct="1">
              <a:spcAft>
                <a:spcPts val="0"/>
              </a:spcAft>
              <a:defRPr/>
            </a:pPr>
            <a:r>
              <a:rPr lang="en-GB" sz="3600" smtClean="0"/>
              <a:t>Isometric projection (cont)</a:t>
            </a:r>
            <a:endParaRPr lang="en-US" sz="3600" smtClean="0"/>
          </a:p>
        </p:txBody>
      </p:sp>
      <p:sp>
        <p:nvSpPr>
          <p:cNvPr id="37891" name="Rectangle 3"/>
          <p:cNvSpPr>
            <a:spLocks noGrp="1" noChangeArrowheads="1"/>
          </p:cNvSpPr>
          <p:nvPr>
            <p:ph type="body" sz="half" idx="1"/>
          </p:nvPr>
        </p:nvSpPr>
        <p:spPr>
          <a:xfrm>
            <a:off x="827088" y="1773238"/>
            <a:ext cx="3622675" cy="3600450"/>
          </a:xfrm>
        </p:spPr>
        <p:txBody>
          <a:bodyPr/>
          <a:lstStyle/>
          <a:p>
            <a:pPr eaLnBrk="1" hangingPunct="1"/>
            <a:r>
              <a:rPr lang="en-GB" sz="1600" b="1" smtClean="0"/>
              <a:t>On isometric drawings all horizontal lines on the X and Y planes are drawn at 30</a:t>
            </a:r>
            <a:r>
              <a:rPr lang="en-US" sz="1600" b="1" smtClean="0">
                <a:cs typeface="Arial" charset="0"/>
              </a:rPr>
              <a:t>°.</a:t>
            </a:r>
          </a:p>
          <a:p>
            <a:pPr eaLnBrk="1" hangingPunct="1"/>
            <a:endParaRPr lang="en-GB" sz="1600" b="1" smtClean="0">
              <a:cs typeface="Arial" charset="0"/>
            </a:endParaRPr>
          </a:p>
          <a:p>
            <a:pPr eaLnBrk="1" hangingPunct="1"/>
            <a:r>
              <a:rPr lang="en-GB" sz="1600" b="1" smtClean="0">
                <a:cs typeface="Arial" charset="0"/>
              </a:rPr>
              <a:t>Vertical lines are drawn vertically</a:t>
            </a:r>
          </a:p>
          <a:p>
            <a:pPr eaLnBrk="1" hangingPunct="1"/>
            <a:endParaRPr lang="en-GB" sz="1600" b="1" smtClean="0">
              <a:cs typeface="Arial" charset="0"/>
            </a:endParaRPr>
          </a:p>
          <a:p>
            <a:pPr eaLnBrk="1" hangingPunct="1"/>
            <a:r>
              <a:rPr lang="en-GB" sz="1600" b="1" smtClean="0">
                <a:cs typeface="Arial" charset="0"/>
              </a:rPr>
              <a:t>All lines are drawn to a constant scale</a:t>
            </a:r>
          </a:p>
          <a:p>
            <a:pPr eaLnBrk="1" hangingPunct="1"/>
            <a:endParaRPr lang="en-GB" sz="1600" b="1" smtClean="0">
              <a:cs typeface="Arial" charset="0"/>
            </a:endParaRPr>
          </a:p>
          <a:p>
            <a:pPr eaLnBrk="1" hangingPunct="1"/>
            <a:r>
              <a:rPr lang="en-GB" sz="1600" b="1" smtClean="0">
                <a:cs typeface="Arial" charset="0"/>
              </a:rPr>
              <a:t>An example of a component in isometric projection is shown below.</a:t>
            </a:r>
            <a:endParaRPr lang="en-US" sz="1600" b="1" smtClean="0">
              <a:cs typeface="Arial" charset="0"/>
            </a:endParaRPr>
          </a:p>
        </p:txBody>
      </p:sp>
      <p:pic>
        <p:nvPicPr>
          <p:cNvPr id="37892" name="Picture 4" descr="isometric1"/>
          <p:cNvPicPr>
            <a:picLocks noGrp="1" noChangeAspect="1" noChangeArrowheads="1"/>
          </p:cNvPicPr>
          <p:nvPr>
            <p:ph sz="half" idx="2"/>
          </p:nvPr>
        </p:nvPicPr>
        <p:blipFill>
          <a:blip r:embed="rId2" cstate="print"/>
          <a:srcRect l="11098" r="9995" b="-3224"/>
          <a:stretch>
            <a:fillRect/>
          </a:stretch>
        </p:blipFill>
        <p:spPr>
          <a:xfrm>
            <a:off x="4356100" y="1844675"/>
            <a:ext cx="4176713" cy="3560763"/>
          </a:xfrm>
          <a:noFill/>
        </p:spPr>
      </p:pic>
      <p:sp>
        <p:nvSpPr>
          <p:cNvPr id="5" name="Footer Placeholder 4"/>
          <p:cNvSpPr>
            <a:spLocks noGrp="1"/>
          </p:cNvSpPr>
          <p:nvPr>
            <p:ph type="ftr" sz="quarter" idx="10"/>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1187450" y="549275"/>
            <a:ext cx="6707188" cy="922338"/>
          </a:xfrm>
        </p:spPr>
        <p:txBody>
          <a:bodyPr/>
          <a:lstStyle/>
          <a:p>
            <a:pPr eaLnBrk="1" fontAlgn="auto" hangingPunct="1">
              <a:spcAft>
                <a:spcPts val="0"/>
              </a:spcAft>
              <a:defRPr/>
            </a:pPr>
            <a:r>
              <a:rPr lang="en-GB" sz="3600" smtClean="0"/>
              <a:t>How to sketch isometric circles</a:t>
            </a:r>
            <a:endParaRPr lang="en-US" sz="3600" smtClean="0"/>
          </a:p>
        </p:txBody>
      </p:sp>
      <p:sp>
        <p:nvSpPr>
          <p:cNvPr id="38915" name="Rectangle 3"/>
          <p:cNvSpPr>
            <a:spLocks noGrp="1" noChangeArrowheads="1"/>
          </p:cNvSpPr>
          <p:nvPr>
            <p:ph type="body" sz="half" idx="1"/>
          </p:nvPr>
        </p:nvSpPr>
        <p:spPr>
          <a:xfrm>
            <a:off x="827088" y="1484313"/>
            <a:ext cx="7489825" cy="3271837"/>
          </a:xfrm>
        </p:spPr>
        <p:txBody>
          <a:bodyPr/>
          <a:lstStyle/>
          <a:p>
            <a:pPr marL="609600" indent="-609600" eaLnBrk="1" hangingPunct="1">
              <a:buFontTx/>
              <a:buAutoNum type="arabicPeriod"/>
            </a:pPr>
            <a:r>
              <a:rPr lang="en-GB" sz="1600" b="1" smtClean="0"/>
              <a:t>Draw an isometric box ABCD which the circle will fit inside.</a:t>
            </a:r>
          </a:p>
          <a:p>
            <a:pPr marL="609600" indent="-609600" eaLnBrk="1" hangingPunct="1">
              <a:buFontTx/>
              <a:buAutoNum type="arabicPeriod"/>
            </a:pPr>
            <a:r>
              <a:rPr lang="en-GB" sz="1600" b="1" smtClean="0"/>
              <a:t>Insert the longest diagonal BC of the isometric box.</a:t>
            </a:r>
          </a:p>
          <a:p>
            <a:pPr marL="609600" indent="-609600" eaLnBrk="1" hangingPunct="1">
              <a:buFontTx/>
              <a:buAutoNum type="arabicPeriod"/>
            </a:pPr>
            <a:r>
              <a:rPr lang="en-GB" sz="1600" b="1" smtClean="0"/>
              <a:t>Draw a line AF and DE from each obtuse-angled corner (those with angles greater than 90</a:t>
            </a:r>
            <a:r>
              <a:rPr lang="en-US" sz="1600" b="1" smtClean="0">
                <a:cs typeface="Arial" charset="0"/>
              </a:rPr>
              <a:t>º) of the isometric box, to the midpoint of the opposite line. These lines pass through the diagonal.</a:t>
            </a:r>
          </a:p>
          <a:p>
            <a:pPr marL="609600" indent="-609600" eaLnBrk="1" hangingPunct="1">
              <a:buFontTx/>
              <a:buAutoNum type="arabicPeriod"/>
            </a:pPr>
            <a:r>
              <a:rPr lang="en-GB" sz="1600" b="1" smtClean="0">
                <a:cs typeface="Arial" charset="0"/>
              </a:rPr>
              <a:t>From the obtuse-angled corners (A and D) strike two arcs with a compass. The compass point located at point A for the first arc, at point D for the second.</a:t>
            </a:r>
          </a:p>
          <a:p>
            <a:pPr marL="609600" indent="-609600" eaLnBrk="1" hangingPunct="1">
              <a:buFontTx/>
              <a:buAutoNum type="arabicPeriod"/>
            </a:pPr>
            <a:r>
              <a:rPr lang="en-GB" sz="1600" b="1" smtClean="0">
                <a:cs typeface="Arial" charset="0"/>
              </a:rPr>
              <a:t>From the points of intersection (G and H) of the short lines with the long diagonal (BC), strike two arcs. The compass point is located at point G for the first arc, at point H for the second.</a:t>
            </a:r>
          </a:p>
          <a:p>
            <a:pPr marL="609600" indent="-609600" eaLnBrk="1" hangingPunct="1">
              <a:buFontTx/>
              <a:buAutoNum type="arabicPeriod"/>
            </a:pPr>
            <a:r>
              <a:rPr lang="en-GB" sz="1600" b="1" smtClean="0">
                <a:cs typeface="Arial" charset="0"/>
              </a:rPr>
              <a:t>Erase all construction lines.</a:t>
            </a:r>
            <a:endParaRPr lang="en-US" sz="1600" b="1" smtClean="0">
              <a:cs typeface="Arial" charset="0"/>
            </a:endParaRPr>
          </a:p>
        </p:txBody>
      </p:sp>
      <p:pic>
        <p:nvPicPr>
          <p:cNvPr id="38916" name="Picture 4" descr="isometric2"/>
          <p:cNvPicPr>
            <a:picLocks noGrp="1" noChangeAspect="1" noChangeArrowheads="1"/>
          </p:cNvPicPr>
          <p:nvPr>
            <p:ph sz="half" idx="2"/>
          </p:nvPr>
        </p:nvPicPr>
        <p:blipFill>
          <a:blip r:embed="rId2" cstate="print"/>
          <a:srcRect r="2744" b="21344"/>
          <a:stretch>
            <a:fillRect/>
          </a:stretch>
        </p:blipFill>
        <p:spPr>
          <a:xfrm>
            <a:off x="755650" y="4797425"/>
            <a:ext cx="7777163" cy="1303338"/>
          </a:xfrm>
          <a:noFill/>
        </p:spPr>
      </p:pic>
      <p:sp>
        <p:nvSpPr>
          <p:cNvPr id="5" name="Footer Placeholder 4"/>
          <p:cNvSpPr>
            <a:spLocks noGrp="1"/>
          </p:cNvSpPr>
          <p:nvPr>
            <p:ph type="ftr" sz="quarter" idx="10"/>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fontAlgn="auto" hangingPunct="1">
              <a:spcAft>
                <a:spcPts val="0"/>
              </a:spcAft>
              <a:defRPr/>
            </a:pPr>
            <a:r>
              <a:rPr lang="en-GB" smtClean="0"/>
              <a:t>Title block</a:t>
            </a:r>
            <a:endParaRPr lang="en-US" smtClean="0"/>
          </a:p>
        </p:txBody>
      </p:sp>
      <p:sp>
        <p:nvSpPr>
          <p:cNvPr id="12291" name="Rectangle 3"/>
          <p:cNvSpPr>
            <a:spLocks noGrp="1" noChangeArrowheads="1"/>
          </p:cNvSpPr>
          <p:nvPr>
            <p:ph idx="1"/>
          </p:nvPr>
        </p:nvSpPr>
        <p:spPr>
          <a:xfrm>
            <a:off x="457200" y="1600200"/>
            <a:ext cx="8229600" cy="4852988"/>
          </a:xfrm>
        </p:spPr>
        <p:txBody>
          <a:bodyPr/>
          <a:lstStyle/>
          <a:p>
            <a:pPr eaLnBrk="1" hangingPunct="1">
              <a:lnSpc>
                <a:spcPct val="90000"/>
              </a:lnSpc>
              <a:buFontTx/>
              <a:buNone/>
            </a:pPr>
            <a:r>
              <a:rPr lang="en-GB" sz="1800" b="1" smtClean="0"/>
              <a:t>The paper on which engineering drawing are produced is normally </a:t>
            </a:r>
          </a:p>
          <a:p>
            <a:pPr eaLnBrk="1" hangingPunct="1">
              <a:lnSpc>
                <a:spcPct val="90000"/>
              </a:lnSpc>
              <a:buFontTx/>
              <a:buNone/>
            </a:pPr>
            <a:r>
              <a:rPr lang="en-GB" sz="1800" b="1" smtClean="0"/>
              <a:t>surrounded by a bold border called a </a:t>
            </a:r>
            <a:r>
              <a:rPr lang="en-GB" sz="1800" b="1" smtClean="0">
                <a:solidFill>
                  <a:srgbClr val="ED2611"/>
                </a:solidFill>
              </a:rPr>
              <a:t>frame</a:t>
            </a:r>
            <a:r>
              <a:rPr lang="en-GB" sz="1800" b="1" smtClean="0"/>
              <a:t>.</a:t>
            </a:r>
          </a:p>
          <a:p>
            <a:pPr eaLnBrk="1" hangingPunct="1">
              <a:lnSpc>
                <a:spcPct val="90000"/>
              </a:lnSpc>
            </a:pPr>
            <a:endParaRPr lang="en-GB" sz="1800" b="1" smtClean="0"/>
          </a:p>
          <a:p>
            <a:pPr eaLnBrk="1" hangingPunct="1">
              <a:lnSpc>
                <a:spcPct val="90000"/>
              </a:lnSpc>
              <a:buFontTx/>
              <a:buNone/>
            </a:pPr>
            <a:r>
              <a:rPr lang="en-GB" sz="1800" b="1" smtClean="0"/>
              <a:t>At the lower right-hand corner of the frame there should be a </a:t>
            </a:r>
            <a:r>
              <a:rPr lang="en-GB" sz="1800" b="1" smtClean="0">
                <a:solidFill>
                  <a:srgbClr val="ED2611"/>
                </a:solidFill>
              </a:rPr>
              <a:t>title block</a:t>
            </a:r>
            <a:r>
              <a:rPr lang="en-GB" sz="1800" b="1" smtClean="0"/>
              <a:t>; </a:t>
            </a:r>
          </a:p>
          <a:p>
            <a:pPr eaLnBrk="1" hangingPunct="1">
              <a:lnSpc>
                <a:spcPct val="90000"/>
              </a:lnSpc>
              <a:buFontTx/>
              <a:buNone/>
            </a:pPr>
            <a:r>
              <a:rPr lang="en-GB" sz="1800" b="1" smtClean="0"/>
              <a:t>the title block must contain a minimum of six items in order to conform to</a:t>
            </a:r>
          </a:p>
          <a:p>
            <a:pPr eaLnBrk="1" hangingPunct="1">
              <a:lnSpc>
                <a:spcPct val="90000"/>
              </a:lnSpc>
              <a:buFontTx/>
              <a:buNone/>
            </a:pPr>
            <a:r>
              <a:rPr lang="en-GB" sz="1800" b="1" smtClean="0"/>
              <a:t>BS 308 guidelines.</a:t>
            </a:r>
          </a:p>
          <a:p>
            <a:pPr eaLnBrk="1" hangingPunct="1">
              <a:lnSpc>
                <a:spcPct val="90000"/>
              </a:lnSpc>
              <a:buFontTx/>
              <a:buNone/>
            </a:pPr>
            <a:endParaRPr lang="en-GB" sz="1800" b="1" smtClean="0"/>
          </a:p>
          <a:p>
            <a:pPr eaLnBrk="1" hangingPunct="1">
              <a:lnSpc>
                <a:spcPct val="90000"/>
              </a:lnSpc>
            </a:pPr>
            <a:r>
              <a:rPr lang="en-GB" sz="1800" b="1" smtClean="0"/>
              <a:t>Draughtspersons name or title (DRAWN)</a:t>
            </a:r>
          </a:p>
          <a:p>
            <a:pPr eaLnBrk="1" hangingPunct="1">
              <a:lnSpc>
                <a:spcPct val="90000"/>
              </a:lnSpc>
            </a:pPr>
            <a:r>
              <a:rPr lang="en-GB" sz="1800" b="1" smtClean="0"/>
              <a:t>Date of drawing</a:t>
            </a:r>
          </a:p>
          <a:p>
            <a:pPr eaLnBrk="1" hangingPunct="1">
              <a:lnSpc>
                <a:spcPct val="90000"/>
              </a:lnSpc>
            </a:pPr>
            <a:r>
              <a:rPr lang="en-GB" sz="1800" b="1" smtClean="0"/>
              <a:t>Projection symbol</a:t>
            </a:r>
          </a:p>
          <a:p>
            <a:pPr eaLnBrk="1" hangingPunct="1">
              <a:lnSpc>
                <a:spcPct val="90000"/>
              </a:lnSpc>
            </a:pPr>
            <a:r>
              <a:rPr lang="en-GB" sz="1800" b="1" smtClean="0"/>
              <a:t>Scale ratio</a:t>
            </a:r>
          </a:p>
          <a:p>
            <a:pPr eaLnBrk="1" hangingPunct="1">
              <a:lnSpc>
                <a:spcPct val="90000"/>
              </a:lnSpc>
            </a:pPr>
            <a:r>
              <a:rPr lang="en-GB" sz="1800" b="1" smtClean="0"/>
              <a:t>Component title</a:t>
            </a:r>
          </a:p>
          <a:p>
            <a:pPr eaLnBrk="1" hangingPunct="1">
              <a:lnSpc>
                <a:spcPct val="90000"/>
              </a:lnSpc>
            </a:pPr>
            <a:r>
              <a:rPr lang="en-GB" sz="1800" b="1" smtClean="0"/>
              <a:t>Drawing number</a:t>
            </a:r>
          </a:p>
          <a:p>
            <a:pPr eaLnBrk="1" hangingPunct="1">
              <a:lnSpc>
                <a:spcPct val="90000"/>
              </a:lnSpc>
            </a:pPr>
            <a:endParaRPr lang="en-GB" sz="1800" b="1" smtClean="0"/>
          </a:p>
          <a:p>
            <a:pPr eaLnBrk="1" hangingPunct="1">
              <a:lnSpc>
                <a:spcPct val="90000"/>
              </a:lnSpc>
            </a:pPr>
            <a:r>
              <a:rPr lang="en-GB" sz="1800" b="1" smtClean="0"/>
              <a:t>Further information is nearly always required.</a:t>
            </a:r>
            <a:endParaRPr lang="en-US" sz="1800" b="1" smtClean="0"/>
          </a:p>
        </p:txBody>
      </p:sp>
      <p:sp>
        <p:nvSpPr>
          <p:cNvPr id="4" name="Footer Placeholder 3"/>
          <p:cNvSpPr>
            <a:spLocks noGrp="1"/>
          </p:cNvSpPr>
          <p:nvPr>
            <p:ph type="ftr" sz="quarter" idx="11"/>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68313" y="404813"/>
            <a:ext cx="8229600" cy="809625"/>
          </a:xfrm>
        </p:spPr>
        <p:txBody>
          <a:bodyPr/>
          <a:lstStyle/>
          <a:p>
            <a:pPr eaLnBrk="1" fontAlgn="auto" hangingPunct="1">
              <a:spcAft>
                <a:spcPts val="0"/>
              </a:spcAft>
              <a:defRPr/>
            </a:pPr>
            <a:r>
              <a:rPr lang="en-GB" smtClean="0"/>
              <a:t>Title block (cont)</a:t>
            </a:r>
            <a:endParaRPr lang="en-US" smtClean="0"/>
          </a:p>
        </p:txBody>
      </p:sp>
      <p:sp>
        <p:nvSpPr>
          <p:cNvPr id="13315" name="Rectangle 3"/>
          <p:cNvSpPr>
            <a:spLocks noGrp="1" noChangeArrowheads="1"/>
          </p:cNvSpPr>
          <p:nvPr>
            <p:ph type="body" sz="half" idx="1"/>
          </p:nvPr>
        </p:nvSpPr>
        <p:spPr>
          <a:xfrm>
            <a:off x="428625" y="1214438"/>
            <a:ext cx="8218488" cy="4525962"/>
          </a:xfrm>
        </p:spPr>
        <p:txBody>
          <a:bodyPr/>
          <a:lstStyle/>
          <a:p>
            <a:pPr eaLnBrk="1" hangingPunct="1"/>
            <a:r>
              <a:rPr lang="en-GB" sz="1600" smtClean="0"/>
              <a:t>A typical drawing-page layout is illustrated below.</a:t>
            </a:r>
          </a:p>
          <a:p>
            <a:pPr eaLnBrk="1" hangingPunct="1"/>
            <a:endParaRPr lang="en-US" sz="1600" smtClean="0"/>
          </a:p>
        </p:txBody>
      </p:sp>
      <p:pic>
        <p:nvPicPr>
          <p:cNvPr id="13316" name="Picture 9"/>
          <p:cNvPicPr>
            <a:picLocks noGrp="1" noChangeAspect="1" noChangeArrowheads="1"/>
          </p:cNvPicPr>
          <p:nvPr>
            <p:ph sz="half" idx="2"/>
          </p:nvPr>
        </p:nvPicPr>
        <p:blipFill>
          <a:blip r:embed="rId3" cstate="print"/>
          <a:srcRect/>
          <a:stretch>
            <a:fillRect/>
          </a:stretch>
        </p:blipFill>
        <p:spPr>
          <a:xfrm>
            <a:off x="642938" y="1571625"/>
            <a:ext cx="7929562" cy="4572000"/>
          </a:xfrm>
          <a:noFill/>
        </p:spPr>
      </p:pic>
      <p:sp>
        <p:nvSpPr>
          <p:cNvPr id="5" name="Footer Placeholder 4"/>
          <p:cNvSpPr>
            <a:spLocks noGrp="1"/>
          </p:cNvSpPr>
          <p:nvPr>
            <p:ph type="ftr" sz="quarter" idx="10"/>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fontAlgn="auto" hangingPunct="1">
              <a:spcAft>
                <a:spcPts val="0"/>
              </a:spcAft>
              <a:defRPr/>
            </a:pPr>
            <a:r>
              <a:rPr lang="en-GB" smtClean="0"/>
              <a:t>Verification of drawings</a:t>
            </a:r>
            <a:endParaRPr lang="en-US" smtClean="0"/>
          </a:p>
        </p:txBody>
      </p:sp>
      <p:sp>
        <p:nvSpPr>
          <p:cNvPr id="14339" name="Rectangle 3"/>
          <p:cNvSpPr>
            <a:spLocks noGrp="1" noChangeArrowheads="1"/>
          </p:cNvSpPr>
          <p:nvPr>
            <p:ph idx="1"/>
          </p:nvPr>
        </p:nvSpPr>
        <p:spPr/>
        <p:txBody>
          <a:bodyPr/>
          <a:lstStyle/>
          <a:p>
            <a:pPr eaLnBrk="1" hangingPunct="1"/>
            <a:r>
              <a:rPr lang="en-GB" sz="2000" b="1" smtClean="0"/>
              <a:t>It is good practice to check that any drawings being used is current.</a:t>
            </a:r>
          </a:p>
          <a:p>
            <a:pPr eaLnBrk="1" hangingPunct="1"/>
            <a:endParaRPr lang="en-GB" sz="2000" b="1" smtClean="0"/>
          </a:p>
          <a:p>
            <a:pPr eaLnBrk="1" hangingPunct="1"/>
            <a:r>
              <a:rPr lang="en-GB" sz="2000" b="1" smtClean="0"/>
              <a:t>Engineering drawings are often altered to update specifications, standards and sizes.</a:t>
            </a:r>
          </a:p>
          <a:p>
            <a:pPr eaLnBrk="1" hangingPunct="1"/>
            <a:endParaRPr lang="en-GB" sz="2000" b="1" smtClean="0"/>
          </a:p>
          <a:p>
            <a:pPr eaLnBrk="1" hangingPunct="1"/>
            <a:r>
              <a:rPr lang="en-GB" sz="2000" b="1" smtClean="0"/>
              <a:t>It is important to ensure the drawing being used is the most recent issue for all work.</a:t>
            </a:r>
          </a:p>
          <a:p>
            <a:pPr eaLnBrk="1" hangingPunct="1"/>
            <a:endParaRPr lang="en-GB" sz="2000" b="1" smtClean="0"/>
          </a:p>
          <a:p>
            <a:pPr eaLnBrk="1" hangingPunct="1"/>
            <a:r>
              <a:rPr lang="en-GB" sz="2000" b="1" smtClean="0"/>
              <a:t>This verification should be carried out if there is any doubt about the correctness of the drawing or its content.</a:t>
            </a:r>
            <a:endParaRPr lang="en-US" sz="2000" b="1" smtClean="0"/>
          </a:p>
        </p:txBody>
      </p:sp>
      <p:sp>
        <p:nvSpPr>
          <p:cNvPr id="4" name="Footer Placeholder 3"/>
          <p:cNvSpPr>
            <a:spLocks noGrp="1"/>
          </p:cNvSpPr>
          <p:nvPr>
            <p:ph type="ftr" sz="quarter" idx="11"/>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fontAlgn="auto" hangingPunct="1">
              <a:spcAft>
                <a:spcPts val="0"/>
              </a:spcAft>
              <a:defRPr/>
            </a:pPr>
            <a:r>
              <a:rPr lang="en-GB" sz="3200" smtClean="0"/>
              <a:t>Methods of verifying engineering drawings</a:t>
            </a:r>
            <a:endParaRPr lang="en-US" sz="3200" smtClean="0"/>
          </a:p>
        </p:txBody>
      </p:sp>
      <p:sp>
        <p:nvSpPr>
          <p:cNvPr id="15363" name="Rectangle 3"/>
          <p:cNvSpPr>
            <a:spLocks noGrp="1" noChangeArrowheads="1"/>
          </p:cNvSpPr>
          <p:nvPr>
            <p:ph idx="1"/>
          </p:nvPr>
        </p:nvSpPr>
        <p:spPr>
          <a:xfrm>
            <a:off x="468313" y="1844675"/>
            <a:ext cx="8229600" cy="4525963"/>
          </a:xfrm>
        </p:spPr>
        <p:txBody>
          <a:bodyPr/>
          <a:lstStyle/>
          <a:p>
            <a:pPr eaLnBrk="1" hangingPunct="1"/>
            <a:r>
              <a:rPr lang="en-GB" sz="2400" b="1" smtClean="0"/>
              <a:t>Check the date of issue on the drawing.</a:t>
            </a:r>
          </a:p>
          <a:p>
            <a:pPr eaLnBrk="1" hangingPunct="1"/>
            <a:endParaRPr lang="en-GB" sz="2400" b="1" smtClean="0"/>
          </a:p>
          <a:p>
            <a:pPr eaLnBrk="1" hangingPunct="1"/>
            <a:r>
              <a:rPr lang="en-GB" sz="2400" b="1" smtClean="0"/>
              <a:t>See if there is an expiry date.</a:t>
            </a:r>
          </a:p>
          <a:p>
            <a:pPr eaLnBrk="1" hangingPunct="1"/>
            <a:endParaRPr lang="en-GB" sz="2400" b="1" smtClean="0"/>
          </a:p>
          <a:p>
            <a:pPr eaLnBrk="1" hangingPunct="1"/>
            <a:r>
              <a:rPr lang="en-GB" sz="2400" b="1" smtClean="0"/>
              <a:t>Ask your supervisor if you have any doubts.</a:t>
            </a:r>
          </a:p>
          <a:p>
            <a:pPr eaLnBrk="1" hangingPunct="1"/>
            <a:endParaRPr lang="en-GB" sz="2400" b="1" smtClean="0"/>
          </a:p>
          <a:p>
            <a:pPr eaLnBrk="1" hangingPunct="1"/>
            <a:r>
              <a:rPr lang="en-GB" sz="2400" b="1" smtClean="0"/>
              <a:t>Contact the draughtsperson (where possible) if any doubt persists</a:t>
            </a:r>
            <a:endParaRPr lang="en-US" sz="2400" b="1" smtClean="0"/>
          </a:p>
        </p:txBody>
      </p:sp>
      <p:sp>
        <p:nvSpPr>
          <p:cNvPr id="4" name="Footer Placeholder 3"/>
          <p:cNvSpPr>
            <a:spLocks noGrp="1"/>
          </p:cNvSpPr>
          <p:nvPr>
            <p:ph type="ftr" sz="quarter" idx="11"/>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39750" y="620713"/>
            <a:ext cx="8229600" cy="652462"/>
          </a:xfrm>
        </p:spPr>
        <p:txBody>
          <a:bodyPr>
            <a:normAutofit fontScale="90000"/>
          </a:bodyPr>
          <a:lstStyle/>
          <a:p>
            <a:pPr eaLnBrk="1" fontAlgn="auto" hangingPunct="1">
              <a:spcAft>
                <a:spcPts val="0"/>
              </a:spcAft>
              <a:defRPr/>
            </a:pPr>
            <a:r>
              <a:rPr lang="en-GB" sz="4000" smtClean="0"/>
              <a:t>Types of lines</a:t>
            </a:r>
            <a:endParaRPr lang="en-US" sz="4000" smtClean="0"/>
          </a:p>
        </p:txBody>
      </p:sp>
      <p:sp>
        <p:nvSpPr>
          <p:cNvPr id="16387" name="Rectangle 3"/>
          <p:cNvSpPr>
            <a:spLocks noGrp="1" noChangeArrowheads="1"/>
          </p:cNvSpPr>
          <p:nvPr>
            <p:ph type="body" sz="half" idx="1"/>
          </p:nvPr>
        </p:nvSpPr>
        <p:spPr>
          <a:xfrm>
            <a:off x="539750" y="1196975"/>
            <a:ext cx="8147050" cy="1931988"/>
          </a:xfrm>
        </p:spPr>
        <p:txBody>
          <a:bodyPr/>
          <a:lstStyle/>
          <a:p>
            <a:pPr eaLnBrk="1" hangingPunct="1"/>
            <a:r>
              <a:rPr lang="en-GB" sz="1800" b="1" smtClean="0"/>
              <a:t>Various features on engineering drawings are represented by particular lines.</a:t>
            </a:r>
          </a:p>
          <a:p>
            <a:pPr eaLnBrk="1" hangingPunct="1"/>
            <a:endParaRPr lang="en-GB" sz="800" b="1" smtClean="0"/>
          </a:p>
          <a:p>
            <a:pPr eaLnBrk="1" hangingPunct="1"/>
            <a:r>
              <a:rPr lang="en-GB" sz="1800" b="1" smtClean="0"/>
              <a:t>The table below shows the correct type of line for several applications as recommended in BS 308. </a:t>
            </a:r>
          </a:p>
          <a:p>
            <a:pPr eaLnBrk="1" hangingPunct="1"/>
            <a:endParaRPr lang="en-GB" sz="800" b="1" smtClean="0"/>
          </a:p>
          <a:p>
            <a:pPr eaLnBrk="1" hangingPunct="1"/>
            <a:r>
              <a:rPr lang="en-GB" sz="1800" b="1" smtClean="0"/>
              <a:t>The correct type of line should always be used.</a:t>
            </a:r>
          </a:p>
          <a:p>
            <a:pPr eaLnBrk="1" hangingPunct="1"/>
            <a:endParaRPr lang="en-GB" sz="1800" b="1" smtClean="0"/>
          </a:p>
          <a:p>
            <a:pPr eaLnBrk="1" hangingPunct="1"/>
            <a:endParaRPr lang="en-US" sz="1600" smtClean="0"/>
          </a:p>
        </p:txBody>
      </p:sp>
      <p:pic>
        <p:nvPicPr>
          <p:cNvPr id="16388" name="Picture 4" descr="types of lines"/>
          <p:cNvPicPr>
            <a:picLocks noGrp="1" noChangeAspect="1" noChangeArrowheads="1"/>
          </p:cNvPicPr>
          <p:nvPr>
            <p:ph sz="half" idx="2"/>
          </p:nvPr>
        </p:nvPicPr>
        <p:blipFill>
          <a:blip r:embed="rId2" cstate="print"/>
          <a:srcRect l="11551" r="1929"/>
          <a:stretch>
            <a:fillRect/>
          </a:stretch>
        </p:blipFill>
        <p:spPr>
          <a:xfrm>
            <a:off x="1116013" y="3068638"/>
            <a:ext cx="6480175" cy="3122612"/>
          </a:xfrm>
          <a:noFill/>
        </p:spPr>
      </p:pic>
      <p:sp>
        <p:nvSpPr>
          <p:cNvPr id="5" name="Footer Placeholder 4"/>
          <p:cNvSpPr>
            <a:spLocks noGrp="1"/>
          </p:cNvSpPr>
          <p:nvPr>
            <p:ph type="ftr" sz="quarter" idx="10"/>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fontAlgn="auto" hangingPunct="1">
              <a:spcAft>
                <a:spcPts val="0"/>
              </a:spcAft>
              <a:defRPr/>
            </a:pPr>
            <a:r>
              <a:rPr lang="en-GB" smtClean="0"/>
              <a:t>Orthographic projection</a:t>
            </a:r>
            <a:endParaRPr lang="en-US" smtClean="0"/>
          </a:p>
        </p:txBody>
      </p:sp>
      <p:sp>
        <p:nvSpPr>
          <p:cNvPr id="17411" name="Rectangle 3"/>
          <p:cNvSpPr>
            <a:spLocks noGrp="1" noChangeArrowheads="1"/>
          </p:cNvSpPr>
          <p:nvPr>
            <p:ph idx="1"/>
          </p:nvPr>
        </p:nvSpPr>
        <p:spPr/>
        <p:txBody>
          <a:bodyPr/>
          <a:lstStyle/>
          <a:p>
            <a:pPr eaLnBrk="1" hangingPunct="1"/>
            <a:r>
              <a:rPr lang="en-GB" sz="2000" b="1" smtClean="0"/>
              <a:t>Designers need to represent components clearly on paper in the form of drawings if they are to be manufactured as required.</a:t>
            </a:r>
          </a:p>
          <a:p>
            <a:pPr eaLnBrk="1" hangingPunct="1"/>
            <a:endParaRPr lang="en-GB" sz="2000" b="1" smtClean="0"/>
          </a:p>
          <a:p>
            <a:pPr eaLnBrk="1" hangingPunct="1"/>
            <a:r>
              <a:rPr lang="en-GB" sz="2000" b="1" smtClean="0"/>
              <a:t>The preferred methods of drawing components for manufacture is to set two or more views of them on paper in a logical manner using a drawing system called orthographic projection</a:t>
            </a:r>
          </a:p>
          <a:p>
            <a:pPr eaLnBrk="1" hangingPunct="1"/>
            <a:endParaRPr lang="en-GB" sz="2000" b="1" smtClean="0"/>
          </a:p>
          <a:p>
            <a:pPr eaLnBrk="1" hangingPunct="1"/>
            <a:r>
              <a:rPr lang="en-GB" sz="2000" b="1" smtClean="0"/>
              <a:t>There are two types of orthographic projection; first-angle orthographic projection (first-angle projection) and third0angle orthographic projection (third-angle projection)</a:t>
            </a:r>
            <a:endParaRPr lang="en-US" sz="2000" b="1" smtClean="0"/>
          </a:p>
        </p:txBody>
      </p:sp>
      <p:sp>
        <p:nvSpPr>
          <p:cNvPr id="4" name="Footer Placeholder 3"/>
          <p:cNvSpPr>
            <a:spLocks noGrp="1"/>
          </p:cNvSpPr>
          <p:nvPr>
            <p:ph type="ftr" sz="quarter" idx="11"/>
          </p:nvPr>
        </p:nvSpPr>
        <p:spPr/>
        <p:txBody>
          <a:bodyPr/>
          <a:lstStyle/>
          <a:p>
            <a:pPr>
              <a:defRPr/>
            </a:pPr>
            <a:r>
              <a:rPr lang="en-US">
                <a:solidFill>
                  <a:srgbClr val="0000FF"/>
                </a:solidFill>
              </a:rPr>
              <a:t>Up Dated 2008 Eddie Cody</a:t>
            </a:r>
            <a:endParaRPr lang="en-US" sz="80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09AABFFDFC564CBE1C15DFF3DA68C6" ma:contentTypeVersion="0" ma:contentTypeDescription="Create a new document." ma:contentTypeScope="" ma:versionID="80d8e011995bfcbdd2fda0a5d3a7154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4967388-319B-4BCB-AE43-0A4FA9C2F4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DF43BCE-18E0-4A57-880B-93D15B5613D1}">
  <ds:schemaRefs>
    <ds:schemaRef ds:uri="http://schemas.microsoft.com/sharepoint/v3/contenttype/forms"/>
  </ds:schemaRefs>
</ds:datastoreItem>
</file>

<file path=customXml/itemProps3.xml><?xml version="1.0" encoding="utf-8"?>
<ds:datastoreItem xmlns:ds="http://schemas.openxmlformats.org/officeDocument/2006/customXml" ds:itemID="{984E16FA-7364-4F4B-AE96-C0CB93143833}">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Apex</Template>
  <TotalTime>2223</TotalTime>
  <Words>2238</Words>
  <Application>Microsoft Office PowerPoint</Application>
  <PresentationFormat>On-screen Show (4:3)</PresentationFormat>
  <Paragraphs>308</Paragraphs>
  <Slides>33</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Arial</vt:lpstr>
      <vt:lpstr>Lucida Sans</vt:lpstr>
      <vt:lpstr>Book Antiqua</vt:lpstr>
      <vt:lpstr>Wingdings 2</vt:lpstr>
      <vt:lpstr>Wingdings</vt:lpstr>
      <vt:lpstr>Wingdings 3</vt:lpstr>
      <vt:lpstr>Apex</vt:lpstr>
      <vt:lpstr>Microsoft Photo Editor 3.0 Photo</vt:lpstr>
      <vt:lpstr>Introduction To  Engineering Drawing   </vt:lpstr>
      <vt:lpstr>Paper Sizes</vt:lpstr>
      <vt:lpstr>Paper Sizes (cont)</vt:lpstr>
      <vt:lpstr>Title block</vt:lpstr>
      <vt:lpstr>Title block (cont)</vt:lpstr>
      <vt:lpstr>Verification of drawings</vt:lpstr>
      <vt:lpstr>Methods of verifying engineering drawings</vt:lpstr>
      <vt:lpstr>Types of lines</vt:lpstr>
      <vt:lpstr>Orthographic projection</vt:lpstr>
      <vt:lpstr>First-angle projection</vt:lpstr>
      <vt:lpstr>First– angle projection (cont)</vt:lpstr>
      <vt:lpstr>First– angle projection (cont)</vt:lpstr>
      <vt:lpstr>First– angle projection (cont)</vt:lpstr>
      <vt:lpstr>Third– angle projection </vt:lpstr>
      <vt:lpstr>Third– angle projection (cont)</vt:lpstr>
      <vt:lpstr>Third– angle projection (cont)</vt:lpstr>
      <vt:lpstr>Third– angle projection (cont)</vt:lpstr>
      <vt:lpstr>Dimensioning drawings</vt:lpstr>
      <vt:lpstr>Dimensioning drawings (cont)</vt:lpstr>
      <vt:lpstr>Dimensioning drawings (cont)</vt:lpstr>
      <vt:lpstr>Dimensioning drawings (cont)</vt:lpstr>
      <vt:lpstr>Dimensioning drawings (cont)</vt:lpstr>
      <vt:lpstr>Dimensioning drawings (cont)</vt:lpstr>
      <vt:lpstr>Dimensioning drawings (cont)</vt:lpstr>
      <vt:lpstr>Sectioning</vt:lpstr>
      <vt:lpstr>Sectioning (cont)</vt:lpstr>
      <vt:lpstr>Sectioning (cont)</vt:lpstr>
      <vt:lpstr>Sectioning (cont)</vt:lpstr>
      <vt:lpstr>Sectional assembly</vt:lpstr>
      <vt:lpstr>Sectional assembly (cont)</vt:lpstr>
      <vt:lpstr>Isometric projection</vt:lpstr>
      <vt:lpstr>Isometric projection (cont)</vt:lpstr>
      <vt:lpstr>How to sketch isometric circles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Engineering Drawing</dc:title>
  <dc:subject/>
  <dc:creator>Eddie Cody</dc:creator>
  <cp:lastModifiedBy>Valued Acer Customer</cp:lastModifiedBy>
  <cp:revision>111</cp:revision>
  <dcterms:created xsi:type="dcterms:W3CDTF">2003-01-10T20:53:01Z</dcterms:created>
  <dcterms:modified xsi:type="dcterms:W3CDTF">2011-07-25T13:58:39Z</dcterms:modified>
</cp:coreProperties>
</file>