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1" r:id="rId1"/>
  </p:sldMasterIdLst>
  <p:notesMasterIdLst>
    <p:notesMasterId r:id="rId84"/>
  </p:notesMasterIdLst>
  <p:handoutMasterIdLst>
    <p:handoutMasterId r:id="rId85"/>
  </p:handoutMasterIdLst>
  <p:sldIdLst>
    <p:sldId id="1412" r:id="rId2"/>
    <p:sldId id="1594" r:id="rId3"/>
    <p:sldId id="1641" r:id="rId4"/>
    <p:sldId id="1676" r:id="rId5"/>
    <p:sldId id="1618" r:id="rId6"/>
    <p:sldId id="1595" r:id="rId7"/>
    <p:sldId id="1568" r:id="rId8"/>
    <p:sldId id="1570" r:id="rId9"/>
    <p:sldId id="1567" r:id="rId10"/>
    <p:sldId id="1561" r:id="rId11"/>
    <p:sldId id="1619" r:id="rId12"/>
    <p:sldId id="1562" r:id="rId13"/>
    <p:sldId id="1555" r:id="rId14"/>
    <p:sldId id="1556" r:id="rId15"/>
    <p:sldId id="1557" r:id="rId16"/>
    <p:sldId id="1598" r:id="rId17"/>
    <p:sldId id="1631" r:id="rId18"/>
    <p:sldId id="1687" r:id="rId19"/>
    <p:sldId id="1632" r:id="rId20"/>
    <p:sldId id="1667" r:id="rId21"/>
    <p:sldId id="1668" r:id="rId22"/>
    <p:sldId id="1669" r:id="rId23"/>
    <p:sldId id="1664" r:id="rId24"/>
    <p:sldId id="1666" r:id="rId25"/>
    <p:sldId id="1670" r:id="rId26"/>
    <p:sldId id="1671" r:id="rId27"/>
    <p:sldId id="1672" r:id="rId28"/>
    <p:sldId id="1608" r:id="rId29"/>
    <p:sldId id="1609" r:id="rId30"/>
    <p:sldId id="1659" r:id="rId31"/>
    <p:sldId id="1660" r:id="rId32"/>
    <p:sldId id="1661" r:id="rId33"/>
    <p:sldId id="1662" r:id="rId34"/>
    <p:sldId id="1532" r:id="rId35"/>
    <p:sldId id="1534" r:id="rId36"/>
    <p:sldId id="1620" r:id="rId37"/>
    <p:sldId id="1621" r:id="rId38"/>
    <p:sldId id="1622" r:id="rId39"/>
    <p:sldId id="1684" r:id="rId40"/>
    <p:sldId id="1623" r:id="rId41"/>
    <p:sldId id="1654" r:id="rId42"/>
    <p:sldId id="1685" r:id="rId43"/>
    <p:sldId id="1686" r:id="rId44"/>
    <p:sldId id="1624" r:id="rId45"/>
    <p:sldId id="1677" r:id="rId46"/>
    <p:sldId id="1678" r:id="rId47"/>
    <p:sldId id="1627" r:id="rId48"/>
    <p:sldId id="1690" r:id="rId49"/>
    <p:sldId id="1689" r:id="rId50"/>
    <p:sldId id="1615" r:id="rId51"/>
    <p:sldId id="1420" r:id="rId52"/>
    <p:sldId id="1421" r:id="rId53"/>
    <p:sldId id="1636" r:id="rId54"/>
    <p:sldId id="1637" r:id="rId55"/>
    <p:sldId id="1638" r:id="rId56"/>
    <p:sldId id="1639" r:id="rId57"/>
    <p:sldId id="1673" r:id="rId58"/>
    <p:sldId id="1681" r:id="rId59"/>
    <p:sldId id="1586" r:id="rId60"/>
    <p:sldId id="1682" r:id="rId61"/>
    <p:sldId id="1683" r:id="rId62"/>
    <p:sldId id="1587" r:id="rId63"/>
    <p:sldId id="1674" r:id="rId64"/>
    <p:sldId id="1675" r:id="rId65"/>
    <p:sldId id="1589" r:id="rId66"/>
    <p:sldId id="1691" r:id="rId67"/>
    <p:sldId id="1645" r:id="rId68"/>
    <p:sldId id="1646" r:id="rId69"/>
    <p:sldId id="1600" r:id="rId70"/>
    <p:sldId id="1601" r:id="rId71"/>
    <p:sldId id="1602" r:id="rId72"/>
    <p:sldId id="1603" r:id="rId73"/>
    <p:sldId id="1604" r:id="rId74"/>
    <p:sldId id="1605" r:id="rId75"/>
    <p:sldId id="1647" r:id="rId76"/>
    <p:sldId id="1692" r:id="rId77"/>
    <p:sldId id="1680" r:id="rId78"/>
    <p:sldId id="1643" r:id="rId79"/>
    <p:sldId id="1642" r:id="rId80"/>
    <p:sldId id="1644" r:id="rId81"/>
    <p:sldId id="1688" r:id="rId82"/>
    <p:sldId id="1322" r:id="rId83"/>
  </p:sldIdLst>
  <p:sldSz cx="9144000" cy="6858000" type="screen4x3"/>
  <p:notesSz cx="6669088" cy="9867900"/>
  <p:defaultTextStyle>
    <a:defPPr>
      <a:defRPr lang="en-GB"/>
    </a:defPPr>
    <a:lvl1pPr algn="l" rtl="0" fontAlgn="base">
      <a:spcBef>
        <a:spcPct val="0"/>
      </a:spcBef>
      <a:spcAft>
        <a:spcPct val="0"/>
      </a:spcAft>
      <a:defRPr sz="2800" b="1" kern="1200">
        <a:solidFill>
          <a:schemeClr val="tx1"/>
        </a:solidFill>
        <a:latin typeface="Arial" charset="0"/>
        <a:ea typeface="+mn-ea"/>
        <a:cs typeface="Arial" charset="0"/>
      </a:defRPr>
    </a:lvl1pPr>
    <a:lvl2pPr marL="457200" algn="l" rtl="0" fontAlgn="base">
      <a:spcBef>
        <a:spcPct val="0"/>
      </a:spcBef>
      <a:spcAft>
        <a:spcPct val="0"/>
      </a:spcAft>
      <a:defRPr sz="2800" b="1" kern="1200">
        <a:solidFill>
          <a:schemeClr val="tx1"/>
        </a:solidFill>
        <a:latin typeface="Arial" charset="0"/>
        <a:ea typeface="+mn-ea"/>
        <a:cs typeface="Arial" charset="0"/>
      </a:defRPr>
    </a:lvl2pPr>
    <a:lvl3pPr marL="914400" algn="l" rtl="0" fontAlgn="base">
      <a:spcBef>
        <a:spcPct val="0"/>
      </a:spcBef>
      <a:spcAft>
        <a:spcPct val="0"/>
      </a:spcAft>
      <a:defRPr sz="2800" b="1" kern="1200">
        <a:solidFill>
          <a:schemeClr val="tx1"/>
        </a:solidFill>
        <a:latin typeface="Arial" charset="0"/>
        <a:ea typeface="+mn-ea"/>
        <a:cs typeface="Arial" charset="0"/>
      </a:defRPr>
    </a:lvl3pPr>
    <a:lvl4pPr marL="1371600" algn="l" rtl="0" fontAlgn="base">
      <a:spcBef>
        <a:spcPct val="0"/>
      </a:spcBef>
      <a:spcAft>
        <a:spcPct val="0"/>
      </a:spcAft>
      <a:defRPr sz="2800" b="1" kern="1200">
        <a:solidFill>
          <a:schemeClr val="tx1"/>
        </a:solidFill>
        <a:latin typeface="Arial" charset="0"/>
        <a:ea typeface="+mn-ea"/>
        <a:cs typeface="Arial" charset="0"/>
      </a:defRPr>
    </a:lvl4pPr>
    <a:lvl5pPr marL="1828800" algn="l" rtl="0" fontAlgn="base">
      <a:spcBef>
        <a:spcPct val="0"/>
      </a:spcBef>
      <a:spcAft>
        <a:spcPct val="0"/>
      </a:spcAft>
      <a:defRPr sz="2800" b="1" kern="1200">
        <a:solidFill>
          <a:schemeClr val="tx1"/>
        </a:solidFill>
        <a:latin typeface="Arial" charset="0"/>
        <a:ea typeface="+mn-ea"/>
        <a:cs typeface="Arial" charset="0"/>
      </a:defRPr>
    </a:lvl5pPr>
    <a:lvl6pPr marL="2286000" algn="l" defTabSz="914400" rtl="0" eaLnBrk="1" latinLnBrk="0" hangingPunct="1">
      <a:defRPr sz="2800" b="1" kern="1200">
        <a:solidFill>
          <a:schemeClr val="tx1"/>
        </a:solidFill>
        <a:latin typeface="Arial" charset="0"/>
        <a:ea typeface="+mn-ea"/>
        <a:cs typeface="Arial" charset="0"/>
      </a:defRPr>
    </a:lvl6pPr>
    <a:lvl7pPr marL="2743200" algn="l" defTabSz="914400" rtl="0" eaLnBrk="1" latinLnBrk="0" hangingPunct="1">
      <a:defRPr sz="2800" b="1" kern="1200">
        <a:solidFill>
          <a:schemeClr val="tx1"/>
        </a:solidFill>
        <a:latin typeface="Arial" charset="0"/>
        <a:ea typeface="+mn-ea"/>
        <a:cs typeface="Arial" charset="0"/>
      </a:defRPr>
    </a:lvl7pPr>
    <a:lvl8pPr marL="3200400" algn="l" defTabSz="914400" rtl="0" eaLnBrk="1" latinLnBrk="0" hangingPunct="1">
      <a:defRPr sz="2800" b="1" kern="1200">
        <a:solidFill>
          <a:schemeClr val="tx1"/>
        </a:solidFill>
        <a:latin typeface="Arial" charset="0"/>
        <a:ea typeface="+mn-ea"/>
        <a:cs typeface="Arial" charset="0"/>
      </a:defRPr>
    </a:lvl8pPr>
    <a:lvl9pPr marL="3657600" algn="l" defTabSz="914400" rtl="0" eaLnBrk="1" latinLnBrk="0" hangingPunct="1">
      <a:defRPr sz="28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a:srgbClr val="990000"/>
    <a:srgbClr val="CC6600"/>
    <a:srgbClr val="FF3300"/>
    <a:srgbClr val="0000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86409" autoAdjust="0"/>
  </p:normalViewPr>
  <p:slideViewPr>
    <p:cSldViewPr>
      <p:cViewPr>
        <p:scale>
          <a:sx n="66" d="100"/>
          <a:sy n="66" d="100"/>
        </p:scale>
        <p:origin x="-1488"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824"/>
    </p:cViewPr>
  </p:sorterViewPr>
  <p:notesViewPr>
    <p:cSldViewPr>
      <p:cViewPr varScale="1">
        <p:scale>
          <a:sx n="74" d="100"/>
          <a:sy n="74" d="100"/>
        </p:scale>
        <p:origin x="-2172" y="-90"/>
      </p:cViewPr>
      <p:guideLst>
        <p:guide orient="horz" pos="3108"/>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890665" cy="493948"/>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GB" dirty="0"/>
          </a:p>
        </p:txBody>
      </p:sp>
      <p:sp>
        <p:nvSpPr>
          <p:cNvPr id="11267" name="Rectangle 3"/>
          <p:cNvSpPr>
            <a:spLocks noGrp="1" noChangeArrowheads="1"/>
          </p:cNvSpPr>
          <p:nvPr>
            <p:ph type="dt" sz="quarter" idx="1"/>
          </p:nvPr>
        </p:nvSpPr>
        <p:spPr bwMode="auto">
          <a:xfrm>
            <a:off x="3776866" y="0"/>
            <a:ext cx="2890665" cy="493948"/>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lvl1pPr algn="r">
              <a:defRPr sz="1200" b="0">
                <a:latin typeface="Arial" pitchFamily="34" charset="0"/>
                <a:cs typeface="Arial" pitchFamily="34" charset="0"/>
              </a:defRPr>
            </a:lvl1pPr>
          </a:lstStyle>
          <a:p>
            <a:pPr>
              <a:defRPr/>
            </a:pPr>
            <a:fld id="{0FF8BC35-5371-4C3B-BA10-03B28C8DF52E}" type="datetimeFigureOut">
              <a:rPr lang="en-GB"/>
              <a:pPr>
                <a:defRPr/>
              </a:pPr>
              <a:t>12/11/2014</a:t>
            </a:fld>
            <a:endParaRPr lang="en-GB" dirty="0"/>
          </a:p>
        </p:txBody>
      </p:sp>
      <p:sp>
        <p:nvSpPr>
          <p:cNvPr id="11268" name="Rectangle 4"/>
          <p:cNvSpPr>
            <a:spLocks noGrp="1" noChangeArrowheads="1"/>
          </p:cNvSpPr>
          <p:nvPr>
            <p:ph type="ftr" sz="quarter" idx="2"/>
          </p:nvPr>
        </p:nvSpPr>
        <p:spPr bwMode="auto">
          <a:xfrm>
            <a:off x="0" y="9372375"/>
            <a:ext cx="2890665" cy="493947"/>
          </a:xfrm>
          <a:prstGeom prst="rect">
            <a:avLst/>
          </a:prstGeom>
          <a:noFill/>
          <a:ln w="9525">
            <a:noFill/>
            <a:miter lim="800000"/>
            <a:headEnd/>
            <a:tailEnd/>
          </a:ln>
          <a:effectLst/>
        </p:spPr>
        <p:txBody>
          <a:bodyPr vert="horz" wrap="square" lIns="90407" tIns="45203" rIns="90407" bIns="45203"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GB" dirty="0"/>
          </a:p>
        </p:txBody>
      </p:sp>
      <p:sp>
        <p:nvSpPr>
          <p:cNvPr id="11269" name="Rectangle 5"/>
          <p:cNvSpPr>
            <a:spLocks noGrp="1" noChangeArrowheads="1"/>
          </p:cNvSpPr>
          <p:nvPr>
            <p:ph type="sldNum" sz="quarter" idx="3"/>
          </p:nvPr>
        </p:nvSpPr>
        <p:spPr bwMode="auto">
          <a:xfrm>
            <a:off x="3776866" y="9372375"/>
            <a:ext cx="2890665" cy="493947"/>
          </a:xfrm>
          <a:prstGeom prst="rect">
            <a:avLst/>
          </a:prstGeom>
          <a:noFill/>
          <a:ln w="9525">
            <a:noFill/>
            <a:miter lim="800000"/>
            <a:headEnd/>
            <a:tailEnd/>
          </a:ln>
          <a:effectLst/>
        </p:spPr>
        <p:txBody>
          <a:bodyPr vert="horz" wrap="square" lIns="90407" tIns="45203" rIns="90407" bIns="45203" numCol="1" anchor="b" anchorCtr="0" compatLnSpc="1">
            <a:prstTxWarp prst="textNoShape">
              <a:avLst/>
            </a:prstTxWarp>
          </a:bodyPr>
          <a:lstStyle>
            <a:lvl1pPr algn="r">
              <a:defRPr sz="1200" b="0">
                <a:latin typeface="Arial" charset="0"/>
                <a:cs typeface="+mn-cs"/>
              </a:defRPr>
            </a:lvl1pPr>
          </a:lstStyle>
          <a:p>
            <a:pPr>
              <a:defRPr/>
            </a:pPr>
            <a:fld id="{1924DB5C-54F5-4FEA-925D-1A2A150369F7}" type="slidenum">
              <a:rPr lang="en-GB"/>
              <a:pPr>
                <a:defRPr/>
              </a:pPr>
              <a:t>‹#›</a:t>
            </a:fld>
            <a:endParaRPr lang="en-GB"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90665" cy="493948"/>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lvl1pPr>
              <a:defRPr sz="1200" b="0">
                <a:latin typeface="Arial" pitchFamily="34" charset="0"/>
                <a:cs typeface="Arial" pitchFamily="34" charset="0"/>
              </a:defRPr>
            </a:lvl1pPr>
          </a:lstStyle>
          <a:p>
            <a:pPr>
              <a:defRPr/>
            </a:pPr>
            <a:endParaRPr lang="en-US" dirty="0"/>
          </a:p>
        </p:txBody>
      </p:sp>
      <p:sp>
        <p:nvSpPr>
          <p:cNvPr id="15363" name="Rectangle 3"/>
          <p:cNvSpPr>
            <a:spLocks noGrp="1" noChangeArrowheads="1"/>
          </p:cNvSpPr>
          <p:nvPr>
            <p:ph type="dt" idx="1"/>
          </p:nvPr>
        </p:nvSpPr>
        <p:spPr bwMode="auto">
          <a:xfrm>
            <a:off x="3776866" y="0"/>
            <a:ext cx="2890665" cy="493948"/>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lvl1pPr algn="r">
              <a:defRPr sz="1200" b="0">
                <a:latin typeface="Arial" pitchFamily="34" charset="0"/>
                <a:cs typeface="Arial" pitchFamily="34" charset="0"/>
              </a:defRPr>
            </a:lvl1pPr>
          </a:lstStyle>
          <a:p>
            <a:pPr>
              <a:defRPr/>
            </a:pPr>
            <a:fld id="{61FBFF38-45A9-4A57-93AF-F1E3D4A0108E}" type="datetimeFigureOut">
              <a:rPr lang="en-US"/>
              <a:pPr>
                <a:defRPr/>
              </a:pPr>
              <a:t>11/12/2014</a:t>
            </a:fld>
            <a:endParaRPr lang="en-US" dirty="0"/>
          </a:p>
        </p:txBody>
      </p:sp>
      <p:sp>
        <p:nvSpPr>
          <p:cNvPr id="75780" name="Rectangle 4"/>
          <p:cNvSpPr>
            <a:spLocks noGrp="1" noRot="1" noChangeAspect="1" noChangeArrowheads="1" noTextEdit="1"/>
          </p:cNvSpPr>
          <p:nvPr>
            <p:ph type="sldImg" idx="2"/>
          </p:nvPr>
        </p:nvSpPr>
        <p:spPr bwMode="auto">
          <a:xfrm>
            <a:off x="868363" y="739775"/>
            <a:ext cx="4932362" cy="370046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66598" y="4686977"/>
            <a:ext cx="5335893" cy="4440791"/>
          </a:xfrm>
          <a:prstGeom prst="rect">
            <a:avLst/>
          </a:prstGeom>
          <a:noFill/>
          <a:ln w="9525">
            <a:noFill/>
            <a:miter lim="800000"/>
            <a:headEnd/>
            <a:tailEnd/>
          </a:ln>
          <a:effectLst/>
        </p:spPr>
        <p:txBody>
          <a:bodyPr vert="horz" wrap="square" lIns="90407" tIns="45203" rIns="90407" bIns="452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9372375"/>
            <a:ext cx="2890665" cy="493947"/>
          </a:xfrm>
          <a:prstGeom prst="rect">
            <a:avLst/>
          </a:prstGeom>
          <a:noFill/>
          <a:ln w="9525">
            <a:noFill/>
            <a:miter lim="800000"/>
            <a:headEnd/>
            <a:tailEnd/>
          </a:ln>
          <a:effectLst/>
        </p:spPr>
        <p:txBody>
          <a:bodyPr vert="horz" wrap="square" lIns="90407" tIns="45203" rIns="90407" bIns="45203" numCol="1" anchor="b" anchorCtr="0" compatLnSpc="1">
            <a:prstTxWarp prst="textNoShape">
              <a:avLst/>
            </a:prstTxWarp>
          </a:bodyPr>
          <a:lstStyle>
            <a:lvl1pPr>
              <a:defRPr sz="1200" b="0">
                <a:latin typeface="Arial" pitchFamily="34" charset="0"/>
                <a:cs typeface="Arial" pitchFamily="34" charset="0"/>
              </a:defRPr>
            </a:lvl1pPr>
          </a:lstStyle>
          <a:p>
            <a:pPr>
              <a:defRPr/>
            </a:pPr>
            <a:endParaRPr lang="en-US" dirty="0"/>
          </a:p>
        </p:txBody>
      </p:sp>
      <p:sp>
        <p:nvSpPr>
          <p:cNvPr id="15367" name="Rectangle 7"/>
          <p:cNvSpPr>
            <a:spLocks noGrp="1" noChangeArrowheads="1"/>
          </p:cNvSpPr>
          <p:nvPr>
            <p:ph type="sldNum" sz="quarter" idx="5"/>
          </p:nvPr>
        </p:nvSpPr>
        <p:spPr bwMode="auto">
          <a:xfrm>
            <a:off x="3776866" y="9372375"/>
            <a:ext cx="2890665" cy="493947"/>
          </a:xfrm>
          <a:prstGeom prst="rect">
            <a:avLst/>
          </a:prstGeom>
          <a:noFill/>
          <a:ln w="9525">
            <a:noFill/>
            <a:miter lim="800000"/>
            <a:headEnd/>
            <a:tailEnd/>
          </a:ln>
          <a:effectLst/>
        </p:spPr>
        <p:txBody>
          <a:bodyPr vert="horz" wrap="square" lIns="90407" tIns="45203" rIns="90407" bIns="45203" numCol="1" anchor="b" anchorCtr="0" compatLnSpc="1">
            <a:prstTxWarp prst="textNoShape">
              <a:avLst/>
            </a:prstTxWarp>
          </a:bodyPr>
          <a:lstStyle>
            <a:lvl1pPr algn="r">
              <a:defRPr sz="1200" b="0">
                <a:latin typeface="Arial" charset="0"/>
                <a:cs typeface="+mn-cs"/>
              </a:defRPr>
            </a:lvl1pPr>
          </a:lstStyle>
          <a:p>
            <a:pPr>
              <a:defRPr/>
            </a:pPr>
            <a:fld id="{4047E790-A3EC-4A1D-849E-86E3AB9899E8}" type="slidenum">
              <a:rPr lang="en-US"/>
              <a:pPr>
                <a:defRPr/>
              </a:pPr>
              <a:t>‹#›</a:t>
            </a:fld>
            <a:endParaRPr lang="en-US" dirty="0"/>
          </a:p>
        </p:txBody>
      </p:sp>
      <p:pic>
        <p:nvPicPr>
          <p:cNvPr id="75784" name="Picture 2" descr="01_TTELogo_sm"/>
          <p:cNvPicPr>
            <a:picLocks noChangeAspect="1" noChangeArrowheads="1"/>
          </p:cNvPicPr>
          <p:nvPr/>
        </p:nvPicPr>
        <p:blipFill>
          <a:blip r:embed="rId2"/>
          <a:srcRect/>
          <a:stretch>
            <a:fillRect/>
          </a:stretch>
        </p:blipFill>
        <p:spPr bwMode="auto">
          <a:xfrm>
            <a:off x="4818813" y="710148"/>
            <a:ext cx="1027930" cy="49236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83A872A1-E05C-467F-B7E6-14DC49F11A33}" type="slidenum">
              <a:rPr lang="en-US"/>
              <a:pPr>
                <a:defRPr/>
              </a:pPr>
              <a:t>1</a:t>
            </a:fld>
            <a:endParaRPr lang="en-US" dirty="0"/>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866" y="9372375"/>
            <a:ext cx="2890665" cy="493947"/>
          </a:xfrm>
          <a:prstGeom prst="rect">
            <a:avLst/>
          </a:prstGeom>
          <a:noFill/>
          <a:ln>
            <a:miter lim="800000"/>
            <a:headEnd/>
            <a:tailEnd/>
          </a:ln>
        </p:spPr>
        <p:txBody>
          <a:bodyPr lIns="90407" tIns="45203" rIns="90407" bIns="45203" anchor="b"/>
          <a:lstStyle/>
          <a:p>
            <a:pPr algn="r">
              <a:defRPr/>
            </a:pPr>
            <a:fld id="{AFE5E88A-2F0C-4AAC-B685-C226523A6ABF}" type="slidenum">
              <a:rPr lang="en-US" sz="1200" b="0">
                <a:cs typeface="+mn-cs"/>
              </a:rPr>
              <a:pPr algn="r">
                <a:defRPr/>
              </a:pPr>
              <a:t>2</a:t>
            </a:fld>
            <a:endParaRPr lang="en-US" sz="1200" b="0" dirty="0">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584438-6ABD-41D2-8F87-0EAA34EB79DD}" type="slidenum">
              <a:rPr lang="en-AU"/>
              <a:pPr>
                <a:defRPr/>
              </a:pPr>
              <a:t>37</a:t>
            </a:fld>
            <a:endParaRPr lang="en-AU"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584438-6ABD-41D2-8F87-0EAA34EB79DD}" type="slidenum">
              <a:rPr lang="en-AU"/>
              <a:pPr>
                <a:defRPr/>
              </a:pPr>
              <a:t>38</a:t>
            </a:fld>
            <a:endParaRPr lang="en-AU"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584438-6ABD-41D2-8F87-0EAA34EB79DD}" type="slidenum">
              <a:rPr lang="en-AU"/>
              <a:pPr>
                <a:defRPr/>
              </a:pPr>
              <a:t>39</a:t>
            </a:fld>
            <a:endParaRPr lang="en-AU"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448158-B987-4387-85FE-ABA4394924E3}" type="slidenum">
              <a:rPr lang="en-AU"/>
              <a:pPr>
                <a:defRPr/>
              </a:pPr>
              <a:t>40</a:t>
            </a:fld>
            <a:endParaRPr lang="en-AU"/>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448158-B987-4387-85FE-ABA4394924E3}" type="slidenum">
              <a:rPr lang="en-AU"/>
              <a:pPr>
                <a:defRPr/>
              </a:pPr>
              <a:t>41</a:t>
            </a:fld>
            <a:endParaRPr lang="en-AU"/>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A90574-E5A8-4C14-B56C-242CB5BA99B5}" type="slidenum">
              <a:rPr lang="en-AU"/>
              <a:pPr>
                <a:defRPr/>
              </a:pPr>
              <a:t>42</a:t>
            </a:fld>
            <a:endParaRPr lang="en-AU"/>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A90574-E5A8-4C14-B56C-242CB5BA99B5}" type="slidenum">
              <a:rPr lang="en-AU"/>
              <a:pPr>
                <a:defRPr/>
              </a:pPr>
              <a:t>43</a:t>
            </a:fld>
            <a:endParaRPr lang="en-AU"/>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7A73AF-1FBF-4FAB-8C02-24B5FD85DF1D}" type="slidenum">
              <a:rPr lang="en-AU"/>
              <a:pPr>
                <a:defRPr/>
              </a:pPr>
              <a:t>44</a:t>
            </a:fld>
            <a:endParaRPr lang="en-AU"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3F7DC9-D419-4755-9A43-0ED774A9C477}" type="slidenum">
              <a:rPr lang="en-AU"/>
              <a:pPr>
                <a:defRPr/>
              </a:pPr>
              <a:t>45</a:t>
            </a:fld>
            <a:endParaRPr lang="en-AU"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55F70C-5A99-43C1-B48D-73B1EF87B373}" type="slidenum">
              <a:rPr lang="en-AU"/>
              <a:pPr>
                <a:defRPr/>
              </a:pPr>
              <a:t>46</a:t>
            </a:fld>
            <a:endParaRPr lang="en-AU"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847A6-9CDD-4749-A0AE-6A0D7DE5A689}" type="slidenum">
              <a:rPr lang="en-AU"/>
              <a:pPr>
                <a:defRPr/>
              </a:pPr>
              <a:t>47</a:t>
            </a:fld>
            <a:endParaRPr lang="en-AU"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847A6-9CDD-4749-A0AE-6A0D7DE5A689}" type="slidenum">
              <a:rPr lang="en-AU"/>
              <a:pPr>
                <a:defRPr/>
              </a:pPr>
              <a:t>48</a:t>
            </a:fld>
            <a:endParaRPr lang="en-AU"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0847A6-9CDD-4749-A0AE-6A0D7DE5A689}" type="slidenum">
              <a:rPr lang="en-AU"/>
              <a:pPr>
                <a:defRPr/>
              </a:pPr>
              <a:t>49</a:t>
            </a:fld>
            <a:endParaRPr lang="en-AU"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866" y="9372375"/>
            <a:ext cx="2890665" cy="493947"/>
          </a:xfrm>
          <a:prstGeom prst="rect">
            <a:avLst/>
          </a:prstGeom>
          <a:noFill/>
          <a:ln>
            <a:miter lim="800000"/>
            <a:headEnd/>
            <a:tailEnd/>
          </a:ln>
        </p:spPr>
        <p:txBody>
          <a:bodyPr lIns="90407" tIns="45203" rIns="90407" bIns="45203" anchor="b"/>
          <a:lstStyle/>
          <a:p>
            <a:pPr algn="r">
              <a:defRPr/>
            </a:pPr>
            <a:fld id="{5A5EC6A0-FFBE-4231-9BF6-A10F89DC14A8}" type="slidenum">
              <a:rPr lang="en-US" sz="1200" b="0">
                <a:cs typeface="+mn-cs"/>
              </a:rPr>
              <a:pPr algn="r">
                <a:defRPr/>
              </a:pPr>
              <a:t>67</a:t>
            </a:fld>
            <a:endParaRPr lang="en-US" sz="1200" b="0" dirty="0">
              <a:cs typeface="+mn-cs"/>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866" y="9372375"/>
            <a:ext cx="2890665" cy="493947"/>
          </a:xfrm>
          <a:prstGeom prst="rect">
            <a:avLst/>
          </a:prstGeom>
          <a:noFill/>
          <a:ln>
            <a:miter lim="800000"/>
            <a:headEnd/>
            <a:tailEnd/>
          </a:ln>
        </p:spPr>
        <p:txBody>
          <a:bodyPr lIns="90407" tIns="45203" rIns="90407" bIns="45203" anchor="b"/>
          <a:lstStyle/>
          <a:p>
            <a:pPr algn="r">
              <a:defRPr/>
            </a:pPr>
            <a:fld id="{5A5EC6A0-FFBE-4231-9BF6-A10F89DC14A8}" type="slidenum">
              <a:rPr lang="en-US" sz="1200" b="0">
                <a:cs typeface="+mn-cs"/>
              </a:rPr>
              <a:pPr algn="r">
                <a:defRPr/>
              </a:pPr>
              <a:t>68</a:t>
            </a:fld>
            <a:endParaRPr lang="en-US" sz="1200" b="0" dirty="0">
              <a:cs typeface="+mn-cs"/>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866" y="9372375"/>
            <a:ext cx="2890665" cy="493947"/>
          </a:xfrm>
          <a:prstGeom prst="rect">
            <a:avLst/>
          </a:prstGeom>
          <a:noFill/>
          <a:ln>
            <a:miter lim="800000"/>
            <a:headEnd/>
            <a:tailEnd/>
          </a:ln>
        </p:spPr>
        <p:txBody>
          <a:bodyPr lIns="90407" tIns="45203" rIns="90407" bIns="45203" anchor="b"/>
          <a:lstStyle/>
          <a:p>
            <a:pPr algn="r">
              <a:defRPr/>
            </a:pPr>
            <a:fld id="{4E0B6D4D-3311-4539-BB8E-BE552FD45CF3}" type="slidenum">
              <a:rPr lang="en-US" sz="1200" b="0">
                <a:cs typeface="+mn-cs"/>
              </a:rPr>
              <a:pPr algn="r">
                <a:defRPr/>
              </a:pPr>
              <a:t>6</a:t>
            </a:fld>
            <a:endParaRPr lang="en-US" sz="1200" b="0" dirty="0">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866" y="9372375"/>
            <a:ext cx="2890665" cy="493947"/>
          </a:xfrm>
          <a:prstGeom prst="rect">
            <a:avLst/>
          </a:prstGeom>
          <a:noFill/>
          <a:ln>
            <a:miter lim="800000"/>
            <a:headEnd/>
            <a:tailEnd/>
          </a:ln>
        </p:spPr>
        <p:txBody>
          <a:bodyPr lIns="90407" tIns="45203" rIns="90407" bIns="45203" anchor="b"/>
          <a:lstStyle/>
          <a:p>
            <a:pPr algn="r">
              <a:defRPr/>
            </a:pPr>
            <a:fld id="{5A5EC6A0-FFBE-4231-9BF6-A10F89DC14A8}" type="slidenum">
              <a:rPr lang="en-US" sz="1200" b="0">
                <a:cs typeface="+mn-cs"/>
              </a:rPr>
              <a:pPr algn="r">
                <a:defRPr/>
              </a:pPr>
              <a:t>69</a:t>
            </a:fld>
            <a:endParaRPr lang="en-US" sz="1200" b="0" dirty="0">
              <a:cs typeface="+mn-cs"/>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866" y="9372375"/>
            <a:ext cx="2890665" cy="493947"/>
          </a:xfrm>
          <a:prstGeom prst="rect">
            <a:avLst/>
          </a:prstGeom>
          <a:noFill/>
          <a:ln>
            <a:miter lim="800000"/>
            <a:headEnd/>
            <a:tailEnd/>
          </a:ln>
        </p:spPr>
        <p:txBody>
          <a:bodyPr lIns="90407" tIns="45203" rIns="90407" bIns="45203" anchor="b"/>
          <a:lstStyle/>
          <a:p>
            <a:pPr algn="r">
              <a:defRPr/>
            </a:pPr>
            <a:fld id="{F82DAA89-A081-4D7E-945A-C22FCBFCDC0B}" type="slidenum">
              <a:rPr lang="en-US" sz="1200" b="0">
                <a:cs typeface="+mn-cs"/>
              </a:rPr>
              <a:pPr algn="r">
                <a:defRPr/>
              </a:pPr>
              <a:t>70</a:t>
            </a:fld>
            <a:endParaRPr lang="en-US" sz="1200" b="0" dirty="0">
              <a:cs typeface="+mn-cs"/>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dirty="0" smtClean="0"/>
          </a:p>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3776866" y="9372375"/>
            <a:ext cx="2890665" cy="493947"/>
          </a:xfrm>
          <a:prstGeom prst="rect">
            <a:avLst/>
          </a:prstGeom>
          <a:noFill/>
          <a:ln>
            <a:miter lim="800000"/>
            <a:headEnd/>
            <a:tailEnd/>
          </a:ln>
        </p:spPr>
        <p:txBody>
          <a:bodyPr lIns="90407" tIns="45203" rIns="90407" bIns="45203" anchor="b"/>
          <a:lstStyle/>
          <a:p>
            <a:pPr algn="r">
              <a:defRPr/>
            </a:pPr>
            <a:fld id="{C838BC7C-23A3-44FE-9A0D-A956742D3EB6}" type="slidenum">
              <a:rPr lang="en-US" sz="1200" b="0">
                <a:cs typeface="+mn-cs"/>
              </a:rPr>
              <a:pPr algn="r">
                <a:defRPr/>
              </a:pPr>
              <a:t>72</a:t>
            </a:fld>
            <a:endParaRPr lang="en-US" sz="1200" b="0" dirty="0">
              <a:cs typeface="+mn-cs"/>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47B22CBC-E238-46AD-AD5D-EFEC1E709731}" type="slidenum">
              <a:rPr lang="en-US"/>
              <a:pPr>
                <a:defRPr/>
              </a:pPr>
              <a:t>78</a:t>
            </a:fld>
            <a:endParaRPr lang="en-US"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77699572-4FEA-4340-BA32-AF518B2BD62F}" type="slidenum">
              <a:rPr lang="en-US"/>
              <a:pPr>
                <a:defRPr/>
              </a:pPr>
              <a:t>80</a:t>
            </a:fld>
            <a:endParaRPr 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7EC4351A-47B5-4949-8C0D-E18018BDE5DD}" type="slidenum">
              <a:rPr lang="en-US"/>
              <a:pPr>
                <a:defRPr/>
              </a:pPr>
              <a:t>82</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30AF1F3-02C9-414C-9F23-EB2C2A4B7072}" type="datetimeFigureOut">
              <a:rPr lang="en-US"/>
              <a:pPr>
                <a:defRPr/>
              </a:pPr>
              <a:t>11/12/2014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80D063B-5BB4-46C5-A09A-3C31EA21071E}"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10A287-B6F2-4035-9334-FAFA9C122ACE}" type="datetimeFigureOut">
              <a:rPr lang="en-US"/>
              <a:pPr>
                <a:defRPr/>
              </a:pPr>
              <a:t>11/12/2014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F9C66BB-BCCD-4D9B-B38E-9C347B4DFEA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1F23F5E-6BF2-487B-AB1A-81D0C83DBEFE}" type="datetimeFigureOut">
              <a:rPr lang="en-US"/>
              <a:pPr>
                <a:defRPr/>
              </a:pPr>
              <a:t>11/12/2014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01995D3-60DD-42B0-9FAA-619D4F491B48}"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49DD98-AF79-4D01-B560-DDD0856BF247}" type="datetimeFigureOut">
              <a:rPr lang="en-US"/>
              <a:pPr>
                <a:defRPr/>
              </a:pPr>
              <a:t>11/12/2014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93A7632-F58A-43D8-94E8-D335C8B9B542}"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80C2E4B-DDEF-4087-94B1-504705B79740}" type="datetimeFigureOut">
              <a:rPr lang="en-US"/>
              <a:pPr>
                <a:defRPr/>
              </a:pPr>
              <a:t>11/12/2014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71F583A-C81D-4AD2-8287-DC9550F34552}"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BE046A8-1D28-41DB-BF9F-86438C3F9196}" type="datetimeFigureOut">
              <a:rPr lang="en-US"/>
              <a:pPr>
                <a:defRPr/>
              </a:pPr>
              <a:t>11/12/2014</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C9C3FC2-AE8F-483E-9939-3A9337F99069}"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10E0867-A1F6-4422-8F3A-9F31C5BB0907}" type="datetimeFigureOut">
              <a:rPr lang="en-US"/>
              <a:pPr>
                <a:defRPr/>
              </a:pPr>
              <a:t>11/12/2014</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9B3933BB-A0EF-4E66-AB04-3A1C7A4BFDBE}"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73D45EA-70FB-4CAC-BEB8-508F97269AC0}" type="datetimeFigureOut">
              <a:rPr lang="en-US"/>
              <a:pPr>
                <a:defRPr/>
              </a:pPr>
              <a:t>11/12/2014</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6F27021B-272F-44A4-AA79-3E8CB30E6E7E}"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A5D64E4-0C17-4746-A4D7-853D7F2A62CE}" type="datetimeFigureOut">
              <a:rPr lang="en-US"/>
              <a:pPr>
                <a:defRPr/>
              </a:pPr>
              <a:t>11/12/2014</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1F24B167-9021-4002-82D4-A56A59CBF729}"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FC8F29B-B620-4EAD-AF3C-FAFDDF6D3367}" type="datetimeFigureOut">
              <a:rPr lang="en-US"/>
              <a:pPr>
                <a:defRPr/>
              </a:pPr>
              <a:t>11/12/2014</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504E330-B663-4618-B4DB-01E92AAA3C6D}"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52299B-1B6E-4F3A-8A0D-103BBB6647F4}" type="datetimeFigureOut">
              <a:rPr lang="en-US"/>
              <a:pPr>
                <a:defRPr/>
              </a:pPr>
              <a:t>11/12/2014</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E1407E9-7EC0-4A2D-938F-D7131B0DA4AC}"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77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fld id="{3012C444-C6AE-4BAC-98D4-15F493B10389}" type="datetimeFigureOut">
              <a:rPr lang="en-US"/>
              <a:pPr>
                <a:defRPr/>
              </a:pPr>
              <a:t>11/12/2014</a:t>
            </a:fld>
            <a:endParaRPr lang="en-GB" dirty="0"/>
          </a:p>
        </p:txBody>
      </p:sp>
      <p:sp>
        <p:nvSpPr>
          <p:cNvPr id="277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Arial" pitchFamily="34" charset="0"/>
              </a:defRPr>
            </a:lvl1pPr>
          </a:lstStyle>
          <a:p>
            <a:pPr>
              <a:defRPr/>
            </a:pPr>
            <a:endParaRPr lang="en-GB" dirty="0"/>
          </a:p>
        </p:txBody>
      </p:sp>
      <p:sp>
        <p:nvSpPr>
          <p:cNvPr id="277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F4425593-FCC8-417F-A542-406324BC75B0}" type="slidenum">
              <a:rPr lang="en-GB"/>
              <a:pPr>
                <a:defRPr/>
              </a:pPr>
              <a:t>‹#›</a:t>
            </a:fld>
            <a:endParaRPr lang="en-GB" dirty="0"/>
          </a:p>
        </p:txBody>
      </p:sp>
      <p:pic>
        <p:nvPicPr>
          <p:cNvPr id="4103" name="Picture 2" descr="01_TTELogo_sm"/>
          <p:cNvPicPr>
            <a:picLocks noChangeAspect="1" noChangeArrowheads="1"/>
          </p:cNvPicPr>
          <p:nvPr userDrawn="1"/>
        </p:nvPicPr>
        <p:blipFill>
          <a:blip r:embed="rId13" cstate="print"/>
          <a:srcRect/>
          <a:stretch>
            <a:fillRect/>
          </a:stretch>
        </p:blipFill>
        <p:spPr bwMode="auto">
          <a:xfrm>
            <a:off x="8096250" y="0"/>
            <a:ext cx="1047750" cy="495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upload.wikimedia.org/wikipedia/commons/c/c4/Gear_pump.png"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1.xml.rels><?xml version="1.0" encoding="UTF-8" standalone="yes"?>
<Relationships xmlns="http://schemas.openxmlformats.org/package/2006/relationships"><Relationship Id="rId3" Type="http://schemas.openxmlformats.org/officeDocument/2006/relationships/hyperlink" Target="http://upload.wikimedia.org/wikipedia/commons/f/f6/Gear_pump_3.png"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971550" y="2205038"/>
            <a:ext cx="7705725" cy="1446212"/>
          </a:xfrm>
          <a:prstGeom prst="rect">
            <a:avLst/>
          </a:prstGeom>
          <a:noFill/>
          <a:ln w="9525">
            <a:noFill/>
            <a:miter lim="800000"/>
            <a:headEnd/>
            <a:tailEnd/>
          </a:ln>
        </p:spPr>
        <p:txBody>
          <a:bodyPr>
            <a:spAutoFit/>
          </a:bodyPr>
          <a:lstStyle/>
          <a:p>
            <a:pPr algn="ctr"/>
            <a:r>
              <a:rPr lang="en-GB" sz="4400" dirty="0"/>
              <a:t>Centrifugal and Positive Displacement  Pumps</a:t>
            </a:r>
            <a:endParaRPr lang="en-US" sz="4400" dirty="0"/>
          </a:p>
        </p:txBody>
      </p:sp>
      <p:sp>
        <p:nvSpPr>
          <p:cNvPr id="5123" name="Rectangle 2"/>
          <p:cNvSpPr>
            <a:spLocks noChangeArrowheads="1"/>
          </p:cNvSpPr>
          <p:nvPr/>
        </p:nvSpPr>
        <p:spPr bwMode="auto">
          <a:xfrm>
            <a:off x="0" y="5135563"/>
            <a:ext cx="8964613" cy="519112"/>
          </a:xfrm>
          <a:prstGeom prst="rect">
            <a:avLst/>
          </a:prstGeom>
          <a:noFill/>
          <a:ln w="9525">
            <a:noFill/>
            <a:miter lim="800000"/>
            <a:headEnd/>
            <a:tailEnd/>
          </a:ln>
        </p:spPr>
        <p:txBody>
          <a:bodyPr lIns="90000" tIns="46800" rIns="90000" bIns="46800" anchor="ctr">
            <a:spAutoFit/>
          </a:bodyPr>
          <a:lstStyle/>
          <a:p>
            <a:pPr algn="ctr" eaLnBrk="0" hangingPunct="0"/>
            <a:endParaRPr lang="en-US" dirty="0">
              <a:ea typeface="Calibri" pitchFamily="34" charset="0"/>
              <a:cs typeface="Times New Roman" pitchFamily="18" charset="0"/>
            </a:endParaRPr>
          </a:p>
        </p:txBody>
      </p:sp>
      <p:sp>
        <p:nvSpPr>
          <p:cNvPr id="4101" name="Slide Number Placeholder 4"/>
          <p:cNvSpPr>
            <a:spLocks noGrp="1"/>
          </p:cNvSpPr>
          <p:nvPr>
            <p:ph type="sldNum" sz="quarter" idx="12"/>
          </p:nvPr>
        </p:nvSpPr>
        <p:spPr>
          <a:xfrm>
            <a:off x="6553200" y="6381750"/>
            <a:ext cx="2133600" cy="339725"/>
          </a:xfrm>
        </p:spPr>
        <p:txBody>
          <a:bodyPr/>
          <a:lstStyle/>
          <a:p>
            <a:pPr>
              <a:defRPr/>
            </a:pPr>
            <a:fld id="{568F70E8-79B5-49CF-B0E2-00771B8E0B8D}" type="slidenum">
              <a:rPr lang="en-GB" sz="800" smtClean="0"/>
              <a:pPr>
                <a:defRPr/>
              </a:pPr>
              <a:t>1</a:t>
            </a:fld>
            <a:endParaRPr lang="en-GB" sz="800" dirty="0" smtClean="0"/>
          </a:p>
        </p:txBody>
      </p:sp>
      <p:sp>
        <p:nvSpPr>
          <p:cNvPr id="5125" name="Rectangle 5"/>
          <p:cNvSpPr>
            <a:spLocks noChangeArrowheads="1"/>
          </p:cNvSpPr>
          <p:nvPr/>
        </p:nvSpPr>
        <p:spPr bwMode="auto">
          <a:xfrm>
            <a:off x="285750" y="6143625"/>
            <a:ext cx="4429125" cy="338138"/>
          </a:xfrm>
          <a:prstGeom prst="rect">
            <a:avLst/>
          </a:prstGeom>
          <a:noFill/>
          <a:ln w="9525">
            <a:noFill/>
            <a:miter lim="800000"/>
            <a:headEnd/>
            <a:tailEnd/>
          </a:ln>
        </p:spPr>
        <p:txBody>
          <a:bodyPr>
            <a:spAutoFit/>
          </a:bodyPr>
          <a:lstStyle/>
          <a:p>
            <a:pPr>
              <a:spcBef>
                <a:spcPct val="50000"/>
              </a:spcBef>
            </a:pPr>
            <a:r>
              <a:rPr lang="en-GB" sz="1600" dirty="0"/>
              <a:t>Website: www.ttetraining.ltd.uk</a:t>
            </a:r>
            <a:endParaRPr lang="en-US" sz="1600" dirty="0"/>
          </a:p>
        </p:txBody>
      </p:sp>
      <p:pic>
        <p:nvPicPr>
          <p:cNvPr id="5126" name="Picture 9" descr="accrediation2"/>
          <p:cNvPicPr>
            <a:picLocks noChangeAspect="1" noChangeArrowheads="1"/>
          </p:cNvPicPr>
          <p:nvPr/>
        </p:nvPicPr>
        <p:blipFill>
          <a:blip r:embed="rId3" cstate="print"/>
          <a:srcRect/>
          <a:stretch>
            <a:fillRect/>
          </a:stretch>
        </p:blipFill>
        <p:spPr bwMode="auto">
          <a:xfrm>
            <a:off x="4071938" y="5929313"/>
            <a:ext cx="4464050"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03648" y="692696"/>
            <a:ext cx="5843588" cy="706090"/>
          </a:xfrm>
        </p:spPr>
        <p:txBody>
          <a:bodyPr/>
          <a:lstStyle/>
          <a:p>
            <a:r>
              <a:rPr lang="en-US" sz="3600" dirty="0" smtClean="0">
                <a:latin typeface="Arial" pitchFamily="34" charset="0"/>
                <a:cs typeface="Arial" pitchFamily="34" charset="0"/>
              </a:rPr>
              <a:t>Impeller and volute</a:t>
            </a:r>
            <a:endParaRPr lang="en-GB" sz="3600" dirty="0" smtClean="0">
              <a:latin typeface="Arial" pitchFamily="34" charset="0"/>
              <a:cs typeface="Arial" pitchFamily="34" charset="0"/>
            </a:endParaRPr>
          </a:p>
        </p:txBody>
      </p:sp>
      <p:grpSp>
        <p:nvGrpSpPr>
          <p:cNvPr id="13315" name="Group 1027"/>
          <p:cNvGrpSpPr>
            <a:grpSpLocks/>
          </p:cNvGrpSpPr>
          <p:nvPr/>
        </p:nvGrpSpPr>
        <p:grpSpPr bwMode="auto">
          <a:xfrm>
            <a:off x="2286000" y="1916831"/>
            <a:ext cx="4374232" cy="4256957"/>
            <a:chOff x="1440" y="963"/>
            <a:chExt cx="2881" cy="2926"/>
          </a:xfrm>
        </p:grpSpPr>
        <p:sp>
          <p:nvSpPr>
            <p:cNvPr id="13323" name="Freeform 1028"/>
            <p:cNvSpPr>
              <a:spLocks/>
            </p:cNvSpPr>
            <p:nvPr/>
          </p:nvSpPr>
          <p:spPr bwMode="auto">
            <a:xfrm>
              <a:off x="1440" y="963"/>
              <a:ext cx="2881" cy="341"/>
            </a:xfrm>
            <a:custGeom>
              <a:avLst/>
              <a:gdLst>
                <a:gd name="T0" fmla="*/ 0 w 2881"/>
                <a:gd name="T1" fmla="*/ 0 h 341"/>
                <a:gd name="T2" fmla="*/ 2880 w 2881"/>
                <a:gd name="T3" fmla="*/ 0 h 341"/>
                <a:gd name="T4" fmla="*/ 2880 w 2881"/>
                <a:gd name="T5" fmla="*/ 340 h 341"/>
                <a:gd name="T6" fmla="*/ 0 w 2881"/>
                <a:gd name="T7" fmla="*/ 340 h 341"/>
                <a:gd name="T8" fmla="*/ 0 w 2881"/>
                <a:gd name="T9" fmla="*/ 0 h 341"/>
                <a:gd name="T10" fmla="*/ 0 60000 65536"/>
                <a:gd name="T11" fmla="*/ 0 60000 65536"/>
                <a:gd name="T12" fmla="*/ 0 60000 65536"/>
                <a:gd name="T13" fmla="*/ 0 60000 65536"/>
                <a:gd name="T14" fmla="*/ 0 60000 65536"/>
                <a:gd name="T15" fmla="*/ 0 w 2881"/>
                <a:gd name="T16" fmla="*/ 0 h 341"/>
                <a:gd name="T17" fmla="*/ 2881 w 2881"/>
                <a:gd name="T18" fmla="*/ 341 h 341"/>
              </a:gdLst>
              <a:ahLst/>
              <a:cxnLst>
                <a:cxn ang="T10">
                  <a:pos x="T0" y="T1"/>
                </a:cxn>
                <a:cxn ang="T11">
                  <a:pos x="T2" y="T3"/>
                </a:cxn>
                <a:cxn ang="T12">
                  <a:pos x="T4" y="T5"/>
                </a:cxn>
                <a:cxn ang="T13">
                  <a:pos x="T6" y="T7"/>
                </a:cxn>
                <a:cxn ang="T14">
                  <a:pos x="T8" y="T9"/>
                </a:cxn>
              </a:cxnLst>
              <a:rect l="T15" t="T16" r="T17" b="T18"/>
              <a:pathLst>
                <a:path w="2881" h="341">
                  <a:moveTo>
                    <a:pt x="0" y="0"/>
                  </a:moveTo>
                  <a:lnTo>
                    <a:pt x="2880" y="0"/>
                  </a:lnTo>
                  <a:lnTo>
                    <a:pt x="2880" y="340"/>
                  </a:lnTo>
                  <a:lnTo>
                    <a:pt x="0" y="340"/>
                  </a:lnTo>
                  <a:lnTo>
                    <a:pt x="0" y="0"/>
                  </a:lnTo>
                </a:path>
              </a:pathLst>
            </a:custGeom>
            <a:solidFill>
              <a:srgbClr val="FFFFFF"/>
            </a:solidFill>
            <a:ln w="12700" cap="rnd">
              <a:noFill/>
              <a:round/>
              <a:headEnd/>
              <a:tailEnd/>
            </a:ln>
          </p:spPr>
          <p:txBody>
            <a:bodyPr/>
            <a:lstStyle/>
            <a:p>
              <a:endParaRPr lang="en-US" dirty="0"/>
            </a:p>
          </p:txBody>
        </p:sp>
        <p:pic>
          <p:nvPicPr>
            <p:cNvPr id="13324" name="Picture 1029"/>
            <p:cNvPicPr>
              <a:picLocks noChangeArrowheads="1"/>
            </p:cNvPicPr>
            <p:nvPr/>
          </p:nvPicPr>
          <p:blipFill>
            <a:blip r:embed="rId3" cstate="print"/>
            <a:srcRect/>
            <a:stretch>
              <a:fillRect/>
            </a:stretch>
          </p:blipFill>
          <p:spPr bwMode="auto">
            <a:xfrm>
              <a:off x="1440" y="963"/>
              <a:ext cx="2880" cy="340"/>
            </a:xfrm>
            <a:prstGeom prst="rect">
              <a:avLst/>
            </a:prstGeom>
            <a:noFill/>
            <a:ln w="12700">
              <a:noFill/>
              <a:miter lim="800000"/>
              <a:headEnd/>
              <a:tailEnd/>
            </a:ln>
          </p:spPr>
        </p:pic>
        <p:sp>
          <p:nvSpPr>
            <p:cNvPr id="13325" name="Freeform 1030"/>
            <p:cNvSpPr>
              <a:spLocks/>
            </p:cNvSpPr>
            <p:nvPr/>
          </p:nvSpPr>
          <p:spPr bwMode="auto">
            <a:xfrm>
              <a:off x="1440" y="1312"/>
              <a:ext cx="2881" cy="342"/>
            </a:xfrm>
            <a:custGeom>
              <a:avLst/>
              <a:gdLst>
                <a:gd name="T0" fmla="*/ 0 w 2881"/>
                <a:gd name="T1" fmla="*/ 0 h 342"/>
                <a:gd name="T2" fmla="*/ 2880 w 2881"/>
                <a:gd name="T3" fmla="*/ 0 h 342"/>
                <a:gd name="T4" fmla="*/ 2880 w 2881"/>
                <a:gd name="T5" fmla="*/ 341 h 342"/>
                <a:gd name="T6" fmla="*/ 0 w 2881"/>
                <a:gd name="T7" fmla="*/ 341 h 342"/>
                <a:gd name="T8" fmla="*/ 0 w 2881"/>
                <a:gd name="T9" fmla="*/ 0 h 342"/>
                <a:gd name="T10" fmla="*/ 0 60000 65536"/>
                <a:gd name="T11" fmla="*/ 0 60000 65536"/>
                <a:gd name="T12" fmla="*/ 0 60000 65536"/>
                <a:gd name="T13" fmla="*/ 0 60000 65536"/>
                <a:gd name="T14" fmla="*/ 0 60000 65536"/>
                <a:gd name="T15" fmla="*/ 0 w 2881"/>
                <a:gd name="T16" fmla="*/ 0 h 342"/>
                <a:gd name="T17" fmla="*/ 2881 w 2881"/>
                <a:gd name="T18" fmla="*/ 342 h 342"/>
              </a:gdLst>
              <a:ahLst/>
              <a:cxnLst>
                <a:cxn ang="T10">
                  <a:pos x="T0" y="T1"/>
                </a:cxn>
                <a:cxn ang="T11">
                  <a:pos x="T2" y="T3"/>
                </a:cxn>
                <a:cxn ang="T12">
                  <a:pos x="T4" y="T5"/>
                </a:cxn>
                <a:cxn ang="T13">
                  <a:pos x="T6" y="T7"/>
                </a:cxn>
                <a:cxn ang="T14">
                  <a:pos x="T8" y="T9"/>
                </a:cxn>
              </a:cxnLst>
              <a:rect l="T15" t="T16" r="T17" b="T18"/>
              <a:pathLst>
                <a:path w="2881" h="342">
                  <a:moveTo>
                    <a:pt x="0" y="0"/>
                  </a:moveTo>
                  <a:lnTo>
                    <a:pt x="2880" y="0"/>
                  </a:lnTo>
                  <a:lnTo>
                    <a:pt x="2880" y="341"/>
                  </a:lnTo>
                  <a:lnTo>
                    <a:pt x="0" y="341"/>
                  </a:lnTo>
                  <a:lnTo>
                    <a:pt x="0" y="0"/>
                  </a:lnTo>
                </a:path>
              </a:pathLst>
            </a:custGeom>
            <a:solidFill>
              <a:srgbClr val="FFFFFF"/>
            </a:solidFill>
            <a:ln w="12700" cap="rnd">
              <a:noFill/>
              <a:round/>
              <a:headEnd/>
              <a:tailEnd/>
            </a:ln>
          </p:spPr>
          <p:txBody>
            <a:bodyPr/>
            <a:lstStyle/>
            <a:p>
              <a:endParaRPr lang="en-US" dirty="0"/>
            </a:p>
          </p:txBody>
        </p:sp>
        <p:pic>
          <p:nvPicPr>
            <p:cNvPr id="13326" name="Picture 1031"/>
            <p:cNvPicPr>
              <a:picLocks noChangeArrowheads="1"/>
            </p:cNvPicPr>
            <p:nvPr/>
          </p:nvPicPr>
          <p:blipFill>
            <a:blip r:embed="rId4" cstate="print"/>
            <a:srcRect/>
            <a:stretch>
              <a:fillRect/>
            </a:stretch>
          </p:blipFill>
          <p:spPr bwMode="auto">
            <a:xfrm>
              <a:off x="1440" y="1312"/>
              <a:ext cx="2880" cy="341"/>
            </a:xfrm>
            <a:prstGeom prst="rect">
              <a:avLst/>
            </a:prstGeom>
            <a:noFill/>
            <a:ln w="12700">
              <a:noFill/>
              <a:miter lim="800000"/>
              <a:headEnd/>
              <a:tailEnd/>
            </a:ln>
          </p:spPr>
        </p:pic>
        <p:sp>
          <p:nvSpPr>
            <p:cNvPr id="13327" name="Freeform 1032"/>
            <p:cNvSpPr>
              <a:spLocks/>
            </p:cNvSpPr>
            <p:nvPr/>
          </p:nvSpPr>
          <p:spPr bwMode="auto">
            <a:xfrm>
              <a:off x="1440" y="1662"/>
              <a:ext cx="2881" cy="341"/>
            </a:xfrm>
            <a:custGeom>
              <a:avLst/>
              <a:gdLst>
                <a:gd name="T0" fmla="*/ 0 w 2881"/>
                <a:gd name="T1" fmla="*/ 0 h 341"/>
                <a:gd name="T2" fmla="*/ 2880 w 2881"/>
                <a:gd name="T3" fmla="*/ 0 h 341"/>
                <a:gd name="T4" fmla="*/ 2880 w 2881"/>
                <a:gd name="T5" fmla="*/ 340 h 341"/>
                <a:gd name="T6" fmla="*/ 0 w 2881"/>
                <a:gd name="T7" fmla="*/ 340 h 341"/>
                <a:gd name="T8" fmla="*/ 0 w 2881"/>
                <a:gd name="T9" fmla="*/ 0 h 341"/>
                <a:gd name="T10" fmla="*/ 0 60000 65536"/>
                <a:gd name="T11" fmla="*/ 0 60000 65536"/>
                <a:gd name="T12" fmla="*/ 0 60000 65536"/>
                <a:gd name="T13" fmla="*/ 0 60000 65536"/>
                <a:gd name="T14" fmla="*/ 0 60000 65536"/>
                <a:gd name="T15" fmla="*/ 0 w 2881"/>
                <a:gd name="T16" fmla="*/ 0 h 341"/>
                <a:gd name="T17" fmla="*/ 2881 w 2881"/>
                <a:gd name="T18" fmla="*/ 341 h 341"/>
              </a:gdLst>
              <a:ahLst/>
              <a:cxnLst>
                <a:cxn ang="T10">
                  <a:pos x="T0" y="T1"/>
                </a:cxn>
                <a:cxn ang="T11">
                  <a:pos x="T2" y="T3"/>
                </a:cxn>
                <a:cxn ang="T12">
                  <a:pos x="T4" y="T5"/>
                </a:cxn>
                <a:cxn ang="T13">
                  <a:pos x="T6" y="T7"/>
                </a:cxn>
                <a:cxn ang="T14">
                  <a:pos x="T8" y="T9"/>
                </a:cxn>
              </a:cxnLst>
              <a:rect l="T15" t="T16" r="T17" b="T18"/>
              <a:pathLst>
                <a:path w="2881" h="341">
                  <a:moveTo>
                    <a:pt x="0" y="0"/>
                  </a:moveTo>
                  <a:lnTo>
                    <a:pt x="2880" y="0"/>
                  </a:lnTo>
                  <a:lnTo>
                    <a:pt x="2880" y="340"/>
                  </a:lnTo>
                  <a:lnTo>
                    <a:pt x="0" y="340"/>
                  </a:lnTo>
                  <a:lnTo>
                    <a:pt x="0" y="0"/>
                  </a:lnTo>
                </a:path>
              </a:pathLst>
            </a:custGeom>
            <a:solidFill>
              <a:srgbClr val="FFFFFF"/>
            </a:solidFill>
            <a:ln w="12700" cap="rnd">
              <a:noFill/>
              <a:round/>
              <a:headEnd/>
              <a:tailEnd/>
            </a:ln>
          </p:spPr>
          <p:txBody>
            <a:bodyPr/>
            <a:lstStyle/>
            <a:p>
              <a:endParaRPr lang="en-US" dirty="0"/>
            </a:p>
          </p:txBody>
        </p:sp>
        <p:pic>
          <p:nvPicPr>
            <p:cNvPr id="13328" name="Picture 1033"/>
            <p:cNvPicPr>
              <a:picLocks noChangeArrowheads="1"/>
            </p:cNvPicPr>
            <p:nvPr/>
          </p:nvPicPr>
          <p:blipFill>
            <a:blip r:embed="rId5" cstate="print"/>
            <a:srcRect/>
            <a:stretch>
              <a:fillRect/>
            </a:stretch>
          </p:blipFill>
          <p:spPr bwMode="auto">
            <a:xfrm>
              <a:off x="1440" y="1662"/>
              <a:ext cx="2880" cy="340"/>
            </a:xfrm>
            <a:prstGeom prst="rect">
              <a:avLst/>
            </a:prstGeom>
            <a:noFill/>
            <a:ln w="12700">
              <a:noFill/>
              <a:miter lim="800000"/>
              <a:headEnd/>
              <a:tailEnd/>
            </a:ln>
          </p:spPr>
        </p:pic>
        <p:sp>
          <p:nvSpPr>
            <p:cNvPr id="13329" name="Freeform 1034"/>
            <p:cNvSpPr>
              <a:spLocks/>
            </p:cNvSpPr>
            <p:nvPr/>
          </p:nvSpPr>
          <p:spPr bwMode="auto">
            <a:xfrm>
              <a:off x="1440" y="2011"/>
              <a:ext cx="2881" cy="342"/>
            </a:xfrm>
            <a:custGeom>
              <a:avLst/>
              <a:gdLst>
                <a:gd name="T0" fmla="*/ 0 w 2881"/>
                <a:gd name="T1" fmla="*/ 0 h 342"/>
                <a:gd name="T2" fmla="*/ 2880 w 2881"/>
                <a:gd name="T3" fmla="*/ 0 h 342"/>
                <a:gd name="T4" fmla="*/ 2880 w 2881"/>
                <a:gd name="T5" fmla="*/ 341 h 342"/>
                <a:gd name="T6" fmla="*/ 0 w 2881"/>
                <a:gd name="T7" fmla="*/ 341 h 342"/>
                <a:gd name="T8" fmla="*/ 0 w 2881"/>
                <a:gd name="T9" fmla="*/ 0 h 342"/>
                <a:gd name="T10" fmla="*/ 0 60000 65536"/>
                <a:gd name="T11" fmla="*/ 0 60000 65536"/>
                <a:gd name="T12" fmla="*/ 0 60000 65536"/>
                <a:gd name="T13" fmla="*/ 0 60000 65536"/>
                <a:gd name="T14" fmla="*/ 0 60000 65536"/>
                <a:gd name="T15" fmla="*/ 0 w 2881"/>
                <a:gd name="T16" fmla="*/ 0 h 342"/>
                <a:gd name="T17" fmla="*/ 2881 w 2881"/>
                <a:gd name="T18" fmla="*/ 342 h 342"/>
              </a:gdLst>
              <a:ahLst/>
              <a:cxnLst>
                <a:cxn ang="T10">
                  <a:pos x="T0" y="T1"/>
                </a:cxn>
                <a:cxn ang="T11">
                  <a:pos x="T2" y="T3"/>
                </a:cxn>
                <a:cxn ang="T12">
                  <a:pos x="T4" y="T5"/>
                </a:cxn>
                <a:cxn ang="T13">
                  <a:pos x="T6" y="T7"/>
                </a:cxn>
                <a:cxn ang="T14">
                  <a:pos x="T8" y="T9"/>
                </a:cxn>
              </a:cxnLst>
              <a:rect l="T15" t="T16" r="T17" b="T18"/>
              <a:pathLst>
                <a:path w="2881" h="342">
                  <a:moveTo>
                    <a:pt x="0" y="0"/>
                  </a:moveTo>
                  <a:lnTo>
                    <a:pt x="2880" y="0"/>
                  </a:lnTo>
                  <a:lnTo>
                    <a:pt x="2880" y="341"/>
                  </a:lnTo>
                  <a:lnTo>
                    <a:pt x="0" y="341"/>
                  </a:lnTo>
                  <a:lnTo>
                    <a:pt x="0" y="0"/>
                  </a:lnTo>
                </a:path>
              </a:pathLst>
            </a:custGeom>
            <a:solidFill>
              <a:srgbClr val="FFFFFF"/>
            </a:solidFill>
            <a:ln w="12700" cap="rnd">
              <a:noFill/>
              <a:round/>
              <a:headEnd/>
              <a:tailEnd/>
            </a:ln>
          </p:spPr>
          <p:txBody>
            <a:bodyPr/>
            <a:lstStyle/>
            <a:p>
              <a:endParaRPr lang="en-US" dirty="0"/>
            </a:p>
          </p:txBody>
        </p:sp>
        <p:pic>
          <p:nvPicPr>
            <p:cNvPr id="13330" name="Picture 1035"/>
            <p:cNvPicPr>
              <a:picLocks noChangeArrowheads="1"/>
            </p:cNvPicPr>
            <p:nvPr/>
          </p:nvPicPr>
          <p:blipFill>
            <a:blip r:embed="rId6" cstate="print"/>
            <a:srcRect/>
            <a:stretch>
              <a:fillRect/>
            </a:stretch>
          </p:blipFill>
          <p:spPr bwMode="auto">
            <a:xfrm>
              <a:off x="1440" y="2011"/>
              <a:ext cx="2880" cy="341"/>
            </a:xfrm>
            <a:prstGeom prst="rect">
              <a:avLst/>
            </a:prstGeom>
            <a:noFill/>
            <a:ln w="12700">
              <a:noFill/>
              <a:miter lim="800000"/>
              <a:headEnd/>
              <a:tailEnd/>
            </a:ln>
          </p:spPr>
        </p:pic>
        <p:sp>
          <p:nvSpPr>
            <p:cNvPr id="13331" name="Freeform 1036"/>
            <p:cNvSpPr>
              <a:spLocks/>
            </p:cNvSpPr>
            <p:nvPr/>
          </p:nvSpPr>
          <p:spPr bwMode="auto">
            <a:xfrm>
              <a:off x="1440" y="2360"/>
              <a:ext cx="2881" cy="342"/>
            </a:xfrm>
            <a:custGeom>
              <a:avLst/>
              <a:gdLst>
                <a:gd name="T0" fmla="*/ 0 w 2881"/>
                <a:gd name="T1" fmla="*/ 0 h 342"/>
                <a:gd name="T2" fmla="*/ 2880 w 2881"/>
                <a:gd name="T3" fmla="*/ 0 h 342"/>
                <a:gd name="T4" fmla="*/ 2880 w 2881"/>
                <a:gd name="T5" fmla="*/ 341 h 342"/>
                <a:gd name="T6" fmla="*/ 0 w 2881"/>
                <a:gd name="T7" fmla="*/ 341 h 342"/>
                <a:gd name="T8" fmla="*/ 0 w 2881"/>
                <a:gd name="T9" fmla="*/ 0 h 342"/>
                <a:gd name="T10" fmla="*/ 0 60000 65536"/>
                <a:gd name="T11" fmla="*/ 0 60000 65536"/>
                <a:gd name="T12" fmla="*/ 0 60000 65536"/>
                <a:gd name="T13" fmla="*/ 0 60000 65536"/>
                <a:gd name="T14" fmla="*/ 0 60000 65536"/>
                <a:gd name="T15" fmla="*/ 0 w 2881"/>
                <a:gd name="T16" fmla="*/ 0 h 342"/>
                <a:gd name="T17" fmla="*/ 2881 w 2881"/>
                <a:gd name="T18" fmla="*/ 342 h 342"/>
              </a:gdLst>
              <a:ahLst/>
              <a:cxnLst>
                <a:cxn ang="T10">
                  <a:pos x="T0" y="T1"/>
                </a:cxn>
                <a:cxn ang="T11">
                  <a:pos x="T2" y="T3"/>
                </a:cxn>
                <a:cxn ang="T12">
                  <a:pos x="T4" y="T5"/>
                </a:cxn>
                <a:cxn ang="T13">
                  <a:pos x="T6" y="T7"/>
                </a:cxn>
                <a:cxn ang="T14">
                  <a:pos x="T8" y="T9"/>
                </a:cxn>
              </a:cxnLst>
              <a:rect l="T15" t="T16" r="T17" b="T18"/>
              <a:pathLst>
                <a:path w="2881" h="342">
                  <a:moveTo>
                    <a:pt x="0" y="0"/>
                  </a:moveTo>
                  <a:lnTo>
                    <a:pt x="2880" y="0"/>
                  </a:lnTo>
                  <a:lnTo>
                    <a:pt x="2880" y="341"/>
                  </a:lnTo>
                  <a:lnTo>
                    <a:pt x="0" y="341"/>
                  </a:lnTo>
                  <a:lnTo>
                    <a:pt x="0" y="0"/>
                  </a:lnTo>
                </a:path>
              </a:pathLst>
            </a:custGeom>
            <a:solidFill>
              <a:srgbClr val="FFFFFF"/>
            </a:solidFill>
            <a:ln w="12700" cap="rnd">
              <a:noFill/>
              <a:round/>
              <a:headEnd/>
              <a:tailEnd/>
            </a:ln>
          </p:spPr>
          <p:txBody>
            <a:bodyPr/>
            <a:lstStyle/>
            <a:p>
              <a:endParaRPr lang="en-US" dirty="0"/>
            </a:p>
          </p:txBody>
        </p:sp>
        <p:pic>
          <p:nvPicPr>
            <p:cNvPr id="13332" name="Picture 1037"/>
            <p:cNvPicPr>
              <a:picLocks noChangeArrowheads="1"/>
            </p:cNvPicPr>
            <p:nvPr/>
          </p:nvPicPr>
          <p:blipFill>
            <a:blip r:embed="rId7" cstate="print"/>
            <a:srcRect/>
            <a:stretch>
              <a:fillRect/>
            </a:stretch>
          </p:blipFill>
          <p:spPr bwMode="auto">
            <a:xfrm>
              <a:off x="1440" y="2360"/>
              <a:ext cx="2880" cy="340"/>
            </a:xfrm>
            <a:prstGeom prst="rect">
              <a:avLst/>
            </a:prstGeom>
            <a:noFill/>
            <a:ln w="12700">
              <a:noFill/>
              <a:miter lim="800000"/>
              <a:headEnd/>
              <a:tailEnd/>
            </a:ln>
          </p:spPr>
        </p:pic>
        <p:sp>
          <p:nvSpPr>
            <p:cNvPr id="13333" name="Freeform 1038"/>
            <p:cNvSpPr>
              <a:spLocks/>
            </p:cNvSpPr>
            <p:nvPr/>
          </p:nvSpPr>
          <p:spPr bwMode="auto">
            <a:xfrm>
              <a:off x="1440" y="2708"/>
              <a:ext cx="2881" cy="344"/>
            </a:xfrm>
            <a:custGeom>
              <a:avLst/>
              <a:gdLst>
                <a:gd name="T0" fmla="*/ 0 w 2881"/>
                <a:gd name="T1" fmla="*/ 0 h 344"/>
                <a:gd name="T2" fmla="*/ 2880 w 2881"/>
                <a:gd name="T3" fmla="*/ 0 h 344"/>
                <a:gd name="T4" fmla="*/ 2880 w 2881"/>
                <a:gd name="T5" fmla="*/ 343 h 344"/>
                <a:gd name="T6" fmla="*/ 0 w 2881"/>
                <a:gd name="T7" fmla="*/ 343 h 344"/>
                <a:gd name="T8" fmla="*/ 0 w 2881"/>
                <a:gd name="T9" fmla="*/ 0 h 344"/>
                <a:gd name="T10" fmla="*/ 0 60000 65536"/>
                <a:gd name="T11" fmla="*/ 0 60000 65536"/>
                <a:gd name="T12" fmla="*/ 0 60000 65536"/>
                <a:gd name="T13" fmla="*/ 0 60000 65536"/>
                <a:gd name="T14" fmla="*/ 0 60000 65536"/>
                <a:gd name="T15" fmla="*/ 0 w 2881"/>
                <a:gd name="T16" fmla="*/ 0 h 344"/>
                <a:gd name="T17" fmla="*/ 2881 w 2881"/>
                <a:gd name="T18" fmla="*/ 344 h 344"/>
              </a:gdLst>
              <a:ahLst/>
              <a:cxnLst>
                <a:cxn ang="T10">
                  <a:pos x="T0" y="T1"/>
                </a:cxn>
                <a:cxn ang="T11">
                  <a:pos x="T2" y="T3"/>
                </a:cxn>
                <a:cxn ang="T12">
                  <a:pos x="T4" y="T5"/>
                </a:cxn>
                <a:cxn ang="T13">
                  <a:pos x="T6" y="T7"/>
                </a:cxn>
                <a:cxn ang="T14">
                  <a:pos x="T8" y="T9"/>
                </a:cxn>
              </a:cxnLst>
              <a:rect l="T15" t="T16" r="T17" b="T18"/>
              <a:pathLst>
                <a:path w="2881" h="344">
                  <a:moveTo>
                    <a:pt x="0" y="0"/>
                  </a:moveTo>
                  <a:lnTo>
                    <a:pt x="2880" y="0"/>
                  </a:lnTo>
                  <a:lnTo>
                    <a:pt x="2880" y="343"/>
                  </a:lnTo>
                  <a:lnTo>
                    <a:pt x="0" y="343"/>
                  </a:lnTo>
                  <a:lnTo>
                    <a:pt x="0" y="0"/>
                  </a:lnTo>
                </a:path>
              </a:pathLst>
            </a:custGeom>
            <a:solidFill>
              <a:srgbClr val="FFFFFF"/>
            </a:solidFill>
            <a:ln w="12700" cap="rnd">
              <a:noFill/>
              <a:round/>
              <a:headEnd/>
              <a:tailEnd/>
            </a:ln>
          </p:spPr>
          <p:txBody>
            <a:bodyPr/>
            <a:lstStyle/>
            <a:p>
              <a:endParaRPr lang="en-US" dirty="0"/>
            </a:p>
          </p:txBody>
        </p:sp>
        <p:pic>
          <p:nvPicPr>
            <p:cNvPr id="13334" name="Picture 1039"/>
            <p:cNvPicPr>
              <a:picLocks noChangeArrowheads="1"/>
            </p:cNvPicPr>
            <p:nvPr/>
          </p:nvPicPr>
          <p:blipFill>
            <a:blip r:embed="rId8" cstate="print"/>
            <a:srcRect/>
            <a:stretch>
              <a:fillRect/>
            </a:stretch>
          </p:blipFill>
          <p:spPr bwMode="auto">
            <a:xfrm>
              <a:off x="1440" y="2708"/>
              <a:ext cx="2880" cy="342"/>
            </a:xfrm>
            <a:prstGeom prst="rect">
              <a:avLst/>
            </a:prstGeom>
            <a:noFill/>
            <a:ln w="12700">
              <a:noFill/>
              <a:miter lim="800000"/>
              <a:headEnd/>
              <a:tailEnd/>
            </a:ln>
          </p:spPr>
        </p:pic>
        <p:sp>
          <p:nvSpPr>
            <p:cNvPr id="13335" name="Freeform 1040"/>
            <p:cNvSpPr>
              <a:spLocks/>
            </p:cNvSpPr>
            <p:nvPr/>
          </p:nvSpPr>
          <p:spPr bwMode="auto">
            <a:xfrm>
              <a:off x="1440" y="3057"/>
              <a:ext cx="2881" cy="344"/>
            </a:xfrm>
            <a:custGeom>
              <a:avLst/>
              <a:gdLst>
                <a:gd name="T0" fmla="*/ 0 w 2881"/>
                <a:gd name="T1" fmla="*/ 0 h 344"/>
                <a:gd name="T2" fmla="*/ 2880 w 2881"/>
                <a:gd name="T3" fmla="*/ 0 h 344"/>
                <a:gd name="T4" fmla="*/ 2880 w 2881"/>
                <a:gd name="T5" fmla="*/ 343 h 344"/>
                <a:gd name="T6" fmla="*/ 0 w 2881"/>
                <a:gd name="T7" fmla="*/ 343 h 344"/>
                <a:gd name="T8" fmla="*/ 0 w 2881"/>
                <a:gd name="T9" fmla="*/ 0 h 344"/>
                <a:gd name="T10" fmla="*/ 0 60000 65536"/>
                <a:gd name="T11" fmla="*/ 0 60000 65536"/>
                <a:gd name="T12" fmla="*/ 0 60000 65536"/>
                <a:gd name="T13" fmla="*/ 0 60000 65536"/>
                <a:gd name="T14" fmla="*/ 0 60000 65536"/>
                <a:gd name="T15" fmla="*/ 0 w 2881"/>
                <a:gd name="T16" fmla="*/ 0 h 344"/>
                <a:gd name="T17" fmla="*/ 2881 w 2881"/>
                <a:gd name="T18" fmla="*/ 344 h 344"/>
              </a:gdLst>
              <a:ahLst/>
              <a:cxnLst>
                <a:cxn ang="T10">
                  <a:pos x="T0" y="T1"/>
                </a:cxn>
                <a:cxn ang="T11">
                  <a:pos x="T2" y="T3"/>
                </a:cxn>
                <a:cxn ang="T12">
                  <a:pos x="T4" y="T5"/>
                </a:cxn>
                <a:cxn ang="T13">
                  <a:pos x="T6" y="T7"/>
                </a:cxn>
                <a:cxn ang="T14">
                  <a:pos x="T8" y="T9"/>
                </a:cxn>
              </a:cxnLst>
              <a:rect l="T15" t="T16" r="T17" b="T18"/>
              <a:pathLst>
                <a:path w="2881" h="344">
                  <a:moveTo>
                    <a:pt x="0" y="0"/>
                  </a:moveTo>
                  <a:lnTo>
                    <a:pt x="2880" y="0"/>
                  </a:lnTo>
                  <a:lnTo>
                    <a:pt x="2880" y="343"/>
                  </a:lnTo>
                  <a:lnTo>
                    <a:pt x="0" y="343"/>
                  </a:lnTo>
                  <a:lnTo>
                    <a:pt x="0" y="0"/>
                  </a:lnTo>
                </a:path>
              </a:pathLst>
            </a:custGeom>
            <a:solidFill>
              <a:srgbClr val="FFFFFF"/>
            </a:solidFill>
            <a:ln w="12700" cap="rnd">
              <a:noFill/>
              <a:round/>
              <a:headEnd/>
              <a:tailEnd/>
            </a:ln>
          </p:spPr>
          <p:txBody>
            <a:bodyPr/>
            <a:lstStyle/>
            <a:p>
              <a:endParaRPr lang="en-US" dirty="0"/>
            </a:p>
          </p:txBody>
        </p:sp>
        <p:pic>
          <p:nvPicPr>
            <p:cNvPr id="13336" name="Picture 1041"/>
            <p:cNvPicPr>
              <a:picLocks noChangeArrowheads="1"/>
            </p:cNvPicPr>
            <p:nvPr/>
          </p:nvPicPr>
          <p:blipFill>
            <a:blip r:embed="rId9" cstate="print"/>
            <a:srcRect/>
            <a:stretch>
              <a:fillRect/>
            </a:stretch>
          </p:blipFill>
          <p:spPr bwMode="auto">
            <a:xfrm>
              <a:off x="1440" y="3057"/>
              <a:ext cx="2880" cy="341"/>
            </a:xfrm>
            <a:prstGeom prst="rect">
              <a:avLst/>
            </a:prstGeom>
            <a:noFill/>
            <a:ln w="12700">
              <a:noFill/>
              <a:miter lim="800000"/>
              <a:headEnd/>
              <a:tailEnd/>
            </a:ln>
          </p:spPr>
        </p:pic>
        <p:sp>
          <p:nvSpPr>
            <p:cNvPr id="13337" name="Freeform 1042"/>
            <p:cNvSpPr>
              <a:spLocks/>
            </p:cNvSpPr>
            <p:nvPr/>
          </p:nvSpPr>
          <p:spPr bwMode="auto">
            <a:xfrm>
              <a:off x="1440" y="3407"/>
              <a:ext cx="2881" cy="342"/>
            </a:xfrm>
            <a:custGeom>
              <a:avLst/>
              <a:gdLst>
                <a:gd name="T0" fmla="*/ 0 w 2881"/>
                <a:gd name="T1" fmla="*/ 0 h 342"/>
                <a:gd name="T2" fmla="*/ 2880 w 2881"/>
                <a:gd name="T3" fmla="*/ 0 h 342"/>
                <a:gd name="T4" fmla="*/ 2880 w 2881"/>
                <a:gd name="T5" fmla="*/ 341 h 342"/>
                <a:gd name="T6" fmla="*/ 0 w 2881"/>
                <a:gd name="T7" fmla="*/ 341 h 342"/>
                <a:gd name="T8" fmla="*/ 0 w 2881"/>
                <a:gd name="T9" fmla="*/ 0 h 342"/>
                <a:gd name="T10" fmla="*/ 0 60000 65536"/>
                <a:gd name="T11" fmla="*/ 0 60000 65536"/>
                <a:gd name="T12" fmla="*/ 0 60000 65536"/>
                <a:gd name="T13" fmla="*/ 0 60000 65536"/>
                <a:gd name="T14" fmla="*/ 0 60000 65536"/>
                <a:gd name="T15" fmla="*/ 0 w 2881"/>
                <a:gd name="T16" fmla="*/ 0 h 342"/>
                <a:gd name="T17" fmla="*/ 2881 w 2881"/>
                <a:gd name="T18" fmla="*/ 342 h 342"/>
              </a:gdLst>
              <a:ahLst/>
              <a:cxnLst>
                <a:cxn ang="T10">
                  <a:pos x="T0" y="T1"/>
                </a:cxn>
                <a:cxn ang="T11">
                  <a:pos x="T2" y="T3"/>
                </a:cxn>
                <a:cxn ang="T12">
                  <a:pos x="T4" y="T5"/>
                </a:cxn>
                <a:cxn ang="T13">
                  <a:pos x="T6" y="T7"/>
                </a:cxn>
                <a:cxn ang="T14">
                  <a:pos x="T8" y="T9"/>
                </a:cxn>
              </a:cxnLst>
              <a:rect l="T15" t="T16" r="T17" b="T18"/>
              <a:pathLst>
                <a:path w="2881" h="342">
                  <a:moveTo>
                    <a:pt x="0" y="0"/>
                  </a:moveTo>
                  <a:lnTo>
                    <a:pt x="2880" y="0"/>
                  </a:lnTo>
                  <a:lnTo>
                    <a:pt x="2880" y="341"/>
                  </a:lnTo>
                  <a:lnTo>
                    <a:pt x="0" y="341"/>
                  </a:lnTo>
                  <a:lnTo>
                    <a:pt x="0" y="0"/>
                  </a:lnTo>
                </a:path>
              </a:pathLst>
            </a:custGeom>
            <a:solidFill>
              <a:srgbClr val="FFFFFF"/>
            </a:solidFill>
            <a:ln w="12700" cap="rnd">
              <a:noFill/>
              <a:round/>
              <a:headEnd/>
              <a:tailEnd/>
            </a:ln>
          </p:spPr>
          <p:txBody>
            <a:bodyPr/>
            <a:lstStyle/>
            <a:p>
              <a:endParaRPr lang="en-US" dirty="0"/>
            </a:p>
          </p:txBody>
        </p:sp>
        <p:pic>
          <p:nvPicPr>
            <p:cNvPr id="13338" name="Picture 1043"/>
            <p:cNvPicPr>
              <a:picLocks noChangeArrowheads="1"/>
            </p:cNvPicPr>
            <p:nvPr/>
          </p:nvPicPr>
          <p:blipFill>
            <a:blip r:embed="rId10" cstate="print"/>
            <a:srcRect/>
            <a:stretch>
              <a:fillRect/>
            </a:stretch>
          </p:blipFill>
          <p:spPr bwMode="auto">
            <a:xfrm>
              <a:off x="1440" y="3407"/>
              <a:ext cx="2880" cy="340"/>
            </a:xfrm>
            <a:prstGeom prst="rect">
              <a:avLst/>
            </a:prstGeom>
            <a:noFill/>
            <a:ln w="12700">
              <a:noFill/>
              <a:miter lim="800000"/>
              <a:headEnd/>
              <a:tailEnd/>
            </a:ln>
          </p:spPr>
        </p:pic>
        <p:sp>
          <p:nvSpPr>
            <p:cNvPr id="13339" name="Freeform 1044"/>
            <p:cNvSpPr>
              <a:spLocks/>
            </p:cNvSpPr>
            <p:nvPr/>
          </p:nvSpPr>
          <p:spPr bwMode="auto">
            <a:xfrm>
              <a:off x="1440" y="3756"/>
              <a:ext cx="2881" cy="133"/>
            </a:xfrm>
            <a:custGeom>
              <a:avLst/>
              <a:gdLst>
                <a:gd name="T0" fmla="*/ 0 w 2881"/>
                <a:gd name="T1" fmla="*/ 0 h 133"/>
                <a:gd name="T2" fmla="*/ 2880 w 2881"/>
                <a:gd name="T3" fmla="*/ 0 h 133"/>
                <a:gd name="T4" fmla="*/ 2880 w 2881"/>
                <a:gd name="T5" fmla="*/ 132 h 133"/>
                <a:gd name="T6" fmla="*/ 0 w 2881"/>
                <a:gd name="T7" fmla="*/ 132 h 133"/>
                <a:gd name="T8" fmla="*/ 0 w 2881"/>
                <a:gd name="T9" fmla="*/ 0 h 133"/>
                <a:gd name="T10" fmla="*/ 0 60000 65536"/>
                <a:gd name="T11" fmla="*/ 0 60000 65536"/>
                <a:gd name="T12" fmla="*/ 0 60000 65536"/>
                <a:gd name="T13" fmla="*/ 0 60000 65536"/>
                <a:gd name="T14" fmla="*/ 0 60000 65536"/>
                <a:gd name="T15" fmla="*/ 0 w 2881"/>
                <a:gd name="T16" fmla="*/ 0 h 133"/>
                <a:gd name="T17" fmla="*/ 2881 w 2881"/>
                <a:gd name="T18" fmla="*/ 133 h 133"/>
              </a:gdLst>
              <a:ahLst/>
              <a:cxnLst>
                <a:cxn ang="T10">
                  <a:pos x="T0" y="T1"/>
                </a:cxn>
                <a:cxn ang="T11">
                  <a:pos x="T2" y="T3"/>
                </a:cxn>
                <a:cxn ang="T12">
                  <a:pos x="T4" y="T5"/>
                </a:cxn>
                <a:cxn ang="T13">
                  <a:pos x="T6" y="T7"/>
                </a:cxn>
                <a:cxn ang="T14">
                  <a:pos x="T8" y="T9"/>
                </a:cxn>
              </a:cxnLst>
              <a:rect l="T15" t="T16" r="T17" b="T18"/>
              <a:pathLst>
                <a:path w="2881" h="133">
                  <a:moveTo>
                    <a:pt x="0" y="0"/>
                  </a:moveTo>
                  <a:lnTo>
                    <a:pt x="2880" y="0"/>
                  </a:lnTo>
                  <a:lnTo>
                    <a:pt x="2880" y="132"/>
                  </a:lnTo>
                  <a:lnTo>
                    <a:pt x="0" y="132"/>
                  </a:lnTo>
                  <a:lnTo>
                    <a:pt x="0" y="0"/>
                  </a:lnTo>
                </a:path>
              </a:pathLst>
            </a:custGeom>
            <a:solidFill>
              <a:srgbClr val="FFFFFF"/>
            </a:solidFill>
            <a:ln w="12700" cap="rnd">
              <a:noFill/>
              <a:round/>
              <a:headEnd/>
              <a:tailEnd/>
            </a:ln>
          </p:spPr>
          <p:txBody>
            <a:bodyPr/>
            <a:lstStyle/>
            <a:p>
              <a:endParaRPr lang="en-US" dirty="0"/>
            </a:p>
          </p:txBody>
        </p:sp>
        <p:pic>
          <p:nvPicPr>
            <p:cNvPr id="13340" name="Picture 1045"/>
            <p:cNvPicPr>
              <a:picLocks noChangeArrowheads="1"/>
            </p:cNvPicPr>
            <p:nvPr/>
          </p:nvPicPr>
          <p:blipFill>
            <a:blip r:embed="rId11" cstate="print"/>
            <a:srcRect/>
            <a:stretch>
              <a:fillRect/>
            </a:stretch>
          </p:blipFill>
          <p:spPr bwMode="auto">
            <a:xfrm>
              <a:off x="1440" y="3756"/>
              <a:ext cx="2880" cy="132"/>
            </a:xfrm>
            <a:prstGeom prst="rect">
              <a:avLst/>
            </a:prstGeom>
            <a:noFill/>
            <a:ln w="12700">
              <a:noFill/>
              <a:miter lim="800000"/>
              <a:headEnd/>
              <a:tailEnd/>
            </a:ln>
          </p:spPr>
        </p:pic>
      </p:grpSp>
      <p:sp>
        <p:nvSpPr>
          <p:cNvPr id="13316" name="Text Box 22"/>
          <p:cNvSpPr txBox="1">
            <a:spLocks noChangeArrowheads="1"/>
          </p:cNvSpPr>
          <p:nvPr/>
        </p:nvSpPr>
        <p:spPr bwMode="auto">
          <a:xfrm>
            <a:off x="395288" y="1628775"/>
            <a:ext cx="2376487" cy="1571842"/>
          </a:xfrm>
          <a:prstGeom prst="rect">
            <a:avLst/>
          </a:prstGeom>
          <a:noFill/>
          <a:ln w="9525">
            <a:noFill/>
            <a:miter lim="800000"/>
            <a:headEnd/>
            <a:tailEnd/>
          </a:ln>
        </p:spPr>
        <p:txBody>
          <a:bodyPr lIns="90000" tIns="46800" rIns="90000" bIns="46800">
            <a:spAutoFit/>
          </a:bodyPr>
          <a:lstStyle/>
          <a:p>
            <a:r>
              <a:rPr lang="en-US" sz="2400" b="0" dirty="0"/>
              <a:t>Arrows represent the direction of water flow</a:t>
            </a:r>
            <a:endParaRPr lang="en-GB" sz="2400" b="0" dirty="0"/>
          </a:p>
        </p:txBody>
      </p:sp>
      <p:sp>
        <p:nvSpPr>
          <p:cNvPr id="13317" name="Text Box 23"/>
          <p:cNvSpPr txBox="1">
            <a:spLocks noChangeArrowheads="1"/>
          </p:cNvSpPr>
          <p:nvPr/>
        </p:nvSpPr>
        <p:spPr bwMode="auto">
          <a:xfrm>
            <a:off x="6660232" y="2060848"/>
            <a:ext cx="1655763" cy="833178"/>
          </a:xfrm>
          <a:prstGeom prst="rect">
            <a:avLst/>
          </a:prstGeom>
          <a:noFill/>
          <a:ln w="9525">
            <a:noFill/>
            <a:miter lim="800000"/>
            <a:headEnd/>
            <a:tailEnd/>
          </a:ln>
        </p:spPr>
        <p:txBody>
          <a:bodyPr lIns="90000" tIns="46800" rIns="90000" bIns="46800">
            <a:spAutoFit/>
          </a:bodyPr>
          <a:lstStyle/>
          <a:p>
            <a:r>
              <a:rPr lang="en-US" sz="2400" b="0" dirty="0"/>
              <a:t>Discharge</a:t>
            </a:r>
          </a:p>
          <a:p>
            <a:r>
              <a:rPr lang="en-US" sz="2400" b="0" dirty="0"/>
              <a:t>Nozzle</a:t>
            </a:r>
            <a:endParaRPr lang="en-GB" sz="2400" dirty="0"/>
          </a:p>
        </p:txBody>
      </p:sp>
      <p:sp>
        <p:nvSpPr>
          <p:cNvPr id="13318" name="Text Box 24"/>
          <p:cNvSpPr txBox="1">
            <a:spLocks noChangeArrowheads="1"/>
          </p:cNvSpPr>
          <p:nvPr/>
        </p:nvSpPr>
        <p:spPr bwMode="auto">
          <a:xfrm>
            <a:off x="6443663" y="5229225"/>
            <a:ext cx="2160587" cy="463846"/>
          </a:xfrm>
          <a:prstGeom prst="rect">
            <a:avLst/>
          </a:prstGeom>
          <a:noFill/>
          <a:ln w="9525">
            <a:noFill/>
            <a:miter lim="800000"/>
            <a:headEnd/>
            <a:tailEnd/>
          </a:ln>
        </p:spPr>
        <p:txBody>
          <a:bodyPr lIns="90000" tIns="46800" rIns="90000" bIns="46800">
            <a:spAutoFit/>
          </a:bodyPr>
          <a:lstStyle/>
          <a:p>
            <a:pPr>
              <a:spcBef>
                <a:spcPct val="50000"/>
              </a:spcBef>
            </a:pPr>
            <a:r>
              <a:rPr lang="en-US" sz="2400" b="0" dirty="0">
                <a:solidFill>
                  <a:srgbClr val="000000"/>
                </a:solidFill>
              </a:rPr>
              <a:t>Suction Eye</a:t>
            </a:r>
            <a:endParaRPr lang="en-GB" sz="2400" b="0" dirty="0">
              <a:solidFill>
                <a:srgbClr val="000000"/>
              </a:solidFill>
            </a:endParaRPr>
          </a:p>
        </p:txBody>
      </p:sp>
      <p:sp>
        <p:nvSpPr>
          <p:cNvPr id="13319" name="Text Box 25"/>
          <p:cNvSpPr txBox="1">
            <a:spLocks noChangeArrowheads="1"/>
          </p:cNvSpPr>
          <p:nvPr/>
        </p:nvSpPr>
        <p:spPr bwMode="auto">
          <a:xfrm>
            <a:off x="6948488" y="4292600"/>
            <a:ext cx="1639887" cy="463846"/>
          </a:xfrm>
          <a:prstGeom prst="rect">
            <a:avLst/>
          </a:prstGeom>
          <a:noFill/>
          <a:ln w="9525">
            <a:noFill/>
            <a:miter lim="800000"/>
            <a:headEnd/>
            <a:tailEnd/>
          </a:ln>
        </p:spPr>
        <p:txBody>
          <a:bodyPr lIns="90000" tIns="46800" rIns="90000" bIns="46800">
            <a:spAutoFit/>
          </a:bodyPr>
          <a:lstStyle/>
          <a:p>
            <a:pPr eaLnBrk="0" hangingPunct="0"/>
            <a:r>
              <a:rPr lang="en-US" sz="2400" b="0" dirty="0">
                <a:solidFill>
                  <a:srgbClr val="000000"/>
                </a:solidFill>
              </a:rPr>
              <a:t>Cutwater</a:t>
            </a:r>
            <a:endParaRPr lang="en-GB" sz="2400" dirty="0"/>
          </a:p>
        </p:txBody>
      </p:sp>
      <p:sp>
        <p:nvSpPr>
          <p:cNvPr id="13320" name="AutoShape 1051"/>
          <p:cNvSpPr>
            <a:spLocks noChangeArrowheads="1"/>
          </p:cNvSpPr>
          <p:nvPr/>
        </p:nvSpPr>
        <p:spPr bwMode="auto">
          <a:xfrm flipH="1">
            <a:off x="3657600" y="3581400"/>
            <a:ext cx="533400" cy="457200"/>
          </a:xfrm>
          <a:custGeom>
            <a:avLst/>
            <a:gdLst>
              <a:gd name="T0" fmla="*/ 2147483647 w 21600"/>
              <a:gd name="T1" fmla="*/ 13894482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692"/>
                  <a:pt x="5621" y="12571"/>
                  <a:pt x="6044" y="13357"/>
                </a:cubicBezTo>
                <a:lnTo>
                  <a:pt x="1288" y="15915"/>
                </a:lnTo>
                <a:cubicBezTo>
                  <a:pt x="442" y="14343"/>
                  <a:pt x="0" y="12585"/>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a:solidFill>
              <a:schemeClr val="tx1"/>
            </a:solidFill>
            <a:miter lim="800000"/>
            <a:headEnd/>
            <a:tailEnd/>
          </a:ln>
        </p:spPr>
        <p:txBody>
          <a:bodyPr wrap="none" anchor="ctr"/>
          <a:lstStyle/>
          <a:p>
            <a:endParaRPr lang="en-US" dirty="0"/>
          </a:p>
        </p:txBody>
      </p:sp>
      <p:sp>
        <p:nvSpPr>
          <p:cNvPr id="13321" name="Line 1048"/>
          <p:cNvSpPr>
            <a:spLocks noChangeShapeType="1"/>
          </p:cNvSpPr>
          <p:nvPr/>
        </p:nvSpPr>
        <p:spPr bwMode="auto">
          <a:xfrm>
            <a:off x="3995936" y="4077072"/>
            <a:ext cx="2455862" cy="1255712"/>
          </a:xfrm>
          <a:prstGeom prst="line">
            <a:avLst/>
          </a:prstGeom>
          <a:noFill/>
          <a:ln w="50800">
            <a:solidFill>
              <a:schemeClr val="tx2"/>
            </a:solidFill>
            <a:round/>
            <a:headEnd/>
            <a:tailEnd/>
          </a:ln>
        </p:spPr>
        <p:txBody>
          <a:bodyPr wrap="none" anchor="ctr"/>
          <a:lstStyle/>
          <a:p>
            <a:endParaRPr lang="en-US" dirty="0"/>
          </a:p>
        </p:txBody>
      </p:sp>
      <p:sp>
        <p:nvSpPr>
          <p:cNvPr id="13322" name="Line 1049"/>
          <p:cNvSpPr>
            <a:spLocks noChangeShapeType="1"/>
          </p:cNvSpPr>
          <p:nvPr/>
        </p:nvSpPr>
        <p:spPr bwMode="auto">
          <a:xfrm>
            <a:off x="5076056" y="3284984"/>
            <a:ext cx="1663700" cy="1111250"/>
          </a:xfrm>
          <a:prstGeom prst="line">
            <a:avLst/>
          </a:prstGeom>
          <a:noFill/>
          <a:ln w="50800">
            <a:solidFill>
              <a:schemeClr val="tx2"/>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47664" y="404664"/>
            <a:ext cx="6191250" cy="1011238"/>
          </a:xfrm>
        </p:spPr>
        <p:txBody>
          <a:bodyPr/>
          <a:lstStyle/>
          <a:p>
            <a:r>
              <a:rPr lang="en-US" sz="3600" dirty="0" smtClean="0">
                <a:latin typeface="Arial" charset="0"/>
              </a:rPr>
              <a:t>Pump Impeller</a:t>
            </a:r>
            <a:endParaRPr lang="en-GB" sz="3600" dirty="0" smtClean="0">
              <a:latin typeface="Arial" charset="0"/>
            </a:endParaRPr>
          </a:p>
        </p:txBody>
      </p:sp>
      <p:sp>
        <p:nvSpPr>
          <p:cNvPr id="15363" name="Rectangle 3"/>
          <p:cNvSpPr>
            <a:spLocks noGrp="1" noChangeArrowheads="1"/>
          </p:cNvSpPr>
          <p:nvPr>
            <p:ph type="subTitle" idx="1"/>
          </p:nvPr>
        </p:nvSpPr>
        <p:spPr>
          <a:xfrm>
            <a:off x="1835696" y="2636912"/>
            <a:ext cx="2232298" cy="792237"/>
          </a:xfrm>
        </p:spPr>
        <p:txBody>
          <a:bodyPr/>
          <a:lstStyle/>
          <a:p>
            <a:r>
              <a:rPr lang="en-US" sz="2400" dirty="0" smtClean="0">
                <a:latin typeface="Arial" pitchFamily="34" charset="0"/>
                <a:cs typeface="Arial" pitchFamily="34" charset="0"/>
              </a:rPr>
              <a:t>Direction of</a:t>
            </a:r>
          </a:p>
          <a:p>
            <a:r>
              <a:rPr lang="en-US" sz="2400" dirty="0" smtClean="0">
                <a:latin typeface="Arial" pitchFamily="34" charset="0"/>
                <a:cs typeface="Arial" pitchFamily="34" charset="0"/>
              </a:rPr>
              <a:t>rotation</a:t>
            </a:r>
          </a:p>
          <a:p>
            <a:endParaRPr lang="en-GB" dirty="0" smtClean="0"/>
          </a:p>
        </p:txBody>
      </p:sp>
      <p:grpSp>
        <p:nvGrpSpPr>
          <p:cNvPr id="2" name="Group 19"/>
          <p:cNvGrpSpPr>
            <a:grpSpLocks/>
          </p:cNvGrpSpPr>
          <p:nvPr/>
        </p:nvGrpSpPr>
        <p:grpSpPr bwMode="auto">
          <a:xfrm>
            <a:off x="5148263" y="1844823"/>
            <a:ext cx="2664097" cy="4121001"/>
            <a:chOff x="1745" y="1134"/>
            <a:chExt cx="1820" cy="2687"/>
          </a:xfrm>
        </p:grpSpPr>
        <p:sp useBgFill="1">
          <p:nvSpPr>
            <p:cNvPr id="15365" name="Freeform 3"/>
            <p:cNvSpPr>
              <a:spLocks/>
            </p:cNvSpPr>
            <p:nvPr/>
          </p:nvSpPr>
          <p:spPr bwMode="auto">
            <a:xfrm>
              <a:off x="1745" y="1134"/>
              <a:ext cx="1820" cy="566"/>
            </a:xfrm>
            <a:custGeom>
              <a:avLst/>
              <a:gdLst>
                <a:gd name="T0" fmla="*/ 0 w 1820"/>
                <a:gd name="T1" fmla="*/ 0 h 566"/>
                <a:gd name="T2" fmla="*/ 1819 w 1820"/>
                <a:gd name="T3" fmla="*/ 0 h 566"/>
                <a:gd name="T4" fmla="*/ 1819 w 1820"/>
                <a:gd name="T5" fmla="*/ 565 h 566"/>
                <a:gd name="T6" fmla="*/ 0 w 1820"/>
                <a:gd name="T7" fmla="*/ 565 h 566"/>
                <a:gd name="T8" fmla="*/ 0 w 1820"/>
                <a:gd name="T9" fmla="*/ 0 h 566"/>
                <a:gd name="T10" fmla="*/ 0 60000 65536"/>
                <a:gd name="T11" fmla="*/ 0 60000 65536"/>
                <a:gd name="T12" fmla="*/ 0 60000 65536"/>
                <a:gd name="T13" fmla="*/ 0 60000 65536"/>
                <a:gd name="T14" fmla="*/ 0 60000 65536"/>
                <a:gd name="T15" fmla="*/ 0 w 1820"/>
                <a:gd name="T16" fmla="*/ 0 h 566"/>
                <a:gd name="T17" fmla="*/ 1820 w 1820"/>
                <a:gd name="T18" fmla="*/ 566 h 566"/>
              </a:gdLst>
              <a:ahLst/>
              <a:cxnLst>
                <a:cxn ang="T10">
                  <a:pos x="T0" y="T1"/>
                </a:cxn>
                <a:cxn ang="T11">
                  <a:pos x="T2" y="T3"/>
                </a:cxn>
                <a:cxn ang="T12">
                  <a:pos x="T4" y="T5"/>
                </a:cxn>
                <a:cxn ang="T13">
                  <a:pos x="T6" y="T7"/>
                </a:cxn>
                <a:cxn ang="T14">
                  <a:pos x="T8" y="T9"/>
                </a:cxn>
              </a:cxnLst>
              <a:rect l="T15" t="T16" r="T17" b="T18"/>
              <a:pathLst>
                <a:path w="1820" h="566">
                  <a:moveTo>
                    <a:pt x="0" y="0"/>
                  </a:moveTo>
                  <a:lnTo>
                    <a:pt x="1819" y="0"/>
                  </a:lnTo>
                  <a:lnTo>
                    <a:pt x="1819" y="565"/>
                  </a:lnTo>
                  <a:lnTo>
                    <a:pt x="0" y="565"/>
                  </a:lnTo>
                  <a:lnTo>
                    <a:pt x="0" y="0"/>
                  </a:lnTo>
                </a:path>
              </a:pathLst>
            </a:custGeom>
            <a:ln w="12700" cap="rnd">
              <a:noFill/>
              <a:round/>
              <a:headEnd/>
              <a:tailEnd/>
            </a:ln>
          </p:spPr>
          <p:txBody>
            <a:bodyPr/>
            <a:lstStyle/>
            <a:p>
              <a:endParaRPr lang="en-US" dirty="0"/>
            </a:p>
          </p:txBody>
        </p:sp>
        <p:pic>
          <p:nvPicPr>
            <p:cNvPr id="15366" name="Picture 4"/>
            <p:cNvPicPr preferRelativeResize="0">
              <a:picLocks noChangeArrowheads="1"/>
            </p:cNvPicPr>
            <p:nvPr/>
          </p:nvPicPr>
          <p:blipFill>
            <a:blip r:embed="rId3" cstate="print"/>
            <a:srcRect/>
            <a:stretch>
              <a:fillRect/>
            </a:stretch>
          </p:blipFill>
          <p:spPr bwMode="auto">
            <a:xfrm>
              <a:off x="1745" y="1134"/>
              <a:ext cx="1819" cy="565"/>
            </a:xfrm>
            <a:prstGeom prst="rect">
              <a:avLst/>
            </a:prstGeom>
            <a:noFill/>
            <a:ln w="12700">
              <a:noFill/>
              <a:miter lim="800000"/>
              <a:headEnd/>
              <a:tailEnd/>
            </a:ln>
          </p:spPr>
        </p:pic>
        <p:sp useBgFill="1">
          <p:nvSpPr>
            <p:cNvPr id="15367" name="Freeform 5"/>
            <p:cNvSpPr>
              <a:spLocks/>
            </p:cNvSpPr>
            <p:nvPr/>
          </p:nvSpPr>
          <p:spPr bwMode="auto">
            <a:xfrm>
              <a:off x="1745" y="1706"/>
              <a:ext cx="1820" cy="567"/>
            </a:xfrm>
            <a:custGeom>
              <a:avLst/>
              <a:gdLst>
                <a:gd name="T0" fmla="*/ 0 w 1820"/>
                <a:gd name="T1" fmla="*/ 0 h 567"/>
                <a:gd name="T2" fmla="*/ 1819 w 1820"/>
                <a:gd name="T3" fmla="*/ 0 h 567"/>
                <a:gd name="T4" fmla="*/ 1819 w 1820"/>
                <a:gd name="T5" fmla="*/ 566 h 567"/>
                <a:gd name="T6" fmla="*/ 0 w 1820"/>
                <a:gd name="T7" fmla="*/ 566 h 567"/>
                <a:gd name="T8" fmla="*/ 0 w 1820"/>
                <a:gd name="T9" fmla="*/ 0 h 567"/>
                <a:gd name="T10" fmla="*/ 0 60000 65536"/>
                <a:gd name="T11" fmla="*/ 0 60000 65536"/>
                <a:gd name="T12" fmla="*/ 0 60000 65536"/>
                <a:gd name="T13" fmla="*/ 0 60000 65536"/>
                <a:gd name="T14" fmla="*/ 0 60000 65536"/>
                <a:gd name="T15" fmla="*/ 0 w 1820"/>
                <a:gd name="T16" fmla="*/ 0 h 567"/>
                <a:gd name="T17" fmla="*/ 1820 w 1820"/>
                <a:gd name="T18" fmla="*/ 567 h 567"/>
              </a:gdLst>
              <a:ahLst/>
              <a:cxnLst>
                <a:cxn ang="T10">
                  <a:pos x="T0" y="T1"/>
                </a:cxn>
                <a:cxn ang="T11">
                  <a:pos x="T2" y="T3"/>
                </a:cxn>
                <a:cxn ang="T12">
                  <a:pos x="T4" y="T5"/>
                </a:cxn>
                <a:cxn ang="T13">
                  <a:pos x="T6" y="T7"/>
                </a:cxn>
                <a:cxn ang="T14">
                  <a:pos x="T8" y="T9"/>
                </a:cxn>
              </a:cxnLst>
              <a:rect l="T15" t="T16" r="T17" b="T18"/>
              <a:pathLst>
                <a:path w="1820" h="567">
                  <a:moveTo>
                    <a:pt x="0" y="0"/>
                  </a:moveTo>
                  <a:lnTo>
                    <a:pt x="1819" y="0"/>
                  </a:lnTo>
                  <a:lnTo>
                    <a:pt x="1819" y="566"/>
                  </a:lnTo>
                  <a:lnTo>
                    <a:pt x="0" y="566"/>
                  </a:lnTo>
                  <a:lnTo>
                    <a:pt x="0" y="0"/>
                  </a:lnTo>
                </a:path>
              </a:pathLst>
            </a:custGeom>
            <a:ln w="12700" cap="rnd">
              <a:noFill/>
              <a:round/>
              <a:headEnd/>
              <a:tailEnd/>
            </a:ln>
          </p:spPr>
          <p:txBody>
            <a:bodyPr/>
            <a:lstStyle/>
            <a:p>
              <a:endParaRPr lang="en-US" dirty="0"/>
            </a:p>
          </p:txBody>
        </p:sp>
        <p:pic>
          <p:nvPicPr>
            <p:cNvPr id="15368" name="Picture 6"/>
            <p:cNvPicPr preferRelativeResize="0">
              <a:picLocks noChangeArrowheads="1"/>
            </p:cNvPicPr>
            <p:nvPr/>
          </p:nvPicPr>
          <p:blipFill>
            <a:blip r:embed="rId4" cstate="print"/>
            <a:srcRect/>
            <a:stretch>
              <a:fillRect/>
            </a:stretch>
          </p:blipFill>
          <p:spPr bwMode="auto">
            <a:xfrm>
              <a:off x="1745" y="1706"/>
              <a:ext cx="1819" cy="566"/>
            </a:xfrm>
            <a:prstGeom prst="rect">
              <a:avLst/>
            </a:prstGeom>
            <a:noFill/>
            <a:ln w="12700">
              <a:noFill/>
              <a:miter lim="800000"/>
              <a:headEnd/>
              <a:tailEnd/>
            </a:ln>
          </p:spPr>
        </p:pic>
        <p:sp useBgFill="1">
          <p:nvSpPr>
            <p:cNvPr id="15369" name="Freeform 7"/>
            <p:cNvSpPr>
              <a:spLocks/>
            </p:cNvSpPr>
            <p:nvPr/>
          </p:nvSpPr>
          <p:spPr bwMode="auto">
            <a:xfrm>
              <a:off x="1745" y="2278"/>
              <a:ext cx="1820" cy="566"/>
            </a:xfrm>
            <a:custGeom>
              <a:avLst/>
              <a:gdLst>
                <a:gd name="T0" fmla="*/ 0 w 1820"/>
                <a:gd name="T1" fmla="*/ 0 h 566"/>
                <a:gd name="T2" fmla="*/ 1819 w 1820"/>
                <a:gd name="T3" fmla="*/ 0 h 566"/>
                <a:gd name="T4" fmla="*/ 1819 w 1820"/>
                <a:gd name="T5" fmla="*/ 565 h 566"/>
                <a:gd name="T6" fmla="*/ 0 w 1820"/>
                <a:gd name="T7" fmla="*/ 565 h 566"/>
                <a:gd name="T8" fmla="*/ 0 w 1820"/>
                <a:gd name="T9" fmla="*/ 0 h 566"/>
                <a:gd name="T10" fmla="*/ 0 60000 65536"/>
                <a:gd name="T11" fmla="*/ 0 60000 65536"/>
                <a:gd name="T12" fmla="*/ 0 60000 65536"/>
                <a:gd name="T13" fmla="*/ 0 60000 65536"/>
                <a:gd name="T14" fmla="*/ 0 60000 65536"/>
                <a:gd name="T15" fmla="*/ 0 w 1820"/>
                <a:gd name="T16" fmla="*/ 0 h 566"/>
                <a:gd name="T17" fmla="*/ 1820 w 1820"/>
                <a:gd name="T18" fmla="*/ 566 h 566"/>
              </a:gdLst>
              <a:ahLst/>
              <a:cxnLst>
                <a:cxn ang="T10">
                  <a:pos x="T0" y="T1"/>
                </a:cxn>
                <a:cxn ang="T11">
                  <a:pos x="T2" y="T3"/>
                </a:cxn>
                <a:cxn ang="T12">
                  <a:pos x="T4" y="T5"/>
                </a:cxn>
                <a:cxn ang="T13">
                  <a:pos x="T6" y="T7"/>
                </a:cxn>
                <a:cxn ang="T14">
                  <a:pos x="T8" y="T9"/>
                </a:cxn>
              </a:cxnLst>
              <a:rect l="T15" t="T16" r="T17" b="T18"/>
              <a:pathLst>
                <a:path w="1820" h="566">
                  <a:moveTo>
                    <a:pt x="0" y="0"/>
                  </a:moveTo>
                  <a:lnTo>
                    <a:pt x="1819" y="0"/>
                  </a:lnTo>
                  <a:lnTo>
                    <a:pt x="1819" y="565"/>
                  </a:lnTo>
                  <a:lnTo>
                    <a:pt x="0" y="565"/>
                  </a:lnTo>
                  <a:lnTo>
                    <a:pt x="0" y="0"/>
                  </a:lnTo>
                </a:path>
              </a:pathLst>
            </a:custGeom>
            <a:ln w="12700" cap="rnd">
              <a:noFill/>
              <a:round/>
              <a:headEnd/>
              <a:tailEnd/>
            </a:ln>
          </p:spPr>
          <p:txBody>
            <a:bodyPr/>
            <a:lstStyle/>
            <a:p>
              <a:endParaRPr lang="en-US" dirty="0"/>
            </a:p>
          </p:txBody>
        </p:sp>
        <p:pic>
          <p:nvPicPr>
            <p:cNvPr id="15370" name="Picture 8"/>
            <p:cNvPicPr preferRelativeResize="0">
              <a:picLocks noChangeArrowheads="1"/>
            </p:cNvPicPr>
            <p:nvPr/>
          </p:nvPicPr>
          <p:blipFill>
            <a:blip r:embed="rId5" cstate="print"/>
            <a:srcRect/>
            <a:stretch>
              <a:fillRect/>
            </a:stretch>
          </p:blipFill>
          <p:spPr bwMode="auto">
            <a:xfrm>
              <a:off x="1745" y="2278"/>
              <a:ext cx="1819" cy="565"/>
            </a:xfrm>
            <a:prstGeom prst="rect">
              <a:avLst/>
            </a:prstGeom>
            <a:noFill/>
            <a:ln w="12700">
              <a:noFill/>
              <a:miter lim="800000"/>
              <a:headEnd/>
              <a:tailEnd/>
            </a:ln>
          </p:spPr>
        </p:pic>
        <p:sp useBgFill="1">
          <p:nvSpPr>
            <p:cNvPr id="15371" name="Freeform 9"/>
            <p:cNvSpPr>
              <a:spLocks/>
            </p:cNvSpPr>
            <p:nvPr/>
          </p:nvSpPr>
          <p:spPr bwMode="auto">
            <a:xfrm>
              <a:off x="1745" y="2850"/>
              <a:ext cx="1820" cy="566"/>
            </a:xfrm>
            <a:custGeom>
              <a:avLst/>
              <a:gdLst>
                <a:gd name="T0" fmla="*/ 0 w 1820"/>
                <a:gd name="T1" fmla="*/ 0 h 566"/>
                <a:gd name="T2" fmla="*/ 1819 w 1820"/>
                <a:gd name="T3" fmla="*/ 0 h 566"/>
                <a:gd name="T4" fmla="*/ 1819 w 1820"/>
                <a:gd name="T5" fmla="*/ 565 h 566"/>
                <a:gd name="T6" fmla="*/ 0 w 1820"/>
                <a:gd name="T7" fmla="*/ 565 h 566"/>
                <a:gd name="T8" fmla="*/ 0 w 1820"/>
                <a:gd name="T9" fmla="*/ 0 h 566"/>
                <a:gd name="T10" fmla="*/ 0 60000 65536"/>
                <a:gd name="T11" fmla="*/ 0 60000 65536"/>
                <a:gd name="T12" fmla="*/ 0 60000 65536"/>
                <a:gd name="T13" fmla="*/ 0 60000 65536"/>
                <a:gd name="T14" fmla="*/ 0 60000 65536"/>
                <a:gd name="T15" fmla="*/ 0 w 1820"/>
                <a:gd name="T16" fmla="*/ 0 h 566"/>
                <a:gd name="T17" fmla="*/ 1820 w 1820"/>
                <a:gd name="T18" fmla="*/ 566 h 566"/>
              </a:gdLst>
              <a:ahLst/>
              <a:cxnLst>
                <a:cxn ang="T10">
                  <a:pos x="T0" y="T1"/>
                </a:cxn>
                <a:cxn ang="T11">
                  <a:pos x="T2" y="T3"/>
                </a:cxn>
                <a:cxn ang="T12">
                  <a:pos x="T4" y="T5"/>
                </a:cxn>
                <a:cxn ang="T13">
                  <a:pos x="T6" y="T7"/>
                </a:cxn>
                <a:cxn ang="T14">
                  <a:pos x="T8" y="T9"/>
                </a:cxn>
              </a:cxnLst>
              <a:rect l="T15" t="T16" r="T17" b="T18"/>
              <a:pathLst>
                <a:path w="1820" h="566">
                  <a:moveTo>
                    <a:pt x="0" y="0"/>
                  </a:moveTo>
                  <a:lnTo>
                    <a:pt x="1819" y="0"/>
                  </a:lnTo>
                  <a:lnTo>
                    <a:pt x="1819" y="565"/>
                  </a:lnTo>
                  <a:lnTo>
                    <a:pt x="0" y="565"/>
                  </a:lnTo>
                  <a:lnTo>
                    <a:pt x="0" y="0"/>
                  </a:lnTo>
                </a:path>
              </a:pathLst>
            </a:custGeom>
            <a:ln w="12700" cap="rnd">
              <a:noFill/>
              <a:round/>
              <a:headEnd/>
              <a:tailEnd/>
            </a:ln>
          </p:spPr>
          <p:txBody>
            <a:bodyPr/>
            <a:lstStyle/>
            <a:p>
              <a:endParaRPr lang="en-US" dirty="0"/>
            </a:p>
          </p:txBody>
        </p:sp>
        <p:pic>
          <p:nvPicPr>
            <p:cNvPr id="15372" name="Picture 10"/>
            <p:cNvPicPr preferRelativeResize="0">
              <a:picLocks noChangeArrowheads="1"/>
            </p:cNvPicPr>
            <p:nvPr/>
          </p:nvPicPr>
          <p:blipFill>
            <a:blip r:embed="rId6" cstate="print"/>
            <a:srcRect/>
            <a:stretch>
              <a:fillRect/>
            </a:stretch>
          </p:blipFill>
          <p:spPr bwMode="auto">
            <a:xfrm>
              <a:off x="1745" y="2850"/>
              <a:ext cx="1819" cy="566"/>
            </a:xfrm>
            <a:prstGeom prst="rect">
              <a:avLst/>
            </a:prstGeom>
            <a:noFill/>
            <a:ln w="12700">
              <a:noFill/>
              <a:miter lim="800000"/>
              <a:headEnd/>
              <a:tailEnd/>
            </a:ln>
          </p:spPr>
        </p:pic>
        <p:sp useBgFill="1">
          <p:nvSpPr>
            <p:cNvPr id="15373" name="Freeform 11"/>
            <p:cNvSpPr>
              <a:spLocks/>
            </p:cNvSpPr>
            <p:nvPr/>
          </p:nvSpPr>
          <p:spPr bwMode="auto">
            <a:xfrm>
              <a:off x="1745" y="3422"/>
              <a:ext cx="1820" cy="399"/>
            </a:xfrm>
            <a:custGeom>
              <a:avLst/>
              <a:gdLst>
                <a:gd name="T0" fmla="*/ 0 w 1820"/>
                <a:gd name="T1" fmla="*/ 0 h 399"/>
                <a:gd name="T2" fmla="*/ 1819 w 1820"/>
                <a:gd name="T3" fmla="*/ 0 h 399"/>
                <a:gd name="T4" fmla="*/ 1819 w 1820"/>
                <a:gd name="T5" fmla="*/ 398 h 399"/>
                <a:gd name="T6" fmla="*/ 0 w 1820"/>
                <a:gd name="T7" fmla="*/ 398 h 399"/>
                <a:gd name="T8" fmla="*/ 0 w 1820"/>
                <a:gd name="T9" fmla="*/ 0 h 399"/>
                <a:gd name="T10" fmla="*/ 0 60000 65536"/>
                <a:gd name="T11" fmla="*/ 0 60000 65536"/>
                <a:gd name="T12" fmla="*/ 0 60000 65536"/>
                <a:gd name="T13" fmla="*/ 0 60000 65536"/>
                <a:gd name="T14" fmla="*/ 0 60000 65536"/>
                <a:gd name="T15" fmla="*/ 0 w 1820"/>
                <a:gd name="T16" fmla="*/ 0 h 399"/>
                <a:gd name="T17" fmla="*/ 1820 w 1820"/>
                <a:gd name="T18" fmla="*/ 399 h 399"/>
              </a:gdLst>
              <a:ahLst/>
              <a:cxnLst>
                <a:cxn ang="T10">
                  <a:pos x="T0" y="T1"/>
                </a:cxn>
                <a:cxn ang="T11">
                  <a:pos x="T2" y="T3"/>
                </a:cxn>
                <a:cxn ang="T12">
                  <a:pos x="T4" y="T5"/>
                </a:cxn>
                <a:cxn ang="T13">
                  <a:pos x="T6" y="T7"/>
                </a:cxn>
                <a:cxn ang="T14">
                  <a:pos x="T8" y="T9"/>
                </a:cxn>
              </a:cxnLst>
              <a:rect l="T15" t="T16" r="T17" b="T18"/>
              <a:pathLst>
                <a:path w="1820" h="399">
                  <a:moveTo>
                    <a:pt x="0" y="0"/>
                  </a:moveTo>
                  <a:lnTo>
                    <a:pt x="1819" y="0"/>
                  </a:lnTo>
                  <a:lnTo>
                    <a:pt x="1819" y="398"/>
                  </a:lnTo>
                  <a:lnTo>
                    <a:pt x="0" y="398"/>
                  </a:lnTo>
                  <a:lnTo>
                    <a:pt x="0" y="0"/>
                  </a:lnTo>
                </a:path>
              </a:pathLst>
            </a:custGeom>
            <a:ln w="12700" cap="rnd">
              <a:noFill/>
              <a:round/>
              <a:headEnd/>
              <a:tailEnd/>
            </a:ln>
          </p:spPr>
          <p:txBody>
            <a:bodyPr/>
            <a:lstStyle/>
            <a:p>
              <a:endParaRPr lang="en-US" dirty="0"/>
            </a:p>
          </p:txBody>
        </p:sp>
        <p:pic>
          <p:nvPicPr>
            <p:cNvPr id="15374" name="Picture 12"/>
            <p:cNvPicPr preferRelativeResize="0">
              <a:picLocks noChangeArrowheads="1"/>
            </p:cNvPicPr>
            <p:nvPr/>
          </p:nvPicPr>
          <p:blipFill>
            <a:blip r:embed="rId7" cstate="print"/>
            <a:srcRect/>
            <a:stretch>
              <a:fillRect/>
            </a:stretch>
          </p:blipFill>
          <p:spPr bwMode="auto">
            <a:xfrm>
              <a:off x="1745" y="3422"/>
              <a:ext cx="1819" cy="398"/>
            </a:xfrm>
            <a:prstGeom prst="rect">
              <a:avLst/>
            </a:prstGeom>
            <a:noFill/>
            <a:ln w="12700">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836712"/>
            <a:ext cx="8229600" cy="1143000"/>
          </a:xfrm>
        </p:spPr>
        <p:txBody>
          <a:bodyPr/>
          <a:lstStyle/>
          <a:p>
            <a:r>
              <a:rPr lang="en-US" sz="3600" dirty="0" smtClean="0">
                <a:latin typeface="Arial" pitchFamily="34" charset="0"/>
                <a:cs typeface="Arial" pitchFamily="34" charset="0"/>
              </a:rPr>
              <a:t>A typical single sectioned suction impeller</a:t>
            </a:r>
            <a:endParaRPr lang="en-GB" sz="3600" dirty="0" smtClean="0">
              <a:latin typeface="Arial" pitchFamily="34" charset="0"/>
              <a:cs typeface="Arial" pitchFamily="34" charset="0"/>
            </a:endParaRPr>
          </a:p>
        </p:txBody>
      </p:sp>
      <p:pic>
        <p:nvPicPr>
          <p:cNvPr id="16387" name="Picture 4" descr="DCP_0337"/>
          <p:cNvPicPr>
            <a:picLocks noChangeAspect="1" noChangeArrowheads="1"/>
          </p:cNvPicPr>
          <p:nvPr/>
        </p:nvPicPr>
        <p:blipFill>
          <a:blip r:embed="rId3" cstate="print"/>
          <a:srcRect l="21304" t="4169" r="22192" b="11060"/>
          <a:stretch>
            <a:fillRect/>
          </a:stretch>
        </p:blipFill>
        <p:spPr bwMode="auto">
          <a:xfrm>
            <a:off x="1115616" y="2492896"/>
            <a:ext cx="3090912" cy="3090912"/>
          </a:xfrm>
          <a:prstGeom prst="rect">
            <a:avLst/>
          </a:prstGeom>
          <a:noFill/>
          <a:ln w="9525">
            <a:noFill/>
            <a:miter lim="800000"/>
            <a:headEnd/>
            <a:tailEnd/>
          </a:ln>
        </p:spPr>
      </p:pic>
      <p:pic>
        <p:nvPicPr>
          <p:cNvPr id="16388" name="Picture 7" descr="Impeller"/>
          <p:cNvPicPr>
            <a:picLocks noChangeAspect="1" noChangeArrowheads="1"/>
          </p:cNvPicPr>
          <p:nvPr/>
        </p:nvPicPr>
        <p:blipFill>
          <a:blip r:embed="rId4" cstate="print"/>
          <a:srcRect l="42395" t="13536" r="18044" b="28157"/>
          <a:stretch>
            <a:fillRect/>
          </a:stretch>
        </p:blipFill>
        <p:spPr bwMode="auto">
          <a:xfrm>
            <a:off x="5148064" y="2348880"/>
            <a:ext cx="3273375" cy="3217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67544" y="908720"/>
            <a:ext cx="8229600" cy="778098"/>
          </a:xfrm>
        </p:spPr>
        <p:txBody>
          <a:bodyPr/>
          <a:lstStyle/>
          <a:p>
            <a:r>
              <a:rPr lang="en-US" sz="3600" dirty="0" smtClean="0">
                <a:solidFill>
                  <a:schemeClr val="tx1"/>
                </a:solidFill>
                <a:latin typeface="Arial" pitchFamily="34" charset="0"/>
                <a:cs typeface="Arial" pitchFamily="34" charset="0"/>
              </a:rPr>
              <a:t>Single suction impeller</a:t>
            </a:r>
            <a:endParaRPr lang="en-GB" sz="3600" dirty="0" smtClean="0">
              <a:solidFill>
                <a:schemeClr val="tx1"/>
              </a:solidFill>
              <a:latin typeface="Arial" pitchFamily="34" charset="0"/>
              <a:cs typeface="Arial" pitchFamily="34" charset="0"/>
            </a:endParaRPr>
          </a:p>
        </p:txBody>
      </p:sp>
      <p:graphicFrame>
        <p:nvGraphicFramePr>
          <p:cNvPr id="1026" name="Object 4"/>
          <p:cNvGraphicFramePr>
            <a:graphicFrameLocks noChangeAspect="1"/>
          </p:cNvGraphicFramePr>
          <p:nvPr>
            <p:ph idx="1"/>
          </p:nvPr>
        </p:nvGraphicFramePr>
        <p:xfrm>
          <a:off x="1476375" y="2060575"/>
          <a:ext cx="1363663" cy="3687763"/>
        </p:xfrm>
        <a:graphic>
          <a:graphicData uri="http://schemas.openxmlformats.org/presentationml/2006/ole">
            <p:oleObj spid="_x0000_s1026" name="Bitmap Image" r:id="rId4" imgW="1364098" imgH="3688400" progId="PBrush">
              <p:embed/>
            </p:oleObj>
          </a:graphicData>
        </a:graphic>
      </p:graphicFrame>
      <p:pic>
        <p:nvPicPr>
          <p:cNvPr id="1028" name="Picture 2" descr="Impeller"/>
          <p:cNvPicPr>
            <a:picLocks noChangeAspect="1" noChangeArrowheads="1"/>
          </p:cNvPicPr>
          <p:nvPr/>
        </p:nvPicPr>
        <p:blipFill>
          <a:blip r:embed="rId5" cstate="print"/>
          <a:srcRect l="752" t="17700" r="62463" b="28157"/>
          <a:stretch>
            <a:fillRect/>
          </a:stretch>
        </p:blipFill>
        <p:spPr bwMode="auto">
          <a:xfrm>
            <a:off x="4067175" y="2060575"/>
            <a:ext cx="40386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4259263" cy="1143000"/>
          </a:xfrm>
        </p:spPr>
        <p:txBody>
          <a:bodyPr/>
          <a:lstStyle/>
          <a:p>
            <a:pPr algn="l"/>
            <a:r>
              <a:rPr lang="en-US" sz="3600" dirty="0" smtClean="0">
                <a:latin typeface="Arial" pitchFamily="34" charset="0"/>
                <a:cs typeface="Arial" pitchFamily="34" charset="0"/>
              </a:rPr>
              <a:t>Impeller Types</a:t>
            </a:r>
            <a:endParaRPr lang="en-GB" sz="3600" dirty="0" smtClean="0">
              <a:latin typeface="Arial" pitchFamily="34" charset="0"/>
              <a:cs typeface="Arial" pitchFamily="34" charset="0"/>
            </a:endParaRPr>
          </a:p>
        </p:txBody>
      </p:sp>
      <p:sp>
        <p:nvSpPr>
          <p:cNvPr id="18435" name="Rectangle 3"/>
          <p:cNvSpPr>
            <a:spLocks noGrp="1" noChangeArrowheads="1"/>
          </p:cNvSpPr>
          <p:nvPr>
            <p:ph type="body" idx="1"/>
          </p:nvPr>
        </p:nvSpPr>
        <p:spPr>
          <a:xfrm>
            <a:off x="457200" y="1600200"/>
            <a:ext cx="3467100" cy="4525963"/>
          </a:xfrm>
        </p:spPr>
        <p:txBody>
          <a:bodyPr/>
          <a:lstStyle/>
          <a:p>
            <a:r>
              <a:rPr lang="en-US" sz="2400" dirty="0" smtClean="0">
                <a:latin typeface="Arial" pitchFamily="34" charset="0"/>
                <a:cs typeface="Arial" pitchFamily="34" charset="0"/>
              </a:rPr>
              <a:t>Open</a:t>
            </a:r>
          </a:p>
          <a:p>
            <a:r>
              <a:rPr lang="en-US" sz="2400" dirty="0" smtClean="0">
                <a:latin typeface="Arial" pitchFamily="34" charset="0"/>
                <a:cs typeface="Arial" pitchFamily="34" charset="0"/>
              </a:rPr>
              <a:t>Semi-open</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Closed</a:t>
            </a:r>
          </a:p>
          <a:p>
            <a:pPr lvl="1"/>
            <a:r>
              <a:rPr lang="en-US" sz="2400" dirty="0" smtClean="0">
                <a:latin typeface="Arial" pitchFamily="34" charset="0"/>
                <a:cs typeface="Arial" pitchFamily="34" charset="0"/>
              </a:rPr>
              <a:t>Single suction</a:t>
            </a:r>
          </a:p>
          <a:p>
            <a:pPr lvl="1"/>
            <a:r>
              <a:rPr lang="en-US" sz="2400" dirty="0" smtClean="0">
                <a:latin typeface="Arial" pitchFamily="34" charset="0"/>
                <a:cs typeface="Arial" pitchFamily="34" charset="0"/>
              </a:rPr>
              <a:t>Double suction</a:t>
            </a:r>
          </a:p>
          <a:p>
            <a:r>
              <a:rPr lang="en-US" sz="2400" dirty="0" smtClean="0">
                <a:latin typeface="Arial" pitchFamily="34" charset="0"/>
                <a:cs typeface="Arial" pitchFamily="34" charset="0"/>
              </a:rPr>
              <a:t>Non-clogging</a:t>
            </a:r>
          </a:p>
          <a:p>
            <a:pPr>
              <a:buNone/>
            </a:pPr>
            <a:endParaRPr lang="en-US" sz="2400" dirty="0" smtClean="0">
              <a:latin typeface="Arial" pitchFamily="34" charset="0"/>
              <a:cs typeface="Arial" pitchFamily="34" charset="0"/>
            </a:endParaRPr>
          </a:p>
          <a:p>
            <a:pPr>
              <a:buNone/>
            </a:pPr>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Axial flow</a:t>
            </a:r>
          </a:p>
          <a:p>
            <a:pPr>
              <a:buNone/>
            </a:pPr>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Mixed flow</a:t>
            </a:r>
            <a:endParaRPr lang="en-GB" sz="2400" dirty="0" smtClean="0">
              <a:latin typeface="Arial" pitchFamily="34" charset="0"/>
              <a:cs typeface="Arial" pitchFamily="34" charset="0"/>
            </a:endParaRPr>
          </a:p>
        </p:txBody>
      </p:sp>
      <p:pic>
        <p:nvPicPr>
          <p:cNvPr id="18436" name="Picture 3"/>
          <p:cNvPicPr>
            <a:picLocks noChangeArrowheads="1"/>
          </p:cNvPicPr>
          <p:nvPr/>
        </p:nvPicPr>
        <p:blipFill>
          <a:blip r:embed="rId3" cstate="print">
            <a:clrChange>
              <a:clrFrom>
                <a:srgbClr val="FFFFFF"/>
              </a:clrFrom>
              <a:clrTo>
                <a:srgbClr val="FFFFFF">
                  <a:alpha val="0"/>
                </a:srgbClr>
              </a:clrTo>
            </a:clrChange>
          </a:blip>
          <a:srcRect t="2281" r="507"/>
          <a:stretch>
            <a:fillRect/>
          </a:stretch>
        </p:blipFill>
        <p:spPr bwMode="auto">
          <a:xfrm>
            <a:off x="4452938" y="1066800"/>
            <a:ext cx="3886200" cy="5537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536" y="1052736"/>
            <a:ext cx="8229600" cy="850106"/>
          </a:xfrm>
        </p:spPr>
        <p:txBody>
          <a:bodyPr/>
          <a:lstStyle/>
          <a:p>
            <a:r>
              <a:rPr lang="en-US" sz="3600" dirty="0" smtClean="0">
                <a:latin typeface="Arial" pitchFamily="34" charset="0"/>
                <a:cs typeface="Arial" pitchFamily="34" charset="0"/>
              </a:rPr>
              <a:t>Impeller Profiles</a:t>
            </a:r>
            <a:endParaRPr lang="en-GB" sz="3600" dirty="0" smtClean="0">
              <a:latin typeface="Arial" pitchFamily="34" charset="0"/>
              <a:cs typeface="Arial" pitchFamily="34" charset="0"/>
            </a:endParaRPr>
          </a:p>
        </p:txBody>
      </p:sp>
      <p:pic>
        <p:nvPicPr>
          <p:cNvPr id="19459" name="Picture 1027"/>
          <p:cNvPicPr>
            <a:picLocks noChangeAspect="1" noChangeArrowheads="1"/>
          </p:cNvPicPr>
          <p:nvPr/>
        </p:nvPicPr>
        <p:blipFill>
          <a:blip r:embed="rId3" cstate="print">
            <a:clrChange>
              <a:clrFrom>
                <a:srgbClr val="FFFFFF"/>
              </a:clrFrom>
              <a:clrTo>
                <a:srgbClr val="FFFFFF">
                  <a:alpha val="0"/>
                </a:srgbClr>
              </a:clrTo>
            </a:clrChange>
          </a:blip>
          <a:srcRect l="1370" t="2826"/>
          <a:stretch>
            <a:fillRect/>
          </a:stretch>
        </p:blipFill>
        <p:spPr bwMode="auto">
          <a:xfrm>
            <a:off x="250825" y="2420938"/>
            <a:ext cx="8675688" cy="2771775"/>
          </a:xfrm>
          <a:prstGeom prst="rect">
            <a:avLst/>
          </a:prstGeom>
          <a:noFill/>
          <a:ln w="57150">
            <a:noFill/>
            <a:miter lim="800000"/>
            <a:headEnd/>
            <a:tailEnd/>
          </a:ln>
        </p:spPr>
      </p:pic>
      <p:sp>
        <p:nvSpPr>
          <p:cNvPr id="4" name="TextBox 3"/>
          <p:cNvSpPr txBox="1"/>
          <p:nvPr/>
        </p:nvSpPr>
        <p:spPr>
          <a:xfrm>
            <a:off x="2267744" y="2132856"/>
            <a:ext cx="4824536" cy="338554"/>
          </a:xfrm>
          <a:prstGeom prst="rect">
            <a:avLst/>
          </a:prstGeom>
          <a:noFill/>
        </p:spPr>
        <p:txBody>
          <a:bodyPr wrap="square" rtlCol="0">
            <a:spAutoFit/>
          </a:bodyPr>
          <a:lstStyle/>
          <a:p>
            <a:pPr algn="ctr"/>
            <a:r>
              <a:rPr lang="en-GB" sz="1600" b="0" dirty="0" smtClean="0"/>
              <a:t>Speed of rotation</a:t>
            </a:r>
            <a:endParaRPr lang="en-GB" sz="1600" b="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68313" y="620713"/>
            <a:ext cx="7772400" cy="938212"/>
          </a:xfrm>
        </p:spPr>
        <p:txBody>
          <a:bodyPr/>
          <a:lstStyle/>
          <a:p>
            <a:r>
              <a:rPr lang="en-US" sz="3600" dirty="0" smtClean="0">
                <a:latin typeface="Arial" pitchFamily="34" charset="0"/>
                <a:cs typeface="Arial" pitchFamily="34" charset="0"/>
              </a:rPr>
              <a:t>Section view of a typical pump</a:t>
            </a:r>
            <a:endParaRPr lang="en-GB" sz="3600" dirty="0" smtClean="0">
              <a:latin typeface="Arial" pitchFamily="34" charset="0"/>
              <a:cs typeface="Arial" pitchFamily="34" charset="0"/>
            </a:endParaRPr>
          </a:p>
        </p:txBody>
      </p:sp>
      <p:pic>
        <p:nvPicPr>
          <p:cNvPr id="17411" name="Picture 3"/>
          <p:cNvPicPr>
            <a:picLocks noChangeArrowheads="1"/>
          </p:cNvPicPr>
          <p:nvPr/>
        </p:nvPicPr>
        <p:blipFill>
          <a:blip r:embed="rId3" cstate="print"/>
          <a:srcRect l="2718" t="2261"/>
          <a:stretch>
            <a:fillRect/>
          </a:stretch>
        </p:blipFill>
        <p:spPr bwMode="auto">
          <a:xfrm>
            <a:off x="2617788" y="1773238"/>
            <a:ext cx="4762500" cy="47656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27584" y="3284984"/>
            <a:ext cx="4320480" cy="1143000"/>
          </a:xfrm>
        </p:spPr>
        <p:txBody>
          <a:bodyPr/>
          <a:lstStyle/>
          <a:p>
            <a:pPr algn="l"/>
            <a:r>
              <a:rPr lang="en-US" sz="2400" dirty="0" smtClean="0">
                <a:latin typeface="Arial" pitchFamily="34" charset="0"/>
                <a:cs typeface="Arial" pitchFamily="34" charset="0"/>
              </a:rPr>
              <a:t>Standard closed impeller with balance holes fitted with a mechanical seal</a:t>
            </a:r>
            <a:endParaRPr lang="en-GB" sz="2400" dirty="0" smtClean="0">
              <a:latin typeface="Arial" pitchFamily="34" charset="0"/>
              <a:cs typeface="Arial" pitchFamily="34" charset="0"/>
            </a:endParaRPr>
          </a:p>
        </p:txBody>
      </p:sp>
      <p:pic>
        <p:nvPicPr>
          <p:cNvPr id="27651" name="Picture 3"/>
          <p:cNvPicPr>
            <a:picLocks noChangeArrowheads="1"/>
          </p:cNvPicPr>
          <p:nvPr/>
        </p:nvPicPr>
        <p:blipFill>
          <a:blip r:embed="rId3" cstate="print">
            <a:clrChange>
              <a:clrFrom>
                <a:srgbClr val="F5F5F5"/>
              </a:clrFrom>
              <a:clrTo>
                <a:srgbClr val="F5F5F5">
                  <a:alpha val="0"/>
                </a:srgbClr>
              </a:clrTo>
            </a:clrChange>
          </a:blip>
          <a:srcRect l="15720" t="1187" r="5551" b="2312"/>
          <a:stretch>
            <a:fillRect/>
          </a:stretch>
        </p:blipFill>
        <p:spPr bwMode="auto">
          <a:xfrm>
            <a:off x="5508104" y="1988840"/>
            <a:ext cx="2232248" cy="400362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27584" y="2204864"/>
            <a:ext cx="3528392" cy="2736304"/>
          </a:xfrm>
        </p:spPr>
        <p:txBody>
          <a:bodyPr/>
          <a:lstStyle/>
          <a:p>
            <a:pPr algn="l"/>
            <a:r>
              <a:rPr lang="en-US" sz="2400" dirty="0" smtClean="0"/>
              <a:t>The flow of liquid around a closed impeller to help balance the forward thrust of the rotating element, but without a separate wear-ring system the effect is very </a:t>
            </a:r>
            <a:r>
              <a:rPr lang="en-GB" sz="2400" dirty="0" smtClean="0"/>
              <a:t>ineffective</a:t>
            </a:r>
            <a:r>
              <a:rPr lang="en-US" sz="2400" dirty="0" smtClean="0"/>
              <a:t>. </a:t>
            </a:r>
            <a:endParaRPr lang="en-GB" sz="2400" dirty="0"/>
          </a:p>
        </p:txBody>
      </p:sp>
      <p:pic>
        <p:nvPicPr>
          <p:cNvPr id="4" name="Picture 3" descr="balancing_holes.jpg"/>
          <p:cNvPicPr>
            <a:picLocks noChangeAspect="1"/>
          </p:cNvPicPr>
          <p:nvPr/>
        </p:nvPicPr>
        <p:blipFill>
          <a:blip r:embed="rId3" cstate="print"/>
          <a:stretch>
            <a:fillRect/>
          </a:stretch>
        </p:blipFill>
        <p:spPr>
          <a:xfrm>
            <a:off x="4932040" y="1700808"/>
            <a:ext cx="3436612" cy="38314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7584" y="2780928"/>
            <a:ext cx="3275856" cy="1800200"/>
          </a:xfrm>
        </p:spPr>
        <p:txBody>
          <a:bodyPr/>
          <a:lstStyle/>
          <a:p>
            <a:pPr algn="l"/>
            <a:r>
              <a:rPr lang="en-US" sz="2400" dirty="0" smtClean="0">
                <a:latin typeface="Arial" pitchFamily="34" charset="0"/>
                <a:cs typeface="Arial" pitchFamily="34" charset="0"/>
              </a:rPr>
              <a:t>Standard closed impeller with balance holes fitted with a packed gland stuffing box seal</a:t>
            </a:r>
            <a:endParaRPr lang="en-GB" sz="2400" dirty="0" smtClean="0"/>
          </a:p>
        </p:txBody>
      </p:sp>
      <p:pic>
        <p:nvPicPr>
          <p:cNvPr id="28675" name="Picture 1026"/>
          <p:cNvPicPr>
            <a:picLocks noChangeArrowheads="1"/>
          </p:cNvPicPr>
          <p:nvPr/>
        </p:nvPicPr>
        <p:blipFill>
          <a:blip r:embed="rId3" cstate="print">
            <a:clrChange>
              <a:clrFrom>
                <a:srgbClr val="F2F2F2"/>
              </a:clrFrom>
              <a:clrTo>
                <a:srgbClr val="F2F2F2">
                  <a:alpha val="0"/>
                </a:srgbClr>
              </a:clrTo>
            </a:clrChange>
          </a:blip>
          <a:srcRect l="3543" r="11932" b="655"/>
          <a:stretch>
            <a:fillRect/>
          </a:stretch>
        </p:blipFill>
        <p:spPr bwMode="auto">
          <a:xfrm>
            <a:off x="4572000" y="1844824"/>
            <a:ext cx="3672408" cy="390939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txBox="1">
            <a:spLocks noGrp="1"/>
          </p:cNvSpPr>
          <p:nvPr/>
        </p:nvSpPr>
        <p:spPr bwMode="auto">
          <a:xfrm>
            <a:off x="6553200" y="6245225"/>
            <a:ext cx="2133600" cy="476250"/>
          </a:xfrm>
          <a:prstGeom prst="rect">
            <a:avLst/>
          </a:prstGeom>
          <a:noFill/>
          <a:ln>
            <a:miter lim="800000"/>
            <a:headEnd/>
            <a:tailEnd/>
          </a:ln>
        </p:spPr>
        <p:txBody>
          <a:bodyPr/>
          <a:lstStyle/>
          <a:p>
            <a:pPr algn="r">
              <a:defRPr/>
            </a:pPr>
            <a:fld id="{3B8666C6-FAEA-4782-8E3A-9E2D11C0E77F}" type="slidenum">
              <a:rPr lang="en-GB" sz="800" b="0">
                <a:cs typeface="+mn-cs"/>
              </a:rPr>
              <a:pPr algn="r">
                <a:defRPr/>
              </a:pPr>
              <a:t>2</a:t>
            </a:fld>
            <a:endParaRPr lang="en-GB" sz="800" b="0" dirty="0">
              <a:cs typeface="+mn-cs"/>
            </a:endParaRPr>
          </a:p>
        </p:txBody>
      </p:sp>
      <p:sp>
        <p:nvSpPr>
          <p:cNvPr id="6147" name="Content Placeholder 2"/>
          <p:cNvSpPr>
            <a:spLocks noGrp="1"/>
          </p:cNvSpPr>
          <p:nvPr>
            <p:ph idx="4294967295"/>
          </p:nvPr>
        </p:nvSpPr>
        <p:spPr>
          <a:xfrm>
            <a:off x="468313" y="981075"/>
            <a:ext cx="8229600" cy="719733"/>
          </a:xfrm>
        </p:spPr>
        <p:txBody>
          <a:bodyPr/>
          <a:lstStyle/>
          <a:p>
            <a:pPr algn="ctr" eaLnBrk="1" hangingPunct="1">
              <a:buFontTx/>
              <a:buNone/>
            </a:pPr>
            <a:r>
              <a:rPr lang="en-US" sz="3600" dirty="0" smtClean="0">
                <a:latin typeface="Arial" pitchFamily="34" charset="0"/>
                <a:cs typeface="Arial" pitchFamily="34" charset="0"/>
              </a:rPr>
              <a:t>Objective of pumping system</a:t>
            </a:r>
          </a:p>
        </p:txBody>
      </p:sp>
      <p:sp>
        <p:nvSpPr>
          <p:cNvPr id="6148" name="Text Box 4"/>
          <p:cNvSpPr txBox="1">
            <a:spLocks noChangeArrowheads="1"/>
          </p:cNvSpPr>
          <p:nvPr/>
        </p:nvSpPr>
        <p:spPr bwMode="auto">
          <a:xfrm>
            <a:off x="684213" y="2349500"/>
            <a:ext cx="4175125" cy="2587504"/>
          </a:xfrm>
          <a:prstGeom prst="rect">
            <a:avLst/>
          </a:prstGeom>
          <a:noFill/>
          <a:ln w="9525">
            <a:noFill/>
            <a:miter lim="800000"/>
            <a:headEnd/>
            <a:tailEnd/>
          </a:ln>
        </p:spPr>
        <p:txBody>
          <a:bodyPr lIns="90000" tIns="46800" rIns="90000" bIns="46800">
            <a:spAutoFit/>
          </a:bodyPr>
          <a:lstStyle/>
          <a:p>
            <a:r>
              <a:rPr lang="en-US" sz="2400" b="0" dirty="0"/>
              <a:t>Transfer liquid from source to destination</a:t>
            </a:r>
          </a:p>
          <a:p>
            <a:endParaRPr lang="en-US" sz="2400" b="0" dirty="0"/>
          </a:p>
          <a:p>
            <a:r>
              <a:rPr lang="en-US" sz="2400" b="0" dirty="0"/>
              <a:t>Circulate liquid around a system</a:t>
            </a:r>
          </a:p>
          <a:p>
            <a:pPr>
              <a:spcBef>
                <a:spcPct val="50000"/>
              </a:spcBef>
            </a:pPr>
            <a:endParaRPr lang="en-GB" dirty="0">
              <a:solidFill>
                <a:srgbClr val="000066"/>
              </a:solidFill>
            </a:endParaRPr>
          </a:p>
        </p:txBody>
      </p:sp>
      <p:pic>
        <p:nvPicPr>
          <p:cNvPr id="6149" name="Picture 5"/>
          <p:cNvPicPr>
            <a:picLocks noChangeAspect="1" noChangeArrowheads="1"/>
          </p:cNvPicPr>
          <p:nvPr/>
        </p:nvPicPr>
        <p:blipFill>
          <a:blip r:embed="rId3" cstate="print"/>
          <a:srcRect/>
          <a:stretch>
            <a:fillRect/>
          </a:stretch>
        </p:blipFill>
        <p:spPr bwMode="auto">
          <a:xfrm>
            <a:off x="5219700" y="2565400"/>
            <a:ext cx="3384550" cy="2303463"/>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59632" y="620688"/>
            <a:ext cx="6202363" cy="1143000"/>
          </a:xfrm>
        </p:spPr>
        <p:txBody>
          <a:bodyPr/>
          <a:lstStyle/>
          <a:p>
            <a:r>
              <a:rPr lang="en-US" sz="3600" dirty="0" smtClean="0">
                <a:latin typeface="Arial" pitchFamily="34" charset="0"/>
                <a:cs typeface="Arial" pitchFamily="34" charset="0"/>
              </a:rPr>
              <a:t>Double Suction Pump</a:t>
            </a:r>
            <a:endParaRPr lang="en-GB" sz="3600" dirty="0" smtClean="0">
              <a:latin typeface="Arial" pitchFamily="34" charset="0"/>
              <a:cs typeface="Arial" pitchFamily="34" charset="0"/>
            </a:endParaRPr>
          </a:p>
        </p:txBody>
      </p:sp>
      <p:pic>
        <p:nvPicPr>
          <p:cNvPr id="22531" name="Picture 3" descr="HSC-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80442">
            <a:off x="1785059" y="2067606"/>
            <a:ext cx="5845175" cy="371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7544" y="476672"/>
            <a:ext cx="8229600" cy="1143000"/>
          </a:xfrm>
        </p:spPr>
        <p:txBody>
          <a:bodyPr/>
          <a:lstStyle/>
          <a:p>
            <a:r>
              <a:rPr lang="en-US" sz="3600" dirty="0" smtClean="0">
                <a:latin typeface="Arial" pitchFamily="34" charset="0"/>
                <a:cs typeface="Arial" pitchFamily="34" charset="0"/>
              </a:rPr>
              <a:t>Double Suction Split Case Pump</a:t>
            </a:r>
            <a:endParaRPr lang="en-GB" sz="3600" dirty="0" smtClean="0">
              <a:latin typeface="Arial" pitchFamily="34" charset="0"/>
              <a:cs typeface="Arial" pitchFamily="34" charset="0"/>
            </a:endParaRPr>
          </a:p>
        </p:txBody>
      </p:sp>
      <p:pic>
        <p:nvPicPr>
          <p:cNvPr id="29699" name="Picture 3"/>
          <p:cNvPicPr>
            <a:picLocks noChangeAspect="1" noChangeArrowheads="1"/>
          </p:cNvPicPr>
          <p:nvPr/>
        </p:nvPicPr>
        <p:blipFill>
          <a:blip r:embed="rId3" cstate="print"/>
          <a:srcRect/>
          <a:stretch>
            <a:fillRect/>
          </a:stretch>
        </p:blipFill>
        <p:spPr bwMode="auto">
          <a:xfrm>
            <a:off x="4139952" y="2132856"/>
            <a:ext cx="4658950" cy="3816400"/>
          </a:xfrm>
          <a:prstGeom prst="rect">
            <a:avLst/>
          </a:prstGeom>
          <a:noFill/>
          <a:ln w="9525">
            <a:noFill/>
            <a:miter lim="800000"/>
            <a:headEnd/>
            <a:tailEnd/>
          </a:ln>
        </p:spPr>
      </p:pic>
      <p:sp>
        <p:nvSpPr>
          <p:cNvPr id="4" name="TextBox 3"/>
          <p:cNvSpPr txBox="1"/>
          <p:nvPr/>
        </p:nvSpPr>
        <p:spPr>
          <a:xfrm>
            <a:off x="683568" y="2060848"/>
            <a:ext cx="2880319" cy="3785652"/>
          </a:xfrm>
          <a:prstGeom prst="rect">
            <a:avLst/>
          </a:prstGeom>
          <a:noFill/>
        </p:spPr>
        <p:txBody>
          <a:bodyPr wrap="square" rtlCol="0">
            <a:spAutoFit/>
          </a:bodyPr>
          <a:lstStyle/>
          <a:p>
            <a:r>
              <a:rPr lang="en-GB" sz="2400" b="0" dirty="0" smtClean="0">
                <a:latin typeface="Arial" pitchFamily="34" charset="0"/>
                <a:cs typeface="Arial" pitchFamily="34" charset="0"/>
              </a:rPr>
              <a:t>The design permits removal of upper half for inspection, maintenance without disturbing piping or motor and the pump is </a:t>
            </a:r>
            <a:r>
              <a:rPr lang="en-GB" sz="2400" b="0" dirty="0" err="1" smtClean="0">
                <a:latin typeface="Arial" pitchFamily="34" charset="0"/>
                <a:cs typeface="Arial" pitchFamily="34" charset="0"/>
              </a:rPr>
              <a:t>radially</a:t>
            </a:r>
            <a:r>
              <a:rPr lang="en-GB" sz="2400" b="0" dirty="0" smtClean="0">
                <a:latin typeface="Arial" pitchFamily="34" charset="0"/>
                <a:cs typeface="Arial" pitchFamily="34" charset="0"/>
              </a:rPr>
              <a:t> and axially balanced for long life.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p:cNvPicPr>
            <a:picLocks noChangeAspect="1" noChangeArrowheads="1"/>
          </p:cNvPicPr>
          <p:nvPr/>
        </p:nvPicPr>
        <p:blipFill>
          <a:blip r:embed="rId3" cstate="print"/>
          <a:srcRect/>
          <a:stretch>
            <a:fillRect/>
          </a:stretch>
        </p:blipFill>
        <p:spPr bwMode="auto">
          <a:xfrm>
            <a:off x="2267744" y="3356992"/>
            <a:ext cx="4698479" cy="2799309"/>
          </a:xfrm>
          <a:prstGeom prst="rect">
            <a:avLst/>
          </a:prstGeom>
          <a:noFill/>
          <a:ln w="9525">
            <a:noFill/>
            <a:miter lim="800000"/>
            <a:headEnd/>
            <a:tailEnd/>
          </a:ln>
        </p:spPr>
      </p:pic>
      <p:sp>
        <p:nvSpPr>
          <p:cNvPr id="3" name="TextBox 2"/>
          <p:cNvSpPr txBox="1"/>
          <p:nvPr/>
        </p:nvSpPr>
        <p:spPr>
          <a:xfrm>
            <a:off x="467544" y="1772816"/>
            <a:ext cx="8352928" cy="1200329"/>
          </a:xfrm>
          <a:prstGeom prst="rect">
            <a:avLst/>
          </a:prstGeom>
          <a:noFill/>
        </p:spPr>
        <p:txBody>
          <a:bodyPr wrap="square" rtlCol="0">
            <a:spAutoFit/>
          </a:bodyPr>
          <a:lstStyle/>
          <a:p>
            <a:r>
              <a:rPr lang="en-GB" sz="2400" b="0" dirty="0" smtClean="0"/>
              <a:t>The inlet area of the fluid to the impeller is larger (each side of the impeller) than single inlet pumps and therefore these pumps can cope with low or negative suction applications.</a:t>
            </a:r>
            <a:endParaRPr lang="en-GB" dirty="0"/>
          </a:p>
        </p:txBody>
      </p:sp>
      <p:sp>
        <p:nvSpPr>
          <p:cNvPr id="4" name="TextBox 3"/>
          <p:cNvSpPr txBox="1"/>
          <p:nvPr/>
        </p:nvSpPr>
        <p:spPr>
          <a:xfrm>
            <a:off x="1403648" y="908720"/>
            <a:ext cx="6480720" cy="646331"/>
          </a:xfrm>
          <a:prstGeom prst="rect">
            <a:avLst/>
          </a:prstGeom>
          <a:noFill/>
        </p:spPr>
        <p:txBody>
          <a:bodyPr wrap="square" rtlCol="0">
            <a:spAutoFit/>
          </a:bodyPr>
          <a:lstStyle/>
          <a:p>
            <a:pPr algn="ctr"/>
            <a:r>
              <a:rPr lang="en-GB" sz="3600" b="0" dirty="0" smtClean="0"/>
              <a:t>Split case Suction Flow</a:t>
            </a:r>
            <a:endParaRPr lang="en-GB" sz="3600"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9632" y="332656"/>
            <a:ext cx="6419056" cy="1143000"/>
          </a:xfrm>
        </p:spPr>
        <p:txBody>
          <a:bodyPr/>
          <a:lstStyle/>
          <a:p>
            <a:r>
              <a:rPr lang="en-GB" sz="3600" dirty="0" err="1" smtClean="0">
                <a:latin typeface="Arial" pitchFamily="34" charset="0"/>
                <a:cs typeface="Arial" pitchFamily="34" charset="0"/>
              </a:rPr>
              <a:t>Radially</a:t>
            </a:r>
            <a:r>
              <a:rPr lang="en-GB" sz="3600" dirty="0" smtClean="0">
                <a:latin typeface="Arial" pitchFamily="34" charset="0"/>
                <a:cs typeface="Arial" pitchFamily="34" charset="0"/>
              </a:rPr>
              <a:t> Split  Case</a:t>
            </a:r>
            <a:br>
              <a:rPr lang="en-GB" sz="3600" dirty="0" smtClean="0">
                <a:latin typeface="Arial" pitchFamily="34" charset="0"/>
                <a:cs typeface="Arial" pitchFamily="34" charset="0"/>
              </a:rPr>
            </a:br>
            <a:r>
              <a:rPr lang="en-GB" sz="3600" dirty="0" smtClean="0">
                <a:latin typeface="Arial" pitchFamily="34" charset="0"/>
                <a:cs typeface="Arial" pitchFamily="34" charset="0"/>
              </a:rPr>
              <a:t> Multistage Pump</a:t>
            </a:r>
            <a:endParaRPr lang="en-GB" sz="3600" dirty="0">
              <a:latin typeface="Arial" pitchFamily="34" charset="0"/>
              <a:cs typeface="Arial" pitchFamily="34" charset="0"/>
            </a:endParaRPr>
          </a:p>
        </p:txBody>
      </p:sp>
      <p:sp>
        <p:nvSpPr>
          <p:cNvPr id="5" name="Content Placeholder 4"/>
          <p:cNvSpPr>
            <a:spLocks noGrp="1"/>
          </p:cNvSpPr>
          <p:nvPr>
            <p:ph idx="1"/>
          </p:nvPr>
        </p:nvSpPr>
        <p:spPr>
          <a:xfrm>
            <a:off x="467544" y="1772816"/>
            <a:ext cx="3744416" cy="4680520"/>
          </a:xfrm>
        </p:spPr>
        <p:txBody>
          <a:bodyPr/>
          <a:lstStyle/>
          <a:p>
            <a:pPr marL="0" indent="0">
              <a:spcBef>
                <a:spcPts val="0"/>
              </a:spcBef>
              <a:buNone/>
            </a:pPr>
            <a:r>
              <a:rPr lang="en-GB" sz="2400" dirty="0" smtClean="0"/>
              <a:t>Mainly used in boiler feed, high pressure process, and some high pressure cleaning applications. The design develops a very high axial thrust that has to be contained by using a shaft mounted thrust piston at the discharge end pump. The pumps are always protected by a minimal flow setup.  </a:t>
            </a:r>
          </a:p>
          <a:p>
            <a:pPr marL="0" indent="0">
              <a:spcBef>
                <a:spcPts val="0"/>
              </a:spcBef>
              <a:buNone/>
            </a:pPr>
            <a:endParaRPr lang="en-GB" sz="2400" dirty="0">
              <a:latin typeface="Arial" pitchFamily="34" charset="0"/>
              <a:cs typeface="Arial" pitchFamily="34" charset="0"/>
            </a:endParaRPr>
          </a:p>
        </p:txBody>
      </p:sp>
      <p:pic>
        <p:nvPicPr>
          <p:cNvPr id="6" name="Picture 5" descr="Muiltstage Centrifugal.jpg"/>
          <p:cNvPicPr>
            <a:picLocks noChangeAspect="1"/>
          </p:cNvPicPr>
          <p:nvPr/>
        </p:nvPicPr>
        <p:blipFill>
          <a:blip r:embed="rId2" cstate="print"/>
          <a:stretch>
            <a:fillRect/>
          </a:stretch>
        </p:blipFill>
        <p:spPr>
          <a:xfrm>
            <a:off x="4139952" y="2276872"/>
            <a:ext cx="4762500" cy="36004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xially-Split-Casing--"/>
          <p:cNvPicPr>
            <a:picLocks noChangeAspect="1" noChangeArrowheads="1"/>
          </p:cNvPicPr>
          <p:nvPr/>
        </p:nvPicPr>
        <p:blipFill>
          <a:blip r:embed="rId3" cstate="print"/>
          <a:srcRect/>
          <a:stretch>
            <a:fillRect/>
          </a:stretch>
        </p:blipFill>
        <p:spPr bwMode="auto">
          <a:xfrm>
            <a:off x="1619672" y="2276872"/>
            <a:ext cx="5681315" cy="3784904"/>
          </a:xfrm>
          <a:prstGeom prst="rect">
            <a:avLst/>
          </a:prstGeom>
          <a:noFill/>
          <a:ln w="9525">
            <a:noFill/>
            <a:miter lim="800000"/>
            <a:headEnd/>
            <a:tailEnd/>
          </a:ln>
        </p:spPr>
      </p:pic>
      <p:sp>
        <p:nvSpPr>
          <p:cNvPr id="3" name="TextBox 2"/>
          <p:cNvSpPr txBox="1"/>
          <p:nvPr/>
        </p:nvSpPr>
        <p:spPr>
          <a:xfrm>
            <a:off x="1331640" y="620688"/>
            <a:ext cx="6264696" cy="1200329"/>
          </a:xfrm>
          <a:prstGeom prst="rect">
            <a:avLst/>
          </a:prstGeom>
          <a:noFill/>
        </p:spPr>
        <p:txBody>
          <a:bodyPr wrap="square" rtlCol="0">
            <a:spAutoFit/>
          </a:bodyPr>
          <a:lstStyle/>
          <a:p>
            <a:pPr algn="ctr"/>
            <a:r>
              <a:rPr lang="en-GB" sz="3600" b="0" dirty="0" smtClean="0"/>
              <a:t>Horizontal Split  Case</a:t>
            </a:r>
            <a:br>
              <a:rPr lang="en-GB" sz="3600" b="0" dirty="0" smtClean="0"/>
            </a:br>
            <a:r>
              <a:rPr lang="en-GB" sz="3600" b="0" dirty="0" smtClean="0"/>
              <a:t> Multistage Pump</a:t>
            </a:r>
            <a:endParaRPr lang="en-GB" sz="3600"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t>Turbine Vertical Multistage Pump</a:t>
            </a:r>
            <a:endParaRPr lang="en-GB" sz="3600" dirty="0">
              <a:latin typeface="Arial" pitchFamily="34" charset="0"/>
              <a:cs typeface="Arial" pitchFamily="34" charset="0"/>
            </a:endParaRPr>
          </a:p>
        </p:txBody>
      </p:sp>
      <p:sp>
        <p:nvSpPr>
          <p:cNvPr id="5" name="Content Placeholder 4"/>
          <p:cNvSpPr>
            <a:spLocks noGrp="1"/>
          </p:cNvSpPr>
          <p:nvPr>
            <p:ph idx="1"/>
          </p:nvPr>
        </p:nvSpPr>
        <p:spPr>
          <a:xfrm>
            <a:off x="467544" y="1772816"/>
            <a:ext cx="3744416" cy="4205064"/>
          </a:xfrm>
        </p:spPr>
        <p:txBody>
          <a:bodyPr/>
          <a:lstStyle/>
          <a:p>
            <a:pPr marL="0" indent="0">
              <a:spcBef>
                <a:spcPts val="0"/>
              </a:spcBef>
              <a:buNone/>
            </a:pPr>
            <a:r>
              <a:rPr lang="en-GB" sz="2400" dirty="0" smtClean="0"/>
              <a:t>This type of pump has a large range of capacity and head. It has the advantage that it reduces a negative suction head in difficult site pumping applications. Designed for ease of maintenance and can have stages added quite easily.</a:t>
            </a:r>
          </a:p>
          <a:p>
            <a:pPr marL="0" indent="0">
              <a:spcBef>
                <a:spcPts val="0"/>
              </a:spcBef>
              <a:buNone/>
            </a:pPr>
            <a:endParaRPr lang="en-GB" sz="2400" dirty="0">
              <a:latin typeface="Arial" pitchFamily="34" charset="0"/>
              <a:cs typeface="Arial" pitchFamily="34" charset="0"/>
            </a:endParaRPr>
          </a:p>
        </p:txBody>
      </p:sp>
      <p:pic>
        <p:nvPicPr>
          <p:cNvPr id="7" name="Picture 6" descr="Turbine Multistage Pump.jpg"/>
          <p:cNvPicPr>
            <a:picLocks noChangeAspect="1"/>
          </p:cNvPicPr>
          <p:nvPr/>
        </p:nvPicPr>
        <p:blipFill>
          <a:blip r:embed="rId2" cstate="print"/>
          <a:stretch>
            <a:fillRect/>
          </a:stretch>
        </p:blipFill>
        <p:spPr>
          <a:xfrm>
            <a:off x="5796136" y="1238015"/>
            <a:ext cx="1728480" cy="485528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7544" y="908720"/>
            <a:ext cx="8229600" cy="922337"/>
          </a:xfrm>
        </p:spPr>
        <p:txBody>
          <a:bodyPr/>
          <a:lstStyle/>
          <a:p>
            <a:r>
              <a:rPr lang="en-US" sz="3600" dirty="0" smtClean="0">
                <a:latin typeface="Arial" pitchFamily="34" charset="0"/>
                <a:cs typeface="Arial" pitchFamily="34" charset="0"/>
              </a:rPr>
              <a:t>Multi-stage vertical pumps</a:t>
            </a:r>
            <a:endParaRPr lang="en-GB" sz="3600" dirty="0" smtClean="0">
              <a:latin typeface="Arial" pitchFamily="34" charset="0"/>
              <a:cs typeface="Arial" pitchFamily="34" charset="0"/>
            </a:endParaRPr>
          </a:p>
        </p:txBody>
      </p:sp>
      <p:pic>
        <p:nvPicPr>
          <p:cNvPr id="25603" name="Picture 3"/>
          <p:cNvPicPr>
            <a:picLocks noChangeAspect="1" noChangeArrowheads="1"/>
          </p:cNvPicPr>
          <p:nvPr/>
        </p:nvPicPr>
        <p:blipFill>
          <a:blip r:embed="rId3" cstate="print"/>
          <a:srcRect l="14041" t="2254" r="18066" b="9818"/>
          <a:stretch>
            <a:fillRect/>
          </a:stretch>
        </p:blipFill>
        <p:spPr bwMode="auto">
          <a:xfrm>
            <a:off x="2267744" y="2708920"/>
            <a:ext cx="3945206" cy="3873128"/>
          </a:xfrm>
          <a:prstGeom prst="rect">
            <a:avLst/>
          </a:prstGeom>
          <a:noFill/>
          <a:ln w="57150">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lgn="l"/>
            <a:r>
              <a:rPr lang="en-US" smtClean="0"/>
              <a:t>Multi-stage pump</a:t>
            </a:r>
            <a:endParaRPr lang="en-GB" smtClean="0"/>
          </a:p>
        </p:txBody>
      </p:sp>
      <p:graphicFrame>
        <p:nvGraphicFramePr>
          <p:cNvPr id="2050" name="Object 3"/>
          <p:cNvGraphicFramePr>
            <a:graphicFrameLocks noChangeAspect="1"/>
          </p:cNvGraphicFramePr>
          <p:nvPr>
            <p:ph idx="1"/>
          </p:nvPr>
        </p:nvGraphicFramePr>
        <p:xfrm>
          <a:off x="5003800" y="549275"/>
          <a:ext cx="3155950" cy="5832475"/>
        </p:xfrm>
        <a:graphic>
          <a:graphicData uri="http://schemas.openxmlformats.org/presentationml/2006/ole">
            <p:oleObj spid="_x0000_s72706" name="Bitmap Image" r:id="rId4" imgW="2324424" imgH="4296375" progId="PBrush">
              <p:embed/>
            </p:oleObj>
          </a:graphicData>
        </a:graphic>
      </p:graphicFrame>
      <p:sp>
        <p:nvSpPr>
          <p:cNvPr id="2052" name="Text Box 6"/>
          <p:cNvSpPr txBox="1">
            <a:spLocks noChangeArrowheads="1"/>
          </p:cNvSpPr>
          <p:nvPr/>
        </p:nvSpPr>
        <p:spPr bwMode="auto">
          <a:xfrm>
            <a:off x="1908175" y="2997200"/>
            <a:ext cx="1728788" cy="519113"/>
          </a:xfrm>
          <a:prstGeom prst="rect">
            <a:avLst/>
          </a:prstGeom>
          <a:noFill/>
          <a:ln w="9525">
            <a:noFill/>
            <a:miter lim="800000"/>
            <a:headEnd/>
            <a:tailEnd/>
          </a:ln>
        </p:spPr>
        <p:txBody>
          <a:bodyPr lIns="90000" tIns="46800" rIns="90000" bIns="46800">
            <a:spAutoFit/>
          </a:bodyPr>
          <a:lstStyle/>
          <a:p>
            <a:pPr>
              <a:spcBef>
                <a:spcPct val="50000"/>
              </a:spcBef>
            </a:pPr>
            <a:r>
              <a:rPr lang="en-US" b="0"/>
              <a:t>“Diffusers</a:t>
            </a:r>
            <a:endParaRPr lang="en-GB" b="0"/>
          </a:p>
        </p:txBody>
      </p:sp>
      <p:sp>
        <p:nvSpPr>
          <p:cNvPr id="2053" name="Line 7"/>
          <p:cNvSpPr>
            <a:spLocks noChangeShapeType="1"/>
          </p:cNvSpPr>
          <p:nvPr/>
        </p:nvSpPr>
        <p:spPr bwMode="auto">
          <a:xfrm>
            <a:off x="3767138" y="3317875"/>
            <a:ext cx="1828800" cy="592138"/>
          </a:xfrm>
          <a:prstGeom prst="line">
            <a:avLst/>
          </a:prstGeom>
          <a:noFill/>
          <a:ln w="57150">
            <a:solidFill>
              <a:schemeClr val="tx2"/>
            </a:solidFill>
            <a:round/>
            <a:headEnd/>
            <a:tailEnd type="triangle" w="med" len="med"/>
          </a:ln>
        </p:spPr>
        <p:txBody>
          <a:bodyPr wrap="none" anchor="ctr"/>
          <a:lstStyle/>
          <a:p>
            <a:endParaRPr lang="en-US"/>
          </a:p>
        </p:txBody>
      </p:sp>
      <p:sp>
        <p:nvSpPr>
          <p:cNvPr id="2054" name="Line 6"/>
          <p:cNvSpPr>
            <a:spLocks noChangeShapeType="1"/>
          </p:cNvSpPr>
          <p:nvPr/>
        </p:nvSpPr>
        <p:spPr bwMode="auto">
          <a:xfrm flipV="1">
            <a:off x="3817938" y="3192463"/>
            <a:ext cx="1843087" cy="131762"/>
          </a:xfrm>
          <a:prstGeom prst="line">
            <a:avLst/>
          </a:prstGeom>
          <a:noFill/>
          <a:ln w="57150">
            <a:solidFill>
              <a:schemeClr val="tx2"/>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50825" y="620713"/>
            <a:ext cx="7772400" cy="1082675"/>
          </a:xfrm>
        </p:spPr>
        <p:txBody>
          <a:bodyPr/>
          <a:lstStyle/>
          <a:p>
            <a:r>
              <a:rPr lang="en-US" sz="3600" dirty="0" smtClean="0">
                <a:latin typeface="Arial" pitchFamily="34" charset="0"/>
                <a:cs typeface="Arial" pitchFamily="34" charset="0"/>
              </a:rPr>
              <a:t>Close-Coupled Pump</a:t>
            </a:r>
            <a:endParaRPr lang="en-GB" sz="3600" dirty="0" smtClean="0">
              <a:latin typeface="Arial" pitchFamily="34" charset="0"/>
              <a:cs typeface="Arial" pitchFamily="34" charset="0"/>
            </a:endParaRPr>
          </a:p>
        </p:txBody>
      </p:sp>
      <p:pic>
        <p:nvPicPr>
          <p:cNvPr id="23555" name="Picture 1027" descr="steve1"/>
          <p:cNvPicPr>
            <a:picLocks noChangeAspect="1" noChangeArrowheads="1"/>
          </p:cNvPicPr>
          <p:nvPr/>
        </p:nvPicPr>
        <p:blipFill>
          <a:blip r:embed="rId3" cstate="print">
            <a:clrChange>
              <a:clrFrom>
                <a:srgbClr val="7B707D"/>
              </a:clrFrom>
              <a:clrTo>
                <a:srgbClr val="7B707D">
                  <a:alpha val="0"/>
                </a:srgbClr>
              </a:clrTo>
            </a:clrChange>
          </a:blip>
          <a:srcRect l="7578" t="16780" r="11324" b="14595"/>
          <a:stretch>
            <a:fillRect/>
          </a:stretch>
        </p:blipFill>
        <p:spPr bwMode="auto">
          <a:xfrm>
            <a:off x="4932040" y="2780928"/>
            <a:ext cx="3583457" cy="3024336"/>
          </a:xfrm>
          <a:prstGeom prst="rect">
            <a:avLst/>
          </a:prstGeom>
          <a:noFill/>
          <a:ln w="9525">
            <a:noFill/>
            <a:miter lim="800000"/>
            <a:headEnd/>
            <a:tailEnd/>
          </a:ln>
        </p:spPr>
      </p:pic>
      <p:sp>
        <p:nvSpPr>
          <p:cNvPr id="4" name="TextBox 3"/>
          <p:cNvSpPr txBox="1"/>
          <p:nvPr/>
        </p:nvSpPr>
        <p:spPr>
          <a:xfrm>
            <a:off x="539552" y="2132856"/>
            <a:ext cx="3456384" cy="3785652"/>
          </a:xfrm>
          <a:prstGeom prst="rect">
            <a:avLst/>
          </a:prstGeom>
          <a:noFill/>
        </p:spPr>
        <p:txBody>
          <a:bodyPr wrap="square" rtlCol="0">
            <a:spAutoFit/>
          </a:bodyPr>
          <a:lstStyle/>
          <a:p>
            <a:r>
              <a:rPr lang="en-GB" sz="2400" b="0" dirty="0" smtClean="0"/>
              <a:t>General use in commercial or Small industrial type pump cheap and sometimes see as uneconomical to repair. Compact design, motor mounted to pump, no need for additional coupling or base plate.</a:t>
            </a:r>
            <a:endParaRPr lang="en-GB" sz="2400" b="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692696"/>
            <a:ext cx="8229600" cy="922337"/>
          </a:xfrm>
        </p:spPr>
        <p:txBody>
          <a:bodyPr/>
          <a:lstStyle/>
          <a:p>
            <a:r>
              <a:rPr lang="en-US" sz="3600" dirty="0" smtClean="0">
                <a:latin typeface="Arial" pitchFamily="34" charset="0"/>
                <a:cs typeface="Arial" pitchFamily="34" charset="0"/>
              </a:rPr>
              <a:t>Large, Line Mounted Pump</a:t>
            </a:r>
            <a:endParaRPr lang="en-GB" sz="3600" dirty="0" smtClean="0">
              <a:latin typeface="Arial" pitchFamily="34" charset="0"/>
              <a:cs typeface="Arial" pitchFamily="34" charset="0"/>
            </a:endParaRPr>
          </a:p>
        </p:txBody>
      </p:sp>
      <p:pic>
        <p:nvPicPr>
          <p:cNvPr id="24579" name="Picture 4" descr="4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32040" y="1988840"/>
            <a:ext cx="3873500" cy="4086225"/>
          </a:xfrm>
          <a:prstGeom prst="rect">
            <a:avLst/>
          </a:prstGeom>
          <a:noFill/>
          <a:ln w="9525">
            <a:noFill/>
            <a:miter lim="800000"/>
            <a:headEnd/>
            <a:tailEnd/>
          </a:ln>
        </p:spPr>
      </p:pic>
      <p:sp>
        <p:nvSpPr>
          <p:cNvPr id="4" name="TextBox 3"/>
          <p:cNvSpPr txBox="1"/>
          <p:nvPr/>
        </p:nvSpPr>
        <p:spPr>
          <a:xfrm>
            <a:off x="971600" y="2420888"/>
            <a:ext cx="3096344" cy="3785652"/>
          </a:xfrm>
          <a:prstGeom prst="rect">
            <a:avLst/>
          </a:prstGeom>
          <a:noFill/>
        </p:spPr>
        <p:txBody>
          <a:bodyPr wrap="square" rtlCol="0">
            <a:spAutoFit/>
          </a:bodyPr>
          <a:lstStyle/>
          <a:p>
            <a:r>
              <a:rPr lang="en-GB" sz="2400" b="0" dirty="0" smtClean="0"/>
              <a:t>Mainly  used in the petrochemical, chemical and refining industries. </a:t>
            </a:r>
          </a:p>
          <a:p>
            <a:r>
              <a:rPr lang="en-GB" sz="2400" b="0" dirty="0" smtClean="0"/>
              <a:t>Mounts in and is supported by the piping system. Eliminates the foundation and grouting costs.</a:t>
            </a:r>
            <a:endParaRPr lang="en-GB" sz="24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71500" y="785813"/>
            <a:ext cx="8001000" cy="646331"/>
          </a:xfrm>
          <a:prstGeom prst="rect">
            <a:avLst/>
          </a:prstGeom>
          <a:noFill/>
          <a:ln w="9525">
            <a:noFill/>
            <a:miter lim="800000"/>
            <a:headEnd/>
            <a:tailEnd/>
          </a:ln>
        </p:spPr>
        <p:txBody>
          <a:bodyPr>
            <a:spAutoFit/>
          </a:bodyPr>
          <a:lstStyle/>
          <a:p>
            <a:pPr algn="ctr"/>
            <a:r>
              <a:rPr lang="en-US" sz="3600" b="0" dirty="0"/>
              <a:t>Pump Classification</a:t>
            </a:r>
          </a:p>
        </p:txBody>
      </p:sp>
      <p:sp>
        <p:nvSpPr>
          <p:cNvPr id="8195" name="Rectangle 2"/>
          <p:cNvSpPr>
            <a:spLocks noChangeArrowheads="1"/>
          </p:cNvSpPr>
          <p:nvPr/>
        </p:nvSpPr>
        <p:spPr bwMode="auto">
          <a:xfrm>
            <a:off x="539552" y="1844824"/>
            <a:ext cx="8072437" cy="424732"/>
          </a:xfrm>
          <a:prstGeom prst="rect">
            <a:avLst/>
          </a:prstGeom>
          <a:noFill/>
          <a:ln w="9525">
            <a:noFill/>
            <a:miter lim="800000"/>
            <a:headEnd/>
            <a:tailEnd/>
          </a:ln>
        </p:spPr>
        <p:txBody>
          <a:bodyPr>
            <a:spAutoFit/>
          </a:bodyPr>
          <a:lstStyle/>
          <a:p>
            <a:pPr>
              <a:lnSpc>
                <a:spcPct val="90000"/>
              </a:lnSpc>
            </a:pPr>
            <a:r>
              <a:rPr lang="en-US" sz="2400" b="0" dirty="0"/>
              <a:t>Classified by operating principle</a:t>
            </a:r>
          </a:p>
        </p:txBody>
      </p:sp>
      <p:sp>
        <p:nvSpPr>
          <p:cNvPr id="77826" name="Text Box 2"/>
          <p:cNvSpPr txBox="1">
            <a:spLocks noChangeArrowheads="1"/>
          </p:cNvSpPr>
          <p:nvPr/>
        </p:nvSpPr>
        <p:spPr bwMode="auto">
          <a:xfrm>
            <a:off x="3812009" y="2761456"/>
            <a:ext cx="1281113" cy="3619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i="0" u="none" strike="noStrike" cap="none" normalizeH="0" baseline="0" dirty="0" smtClean="0">
                <a:ln>
                  <a:noFill/>
                </a:ln>
                <a:solidFill>
                  <a:schemeClr val="tx1"/>
                </a:solidFill>
                <a:effectLst/>
                <a:latin typeface="Calibri" pitchFamily="34" charset="0"/>
              </a:rPr>
              <a:t>PUMPS</a:t>
            </a:r>
            <a:endParaRPr kumimoji="0" lang="en-US" sz="1800" i="0" u="none" strike="noStrike" cap="none" normalizeH="0" baseline="0" dirty="0" smtClean="0">
              <a:ln>
                <a:noFill/>
              </a:ln>
              <a:solidFill>
                <a:schemeClr val="tx1"/>
              </a:solidFill>
              <a:effectLst/>
              <a:latin typeface="Arial" pitchFamily="34" charset="0"/>
            </a:endParaRPr>
          </a:p>
        </p:txBody>
      </p:sp>
      <p:sp>
        <p:nvSpPr>
          <p:cNvPr id="77827" name="Text Box 3"/>
          <p:cNvSpPr txBox="1">
            <a:spLocks noChangeArrowheads="1"/>
          </p:cNvSpPr>
          <p:nvPr/>
        </p:nvSpPr>
        <p:spPr bwMode="auto">
          <a:xfrm>
            <a:off x="1719684" y="3680619"/>
            <a:ext cx="1628775" cy="2619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Calibri" pitchFamily="34" charset="0"/>
              </a:rPr>
              <a:t>DYNAMIC</a:t>
            </a:r>
            <a:endParaRPr kumimoji="0" lang="en-US" sz="1800" i="0" u="none" strike="noStrike" cap="none" normalizeH="0" baseline="0" dirty="0" smtClean="0">
              <a:ln>
                <a:noFill/>
              </a:ln>
              <a:solidFill>
                <a:schemeClr val="tx1"/>
              </a:solidFill>
              <a:effectLst/>
              <a:latin typeface="Arial" pitchFamily="34" charset="0"/>
            </a:endParaRPr>
          </a:p>
        </p:txBody>
      </p:sp>
      <p:sp>
        <p:nvSpPr>
          <p:cNvPr id="77828" name="Text Box 4"/>
          <p:cNvSpPr txBox="1">
            <a:spLocks noChangeArrowheads="1"/>
          </p:cNvSpPr>
          <p:nvPr/>
        </p:nvSpPr>
        <p:spPr bwMode="auto">
          <a:xfrm>
            <a:off x="4735934" y="3680619"/>
            <a:ext cx="2428875" cy="2619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Calibri" pitchFamily="34" charset="0"/>
              </a:rPr>
              <a:t>POSITIVE DISPLACEMENT</a:t>
            </a:r>
            <a:endParaRPr kumimoji="0" lang="en-US" sz="1800" i="0" u="none" strike="noStrike" cap="none" normalizeH="0" baseline="0" dirty="0" smtClean="0">
              <a:ln>
                <a:noFill/>
              </a:ln>
              <a:solidFill>
                <a:schemeClr val="tx1"/>
              </a:solidFill>
              <a:effectLst/>
              <a:latin typeface="Arial" pitchFamily="34" charset="0"/>
            </a:endParaRPr>
          </a:p>
        </p:txBody>
      </p:sp>
      <p:sp>
        <p:nvSpPr>
          <p:cNvPr id="77829" name="Text Box 5"/>
          <p:cNvSpPr txBox="1">
            <a:spLocks noChangeArrowheads="1"/>
          </p:cNvSpPr>
          <p:nvPr/>
        </p:nvSpPr>
        <p:spPr bwMode="auto">
          <a:xfrm>
            <a:off x="1091034" y="4775994"/>
            <a:ext cx="1314450" cy="2905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Calibri" pitchFamily="34" charset="0"/>
              </a:rPr>
              <a:t>CETRIFUGAL</a:t>
            </a:r>
            <a:endParaRPr kumimoji="0" lang="en-US" sz="1800" i="0" u="none" strike="noStrike" cap="none" normalizeH="0" baseline="0" dirty="0" smtClean="0">
              <a:ln>
                <a:noFill/>
              </a:ln>
              <a:solidFill>
                <a:schemeClr val="tx1"/>
              </a:solidFill>
              <a:effectLst/>
              <a:latin typeface="Arial" pitchFamily="34" charset="0"/>
            </a:endParaRPr>
          </a:p>
        </p:txBody>
      </p:sp>
      <p:sp>
        <p:nvSpPr>
          <p:cNvPr id="77830" name="Text Box 6"/>
          <p:cNvSpPr txBox="1">
            <a:spLocks noChangeArrowheads="1"/>
          </p:cNvSpPr>
          <p:nvPr/>
        </p:nvSpPr>
        <p:spPr bwMode="auto">
          <a:xfrm>
            <a:off x="2691234" y="4775994"/>
            <a:ext cx="1628775" cy="4714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tx1"/>
                </a:solidFill>
                <a:effectLst/>
                <a:latin typeface="Calibri" pitchFamily="34" charset="0"/>
              </a:rPr>
              <a:t>SPECIAL EFFECT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000" i="0" u="none" strike="noStrike" cap="none" normalizeH="0" baseline="0" dirty="0" smtClean="0">
                <a:ln>
                  <a:noFill/>
                </a:ln>
                <a:solidFill>
                  <a:schemeClr val="tx1"/>
                </a:solidFill>
                <a:effectLst/>
                <a:latin typeface="Calibri" pitchFamily="34" charset="0"/>
              </a:rPr>
              <a:t>(JET PUMPS)</a:t>
            </a:r>
            <a:endParaRPr kumimoji="0" lang="en-US" sz="1800" i="0" u="none" strike="noStrike" cap="none" normalizeH="0" baseline="0" dirty="0" smtClean="0">
              <a:ln>
                <a:noFill/>
              </a:ln>
              <a:solidFill>
                <a:schemeClr val="tx1"/>
              </a:solidFill>
              <a:effectLst/>
              <a:latin typeface="Arial" pitchFamily="34" charset="0"/>
            </a:endParaRPr>
          </a:p>
        </p:txBody>
      </p:sp>
      <p:sp>
        <p:nvSpPr>
          <p:cNvPr id="77831" name="Text Box 7"/>
          <p:cNvSpPr txBox="1">
            <a:spLocks noChangeArrowheads="1"/>
          </p:cNvSpPr>
          <p:nvPr/>
        </p:nvSpPr>
        <p:spPr bwMode="auto">
          <a:xfrm>
            <a:off x="4577184" y="4771231"/>
            <a:ext cx="1314450" cy="2952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Calibri" pitchFamily="34" charset="0"/>
              </a:rPr>
              <a:t>ROTARY</a:t>
            </a:r>
            <a:endParaRPr kumimoji="0" lang="en-US" sz="1800" i="0" u="none" strike="noStrike" cap="none" normalizeH="0" baseline="0" dirty="0" smtClean="0">
              <a:ln>
                <a:noFill/>
              </a:ln>
              <a:solidFill>
                <a:schemeClr val="tx1"/>
              </a:solidFill>
              <a:effectLst/>
              <a:latin typeface="Arial" pitchFamily="34" charset="0"/>
            </a:endParaRPr>
          </a:p>
        </p:txBody>
      </p:sp>
      <p:sp>
        <p:nvSpPr>
          <p:cNvPr id="77832" name="Text Box 8"/>
          <p:cNvSpPr txBox="1">
            <a:spLocks noChangeArrowheads="1"/>
          </p:cNvSpPr>
          <p:nvPr/>
        </p:nvSpPr>
        <p:spPr bwMode="auto">
          <a:xfrm>
            <a:off x="6301209" y="4775994"/>
            <a:ext cx="1485900" cy="2905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Calibri" pitchFamily="34" charset="0"/>
              </a:rPr>
              <a:t>RECIPROCATING</a:t>
            </a:r>
            <a:endParaRPr kumimoji="0" lang="en-US" sz="1800" i="0" u="none" strike="noStrike" cap="none" normalizeH="0" baseline="0" dirty="0" smtClean="0">
              <a:ln>
                <a:noFill/>
              </a:ln>
              <a:solidFill>
                <a:schemeClr val="tx1"/>
              </a:solidFill>
              <a:effectLst/>
              <a:latin typeface="Arial" pitchFamily="34" charset="0"/>
            </a:endParaRPr>
          </a:p>
        </p:txBody>
      </p:sp>
      <p:sp>
        <p:nvSpPr>
          <p:cNvPr id="77833" name="Text Box 9"/>
          <p:cNvSpPr txBox="1">
            <a:spLocks noChangeArrowheads="1"/>
          </p:cNvSpPr>
          <p:nvPr/>
        </p:nvSpPr>
        <p:spPr bwMode="auto">
          <a:xfrm>
            <a:off x="3153197" y="5733256"/>
            <a:ext cx="1255712" cy="2524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Calibri" pitchFamily="34" charset="0"/>
              </a:rPr>
              <a:t>GEAR PUMPS</a:t>
            </a:r>
            <a:endParaRPr kumimoji="0" lang="en-US" sz="1800" i="0" u="none" strike="noStrike" cap="none" normalizeH="0" baseline="0" dirty="0" smtClean="0">
              <a:ln>
                <a:noFill/>
              </a:ln>
              <a:solidFill>
                <a:schemeClr val="tx1"/>
              </a:solidFill>
              <a:effectLst/>
              <a:latin typeface="Arial" pitchFamily="34" charset="0"/>
            </a:endParaRPr>
          </a:p>
        </p:txBody>
      </p:sp>
      <p:sp>
        <p:nvSpPr>
          <p:cNvPr id="77834" name="Text Box 10"/>
          <p:cNvSpPr txBox="1">
            <a:spLocks noChangeArrowheads="1"/>
          </p:cNvSpPr>
          <p:nvPr/>
        </p:nvSpPr>
        <p:spPr bwMode="auto">
          <a:xfrm>
            <a:off x="4796259" y="5733256"/>
            <a:ext cx="1095375" cy="2524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Calibri" pitchFamily="34" charset="0"/>
              </a:rPr>
              <a:t>LOBE</a:t>
            </a:r>
            <a:endParaRPr kumimoji="0" lang="en-US" sz="1800" i="0" u="none" strike="noStrike" cap="none" normalizeH="0" baseline="0" dirty="0" smtClean="0">
              <a:ln>
                <a:noFill/>
              </a:ln>
              <a:solidFill>
                <a:schemeClr val="tx1"/>
              </a:solidFill>
              <a:effectLst/>
              <a:latin typeface="Arial" pitchFamily="34" charset="0"/>
            </a:endParaRPr>
          </a:p>
        </p:txBody>
      </p:sp>
      <p:sp>
        <p:nvSpPr>
          <p:cNvPr id="77835" name="Text Box 11"/>
          <p:cNvSpPr txBox="1">
            <a:spLocks noChangeArrowheads="1"/>
          </p:cNvSpPr>
          <p:nvPr/>
        </p:nvSpPr>
        <p:spPr bwMode="auto">
          <a:xfrm>
            <a:off x="6228184" y="5733256"/>
            <a:ext cx="1387475" cy="2524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200" i="0" u="none" strike="noStrike" cap="none" normalizeH="0" baseline="0" dirty="0" smtClean="0">
                <a:ln>
                  <a:noFill/>
                </a:ln>
                <a:solidFill>
                  <a:schemeClr val="tx1"/>
                </a:solidFill>
                <a:effectLst/>
                <a:latin typeface="Calibri" pitchFamily="34" charset="0"/>
              </a:rPr>
              <a:t>SLIDING VANE</a:t>
            </a:r>
            <a:endParaRPr kumimoji="0" lang="en-US" sz="1800" i="0" u="none" strike="noStrike" cap="none" normalizeH="0" baseline="0" dirty="0" smtClean="0">
              <a:ln>
                <a:noFill/>
              </a:ln>
              <a:solidFill>
                <a:schemeClr val="tx1"/>
              </a:solidFill>
              <a:effectLst/>
              <a:latin typeface="Arial" pitchFamily="34" charset="0"/>
            </a:endParaRPr>
          </a:p>
        </p:txBody>
      </p:sp>
      <p:cxnSp>
        <p:nvCxnSpPr>
          <p:cNvPr id="77836" name="AutoShape 12"/>
          <p:cNvCxnSpPr>
            <a:cxnSpLocks noChangeShapeType="1"/>
          </p:cNvCxnSpPr>
          <p:nvPr/>
        </p:nvCxnSpPr>
        <p:spPr bwMode="auto">
          <a:xfrm rot="10800000" flipV="1">
            <a:off x="2329284" y="2961481"/>
            <a:ext cx="1482725" cy="719138"/>
          </a:xfrm>
          <a:prstGeom prst="bentConnector3">
            <a:avLst>
              <a:gd name="adj1" fmla="val 85986"/>
            </a:avLst>
          </a:prstGeom>
          <a:noFill/>
          <a:ln w="9525">
            <a:solidFill>
              <a:srgbClr val="000000"/>
            </a:solidFill>
            <a:miter lim="800000"/>
            <a:headEnd/>
            <a:tailEnd/>
          </a:ln>
        </p:spPr>
      </p:cxnSp>
      <p:cxnSp>
        <p:nvCxnSpPr>
          <p:cNvPr id="77837" name="AutoShape 13"/>
          <p:cNvCxnSpPr>
            <a:cxnSpLocks noChangeShapeType="1"/>
          </p:cNvCxnSpPr>
          <p:nvPr/>
        </p:nvCxnSpPr>
        <p:spPr bwMode="auto">
          <a:xfrm>
            <a:off x="5093122" y="2961481"/>
            <a:ext cx="1789112" cy="719138"/>
          </a:xfrm>
          <a:prstGeom prst="bentConnector3">
            <a:avLst>
              <a:gd name="adj1" fmla="val 49981"/>
            </a:avLst>
          </a:prstGeom>
          <a:noFill/>
          <a:ln w="9525">
            <a:solidFill>
              <a:srgbClr val="000000"/>
            </a:solidFill>
            <a:miter lim="800000"/>
            <a:headEnd/>
            <a:tailEnd/>
          </a:ln>
        </p:spPr>
      </p:cxnSp>
      <p:cxnSp>
        <p:nvCxnSpPr>
          <p:cNvPr id="77838" name="AutoShape 14"/>
          <p:cNvCxnSpPr>
            <a:cxnSpLocks noChangeShapeType="1"/>
          </p:cNvCxnSpPr>
          <p:nvPr/>
        </p:nvCxnSpPr>
        <p:spPr bwMode="auto">
          <a:xfrm rot="5400000">
            <a:off x="5208215" y="3987800"/>
            <a:ext cx="833438" cy="742950"/>
          </a:xfrm>
          <a:prstGeom prst="bentConnector3">
            <a:avLst>
              <a:gd name="adj1" fmla="val 49963"/>
            </a:avLst>
          </a:prstGeom>
          <a:noFill/>
          <a:ln w="9525">
            <a:solidFill>
              <a:srgbClr val="000000"/>
            </a:solidFill>
            <a:miter lim="800000"/>
            <a:headEnd/>
            <a:tailEnd/>
          </a:ln>
        </p:spPr>
      </p:cxnSp>
      <p:cxnSp>
        <p:nvCxnSpPr>
          <p:cNvPr id="77839" name="AutoShape 15"/>
          <p:cNvCxnSpPr>
            <a:cxnSpLocks noChangeShapeType="1"/>
          </p:cNvCxnSpPr>
          <p:nvPr/>
        </p:nvCxnSpPr>
        <p:spPr bwMode="auto">
          <a:xfrm rot="16200000" flipH="1">
            <a:off x="5979740" y="3959225"/>
            <a:ext cx="833438" cy="800100"/>
          </a:xfrm>
          <a:prstGeom prst="bentConnector3">
            <a:avLst>
              <a:gd name="adj1" fmla="val 49963"/>
            </a:avLst>
          </a:prstGeom>
          <a:noFill/>
          <a:ln w="9525">
            <a:solidFill>
              <a:srgbClr val="000000"/>
            </a:solidFill>
            <a:miter lim="800000"/>
            <a:headEnd/>
            <a:tailEnd/>
          </a:ln>
        </p:spPr>
      </p:cxnSp>
      <p:cxnSp>
        <p:nvCxnSpPr>
          <p:cNvPr id="77840" name="AutoShape 16"/>
          <p:cNvCxnSpPr>
            <a:cxnSpLocks noChangeShapeType="1"/>
          </p:cNvCxnSpPr>
          <p:nvPr/>
        </p:nvCxnSpPr>
        <p:spPr bwMode="auto">
          <a:xfrm rot="5400000">
            <a:off x="1745878" y="3992562"/>
            <a:ext cx="833438" cy="733425"/>
          </a:xfrm>
          <a:prstGeom prst="bentConnector3">
            <a:avLst>
              <a:gd name="adj1" fmla="val 49963"/>
            </a:avLst>
          </a:prstGeom>
          <a:noFill/>
          <a:ln w="9525">
            <a:solidFill>
              <a:srgbClr val="000000"/>
            </a:solidFill>
            <a:miter lim="800000"/>
            <a:headEnd/>
            <a:tailEnd/>
          </a:ln>
        </p:spPr>
      </p:cxnSp>
      <p:cxnSp>
        <p:nvCxnSpPr>
          <p:cNvPr id="77841" name="AutoShape 17"/>
          <p:cNvCxnSpPr>
            <a:cxnSpLocks noChangeShapeType="1"/>
          </p:cNvCxnSpPr>
          <p:nvPr/>
        </p:nvCxnSpPr>
        <p:spPr bwMode="auto">
          <a:xfrm rot="16200000" flipH="1">
            <a:off x="2522165" y="3949700"/>
            <a:ext cx="833438" cy="819150"/>
          </a:xfrm>
          <a:prstGeom prst="bentConnector3">
            <a:avLst>
              <a:gd name="adj1" fmla="val 49963"/>
            </a:avLst>
          </a:prstGeom>
          <a:noFill/>
          <a:ln w="9525">
            <a:solidFill>
              <a:srgbClr val="000000"/>
            </a:solidFill>
            <a:miter lim="800000"/>
            <a:headEnd/>
            <a:tailEnd/>
          </a:ln>
        </p:spPr>
      </p:cxnSp>
      <p:cxnSp>
        <p:nvCxnSpPr>
          <p:cNvPr id="77842" name="AutoShape 18"/>
          <p:cNvCxnSpPr>
            <a:cxnSpLocks noChangeShapeType="1"/>
          </p:cNvCxnSpPr>
          <p:nvPr/>
        </p:nvCxnSpPr>
        <p:spPr bwMode="auto">
          <a:xfrm>
            <a:off x="5253459" y="5066506"/>
            <a:ext cx="0" cy="666750"/>
          </a:xfrm>
          <a:prstGeom prst="straightConnector1">
            <a:avLst/>
          </a:prstGeom>
          <a:noFill/>
          <a:ln w="9525">
            <a:solidFill>
              <a:srgbClr val="000000"/>
            </a:solidFill>
            <a:round/>
            <a:headEnd/>
            <a:tailEnd/>
          </a:ln>
        </p:spPr>
      </p:cxnSp>
      <p:cxnSp>
        <p:nvCxnSpPr>
          <p:cNvPr id="77843" name="AutoShape 19"/>
          <p:cNvCxnSpPr>
            <a:cxnSpLocks noChangeShapeType="1"/>
          </p:cNvCxnSpPr>
          <p:nvPr/>
        </p:nvCxnSpPr>
        <p:spPr bwMode="auto">
          <a:xfrm>
            <a:off x="3812009" y="5437981"/>
            <a:ext cx="3070225" cy="0"/>
          </a:xfrm>
          <a:prstGeom prst="straightConnector1">
            <a:avLst/>
          </a:prstGeom>
          <a:noFill/>
          <a:ln w="9525">
            <a:solidFill>
              <a:srgbClr val="000000"/>
            </a:solidFill>
            <a:round/>
            <a:headEnd/>
            <a:tailEnd/>
          </a:ln>
        </p:spPr>
      </p:cxnSp>
      <p:cxnSp>
        <p:nvCxnSpPr>
          <p:cNvPr id="77844" name="AutoShape 20"/>
          <p:cNvCxnSpPr>
            <a:cxnSpLocks noChangeShapeType="1"/>
          </p:cNvCxnSpPr>
          <p:nvPr/>
        </p:nvCxnSpPr>
        <p:spPr bwMode="auto">
          <a:xfrm>
            <a:off x="3812009" y="5437981"/>
            <a:ext cx="0" cy="295275"/>
          </a:xfrm>
          <a:prstGeom prst="straightConnector1">
            <a:avLst/>
          </a:prstGeom>
          <a:noFill/>
          <a:ln w="9525">
            <a:solidFill>
              <a:srgbClr val="000000"/>
            </a:solidFill>
            <a:round/>
            <a:headEnd/>
            <a:tailEnd/>
          </a:ln>
        </p:spPr>
      </p:cxnSp>
      <p:cxnSp>
        <p:nvCxnSpPr>
          <p:cNvPr id="77845" name="AutoShape 21"/>
          <p:cNvCxnSpPr>
            <a:cxnSpLocks noChangeShapeType="1"/>
          </p:cNvCxnSpPr>
          <p:nvPr/>
        </p:nvCxnSpPr>
        <p:spPr bwMode="auto">
          <a:xfrm>
            <a:off x="6882234" y="5437981"/>
            <a:ext cx="0" cy="295275"/>
          </a:xfrm>
          <a:prstGeom prst="straightConnector1">
            <a:avLst/>
          </a:prstGeom>
          <a:noFill/>
          <a:ln w="9525">
            <a:solidFill>
              <a:srgbClr val="000000"/>
            </a:solidFill>
            <a:round/>
            <a:headEnd/>
            <a:tailEnd/>
          </a:ln>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Arial" pitchFamily="34" charset="0"/>
                <a:cs typeface="Arial" pitchFamily="34" charset="0"/>
              </a:rPr>
              <a:t>Wet Sump Pump</a:t>
            </a:r>
            <a:endParaRPr lang="en-GB" sz="3600" dirty="0">
              <a:latin typeface="Arial" pitchFamily="34" charset="0"/>
              <a:cs typeface="Arial" pitchFamily="34" charset="0"/>
            </a:endParaRPr>
          </a:p>
        </p:txBody>
      </p:sp>
      <p:sp>
        <p:nvSpPr>
          <p:cNvPr id="3" name="Content Placeholder 2"/>
          <p:cNvSpPr>
            <a:spLocks noGrp="1"/>
          </p:cNvSpPr>
          <p:nvPr>
            <p:ph idx="1"/>
          </p:nvPr>
        </p:nvSpPr>
        <p:spPr>
          <a:xfrm>
            <a:off x="395536" y="1772816"/>
            <a:ext cx="3898776" cy="4525963"/>
          </a:xfrm>
        </p:spPr>
        <p:txBody>
          <a:bodyPr/>
          <a:lstStyle/>
          <a:p>
            <a:pPr marL="0" indent="0">
              <a:spcBef>
                <a:spcPts val="0"/>
              </a:spcBef>
              <a:buNone/>
            </a:pPr>
            <a:r>
              <a:rPr lang="en-GB" sz="2400" dirty="0" smtClean="0">
                <a:latin typeface="Arial" pitchFamily="34" charset="0"/>
                <a:cs typeface="Arial" pitchFamily="34" charset="0"/>
              </a:rPr>
              <a:t>This pump is designed to be suspended from an tank top by means of a drop pipe and can be used for pumping hazardous or other solids laden liquids. This is also called a cantilever-shaft pump and has the feature that there are no seals or bearings below the liquid level.</a:t>
            </a:r>
          </a:p>
          <a:p>
            <a:endParaRPr lang="en-GB" dirty="0"/>
          </a:p>
        </p:txBody>
      </p:sp>
      <p:pic>
        <p:nvPicPr>
          <p:cNvPr id="4" name="Picture 3" descr="Wet Pit Pump.gif"/>
          <p:cNvPicPr>
            <a:picLocks noChangeAspect="1"/>
          </p:cNvPicPr>
          <p:nvPr/>
        </p:nvPicPr>
        <p:blipFill>
          <a:blip r:embed="rId2" cstate="print"/>
          <a:stretch>
            <a:fillRect/>
          </a:stretch>
        </p:blipFill>
        <p:spPr>
          <a:xfrm>
            <a:off x="5724128" y="1340768"/>
            <a:ext cx="2276475" cy="4762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Arial" pitchFamily="34" charset="0"/>
                <a:cs typeface="Arial" pitchFamily="34" charset="0"/>
              </a:rPr>
              <a:t>Can or Magnetic Drive Pump</a:t>
            </a:r>
            <a:endParaRPr lang="en-GB" sz="3600" dirty="0">
              <a:latin typeface="Arial" pitchFamily="34" charset="0"/>
              <a:cs typeface="Arial" pitchFamily="34" charset="0"/>
            </a:endParaRPr>
          </a:p>
        </p:txBody>
      </p:sp>
      <p:sp>
        <p:nvSpPr>
          <p:cNvPr id="5" name="Content Placeholder 4"/>
          <p:cNvSpPr>
            <a:spLocks noGrp="1"/>
          </p:cNvSpPr>
          <p:nvPr>
            <p:ph idx="1"/>
          </p:nvPr>
        </p:nvSpPr>
        <p:spPr>
          <a:xfrm>
            <a:off x="467544" y="2204864"/>
            <a:ext cx="4258816" cy="3773016"/>
          </a:xfrm>
        </p:spPr>
        <p:txBody>
          <a:bodyPr/>
          <a:lstStyle/>
          <a:p>
            <a:pPr marL="0" indent="0">
              <a:spcBef>
                <a:spcPts val="0"/>
              </a:spcBef>
              <a:buNone/>
            </a:pPr>
            <a:r>
              <a:rPr lang="en-GB" sz="2400" dirty="0" smtClean="0">
                <a:latin typeface="Arial" pitchFamily="34" charset="0"/>
                <a:cs typeface="Arial" pitchFamily="34" charset="0"/>
              </a:rPr>
              <a:t>This is a sealless volute type pump and is used for fluids that are corrosive, volatile, high temperature, solids bearings liquids, radioactive and toxic fluids. This type of pump is used where leaks, even the smallest, cannot be tolerated</a:t>
            </a:r>
            <a:endParaRPr lang="en-GB" sz="2400" dirty="0">
              <a:latin typeface="Arial" pitchFamily="34" charset="0"/>
              <a:cs typeface="Arial" pitchFamily="34" charset="0"/>
            </a:endParaRPr>
          </a:p>
        </p:txBody>
      </p:sp>
      <p:pic>
        <p:nvPicPr>
          <p:cNvPr id="6" name="Picture 5" descr="Can Pump.jpg"/>
          <p:cNvPicPr>
            <a:picLocks noChangeAspect="1"/>
          </p:cNvPicPr>
          <p:nvPr/>
        </p:nvPicPr>
        <p:blipFill>
          <a:blip r:embed="rId2" cstate="print"/>
          <a:stretch>
            <a:fillRect/>
          </a:stretch>
        </p:blipFill>
        <p:spPr>
          <a:xfrm>
            <a:off x="4716016" y="2132856"/>
            <a:ext cx="3989276" cy="322894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t>Submersible or Sump Pump</a:t>
            </a:r>
            <a:endParaRPr lang="en-GB" sz="3600" dirty="0">
              <a:latin typeface="Arial" pitchFamily="34" charset="0"/>
              <a:cs typeface="Arial" pitchFamily="34" charset="0"/>
            </a:endParaRPr>
          </a:p>
        </p:txBody>
      </p:sp>
      <p:sp>
        <p:nvSpPr>
          <p:cNvPr id="5" name="Content Placeholder 4"/>
          <p:cNvSpPr>
            <a:spLocks noGrp="1"/>
          </p:cNvSpPr>
          <p:nvPr>
            <p:ph idx="1"/>
          </p:nvPr>
        </p:nvSpPr>
        <p:spPr>
          <a:xfrm>
            <a:off x="467544" y="1772816"/>
            <a:ext cx="4464496" cy="4205064"/>
          </a:xfrm>
        </p:spPr>
        <p:txBody>
          <a:bodyPr/>
          <a:lstStyle/>
          <a:p>
            <a:pPr marL="0" indent="0">
              <a:spcBef>
                <a:spcPts val="0"/>
              </a:spcBef>
              <a:buNone/>
            </a:pPr>
            <a:r>
              <a:rPr lang="en-GB" sz="2400" dirty="0" smtClean="0">
                <a:latin typeface="Arial" pitchFamily="34" charset="0"/>
                <a:cs typeface="Arial" pitchFamily="34" charset="0"/>
              </a:rPr>
              <a:t>This is the typical submersible sump pump. They resemble a wet-pit volute pump except that the motor also is submerged. They are very popular for controlling water level in sumps in all types of industry. They are usually connected to a flexible hose and are usually easily removed for maintenance. </a:t>
            </a:r>
            <a:endParaRPr lang="en-GB" sz="2400" dirty="0">
              <a:latin typeface="Arial" pitchFamily="34" charset="0"/>
              <a:cs typeface="Arial" pitchFamily="34" charset="0"/>
            </a:endParaRPr>
          </a:p>
        </p:txBody>
      </p:sp>
      <p:pic>
        <p:nvPicPr>
          <p:cNvPr id="7" name="Picture 6" descr="Submergable Pump.jpg"/>
          <p:cNvPicPr>
            <a:picLocks noChangeAspect="1"/>
          </p:cNvPicPr>
          <p:nvPr/>
        </p:nvPicPr>
        <p:blipFill>
          <a:blip r:embed="rId2" cstate="print"/>
          <a:stretch>
            <a:fillRect/>
          </a:stretch>
        </p:blipFill>
        <p:spPr>
          <a:xfrm>
            <a:off x="5724128" y="1484784"/>
            <a:ext cx="2503965" cy="425844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Arial" pitchFamily="34" charset="0"/>
                <a:cs typeface="Arial" pitchFamily="34" charset="0"/>
              </a:rPr>
              <a:t>Axial Flow Jet Type Pump</a:t>
            </a:r>
            <a:endParaRPr lang="en-GB" sz="3600" dirty="0">
              <a:latin typeface="Arial" pitchFamily="34" charset="0"/>
              <a:cs typeface="Arial" pitchFamily="34" charset="0"/>
            </a:endParaRPr>
          </a:p>
        </p:txBody>
      </p:sp>
      <p:sp>
        <p:nvSpPr>
          <p:cNvPr id="5" name="Content Placeholder 4"/>
          <p:cNvSpPr>
            <a:spLocks noGrp="1"/>
          </p:cNvSpPr>
          <p:nvPr>
            <p:ph idx="1"/>
          </p:nvPr>
        </p:nvSpPr>
        <p:spPr>
          <a:xfrm>
            <a:off x="467544" y="1772816"/>
            <a:ext cx="2736304" cy="4205064"/>
          </a:xfrm>
        </p:spPr>
        <p:txBody>
          <a:bodyPr/>
          <a:lstStyle/>
          <a:p>
            <a:pPr marL="0" indent="0">
              <a:spcBef>
                <a:spcPts val="0"/>
              </a:spcBef>
              <a:buNone/>
            </a:pPr>
            <a:r>
              <a:rPr lang="en-GB" sz="2400" dirty="0" smtClean="0">
                <a:latin typeface="Arial" pitchFamily="34" charset="0"/>
                <a:cs typeface="Arial" pitchFamily="34" charset="0"/>
              </a:rPr>
              <a:t>This style of pump is used for high flow, low head purposes. Manly used in very special function</a:t>
            </a:r>
          </a:p>
          <a:p>
            <a:pPr marL="0" indent="0">
              <a:spcBef>
                <a:spcPts val="0"/>
              </a:spcBef>
              <a:buNone/>
            </a:pPr>
            <a:r>
              <a:rPr lang="en-GB" sz="2400" dirty="0" smtClean="0">
                <a:latin typeface="Arial" pitchFamily="34" charset="0"/>
                <a:cs typeface="Arial" pitchFamily="34" charset="0"/>
              </a:rPr>
              <a:t> in the chemical, mining, petroleum, pulp &amp; paper and food general applications.</a:t>
            </a:r>
            <a:endParaRPr lang="en-GB" sz="2400" dirty="0">
              <a:latin typeface="Arial" pitchFamily="34" charset="0"/>
              <a:cs typeface="Arial" pitchFamily="34" charset="0"/>
            </a:endParaRPr>
          </a:p>
        </p:txBody>
      </p:sp>
      <p:pic>
        <p:nvPicPr>
          <p:cNvPr id="6" name="Picture 5" descr="Jet Pump.jpg"/>
          <p:cNvPicPr>
            <a:picLocks noChangeAspect="1"/>
          </p:cNvPicPr>
          <p:nvPr/>
        </p:nvPicPr>
        <p:blipFill>
          <a:blip r:embed="rId2" cstate="print"/>
          <a:stretch>
            <a:fillRect/>
          </a:stretch>
        </p:blipFill>
        <p:spPr>
          <a:xfrm>
            <a:off x="3995936" y="2060848"/>
            <a:ext cx="4559300" cy="31242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6346825" cy="850900"/>
          </a:xfrm>
        </p:spPr>
        <p:txBody>
          <a:bodyPr/>
          <a:lstStyle/>
          <a:p>
            <a:pPr algn="l"/>
            <a:r>
              <a:rPr lang="en-US" smtClean="0"/>
              <a:t>Packing Installation</a:t>
            </a:r>
            <a:endParaRPr lang="en-GB" smtClean="0"/>
          </a:p>
        </p:txBody>
      </p:sp>
      <p:pic>
        <p:nvPicPr>
          <p:cNvPr id="34819" name="Picture 1027" descr="scan3"/>
          <p:cNvPicPr>
            <a:picLocks noChangeAspect="1" noChangeArrowheads="1"/>
          </p:cNvPicPr>
          <p:nvPr/>
        </p:nvPicPr>
        <p:blipFill>
          <a:blip r:embed="rId3" cstate="print">
            <a:clrChange>
              <a:clrFrom>
                <a:srgbClr val="0297DE"/>
              </a:clrFrom>
              <a:clrTo>
                <a:srgbClr val="0297DE">
                  <a:alpha val="0"/>
                </a:srgbClr>
              </a:clrTo>
            </a:clrChange>
          </a:blip>
          <a:srcRect l="16910" t="6050" r="14111" b="5569"/>
          <a:stretch>
            <a:fillRect/>
          </a:stretch>
        </p:blipFill>
        <p:spPr bwMode="auto">
          <a:xfrm>
            <a:off x="1828800" y="1235075"/>
            <a:ext cx="5530850" cy="5313363"/>
          </a:xfrm>
          <a:prstGeom prst="rect">
            <a:avLst/>
          </a:prstGeom>
          <a:noFill/>
          <a:ln w="9525">
            <a:noFill/>
            <a:miter lim="800000"/>
            <a:headEnd/>
            <a:tailEnd/>
          </a:ln>
        </p:spPr>
      </p:pic>
      <p:grpSp>
        <p:nvGrpSpPr>
          <p:cNvPr id="2" name="Group 1028"/>
          <p:cNvGrpSpPr>
            <a:grpSpLocks/>
          </p:cNvGrpSpPr>
          <p:nvPr/>
        </p:nvGrpSpPr>
        <p:grpSpPr bwMode="auto">
          <a:xfrm>
            <a:off x="2819400" y="1400175"/>
            <a:ext cx="1676400" cy="1981200"/>
            <a:chOff x="1776" y="912"/>
            <a:chExt cx="1056" cy="1248"/>
          </a:xfrm>
        </p:grpSpPr>
        <p:sp>
          <p:nvSpPr>
            <p:cNvPr id="34824" name="AutoShape 1029"/>
            <p:cNvSpPr>
              <a:spLocks noChangeArrowheads="1"/>
            </p:cNvSpPr>
            <p:nvPr/>
          </p:nvSpPr>
          <p:spPr bwMode="auto">
            <a:xfrm>
              <a:off x="1776" y="1536"/>
              <a:ext cx="1056" cy="62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6 w 21600"/>
                <a:gd name="T13" fmla="*/ 4396 h 21600"/>
                <a:gd name="T14" fmla="*/ 20005 w 21600"/>
                <a:gd name="T15" fmla="*/ 7754 h 21600"/>
              </a:gdLst>
              <a:ahLst/>
              <a:cxnLst>
                <a:cxn ang="T8">
                  <a:pos x="T0" y="T1"/>
                </a:cxn>
                <a:cxn ang="T9">
                  <a:pos x="T2" y="T3"/>
                </a:cxn>
                <a:cxn ang="T10">
                  <a:pos x="T4" y="T5"/>
                </a:cxn>
                <a:cxn ang="T11">
                  <a:pos x="T6" y="T7"/>
                </a:cxn>
              </a:cxnLst>
              <a:rect l="T12" t="T13" r="T14" b="T15"/>
              <a:pathLst>
                <a:path w="21600" h="21600">
                  <a:moveTo>
                    <a:pt x="21600" y="6079"/>
                  </a:moveTo>
                  <a:lnTo>
                    <a:pt x="15832" y="0"/>
                  </a:lnTo>
                  <a:lnTo>
                    <a:pt x="15832" y="4396"/>
                  </a:lnTo>
                  <a:lnTo>
                    <a:pt x="12427" y="4396"/>
                  </a:lnTo>
                  <a:cubicBezTo>
                    <a:pt x="5564" y="4396"/>
                    <a:pt x="0" y="7871"/>
                    <a:pt x="0" y="12158"/>
                  </a:cubicBezTo>
                  <a:lnTo>
                    <a:pt x="0" y="21600"/>
                  </a:lnTo>
                  <a:lnTo>
                    <a:pt x="3440" y="21600"/>
                  </a:lnTo>
                  <a:lnTo>
                    <a:pt x="3440" y="12158"/>
                  </a:lnTo>
                  <a:cubicBezTo>
                    <a:pt x="3440" y="9730"/>
                    <a:pt x="7464" y="7762"/>
                    <a:pt x="12427" y="7762"/>
                  </a:cubicBezTo>
                  <a:lnTo>
                    <a:pt x="15832" y="7762"/>
                  </a:lnTo>
                  <a:lnTo>
                    <a:pt x="15832" y="12158"/>
                  </a:lnTo>
                  <a:close/>
                </a:path>
              </a:pathLst>
            </a:custGeom>
            <a:gradFill rotWithShape="0">
              <a:gsLst>
                <a:gs pos="0">
                  <a:schemeClr val="hlink"/>
                </a:gs>
                <a:gs pos="100000">
                  <a:schemeClr val="accent2"/>
                </a:gs>
              </a:gsLst>
              <a:lin ang="0" scaled="1"/>
            </a:gradFill>
            <a:ln w="12700">
              <a:noFill/>
              <a:miter lim="800000"/>
              <a:headEnd/>
              <a:tailEnd/>
            </a:ln>
          </p:spPr>
          <p:txBody>
            <a:bodyPr wrap="none" anchor="ctr"/>
            <a:lstStyle/>
            <a:p>
              <a:endParaRPr lang="en-US"/>
            </a:p>
          </p:txBody>
        </p:sp>
        <p:sp>
          <p:nvSpPr>
            <p:cNvPr id="34825" name="AutoShape 1030"/>
            <p:cNvSpPr>
              <a:spLocks noChangeArrowheads="1"/>
            </p:cNvSpPr>
            <p:nvPr/>
          </p:nvSpPr>
          <p:spPr bwMode="auto">
            <a:xfrm flipV="1">
              <a:off x="1776" y="912"/>
              <a:ext cx="1056" cy="62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6 w 21600"/>
                <a:gd name="T13" fmla="*/ 4396 h 21600"/>
                <a:gd name="T14" fmla="*/ 20005 w 21600"/>
                <a:gd name="T15" fmla="*/ 7754 h 21600"/>
              </a:gdLst>
              <a:ahLst/>
              <a:cxnLst>
                <a:cxn ang="T8">
                  <a:pos x="T0" y="T1"/>
                </a:cxn>
                <a:cxn ang="T9">
                  <a:pos x="T2" y="T3"/>
                </a:cxn>
                <a:cxn ang="T10">
                  <a:pos x="T4" y="T5"/>
                </a:cxn>
                <a:cxn ang="T11">
                  <a:pos x="T6" y="T7"/>
                </a:cxn>
              </a:cxnLst>
              <a:rect l="T12" t="T13" r="T14" b="T15"/>
              <a:pathLst>
                <a:path w="21600" h="21600">
                  <a:moveTo>
                    <a:pt x="21600" y="6079"/>
                  </a:moveTo>
                  <a:lnTo>
                    <a:pt x="15832" y="0"/>
                  </a:lnTo>
                  <a:lnTo>
                    <a:pt x="15832" y="4396"/>
                  </a:lnTo>
                  <a:lnTo>
                    <a:pt x="12427" y="4396"/>
                  </a:lnTo>
                  <a:cubicBezTo>
                    <a:pt x="5564" y="4396"/>
                    <a:pt x="0" y="7871"/>
                    <a:pt x="0" y="12158"/>
                  </a:cubicBezTo>
                  <a:lnTo>
                    <a:pt x="0" y="21600"/>
                  </a:lnTo>
                  <a:lnTo>
                    <a:pt x="3440" y="21600"/>
                  </a:lnTo>
                  <a:lnTo>
                    <a:pt x="3440" y="12158"/>
                  </a:lnTo>
                  <a:cubicBezTo>
                    <a:pt x="3440" y="9730"/>
                    <a:pt x="7464" y="7762"/>
                    <a:pt x="12427" y="7762"/>
                  </a:cubicBezTo>
                  <a:lnTo>
                    <a:pt x="15832" y="7762"/>
                  </a:lnTo>
                  <a:lnTo>
                    <a:pt x="15832" y="12158"/>
                  </a:lnTo>
                  <a:close/>
                </a:path>
              </a:pathLst>
            </a:custGeom>
            <a:gradFill rotWithShape="0">
              <a:gsLst>
                <a:gs pos="0">
                  <a:schemeClr val="hlink"/>
                </a:gs>
                <a:gs pos="100000">
                  <a:schemeClr val="accent2"/>
                </a:gs>
              </a:gsLst>
              <a:lin ang="0" scaled="1"/>
            </a:gradFill>
            <a:ln w="12700">
              <a:noFill/>
              <a:miter lim="800000"/>
              <a:headEnd/>
              <a:tailEnd/>
            </a:ln>
          </p:spPr>
          <p:txBody>
            <a:bodyPr wrap="none" anchor="ctr"/>
            <a:lstStyle/>
            <a:p>
              <a:endParaRPr lang="en-US"/>
            </a:p>
          </p:txBody>
        </p:sp>
      </p:grpSp>
      <p:grpSp>
        <p:nvGrpSpPr>
          <p:cNvPr id="34821" name="Group 1035"/>
          <p:cNvGrpSpPr>
            <a:grpSpLocks/>
          </p:cNvGrpSpPr>
          <p:nvPr/>
        </p:nvGrpSpPr>
        <p:grpSpPr bwMode="auto">
          <a:xfrm>
            <a:off x="4038600" y="4206875"/>
            <a:ext cx="1181100" cy="914400"/>
            <a:chOff x="2544" y="2688"/>
            <a:chExt cx="744" cy="576"/>
          </a:xfrm>
        </p:grpSpPr>
        <p:sp>
          <p:nvSpPr>
            <p:cNvPr id="34822" name="AutoShape 1036"/>
            <p:cNvSpPr>
              <a:spLocks noChangeArrowheads="1"/>
            </p:cNvSpPr>
            <p:nvPr/>
          </p:nvSpPr>
          <p:spPr bwMode="auto">
            <a:xfrm rot="5400000">
              <a:off x="2784" y="2760"/>
              <a:ext cx="576"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5650 h 21600"/>
                <a:gd name="T20" fmla="*/ 184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00" y="0"/>
                  </a:moveTo>
                  <a:lnTo>
                    <a:pt x="10199" y="7249"/>
                  </a:lnTo>
                  <a:lnTo>
                    <a:pt x="13350" y="7249"/>
                  </a:lnTo>
                  <a:lnTo>
                    <a:pt x="13350" y="15630"/>
                  </a:lnTo>
                  <a:lnTo>
                    <a:pt x="0" y="15630"/>
                  </a:lnTo>
                  <a:lnTo>
                    <a:pt x="0" y="21600"/>
                  </a:lnTo>
                  <a:lnTo>
                    <a:pt x="18449" y="21600"/>
                  </a:lnTo>
                  <a:lnTo>
                    <a:pt x="18449" y="7249"/>
                  </a:lnTo>
                  <a:lnTo>
                    <a:pt x="21600" y="7249"/>
                  </a:lnTo>
                  <a:close/>
                </a:path>
              </a:pathLst>
            </a:custGeom>
            <a:gradFill rotWithShape="0">
              <a:gsLst>
                <a:gs pos="0">
                  <a:schemeClr val="hlink"/>
                </a:gs>
                <a:gs pos="100000">
                  <a:schemeClr val="accent2"/>
                </a:gs>
              </a:gsLst>
              <a:lin ang="0" scaled="1"/>
            </a:gradFill>
            <a:ln w="12700">
              <a:noFill/>
              <a:miter lim="800000"/>
              <a:headEnd/>
              <a:tailEnd/>
            </a:ln>
          </p:spPr>
          <p:txBody>
            <a:bodyPr wrap="none" anchor="ctr"/>
            <a:lstStyle/>
            <a:p>
              <a:endParaRPr lang="en-US"/>
            </a:p>
          </p:txBody>
        </p:sp>
        <p:sp>
          <p:nvSpPr>
            <p:cNvPr id="34823" name="AutoShape 1037"/>
            <p:cNvSpPr>
              <a:spLocks noChangeArrowheads="1"/>
            </p:cNvSpPr>
            <p:nvPr/>
          </p:nvSpPr>
          <p:spPr bwMode="auto">
            <a:xfrm rot="16200000" flipH="1">
              <a:off x="2472" y="2760"/>
              <a:ext cx="576"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1796480 60000 65536"/>
                <a:gd name="T14" fmla="*/ 11796480 60000 65536"/>
                <a:gd name="T15" fmla="*/ 5898240 60000 65536"/>
                <a:gd name="T16" fmla="*/ 0 60000 65536"/>
                <a:gd name="T17" fmla="*/ 0 60000 65536"/>
                <a:gd name="T18" fmla="*/ 0 w 21600"/>
                <a:gd name="T19" fmla="*/ 15650 h 21600"/>
                <a:gd name="T20" fmla="*/ 184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00" y="0"/>
                  </a:moveTo>
                  <a:lnTo>
                    <a:pt x="10199" y="7249"/>
                  </a:lnTo>
                  <a:lnTo>
                    <a:pt x="13350" y="7249"/>
                  </a:lnTo>
                  <a:lnTo>
                    <a:pt x="13350" y="15630"/>
                  </a:lnTo>
                  <a:lnTo>
                    <a:pt x="0" y="15630"/>
                  </a:lnTo>
                  <a:lnTo>
                    <a:pt x="0" y="21600"/>
                  </a:lnTo>
                  <a:lnTo>
                    <a:pt x="18449" y="21600"/>
                  </a:lnTo>
                  <a:lnTo>
                    <a:pt x="18449" y="7249"/>
                  </a:lnTo>
                  <a:lnTo>
                    <a:pt x="21600" y="7249"/>
                  </a:lnTo>
                  <a:close/>
                </a:path>
              </a:pathLst>
            </a:custGeom>
            <a:gradFill rotWithShape="0">
              <a:gsLst>
                <a:gs pos="0">
                  <a:schemeClr val="accent2"/>
                </a:gs>
                <a:gs pos="100000">
                  <a:schemeClr val="hlink"/>
                </a:gs>
              </a:gsLst>
              <a:lin ang="0" scaled="1"/>
            </a:gradFill>
            <a:ln w="12700">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z="3600" dirty="0" smtClean="0">
                <a:latin typeface="Arial" pitchFamily="34" charset="0"/>
                <a:cs typeface="Arial" pitchFamily="34" charset="0"/>
              </a:rPr>
              <a:t>Liquid-Abrasives Separator</a:t>
            </a:r>
            <a:endParaRPr lang="en-GB" sz="3600" dirty="0" smtClean="0">
              <a:latin typeface="Arial" pitchFamily="34" charset="0"/>
              <a:cs typeface="Arial" pitchFamily="34" charset="0"/>
            </a:endParaRPr>
          </a:p>
        </p:txBody>
      </p:sp>
      <p:graphicFrame>
        <p:nvGraphicFramePr>
          <p:cNvPr id="3074" name="Object 3"/>
          <p:cNvGraphicFramePr>
            <a:graphicFrameLocks noChangeAspect="1"/>
          </p:cNvGraphicFramePr>
          <p:nvPr>
            <p:ph idx="1"/>
          </p:nvPr>
        </p:nvGraphicFramePr>
        <p:xfrm>
          <a:off x="900113" y="1554163"/>
          <a:ext cx="7343775" cy="4618037"/>
        </p:xfrm>
        <a:graphic>
          <a:graphicData uri="http://schemas.openxmlformats.org/presentationml/2006/ole">
            <p:oleObj spid="_x0000_s3074" name="Bitmap Image" r:id="rId4" imgW="5753903" imgH="3619048" progId="PBrush">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GB" sz="3600" dirty="0" smtClean="0">
                <a:latin typeface="Arial" pitchFamily="34" charset="0"/>
                <a:cs typeface="Arial" pitchFamily="34" charset="0"/>
              </a:rPr>
              <a:t>Main Causes pump failure </a:t>
            </a:r>
            <a:endParaRPr lang="en-GB" sz="3600" dirty="0">
              <a:latin typeface="Arial" pitchFamily="34" charset="0"/>
              <a:cs typeface="Arial" pitchFamily="34" charset="0"/>
            </a:endParaRPr>
          </a:p>
        </p:txBody>
      </p:sp>
      <p:sp>
        <p:nvSpPr>
          <p:cNvPr id="4" name="TextBox 3"/>
          <p:cNvSpPr txBox="1"/>
          <p:nvPr/>
        </p:nvSpPr>
        <p:spPr>
          <a:xfrm>
            <a:off x="1763688" y="1916832"/>
            <a:ext cx="5616624" cy="3901837"/>
          </a:xfrm>
          <a:prstGeom prst="rect">
            <a:avLst/>
          </a:prstGeom>
          <a:noFill/>
        </p:spPr>
        <p:txBody>
          <a:bodyPr wrap="square" rtlCol="0">
            <a:spAutoFit/>
          </a:bodyPr>
          <a:lstStyle/>
          <a:p>
            <a:pPr lvl="0">
              <a:lnSpc>
                <a:spcPct val="150000"/>
              </a:lnSpc>
            </a:pPr>
            <a:r>
              <a:rPr lang="en-US" sz="2400" b="0" dirty="0"/>
              <a:t>CAVITATION</a:t>
            </a:r>
            <a:endParaRPr lang="en-GB" sz="2400" b="0" dirty="0"/>
          </a:p>
          <a:p>
            <a:pPr lvl="0">
              <a:lnSpc>
                <a:spcPct val="150000"/>
              </a:lnSpc>
            </a:pPr>
            <a:r>
              <a:rPr lang="en-US" sz="2400" b="0" dirty="0"/>
              <a:t>LACK OF FLUID</a:t>
            </a:r>
            <a:endParaRPr lang="en-GB" sz="2400" b="0" dirty="0"/>
          </a:p>
          <a:p>
            <a:pPr lvl="0">
              <a:lnSpc>
                <a:spcPct val="150000"/>
              </a:lnSpc>
            </a:pPr>
            <a:r>
              <a:rPr lang="en-US" sz="2400" b="0" dirty="0"/>
              <a:t>REVERSE ROTATION</a:t>
            </a:r>
            <a:endParaRPr lang="en-GB" sz="2400" b="0" dirty="0"/>
          </a:p>
          <a:p>
            <a:pPr lvl="0">
              <a:lnSpc>
                <a:spcPct val="150000"/>
              </a:lnSpc>
            </a:pPr>
            <a:r>
              <a:rPr lang="en-US" sz="2400" b="0" dirty="0"/>
              <a:t>CYCLING</a:t>
            </a:r>
            <a:endParaRPr lang="en-GB" sz="2400" b="0" dirty="0"/>
          </a:p>
          <a:p>
            <a:pPr lvl="0">
              <a:lnSpc>
                <a:spcPct val="150000"/>
              </a:lnSpc>
            </a:pPr>
            <a:r>
              <a:rPr lang="en-US" sz="2400" b="0" dirty="0"/>
              <a:t>COUPLING MIS-ALIGNMENT</a:t>
            </a:r>
            <a:endParaRPr lang="en-GB" sz="2400" b="0" dirty="0"/>
          </a:p>
          <a:p>
            <a:pPr lvl="0">
              <a:lnSpc>
                <a:spcPct val="150000"/>
              </a:lnSpc>
            </a:pPr>
            <a:r>
              <a:rPr lang="en-US" sz="2400" b="0" dirty="0"/>
              <a:t>IMBALANCE </a:t>
            </a:r>
            <a:endParaRPr lang="en-GB" sz="2400" b="0" dirty="0"/>
          </a:p>
          <a:p>
            <a:pPr lvl="0">
              <a:lnSpc>
                <a:spcPct val="150000"/>
              </a:lnSpc>
            </a:pPr>
            <a:r>
              <a:rPr lang="en-US" sz="2400" b="0" dirty="0"/>
              <a:t>CLOSED HEAD OPERATION</a:t>
            </a:r>
            <a:endParaRPr lang="en-GB" sz="2400" b="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404813"/>
            <a:ext cx="7772400" cy="685800"/>
          </a:xfrm>
        </p:spPr>
        <p:txBody>
          <a:bodyPr/>
          <a:lstStyle/>
          <a:p>
            <a:r>
              <a:rPr lang="en-US" sz="3600" dirty="0" smtClean="0"/>
              <a:t>CAVITATION</a:t>
            </a:r>
            <a:endParaRPr lang="en-AU" sz="3600" dirty="0" smtClean="0"/>
          </a:p>
        </p:txBody>
      </p:sp>
      <p:sp>
        <p:nvSpPr>
          <p:cNvPr id="7173" name="Text Box 5"/>
          <p:cNvSpPr txBox="1">
            <a:spLocks noChangeArrowheads="1"/>
          </p:cNvSpPr>
          <p:nvPr/>
        </p:nvSpPr>
        <p:spPr bwMode="auto">
          <a:xfrm>
            <a:off x="1043608" y="1700808"/>
            <a:ext cx="7315200" cy="3754874"/>
          </a:xfrm>
          <a:prstGeom prst="rect">
            <a:avLst/>
          </a:prstGeom>
          <a:noFill/>
          <a:ln w="9525">
            <a:noFill/>
            <a:miter lim="800000"/>
            <a:headEnd/>
            <a:tailEnd/>
          </a:ln>
          <a:effectLst/>
        </p:spPr>
        <p:txBody>
          <a:bodyPr>
            <a:spAutoFit/>
          </a:bodyPr>
          <a:lstStyle/>
          <a:p>
            <a:pPr>
              <a:defRPr/>
            </a:pPr>
            <a:r>
              <a:rPr lang="en-AU" b="0" dirty="0" smtClean="0">
                <a:latin typeface="Arial" pitchFamily="34" charset="0"/>
                <a:cs typeface="Arial" pitchFamily="34" charset="0"/>
              </a:rPr>
              <a:t>Symptoms</a:t>
            </a:r>
          </a:p>
          <a:p>
            <a:pPr>
              <a:defRPr/>
            </a:pPr>
            <a:endParaRPr lang="en-AU" sz="2400" b="0" dirty="0">
              <a:effectLst>
                <a:outerShdw blurRad="38100" dist="38100" dir="2700000" algn="tl">
                  <a:srgbClr val="C0C0C0"/>
                </a:outerShdw>
              </a:effectLst>
              <a:latin typeface="Arial" pitchFamily="34" charset="0"/>
              <a:cs typeface="Arial" pitchFamily="34" charset="0"/>
            </a:endParaRPr>
          </a:p>
          <a:p>
            <a:pPr>
              <a:lnSpc>
                <a:spcPct val="150000"/>
              </a:lnSpc>
              <a:defRPr/>
            </a:pPr>
            <a:r>
              <a:rPr lang="en-AU" sz="2400" b="0" dirty="0" smtClean="0">
                <a:effectLst>
                  <a:outerShdw blurRad="38100" dist="38100" dir="2700000" algn="tl">
                    <a:srgbClr val="C0C0C0"/>
                  </a:outerShdw>
                </a:effectLst>
                <a:latin typeface="Arial" pitchFamily="34" charset="0"/>
                <a:cs typeface="Arial" pitchFamily="34" charset="0"/>
              </a:rPr>
              <a:t>1</a:t>
            </a:r>
            <a:r>
              <a:rPr lang="en-AU" sz="2400" b="0" dirty="0">
                <a:effectLst>
                  <a:outerShdw blurRad="38100" dist="38100" dir="2700000" algn="tl">
                    <a:srgbClr val="C0C0C0"/>
                  </a:outerShdw>
                </a:effectLst>
                <a:latin typeface="Arial" pitchFamily="34" charset="0"/>
                <a:cs typeface="Arial" pitchFamily="34" charset="0"/>
              </a:rPr>
              <a:t>. </a:t>
            </a:r>
            <a:r>
              <a:rPr lang="en-AU" sz="2400" b="0" dirty="0">
                <a:latin typeface="Arial" pitchFamily="34" charset="0"/>
                <a:cs typeface="Arial" pitchFamily="34" charset="0"/>
              </a:rPr>
              <a:t>The pump sounds like it is pumping rocks!</a:t>
            </a:r>
          </a:p>
          <a:p>
            <a:pPr>
              <a:lnSpc>
                <a:spcPct val="150000"/>
              </a:lnSpc>
              <a:defRPr/>
            </a:pPr>
            <a:r>
              <a:rPr lang="en-AU" sz="2400" b="0" dirty="0">
                <a:latin typeface="Arial" pitchFamily="34" charset="0"/>
                <a:cs typeface="Arial" pitchFamily="34" charset="0"/>
              </a:rPr>
              <a:t>2. High Vacuum reading on suction line</a:t>
            </a:r>
          </a:p>
          <a:p>
            <a:pPr>
              <a:lnSpc>
                <a:spcPct val="150000"/>
              </a:lnSpc>
              <a:defRPr/>
            </a:pPr>
            <a:r>
              <a:rPr lang="en-AU" sz="2400" b="0" dirty="0">
                <a:latin typeface="Arial" pitchFamily="34" charset="0"/>
                <a:cs typeface="Arial" pitchFamily="34" charset="0"/>
              </a:rPr>
              <a:t>3. Low discharge pressure/High flow</a:t>
            </a:r>
            <a:endParaRPr lang="en-US" sz="2400" b="0" dirty="0">
              <a:latin typeface="Arial" pitchFamily="34" charset="0"/>
              <a:cs typeface="Arial" pitchFamily="34" charset="0"/>
            </a:endParaRPr>
          </a:p>
          <a:p>
            <a:pPr>
              <a:lnSpc>
                <a:spcPct val="150000"/>
              </a:lnSpc>
              <a:defRPr/>
            </a:pPr>
            <a:r>
              <a:rPr lang="en-US" sz="2400" b="0" dirty="0">
                <a:latin typeface="Arial" pitchFamily="34" charset="0"/>
                <a:cs typeface="Arial" pitchFamily="34" charset="0"/>
              </a:rPr>
              <a:t>4. Power draw not as per manufacturers curve</a:t>
            </a:r>
            <a:endParaRPr lang="en-AU" sz="2400" b="0" dirty="0">
              <a:latin typeface="Arial" pitchFamily="34" charset="0"/>
              <a:cs typeface="Arial" pitchFamily="34" charset="0"/>
            </a:endParaRPr>
          </a:p>
          <a:p>
            <a:pPr>
              <a:lnSpc>
                <a:spcPct val="150000"/>
              </a:lnSpc>
              <a:defRPr/>
            </a:pPr>
            <a:endParaRPr lang="en-AU" b="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404813"/>
            <a:ext cx="7772400" cy="685800"/>
          </a:xfrm>
        </p:spPr>
        <p:txBody>
          <a:bodyPr/>
          <a:lstStyle/>
          <a:p>
            <a:r>
              <a:rPr lang="en-US" sz="3600" dirty="0" smtClean="0"/>
              <a:t>CAVITATION</a:t>
            </a:r>
            <a:endParaRPr lang="en-AU" sz="3600" dirty="0" smtClean="0"/>
          </a:p>
        </p:txBody>
      </p:sp>
      <p:sp>
        <p:nvSpPr>
          <p:cNvPr id="7173" name="Text Box 5"/>
          <p:cNvSpPr txBox="1">
            <a:spLocks noChangeArrowheads="1"/>
          </p:cNvSpPr>
          <p:nvPr/>
        </p:nvSpPr>
        <p:spPr bwMode="auto">
          <a:xfrm>
            <a:off x="838200" y="1219200"/>
            <a:ext cx="7315200" cy="5016758"/>
          </a:xfrm>
          <a:prstGeom prst="rect">
            <a:avLst/>
          </a:prstGeom>
          <a:noFill/>
          <a:ln w="9525">
            <a:noFill/>
            <a:miter lim="800000"/>
            <a:headEnd/>
            <a:tailEnd/>
          </a:ln>
          <a:effectLst/>
        </p:spPr>
        <p:txBody>
          <a:bodyPr>
            <a:spAutoFit/>
          </a:bodyPr>
          <a:lstStyle/>
          <a:p>
            <a:pPr>
              <a:defRPr/>
            </a:pPr>
            <a:endParaRPr lang="en-AU" sz="2400" b="0" dirty="0">
              <a:latin typeface="Arial" pitchFamily="34" charset="0"/>
              <a:cs typeface="Arial" pitchFamily="34" charset="0"/>
            </a:endParaRPr>
          </a:p>
          <a:p>
            <a:pPr>
              <a:defRPr/>
            </a:pPr>
            <a:r>
              <a:rPr lang="en-AU" b="0" dirty="0" smtClean="0">
                <a:latin typeface="Arial" pitchFamily="34" charset="0"/>
                <a:cs typeface="Arial" pitchFamily="34" charset="0"/>
              </a:rPr>
              <a:t>Causes</a:t>
            </a:r>
          </a:p>
          <a:p>
            <a:pPr>
              <a:defRPr/>
            </a:pPr>
            <a:endParaRPr lang="en-AU" sz="2400" b="0" dirty="0">
              <a:effectLst>
                <a:outerShdw blurRad="38100" dist="38100" dir="2700000" algn="tl">
                  <a:srgbClr val="C0C0C0"/>
                </a:outerShdw>
              </a:effectLst>
              <a:latin typeface="Arial" pitchFamily="34" charset="0"/>
              <a:cs typeface="Arial" pitchFamily="34" charset="0"/>
            </a:endParaRPr>
          </a:p>
          <a:p>
            <a:pPr>
              <a:lnSpc>
                <a:spcPct val="150000"/>
              </a:lnSpc>
              <a:defRPr/>
            </a:pPr>
            <a:r>
              <a:rPr lang="en-AU" sz="2400" b="0" dirty="0" smtClean="0">
                <a:latin typeface="Arial" pitchFamily="34" charset="0"/>
                <a:cs typeface="Arial" pitchFamily="34" charset="0"/>
              </a:rPr>
              <a:t>1</a:t>
            </a:r>
            <a:r>
              <a:rPr lang="en-AU" sz="2400" b="0" dirty="0">
                <a:latin typeface="Arial" pitchFamily="34" charset="0"/>
                <a:cs typeface="Arial" pitchFamily="34" charset="0"/>
              </a:rPr>
              <a:t>. Clogged suction pipe</a:t>
            </a:r>
          </a:p>
          <a:p>
            <a:pPr>
              <a:lnSpc>
                <a:spcPct val="150000"/>
              </a:lnSpc>
              <a:defRPr/>
            </a:pPr>
            <a:r>
              <a:rPr lang="en-AU" sz="2400" b="0" dirty="0">
                <a:latin typeface="Arial" pitchFamily="34" charset="0"/>
                <a:cs typeface="Arial" pitchFamily="34" charset="0"/>
              </a:rPr>
              <a:t>2. Suction line too long</a:t>
            </a:r>
          </a:p>
          <a:p>
            <a:pPr>
              <a:lnSpc>
                <a:spcPct val="150000"/>
              </a:lnSpc>
              <a:defRPr/>
            </a:pPr>
            <a:r>
              <a:rPr lang="en-AU" sz="2400" b="0" dirty="0">
                <a:latin typeface="Arial" pitchFamily="34" charset="0"/>
                <a:cs typeface="Arial" pitchFamily="34" charset="0"/>
              </a:rPr>
              <a:t>3. Suction line diameter too small</a:t>
            </a:r>
          </a:p>
          <a:p>
            <a:pPr>
              <a:lnSpc>
                <a:spcPct val="150000"/>
              </a:lnSpc>
              <a:defRPr/>
            </a:pPr>
            <a:r>
              <a:rPr lang="en-AU" sz="2400" b="0" dirty="0">
                <a:latin typeface="Arial" pitchFamily="34" charset="0"/>
                <a:cs typeface="Arial" pitchFamily="34" charset="0"/>
              </a:rPr>
              <a:t>4. Suction lift too high</a:t>
            </a:r>
          </a:p>
          <a:p>
            <a:pPr>
              <a:lnSpc>
                <a:spcPct val="150000"/>
              </a:lnSpc>
              <a:defRPr/>
            </a:pPr>
            <a:r>
              <a:rPr lang="en-AU" sz="2400" b="0" dirty="0">
                <a:latin typeface="Arial" pitchFamily="34" charset="0"/>
                <a:cs typeface="Arial" pitchFamily="34" charset="0"/>
              </a:rPr>
              <a:t>5. Valve on Suction Line only partially open</a:t>
            </a:r>
            <a:endParaRPr lang="en-US" sz="2400" b="0" dirty="0">
              <a:latin typeface="Arial" pitchFamily="34" charset="0"/>
              <a:cs typeface="Arial" pitchFamily="34" charset="0"/>
            </a:endParaRPr>
          </a:p>
          <a:p>
            <a:pPr>
              <a:lnSpc>
                <a:spcPct val="150000"/>
              </a:lnSpc>
              <a:defRPr/>
            </a:pPr>
            <a:r>
              <a:rPr lang="en-US" sz="2400" b="0" dirty="0">
                <a:latin typeface="Arial" pitchFamily="34" charset="0"/>
                <a:cs typeface="Arial" pitchFamily="34" charset="0"/>
              </a:rPr>
              <a:t>6. Discharge pressure too low</a:t>
            </a:r>
            <a:endParaRPr lang="en-AU" sz="2400" b="0" dirty="0">
              <a:latin typeface="Arial" pitchFamily="34" charset="0"/>
              <a:cs typeface="Arial" pitchFamily="34" charset="0"/>
            </a:endParaRPr>
          </a:p>
          <a:p>
            <a:pPr>
              <a:defRPr/>
            </a:pPr>
            <a:endParaRPr lang="en-AU" b="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404813"/>
            <a:ext cx="7772400" cy="685800"/>
          </a:xfrm>
        </p:spPr>
        <p:txBody>
          <a:bodyPr/>
          <a:lstStyle/>
          <a:p>
            <a:r>
              <a:rPr lang="en-US" sz="3600" dirty="0" smtClean="0"/>
              <a:t>CAVITATION</a:t>
            </a:r>
            <a:endParaRPr lang="en-AU" sz="3600" dirty="0" smtClean="0"/>
          </a:p>
        </p:txBody>
      </p:sp>
      <p:pic>
        <p:nvPicPr>
          <p:cNvPr id="4" name="Picture 3" descr="vortex.jpg"/>
          <p:cNvPicPr>
            <a:picLocks noChangeAspect="1"/>
          </p:cNvPicPr>
          <p:nvPr/>
        </p:nvPicPr>
        <p:blipFill>
          <a:blip r:embed="rId3" cstate="print"/>
          <a:stretch>
            <a:fillRect/>
          </a:stretch>
        </p:blipFill>
        <p:spPr>
          <a:xfrm>
            <a:off x="4139952" y="1916832"/>
            <a:ext cx="4712072" cy="3534054"/>
          </a:xfrm>
          <a:prstGeom prst="rect">
            <a:avLst/>
          </a:prstGeom>
        </p:spPr>
      </p:pic>
      <p:sp>
        <p:nvSpPr>
          <p:cNvPr id="5" name="TextBox 4"/>
          <p:cNvSpPr txBox="1"/>
          <p:nvPr/>
        </p:nvSpPr>
        <p:spPr>
          <a:xfrm>
            <a:off x="827584" y="2564904"/>
            <a:ext cx="2592288" cy="2308324"/>
          </a:xfrm>
          <a:prstGeom prst="rect">
            <a:avLst/>
          </a:prstGeom>
          <a:noFill/>
        </p:spPr>
        <p:txBody>
          <a:bodyPr wrap="square" rtlCol="0">
            <a:spAutoFit/>
          </a:bodyPr>
          <a:lstStyle/>
          <a:p>
            <a:r>
              <a:rPr lang="en-GB" sz="2400" b="0" dirty="0" smtClean="0"/>
              <a:t>Beware of suction line problem such as vortex forming around the suction filter</a:t>
            </a:r>
            <a:endParaRPr lang="en-GB" sz="2400"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642938" y="642938"/>
            <a:ext cx="7858125" cy="646331"/>
          </a:xfrm>
          <a:prstGeom prst="rect">
            <a:avLst/>
          </a:prstGeom>
          <a:noFill/>
          <a:ln w="9525">
            <a:noFill/>
            <a:miter lim="800000"/>
            <a:headEnd/>
            <a:tailEnd/>
          </a:ln>
        </p:spPr>
        <p:txBody>
          <a:bodyPr>
            <a:spAutoFit/>
          </a:bodyPr>
          <a:lstStyle/>
          <a:p>
            <a:pPr algn="ctr"/>
            <a:r>
              <a:rPr lang="en-US" sz="3600" b="0" dirty="0"/>
              <a:t>Dynamic pumps</a:t>
            </a:r>
          </a:p>
        </p:txBody>
      </p:sp>
      <p:sp>
        <p:nvSpPr>
          <p:cNvPr id="49155" name="Rectangle 4"/>
          <p:cNvSpPr>
            <a:spLocks noChangeArrowheads="1"/>
          </p:cNvSpPr>
          <p:nvPr/>
        </p:nvSpPr>
        <p:spPr bwMode="auto">
          <a:xfrm>
            <a:off x="468313" y="1773238"/>
            <a:ext cx="8358187" cy="3785652"/>
          </a:xfrm>
          <a:prstGeom prst="rect">
            <a:avLst/>
          </a:prstGeom>
          <a:noFill/>
          <a:ln w="9525">
            <a:noFill/>
            <a:miter lim="800000"/>
            <a:headEnd/>
            <a:tailEnd/>
          </a:ln>
        </p:spPr>
        <p:txBody>
          <a:bodyPr>
            <a:spAutoFit/>
          </a:bodyPr>
          <a:lstStyle/>
          <a:p>
            <a:pPr marL="742950" lvl="1" indent="-285750"/>
            <a:r>
              <a:rPr lang="en-US" sz="2400" b="0" dirty="0" smtClean="0"/>
              <a:t>How they work</a:t>
            </a:r>
          </a:p>
          <a:p>
            <a:pPr marL="742950" lvl="1" indent="-285750"/>
            <a:endParaRPr lang="en-US" sz="2400" b="0" dirty="0"/>
          </a:p>
          <a:p>
            <a:pPr marL="742950" lvl="1" indent="-285750"/>
            <a:r>
              <a:rPr lang="en-US" sz="2400" b="0" dirty="0"/>
              <a:t>Rotating impeller converts kinetic energy into pressure or velocity to pump the </a:t>
            </a:r>
            <a:r>
              <a:rPr lang="en-US" sz="2400" b="0" dirty="0" smtClean="0"/>
              <a:t>fluid</a:t>
            </a:r>
          </a:p>
          <a:p>
            <a:pPr marL="742950" lvl="1" indent="-285750"/>
            <a:endParaRPr lang="en-US" sz="2400" b="0" i="1" dirty="0"/>
          </a:p>
          <a:p>
            <a:pPr marL="742950" lvl="1" indent="-285750"/>
            <a:r>
              <a:rPr lang="en-US" sz="2400" b="0" dirty="0"/>
              <a:t>Two </a:t>
            </a:r>
            <a:r>
              <a:rPr lang="en-US" sz="2400" b="0" dirty="0" smtClean="0"/>
              <a:t>types</a:t>
            </a:r>
            <a:endParaRPr lang="en-US" sz="2400" b="0" dirty="0"/>
          </a:p>
          <a:p>
            <a:pPr marL="742950" lvl="1" indent="-285750"/>
            <a:r>
              <a:rPr lang="en-US" sz="2400" b="0" dirty="0"/>
              <a:t>Centrifugal pumps: pumping water in </a:t>
            </a:r>
            <a:r>
              <a:rPr lang="en-US" sz="2400" b="0" dirty="0" smtClean="0"/>
              <a:t>industry it is said they account for  75</a:t>
            </a:r>
            <a:r>
              <a:rPr lang="en-US" sz="2400" b="0" dirty="0"/>
              <a:t>% of pumps </a:t>
            </a:r>
            <a:r>
              <a:rPr lang="en-US" sz="2400" b="0" dirty="0" smtClean="0"/>
              <a:t>installed</a:t>
            </a:r>
          </a:p>
          <a:p>
            <a:pPr marL="742950" lvl="1" indent="-285750"/>
            <a:endParaRPr lang="en-US" sz="2400" b="0" dirty="0"/>
          </a:p>
          <a:p>
            <a:pPr marL="742950" lvl="1" indent="-285750"/>
            <a:r>
              <a:rPr lang="en-US" sz="2400" b="0" dirty="0"/>
              <a:t>Special effect pumps: specialized conditions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1043608" y="764704"/>
            <a:ext cx="7127875" cy="1938992"/>
          </a:xfrm>
          <a:prstGeom prst="rect">
            <a:avLst/>
          </a:prstGeom>
          <a:noFill/>
        </p:spPr>
        <p:txBody>
          <a:bodyPr>
            <a:spAutoFit/>
          </a:bodyPr>
          <a:lstStyle/>
          <a:p>
            <a:pPr>
              <a:defRPr/>
            </a:pPr>
            <a:r>
              <a:rPr lang="en-AU" sz="2400" b="0" dirty="0">
                <a:effectLst>
                  <a:outerShdw blurRad="38100" dist="38100" dir="2700000" algn="tl">
                    <a:srgbClr val="FFFFFF"/>
                  </a:outerShdw>
                </a:effectLst>
                <a:cs typeface="Arabic Transparent" pitchFamily="2" charset="-78"/>
              </a:rPr>
              <a:t>Suction Cavitation occurs when the pump suction is under a low pressure/high vacuum condition where the liquid turns into a vapour at the eye of the pump impeller. </a:t>
            </a:r>
            <a:endParaRPr lang="en-US" sz="2400" b="0" dirty="0">
              <a:effectLst>
                <a:outerShdw blurRad="38100" dist="38100" dir="2700000" algn="tl">
                  <a:srgbClr val="FFFFFF"/>
                </a:outerShdw>
              </a:effectLst>
              <a:cs typeface="Arabic Transparent" pitchFamily="2" charset="-78"/>
            </a:endParaRPr>
          </a:p>
          <a:p>
            <a:pPr>
              <a:defRPr/>
            </a:pPr>
            <a:endParaRPr lang="en-US" sz="2400" b="0" dirty="0">
              <a:effectLst>
                <a:outerShdw blurRad="38100" dist="38100" dir="2700000" algn="tl">
                  <a:srgbClr val="FFFFFF"/>
                </a:outerShdw>
              </a:effectLst>
              <a:cs typeface="Arabic Transparent" pitchFamily="2" charset="-78"/>
            </a:endParaRPr>
          </a:p>
        </p:txBody>
      </p:sp>
      <p:pic>
        <p:nvPicPr>
          <p:cNvPr id="3" name="Picture 2" descr="Vapor Pressure.jpg"/>
          <p:cNvPicPr>
            <a:picLocks noChangeAspect="1"/>
          </p:cNvPicPr>
          <p:nvPr/>
        </p:nvPicPr>
        <p:blipFill>
          <a:blip r:embed="rId3" cstate="print"/>
          <a:stretch>
            <a:fillRect/>
          </a:stretch>
        </p:blipFill>
        <p:spPr>
          <a:xfrm>
            <a:off x="2627784" y="2924944"/>
            <a:ext cx="4135574" cy="290051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1187624" y="2852936"/>
            <a:ext cx="7127875" cy="1938992"/>
          </a:xfrm>
          <a:prstGeom prst="rect">
            <a:avLst/>
          </a:prstGeom>
          <a:noFill/>
        </p:spPr>
        <p:txBody>
          <a:bodyPr>
            <a:spAutoFit/>
          </a:bodyPr>
          <a:lstStyle/>
          <a:p>
            <a:pPr>
              <a:defRPr/>
            </a:pPr>
            <a:r>
              <a:rPr lang="en-AU" sz="2400" b="0" dirty="0" smtClean="0">
                <a:effectLst>
                  <a:outerShdw blurRad="38100" dist="38100" dir="2700000" algn="tl">
                    <a:srgbClr val="FFFFFF"/>
                  </a:outerShdw>
                </a:effectLst>
                <a:cs typeface="Arabic Transparent" pitchFamily="2" charset="-78"/>
              </a:rPr>
              <a:t>This </a:t>
            </a:r>
            <a:r>
              <a:rPr lang="en-AU" sz="2400" b="0" dirty="0">
                <a:effectLst>
                  <a:outerShdw blurRad="38100" dist="38100" dir="2700000" algn="tl">
                    <a:srgbClr val="FFFFFF"/>
                  </a:outerShdw>
                </a:effectLst>
                <a:cs typeface="Arabic Transparent" pitchFamily="2" charset="-78"/>
              </a:rPr>
              <a:t>vapour is carried over to the discharge side of the pump where it no longer sees </a:t>
            </a:r>
            <a:r>
              <a:rPr lang="en-US" sz="2400" b="0" dirty="0">
                <a:effectLst>
                  <a:outerShdw blurRad="38100" dist="38100" dir="2700000" algn="tl">
                    <a:srgbClr val="FFFFFF"/>
                  </a:outerShdw>
                </a:effectLst>
                <a:cs typeface="Arabic Transparent" pitchFamily="2" charset="-78"/>
              </a:rPr>
              <a:t>low pressure</a:t>
            </a:r>
            <a:r>
              <a:rPr lang="en-AU" sz="2400" b="0" dirty="0">
                <a:effectLst>
                  <a:outerShdw blurRad="38100" dist="38100" dir="2700000" algn="tl">
                    <a:srgbClr val="FFFFFF"/>
                  </a:outerShdw>
                </a:effectLst>
                <a:cs typeface="Arabic Transparent" pitchFamily="2" charset="-78"/>
              </a:rPr>
              <a:t> and is compressed back into a liquid by the discharge pressure. This imploding action occurs violently and attacks the face of the impeller. </a:t>
            </a:r>
            <a:endParaRPr lang="en-US" sz="2400" b="0" dirty="0">
              <a:effectLst>
                <a:outerShdw blurRad="38100" dist="38100" dir="2700000" algn="tl">
                  <a:srgbClr val="FFFFFF"/>
                </a:outerShdw>
              </a:effectLst>
              <a:cs typeface="Arabic Transparent"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Cavitation"/>
          <p:cNvPicPr>
            <a:picLocks noChangeAspect="1" noChangeArrowheads="1"/>
          </p:cNvPicPr>
          <p:nvPr/>
        </p:nvPicPr>
        <p:blipFill>
          <a:blip r:embed="rId3" cstate="print"/>
          <a:srcRect r="26784"/>
          <a:stretch>
            <a:fillRect/>
          </a:stretch>
        </p:blipFill>
        <p:spPr bwMode="auto">
          <a:xfrm>
            <a:off x="711200" y="1341438"/>
            <a:ext cx="4013200" cy="4171950"/>
          </a:xfrm>
          <a:prstGeom prst="rect">
            <a:avLst/>
          </a:prstGeom>
          <a:noFill/>
          <a:ln w="9525">
            <a:noFill/>
            <a:miter lim="800000"/>
            <a:headEnd/>
            <a:tailEnd/>
          </a:ln>
        </p:spPr>
      </p:pic>
      <p:sp>
        <p:nvSpPr>
          <p:cNvPr id="9225" name="Text Box 9"/>
          <p:cNvSpPr txBox="1">
            <a:spLocks noChangeArrowheads="1"/>
          </p:cNvSpPr>
          <p:nvPr/>
        </p:nvSpPr>
        <p:spPr bwMode="auto">
          <a:xfrm>
            <a:off x="3276600" y="1341438"/>
            <a:ext cx="3673475" cy="400050"/>
          </a:xfrm>
          <a:prstGeom prst="rect">
            <a:avLst/>
          </a:prstGeom>
          <a:noFill/>
          <a:ln w="9525">
            <a:noFill/>
            <a:miter lim="800000"/>
            <a:headEnd/>
            <a:tailEnd/>
          </a:ln>
        </p:spPr>
        <p:txBody>
          <a:bodyPr wrap="none">
            <a:spAutoFit/>
          </a:bodyPr>
          <a:lstStyle/>
          <a:p>
            <a:r>
              <a:rPr lang="en-US" sz="2000" b="0"/>
              <a:t>Low to high pressure transition</a:t>
            </a:r>
            <a:endParaRPr lang="en-AU" sz="2000" b="0"/>
          </a:p>
        </p:txBody>
      </p:sp>
      <p:sp>
        <p:nvSpPr>
          <p:cNvPr id="9226" name="Text Box 10"/>
          <p:cNvSpPr txBox="1">
            <a:spLocks noChangeArrowheads="1"/>
          </p:cNvSpPr>
          <p:nvPr/>
        </p:nvSpPr>
        <p:spPr bwMode="auto">
          <a:xfrm>
            <a:off x="5220072" y="3140968"/>
            <a:ext cx="1752600" cy="400050"/>
          </a:xfrm>
          <a:prstGeom prst="rect">
            <a:avLst/>
          </a:prstGeom>
          <a:noFill/>
          <a:ln w="9525">
            <a:noFill/>
            <a:miter lim="800000"/>
            <a:headEnd/>
            <a:tailEnd/>
          </a:ln>
        </p:spPr>
        <p:txBody>
          <a:bodyPr wrap="none">
            <a:spAutoFit/>
          </a:bodyPr>
          <a:lstStyle/>
          <a:p>
            <a:r>
              <a:rPr lang="en-US" sz="2000" b="0" dirty="0"/>
              <a:t>Low Pressure</a:t>
            </a:r>
            <a:endParaRPr lang="en-AU" sz="2000" b="0" dirty="0"/>
          </a:p>
        </p:txBody>
      </p:sp>
      <p:sp>
        <p:nvSpPr>
          <p:cNvPr id="9227" name="Text Box 11"/>
          <p:cNvSpPr txBox="1">
            <a:spLocks noChangeArrowheads="1"/>
          </p:cNvSpPr>
          <p:nvPr/>
        </p:nvSpPr>
        <p:spPr bwMode="auto">
          <a:xfrm>
            <a:off x="1259632" y="908720"/>
            <a:ext cx="1781175" cy="400050"/>
          </a:xfrm>
          <a:prstGeom prst="rect">
            <a:avLst/>
          </a:prstGeom>
          <a:noFill/>
          <a:ln w="9525">
            <a:noFill/>
            <a:miter lim="800000"/>
            <a:headEnd/>
            <a:tailEnd/>
          </a:ln>
        </p:spPr>
        <p:txBody>
          <a:bodyPr wrap="none">
            <a:spAutoFit/>
          </a:bodyPr>
          <a:lstStyle/>
          <a:p>
            <a:r>
              <a:rPr lang="en-US" sz="2000" b="0" dirty="0"/>
              <a:t>High pressure</a:t>
            </a:r>
            <a:endParaRPr lang="en-AU" sz="2000" b="0" dirty="0"/>
          </a:p>
        </p:txBody>
      </p:sp>
      <p:sp>
        <p:nvSpPr>
          <p:cNvPr id="9229" name="Text Box 13"/>
          <p:cNvSpPr txBox="1">
            <a:spLocks noChangeArrowheads="1"/>
          </p:cNvSpPr>
          <p:nvPr/>
        </p:nvSpPr>
        <p:spPr bwMode="auto">
          <a:xfrm>
            <a:off x="3359150" y="4876800"/>
            <a:ext cx="5440363" cy="1446213"/>
          </a:xfrm>
          <a:prstGeom prst="rect">
            <a:avLst/>
          </a:prstGeom>
          <a:noFill/>
          <a:ln w="9525">
            <a:noFill/>
            <a:miter lim="800000"/>
            <a:headEnd/>
            <a:tailEnd/>
          </a:ln>
          <a:effectLst/>
        </p:spPr>
        <p:txBody>
          <a:bodyPr wrap="none">
            <a:spAutoFit/>
          </a:bodyPr>
          <a:lstStyle/>
          <a:p>
            <a:pPr>
              <a:defRPr/>
            </a:pPr>
            <a:r>
              <a:rPr lang="en-AU" sz="2000" b="0" dirty="0"/>
              <a:t>Cavitation occurs when vapour bubbles form </a:t>
            </a:r>
            <a:endParaRPr lang="en-US" sz="2000" b="0" dirty="0"/>
          </a:p>
          <a:p>
            <a:pPr>
              <a:defRPr/>
            </a:pPr>
            <a:r>
              <a:rPr lang="en-AU" sz="2000" b="0" dirty="0"/>
              <a:t>and then subsequently collapse as they move </a:t>
            </a:r>
            <a:endParaRPr lang="en-US" sz="2000" b="0" dirty="0"/>
          </a:p>
          <a:p>
            <a:pPr>
              <a:defRPr/>
            </a:pPr>
            <a:r>
              <a:rPr lang="en-AU" sz="2000" b="0" dirty="0"/>
              <a:t>along the flow path </a:t>
            </a:r>
            <a:r>
              <a:rPr lang="en-GB" sz="2000" b="0" dirty="0" smtClean="0"/>
              <a:t>of the </a:t>
            </a:r>
            <a:r>
              <a:rPr lang="en-AU" sz="2000" b="0" dirty="0" smtClean="0"/>
              <a:t>impeller</a:t>
            </a:r>
            <a:r>
              <a:rPr lang="en-AU" sz="2000" b="0" dirty="0"/>
              <a:t>. </a:t>
            </a:r>
          </a:p>
          <a:p>
            <a:pPr>
              <a:defRPr/>
            </a:pPr>
            <a:endParaRPr lang="en-AU"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0" name="Picture 14" descr="Cavitation3"/>
          <p:cNvPicPr>
            <a:picLocks noChangeAspect="1" noChangeArrowheads="1"/>
          </p:cNvPicPr>
          <p:nvPr/>
        </p:nvPicPr>
        <p:blipFill>
          <a:blip r:embed="rId3" cstate="print"/>
          <a:srcRect/>
          <a:stretch>
            <a:fillRect/>
          </a:stretch>
        </p:blipFill>
        <p:spPr bwMode="auto">
          <a:xfrm>
            <a:off x="2699792" y="1916832"/>
            <a:ext cx="3601078" cy="2570335"/>
          </a:xfrm>
          <a:prstGeom prst="rect">
            <a:avLst/>
          </a:prstGeom>
          <a:noFill/>
          <a:ln w="9525">
            <a:solidFill>
              <a:schemeClr val="tx2"/>
            </a:solidFill>
            <a:miter lim="800000"/>
            <a:headEnd/>
            <a:tailEnd/>
          </a:ln>
          <a:effectLst>
            <a:outerShdw dist="53882" dir="2700000" algn="ctr" rotWithShape="0">
              <a:schemeClr val="tx2"/>
            </a:outerShdw>
          </a:effectLst>
        </p:spPr>
      </p:pic>
      <p:sp>
        <p:nvSpPr>
          <p:cNvPr id="9" name="Rectangle 8"/>
          <p:cNvSpPr/>
          <p:nvPr/>
        </p:nvSpPr>
        <p:spPr>
          <a:xfrm>
            <a:off x="1259632" y="908720"/>
            <a:ext cx="7272808" cy="646331"/>
          </a:xfrm>
          <a:prstGeom prst="rect">
            <a:avLst/>
          </a:prstGeom>
        </p:spPr>
        <p:txBody>
          <a:bodyPr wrap="square">
            <a:spAutoFit/>
          </a:bodyPr>
          <a:lstStyle/>
          <a:p>
            <a:pPr algn="ctr"/>
            <a:r>
              <a:rPr lang="en-US" sz="3600" b="0" dirty="0" smtClean="0"/>
              <a:t>Implosion of gas or vapor bubble</a:t>
            </a:r>
            <a:endParaRPr lang="en-GB" sz="3600" b="0" dirty="0"/>
          </a:p>
        </p:txBody>
      </p:sp>
      <p:sp>
        <p:nvSpPr>
          <p:cNvPr id="11" name="TextBox 10"/>
          <p:cNvSpPr txBox="1"/>
          <p:nvPr/>
        </p:nvSpPr>
        <p:spPr>
          <a:xfrm>
            <a:off x="1259632" y="4797152"/>
            <a:ext cx="7344816" cy="1569660"/>
          </a:xfrm>
          <a:prstGeom prst="rect">
            <a:avLst/>
          </a:prstGeom>
          <a:noFill/>
        </p:spPr>
        <p:txBody>
          <a:bodyPr wrap="square" rtlCol="0">
            <a:spAutoFit/>
          </a:bodyPr>
          <a:lstStyle/>
          <a:p>
            <a:r>
              <a:rPr lang="en-GB" sz="2400" b="0" dirty="0"/>
              <a:t>Can be caused by gas or air entrained in the pumped liquid or by a phase change due to pressure fluctuations as the liquid passes through the impeller</a:t>
            </a:r>
          </a:p>
          <a:p>
            <a:r>
              <a:rPr lang="en-GB" sz="2400" b="0" dirty="0" smtClean="0"/>
              <a:t>. </a:t>
            </a:r>
            <a:endParaRPr lang="en-GB" sz="2400" b="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608" y="908720"/>
            <a:ext cx="7416824" cy="1569660"/>
          </a:xfrm>
          <a:prstGeom prst="rect">
            <a:avLst/>
          </a:prstGeom>
          <a:noFill/>
        </p:spPr>
        <p:txBody>
          <a:bodyPr wrap="square" rtlCol="0">
            <a:spAutoFit/>
          </a:bodyPr>
          <a:lstStyle/>
          <a:p>
            <a:pPr>
              <a:defRPr/>
            </a:pPr>
            <a:r>
              <a:rPr lang="en-AU" sz="2400" b="0" dirty="0">
                <a:effectLst>
                  <a:outerShdw blurRad="38100" dist="38100" dir="2700000" algn="tl">
                    <a:srgbClr val="FFFFFF"/>
                  </a:outerShdw>
                </a:effectLst>
                <a:cs typeface="Arabic Transparent" pitchFamily="2" charset="-78"/>
              </a:rPr>
              <a:t>An impeller that has been operating under a suction cavitation condition has </a:t>
            </a:r>
            <a:r>
              <a:rPr lang="en-AU" sz="2400" b="0" dirty="0" smtClean="0">
                <a:effectLst>
                  <a:outerShdw blurRad="38100" dist="38100" dir="2700000" algn="tl">
                    <a:srgbClr val="FFFFFF"/>
                  </a:outerShdw>
                </a:effectLst>
                <a:cs typeface="Arabic Transparent" pitchFamily="2" charset="-78"/>
              </a:rPr>
              <a:t>lost a lot of </a:t>
            </a:r>
            <a:r>
              <a:rPr lang="en-AU" sz="2400" b="0" dirty="0">
                <a:effectLst>
                  <a:outerShdw blurRad="38100" dist="38100" dir="2700000" algn="tl">
                    <a:srgbClr val="FFFFFF"/>
                  </a:outerShdw>
                </a:effectLst>
                <a:cs typeface="Arabic Transparent" pitchFamily="2" charset="-78"/>
              </a:rPr>
              <a:t>material </a:t>
            </a:r>
            <a:r>
              <a:rPr lang="en-AU" sz="2400" b="0" dirty="0" smtClean="0">
                <a:effectLst>
                  <a:outerShdw blurRad="38100" dist="38100" dir="2700000" algn="tl">
                    <a:srgbClr val="FFFFFF"/>
                  </a:outerShdw>
                </a:effectLst>
                <a:cs typeface="Arabic Transparent" pitchFamily="2" charset="-78"/>
              </a:rPr>
              <a:t>from </a:t>
            </a:r>
            <a:r>
              <a:rPr lang="en-AU" sz="2400" b="0" dirty="0">
                <a:effectLst>
                  <a:outerShdw blurRad="38100" dist="38100" dir="2700000" algn="tl">
                    <a:srgbClr val="FFFFFF"/>
                  </a:outerShdw>
                </a:effectLst>
                <a:cs typeface="Arabic Transparent" pitchFamily="2" charset="-78"/>
              </a:rPr>
              <a:t>its </a:t>
            </a:r>
            <a:r>
              <a:rPr lang="en-AU" sz="2400" b="0" dirty="0" smtClean="0">
                <a:effectLst>
                  <a:outerShdw blurRad="38100" dist="38100" dir="2700000" algn="tl">
                    <a:srgbClr val="FFFFFF"/>
                  </a:outerShdw>
                </a:effectLst>
                <a:cs typeface="Arabic Transparent" pitchFamily="2" charset="-78"/>
              </a:rPr>
              <a:t>impellor this will always lead to </a:t>
            </a:r>
            <a:r>
              <a:rPr lang="en-AU" sz="2400" b="0" dirty="0">
                <a:effectLst>
                  <a:outerShdw blurRad="38100" dist="38100" dir="2700000" algn="tl">
                    <a:srgbClr val="FFFFFF"/>
                  </a:outerShdw>
                </a:effectLst>
                <a:cs typeface="Arabic Transparent" pitchFamily="2" charset="-78"/>
              </a:rPr>
              <a:t>premature failure of </a:t>
            </a:r>
            <a:r>
              <a:rPr lang="en-AU" sz="2400" b="0" dirty="0" smtClean="0">
                <a:effectLst>
                  <a:outerShdw blurRad="38100" dist="38100" dir="2700000" algn="tl">
                    <a:srgbClr val="FFFFFF"/>
                  </a:outerShdw>
                </a:effectLst>
                <a:cs typeface="Arabic Transparent" pitchFamily="2" charset="-78"/>
              </a:rPr>
              <a:t> </a:t>
            </a:r>
            <a:r>
              <a:rPr lang="en-AU" sz="2400" b="0" dirty="0">
                <a:effectLst>
                  <a:outerShdw blurRad="38100" dist="38100" dir="2700000" algn="tl">
                    <a:srgbClr val="FFFFFF"/>
                  </a:outerShdw>
                </a:effectLst>
                <a:cs typeface="Arabic Transparent" pitchFamily="2" charset="-78"/>
              </a:rPr>
              <a:t>pump</a:t>
            </a:r>
            <a:endParaRPr lang="en-US" sz="2400" b="0" dirty="0"/>
          </a:p>
        </p:txBody>
      </p:sp>
      <p:pic>
        <p:nvPicPr>
          <p:cNvPr id="5" name="Picture 4" descr="Cavitation.jpg"/>
          <p:cNvPicPr>
            <a:picLocks noChangeAspect="1"/>
          </p:cNvPicPr>
          <p:nvPr/>
        </p:nvPicPr>
        <p:blipFill>
          <a:blip r:embed="rId3" cstate="print"/>
          <a:stretch>
            <a:fillRect/>
          </a:stretch>
        </p:blipFill>
        <p:spPr>
          <a:xfrm>
            <a:off x="1979712" y="2924944"/>
            <a:ext cx="5422392" cy="306324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dirty="0" smtClean="0"/>
              <a:t>Examples Of Cavitation</a:t>
            </a:r>
            <a:endParaRPr lang="en-AU" sz="3600" dirty="0" smtClean="0"/>
          </a:p>
        </p:txBody>
      </p:sp>
      <p:pic>
        <p:nvPicPr>
          <p:cNvPr id="15365" name="Picture 5" descr="Cavitation1"/>
          <p:cNvPicPr>
            <a:picLocks noChangeAspect="1" noChangeArrowheads="1"/>
          </p:cNvPicPr>
          <p:nvPr/>
        </p:nvPicPr>
        <p:blipFill>
          <a:blip r:embed="rId3" cstate="print"/>
          <a:srcRect/>
          <a:stretch>
            <a:fillRect/>
          </a:stretch>
        </p:blipFill>
        <p:spPr bwMode="auto">
          <a:xfrm>
            <a:off x="5943600" y="1981200"/>
            <a:ext cx="2592388" cy="3581400"/>
          </a:xfrm>
          <a:prstGeom prst="rect">
            <a:avLst/>
          </a:prstGeom>
          <a:noFill/>
          <a:ln w="19050">
            <a:solidFill>
              <a:schemeClr val="tx2"/>
            </a:solidFill>
            <a:miter lim="800000"/>
            <a:headEnd/>
            <a:tailEnd/>
          </a:ln>
          <a:effectLst>
            <a:outerShdw dist="71842" dir="2700000" algn="ctr" rotWithShape="0">
              <a:schemeClr val="tx2"/>
            </a:outerShdw>
          </a:effectLst>
        </p:spPr>
      </p:pic>
      <p:pic>
        <p:nvPicPr>
          <p:cNvPr id="15366" name="Picture 6" descr="Cavitation2"/>
          <p:cNvPicPr>
            <a:picLocks noChangeAspect="1" noChangeArrowheads="1"/>
          </p:cNvPicPr>
          <p:nvPr/>
        </p:nvPicPr>
        <p:blipFill>
          <a:blip r:embed="rId4" cstate="print"/>
          <a:srcRect/>
          <a:stretch>
            <a:fillRect/>
          </a:stretch>
        </p:blipFill>
        <p:spPr bwMode="auto">
          <a:xfrm>
            <a:off x="838200" y="2057400"/>
            <a:ext cx="3581400" cy="3427413"/>
          </a:xfrm>
          <a:prstGeom prst="rect">
            <a:avLst/>
          </a:prstGeom>
          <a:noFill/>
          <a:ln w="19050">
            <a:solidFill>
              <a:schemeClr val="tx2"/>
            </a:solidFill>
            <a:miter lim="800000"/>
            <a:headEnd/>
            <a:tailEnd/>
          </a:ln>
          <a:effectLst>
            <a:outerShdw dist="71842" dir="2700000" algn="ctr" rotWithShape="0">
              <a:schemeClr val="tx2"/>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95536" y="4653136"/>
            <a:ext cx="8458200" cy="1524000"/>
          </a:xfrm>
        </p:spPr>
        <p:txBody>
          <a:bodyPr/>
          <a:lstStyle/>
          <a:p>
            <a:pPr marL="0" indent="0">
              <a:buNone/>
              <a:defRPr/>
            </a:pPr>
            <a:r>
              <a:rPr lang="en-US" sz="2400" dirty="0">
                <a:latin typeface="Arial" pitchFamily="34" charset="0"/>
                <a:cs typeface="Arial" pitchFamily="34" charset="0"/>
              </a:rPr>
              <a:t>Vertical  multistage pumps with pressed impellers do not exhibit the same failure mode as cast components</a:t>
            </a:r>
            <a:r>
              <a:rPr lang="en-US" sz="2400" dirty="0" smtClean="0">
                <a:latin typeface="Arial" pitchFamily="34" charset="0"/>
                <a:cs typeface="Arial" pitchFamily="34" charset="0"/>
              </a:rPr>
              <a:t>.</a:t>
            </a:r>
          </a:p>
          <a:p>
            <a:pPr marL="0" indent="0">
              <a:buNone/>
              <a:defRPr/>
            </a:pPr>
            <a:endParaRPr lang="en-US" sz="1000" dirty="0">
              <a:latin typeface="Arial" pitchFamily="34" charset="0"/>
              <a:cs typeface="Arial" pitchFamily="34" charset="0"/>
            </a:endParaRPr>
          </a:p>
          <a:p>
            <a:pPr marL="0" indent="0">
              <a:buNone/>
              <a:defRPr/>
            </a:pPr>
            <a:r>
              <a:rPr lang="en-US" sz="2400" dirty="0">
                <a:latin typeface="Arial" pitchFamily="34" charset="0"/>
                <a:cs typeface="Arial" pitchFamily="34" charset="0"/>
              </a:rPr>
              <a:t>Typical failure is bearing and shaft failure</a:t>
            </a:r>
            <a:endParaRPr lang="en-AU" sz="2400" dirty="0">
              <a:latin typeface="Arial" pitchFamily="34" charset="0"/>
              <a:cs typeface="Arial" pitchFamily="34" charset="0"/>
            </a:endParaRPr>
          </a:p>
        </p:txBody>
      </p:sp>
      <p:pic>
        <p:nvPicPr>
          <p:cNvPr id="16388" name="Picture 4" descr="Brunei1"/>
          <p:cNvPicPr>
            <a:picLocks noChangeAspect="1" noChangeArrowheads="1"/>
          </p:cNvPicPr>
          <p:nvPr/>
        </p:nvPicPr>
        <p:blipFill>
          <a:blip r:embed="rId3" cstate="print"/>
          <a:srcRect/>
          <a:stretch>
            <a:fillRect/>
          </a:stretch>
        </p:blipFill>
        <p:spPr bwMode="auto">
          <a:xfrm>
            <a:off x="395536" y="1052736"/>
            <a:ext cx="4181805" cy="3136354"/>
          </a:xfrm>
          <a:prstGeom prst="rect">
            <a:avLst/>
          </a:prstGeom>
          <a:noFill/>
          <a:ln w="9525">
            <a:solidFill>
              <a:schemeClr val="tx2"/>
            </a:solidFill>
            <a:miter lim="800000"/>
            <a:headEnd/>
            <a:tailEnd/>
          </a:ln>
          <a:effectLst>
            <a:outerShdw dist="71842" dir="2700000" algn="ctr" rotWithShape="0">
              <a:schemeClr val="tx2"/>
            </a:outerShdw>
          </a:effectLst>
        </p:spPr>
      </p:pic>
      <p:pic>
        <p:nvPicPr>
          <p:cNvPr id="16389" name="Picture 5" descr="brunei2"/>
          <p:cNvPicPr>
            <a:picLocks noChangeAspect="1" noChangeArrowheads="1"/>
          </p:cNvPicPr>
          <p:nvPr/>
        </p:nvPicPr>
        <p:blipFill>
          <a:blip r:embed="rId4" cstate="print"/>
          <a:srcRect l="30000" t="13333" r="12500" b="10001"/>
          <a:stretch>
            <a:fillRect/>
          </a:stretch>
        </p:blipFill>
        <p:spPr bwMode="auto">
          <a:xfrm>
            <a:off x="5148064" y="1052736"/>
            <a:ext cx="3130624" cy="3130624"/>
          </a:xfrm>
          <a:prstGeom prst="rect">
            <a:avLst/>
          </a:prstGeom>
          <a:noFill/>
          <a:ln w="9525">
            <a:solidFill>
              <a:schemeClr val="tx2"/>
            </a:solidFill>
            <a:miter lim="800000"/>
            <a:headEnd/>
            <a:tailEnd/>
          </a:ln>
          <a:effectLst>
            <a:outerShdw dist="71842" dir="2700000" algn="ctr" rotWithShape="0">
              <a:schemeClr val="tx2"/>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dirty="0" smtClean="0">
                <a:latin typeface="Arial" pitchFamily="34" charset="0"/>
                <a:cs typeface="Arial" pitchFamily="34" charset="0"/>
              </a:rPr>
              <a:t>CAVITATION REMEDIES</a:t>
            </a:r>
            <a:endParaRPr lang="en-AU" sz="3600" dirty="0" smtClean="0">
              <a:latin typeface="Arial" pitchFamily="34" charset="0"/>
              <a:cs typeface="Arial" pitchFamily="34" charset="0"/>
            </a:endParaRPr>
          </a:p>
        </p:txBody>
      </p:sp>
      <p:sp>
        <p:nvSpPr>
          <p:cNvPr id="8195" name="Rectangle 3"/>
          <p:cNvSpPr>
            <a:spLocks noGrp="1" noChangeArrowheads="1"/>
          </p:cNvSpPr>
          <p:nvPr>
            <p:ph type="body" idx="1"/>
          </p:nvPr>
        </p:nvSpPr>
        <p:spPr>
          <a:xfrm>
            <a:off x="685800" y="1752600"/>
            <a:ext cx="7772400" cy="4114800"/>
          </a:xfrm>
        </p:spPr>
        <p:txBody>
          <a:bodyPr/>
          <a:lstStyle/>
          <a:p>
            <a:pPr>
              <a:spcBef>
                <a:spcPct val="0"/>
              </a:spcBef>
              <a:buNone/>
              <a:defRPr/>
            </a:pPr>
            <a:r>
              <a:rPr lang="en-AU" sz="2400" dirty="0" smtClean="0">
                <a:latin typeface="Arial" pitchFamily="34" charset="0"/>
                <a:cs typeface="Arial" pitchFamily="34" charset="0"/>
              </a:rPr>
              <a:t>1</a:t>
            </a:r>
            <a:r>
              <a:rPr lang="en-AU" sz="2400" dirty="0">
                <a:latin typeface="Arial" pitchFamily="34" charset="0"/>
                <a:cs typeface="Arial" pitchFamily="34" charset="0"/>
              </a:rPr>
              <a:t>. Remove debris from suction line</a:t>
            </a:r>
          </a:p>
          <a:p>
            <a:pPr>
              <a:spcBef>
                <a:spcPct val="0"/>
              </a:spcBef>
              <a:buNone/>
              <a:defRPr/>
            </a:pPr>
            <a:r>
              <a:rPr lang="en-AU" sz="2400" dirty="0">
                <a:latin typeface="Arial" pitchFamily="34" charset="0"/>
                <a:cs typeface="Arial" pitchFamily="34" charset="0"/>
              </a:rPr>
              <a:t>2. Move pump closer to source tank/sump</a:t>
            </a:r>
          </a:p>
          <a:p>
            <a:pPr>
              <a:spcBef>
                <a:spcPct val="0"/>
              </a:spcBef>
              <a:buNone/>
              <a:defRPr/>
            </a:pPr>
            <a:r>
              <a:rPr lang="en-AU" sz="2400" dirty="0">
                <a:latin typeface="Arial" pitchFamily="34" charset="0"/>
                <a:cs typeface="Arial" pitchFamily="34" charset="0"/>
              </a:rPr>
              <a:t>3. Increase suction line diameter</a:t>
            </a:r>
          </a:p>
          <a:p>
            <a:pPr>
              <a:spcBef>
                <a:spcPct val="0"/>
              </a:spcBef>
              <a:buNone/>
              <a:defRPr/>
            </a:pPr>
            <a:r>
              <a:rPr lang="en-AU" sz="2400" dirty="0">
                <a:latin typeface="Arial" pitchFamily="34" charset="0"/>
                <a:cs typeface="Arial" pitchFamily="34" charset="0"/>
              </a:rPr>
              <a:t>4. Decrease suction lift requirement</a:t>
            </a:r>
          </a:p>
          <a:p>
            <a:pPr>
              <a:spcBef>
                <a:spcPct val="0"/>
              </a:spcBef>
              <a:buNone/>
              <a:defRPr/>
            </a:pPr>
            <a:r>
              <a:rPr lang="en-AU" sz="2400" dirty="0">
                <a:latin typeface="Arial" pitchFamily="34" charset="0"/>
                <a:cs typeface="Arial" pitchFamily="34" charset="0"/>
              </a:rPr>
              <a:t>5. Install larger pump running slower which will decrease the Net Positive Suction Head Required by the pump(NPSHR)</a:t>
            </a:r>
          </a:p>
          <a:p>
            <a:pPr>
              <a:spcBef>
                <a:spcPct val="0"/>
              </a:spcBef>
              <a:buNone/>
              <a:defRPr/>
            </a:pPr>
            <a:r>
              <a:rPr lang="en-AU" sz="2400" dirty="0">
                <a:latin typeface="Arial" pitchFamily="34" charset="0"/>
                <a:cs typeface="Arial" pitchFamily="34" charset="0"/>
              </a:rPr>
              <a:t>6. Increase discharge pressure</a:t>
            </a:r>
          </a:p>
          <a:p>
            <a:pPr>
              <a:spcBef>
                <a:spcPct val="0"/>
              </a:spcBef>
              <a:buNone/>
              <a:defRPr/>
            </a:pPr>
            <a:r>
              <a:rPr lang="en-AU" sz="2400" dirty="0">
                <a:latin typeface="Arial" pitchFamily="34" charset="0"/>
                <a:cs typeface="Arial" pitchFamily="34" charset="0"/>
              </a:rPr>
              <a:t>7. Fully open Suction line valve</a:t>
            </a:r>
          </a:p>
          <a:p>
            <a:pPr>
              <a:defRPr/>
            </a:pPr>
            <a:endParaRPr lang="en-AU"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dirty="0" smtClean="0">
                <a:latin typeface="Arial" pitchFamily="34" charset="0"/>
                <a:cs typeface="Arial" pitchFamily="34" charset="0"/>
              </a:rPr>
              <a:t>Centrifuge Pump Commissioning Procedure</a:t>
            </a:r>
            <a:endParaRPr lang="en-GB" sz="3600" dirty="0">
              <a:latin typeface="Arial" pitchFamily="34" charset="0"/>
              <a:cs typeface="Arial" pitchFamily="34" charset="0"/>
            </a:endParaRPr>
          </a:p>
        </p:txBody>
      </p:sp>
      <p:sp>
        <p:nvSpPr>
          <p:cNvPr id="8195" name="Rectangle 3"/>
          <p:cNvSpPr>
            <a:spLocks noGrp="1" noChangeArrowheads="1"/>
          </p:cNvSpPr>
          <p:nvPr>
            <p:ph type="body" idx="1"/>
          </p:nvPr>
        </p:nvSpPr>
        <p:spPr>
          <a:xfrm>
            <a:off x="685800" y="1752600"/>
            <a:ext cx="7772400" cy="4114800"/>
          </a:xfrm>
        </p:spPr>
        <p:txBody>
          <a:bodyPr/>
          <a:lstStyle/>
          <a:p>
            <a:pPr>
              <a:buNone/>
            </a:pPr>
            <a:r>
              <a:rPr lang="en-AU" sz="2400" dirty="0" smtClean="0">
                <a:cs typeface="Arial" pitchFamily="34" charset="0"/>
              </a:rPr>
              <a:t>1</a:t>
            </a:r>
            <a:r>
              <a:rPr lang="en-AU" sz="2400" dirty="0" smtClean="0">
                <a:latin typeface="Arial" pitchFamily="34" charset="0"/>
                <a:cs typeface="Arial" pitchFamily="34" charset="0"/>
              </a:rPr>
              <a:t>. Ensure the bearing arrangement has an oil supply</a:t>
            </a:r>
            <a:endParaRPr lang="en-GB" sz="2400" dirty="0" smtClean="0">
              <a:latin typeface="Arial" pitchFamily="34" charset="0"/>
              <a:cs typeface="Arial" pitchFamily="34" charset="0"/>
            </a:endParaRPr>
          </a:p>
          <a:p>
            <a:pPr>
              <a:buNone/>
            </a:pPr>
            <a:r>
              <a:rPr lang="en-AU" sz="2400" dirty="0" smtClean="0">
                <a:latin typeface="Arial" pitchFamily="34" charset="0"/>
                <a:cs typeface="Arial" pitchFamily="34" charset="0"/>
              </a:rPr>
              <a:t>2. Check that all auxiliary feeds are working (seal or gland flush, bearing oil heating/cooling feeds)</a:t>
            </a:r>
            <a:endParaRPr lang="en-GB" sz="2400" dirty="0" smtClean="0">
              <a:latin typeface="Arial" pitchFamily="34" charset="0"/>
              <a:cs typeface="Arial" pitchFamily="34" charset="0"/>
            </a:endParaRPr>
          </a:p>
          <a:p>
            <a:pPr>
              <a:buNone/>
            </a:pPr>
            <a:r>
              <a:rPr lang="en-AU" sz="2400" dirty="0" smtClean="0">
                <a:latin typeface="Arial" pitchFamily="34" charset="0"/>
                <a:cs typeface="Arial" pitchFamily="34" charset="0"/>
              </a:rPr>
              <a:t>3. Fully open the suction valve making sure any suction filters are clear. </a:t>
            </a:r>
            <a:endParaRPr lang="en-GB" sz="2400" dirty="0" smtClean="0">
              <a:latin typeface="Arial" pitchFamily="34" charset="0"/>
              <a:cs typeface="Arial" pitchFamily="34" charset="0"/>
            </a:endParaRPr>
          </a:p>
          <a:p>
            <a:pPr>
              <a:buNone/>
            </a:pPr>
            <a:r>
              <a:rPr lang="en-AU" sz="2400" dirty="0" smtClean="0">
                <a:latin typeface="Arial" pitchFamily="34" charset="0"/>
                <a:cs typeface="Arial" pitchFamily="34" charset="0"/>
              </a:rPr>
              <a:t>4. Prime the pump by flooding the volute case and venting any gas.</a:t>
            </a:r>
            <a:endParaRPr lang="en-GB" sz="2400" dirty="0" smtClean="0">
              <a:latin typeface="Arial" pitchFamily="34" charset="0"/>
              <a:cs typeface="Arial" pitchFamily="34" charset="0"/>
            </a:endParaRPr>
          </a:p>
          <a:p>
            <a:pPr>
              <a:buNone/>
            </a:pPr>
            <a:r>
              <a:rPr lang="en-AU" sz="2400" dirty="0" smtClean="0">
                <a:latin typeface="Arial" pitchFamily="34" charset="0"/>
                <a:cs typeface="Arial" pitchFamily="34" charset="0"/>
              </a:rPr>
              <a:t>5. Ensure the discharge valve is throttled in to no more than ¼ open. </a:t>
            </a:r>
            <a:endParaRPr lang="en-GB" sz="2400" dirty="0" smtClean="0">
              <a:latin typeface="Arial" pitchFamily="34" charset="0"/>
              <a:cs typeface="Arial" pitchFamily="34" charset="0"/>
            </a:endParaRPr>
          </a:p>
          <a:p>
            <a:pPr>
              <a:buNone/>
              <a:defRPr/>
            </a:pPr>
            <a:endParaRPr lang="en-AU"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3600" dirty="0" smtClean="0">
                <a:latin typeface="Arial" pitchFamily="34" charset="0"/>
                <a:cs typeface="Arial" pitchFamily="34" charset="0"/>
              </a:rPr>
              <a:t>Commissioning Procedure Continued </a:t>
            </a:r>
            <a:endParaRPr lang="en-GB" sz="3600" dirty="0">
              <a:latin typeface="Arial" pitchFamily="34" charset="0"/>
              <a:cs typeface="Arial" pitchFamily="34" charset="0"/>
            </a:endParaRPr>
          </a:p>
        </p:txBody>
      </p:sp>
      <p:sp>
        <p:nvSpPr>
          <p:cNvPr id="8195" name="Rectangle 3"/>
          <p:cNvSpPr>
            <a:spLocks noGrp="1" noChangeArrowheads="1"/>
          </p:cNvSpPr>
          <p:nvPr>
            <p:ph type="body" idx="1"/>
          </p:nvPr>
        </p:nvSpPr>
        <p:spPr>
          <a:xfrm>
            <a:off x="685800" y="1752600"/>
            <a:ext cx="7772400" cy="4114800"/>
          </a:xfrm>
        </p:spPr>
        <p:txBody>
          <a:bodyPr/>
          <a:lstStyle/>
          <a:p>
            <a:pPr>
              <a:buNone/>
            </a:pPr>
            <a:r>
              <a:rPr lang="en-AU" sz="2400" dirty="0" smtClean="0"/>
              <a:t>6. </a:t>
            </a:r>
            <a:r>
              <a:rPr lang="en-AU" sz="2400" dirty="0" smtClean="0">
                <a:latin typeface="Arial" pitchFamily="34" charset="0"/>
                <a:cs typeface="Arial" pitchFamily="34" charset="0"/>
              </a:rPr>
              <a:t>Start the pump and ensure it turns in the correct direction (note; - if the electric motor wiring has been changed and the motor is running in the wrong direction, the pump will still pump but with a greatly reduced performance)  </a:t>
            </a:r>
            <a:endParaRPr lang="en-GB" sz="2400" dirty="0" smtClean="0">
              <a:latin typeface="Arial" pitchFamily="34" charset="0"/>
              <a:cs typeface="Arial" pitchFamily="34" charset="0"/>
            </a:endParaRPr>
          </a:p>
          <a:p>
            <a:pPr>
              <a:buNone/>
            </a:pPr>
            <a:r>
              <a:rPr lang="en-AU" sz="2400" dirty="0" smtClean="0">
                <a:latin typeface="Arial" pitchFamily="34" charset="0"/>
                <a:cs typeface="Arial" pitchFamily="34" charset="0"/>
              </a:rPr>
              <a:t>7. Slowly open the discharge valve to fully open while monitoring the discharge pressure increase. </a:t>
            </a:r>
            <a:endParaRPr lang="en-GB" sz="2400" dirty="0" smtClean="0">
              <a:latin typeface="Arial" pitchFamily="34" charset="0"/>
              <a:cs typeface="Arial" pitchFamily="34" charset="0"/>
            </a:endParaRPr>
          </a:p>
          <a:p>
            <a:pPr>
              <a:buNone/>
            </a:pPr>
            <a:r>
              <a:rPr lang="en-AU" sz="2400" dirty="0" smtClean="0">
                <a:latin typeface="Arial" pitchFamily="34" charset="0"/>
                <a:cs typeface="Arial" pitchFamily="34" charset="0"/>
              </a:rPr>
              <a:t>8. Check for any leakage, undue noise, vibration and signs of overheating and adjust any shaft glands very carefully as required.</a:t>
            </a:r>
            <a:endParaRPr lang="en-GB"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187624" y="620688"/>
            <a:ext cx="6840686" cy="646331"/>
          </a:xfrm>
          <a:prstGeom prst="rect">
            <a:avLst/>
          </a:prstGeom>
          <a:noFill/>
          <a:ln w="9525">
            <a:noFill/>
            <a:miter lim="800000"/>
            <a:headEnd/>
            <a:tailEnd/>
          </a:ln>
        </p:spPr>
        <p:txBody>
          <a:bodyPr wrap="square">
            <a:spAutoFit/>
          </a:bodyPr>
          <a:lstStyle/>
          <a:p>
            <a:pPr algn="ctr"/>
            <a:r>
              <a:rPr lang="en-US" sz="3600" b="0" dirty="0"/>
              <a:t>Centrifugal Pumps</a:t>
            </a:r>
          </a:p>
        </p:txBody>
      </p:sp>
      <p:sp>
        <p:nvSpPr>
          <p:cNvPr id="14339" name="Rectangle 2"/>
          <p:cNvSpPr>
            <a:spLocks noChangeArrowheads="1"/>
          </p:cNvSpPr>
          <p:nvPr/>
        </p:nvSpPr>
        <p:spPr bwMode="auto">
          <a:xfrm>
            <a:off x="467544" y="1268760"/>
            <a:ext cx="5761335" cy="3287054"/>
          </a:xfrm>
          <a:prstGeom prst="rect">
            <a:avLst/>
          </a:prstGeom>
          <a:noFill/>
          <a:ln w="9525">
            <a:noFill/>
            <a:miter lim="800000"/>
            <a:headEnd/>
            <a:tailEnd/>
          </a:ln>
        </p:spPr>
        <p:txBody>
          <a:bodyPr wrap="square">
            <a:spAutoFit/>
          </a:bodyPr>
          <a:lstStyle/>
          <a:p>
            <a:pPr>
              <a:lnSpc>
                <a:spcPct val="90000"/>
              </a:lnSpc>
            </a:pPr>
            <a:r>
              <a:rPr lang="en-US" sz="2400" dirty="0" smtClean="0"/>
              <a:t>Impeller</a:t>
            </a:r>
            <a:endParaRPr lang="en-US" sz="2400" dirty="0"/>
          </a:p>
          <a:p>
            <a:r>
              <a:rPr lang="en-US" sz="2400" b="0" dirty="0"/>
              <a:t>Main rotating part that provides centrifugal acceleration to the </a:t>
            </a:r>
            <a:r>
              <a:rPr lang="en-US" sz="2400" b="0" dirty="0" smtClean="0"/>
              <a:t>fluid</a:t>
            </a:r>
          </a:p>
          <a:p>
            <a:endParaRPr lang="en-US" sz="900" b="0" dirty="0"/>
          </a:p>
          <a:p>
            <a:r>
              <a:rPr lang="en-US" sz="2400" b="0" dirty="0"/>
              <a:t>Number of impellers = number of pump </a:t>
            </a:r>
            <a:r>
              <a:rPr lang="en-US" sz="2400" b="0" dirty="0" smtClean="0"/>
              <a:t>stages</a:t>
            </a:r>
          </a:p>
          <a:p>
            <a:endParaRPr lang="en-US" sz="900" b="0" dirty="0"/>
          </a:p>
          <a:p>
            <a:r>
              <a:rPr lang="en-US" sz="2400" b="0" dirty="0"/>
              <a:t>Impeller classification: direction of flow, suction type and shape/mechanical construction</a:t>
            </a:r>
            <a:endParaRPr lang="en-GB" sz="2400" b="0" dirty="0"/>
          </a:p>
        </p:txBody>
      </p:sp>
      <p:sp>
        <p:nvSpPr>
          <p:cNvPr id="14340" name="Text Box 4"/>
          <p:cNvSpPr txBox="1">
            <a:spLocks noChangeArrowheads="1"/>
          </p:cNvSpPr>
          <p:nvPr/>
        </p:nvSpPr>
        <p:spPr bwMode="auto">
          <a:xfrm>
            <a:off x="467544" y="4653136"/>
            <a:ext cx="5867400" cy="1202510"/>
          </a:xfrm>
          <a:prstGeom prst="rect">
            <a:avLst/>
          </a:prstGeom>
          <a:noFill/>
          <a:ln w="9525">
            <a:noFill/>
            <a:miter lim="800000"/>
            <a:headEnd/>
            <a:tailEnd/>
          </a:ln>
        </p:spPr>
        <p:txBody>
          <a:bodyPr lIns="90000" tIns="46800" rIns="90000" bIns="46800">
            <a:spAutoFit/>
          </a:bodyPr>
          <a:lstStyle/>
          <a:p>
            <a:r>
              <a:rPr lang="en-US" sz="2400" dirty="0" smtClean="0"/>
              <a:t>Shaft</a:t>
            </a:r>
          </a:p>
          <a:p>
            <a:r>
              <a:rPr lang="en-US" sz="2400" b="0" dirty="0" smtClean="0"/>
              <a:t>Transfers </a:t>
            </a:r>
            <a:r>
              <a:rPr lang="en-US" sz="2400" b="0" dirty="0"/>
              <a:t>torque from motor to impeller during pump start up and operation</a:t>
            </a:r>
            <a:endParaRPr lang="en-GB" sz="2400" b="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Text Box 2"/>
          <p:cNvSpPr txBox="1">
            <a:spLocks noChangeArrowheads="1"/>
          </p:cNvSpPr>
          <p:nvPr/>
        </p:nvSpPr>
        <p:spPr bwMode="auto">
          <a:xfrm>
            <a:off x="1619672" y="2708920"/>
            <a:ext cx="6120680" cy="1202510"/>
          </a:xfrm>
          <a:prstGeom prst="rect">
            <a:avLst/>
          </a:prstGeom>
          <a:noFill/>
          <a:ln w="9525">
            <a:noFill/>
            <a:miter lim="800000"/>
            <a:headEnd/>
            <a:tailEnd/>
          </a:ln>
          <a:effectLst/>
        </p:spPr>
        <p:txBody>
          <a:bodyPr wrap="square" lIns="90000" tIns="46800" rIns="90000" bIns="46800">
            <a:spAutoFit/>
          </a:bodyPr>
          <a:lstStyle/>
          <a:p>
            <a:pPr algn="ctr">
              <a:spcBef>
                <a:spcPct val="50000"/>
              </a:spcBef>
              <a:defRPr/>
            </a:pPr>
            <a:r>
              <a:rPr lang="en-GB" sz="3600" dirty="0" smtClean="0"/>
              <a:t>Positive Displacement or Volumetric </a:t>
            </a:r>
            <a:r>
              <a:rPr lang="en-GB" sz="3600" dirty="0"/>
              <a:t>Pumps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755576" y="620688"/>
            <a:ext cx="8072438" cy="1200329"/>
          </a:xfrm>
          <a:prstGeom prst="rect">
            <a:avLst/>
          </a:prstGeom>
          <a:noFill/>
          <a:ln w="9525">
            <a:noFill/>
            <a:miter lim="800000"/>
            <a:headEnd/>
            <a:tailEnd/>
          </a:ln>
        </p:spPr>
        <p:txBody>
          <a:bodyPr>
            <a:spAutoFit/>
          </a:bodyPr>
          <a:lstStyle/>
          <a:p>
            <a:pPr algn="ctr"/>
            <a:r>
              <a:rPr lang="en-US" sz="3600" b="0" dirty="0"/>
              <a:t>Positive Displacement </a:t>
            </a:r>
            <a:r>
              <a:rPr lang="en-US" sz="3600" b="0" dirty="0" smtClean="0"/>
              <a:t>Reciprocating Pumps</a:t>
            </a:r>
            <a:endParaRPr lang="en-US" sz="3600" b="0" dirty="0"/>
          </a:p>
        </p:txBody>
      </p:sp>
      <p:sp>
        <p:nvSpPr>
          <p:cNvPr id="37891" name="Rectangle 2"/>
          <p:cNvSpPr>
            <a:spLocks noChangeArrowheads="1"/>
          </p:cNvSpPr>
          <p:nvPr/>
        </p:nvSpPr>
        <p:spPr bwMode="auto">
          <a:xfrm>
            <a:off x="827584" y="2780928"/>
            <a:ext cx="8001000" cy="2677656"/>
          </a:xfrm>
          <a:prstGeom prst="rect">
            <a:avLst/>
          </a:prstGeom>
          <a:noFill/>
          <a:ln w="9525">
            <a:noFill/>
            <a:miter lim="800000"/>
            <a:headEnd/>
            <a:tailEnd/>
          </a:ln>
        </p:spPr>
        <p:txBody>
          <a:bodyPr>
            <a:spAutoFit/>
          </a:bodyPr>
          <a:lstStyle/>
          <a:p>
            <a:pPr marL="0" lvl="1"/>
            <a:r>
              <a:rPr lang="en-US" sz="2400" b="0" dirty="0"/>
              <a:t>For each pump </a:t>
            </a:r>
            <a:r>
              <a:rPr lang="en-US" sz="2400" b="0" dirty="0" smtClean="0"/>
              <a:t>revolution a fixed </a:t>
            </a:r>
            <a:r>
              <a:rPr lang="en-US" sz="2400" b="0" dirty="0"/>
              <a:t>amount of liquid taken from one </a:t>
            </a:r>
            <a:r>
              <a:rPr lang="en-US" sz="2400" b="0" dirty="0" smtClean="0"/>
              <a:t>end and positively </a:t>
            </a:r>
            <a:r>
              <a:rPr lang="en-US" sz="2400" b="0" dirty="0"/>
              <a:t>discharged at other </a:t>
            </a:r>
            <a:r>
              <a:rPr lang="en-US" sz="2400" b="0" dirty="0" smtClean="0"/>
              <a:t>end</a:t>
            </a:r>
          </a:p>
          <a:p>
            <a:pPr marL="0" lvl="1"/>
            <a:endParaRPr lang="en-US" sz="2400" b="0" dirty="0"/>
          </a:p>
          <a:p>
            <a:pPr marL="0" lvl="1"/>
            <a:r>
              <a:rPr lang="en-US" sz="2400" b="0" dirty="0"/>
              <a:t>If </a:t>
            </a:r>
            <a:r>
              <a:rPr lang="en-US" sz="2400" b="0" dirty="0" smtClean="0"/>
              <a:t>pipework is blocked pressure will rises that may damage the pump</a:t>
            </a:r>
          </a:p>
          <a:p>
            <a:pPr marL="0" lvl="1"/>
            <a:endParaRPr lang="en-US" sz="2400" b="0" dirty="0" smtClean="0"/>
          </a:p>
          <a:p>
            <a:pPr marL="0" lvl="1"/>
            <a:r>
              <a:rPr lang="en-US" sz="2400" b="0" dirty="0" smtClean="0"/>
              <a:t>Used on a variety of  fluids</a:t>
            </a:r>
            <a:endParaRPr lang="en-GB" sz="2400" b="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1043608" y="1700808"/>
            <a:ext cx="7343775" cy="3418501"/>
          </a:xfrm>
          <a:prstGeom prst="rect">
            <a:avLst/>
          </a:prstGeom>
          <a:noFill/>
          <a:ln w="9525">
            <a:noFill/>
            <a:miter lim="800000"/>
            <a:headEnd/>
            <a:tailEnd/>
          </a:ln>
        </p:spPr>
        <p:txBody>
          <a:bodyPr lIns="90000" tIns="46800" rIns="90000" bIns="46800">
            <a:spAutoFit/>
          </a:bodyPr>
          <a:lstStyle/>
          <a:p>
            <a:pPr marL="0" lvl="1"/>
            <a:r>
              <a:rPr lang="en-US" sz="2400" b="0" dirty="0"/>
              <a:t>Reciprocating </a:t>
            </a:r>
            <a:r>
              <a:rPr lang="en-US" sz="2400" b="0" dirty="0" smtClean="0"/>
              <a:t>pump displacement </a:t>
            </a:r>
            <a:r>
              <a:rPr lang="en-US" sz="2400" b="0" dirty="0"/>
              <a:t>by reciprocation of piston </a:t>
            </a:r>
            <a:r>
              <a:rPr lang="en-US" sz="2400" b="0" dirty="0" smtClean="0"/>
              <a:t>plunger.</a:t>
            </a:r>
          </a:p>
          <a:p>
            <a:pPr marL="0" lvl="1"/>
            <a:endParaRPr lang="en-US" sz="2400" b="0" dirty="0"/>
          </a:p>
          <a:p>
            <a:pPr marL="0" lvl="1"/>
            <a:r>
              <a:rPr lang="en-US" sz="2400" b="0" dirty="0" smtClean="0"/>
              <a:t>Used mainly for </a:t>
            </a:r>
            <a:r>
              <a:rPr lang="en-US" sz="2400" b="0" dirty="0"/>
              <a:t>viscous </a:t>
            </a:r>
            <a:r>
              <a:rPr lang="en-US" sz="2400" b="0" dirty="0" smtClean="0"/>
              <a:t>fluids and have a precise metering  capability. </a:t>
            </a:r>
          </a:p>
          <a:p>
            <a:pPr marL="0" lvl="1"/>
            <a:endParaRPr lang="en-US" sz="2400" b="0" dirty="0" smtClean="0"/>
          </a:p>
          <a:p>
            <a:pPr marL="0" lvl="1"/>
            <a:r>
              <a:rPr lang="en-US" sz="2400" b="0" dirty="0" smtClean="0"/>
              <a:t>They</a:t>
            </a:r>
            <a:r>
              <a:rPr lang="en-US" altLang="zh-CN" sz="2400" b="0" dirty="0" smtClean="0"/>
              <a:t> can vary their delivery rate by changing the speed of the drive or altering the crank displacement length. </a:t>
            </a:r>
            <a:endParaRPr lang="en-US" sz="2400" b="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81000"/>
            <a:ext cx="7772400" cy="1143000"/>
          </a:xfrm>
          <a:noFill/>
        </p:spPr>
        <p:txBody>
          <a:bodyPr lIns="90488" tIns="44450" rIns="90488" bIns="44450"/>
          <a:lstStyle/>
          <a:p>
            <a:r>
              <a:rPr lang="en-GB" sz="3600" dirty="0" smtClean="0">
                <a:latin typeface="Arial" pitchFamily="34" charset="0"/>
                <a:cs typeface="Arial" pitchFamily="34" charset="0"/>
              </a:rPr>
              <a:t>Volumetric Pumps</a:t>
            </a:r>
          </a:p>
        </p:txBody>
      </p:sp>
      <p:sp>
        <p:nvSpPr>
          <p:cNvPr id="45059" name="Rectangle 3"/>
          <p:cNvSpPr>
            <a:spLocks noGrp="1" noChangeArrowheads="1"/>
          </p:cNvSpPr>
          <p:nvPr>
            <p:ph type="body" idx="1"/>
          </p:nvPr>
        </p:nvSpPr>
        <p:spPr>
          <a:xfrm>
            <a:off x="1835696" y="1772816"/>
            <a:ext cx="5745163" cy="4114800"/>
          </a:xfrm>
          <a:noFill/>
        </p:spPr>
        <p:txBody>
          <a:bodyPr lIns="90488" tIns="44450" rIns="90488" bIns="44450"/>
          <a:lstStyle/>
          <a:p>
            <a:pPr marL="0" indent="0">
              <a:buNone/>
            </a:pPr>
            <a:endParaRPr lang="en-GB" dirty="0" smtClean="0"/>
          </a:p>
          <a:p>
            <a:pPr marL="1619250" lvl="1">
              <a:lnSpc>
                <a:spcPct val="125000"/>
              </a:lnSpc>
              <a:buClr>
                <a:srgbClr val="063DE8"/>
              </a:buClr>
              <a:buNone/>
            </a:pPr>
            <a:r>
              <a:rPr lang="en-GB" sz="2400" dirty="0" smtClean="0">
                <a:latin typeface="Arial" pitchFamily="34" charset="0"/>
                <a:cs typeface="Arial" pitchFamily="34" charset="0"/>
              </a:rPr>
              <a:t>Piston Pumps</a:t>
            </a:r>
          </a:p>
          <a:p>
            <a:pPr marL="1619250" lvl="1">
              <a:lnSpc>
                <a:spcPct val="125000"/>
              </a:lnSpc>
              <a:buClr>
                <a:srgbClr val="063DE8"/>
              </a:buClr>
              <a:buNone/>
            </a:pPr>
            <a:r>
              <a:rPr lang="en-GB" sz="2400" dirty="0" smtClean="0">
                <a:latin typeface="Arial" pitchFamily="34" charset="0"/>
                <a:cs typeface="Arial" pitchFamily="34" charset="0"/>
              </a:rPr>
              <a:t>Plunger Pumps</a:t>
            </a:r>
          </a:p>
          <a:p>
            <a:pPr marL="1619250" lvl="1">
              <a:lnSpc>
                <a:spcPct val="125000"/>
              </a:lnSpc>
              <a:buClr>
                <a:srgbClr val="063DE8"/>
              </a:buClr>
              <a:buNone/>
            </a:pPr>
            <a:r>
              <a:rPr lang="en-GB" sz="2400" dirty="0" smtClean="0">
                <a:latin typeface="Arial" pitchFamily="34" charset="0"/>
                <a:cs typeface="Arial" pitchFamily="34" charset="0"/>
              </a:rPr>
              <a:t>Diaphragm Pumps</a:t>
            </a:r>
          </a:p>
          <a:p>
            <a:pPr marL="1619250" lvl="1">
              <a:lnSpc>
                <a:spcPct val="125000"/>
              </a:lnSpc>
              <a:buClr>
                <a:srgbClr val="063DE8"/>
              </a:buClr>
              <a:buNone/>
            </a:pPr>
            <a:endParaRPr lang="en-GB" sz="2400" dirty="0" smtClean="0">
              <a:latin typeface="Arial" pitchFamily="34" charset="0"/>
              <a:cs typeface="Arial" pitchFamily="34" charset="0"/>
            </a:endParaRPr>
          </a:p>
          <a:p>
            <a:pPr marL="0" indent="0" algn="ctr">
              <a:buNone/>
            </a:pPr>
            <a:r>
              <a:rPr lang="en-GB" sz="2400" dirty="0" smtClean="0">
                <a:latin typeface="Arial" pitchFamily="34" charset="0"/>
                <a:cs typeface="Arial" pitchFamily="34" charset="0"/>
              </a:rPr>
              <a:t>Piston reciprocating pumps may be single or double acting</a:t>
            </a:r>
          </a:p>
          <a:p>
            <a:pPr marL="0" indent="0">
              <a:buFontTx/>
              <a:buNone/>
            </a:pPr>
            <a:endParaRPr lang="en-GB" sz="24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536" y="332656"/>
            <a:ext cx="8229600" cy="1143000"/>
          </a:xfrm>
          <a:noFill/>
        </p:spPr>
        <p:txBody>
          <a:bodyPr lIns="90488" tIns="44450" rIns="90488" bIns="44450"/>
          <a:lstStyle/>
          <a:p>
            <a:r>
              <a:rPr lang="en-GB" sz="3600" dirty="0" smtClean="0">
                <a:latin typeface="Arial" pitchFamily="34" charset="0"/>
                <a:cs typeface="Arial" pitchFamily="34" charset="0"/>
              </a:rPr>
              <a:t>Alternating Volumetric Pumps</a:t>
            </a:r>
          </a:p>
        </p:txBody>
      </p:sp>
      <p:sp>
        <p:nvSpPr>
          <p:cNvPr id="46083" name="Rectangle 3"/>
          <p:cNvSpPr>
            <a:spLocks noGrp="1" noChangeArrowheads="1"/>
          </p:cNvSpPr>
          <p:nvPr>
            <p:ph type="body" idx="1"/>
          </p:nvPr>
        </p:nvSpPr>
        <p:spPr>
          <a:xfrm>
            <a:off x="4788024" y="1412776"/>
            <a:ext cx="3886200" cy="1368152"/>
          </a:xfrm>
          <a:noFill/>
        </p:spPr>
        <p:txBody>
          <a:bodyPr lIns="90488" tIns="44450" rIns="90488" bIns="44450"/>
          <a:lstStyle/>
          <a:p>
            <a:pPr>
              <a:buNone/>
            </a:pPr>
            <a:r>
              <a:rPr lang="en-GB" sz="2400" dirty="0" smtClean="0">
                <a:latin typeface="Arial" pitchFamily="34" charset="0"/>
                <a:cs typeface="Arial" pitchFamily="34" charset="0"/>
              </a:rPr>
              <a:t>Types :</a:t>
            </a:r>
          </a:p>
          <a:p>
            <a:pPr>
              <a:buClr>
                <a:srgbClr val="063DE8"/>
              </a:buClr>
              <a:buNone/>
            </a:pPr>
            <a:r>
              <a:rPr lang="en-GB" sz="2400" dirty="0" smtClean="0">
                <a:latin typeface="Arial" pitchFamily="34" charset="0"/>
                <a:cs typeface="Arial" pitchFamily="34" charset="0"/>
              </a:rPr>
              <a:t>double or single acting</a:t>
            </a:r>
          </a:p>
          <a:p>
            <a:pPr>
              <a:buClr>
                <a:srgbClr val="063DE8"/>
              </a:buClr>
              <a:buNone/>
            </a:pPr>
            <a:r>
              <a:rPr lang="en-GB" sz="2400" dirty="0" smtClean="0">
                <a:latin typeface="Arial" pitchFamily="34" charset="0"/>
                <a:cs typeface="Arial" pitchFamily="34" charset="0"/>
              </a:rPr>
              <a:t>Plunger or diaphragm</a:t>
            </a:r>
          </a:p>
        </p:txBody>
      </p:sp>
      <p:sp>
        <p:nvSpPr>
          <p:cNvPr id="46084" name="Rectangle 4"/>
          <p:cNvSpPr>
            <a:spLocks noChangeArrowheads="1"/>
          </p:cNvSpPr>
          <p:nvPr/>
        </p:nvSpPr>
        <p:spPr bwMode="auto">
          <a:xfrm>
            <a:off x="467544" y="4077072"/>
            <a:ext cx="3886200" cy="1828800"/>
          </a:xfrm>
          <a:prstGeom prst="rect">
            <a:avLst/>
          </a:prstGeom>
          <a:noFill/>
          <a:ln w="12700">
            <a:noFill/>
            <a:miter lim="800000"/>
            <a:headEnd/>
            <a:tailEnd/>
          </a:ln>
        </p:spPr>
        <p:txBody>
          <a:bodyPr lIns="90488" tIns="44450" rIns="90488" bIns="44450"/>
          <a:lstStyle/>
          <a:p>
            <a:pPr defTabSz="762000" eaLnBrk="0" hangingPunct="0">
              <a:spcBef>
                <a:spcPct val="20000"/>
              </a:spcBef>
              <a:buClr>
                <a:srgbClr val="063DE8"/>
              </a:buClr>
              <a:buSzPct val="85000"/>
            </a:pPr>
            <a:r>
              <a:rPr lang="en-GB" sz="2400" b="0" dirty="0"/>
              <a:t>All work on a linear or alternating movement</a:t>
            </a:r>
          </a:p>
          <a:p>
            <a:pPr defTabSz="762000" eaLnBrk="0" hangingPunct="0">
              <a:spcBef>
                <a:spcPct val="20000"/>
              </a:spcBef>
              <a:buClr>
                <a:srgbClr val="063DE8"/>
              </a:buClr>
              <a:buSzPct val="85000"/>
            </a:pPr>
            <a:r>
              <a:rPr lang="en-GB" sz="2400" b="0" dirty="0"/>
              <a:t>simple &amp; sturdy</a:t>
            </a:r>
          </a:p>
          <a:p>
            <a:pPr defTabSz="762000" eaLnBrk="0" hangingPunct="0">
              <a:spcBef>
                <a:spcPct val="20000"/>
              </a:spcBef>
              <a:buClr>
                <a:srgbClr val="063DE8"/>
              </a:buClr>
              <a:buSzPct val="85000"/>
            </a:pPr>
            <a:r>
              <a:rPr lang="en-GB" sz="2400" b="0" dirty="0"/>
              <a:t>can pump high viscosity liquids at high pressures</a:t>
            </a:r>
          </a:p>
        </p:txBody>
      </p:sp>
      <p:sp>
        <p:nvSpPr>
          <p:cNvPr id="46085" name="AutoShape 5"/>
          <p:cNvSpPr>
            <a:spLocks noChangeArrowheads="1"/>
          </p:cNvSpPr>
          <p:nvPr/>
        </p:nvSpPr>
        <p:spPr bwMode="auto">
          <a:xfrm flipH="1">
            <a:off x="533450" y="3246959"/>
            <a:ext cx="325438" cy="127000"/>
          </a:xfrm>
          <a:prstGeom prst="rightArrow">
            <a:avLst>
              <a:gd name="adj1" fmla="val 50000"/>
              <a:gd name="adj2" fmla="val 128137"/>
            </a:avLst>
          </a:prstGeom>
          <a:solidFill>
            <a:schemeClr val="hlink"/>
          </a:solidFill>
          <a:ln w="12700">
            <a:noFill/>
            <a:miter lim="800000"/>
            <a:headEnd/>
            <a:tailEnd/>
          </a:ln>
        </p:spPr>
        <p:txBody>
          <a:bodyPr wrap="none" anchor="ctr"/>
          <a:lstStyle/>
          <a:p>
            <a:endParaRPr lang="en-US" dirty="0"/>
          </a:p>
        </p:txBody>
      </p:sp>
      <p:sp>
        <p:nvSpPr>
          <p:cNvPr id="46086" name="Rectangle 6"/>
          <p:cNvSpPr>
            <a:spLocks noChangeArrowheads="1"/>
          </p:cNvSpPr>
          <p:nvPr/>
        </p:nvSpPr>
        <p:spPr bwMode="auto">
          <a:xfrm>
            <a:off x="971600" y="2492896"/>
            <a:ext cx="2413000" cy="1065213"/>
          </a:xfrm>
          <a:prstGeom prst="rect">
            <a:avLst/>
          </a:prstGeom>
          <a:noFill/>
          <a:ln w="12700">
            <a:solidFill>
              <a:schemeClr val="tx1"/>
            </a:solidFill>
            <a:miter lim="800000"/>
            <a:headEnd/>
            <a:tailEnd/>
          </a:ln>
        </p:spPr>
        <p:txBody>
          <a:bodyPr wrap="none" anchor="ctr"/>
          <a:lstStyle/>
          <a:p>
            <a:endParaRPr lang="en-US" dirty="0"/>
          </a:p>
        </p:txBody>
      </p:sp>
      <p:sp>
        <p:nvSpPr>
          <p:cNvPr id="46087" name="Rectangle 7"/>
          <p:cNvSpPr>
            <a:spLocks noChangeArrowheads="1"/>
          </p:cNvSpPr>
          <p:nvPr/>
        </p:nvSpPr>
        <p:spPr bwMode="auto">
          <a:xfrm>
            <a:off x="2932163" y="3524771"/>
            <a:ext cx="288925" cy="71438"/>
          </a:xfrm>
          <a:prstGeom prst="rect">
            <a:avLst/>
          </a:prstGeom>
          <a:solidFill>
            <a:schemeClr val="bg1"/>
          </a:solidFill>
          <a:ln w="12700">
            <a:noFill/>
            <a:miter lim="800000"/>
            <a:headEnd/>
            <a:tailEnd/>
          </a:ln>
        </p:spPr>
        <p:txBody>
          <a:bodyPr wrap="none" anchor="ctr"/>
          <a:lstStyle/>
          <a:p>
            <a:endParaRPr lang="en-US" dirty="0"/>
          </a:p>
        </p:txBody>
      </p:sp>
      <p:sp>
        <p:nvSpPr>
          <p:cNvPr id="46088" name="Rectangle 8"/>
          <p:cNvSpPr>
            <a:spLocks noChangeArrowheads="1"/>
          </p:cNvSpPr>
          <p:nvPr/>
        </p:nvSpPr>
        <p:spPr bwMode="auto">
          <a:xfrm>
            <a:off x="2978200" y="2462734"/>
            <a:ext cx="227013" cy="63500"/>
          </a:xfrm>
          <a:prstGeom prst="rect">
            <a:avLst/>
          </a:prstGeom>
          <a:solidFill>
            <a:schemeClr val="bg1"/>
          </a:solidFill>
          <a:ln w="12700">
            <a:noFill/>
            <a:miter lim="800000"/>
            <a:headEnd/>
            <a:tailEnd/>
          </a:ln>
        </p:spPr>
        <p:txBody>
          <a:bodyPr wrap="none" anchor="ctr"/>
          <a:lstStyle/>
          <a:p>
            <a:endParaRPr lang="en-US" dirty="0"/>
          </a:p>
        </p:txBody>
      </p:sp>
      <p:grpSp>
        <p:nvGrpSpPr>
          <p:cNvPr id="2" name="Group 9"/>
          <p:cNvGrpSpPr>
            <a:grpSpLocks/>
          </p:cNvGrpSpPr>
          <p:nvPr/>
        </p:nvGrpSpPr>
        <p:grpSpPr bwMode="auto">
          <a:xfrm>
            <a:off x="2979788" y="3451746"/>
            <a:ext cx="222250" cy="249238"/>
            <a:chOff x="2261" y="2052"/>
            <a:chExt cx="140" cy="157"/>
          </a:xfrm>
        </p:grpSpPr>
        <p:sp>
          <p:nvSpPr>
            <p:cNvPr id="46136" name="Rectangle 10"/>
            <p:cNvSpPr>
              <a:spLocks noChangeArrowheads="1"/>
            </p:cNvSpPr>
            <p:nvPr/>
          </p:nvSpPr>
          <p:spPr bwMode="auto">
            <a:xfrm>
              <a:off x="2261" y="2052"/>
              <a:ext cx="140" cy="22"/>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6137" name="Rectangle 11"/>
            <p:cNvSpPr>
              <a:spLocks noChangeArrowheads="1"/>
            </p:cNvSpPr>
            <p:nvPr/>
          </p:nvSpPr>
          <p:spPr bwMode="auto">
            <a:xfrm>
              <a:off x="2316" y="2085"/>
              <a:ext cx="32" cy="124"/>
            </a:xfrm>
            <a:prstGeom prst="rect">
              <a:avLst/>
            </a:prstGeom>
            <a:solidFill>
              <a:schemeClr val="tx2"/>
            </a:solidFill>
            <a:ln w="12700">
              <a:solidFill>
                <a:schemeClr val="tx1"/>
              </a:solidFill>
              <a:miter lim="800000"/>
              <a:headEnd/>
              <a:tailEnd/>
            </a:ln>
          </p:spPr>
          <p:txBody>
            <a:bodyPr wrap="none" anchor="ctr"/>
            <a:lstStyle/>
            <a:p>
              <a:endParaRPr lang="en-US" dirty="0"/>
            </a:p>
          </p:txBody>
        </p:sp>
      </p:grpSp>
      <p:grpSp>
        <p:nvGrpSpPr>
          <p:cNvPr id="3" name="Group 12"/>
          <p:cNvGrpSpPr>
            <a:grpSpLocks/>
          </p:cNvGrpSpPr>
          <p:nvPr/>
        </p:nvGrpSpPr>
        <p:grpSpPr bwMode="auto">
          <a:xfrm>
            <a:off x="2987725" y="2429396"/>
            <a:ext cx="222250" cy="249238"/>
            <a:chOff x="2266" y="1408"/>
            <a:chExt cx="140" cy="157"/>
          </a:xfrm>
        </p:grpSpPr>
        <p:sp>
          <p:nvSpPr>
            <p:cNvPr id="46134" name="Rectangle 13"/>
            <p:cNvSpPr>
              <a:spLocks noChangeArrowheads="1"/>
            </p:cNvSpPr>
            <p:nvPr/>
          </p:nvSpPr>
          <p:spPr bwMode="auto">
            <a:xfrm>
              <a:off x="2266" y="1408"/>
              <a:ext cx="140" cy="22"/>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6135" name="Rectangle 14"/>
            <p:cNvSpPr>
              <a:spLocks noChangeArrowheads="1"/>
            </p:cNvSpPr>
            <p:nvPr/>
          </p:nvSpPr>
          <p:spPr bwMode="auto">
            <a:xfrm>
              <a:off x="2320" y="1440"/>
              <a:ext cx="33" cy="125"/>
            </a:xfrm>
            <a:prstGeom prst="rect">
              <a:avLst/>
            </a:prstGeom>
            <a:solidFill>
              <a:schemeClr val="tx2"/>
            </a:solidFill>
            <a:ln w="12700">
              <a:solidFill>
                <a:schemeClr val="tx1"/>
              </a:solidFill>
              <a:miter lim="800000"/>
              <a:headEnd/>
              <a:tailEnd/>
            </a:ln>
          </p:spPr>
          <p:txBody>
            <a:bodyPr wrap="none" anchor="ctr"/>
            <a:lstStyle/>
            <a:p>
              <a:endParaRPr lang="en-US" dirty="0"/>
            </a:p>
          </p:txBody>
        </p:sp>
      </p:grpSp>
      <p:sp>
        <p:nvSpPr>
          <p:cNvPr id="46091" name="Freeform 15"/>
          <p:cNvSpPr>
            <a:spLocks/>
          </p:cNvSpPr>
          <p:nvPr/>
        </p:nvSpPr>
        <p:spPr bwMode="auto">
          <a:xfrm>
            <a:off x="3194100" y="3240609"/>
            <a:ext cx="122238" cy="460375"/>
          </a:xfrm>
          <a:custGeom>
            <a:avLst/>
            <a:gdLst>
              <a:gd name="T0" fmla="*/ 120650 w 77"/>
              <a:gd name="T1" fmla="*/ 458788 h 290"/>
              <a:gd name="T2" fmla="*/ 50800 w 77"/>
              <a:gd name="T3" fmla="*/ 425450 h 290"/>
              <a:gd name="T4" fmla="*/ 3175 w 77"/>
              <a:gd name="T5" fmla="*/ 382587 h 290"/>
              <a:gd name="T6" fmla="*/ 0 w 77"/>
              <a:gd name="T7" fmla="*/ 315912 h 290"/>
              <a:gd name="T8" fmla="*/ 68263 w 77"/>
              <a:gd name="T9" fmla="*/ 250825 h 290"/>
              <a:gd name="T10" fmla="*/ 87313 w 77"/>
              <a:gd name="T11" fmla="*/ 176212 h 290"/>
              <a:gd name="T12" fmla="*/ 63500 w 77"/>
              <a:gd name="T13" fmla="*/ 88900 h 290"/>
              <a:gd name="T14" fmla="*/ 25400 w 77"/>
              <a:gd name="T15" fmla="*/ 0 h 290"/>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290"/>
              <a:gd name="T26" fmla="*/ 77 w 7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290">
                <a:moveTo>
                  <a:pt x="76" y="289"/>
                </a:moveTo>
                <a:lnTo>
                  <a:pt x="32" y="268"/>
                </a:lnTo>
                <a:lnTo>
                  <a:pt x="2" y="241"/>
                </a:lnTo>
                <a:lnTo>
                  <a:pt x="0" y="199"/>
                </a:lnTo>
                <a:lnTo>
                  <a:pt x="43" y="158"/>
                </a:lnTo>
                <a:lnTo>
                  <a:pt x="55" y="111"/>
                </a:lnTo>
                <a:lnTo>
                  <a:pt x="40" y="56"/>
                </a:lnTo>
                <a:lnTo>
                  <a:pt x="16" y="0"/>
                </a:lnTo>
              </a:path>
            </a:pathLst>
          </a:custGeom>
          <a:noFill/>
          <a:ln w="12700" cap="rnd" cmpd="sng">
            <a:solidFill>
              <a:schemeClr val="accent2"/>
            </a:solidFill>
            <a:prstDash val="solid"/>
            <a:round/>
            <a:headEnd type="none" w="med" len="med"/>
            <a:tailEnd type="triangle" w="med" len="med"/>
          </a:ln>
        </p:spPr>
        <p:txBody>
          <a:bodyPr/>
          <a:lstStyle/>
          <a:p>
            <a:endParaRPr lang="en-US" dirty="0"/>
          </a:p>
        </p:txBody>
      </p:sp>
      <p:sp>
        <p:nvSpPr>
          <p:cNvPr id="46092" name="Freeform 16"/>
          <p:cNvSpPr>
            <a:spLocks/>
          </p:cNvSpPr>
          <p:nvPr/>
        </p:nvSpPr>
        <p:spPr bwMode="auto">
          <a:xfrm>
            <a:off x="2814688" y="3231084"/>
            <a:ext cx="168275" cy="604837"/>
          </a:xfrm>
          <a:custGeom>
            <a:avLst/>
            <a:gdLst>
              <a:gd name="T0" fmla="*/ 68263 w 106"/>
              <a:gd name="T1" fmla="*/ 603250 h 381"/>
              <a:gd name="T2" fmla="*/ 144463 w 106"/>
              <a:gd name="T3" fmla="*/ 492125 h 381"/>
              <a:gd name="T4" fmla="*/ 166688 w 106"/>
              <a:gd name="T5" fmla="*/ 412750 h 381"/>
              <a:gd name="T6" fmla="*/ 152400 w 106"/>
              <a:gd name="T7" fmla="*/ 314325 h 381"/>
              <a:gd name="T8" fmla="*/ 125413 w 106"/>
              <a:gd name="T9" fmla="*/ 266700 h 381"/>
              <a:gd name="T10" fmla="*/ 103188 w 106"/>
              <a:gd name="T11" fmla="*/ 195262 h 381"/>
              <a:gd name="T12" fmla="*/ 49212 w 106"/>
              <a:gd name="T13" fmla="*/ 87312 h 381"/>
              <a:gd name="T14" fmla="*/ 0 w 106"/>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381"/>
              <a:gd name="T26" fmla="*/ 106 w 106"/>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381">
                <a:moveTo>
                  <a:pt x="43" y="380"/>
                </a:moveTo>
                <a:lnTo>
                  <a:pt x="91" y="310"/>
                </a:lnTo>
                <a:lnTo>
                  <a:pt x="105" y="260"/>
                </a:lnTo>
                <a:lnTo>
                  <a:pt x="96" y="198"/>
                </a:lnTo>
                <a:lnTo>
                  <a:pt x="79" y="168"/>
                </a:lnTo>
                <a:lnTo>
                  <a:pt x="65" y="123"/>
                </a:lnTo>
                <a:lnTo>
                  <a:pt x="31" y="55"/>
                </a:lnTo>
                <a:lnTo>
                  <a:pt x="0" y="0"/>
                </a:lnTo>
              </a:path>
            </a:pathLst>
          </a:custGeom>
          <a:noFill/>
          <a:ln w="12700" cap="rnd" cmpd="sng">
            <a:solidFill>
              <a:schemeClr val="accent2"/>
            </a:solidFill>
            <a:prstDash val="solid"/>
            <a:round/>
            <a:headEnd type="none" w="med" len="med"/>
            <a:tailEnd type="triangle" w="med" len="med"/>
          </a:ln>
        </p:spPr>
        <p:txBody>
          <a:bodyPr/>
          <a:lstStyle/>
          <a:p>
            <a:endParaRPr lang="en-US" dirty="0"/>
          </a:p>
        </p:txBody>
      </p:sp>
      <p:sp>
        <p:nvSpPr>
          <p:cNvPr id="46093" name="Arc 17"/>
          <p:cNvSpPr>
            <a:spLocks/>
          </p:cNvSpPr>
          <p:nvPr/>
        </p:nvSpPr>
        <p:spPr bwMode="auto">
          <a:xfrm rot="-9720000">
            <a:off x="2360663" y="2969146"/>
            <a:ext cx="365125" cy="352425"/>
          </a:xfrm>
          <a:custGeom>
            <a:avLst/>
            <a:gdLst>
              <a:gd name="T0" fmla="*/ 1315609 w 38818"/>
              <a:gd name="T1" fmla="*/ 8517 h 43200"/>
              <a:gd name="T2" fmla="*/ 0 w 38818"/>
              <a:gd name="T3" fmla="*/ 2305520 h 43200"/>
              <a:gd name="T4" fmla="*/ 1523351 w 38818"/>
              <a:gd name="T5" fmla="*/ 1437543 h 43200"/>
              <a:gd name="T6" fmla="*/ 0 60000 65536"/>
              <a:gd name="T7" fmla="*/ 0 60000 65536"/>
              <a:gd name="T8" fmla="*/ 0 60000 65536"/>
              <a:gd name="T9" fmla="*/ 0 w 38818"/>
              <a:gd name="T10" fmla="*/ 0 h 43200"/>
              <a:gd name="T11" fmla="*/ 38818 w 38818"/>
              <a:gd name="T12" fmla="*/ 43200 h 43200"/>
            </a:gdLst>
            <a:ahLst/>
            <a:cxnLst>
              <a:cxn ang="T6">
                <a:pos x="T0" y="T1"/>
              </a:cxn>
              <a:cxn ang="T7">
                <a:pos x="T2" y="T3"/>
              </a:cxn>
              <a:cxn ang="T8">
                <a:pos x="T4" y="T5"/>
              </a:cxn>
            </a:cxnLst>
            <a:rect l="T9" t="T10" r="T11" b="T12"/>
            <a:pathLst>
              <a:path w="38818" h="43200" fill="none" extrusionOk="0">
                <a:moveTo>
                  <a:pt x="14869" y="127"/>
                </a:moveTo>
                <a:cubicBezTo>
                  <a:pt x="15649" y="42"/>
                  <a:pt x="16433" y="-1"/>
                  <a:pt x="17218" y="0"/>
                </a:cubicBezTo>
                <a:cubicBezTo>
                  <a:pt x="29147" y="0"/>
                  <a:pt x="38818" y="9670"/>
                  <a:pt x="38818" y="21600"/>
                </a:cubicBezTo>
                <a:cubicBezTo>
                  <a:pt x="38818" y="33529"/>
                  <a:pt x="29147" y="43200"/>
                  <a:pt x="17218" y="43200"/>
                </a:cubicBezTo>
                <a:cubicBezTo>
                  <a:pt x="10455" y="43200"/>
                  <a:pt x="4083" y="40032"/>
                  <a:pt x="-1" y="34642"/>
                </a:cubicBezTo>
              </a:path>
              <a:path w="38818" h="43200" stroke="0" extrusionOk="0">
                <a:moveTo>
                  <a:pt x="14869" y="127"/>
                </a:moveTo>
                <a:cubicBezTo>
                  <a:pt x="15649" y="42"/>
                  <a:pt x="16433" y="-1"/>
                  <a:pt x="17218" y="0"/>
                </a:cubicBezTo>
                <a:cubicBezTo>
                  <a:pt x="29147" y="0"/>
                  <a:pt x="38818" y="9670"/>
                  <a:pt x="38818" y="21600"/>
                </a:cubicBezTo>
                <a:cubicBezTo>
                  <a:pt x="38818" y="33529"/>
                  <a:pt x="29147" y="43200"/>
                  <a:pt x="17218" y="43200"/>
                </a:cubicBezTo>
                <a:cubicBezTo>
                  <a:pt x="10455" y="43200"/>
                  <a:pt x="4083" y="40032"/>
                  <a:pt x="-1" y="34642"/>
                </a:cubicBezTo>
                <a:lnTo>
                  <a:pt x="17218" y="21600"/>
                </a:lnTo>
                <a:close/>
              </a:path>
            </a:pathLst>
          </a:custGeom>
          <a:noFill/>
          <a:ln w="12700" cap="rnd">
            <a:solidFill>
              <a:schemeClr val="accent2"/>
            </a:solidFill>
            <a:round/>
            <a:headEnd type="triangle" w="med" len="med"/>
            <a:tailEnd/>
          </a:ln>
        </p:spPr>
        <p:txBody>
          <a:bodyPr wrap="none" anchor="ctr"/>
          <a:lstStyle/>
          <a:p>
            <a:endParaRPr lang="en-US" dirty="0"/>
          </a:p>
        </p:txBody>
      </p:sp>
      <p:sp>
        <p:nvSpPr>
          <p:cNvPr id="46094" name="Arc 18"/>
          <p:cNvSpPr>
            <a:spLocks/>
          </p:cNvSpPr>
          <p:nvPr/>
        </p:nvSpPr>
        <p:spPr bwMode="auto">
          <a:xfrm rot="-7620000">
            <a:off x="2567038" y="2578621"/>
            <a:ext cx="227012" cy="325438"/>
          </a:xfrm>
          <a:custGeom>
            <a:avLst/>
            <a:gdLst>
              <a:gd name="T0" fmla="*/ 1058387 w 28669"/>
              <a:gd name="T1" fmla="*/ 0 h 40843"/>
              <a:gd name="T2" fmla="*/ 0 w 28669"/>
              <a:gd name="T3" fmla="*/ 2517609 h 40843"/>
              <a:gd name="T4" fmla="*/ 443231 w 28669"/>
              <a:gd name="T5" fmla="*/ 1221729 h 40843"/>
              <a:gd name="T6" fmla="*/ 0 60000 65536"/>
              <a:gd name="T7" fmla="*/ 0 60000 65536"/>
              <a:gd name="T8" fmla="*/ 0 60000 65536"/>
              <a:gd name="T9" fmla="*/ 0 w 28669"/>
              <a:gd name="T10" fmla="*/ 0 h 40843"/>
              <a:gd name="T11" fmla="*/ 28669 w 28669"/>
              <a:gd name="T12" fmla="*/ 40843 h 40843"/>
            </a:gdLst>
            <a:ahLst/>
            <a:cxnLst>
              <a:cxn ang="T6">
                <a:pos x="T0" y="T1"/>
              </a:cxn>
              <a:cxn ang="T7">
                <a:pos x="T2" y="T3"/>
              </a:cxn>
              <a:cxn ang="T8">
                <a:pos x="T4" y="T5"/>
              </a:cxn>
            </a:cxnLst>
            <a:rect l="T9" t="T10" r="T11" b="T12"/>
            <a:pathLst>
              <a:path w="28669" h="40843" fill="none" extrusionOk="0">
                <a:moveTo>
                  <a:pt x="16880" y="-1"/>
                </a:moveTo>
                <a:cubicBezTo>
                  <a:pt x="24114" y="3688"/>
                  <a:pt x="28669" y="11122"/>
                  <a:pt x="28669" y="19243"/>
                </a:cubicBezTo>
                <a:cubicBezTo>
                  <a:pt x="28669" y="31172"/>
                  <a:pt x="18998" y="40843"/>
                  <a:pt x="7069" y="40843"/>
                </a:cubicBezTo>
                <a:cubicBezTo>
                  <a:pt x="4662" y="40843"/>
                  <a:pt x="2273" y="40440"/>
                  <a:pt x="0" y="39653"/>
                </a:cubicBezTo>
              </a:path>
              <a:path w="28669" h="40843" stroke="0" extrusionOk="0">
                <a:moveTo>
                  <a:pt x="16880" y="-1"/>
                </a:moveTo>
                <a:cubicBezTo>
                  <a:pt x="24114" y="3688"/>
                  <a:pt x="28669" y="11122"/>
                  <a:pt x="28669" y="19243"/>
                </a:cubicBezTo>
                <a:cubicBezTo>
                  <a:pt x="28669" y="31172"/>
                  <a:pt x="18998" y="40843"/>
                  <a:pt x="7069" y="40843"/>
                </a:cubicBezTo>
                <a:cubicBezTo>
                  <a:pt x="4662" y="40843"/>
                  <a:pt x="2273" y="40440"/>
                  <a:pt x="0" y="39653"/>
                </a:cubicBezTo>
                <a:lnTo>
                  <a:pt x="7069" y="19243"/>
                </a:lnTo>
                <a:close/>
              </a:path>
            </a:pathLst>
          </a:custGeom>
          <a:noFill/>
          <a:ln w="12700" cap="rnd">
            <a:solidFill>
              <a:schemeClr val="accent2"/>
            </a:solidFill>
            <a:round/>
            <a:headEnd type="triangle" w="med" len="med"/>
            <a:tailEnd/>
          </a:ln>
        </p:spPr>
        <p:txBody>
          <a:bodyPr wrap="none" anchor="ctr"/>
          <a:lstStyle/>
          <a:p>
            <a:endParaRPr lang="en-US" dirty="0"/>
          </a:p>
        </p:txBody>
      </p:sp>
      <p:sp>
        <p:nvSpPr>
          <p:cNvPr id="46095" name="Arc 19"/>
          <p:cNvSpPr>
            <a:spLocks/>
          </p:cNvSpPr>
          <p:nvPr/>
        </p:nvSpPr>
        <p:spPr bwMode="auto">
          <a:xfrm rot="3180000">
            <a:off x="3030588" y="2858021"/>
            <a:ext cx="177800" cy="234950"/>
          </a:xfrm>
          <a:custGeom>
            <a:avLst/>
            <a:gdLst>
              <a:gd name="T0" fmla="*/ 1121978 w 28176"/>
              <a:gd name="T1" fmla="*/ 2434354 h 21600"/>
              <a:gd name="T2" fmla="*/ 0 w 28176"/>
              <a:gd name="T3" fmla="*/ 0 h 21600"/>
              <a:gd name="T4" fmla="*/ 860118 w 28176"/>
              <a:gd name="T5" fmla="*/ 0 h 21600"/>
              <a:gd name="T6" fmla="*/ 0 60000 65536"/>
              <a:gd name="T7" fmla="*/ 0 60000 65536"/>
              <a:gd name="T8" fmla="*/ 0 60000 65536"/>
              <a:gd name="T9" fmla="*/ 0 w 28176"/>
              <a:gd name="T10" fmla="*/ 0 h 21600"/>
              <a:gd name="T11" fmla="*/ 28176 w 28176"/>
              <a:gd name="T12" fmla="*/ 21600 h 21600"/>
            </a:gdLst>
            <a:ahLst/>
            <a:cxnLst>
              <a:cxn ang="T6">
                <a:pos x="T0" y="T1"/>
              </a:cxn>
              <a:cxn ang="T7">
                <a:pos x="T2" y="T3"/>
              </a:cxn>
              <a:cxn ang="T8">
                <a:pos x="T4" y="T5"/>
              </a:cxn>
            </a:cxnLst>
            <a:rect l="T9" t="T10" r="T11" b="T12"/>
            <a:pathLst>
              <a:path w="28176" h="21600" fill="none" extrusionOk="0">
                <a:moveTo>
                  <a:pt x="28175" y="20574"/>
                </a:moveTo>
                <a:cubicBezTo>
                  <a:pt x="26050" y="21254"/>
                  <a:pt x="23831" y="21599"/>
                  <a:pt x="21600" y="21600"/>
                </a:cubicBezTo>
                <a:cubicBezTo>
                  <a:pt x="9670" y="21600"/>
                  <a:pt x="0" y="11929"/>
                  <a:pt x="0" y="0"/>
                </a:cubicBezTo>
              </a:path>
              <a:path w="28176" h="21600" stroke="0" extrusionOk="0">
                <a:moveTo>
                  <a:pt x="28175" y="20574"/>
                </a:moveTo>
                <a:cubicBezTo>
                  <a:pt x="26050" y="21254"/>
                  <a:pt x="23831" y="21599"/>
                  <a:pt x="21600" y="21600"/>
                </a:cubicBezTo>
                <a:cubicBezTo>
                  <a:pt x="9670" y="21600"/>
                  <a:pt x="0" y="11929"/>
                  <a:pt x="0" y="0"/>
                </a:cubicBezTo>
                <a:lnTo>
                  <a:pt x="21600" y="0"/>
                </a:lnTo>
                <a:close/>
              </a:path>
            </a:pathLst>
          </a:custGeom>
          <a:noFill/>
          <a:ln w="12700" cap="rnd">
            <a:solidFill>
              <a:schemeClr val="accent2"/>
            </a:solidFill>
            <a:round/>
            <a:headEnd/>
            <a:tailEnd type="triangle" w="med" len="med"/>
          </a:ln>
        </p:spPr>
        <p:txBody>
          <a:bodyPr wrap="none" anchor="ctr"/>
          <a:lstStyle/>
          <a:p>
            <a:endParaRPr lang="en-US" dirty="0"/>
          </a:p>
        </p:txBody>
      </p:sp>
      <p:grpSp>
        <p:nvGrpSpPr>
          <p:cNvPr id="4" name="Group 20"/>
          <p:cNvGrpSpPr>
            <a:grpSpLocks/>
          </p:cNvGrpSpPr>
          <p:nvPr/>
        </p:nvGrpSpPr>
        <p:grpSpPr bwMode="auto">
          <a:xfrm>
            <a:off x="725538" y="2492896"/>
            <a:ext cx="1014412" cy="1065213"/>
            <a:chOff x="841" y="1448"/>
            <a:chExt cx="639" cy="671"/>
          </a:xfrm>
        </p:grpSpPr>
        <p:sp>
          <p:nvSpPr>
            <p:cNvPr id="46132" name="Rectangle 21"/>
            <p:cNvSpPr>
              <a:spLocks noChangeArrowheads="1"/>
            </p:cNvSpPr>
            <p:nvPr/>
          </p:nvSpPr>
          <p:spPr bwMode="auto">
            <a:xfrm>
              <a:off x="841" y="1753"/>
              <a:ext cx="488" cy="86"/>
            </a:xfrm>
            <a:prstGeom prst="rect">
              <a:avLst/>
            </a:prstGeom>
            <a:solidFill>
              <a:schemeClr val="hlink"/>
            </a:solidFill>
            <a:ln w="12700">
              <a:solidFill>
                <a:schemeClr val="tx1"/>
              </a:solidFill>
              <a:miter lim="800000"/>
              <a:headEnd/>
              <a:tailEnd/>
            </a:ln>
          </p:spPr>
          <p:txBody>
            <a:bodyPr wrap="none" anchor="ctr"/>
            <a:lstStyle/>
            <a:p>
              <a:endParaRPr lang="en-US" dirty="0"/>
            </a:p>
          </p:txBody>
        </p:sp>
        <p:sp>
          <p:nvSpPr>
            <p:cNvPr id="46133" name="Rectangle 22"/>
            <p:cNvSpPr>
              <a:spLocks noChangeArrowheads="1"/>
            </p:cNvSpPr>
            <p:nvPr/>
          </p:nvSpPr>
          <p:spPr bwMode="auto">
            <a:xfrm>
              <a:off x="1336" y="1448"/>
              <a:ext cx="144" cy="671"/>
            </a:xfrm>
            <a:prstGeom prst="rect">
              <a:avLst/>
            </a:prstGeom>
            <a:solidFill>
              <a:schemeClr val="hlink"/>
            </a:solidFill>
            <a:ln w="12700">
              <a:solidFill>
                <a:schemeClr val="tx1"/>
              </a:solidFill>
              <a:miter lim="800000"/>
              <a:headEnd/>
              <a:tailEnd/>
            </a:ln>
          </p:spPr>
          <p:txBody>
            <a:bodyPr wrap="none" anchor="ctr"/>
            <a:lstStyle/>
            <a:p>
              <a:endParaRPr lang="en-US" dirty="0"/>
            </a:p>
          </p:txBody>
        </p:sp>
      </p:grpSp>
      <p:sp>
        <p:nvSpPr>
          <p:cNvPr id="46097" name="Rectangle 23"/>
          <p:cNvSpPr>
            <a:spLocks noChangeArrowheads="1"/>
          </p:cNvSpPr>
          <p:nvPr/>
        </p:nvSpPr>
        <p:spPr bwMode="auto">
          <a:xfrm>
            <a:off x="1619672" y="1844824"/>
            <a:ext cx="1040350" cy="459100"/>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0" dirty="0" smtClean="0"/>
              <a:t>Single</a:t>
            </a:r>
            <a:endParaRPr lang="en-GB" sz="2400" b="0" dirty="0"/>
          </a:p>
        </p:txBody>
      </p:sp>
      <p:grpSp>
        <p:nvGrpSpPr>
          <p:cNvPr id="5" name="Group 24"/>
          <p:cNvGrpSpPr>
            <a:grpSpLocks/>
          </p:cNvGrpSpPr>
          <p:nvPr/>
        </p:nvGrpSpPr>
        <p:grpSpPr bwMode="auto">
          <a:xfrm>
            <a:off x="4667250" y="4076701"/>
            <a:ext cx="3175000" cy="2039938"/>
            <a:chOff x="2940" y="2568"/>
            <a:chExt cx="2000" cy="1285"/>
          </a:xfrm>
        </p:grpSpPr>
        <p:sp>
          <p:nvSpPr>
            <p:cNvPr id="46099" name="AutoShape 25"/>
            <p:cNvSpPr>
              <a:spLocks noChangeArrowheads="1"/>
            </p:cNvSpPr>
            <p:nvPr/>
          </p:nvSpPr>
          <p:spPr bwMode="auto">
            <a:xfrm flipH="1">
              <a:off x="2940" y="3268"/>
              <a:ext cx="229" cy="84"/>
            </a:xfrm>
            <a:prstGeom prst="rightArrow">
              <a:avLst>
                <a:gd name="adj1" fmla="val 50000"/>
                <a:gd name="adj2" fmla="val 136322"/>
              </a:avLst>
            </a:prstGeom>
            <a:solidFill>
              <a:schemeClr val="hlink"/>
            </a:solidFill>
            <a:ln w="12700">
              <a:noFill/>
              <a:miter lim="800000"/>
              <a:headEnd/>
              <a:tailEnd/>
            </a:ln>
          </p:spPr>
          <p:txBody>
            <a:bodyPr wrap="none" anchor="ctr"/>
            <a:lstStyle/>
            <a:p>
              <a:endParaRPr lang="en-US" dirty="0"/>
            </a:p>
          </p:txBody>
        </p:sp>
        <p:sp>
          <p:nvSpPr>
            <p:cNvPr id="46100" name="Rectangle 26"/>
            <p:cNvSpPr>
              <a:spLocks noChangeArrowheads="1"/>
            </p:cNvSpPr>
            <p:nvPr/>
          </p:nvSpPr>
          <p:spPr bwMode="auto">
            <a:xfrm>
              <a:off x="3247" y="2771"/>
              <a:ext cx="1693" cy="702"/>
            </a:xfrm>
            <a:prstGeom prst="rect">
              <a:avLst/>
            </a:prstGeom>
            <a:noFill/>
            <a:ln w="12700">
              <a:solidFill>
                <a:schemeClr val="tx1"/>
              </a:solidFill>
              <a:miter lim="800000"/>
              <a:headEnd/>
              <a:tailEnd/>
            </a:ln>
          </p:spPr>
          <p:txBody>
            <a:bodyPr wrap="none" anchor="ctr"/>
            <a:lstStyle/>
            <a:p>
              <a:endParaRPr lang="en-US" dirty="0"/>
            </a:p>
          </p:txBody>
        </p:sp>
        <p:grpSp>
          <p:nvGrpSpPr>
            <p:cNvPr id="6" name="Group 27"/>
            <p:cNvGrpSpPr>
              <a:grpSpLocks/>
            </p:cNvGrpSpPr>
            <p:nvPr/>
          </p:nvGrpSpPr>
          <p:grpSpPr bwMode="auto">
            <a:xfrm>
              <a:off x="4654" y="2729"/>
              <a:ext cx="164" cy="164"/>
              <a:chOff x="4654" y="2729"/>
              <a:chExt cx="164" cy="164"/>
            </a:xfrm>
          </p:grpSpPr>
          <p:sp>
            <p:nvSpPr>
              <p:cNvPr id="46128" name="Rectangle 28"/>
              <p:cNvSpPr>
                <a:spLocks noChangeArrowheads="1"/>
              </p:cNvSpPr>
              <p:nvPr/>
            </p:nvSpPr>
            <p:spPr bwMode="auto">
              <a:xfrm>
                <a:off x="4654" y="2751"/>
                <a:ext cx="160" cy="42"/>
              </a:xfrm>
              <a:prstGeom prst="rect">
                <a:avLst/>
              </a:prstGeom>
              <a:solidFill>
                <a:schemeClr val="bg1"/>
              </a:solidFill>
              <a:ln w="12700">
                <a:noFill/>
                <a:miter lim="800000"/>
                <a:headEnd/>
                <a:tailEnd/>
              </a:ln>
            </p:spPr>
            <p:txBody>
              <a:bodyPr wrap="none" anchor="ctr"/>
              <a:lstStyle/>
              <a:p>
                <a:endParaRPr lang="en-US" dirty="0"/>
              </a:p>
            </p:txBody>
          </p:sp>
          <p:grpSp>
            <p:nvGrpSpPr>
              <p:cNvPr id="7" name="Group 29"/>
              <p:cNvGrpSpPr>
                <a:grpSpLocks/>
              </p:cNvGrpSpPr>
              <p:nvPr/>
            </p:nvGrpSpPr>
            <p:grpSpPr bwMode="auto">
              <a:xfrm>
                <a:off x="4661" y="2729"/>
                <a:ext cx="157" cy="164"/>
                <a:chOff x="4661" y="2729"/>
                <a:chExt cx="157" cy="164"/>
              </a:xfrm>
            </p:grpSpPr>
            <p:sp>
              <p:nvSpPr>
                <p:cNvPr id="46130" name="Rectangle 30"/>
                <p:cNvSpPr>
                  <a:spLocks noChangeArrowheads="1"/>
                </p:cNvSpPr>
                <p:nvPr/>
              </p:nvSpPr>
              <p:spPr bwMode="auto">
                <a:xfrm>
                  <a:off x="4661" y="2729"/>
                  <a:ext cx="157" cy="23"/>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6131" name="Rectangle 31"/>
                <p:cNvSpPr>
                  <a:spLocks noChangeArrowheads="1"/>
                </p:cNvSpPr>
                <p:nvPr/>
              </p:nvSpPr>
              <p:spPr bwMode="auto">
                <a:xfrm>
                  <a:off x="4721" y="2763"/>
                  <a:ext cx="37" cy="130"/>
                </a:xfrm>
                <a:prstGeom prst="rect">
                  <a:avLst/>
                </a:prstGeom>
                <a:solidFill>
                  <a:schemeClr val="tx2"/>
                </a:solidFill>
                <a:ln w="12700">
                  <a:solidFill>
                    <a:schemeClr val="tx1"/>
                  </a:solidFill>
                  <a:miter lim="800000"/>
                  <a:headEnd/>
                  <a:tailEnd/>
                </a:ln>
              </p:spPr>
              <p:txBody>
                <a:bodyPr wrap="none" anchor="ctr"/>
                <a:lstStyle/>
                <a:p>
                  <a:endParaRPr lang="en-US" dirty="0"/>
                </a:p>
              </p:txBody>
            </p:sp>
          </p:grpSp>
        </p:grpSp>
        <p:grpSp>
          <p:nvGrpSpPr>
            <p:cNvPr id="8" name="Group 32"/>
            <p:cNvGrpSpPr>
              <a:grpSpLocks/>
            </p:cNvGrpSpPr>
            <p:nvPr/>
          </p:nvGrpSpPr>
          <p:grpSpPr bwMode="auto">
            <a:xfrm>
              <a:off x="4622" y="3403"/>
              <a:ext cx="202" cy="165"/>
              <a:chOff x="4622" y="3403"/>
              <a:chExt cx="202" cy="165"/>
            </a:xfrm>
          </p:grpSpPr>
          <p:sp>
            <p:nvSpPr>
              <p:cNvPr id="46124" name="Rectangle 33"/>
              <p:cNvSpPr>
                <a:spLocks noChangeArrowheads="1"/>
              </p:cNvSpPr>
              <p:nvPr/>
            </p:nvSpPr>
            <p:spPr bwMode="auto">
              <a:xfrm>
                <a:off x="4622" y="3451"/>
                <a:ext cx="202" cy="47"/>
              </a:xfrm>
              <a:prstGeom prst="rect">
                <a:avLst/>
              </a:prstGeom>
              <a:solidFill>
                <a:schemeClr val="bg1"/>
              </a:solidFill>
              <a:ln w="12700">
                <a:noFill/>
                <a:miter lim="800000"/>
                <a:headEnd/>
                <a:tailEnd/>
              </a:ln>
            </p:spPr>
            <p:txBody>
              <a:bodyPr wrap="none" anchor="ctr"/>
              <a:lstStyle/>
              <a:p>
                <a:endParaRPr lang="en-US" dirty="0"/>
              </a:p>
            </p:txBody>
          </p:sp>
          <p:grpSp>
            <p:nvGrpSpPr>
              <p:cNvPr id="9" name="Group 34"/>
              <p:cNvGrpSpPr>
                <a:grpSpLocks/>
              </p:cNvGrpSpPr>
              <p:nvPr/>
            </p:nvGrpSpPr>
            <p:grpSpPr bwMode="auto">
              <a:xfrm>
                <a:off x="4656" y="3403"/>
                <a:ext cx="156" cy="165"/>
                <a:chOff x="4656" y="3403"/>
                <a:chExt cx="156" cy="165"/>
              </a:xfrm>
            </p:grpSpPr>
            <p:sp>
              <p:nvSpPr>
                <p:cNvPr id="46126" name="Rectangle 35"/>
                <p:cNvSpPr>
                  <a:spLocks noChangeArrowheads="1"/>
                </p:cNvSpPr>
                <p:nvPr/>
              </p:nvSpPr>
              <p:spPr bwMode="auto">
                <a:xfrm>
                  <a:off x="4656" y="3403"/>
                  <a:ext cx="156" cy="23"/>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6127" name="Rectangle 36"/>
                <p:cNvSpPr>
                  <a:spLocks noChangeArrowheads="1"/>
                </p:cNvSpPr>
                <p:nvPr/>
              </p:nvSpPr>
              <p:spPr bwMode="auto">
                <a:xfrm>
                  <a:off x="4716" y="3437"/>
                  <a:ext cx="37" cy="131"/>
                </a:xfrm>
                <a:prstGeom prst="rect">
                  <a:avLst/>
                </a:prstGeom>
                <a:solidFill>
                  <a:schemeClr val="tx2"/>
                </a:solidFill>
                <a:ln w="12700">
                  <a:solidFill>
                    <a:schemeClr val="tx1"/>
                  </a:solidFill>
                  <a:miter lim="800000"/>
                  <a:headEnd/>
                  <a:tailEnd/>
                </a:ln>
              </p:spPr>
              <p:txBody>
                <a:bodyPr wrap="none" anchor="ctr"/>
                <a:lstStyle/>
                <a:p>
                  <a:endParaRPr lang="en-US" dirty="0"/>
                </a:p>
              </p:txBody>
            </p:sp>
          </p:grpSp>
        </p:grpSp>
        <p:sp>
          <p:nvSpPr>
            <p:cNvPr id="46103" name="Freeform 37"/>
            <p:cNvSpPr>
              <a:spLocks/>
            </p:cNvSpPr>
            <p:nvPr/>
          </p:nvSpPr>
          <p:spPr bwMode="auto">
            <a:xfrm>
              <a:off x="4806" y="3264"/>
              <a:ext cx="86" cy="303"/>
            </a:xfrm>
            <a:custGeom>
              <a:avLst/>
              <a:gdLst>
                <a:gd name="T0" fmla="*/ 85 w 86"/>
                <a:gd name="T1" fmla="*/ 302 h 303"/>
                <a:gd name="T2" fmla="*/ 35 w 86"/>
                <a:gd name="T3" fmla="*/ 280 h 303"/>
                <a:gd name="T4" fmla="*/ 3 w 86"/>
                <a:gd name="T5" fmla="*/ 252 h 303"/>
                <a:gd name="T6" fmla="*/ 0 w 86"/>
                <a:gd name="T7" fmla="*/ 208 h 303"/>
                <a:gd name="T8" fmla="*/ 48 w 86"/>
                <a:gd name="T9" fmla="*/ 165 h 303"/>
                <a:gd name="T10" fmla="*/ 62 w 86"/>
                <a:gd name="T11" fmla="*/ 116 h 303"/>
                <a:gd name="T12" fmla="*/ 45 w 86"/>
                <a:gd name="T13" fmla="*/ 59 h 303"/>
                <a:gd name="T14" fmla="*/ 18 w 86"/>
                <a:gd name="T15" fmla="*/ 0 h 30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303"/>
                <a:gd name="T26" fmla="*/ 86 w 86"/>
                <a:gd name="T27" fmla="*/ 303 h 3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303">
                  <a:moveTo>
                    <a:pt x="85" y="302"/>
                  </a:moveTo>
                  <a:lnTo>
                    <a:pt x="35" y="280"/>
                  </a:lnTo>
                  <a:lnTo>
                    <a:pt x="3" y="252"/>
                  </a:lnTo>
                  <a:lnTo>
                    <a:pt x="0" y="208"/>
                  </a:lnTo>
                  <a:lnTo>
                    <a:pt x="48" y="165"/>
                  </a:lnTo>
                  <a:lnTo>
                    <a:pt x="62" y="116"/>
                  </a:lnTo>
                  <a:lnTo>
                    <a:pt x="45" y="59"/>
                  </a:lnTo>
                  <a:lnTo>
                    <a:pt x="18" y="0"/>
                  </a:lnTo>
                </a:path>
              </a:pathLst>
            </a:custGeom>
            <a:noFill/>
            <a:ln w="12700" cap="rnd" cmpd="sng">
              <a:solidFill>
                <a:schemeClr val="accent2"/>
              </a:solidFill>
              <a:prstDash val="solid"/>
              <a:round/>
              <a:headEnd type="none" w="med" len="med"/>
              <a:tailEnd type="triangle" w="med" len="med"/>
            </a:ln>
          </p:spPr>
          <p:txBody>
            <a:bodyPr/>
            <a:lstStyle/>
            <a:p>
              <a:endParaRPr lang="en-US" dirty="0"/>
            </a:p>
          </p:txBody>
        </p:sp>
        <p:sp>
          <p:nvSpPr>
            <p:cNvPr id="46104" name="Freeform 38"/>
            <p:cNvSpPr>
              <a:spLocks/>
            </p:cNvSpPr>
            <p:nvPr/>
          </p:nvSpPr>
          <p:spPr bwMode="auto">
            <a:xfrm>
              <a:off x="4567" y="3258"/>
              <a:ext cx="91" cy="398"/>
            </a:xfrm>
            <a:custGeom>
              <a:avLst/>
              <a:gdLst>
                <a:gd name="T0" fmla="*/ 21 w 91"/>
                <a:gd name="T1" fmla="*/ 397 h 398"/>
                <a:gd name="T2" fmla="*/ 74 w 91"/>
                <a:gd name="T3" fmla="*/ 324 h 398"/>
                <a:gd name="T4" fmla="*/ 90 w 91"/>
                <a:gd name="T5" fmla="*/ 272 h 398"/>
                <a:gd name="T6" fmla="*/ 80 w 91"/>
                <a:gd name="T7" fmla="*/ 206 h 398"/>
                <a:gd name="T8" fmla="*/ 61 w 91"/>
                <a:gd name="T9" fmla="*/ 175 h 398"/>
                <a:gd name="T10" fmla="*/ 16 w 91"/>
                <a:gd name="T11" fmla="*/ 131 h 398"/>
                <a:gd name="T12" fmla="*/ 8 w 91"/>
                <a:gd name="T13" fmla="*/ 57 h 398"/>
                <a:gd name="T14" fmla="*/ 0 w 91"/>
                <a:gd name="T15" fmla="*/ 0 h 398"/>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398"/>
                <a:gd name="T26" fmla="*/ 91 w 91"/>
                <a:gd name="T27" fmla="*/ 398 h 3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398">
                  <a:moveTo>
                    <a:pt x="21" y="397"/>
                  </a:moveTo>
                  <a:lnTo>
                    <a:pt x="74" y="324"/>
                  </a:lnTo>
                  <a:lnTo>
                    <a:pt x="90" y="272"/>
                  </a:lnTo>
                  <a:lnTo>
                    <a:pt x="80" y="206"/>
                  </a:lnTo>
                  <a:lnTo>
                    <a:pt x="61" y="175"/>
                  </a:lnTo>
                  <a:lnTo>
                    <a:pt x="16" y="131"/>
                  </a:lnTo>
                  <a:lnTo>
                    <a:pt x="8" y="57"/>
                  </a:lnTo>
                  <a:lnTo>
                    <a:pt x="0" y="0"/>
                  </a:lnTo>
                </a:path>
              </a:pathLst>
            </a:custGeom>
            <a:noFill/>
            <a:ln w="12700" cap="rnd" cmpd="sng">
              <a:solidFill>
                <a:schemeClr val="accent2"/>
              </a:solidFill>
              <a:prstDash val="solid"/>
              <a:round/>
              <a:headEnd type="none" w="med" len="med"/>
              <a:tailEnd type="triangle" w="med" len="med"/>
            </a:ln>
          </p:spPr>
          <p:txBody>
            <a:bodyPr/>
            <a:lstStyle/>
            <a:p>
              <a:endParaRPr lang="en-US" dirty="0"/>
            </a:p>
          </p:txBody>
        </p:sp>
        <p:sp>
          <p:nvSpPr>
            <p:cNvPr id="46105" name="Arc 39"/>
            <p:cNvSpPr>
              <a:spLocks/>
            </p:cNvSpPr>
            <p:nvPr/>
          </p:nvSpPr>
          <p:spPr bwMode="auto">
            <a:xfrm rot="-9720000">
              <a:off x="4322" y="2945"/>
              <a:ext cx="222" cy="232"/>
            </a:xfrm>
            <a:custGeom>
              <a:avLst/>
              <a:gdLst>
                <a:gd name="T0" fmla="*/ 0 w 29807"/>
                <a:gd name="T1" fmla="*/ 0 h 43198"/>
                <a:gd name="T2" fmla="*/ 0 w 29807"/>
                <a:gd name="T3" fmla="*/ 1 h 43198"/>
                <a:gd name="T4" fmla="*/ 0 w 29807"/>
                <a:gd name="T5" fmla="*/ 1 h 43198"/>
                <a:gd name="T6" fmla="*/ 0 60000 65536"/>
                <a:gd name="T7" fmla="*/ 0 60000 65536"/>
                <a:gd name="T8" fmla="*/ 0 60000 65536"/>
                <a:gd name="T9" fmla="*/ 0 w 29807"/>
                <a:gd name="T10" fmla="*/ 0 h 43198"/>
                <a:gd name="T11" fmla="*/ 29807 w 29807"/>
                <a:gd name="T12" fmla="*/ 43198 h 43198"/>
              </a:gdLst>
              <a:ahLst/>
              <a:cxnLst>
                <a:cxn ang="T6">
                  <a:pos x="T0" y="T1"/>
                </a:cxn>
                <a:cxn ang="T7">
                  <a:pos x="T2" y="T3"/>
                </a:cxn>
                <a:cxn ang="T8">
                  <a:pos x="T4" y="T5"/>
                </a:cxn>
              </a:cxnLst>
              <a:rect l="T9" t="T10" r="T11" b="T12"/>
              <a:pathLst>
                <a:path w="29807" h="43198" fill="none" extrusionOk="0">
                  <a:moveTo>
                    <a:pt x="8475" y="-1"/>
                  </a:moveTo>
                  <a:cubicBezTo>
                    <a:pt x="20298" y="146"/>
                    <a:pt x="29807" y="9773"/>
                    <a:pt x="29807" y="21598"/>
                  </a:cubicBezTo>
                  <a:cubicBezTo>
                    <a:pt x="29807" y="33527"/>
                    <a:pt x="20136" y="43198"/>
                    <a:pt x="8207" y="43198"/>
                  </a:cubicBezTo>
                  <a:cubicBezTo>
                    <a:pt x="5391" y="43198"/>
                    <a:pt x="2603" y="42647"/>
                    <a:pt x="-1" y="41578"/>
                  </a:cubicBezTo>
                </a:path>
                <a:path w="29807" h="43198" stroke="0" extrusionOk="0">
                  <a:moveTo>
                    <a:pt x="8475" y="-1"/>
                  </a:moveTo>
                  <a:cubicBezTo>
                    <a:pt x="20298" y="146"/>
                    <a:pt x="29807" y="9773"/>
                    <a:pt x="29807" y="21598"/>
                  </a:cubicBezTo>
                  <a:cubicBezTo>
                    <a:pt x="29807" y="33527"/>
                    <a:pt x="20136" y="43198"/>
                    <a:pt x="8207" y="43198"/>
                  </a:cubicBezTo>
                  <a:cubicBezTo>
                    <a:pt x="5391" y="43198"/>
                    <a:pt x="2603" y="42647"/>
                    <a:pt x="-1" y="41578"/>
                  </a:cubicBezTo>
                  <a:lnTo>
                    <a:pt x="8207" y="21598"/>
                  </a:lnTo>
                  <a:close/>
                </a:path>
              </a:pathLst>
            </a:custGeom>
            <a:noFill/>
            <a:ln w="12700" cap="rnd">
              <a:solidFill>
                <a:schemeClr val="accent2"/>
              </a:solidFill>
              <a:round/>
              <a:headEnd type="triangle" w="med" len="med"/>
              <a:tailEnd/>
            </a:ln>
          </p:spPr>
          <p:txBody>
            <a:bodyPr wrap="none" anchor="ctr"/>
            <a:lstStyle/>
            <a:p>
              <a:endParaRPr lang="en-US" dirty="0"/>
            </a:p>
          </p:txBody>
        </p:sp>
        <p:sp>
          <p:nvSpPr>
            <p:cNvPr id="46106" name="Arc 40"/>
            <p:cNvSpPr>
              <a:spLocks/>
            </p:cNvSpPr>
            <p:nvPr/>
          </p:nvSpPr>
          <p:spPr bwMode="auto">
            <a:xfrm rot="-4200000">
              <a:off x="4647" y="3003"/>
              <a:ext cx="182" cy="189"/>
            </a:xfrm>
            <a:custGeom>
              <a:avLst/>
              <a:gdLst>
                <a:gd name="T0" fmla="*/ 1 w 38408"/>
                <a:gd name="T1" fmla="*/ 0 h 40887"/>
                <a:gd name="T2" fmla="*/ 0 w 38408"/>
                <a:gd name="T3" fmla="*/ 1 h 40887"/>
                <a:gd name="T4" fmla="*/ 0 w 38408"/>
                <a:gd name="T5" fmla="*/ 0 h 40887"/>
                <a:gd name="T6" fmla="*/ 0 60000 65536"/>
                <a:gd name="T7" fmla="*/ 0 60000 65536"/>
                <a:gd name="T8" fmla="*/ 0 60000 65536"/>
                <a:gd name="T9" fmla="*/ 0 w 38408"/>
                <a:gd name="T10" fmla="*/ 0 h 40887"/>
                <a:gd name="T11" fmla="*/ 38408 w 38408"/>
                <a:gd name="T12" fmla="*/ 40887 h 40887"/>
              </a:gdLst>
              <a:ahLst/>
              <a:cxnLst>
                <a:cxn ang="T6">
                  <a:pos x="T0" y="T1"/>
                </a:cxn>
                <a:cxn ang="T7">
                  <a:pos x="T2" y="T3"/>
                </a:cxn>
                <a:cxn ang="T8">
                  <a:pos x="T4" y="T5"/>
                </a:cxn>
              </a:cxnLst>
              <a:rect l="T9" t="T10" r="T11" b="T12"/>
              <a:pathLst>
                <a:path w="38408" h="40887" fill="none" extrusionOk="0">
                  <a:moveTo>
                    <a:pt x="26532" y="0"/>
                  </a:moveTo>
                  <a:cubicBezTo>
                    <a:pt x="33814" y="3671"/>
                    <a:pt x="38408" y="11131"/>
                    <a:pt x="38408" y="19287"/>
                  </a:cubicBezTo>
                  <a:cubicBezTo>
                    <a:pt x="38408" y="31216"/>
                    <a:pt x="28737" y="40887"/>
                    <a:pt x="16808" y="40887"/>
                  </a:cubicBezTo>
                  <a:cubicBezTo>
                    <a:pt x="10279" y="40887"/>
                    <a:pt x="4100" y="37934"/>
                    <a:pt x="0" y="32853"/>
                  </a:cubicBezTo>
                </a:path>
                <a:path w="38408" h="40887" stroke="0" extrusionOk="0">
                  <a:moveTo>
                    <a:pt x="26532" y="0"/>
                  </a:moveTo>
                  <a:cubicBezTo>
                    <a:pt x="33814" y="3671"/>
                    <a:pt x="38408" y="11131"/>
                    <a:pt x="38408" y="19287"/>
                  </a:cubicBezTo>
                  <a:cubicBezTo>
                    <a:pt x="38408" y="31216"/>
                    <a:pt x="28737" y="40887"/>
                    <a:pt x="16808" y="40887"/>
                  </a:cubicBezTo>
                  <a:cubicBezTo>
                    <a:pt x="10279" y="40887"/>
                    <a:pt x="4100" y="37934"/>
                    <a:pt x="0" y="32853"/>
                  </a:cubicBezTo>
                  <a:lnTo>
                    <a:pt x="16808" y="19287"/>
                  </a:lnTo>
                  <a:close/>
                </a:path>
              </a:pathLst>
            </a:custGeom>
            <a:noFill/>
            <a:ln w="12700" cap="rnd">
              <a:solidFill>
                <a:schemeClr val="accent2"/>
              </a:solidFill>
              <a:round/>
              <a:headEnd type="triangle" w="med" len="med"/>
              <a:tailEnd/>
            </a:ln>
          </p:spPr>
          <p:txBody>
            <a:bodyPr wrap="none" anchor="ctr"/>
            <a:lstStyle/>
            <a:p>
              <a:endParaRPr lang="en-US" dirty="0"/>
            </a:p>
          </p:txBody>
        </p:sp>
        <p:sp>
          <p:nvSpPr>
            <p:cNvPr id="46107" name="Rectangle 41"/>
            <p:cNvSpPr>
              <a:spLocks noChangeArrowheads="1"/>
            </p:cNvSpPr>
            <p:nvPr/>
          </p:nvSpPr>
          <p:spPr bwMode="auto">
            <a:xfrm>
              <a:off x="3088" y="3090"/>
              <a:ext cx="817" cy="91"/>
            </a:xfrm>
            <a:prstGeom prst="rect">
              <a:avLst/>
            </a:prstGeom>
            <a:solidFill>
              <a:schemeClr val="hlink"/>
            </a:solidFill>
            <a:ln w="12700">
              <a:solidFill>
                <a:schemeClr val="tx1"/>
              </a:solidFill>
              <a:miter lim="800000"/>
              <a:headEnd/>
              <a:tailEnd/>
            </a:ln>
          </p:spPr>
          <p:txBody>
            <a:bodyPr wrap="none" anchor="ctr"/>
            <a:lstStyle/>
            <a:p>
              <a:endParaRPr lang="en-US" dirty="0"/>
            </a:p>
          </p:txBody>
        </p:sp>
        <p:sp>
          <p:nvSpPr>
            <p:cNvPr id="46108" name="Rectangle 42"/>
            <p:cNvSpPr>
              <a:spLocks noChangeArrowheads="1"/>
            </p:cNvSpPr>
            <p:nvPr/>
          </p:nvSpPr>
          <p:spPr bwMode="auto">
            <a:xfrm>
              <a:off x="3912" y="2771"/>
              <a:ext cx="162" cy="702"/>
            </a:xfrm>
            <a:prstGeom prst="rect">
              <a:avLst/>
            </a:prstGeom>
            <a:solidFill>
              <a:schemeClr val="hlink"/>
            </a:solidFill>
            <a:ln w="12700">
              <a:solidFill>
                <a:schemeClr val="tx1"/>
              </a:solidFill>
              <a:miter lim="800000"/>
              <a:headEnd/>
              <a:tailEnd/>
            </a:ln>
          </p:spPr>
          <p:txBody>
            <a:bodyPr wrap="none" anchor="ctr"/>
            <a:lstStyle/>
            <a:p>
              <a:endParaRPr lang="en-US" dirty="0"/>
            </a:p>
          </p:txBody>
        </p:sp>
        <p:sp>
          <p:nvSpPr>
            <p:cNvPr id="46109" name="Rectangle 43"/>
            <p:cNvSpPr>
              <a:spLocks noChangeArrowheads="1"/>
            </p:cNvSpPr>
            <p:nvPr/>
          </p:nvSpPr>
          <p:spPr bwMode="auto">
            <a:xfrm>
              <a:off x="3845" y="3564"/>
              <a:ext cx="731" cy="289"/>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0" dirty="0"/>
                <a:t>D</a:t>
              </a:r>
              <a:r>
                <a:rPr lang="en-GB" sz="2400" b="0" dirty="0" smtClean="0"/>
                <a:t>ouble</a:t>
              </a:r>
              <a:endParaRPr lang="en-GB" sz="2400" b="0" dirty="0"/>
            </a:p>
          </p:txBody>
        </p:sp>
        <p:sp>
          <p:nvSpPr>
            <p:cNvPr id="46110" name="Rectangle 44"/>
            <p:cNvSpPr>
              <a:spLocks noChangeArrowheads="1"/>
            </p:cNvSpPr>
            <p:nvPr/>
          </p:nvSpPr>
          <p:spPr bwMode="auto">
            <a:xfrm>
              <a:off x="3387" y="2761"/>
              <a:ext cx="220" cy="42"/>
            </a:xfrm>
            <a:prstGeom prst="rect">
              <a:avLst/>
            </a:prstGeom>
            <a:solidFill>
              <a:schemeClr val="bg1"/>
            </a:solidFill>
            <a:ln w="12700">
              <a:noFill/>
              <a:miter lim="800000"/>
              <a:headEnd/>
              <a:tailEnd/>
            </a:ln>
          </p:spPr>
          <p:txBody>
            <a:bodyPr wrap="none" anchor="ctr"/>
            <a:lstStyle/>
            <a:p>
              <a:endParaRPr lang="en-US" dirty="0"/>
            </a:p>
          </p:txBody>
        </p:sp>
        <p:grpSp>
          <p:nvGrpSpPr>
            <p:cNvPr id="10" name="Group 45"/>
            <p:cNvGrpSpPr>
              <a:grpSpLocks/>
            </p:cNvGrpSpPr>
            <p:nvPr/>
          </p:nvGrpSpPr>
          <p:grpSpPr bwMode="auto">
            <a:xfrm>
              <a:off x="3417" y="2713"/>
              <a:ext cx="157" cy="165"/>
              <a:chOff x="3417" y="2713"/>
              <a:chExt cx="157" cy="165"/>
            </a:xfrm>
          </p:grpSpPr>
          <p:sp>
            <p:nvSpPr>
              <p:cNvPr id="46122" name="Rectangle 46"/>
              <p:cNvSpPr>
                <a:spLocks noChangeArrowheads="1"/>
              </p:cNvSpPr>
              <p:nvPr/>
            </p:nvSpPr>
            <p:spPr bwMode="auto">
              <a:xfrm>
                <a:off x="3417" y="2713"/>
                <a:ext cx="157" cy="23"/>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6123" name="Rectangle 47"/>
              <p:cNvSpPr>
                <a:spLocks noChangeArrowheads="1"/>
              </p:cNvSpPr>
              <p:nvPr/>
            </p:nvSpPr>
            <p:spPr bwMode="auto">
              <a:xfrm>
                <a:off x="3476" y="2747"/>
                <a:ext cx="38" cy="131"/>
              </a:xfrm>
              <a:prstGeom prst="rect">
                <a:avLst/>
              </a:prstGeom>
              <a:solidFill>
                <a:schemeClr val="tx2"/>
              </a:solidFill>
              <a:ln w="12700">
                <a:solidFill>
                  <a:schemeClr val="tx1"/>
                </a:solidFill>
                <a:miter lim="800000"/>
                <a:headEnd/>
                <a:tailEnd/>
              </a:ln>
            </p:spPr>
            <p:txBody>
              <a:bodyPr wrap="none" anchor="ctr"/>
              <a:lstStyle/>
              <a:p>
                <a:endParaRPr lang="en-US" dirty="0"/>
              </a:p>
            </p:txBody>
          </p:sp>
        </p:grpSp>
        <p:sp>
          <p:nvSpPr>
            <p:cNvPr id="46112" name="Freeform 48"/>
            <p:cNvSpPr>
              <a:spLocks/>
            </p:cNvSpPr>
            <p:nvPr/>
          </p:nvSpPr>
          <p:spPr bwMode="auto">
            <a:xfrm>
              <a:off x="3349" y="2568"/>
              <a:ext cx="86" cy="309"/>
            </a:xfrm>
            <a:custGeom>
              <a:avLst/>
              <a:gdLst>
                <a:gd name="T0" fmla="*/ 0 w 86"/>
                <a:gd name="T1" fmla="*/ 308 h 309"/>
                <a:gd name="T2" fmla="*/ 50 w 86"/>
                <a:gd name="T3" fmla="*/ 286 h 309"/>
                <a:gd name="T4" fmla="*/ 82 w 86"/>
                <a:gd name="T5" fmla="*/ 258 h 309"/>
                <a:gd name="T6" fmla="*/ 85 w 86"/>
                <a:gd name="T7" fmla="*/ 215 h 309"/>
                <a:gd name="T8" fmla="*/ 37 w 86"/>
                <a:gd name="T9" fmla="*/ 171 h 309"/>
                <a:gd name="T10" fmla="*/ 48 w 86"/>
                <a:gd name="T11" fmla="*/ 115 h 309"/>
                <a:gd name="T12" fmla="*/ 40 w 86"/>
                <a:gd name="T13" fmla="*/ 65 h 309"/>
                <a:gd name="T14" fmla="*/ 27 w 86"/>
                <a:gd name="T15" fmla="*/ 0 h 309"/>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309"/>
                <a:gd name="T26" fmla="*/ 86 w 86"/>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309">
                  <a:moveTo>
                    <a:pt x="0" y="308"/>
                  </a:moveTo>
                  <a:lnTo>
                    <a:pt x="50" y="286"/>
                  </a:lnTo>
                  <a:lnTo>
                    <a:pt x="82" y="258"/>
                  </a:lnTo>
                  <a:lnTo>
                    <a:pt x="85" y="215"/>
                  </a:lnTo>
                  <a:lnTo>
                    <a:pt x="37" y="171"/>
                  </a:lnTo>
                  <a:lnTo>
                    <a:pt x="48" y="115"/>
                  </a:lnTo>
                  <a:lnTo>
                    <a:pt x="40" y="65"/>
                  </a:lnTo>
                  <a:lnTo>
                    <a:pt x="27" y="0"/>
                  </a:lnTo>
                </a:path>
              </a:pathLst>
            </a:custGeom>
            <a:noFill/>
            <a:ln w="12700" cap="rnd" cmpd="sng">
              <a:solidFill>
                <a:schemeClr val="accent1"/>
              </a:solidFill>
              <a:prstDash val="solid"/>
              <a:round/>
              <a:headEnd type="none" w="med" len="med"/>
              <a:tailEnd type="triangle" w="med" len="med"/>
            </a:ln>
          </p:spPr>
          <p:txBody>
            <a:bodyPr/>
            <a:lstStyle/>
            <a:p>
              <a:endParaRPr lang="en-US" dirty="0"/>
            </a:p>
          </p:txBody>
        </p:sp>
        <p:sp>
          <p:nvSpPr>
            <p:cNvPr id="46113" name="Freeform 49"/>
            <p:cNvSpPr>
              <a:spLocks/>
            </p:cNvSpPr>
            <p:nvPr/>
          </p:nvSpPr>
          <p:spPr bwMode="auto">
            <a:xfrm>
              <a:off x="3578" y="2573"/>
              <a:ext cx="91" cy="367"/>
            </a:xfrm>
            <a:custGeom>
              <a:avLst/>
              <a:gdLst>
                <a:gd name="T0" fmla="*/ 69 w 91"/>
                <a:gd name="T1" fmla="*/ 366 h 367"/>
                <a:gd name="T2" fmla="*/ 16 w 91"/>
                <a:gd name="T3" fmla="*/ 300 h 367"/>
                <a:gd name="T4" fmla="*/ 0 w 91"/>
                <a:gd name="T5" fmla="*/ 254 h 367"/>
                <a:gd name="T6" fmla="*/ 10 w 91"/>
                <a:gd name="T7" fmla="*/ 195 h 367"/>
                <a:gd name="T8" fmla="*/ 29 w 91"/>
                <a:gd name="T9" fmla="*/ 167 h 367"/>
                <a:gd name="T10" fmla="*/ 45 w 91"/>
                <a:gd name="T11" fmla="*/ 125 h 367"/>
                <a:gd name="T12" fmla="*/ 82 w 91"/>
                <a:gd name="T13" fmla="*/ 62 h 367"/>
                <a:gd name="T14" fmla="*/ 90 w 91"/>
                <a:gd name="T15" fmla="*/ 0 h 367"/>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367"/>
                <a:gd name="T26" fmla="*/ 91 w 91"/>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367">
                  <a:moveTo>
                    <a:pt x="69" y="366"/>
                  </a:moveTo>
                  <a:lnTo>
                    <a:pt x="16" y="300"/>
                  </a:lnTo>
                  <a:lnTo>
                    <a:pt x="0" y="254"/>
                  </a:lnTo>
                  <a:lnTo>
                    <a:pt x="10" y="195"/>
                  </a:lnTo>
                  <a:lnTo>
                    <a:pt x="29" y="167"/>
                  </a:lnTo>
                  <a:lnTo>
                    <a:pt x="45" y="125"/>
                  </a:lnTo>
                  <a:lnTo>
                    <a:pt x="82" y="62"/>
                  </a:lnTo>
                  <a:lnTo>
                    <a:pt x="90" y="0"/>
                  </a:lnTo>
                </a:path>
              </a:pathLst>
            </a:custGeom>
            <a:noFill/>
            <a:ln w="12700" cap="rnd" cmpd="sng">
              <a:solidFill>
                <a:schemeClr val="accent1"/>
              </a:solidFill>
              <a:prstDash val="solid"/>
              <a:round/>
              <a:headEnd type="none" w="med" len="med"/>
              <a:tailEnd type="triangle" w="med" len="med"/>
            </a:ln>
          </p:spPr>
          <p:txBody>
            <a:bodyPr/>
            <a:lstStyle/>
            <a:p>
              <a:endParaRPr lang="en-US" dirty="0"/>
            </a:p>
          </p:txBody>
        </p:sp>
        <p:grpSp>
          <p:nvGrpSpPr>
            <p:cNvPr id="11" name="Group 50"/>
            <p:cNvGrpSpPr>
              <a:grpSpLocks/>
            </p:cNvGrpSpPr>
            <p:nvPr/>
          </p:nvGrpSpPr>
          <p:grpSpPr bwMode="auto">
            <a:xfrm>
              <a:off x="3394" y="3440"/>
              <a:ext cx="164" cy="164"/>
              <a:chOff x="3394" y="3440"/>
              <a:chExt cx="164" cy="164"/>
            </a:xfrm>
          </p:grpSpPr>
          <p:sp>
            <p:nvSpPr>
              <p:cNvPr id="46118" name="Rectangle 51"/>
              <p:cNvSpPr>
                <a:spLocks noChangeArrowheads="1"/>
              </p:cNvSpPr>
              <p:nvPr/>
            </p:nvSpPr>
            <p:spPr bwMode="auto">
              <a:xfrm>
                <a:off x="3394" y="3462"/>
                <a:ext cx="160" cy="42"/>
              </a:xfrm>
              <a:prstGeom prst="rect">
                <a:avLst/>
              </a:prstGeom>
              <a:solidFill>
                <a:schemeClr val="bg1"/>
              </a:solidFill>
              <a:ln w="12700">
                <a:noFill/>
                <a:miter lim="800000"/>
                <a:headEnd/>
                <a:tailEnd/>
              </a:ln>
            </p:spPr>
            <p:txBody>
              <a:bodyPr wrap="none" anchor="ctr"/>
              <a:lstStyle/>
              <a:p>
                <a:endParaRPr lang="en-US" dirty="0"/>
              </a:p>
            </p:txBody>
          </p:sp>
          <p:grpSp>
            <p:nvGrpSpPr>
              <p:cNvPr id="12" name="Group 52"/>
              <p:cNvGrpSpPr>
                <a:grpSpLocks/>
              </p:cNvGrpSpPr>
              <p:nvPr/>
            </p:nvGrpSpPr>
            <p:grpSpPr bwMode="auto">
              <a:xfrm>
                <a:off x="3401" y="3440"/>
                <a:ext cx="157" cy="164"/>
                <a:chOff x="3401" y="3440"/>
                <a:chExt cx="157" cy="164"/>
              </a:xfrm>
            </p:grpSpPr>
            <p:sp>
              <p:nvSpPr>
                <p:cNvPr id="46120" name="Rectangle 53"/>
                <p:cNvSpPr>
                  <a:spLocks noChangeArrowheads="1"/>
                </p:cNvSpPr>
                <p:nvPr/>
              </p:nvSpPr>
              <p:spPr bwMode="auto">
                <a:xfrm>
                  <a:off x="3401" y="3440"/>
                  <a:ext cx="157" cy="23"/>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6121" name="Rectangle 54"/>
                <p:cNvSpPr>
                  <a:spLocks noChangeArrowheads="1"/>
                </p:cNvSpPr>
                <p:nvPr/>
              </p:nvSpPr>
              <p:spPr bwMode="auto">
                <a:xfrm>
                  <a:off x="3461" y="3474"/>
                  <a:ext cx="38" cy="130"/>
                </a:xfrm>
                <a:prstGeom prst="rect">
                  <a:avLst/>
                </a:prstGeom>
                <a:solidFill>
                  <a:schemeClr val="tx2"/>
                </a:solidFill>
                <a:ln w="12700">
                  <a:solidFill>
                    <a:schemeClr val="tx1"/>
                  </a:solidFill>
                  <a:miter lim="800000"/>
                  <a:headEnd/>
                  <a:tailEnd/>
                </a:ln>
              </p:spPr>
              <p:txBody>
                <a:bodyPr wrap="none" anchor="ctr"/>
                <a:lstStyle/>
                <a:p>
                  <a:endParaRPr lang="en-US" dirty="0"/>
                </a:p>
              </p:txBody>
            </p:sp>
          </p:grpSp>
        </p:grpSp>
        <p:sp>
          <p:nvSpPr>
            <p:cNvPr id="46115" name="Arc 55"/>
            <p:cNvSpPr>
              <a:spLocks/>
            </p:cNvSpPr>
            <p:nvPr/>
          </p:nvSpPr>
          <p:spPr bwMode="auto">
            <a:xfrm rot="-4200000">
              <a:off x="3684" y="2882"/>
              <a:ext cx="139" cy="127"/>
            </a:xfrm>
            <a:custGeom>
              <a:avLst/>
              <a:gdLst>
                <a:gd name="T0" fmla="*/ 1 w 28646"/>
                <a:gd name="T1" fmla="*/ 0 h 26176"/>
                <a:gd name="T2" fmla="*/ 0 w 28646"/>
                <a:gd name="T3" fmla="*/ 1 h 26176"/>
                <a:gd name="T4" fmla="*/ 0 w 28646"/>
                <a:gd name="T5" fmla="*/ 0 h 26176"/>
                <a:gd name="T6" fmla="*/ 0 60000 65536"/>
                <a:gd name="T7" fmla="*/ 0 60000 65536"/>
                <a:gd name="T8" fmla="*/ 0 60000 65536"/>
                <a:gd name="T9" fmla="*/ 0 w 28646"/>
                <a:gd name="T10" fmla="*/ 0 h 26176"/>
                <a:gd name="T11" fmla="*/ 28646 w 28646"/>
                <a:gd name="T12" fmla="*/ 26176 h 26176"/>
              </a:gdLst>
              <a:ahLst/>
              <a:cxnLst>
                <a:cxn ang="T6">
                  <a:pos x="T0" y="T1"/>
                </a:cxn>
                <a:cxn ang="T7">
                  <a:pos x="T2" y="T3"/>
                </a:cxn>
                <a:cxn ang="T8">
                  <a:pos x="T4" y="T5"/>
                </a:cxn>
              </a:cxnLst>
              <a:rect l="T9" t="T10" r="T11" b="T12"/>
              <a:pathLst>
                <a:path w="28646" h="26176" fill="none" extrusionOk="0">
                  <a:moveTo>
                    <a:pt x="28155" y="0"/>
                  </a:moveTo>
                  <a:cubicBezTo>
                    <a:pt x="28481" y="1503"/>
                    <a:pt x="28646" y="3037"/>
                    <a:pt x="28646" y="4576"/>
                  </a:cubicBezTo>
                  <a:cubicBezTo>
                    <a:pt x="28646" y="16505"/>
                    <a:pt x="18975" y="26176"/>
                    <a:pt x="7046" y="26176"/>
                  </a:cubicBezTo>
                  <a:cubicBezTo>
                    <a:pt x="4647" y="26176"/>
                    <a:pt x="2266" y="25776"/>
                    <a:pt x="-1" y="24994"/>
                  </a:cubicBezTo>
                </a:path>
                <a:path w="28646" h="26176" stroke="0" extrusionOk="0">
                  <a:moveTo>
                    <a:pt x="28155" y="0"/>
                  </a:moveTo>
                  <a:cubicBezTo>
                    <a:pt x="28481" y="1503"/>
                    <a:pt x="28646" y="3037"/>
                    <a:pt x="28646" y="4576"/>
                  </a:cubicBezTo>
                  <a:cubicBezTo>
                    <a:pt x="28646" y="16505"/>
                    <a:pt x="18975" y="26176"/>
                    <a:pt x="7046" y="26176"/>
                  </a:cubicBezTo>
                  <a:cubicBezTo>
                    <a:pt x="4647" y="26176"/>
                    <a:pt x="2266" y="25776"/>
                    <a:pt x="-1" y="24994"/>
                  </a:cubicBezTo>
                  <a:lnTo>
                    <a:pt x="7046" y="4576"/>
                  </a:lnTo>
                  <a:close/>
                </a:path>
              </a:pathLst>
            </a:custGeom>
            <a:noFill/>
            <a:ln w="12700" cap="rnd">
              <a:solidFill>
                <a:schemeClr val="accent1"/>
              </a:solidFill>
              <a:round/>
              <a:headEnd type="triangle" w="med" len="med"/>
              <a:tailEnd/>
            </a:ln>
          </p:spPr>
          <p:txBody>
            <a:bodyPr wrap="none" anchor="ctr"/>
            <a:lstStyle/>
            <a:p>
              <a:endParaRPr lang="en-US" dirty="0"/>
            </a:p>
          </p:txBody>
        </p:sp>
        <p:sp>
          <p:nvSpPr>
            <p:cNvPr id="46116" name="Arc 56"/>
            <p:cNvSpPr>
              <a:spLocks/>
            </p:cNvSpPr>
            <p:nvPr/>
          </p:nvSpPr>
          <p:spPr bwMode="auto">
            <a:xfrm rot="360000">
              <a:off x="3391" y="2915"/>
              <a:ext cx="137" cy="127"/>
            </a:xfrm>
            <a:custGeom>
              <a:avLst/>
              <a:gdLst>
                <a:gd name="T0" fmla="*/ 1 w 28272"/>
                <a:gd name="T1" fmla="*/ 1 h 26091"/>
                <a:gd name="T2" fmla="*/ 0 w 28272"/>
                <a:gd name="T3" fmla="*/ 0 h 26091"/>
                <a:gd name="T4" fmla="*/ 1 w 28272"/>
                <a:gd name="T5" fmla="*/ 0 h 26091"/>
                <a:gd name="T6" fmla="*/ 0 60000 65536"/>
                <a:gd name="T7" fmla="*/ 0 60000 65536"/>
                <a:gd name="T8" fmla="*/ 0 60000 65536"/>
                <a:gd name="T9" fmla="*/ 0 w 28272"/>
                <a:gd name="T10" fmla="*/ 0 h 26091"/>
                <a:gd name="T11" fmla="*/ 28272 w 28272"/>
                <a:gd name="T12" fmla="*/ 26091 h 26091"/>
              </a:gdLst>
              <a:ahLst/>
              <a:cxnLst>
                <a:cxn ang="T6">
                  <a:pos x="T0" y="T1"/>
                </a:cxn>
                <a:cxn ang="T7">
                  <a:pos x="T2" y="T3"/>
                </a:cxn>
                <a:cxn ang="T8">
                  <a:pos x="T4" y="T5"/>
                </a:cxn>
              </a:cxnLst>
              <a:rect l="T9" t="T10" r="T11" b="T12"/>
              <a:pathLst>
                <a:path w="28272" h="26091" fill="none" extrusionOk="0">
                  <a:moveTo>
                    <a:pt x="28271" y="25034"/>
                  </a:moveTo>
                  <a:cubicBezTo>
                    <a:pt x="26117" y="25734"/>
                    <a:pt x="23865" y="26090"/>
                    <a:pt x="21600" y="26091"/>
                  </a:cubicBezTo>
                  <a:cubicBezTo>
                    <a:pt x="9670" y="26091"/>
                    <a:pt x="0" y="16420"/>
                    <a:pt x="0" y="4491"/>
                  </a:cubicBezTo>
                  <a:cubicBezTo>
                    <a:pt x="-1" y="2981"/>
                    <a:pt x="158" y="1476"/>
                    <a:pt x="472" y="0"/>
                  </a:cubicBezTo>
                </a:path>
                <a:path w="28272" h="26091" stroke="0" extrusionOk="0">
                  <a:moveTo>
                    <a:pt x="28271" y="25034"/>
                  </a:moveTo>
                  <a:cubicBezTo>
                    <a:pt x="26117" y="25734"/>
                    <a:pt x="23865" y="26090"/>
                    <a:pt x="21600" y="26091"/>
                  </a:cubicBezTo>
                  <a:cubicBezTo>
                    <a:pt x="9670" y="26091"/>
                    <a:pt x="0" y="16420"/>
                    <a:pt x="0" y="4491"/>
                  </a:cubicBezTo>
                  <a:cubicBezTo>
                    <a:pt x="-1" y="2981"/>
                    <a:pt x="158" y="1476"/>
                    <a:pt x="472" y="0"/>
                  </a:cubicBezTo>
                  <a:lnTo>
                    <a:pt x="21600" y="4491"/>
                  </a:lnTo>
                  <a:close/>
                </a:path>
              </a:pathLst>
            </a:custGeom>
            <a:noFill/>
            <a:ln w="12700" cap="rnd">
              <a:solidFill>
                <a:schemeClr val="accent1"/>
              </a:solidFill>
              <a:round/>
              <a:headEnd/>
              <a:tailEnd type="triangle" w="med" len="med"/>
            </a:ln>
          </p:spPr>
          <p:txBody>
            <a:bodyPr wrap="none" anchor="ctr"/>
            <a:lstStyle/>
            <a:p>
              <a:endParaRPr lang="en-US" dirty="0"/>
            </a:p>
          </p:txBody>
        </p:sp>
        <p:sp>
          <p:nvSpPr>
            <p:cNvPr id="46117" name="Arc 57"/>
            <p:cNvSpPr>
              <a:spLocks/>
            </p:cNvSpPr>
            <p:nvPr/>
          </p:nvSpPr>
          <p:spPr bwMode="auto">
            <a:xfrm rot="2340000">
              <a:off x="3596" y="3261"/>
              <a:ext cx="165" cy="100"/>
            </a:xfrm>
            <a:custGeom>
              <a:avLst/>
              <a:gdLst>
                <a:gd name="T0" fmla="*/ 1 w 28424"/>
                <a:gd name="T1" fmla="*/ 0 h 26258"/>
                <a:gd name="T2" fmla="*/ 0 w 28424"/>
                <a:gd name="T3" fmla="*/ 0 h 26258"/>
                <a:gd name="T4" fmla="*/ 1 w 28424"/>
                <a:gd name="T5" fmla="*/ 0 h 26258"/>
                <a:gd name="T6" fmla="*/ 0 60000 65536"/>
                <a:gd name="T7" fmla="*/ 0 60000 65536"/>
                <a:gd name="T8" fmla="*/ 0 60000 65536"/>
                <a:gd name="T9" fmla="*/ 0 w 28424"/>
                <a:gd name="T10" fmla="*/ 0 h 26258"/>
                <a:gd name="T11" fmla="*/ 28424 w 28424"/>
                <a:gd name="T12" fmla="*/ 26258 h 26258"/>
              </a:gdLst>
              <a:ahLst/>
              <a:cxnLst>
                <a:cxn ang="T6">
                  <a:pos x="T0" y="T1"/>
                </a:cxn>
                <a:cxn ang="T7">
                  <a:pos x="T2" y="T3"/>
                </a:cxn>
                <a:cxn ang="T8">
                  <a:pos x="T4" y="T5"/>
                </a:cxn>
              </a:cxnLst>
              <a:rect l="T9" t="T10" r="T11" b="T12"/>
              <a:pathLst>
                <a:path w="28424" h="26258" fill="none" extrusionOk="0">
                  <a:moveTo>
                    <a:pt x="28423" y="25151"/>
                  </a:moveTo>
                  <a:cubicBezTo>
                    <a:pt x="26223" y="25884"/>
                    <a:pt x="23919" y="26257"/>
                    <a:pt x="21600" y="26258"/>
                  </a:cubicBezTo>
                  <a:cubicBezTo>
                    <a:pt x="9670" y="26258"/>
                    <a:pt x="0" y="16587"/>
                    <a:pt x="0" y="4658"/>
                  </a:cubicBezTo>
                  <a:cubicBezTo>
                    <a:pt x="-1" y="3091"/>
                    <a:pt x="170" y="1529"/>
                    <a:pt x="508" y="0"/>
                  </a:cubicBezTo>
                </a:path>
                <a:path w="28424" h="26258" stroke="0" extrusionOk="0">
                  <a:moveTo>
                    <a:pt x="28423" y="25151"/>
                  </a:moveTo>
                  <a:cubicBezTo>
                    <a:pt x="26223" y="25884"/>
                    <a:pt x="23919" y="26257"/>
                    <a:pt x="21600" y="26258"/>
                  </a:cubicBezTo>
                  <a:cubicBezTo>
                    <a:pt x="9670" y="26258"/>
                    <a:pt x="0" y="16587"/>
                    <a:pt x="0" y="4658"/>
                  </a:cubicBezTo>
                  <a:cubicBezTo>
                    <a:pt x="-1" y="3091"/>
                    <a:pt x="170" y="1529"/>
                    <a:pt x="508" y="0"/>
                  </a:cubicBezTo>
                  <a:lnTo>
                    <a:pt x="21600" y="4658"/>
                  </a:lnTo>
                  <a:close/>
                </a:path>
              </a:pathLst>
            </a:custGeom>
            <a:noFill/>
            <a:ln w="12700" cap="rnd">
              <a:solidFill>
                <a:schemeClr val="accent1"/>
              </a:solidFill>
              <a:round/>
              <a:headEnd/>
              <a:tailEnd type="triangle" w="med" len="med"/>
            </a:ln>
          </p:spPr>
          <p:txBody>
            <a:bodyPr wrap="none" anchor="ctr"/>
            <a:lstStyle/>
            <a:p>
              <a:endParaRPr lang="en-US" dirty="0"/>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2" descr="10%"/>
          <p:cNvSpPr>
            <a:spLocks/>
          </p:cNvSpPr>
          <p:nvPr/>
        </p:nvSpPr>
        <p:spPr bwMode="auto">
          <a:xfrm>
            <a:off x="1809750" y="2895600"/>
            <a:ext cx="1868488" cy="1144588"/>
          </a:xfrm>
          <a:custGeom>
            <a:avLst/>
            <a:gdLst>
              <a:gd name="T0" fmla="*/ 0 w 1177"/>
              <a:gd name="T1" fmla="*/ 0 h 721"/>
              <a:gd name="T2" fmla="*/ 0 w 1177"/>
              <a:gd name="T3" fmla="*/ 1143000 h 721"/>
              <a:gd name="T4" fmla="*/ 1712913 w 1177"/>
              <a:gd name="T5" fmla="*/ 1143000 h 721"/>
              <a:gd name="T6" fmla="*/ 1817688 w 1177"/>
              <a:gd name="T7" fmla="*/ 990600 h 721"/>
              <a:gd name="T8" fmla="*/ 1866901 w 1177"/>
              <a:gd name="T9" fmla="*/ 742950 h 721"/>
              <a:gd name="T10" fmla="*/ 1866901 w 1177"/>
              <a:gd name="T11" fmla="*/ 438150 h 721"/>
              <a:gd name="T12" fmla="*/ 1809751 w 1177"/>
              <a:gd name="T13" fmla="*/ 171450 h 721"/>
              <a:gd name="T14" fmla="*/ 1752601 w 1177"/>
              <a:gd name="T15" fmla="*/ 0 h 721"/>
              <a:gd name="T16" fmla="*/ 0 w 1177"/>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7"/>
              <a:gd name="T28" fmla="*/ 0 h 721"/>
              <a:gd name="T29" fmla="*/ 1177 w 1177"/>
              <a:gd name="T30" fmla="*/ 721 h 7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7" h="721">
                <a:moveTo>
                  <a:pt x="0" y="0"/>
                </a:moveTo>
                <a:lnTo>
                  <a:pt x="0" y="720"/>
                </a:lnTo>
                <a:lnTo>
                  <a:pt x="1079" y="720"/>
                </a:lnTo>
                <a:lnTo>
                  <a:pt x="1145" y="624"/>
                </a:lnTo>
                <a:lnTo>
                  <a:pt x="1176" y="468"/>
                </a:lnTo>
                <a:lnTo>
                  <a:pt x="1176" y="276"/>
                </a:lnTo>
                <a:lnTo>
                  <a:pt x="1140" y="108"/>
                </a:lnTo>
                <a:lnTo>
                  <a:pt x="1104" y="0"/>
                </a:lnTo>
                <a:lnTo>
                  <a:pt x="0" y="0"/>
                </a:lnTo>
              </a:path>
            </a:pathLst>
          </a:custGeom>
          <a:pattFill prst="pct10">
            <a:fgClr>
              <a:schemeClr val="accent2"/>
            </a:fgClr>
            <a:bgClr>
              <a:schemeClr val="bg1"/>
            </a:bgClr>
          </a:pattFill>
          <a:ln w="12700" cap="rnd" cmpd="sng">
            <a:solidFill>
              <a:schemeClr val="accent2"/>
            </a:solidFill>
            <a:prstDash val="solid"/>
            <a:round/>
            <a:headEnd type="none" w="med" len="med"/>
            <a:tailEnd type="none" w="med" len="med"/>
          </a:ln>
        </p:spPr>
        <p:txBody>
          <a:bodyPr/>
          <a:lstStyle/>
          <a:p>
            <a:endParaRPr lang="en-US" dirty="0"/>
          </a:p>
        </p:txBody>
      </p:sp>
      <p:sp>
        <p:nvSpPr>
          <p:cNvPr id="47107" name="Rectangle 3"/>
          <p:cNvSpPr>
            <a:spLocks noGrp="1" noChangeArrowheads="1"/>
          </p:cNvSpPr>
          <p:nvPr>
            <p:ph type="title"/>
          </p:nvPr>
        </p:nvSpPr>
        <p:spPr>
          <a:noFill/>
        </p:spPr>
        <p:txBody>
          <a:bodyPr lIns="90488" tIns="44450" rIns="90488" bIns="44450"/>
          <a:lstStyle/>
          <a:p>
            <a:r>
              <a:rPr lang="en-GB" sz="3600" dirty="0" smtClean="0">
                <a:latin typeface="Arial" pitchFamily="34" charset="0"/>
                <a:cs typeface="Arial" pitchFamily="34" charset="0"/>
              </a:rPr>
              <a:t>Alternating Volumetric Pumps</a:t>
            </a:r>
          </a:p>
        </p:txBody>
      </p:sp>
      <p:sp>
        <p:nvSpPr>
          <p:cNvPr id="47108" name="Rectangle 4"/>
          <p:cNvSpPr>
            <a:spLocks noGrp="1" noChangeArrowheads="1"/>
          </p:cNvSpPr>
          <p:nvPr>
            <p:ph type="body" idx="1"/>
          </p:nvPr>
        </p:nvSpPr>
        <p:spPr>
          <a:xfrm>
            <a:off x="4716016" y="1988840"/>
            <a:ext cx="4114800" cy="3629000"/>
          </a:xfrm>
          <a:noFill/>
        </p:spPr>
        <p:txBody>
          <a:bodyPr lIns="90488" tIns="44450" rIns="90488" bIns="44450"/>
          <a:lstStyle/>
          <a:p>
            <a:pPr marL="0" indent="0">
              <a:spcBef>
                <a:spcPts val="0"/>
              </a:spcBef>
              <a:buNone/>
            </a:pPr>
            <a:r>
              <a:rPr lang="en-GB" sz="2400" dirty="0" smtClean="0">
                <a:latin typeface="Arial" pitchFamily="34" charset="0"/>
                <a:cs typeface="Arial" pitchFamily="34" charset="0"/>
              </a:rPr>
              <a:t>Disadvantages:</a:t>
            </a:r>
            <a:br>
              <a:rPr lang="en-GB" sz="2400" dirty="0" smtClean="0">
                <a:latin typeface="Arial" pitchFamily="34" charset="0"/>
                <a:cs typeface="Arial" pitchFamily="34" charset="0"/>
              </a:rPr>
            </a:br>
            <a:endParaRPr lang="en-GB" sz="2400" dirty="0" smtClean="0">
              <a:latin typeface="Arial" pitchFamily="34" charset="0"/>
              <a:cs typeface="Arial" pitchFamily="34" charset="0"/>
            </a:endParaRPr>
          </a:p>
          <a:p>
            <a:pPr marL="0" indent="0">
              <a:spcBef>
                <a:spcPts val="0"/>
              </a:spcBef>
              <a:buClr>
                <a:srgbClr val="063DE8"/>
              </a:buClr>
              <a:buNone/>
            </a:pPr>
            <a:r>
              <a:rPr lang="en-GB" sz="2400" dirty="0" smtClean="0">
                <a:latin typeface="Arial" pitchFamily="34" charset="0"/>
                <a:cs typeface="Arial" pitchFamily="34" charset="0"/>
              </a:rPr>
              <a:t>Big &amp; cumbersome compared to centrifugal pumps</a:t>
            </a:r>
          </a:p>
          <a:p>
            <a:pPr marL="0" indent="0">
              <a:spcBef>
                <a:spcPts val="0"/>
              </a:spcBef>
              <a:buClr>
                <a:srgbClr val="063DE8"/>
              </a:buClr>
              <a:buNone/>
            </a:pPr>
            <a:endParaRPr lang="en-GB" sz="2400" dirty="0" smtClean="0">
              <a:latin typeface="Arial" pitchFamily="34" charset="0"/>
              <a:cs typeface="Arial" pitchFamily="34" charset="0"/>
            </a:endParaRPr>
          </a:p>
          <a:p>
            <a:pPr marL="0" indent="0">
              <a:spcBef>
                <a:spcPts val="0"/>
              </a:spcBef>
              <a:buClr>
                <a:srgbClr val="063DE8"/>
              </a:buClr>
              <a:buNone/>
            </a:pPr>
            <a:r>
              <a:rPr lang="en-GB" sz="2400" dirty="0" smtClean="0">
                <a:latin typeface="Arial" pitchFamily="34" charset="0"/>
                <a:cs typeface="Arial" pitchFamily="34" charset="0"/>
              </a:rPr>
              <a:t>They give a pulsed flow</a:t>
            </a:r>
          </a:p>
          <a:p>
            <a:pPr marL="0" indent="0">
              <a:spcBef>
                <a:spcPts val="0"/>
              </a:spcBef>
              <a:buClr>
                <a:srgbClr val="063DE8"/>
              </a:buClr>
              <a:buNone/>
            </a:pPr>
            <a:r>
              <a:rPr lang="en-GB" sz="2400" dirty="0" smtClean="0">
                <a:latin typeface="Arial" pitchFamily="34" charset="0"/>
                <a:cs typeface="Arial" pitchFamily="34" charset="0"/>
              </a:rPr>
              <a:t>can create dangerously high pressures if the discharge is restricted</a:t>
            </a:r>
          </a:p>
        </p:txBody>
      </p:sp>
      <p:sp>
        <p:nvSpPr>
          <p:cNvPr id="47109" name="Freeform 5"/>
          <p:cNvSpPr>
            <a:spLocks/>
          </p:cNvSpPr>
          <p:nvPr/>
        </p:nvSpPr>
        <p:spPr bwMode="auto">
          <a:xfrm>
            <a:off x="1790700" y="2381250"/>
            <a:ext cx="1773238" cy="2211388"/>
          </a:xfrm>
          <a:custGeom>
            <a:avLst/>
            <a:gdLst>
              <a:gd name="T0" fmla="*/ 1733551 w 1117"/>
              <a:gd name="T1" fmla="*/ 2209801 h 1393"/>
              <a:gd name="T2" fmla="*/ 1733551 w 1117"/>
              <a:gd name="T3" fmla="*/ 1657351 h 1393"/>
              <a:gd name="T4" fmla="*/ 0 w 1117"/>
              <a:gd name="T5" fmla="*/ 1657351 h 1393"/>
              <a:gd name="T6" fmla="*/ 0 w 1117"/>
              <a:gd name="T7" fmla="*/ 514350 h 1393"/>
              <a:gd name="T8" fmla="*/ 1771651 w 1117"/>
              <a:gd name="T9" fmla="*/ 514350 h 1393"/>
              <a:gd name="T10" fmla="*/ 1771651 w 1117"/>
              <a:gd name="T11" fmla="*/ 0 h 1393"/>
              <a:gd name="T12" fmla="*/ 0 60000 65536"/>
              <a:gd name="T13" fmla="*/ 0 60000 65536"/>
              <a:gd name="T14" fmla="*/ 0 60000 65536"/>
              <a:gd name="T15" fmla="*/ 0 60000 65536"/>
              <a:gd name="T16" fmla="*/ 0 60000 65536"/>
              <a:gd name="T17" fmla="*/ 0 60000 65536"/>
              <a:gd name="T18" fmla="*/ 0 w 1117"/>
              <a:gd name="T19" fmla="*/ 0 h 1393"/>
              <a:gd name="T20" fmla="*/ 1117 w 1117"/>
              <a:gd name="T21" fmla="*/ 1393 h 1393"/>
            </a:gdLst>
            <a:ahLst/>
            <a:cxnLst>
              <a:cxn ang="T12">
                <a:pos x="T0" y="T1"/>
              </a:cxn>
              <a:cxn ang="T13">
                <a:pos x="T2" y="T3"/>
              </a:cxn>
              <a:cxn ang="T14">
                <a:pos x="T4" y="T5"/>
              </a:cxn>
              <a:cxn ang="T15">
                <a:pos x="T6" y="T7"/>
              </a:cxn>
              <a:cxn ang="T16">
                <a:pos x="T8" y="T9"/>
              </a:cxn>
              <a:cxn ang="T17">
                <a:pos x="T10" y="T11"/>
              </a:cxn>
            </a:cxnLst>
            <a:rect l="T18" t="T19" r="T20" b="T21"/>
            <a:pathLst>
              <a:path w="1117" h="1393">
                <a:moveTo>
                  <a:pt x="1092" y="1392"/>
                </a:moveTo>
                <a:lnTo>
                  <a:pt x="1092" y="1044"/>
                </a:lnTo>
                <a:lnTo>
                  <a:pt x="0" y="1044"/>
                </a:lnTo>
                <a:lnTo>
                  <a:pt x="0" y="324"/>
                </a:lnTo>
                <a:lnTo>
                  <a:pt x="1116" y="324"/>
                </a:lnTo>
                <a:lnTo>
                  <a:pt x="1116" y="0"/>
                </a:lnTo>
              </a:path>
            </a:pathLst>
          </a:custGeom>
          <a:noFill/>
          <a:ln w="12700" cap="rnd" cmpd="sng">
            <a:solidFill>
              <a:schemeClr val="tx1"/>
            </a:solidFill>
            <a:prstDash val="solid"/>
            <a:round/>
            <a:headEnd type="none" w="med" len="med"/>
            <a:tailEnd type="none" w="med" len="med"/>
          </a:ln>
        </p:spPr>
        <p:txBody>
          <a:bodyPr/>
          <a:lstStyle/>
          <a:p>
            <a:endParaRPr lang="en-US" dirty="0"/>
          </a:p>
        </p:txBody>
      </p:sp>
      <p:grpSp>
        <p:nvGrpSpPr>
          <p:cNvPr id="2" name="Group 6"/>
          <p:cNvGrpSpPr>
            <a:grpSpLocks/>
          </p:cNvGrpSpPr>
          <p:nvPr/>
        </p:nvGrpSpPr>
        <p:grpSpPr bwMode="auto">
          <a:xfrm>
            <a:off x="1111250" y="3054350"/>
            <a:ext cx="2082800" cy="863600"/>
            <a:chOff x="700" y="1924"/>
            <a:chExt cx="1312" cy="544"/>
          </a:xfrm>
        </p:grpSpPr>
        <p:sp>
          <p:nvSpPr>
            <p:cNvPr id="47129" name="Rectangle 7"/>
            <p:cNvSpPr>
              <a:spLocks noChangeArrowheads="1"/>
            </p:cNvSpPr>
            <p:nvPr/>
          </p:nvSpPr>
          <p:spPr bwMode="auto">
            <a:xfrm>
              <a:off x="988" y="1924"/>
              <a:ext cx="1024" cy="544"/>
            </a:xfrm>
            <a:prstGeom prst="rect">
              <a:avLst/>
            </a:prstGeom>
            <a:solidFill>
              <a:schemeClr val="hlink"/>
            </a:solidFill>
            <a:ln w="12700">
              <a:solidFill>
                <a:schemeClr val="tx1"/>
              </a:solidFill>
              <a:miter lim="800000"/>
              <a:headEnd/>
              <a:tailEnd/>
            </a:ln>
          </p:spPr>
          <p:txBody>
            <a:bodyPr wrap="none" anchor="ctr"/>
            <a:lstStyle/>
            <a:p>
              <a:endParaRPr lang="en-US" dirty="0"/>
            </a:p>
          </p:txBody>
        </p:sp>
        <p:sp>
          <p:nvSpPr>
            <p:cNvPr id="47130" name="Rectangle 8"/>
            <p:cNvSpPr>
              <a:spLocks noChangeArrowheads="1"/>
            </p:cNvSpPr>
            <p:nvPr/>
          </p:nvSpPr>
          <p:spPr bwMode="auto">
            <a:xfrm>
              <a:off x="700" y="2140"/>
              <a:ext cx="280" cy="100"/>
            </a:xfrm>
            <a:prstGeom prst="rect">
              <a:avLst/>
            </a:prstGeom>
            <a:solidFill>
              <a:schemeClr val="hlink"/>
            </a:solidFill>
            <a:ln w="12700">
              <a:solidFill>
                <a:schemeClr val="tx1"/>
              </a:solidFill>
              <a:miter lim="800000"/>
              <a:headEnd/>
              <a:tailEnd/>
            </a:ln>
          </p:spPr>
          <p:txBody>
            <a:bodyPr wrap="none" anchor="ctr"/>
            <a:lstStyle/>
            <a:p>
              <a:endParaRPr lang="en-US" dirty="0"/>
            </a:p>
          </p:txBody>
        </p:sp>
      </p:grpSp>
      <p:sp>
        <p:nvSpPr>
          <p:cNvPr id="47111" name="Line 9"/>
          <p:cNvSpPr>
            <a:spLocks noChangeShapeType="1"/>
          </p:cNvSpPr>
          <p:nvPr/>
        </p:nvSpPr>
        <p:spPr bwMode="auto">
          <a:xfrm flipV="1">
            <a:off x="3962400" y="2393950"/>
            <a:ext cx="0" cy="2222500"/>
          </a:xfrm>
          <a:prstGeom prst="line">
            <a:avLst/>
          </a:prstGeom>
          <a:noFill/>
          <a:ln w="12700">
            <a:solidFill>
              <a:schemeClr val="tx1"/>
            </a:solidFill>
            <a:round/>
            <a:headEnd/>
            <a:tailEnd/>
          </a:ln>
        </p:spPr>
        <p:txBody>
          <a:bodyPr wrap="none" anchor="ctr"/>
          <a:lstStyle/>
          <a:p>
            <a:endParaRPr lang="en-US" dirty="0"/>
          </a:p>
        </p:txBody>
      </p:sp>
      <p:sp>
        <p:nvSpPr>
          <p:cNvPr id="47112" name="AutoShape 10"/>
          <p:cNvSpPr>
            <a:spLocks noChangeArrowheads="1"/>
          </p:cNvSpPr>
          <p:nvPr/>
        </p:nvSpPr>
        <p:spPr bwMode="auto">
          <a:xfrm>
            <a:off x="1028700" y="4133850"/>
            <a:ext cx="666750" cy="190500"/>
          </a:xfrm>
          <a:prstGeom prst="rightArrow">
            <a:avLst>
              <a:gd name="adj1" fmla="val 50000"/>
              <a:gd name="adj2" fmla="val 130019"/>
            </a:avLst>
          </a:prstGeom>
          <a:solidFill>
            <a:schemeClr val="hlink"/>
          </a:solidFill>
          <a:ln w="12700">
            <a:noFill/>
            <a:miter lim="800000"/>
            <a:headEnd/>
            <a:tailEnd/>
          </a:ln>
        </p:spPr>
        <p:txBody>
          <a:bodyPr wrap="none" anchor="ctr"/>
          <a:lstStyle/>
          <a:p>
            <a:endParaRPr lang="en-US" dirty="0"/>
          </a:p>
        </p:txBody>
      </p:sp>
      <p:grpSp>
        <p:nvGrpSpPr>
          <p:cNvPr id="3" name="Group 11"/>
          <p:cNvGrpSpPr>
            <a:grpSpLocks/>
          </p:cNvGrpSpPr>
          <p:nvPr/>
        </p:nvGrpSpPr>
        <p:grpSpPr bwMode="auto">
          <a:xfrm>
            <a:off x="3568700" y="2514600"/>
            <a:ext cx="387350" cy="133350"/>
            <a:chOff x="2248" y="1584"/>
            <a:chExt cx="244" cy="84"/>
          </a:xfrm>
        </p:grpSpPr>
        <p:sp>
          <p:nvSpPr>
            <p:cNvPr id="47127" name="Line 12"/>
            <p:cNvSpPr>
              <a:spLocks noChangeShapeType="1"/>
            </p:cNvSpPr>
            <p:nvPr/>
          </p:nvSpPr>
          <p:spPr bwMode="auto">
            <a:xfrm>
              <a:off x="2248" y="1620"/>
              <a:ext cx="244" cy="0"/>
            </a:xfrm>
            <a:prstGeom prst="line">
              <a:avLst/>
            </a:prstGeom>
            <a:noFill/>
            <a:ln w="12700">
              <a:solidFill>
                <a:schemeClr val="tx1"/>
              </a:solidFill>
              <a:round/>
              <a:headEnd/>
              <a:tailEnd/>
            </a:ln>
          </p:spPr>
          <p:txBody>
            <a:bodyPr wrap="none" anchor="ctr"/>
            <a:lstStyle/>
            <a:p>
              <a:endParaRPr lang="en-US" dirty="0"/>
            </a:p>
          </p:txBody>
        </p:sp>
        <p:sp>
          <p:nvSpPr>
            <p:cNvPr id="47128" name="Rectangle 13"/>
            <p:cNvSpPr>
              <a:spLocks noChangeArrowheads="1"/>
            </p:cNvSpPr>
            <p:nvPr/>
          </p:nvSpPr>
          <p:spPr bwMode="auto">
            <a:xfrm>
              <a:off x="2285" y="1584"/>
              <a:ext cx="162" cy="84"/>
            </a:xfrm>
            <a:prstGeom prst="rect">
              <a:avLst/>
            </a:prstGeom>
            <a:solidFill>
              <a:schemeClr val="bg1"/>
            </a:solidFill>
            <a:ln w="12700">
              <a:noFill/>
              <a:miter lim="800000"/>
              <a:headEnd/>
              <a:tailEnd/>
            </a:ln>
          </p:spPr>
          <p:txBody>
            <a:bodyPr wrap="none" anchor="ctr"/>
            <a:lstStyle/>
            <a:p>
              <a:endParaRPr lang="en-US" dirty="0"/>
            </a:p>
          </p:txBody>
        </p:sp>
      </p:grpSp>
      <p:grpSp>
        <p:nvGrpSpPr>
          <p:cNvPr id="4" name="Group 14"/>
          <p:cNvGrpSpPr>
            <a:grpSpLocks/>
          </p:cNvGrpSpPr>
          <p:nvPr/>
        </p:nvGrpSpPr>
        <p:grpSpPr bwMode="auto">
          <a:xfrm>
            <a:off x="3646488" y="2406650"/>
            <a:ext cx="222250" cy="249238"/>
            <a:chOff x="2297" y="1516"/>
            <a:chExt cx="140" cy="157"/>
          </a:xfrm>
        </p:grpSpPr>
        <p:sp>
          <p:nvSpPr>
            <p:cNvPr id="47125" name="Rectangle 15"/>
            <p:cNvSpPr>
              <a:spLocks noChangeArrowheads="1"/>
            </p:cNvSpPr>
            <p:nvPr/>
          </p:nvSpPr>
          <p:spPr bwMode="auto">
            <a:xfrm>
              <a:off x="2297" y="1516"/>
              <a:ext cx="140" cy="22"/>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7126" name="Rectangle 16"/>
            <p:cNvSpPr>
              <a:spLocks noChangeArrowheads="1"/>
            </p:cNvSpPr>
            <p:nvPr/>
          </p:nvSpPr>
          <p:spPr bwMode="auto">
            <a:xfrm>
              <a:off x="2352" y="1549"/>
              <a:ext cx="32" cy="124"/>
            </a:xfrm>
            <a:prstGeom prst="rect">
              <a:avLst/>
            </a:prstGeom>
            <a:solidFill>
              <a:schemeClr val="tx2"/>
            </a:solidFill>
            <a:ln w="12700">
              <a:solidFill>
                <a:schemeClr val="tx1"/>
              </a:solidFill>
              <a:miter lim="800000"/>
              <a:headEnd/>
              <a:tailEnd/>
            </a:ln>
          </p:spPr>
          <p:txBody>
            <a:bodyPr wrap="none" anchor="ctr"/>
            <a:lstStyle/>
            <a:p>
              <a:endParaRPr lang="en-US" dirty="0"/>
            </a:p>
          </p:txBody>
        </p:sp>
      </p:grpSp>
      <p:grpSp>
        <p:nvGrpSpPr>
          <p:cNvPr id="5" name="Group 17"/>
          <p:cNvGrpSpPr>
            <a:grpSpLocks/>
          </p:cNvGrpSpPr>
          <p:nvPr/>
        </p:nvGrpSpPr>
        <p:grpSpPr bwMode="auto">
          <a:xfrm>
            <a:off x="3633788" y="4343400"/>
            <a:ext cx="222250" cy="249238"/>
            <a:chOff x="2289" y="2736"/>
            <a:chExt cx="140" cy="157"/>
          </a:xfrm>
        </p:grpSpPr>
        <p:sp>
          <p:nvSpPr>
            <p:cNvPr id="47123" name="Rectangle 18"/>
            <p:cNvSpPr>
              <a:spLocks noChangeArrowheads="1"/>
            </p:cNvSpPr>
            <p:nvPr/>
          </p:nvSpPr>
          <p:spPr bwMode="auto">
            <a:xfrm>
              <a:off x="2289" y="2736"/>
              <a:ext cx="140" cy="22"/>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7124" name="Rectangle 19"/>
            <p:cNvSpPr>
              <a:spLocks noChangeArrowheads="1"/>
            </p:cNvSpPr>
            <p:nvPr/>
          </p:nvSpPr>
          <p:spPr bwMode="auto">
            <a:xfrm>
              <a:off x="2344" y="2769"/>
              <a:ext cx="32" cy="124"/>
            </a:xfrm>
            <a:prstGeom prst="rect">
              <a:avLst/>
            </a:prstGeom>
            <a:solidFill>
              <a:schemeClr val="tx2"/>
            </a:solidFill>
            <a:ln w="12700">
              <a:solidFill>
                <a:schemeClr val="tx1"/>
              </a:solidFill>
              <a:miter lim="800000"/>
              <a:headEnd/>
              <a:tailEnd/>
            </a:ln>
          </p:spPr>
          <p:txBody>
            <a:bodyPr wrap="none" anchor="ctr"/>
            <a:lstStyle/>
            <a:p>
              <a:endParaRPr lang="en-US" dirty="0"/>
            </a:p>
          </p:txBody>
        </p:sp>
      </p:grpSp>
      <p:sp>
        <p:nvSpPr>
          <p:cNvPr id="47116" name="Line 20"/>
          <p:cNvSpPr>
            <a:spLocks noChangeShapeType="1"/>
          </p:cNvSpPr>
          <p:nvPr/>
        </p:nvSpPr>
        <p:spPr bwMode="auto">
          <a:xfrm>
            <a:off x="3530600" y="4400550"/>
            <a:ext cx="107950" cy="0"/>
          </a:xfrm>
          <a:prstGeom prst="line">
            <a:avLst/>
          </a:prstGeom>
          <a:noFill/>
          <a:ln w="12700">
            <a:solidFill>
              <a:schemeClr val="tx1"/>
            </a:solidFill>
            <a:round/>
            <a:headEnd/>
            <a:tailEnd/>
          </a:ln>
        </p:spPr>
        <p:txBody>
          <a:bodyPr wrap="none" anchor="ctr"/>
          <a:lstStyle/>
          <a:p>
            <a:endParaRPr lang="en-US" dirty="0"/>
          </a:p>
        </p:txBody>
      </p:sp>
      <p:sp>
        <p:nvSpPr>
          <p:cNvPr id="47117" name="Line 21"/>
          <p:cNvSpPr>
            <a:spLocks noChangeShapeType="1"/>
          </p:cNvSpPr>
          <p:nvPr/>
        </p:nvSpPr>
        <p:spPr bwMode="auto">
          <a:xfrm>
            <a:off x="3848100" y="4400550"/>
            <a:ext cx="101600" cy="0"/>
          </a:xfrm>
          <a:prstGeom prst="line">
            <a:avLst/>
          </a:prstGeom>
          <a:noFill/>
          <a:ln w="12700">
            <a:solidFill>
              <a:schemeClr val="tx1"/>
            </a:solidFill>
            <a:round/>
            <a:headEnd/>
            <a:tailEnd/>
          </a:ln>
        </p:spPr>
        <p:txBody>
          <a:bodyPr wrap="none" anchor="ctr"/>
          <a:lstStyle/>
          <a:p>
            <a:endParaRPr lang="en-US" dirty="0"/>
          </a:p>
        </p:txBody>
      </p:sp>
      <p:sp>
        <p:nvSpPr>
          <p:cNvPr id="47118" name="Freeform 22"/>
          <p:cNvSpPr>
            <a:spLocks/>
          </p:cNvSpPr>
          <p:nvPr/>
        </p:nvSpPr>
        <p:spPr bwMode="auto">
          <a:xfrm>
            <a:off x="3589338" y="2109788"/>
            <a:ext cx="101600" cy="800100"/>
          </a:xfrm>
          <a:custGeom>
            <a:avLst/>
            <a:gdLst>
              <a:gd name="T0" fmla="*/ 80962 w 64"/>
              <a:gd name="T1" fmla="*/ 798513 h 504"/>
              <a:gd name="T2" fmla="*/ 100012 w 64"/>
              <a:gd name="T3" fmla="*/ 423863 h 504"/>
              <a:gd name="T4" fmla="*/ 12700 w 64"/>
              <a:gd name="T5" fmla="*/ 320675 h 504"/>
              <a:gd name="T6" fmla="*/ 0 w 64"/>
              <a:gd name="T7" fmla="*/ 0 h 504"/>
              <a:gd name="T8" fmla="*/ 0 60000 65536"/>
              <a:gd name="T9" fmla="*/ 0 60000 65536"/>
              <a:gd name="T10" fmla="*/ 0 60000 65536"/>
              <a:gd name="T11" fmla="*/ 0 60000 65536"/>
              <a:gd name="T12" fmla="*/ 0 w 64"/>
              <a:gd name="T13" fmla="*/ 0 h 504"/>
              <a:gd name="T14" fmla="*/ 64 w 64"/>
              <a:gd name="T15" fmla="*/ 504 h 504"/>
            </a:gdLst>
            <a:ahLst/>
            <a:cxnLst>
              <a:cxn ang="T8">
                <a:pos x="T0" y="T1"/>
              </a:cxn>
              <a:cxn ang="T9">
                <a:pos x="T2" y="T3"/>
              </a:cxn>
              <a:cxn ang="T10">
                <a:pos x="T4" y="T5"/>
              </a:cxn>
              <a:cxn ang="T11">
                <a:pos x="T6" y="T7"/>
              </a:cxn>
            </a:cxnLst>
            <a:rect l="T12" t="T13" r="T14" b="T15"/>
            <a:pathLst>
              <a:path w="64" h="504">
                <a:moveTo>
                  <a:pt x="51" y="503"/>
                </a:moveTo>
                <a:lnTo>
                  <a:pt x="63" y="267"/>
                </a:lnTo>
                <a:lnTo>
                  <a:pt x="8" y="202"/>
                </a:lnTo>
                <a:lnTo>
                  <a:pt x="0" y="0"/>
                </a:lnTo>
              </a:path>
            </a:pathLst>
          </a:custGeom>
          <a:noFill/>
          <a:ln w="12700" cap="rnd" cmpd="sng">
            <a:solidFill>
              <a:schemeClr val="accent1"/>
            </a:solidFill>
            <a:prstDash val="solid"/>
            <a:round/>
            <a:headEnd type="none" w="med" len="med"/>
            <a:tailEnd type="triangle" w="med" len="med"/>
          </a:ln>
        </p:spPr>
        <p:txBody>
          <a:bodyPr/>
          <a:lstStyle/>
          <a:p>
            <a:endParaRPr lang="en-US" dirty="0"/>
          </a:p>
        </p:txBody>
      </p:sp>
      <p:sp>
        <p:nvSpPr>
          <p:cNvPr id="47119" name="Freeform 23"/>
          <p:cNvSpPr>
            <a:spLocks/>
          </p:cNvSpPr>
          <p:nvPr/>
        </p:nvSpPr>
        <p:spPr bwMode="auto">
          <a:xfrm>
            <a:off x="3771900" y="2184400"/>
            <a:ext cx="153988" cy="617538"/>
          </a:xfrm>
          <a:custGeom>
            <a:avLst/>
            <a:gdLst>
              <a:gd name="T0" fmla="*/ 0 w 97"/>
              <a:gd name="T1" fmla="*/ 615950 h 389"/>
              <a:gd name="T2" fmla="*/ 114300 w 97"/>
              <a:gd name="T3" fmla="*/ 457200 h 389"/>
              <a:gd name="T4" fmla="*/ 69850 w 97"/>
              <a:gd name="T5" fmla="*/ 317500 h 389"/>
              <a:gd name="T6" fmla="*/ 152400 w 97"/>
              <a:gd name="T7" fmla="*/ 260350 h 389"/>
              <a:gd name="T8" fmla="*/ 146050 w 97"/>
              <a:gd name="T9" fmla="*/ 177800 h 389"/>
              <a:gd name="T10" fmla="*/ 88900 w 97"/>
              <a:gd name="T11" fmla="*/ 107950 h 389"/>
              <a:gd name="T12" fmla="*/ 95250 w 97"/>
              <a:gd name="T13" fmla="*/ 0 h 389"/>
              <a:gd name="T14" fmla="*/ 0 60000 65536"/>
              <a:gd name="T15" fmla="*/ 0 60000 65536"/>
              <a:gd name="T16" fmla="*/ 0 60000 65536"/>
              <a:gd name="T17" fmla="*/ 0 60000 65536"/>
              <a:gd name="T18" fmla="*/ 0 60000 65536"/>
              <a:gd name="T19" fmla="*/ 0 60000 65536"/>
              <a:gd name="T20" fmla="*/ 0 60000 65536"/>
              <a:gd name="T21" fmla="*/ 0 w 97"/>
              <a:gd name="T22" fmla="*/ 0 h 389"/>
              <a:gd name="T23" fmla="*/ 97 w 97"/>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89">
                <a:moveTo>
                  <a:pt x="0" y="388"/>
                </a:moveTo>
                <a:lnTo>
                  <a:pt x="72" y="288"/>
                </a:lnTo>
                <a:lnTo>
                  <a:pt x="44" y="200"/>
                </a:lnTo>
                <a:lnTo>
                  <a:pt x="96" y="164"/>
                </a:lnTo>
                <a:lnTo>
                  <a:pt x="92" y="112"/>
                </a:lnTo>
                <a:lnTo>
                  <a:pt x="56" y="68"/>
                </a:lnTo>
                <a:lnTo>
                  <a:pt x="60" y="0"/>
                </a:lnTo>
              </a:path>
            </a:pathLst>
          </a:custGeom>
          <a:noFill/>
          <a:ln w="12700" cap="rnd" cmpd="sng">
            <a:solidFill>
              <a:schemeClr val="accent1"/>
            </a:solidFill>
            <a:prstDash val="solid"/>
            <a:round/>
            <a:headEnd type="none" w="med" len="med"/>
            <a:tailEnd type="triangle" w="med" len="med"/>
          </a:ln>
        </p:spPr>
        <p:txBody>
          <a:bodyPr/>
          <a:lstStyle/>
          <a:p>
            <a:endParaRPr lang="en-US" dirty="0"/>
          </a:p>
        </p:txBody>
      </p:sp>
      <p:sp>
        <p:nvSpPr>
          <p:cNvPr id="47121" name="Rectangle 25"/>
          <p:cNvSpPr>
            <a:spLocks noChangeArrowheads="1"/>
          </p:cNvSpPr>
          <p:nvPr/>
        </p:nvSpPr>
        <p:spPr bwMode="auto">
          <a:xfrm>
            <a:off x="1043608" y="2060848"/>
            <a:ext cx="2067875" cy="459100"/>
          </a:xfrm>
          <a:prstGeom prst="rect">
            <a:avLst/>
          </a:prstGeom>
          <a:noFill/>
          <a:ln w="12700">
            <a:noFill/>
            <a:miter lim="800000"/>
            <a:headEnd/>
            <a:tailEnd/>
          </a:ln>
        </p:spPr>
        <p:txBody>
          <a:bodyPr wrap="none" lIns="90488" tIns="44450" rIns="90488" bIns="44450">
            <a:spAutoFit/>
          </a:bodyPr>
          <a:lstStyle/>
          <a:p>
            <a:pPr defTabSz="762000" eaLnBrk="0" hangingPunct="0"/>
            <a:r>
              <a:rPr lang="en-GB" sz="2400" b="0" dirty="0"/>
              <a:t>hydraulic fluid</a:t>
            </a:r>
          </a:p>
        </p:txBody>
      </p:sp>
      <p:sp>
        <p:nvSpPr>
          <p:cNvPr id="47122" name="Line 26"/>
          <p:cNvSpPr>
            <a:spLocks noChangeShapeType="1"/>
          </p:cNvSpPr>
          <p:nvPr/>
        </p:nvSpPr>
        <p:spPr bwMode="auto">
          <a:xfrm>
            <a:off x="2901950" y="2546350"/>
            <a:ext cx="508000" cy="508000"/>
          </a:xfrm>
          <a:prstGeom prst="line">
            <a:avLst/>
          </a:prstGeom>
          <a:noFill/>
          <a:ln w="12700">
            <a:solidFill>
              <a:schemeClr val="tx1"/>
            </a:solidFill>
            <a:round/>
            <a:headEnd/>
            <a:tailEnd/>
          </a:ln>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ChangeArrowheads="1"/>
          </p:cNvSpPr>
          <p:nvPr/>
        </p:nvSpPr>
        <p:spPr bwMode="auto">
          <a:xfrm>
            <a:off x="1066800" y="609600"/>
            <a:ext cx="7429500" cy="723900"/>
          </a:xfrm>
          <a:prstGeom prst="rect">
            <a:avLst/>
          </a:prstGeom>
          <a:noFill/>
          <a:ln w="12700">
            <a:noFill/>
            <a:miter lim="800000"/>
            <a:headEnd/>
            <a:tailEnd/>
          </a:ln>
          <a:effectLst/>
        </p:spPr>
        <p:txBody>
          <a:bodyPr lIns="90488" tIns="44450" rIns="90488" bIns="44450" anchor="ctr"/>
          <a:lstStyle/>
          <a:p>
            <a:pPr algn="ctr" defTabSz="762000" eaLnBrk="0" hangingPunct="0">
              <a:defRPr/>
            </a:pPr>
            <a:r>
              <a:rPr lang="en-GB" sz="3600" b="0" dirty="0"/>
              <a:t>The </a:t>
            </a:r>
            <a:r>
              <a:rPr lang="en-GB" sz="3600" b="0" dirty="0" smtClean="0"/>
              <a:t>Diaphragm Pump </a:t>
            </a:r>
            <a:endParaRPr lang="en-GB" sz="3600" b="0" dirty="0"/>
          </a:p>
        </p:txBody>
      </p:sp>
      <p:sp>
        <p:nvSpPr>
          <p:cNvPr id="48131" name="Freeform 3"/>
          <p:cNvSpPr>
            <a:spLocks/>
          </p:cNvSpPr>
          <p:nvPr/>
        </p:nvSpPr>
        <p:spPr bwMode="auto">
          <a:xfrm>
            <a:off x="1285875" y="5589588"/>
            <a:ext cx="1225550" cy="315912"/>
          </a:xfrm>
          <a:custGeom>
            <a:avLst/>
            <a:gdLst>
              <a:gd name="T0" fmla="*/ 0 w 772"/>
              <a:gd name="T1" fmla="*/ 0 h 199"/>
              <a:gd name="T2" fmla="*/ 407988 w 772"/>
              <a:gd name="T3" fmla="*/ 0 h 199"/>
              <a:gd name="T4" fmla="*/ 482600 w 772"/>
              <a:gd name="T5" fmla="*/ 36512 h 199"/>
              <a:gd name="T6" fmla="*/ 1204913 w 772"/>
              <a:gd name="T7" fmla="*/ 46037 h 199"/>
              <a:gd name="T8" fmla="*/ 1223963 w 772"/>
              <a:gd name="T9" fmla="*/ 304800 h 199"/>
              <a:gd name="T10" fmla="*/ 260350 w 772"/>
              <a:gd name="T11" fmla="*/ 314325 h 199"/>
              <a:gd name="T12" fmla="*/ 92075 w 772"/>
              <a:gd name="T13" fmla="*/ 239712 h 199"/>
              <a:gd name="T14" fmla="*/ 19050 w 772"/>
              <a:gd name="T15" fmla="*/ 138112 h 199"/>
              <a:gd name="T16" fmla="*/ 0 w 772"/>
              <a:gd name="T17" fmla="*/ 0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2"/>
              <a:gd name="T28" fmla="*/ 0 h 199"/>
              <a:gd name="T29" fmla="*/ 772 w 772"/>
              <a:gd name="T30" fmla="*/ 199 h 1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2" h="199">
                <a:moveTo>
                  <a:pt x="0" y="0"/>
                </a:moveTo>
                <a:lnTo>
                  <a:pt x="257" y="0"/>
                </a:lnTo>
                <a:lnTo>
                  <a:pt x="304" y="23"/>
                </a:lnTo>
                <a:lnTo>
                  <a:pt x="759" y="29"/>
                </a:lnTo>
                <a:lnTo>
                  <a:pt x="771" y="192"/>
                </a:lnTo>
                <a:lnTo>
                  <a:pt x="164" y="198"/>
                </a:lnTo>
                <a:lnTo>
                  <a:pt x="58" y="151"/>
                </a:lnTo>
                <a:lnTo>
                  <a:pt x="12" y="87"/>
                </a:lnTo>
                <a:lnTo>
                  <a:pt x="0"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en-US" dirty="0"/>
          </a:p>
        </p:txBody>
      </p:sp>
      <p:sp>
        <p:nvSpPr>
          <p:cNvPr id="48132" name="Freeform 4"/>
          <p:cNvSpPr>
            <a:spLocks/>
          </p:cNvSpPr>
          <p:nvPr/>
        </p:nvSpPr>
        <p:spPr bwMode="auto">
          <a:xfrm>
            <a:off x="1208088" y="2732088"/>
            <a:ext cx="523875" cy="2725737"/>
          </a:xfrm>
          <a:custGeom>
            <a:avLst/>
            <a:gdLst>
              <a:gd name="T0" fmla="*/ 31750 w 330"/>
              <a:gd name="T1" fmla="*/ 0 h 1717"/>
              <a:gd name="T2" fmla="*/ 69850 w 330"/>
              <a:gd name="T3" fmla="*/ 0 h 1717"/>
              <a:gd name="T4" fmla="*/ 109538 w 330"/>
              <a:gd name="T5" fmla="*/ 0 h 1717"/>
              <a:gd name="T6" fmla="*/ 147637 w 330"/>
              <a:gd name="T7" fmla="*/ 0 h 1717"/>
              <a:gd name="T8" fmla="*/ 179387 w 330"/>
              <a:gd name="T9" fmla="*/ 0 h 1717"/>
              <a:gd name="T10" fmla="*/ 211138 w 330"/>
              <a:gd name="T11" fmla="*/ 0 h 1717"/>
              <a:gd name="T12" fmla="*/ 233363 w 330"/>
              <a:gd name="T13" fmla="*/ 0 h 1717"/>
              <a:gd name="T14" fmla="*/ 257175 w 330"/>
              <a:gd name="T15" fmla="*/ 0 h 1717"/>
              <a:gd name="T16" fmla="*/ 280987 w 330"/>
              <a:gd name="T17" fmla="*/ 0 h 1717"/>
              <a:gd name="T18" fmla="*/ 319087 w 330"/>
              <a:gd name="T19" fmla="*/ 0 h 1717"/>
              <a:gd name="T20" fmla="*/ 342900 w 330"/>
              <a:gd name="T21" fmla="*/ 0 h 1717"/>
              <a:gd name="T22" fmla="*/ 366712 w 330"/>
              <a:gd name="T23" fmla="*/ 0 h 1717"/>
              <a:gd name="T24" fmla="*/ 396875 w 330"/>
              <a:gd name="T25" fmla="*/ 0 h 1717"/>
              <a:gd name="T26" fmla="*/ 428625 w 330"/>
              <a:gd name="T27" fmla="*/ 0 h 1717"/>
              <a:gd name="T28" fmla="*/ 468313 w 330"/>
              <a:gd name="T29" fmla="*/ 0 h 1717"/>
              <a:gd name="T30" fmla="*/ 490538 w 330"/>
              <a:gd name="T31" fmla="*/ 0 h 1717"/>
              <a:gd name="T32" fmla="*/ 490538 w 330"/>
              <a:gd name="T33" fmla="*/ 46037 h 1717"/>
              <a:gd name="T34" fmla="*/ 522288 w 330"/>
              <a:gd name="T35" fmla="*/ 74612 h 1717"/>
              <a:gd name="T36" fmla="*/ 468313 w 330"/>
              <a:gd name="T37" fmla="*/ 176212 h 1717"/>
              <a:gd name="T38" fmla="*/ 490538 w 330"/>
              <a:gd name="T39" fmla="*/ 260350 h 1717"/>
              <a:gd name="T40" fmla="*/ 522288 w 330"/>
              <a:gd name="T41" fmla="*/ 296862 h 1717"/>
              <a:gd name="T42" fmla="*/ 420688 w 330"/>
              <a:gd name="T43" fmla="*/ 398462 h 1717"/>
              <a:gd name="T44" fmla="*/ 366712 w 330"/>
              <a:gd name="T45" fmla="*/ 482600 h 1717"/>
              <a:gd name="T46" fmla="*/ 366712 w 330"/>
              <a:gd name="T47" fmla="*/ 622300 h 1717"/>
              <a:gd name="T48" fmla="*/ 350837 w 330"/>
              <a:gd name="T49" fmla="*/ 1827212 h 1717"/>
              <a:gd name="T50" fmla="*/ 374650 w 330"/>
              <a:gd name="T51" fmla="*/ 1882775 h 1717"/>
              <a:gd name="T52" fmla="*/ 444500 w 330"/>
              <a:gd name="T53" fmla="*/ 1993900 h 1717"/>
              <a:gd name="T54" fmla="*/ 514350 w 330"/>
              <a:gd name="T55" fmla="*/ 2022475 h 1717"/>
              <a:gd name="T56" fmla="*/ 522288 w 330"/>
              <a:gd name="T57" fmla="*/ 2097087 h 1717"/>
              <a:gd name="T58" fmla="*/ 463550 w 330"/>
              <a:gd name="T59" fmla="*/ 2074862 h 1717"/>
              <a:gd name="T60" fmla="*/ 439738 w 330"/>
              <a:gd name="T61" fmla="*/ 2093912 h 1717"/>
              <a:gd name="T62" fmla="*/ 414338 w 330"/>
              <a:gd name="T63" fmla="*/ 2111375 h 1717"/>
              <a:gd name="T64" fmla="*/ 395287 w 330"/>
              <a:gd name="T65" fmla="*/ 2162175 h 1717"/>
              <a:gd name="T66" fmla="*/ 463550 w 330"/>
              <a:gd name="T67" fmla="*/ 2316162 h 1717"/>
              <a:gd name="T68" fmla="*/ 365125 w 330"/>
              <a:gd name="T69" fmla="*/ 2365375 h 1717"/>
              <a:gd name="T70" fmla="*/ 365125 w 330"/>
              <a:gd name="T71" fmla="*/ 2420937 h 1717"/>
              <a:gd name="T72" fmla="*/ 425450 w 330"/>
              <a:gd name="T73" fmla="*/ 2476500 h 1717"/>
              <a:gd name="T74" fmla="*/ 446088 w 330"/>
              <a:gd name="T75" fmla="*/ 2519362 h 1717"/>
              <a:gd name="T76" fmla="*/ 439738 w 330"/>
              <a:gd name="T77" fmla="*/ 2687637 h 1717"/>
              <a:gd name="T78" fmla="*/ 104775 w 330"/>
              <a:gd name="T79" fmla="*/ 2724150 h 1717"/>
              <a:gd name="T80" fmla="*/ 98425 w 330"/>
              <a:gd name="T81" fmla="*/ 2501900 h 1717"/>
              <a:gd name="T82" fmla="*/ 123825 w 330"/>
              <a:gd name="T83" fmla="*/ 2457450 h 1717"/>
              <a:gd name="T84" fmla="*/ 179387 w 330"/>
              <a:gd name="T85" fmla="*/ 2420937 h 1717"/>
              <a:gd name="T86" fmla="*/ 179387 w 330"/>
              <a:gd name="T87" fmla="*/ 2365375 h 1717"/>
              <a:gd name="T88" fmla="*/ 0 w 330"/>
              <a:gd name="T89" fmla="*/ 2273300 h 1717"/>
              <a:gd name="T90" fmla="*/ 0 w 330"/>
              <a:gd name="T91" fmla="*/ 111125 h 1717"/>
              <a:gd name="T92" fmla="*/ 31750 w 330"/>
              <a:gd name="T93" fmla="*/ 0 h 17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0"/>
              <a:gd name="T142" fmla="*/ 0 h 1717"/>
              <a:gd name="T143" fmla="*/ 330 w 330"/>
              <a:gd name="T144" fmla="*/ 1717 h 17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0" h="1717">
                <a:moveTo>
                  <a:pt x="20" y="0"/>
                </a:moveTo>
                <a:lnTo>
                  <a:pt x="44" y="0"/>
                </a:lnTo>
                <a:lnTo>
                  <a:pt x="69" y="0"/>
                </a:lnTo>
                <a:lnTo>
                  <a:pt x="93" y="0"/>
                </a:lnTo>
                <a:lnTo>
                  <a:pt x="113" y="0"/>
                </a:lnTo>
                <a:lnTo>
                  <a:pt x="133" y="0"/>
                </a:lnTo>
                <a:lnTo>
                  <a:pt x="147" y="0"/>
                </a:lnTo>
                <a:lnTo>
                  <a:pt x="162" y="0"/>
                </a:lnTo>
                <a:lnTo>
                  <a:pt x="177" y="0"/>
                </a:lnTo>
                <a:lnTo>
                  <a:pt x="201" y="0"/>
                </a:lnTo>
                <a:lnTo>
                  <a:pt x="216" y="0"/>
                </a:lnTo>
                <a:lnTo>
                  <a:pt x="231" y="0"/>
                </a:lnTo>
                <a:lnTo>
                  <a:pt x="250" y="0"/>
                </a:lnTo>
                <a:lnTo>
                  <a:pt x="270" y="0"/>
                </a:lnTo>
                <a:lnTo>
                  <a:pt x="295" y="0"/>
                </a:lnTo>
                <a:lnTo>
                  <a:pt x="309" y="0"/>
                </a:lnTo>
                <a:lnTo>
                  <a:pt x="309" y="29"/>
                </a:lnTo>
                <a:lnTo>
                  <a:pt x="329" y="47"/>
                </a:lnTo>
                <a:lnTo>
                  <a:pt x="295" y="111"/>
                </a:lnTo>
                <a:lnTo>
                  <a:pt x="309" y="164"/>
                </a:lnTo>
                <a:lnTo>
                  <a:pt x="329" y="187"/>
                </a:lnTo>
                <a:lnTo>
                  <a:pt x="265" y="251"/>
                </a:lnTo>
                <a:lnTo>
                  <a:pt x="231" y="304"/>
                </a:lnTo>
                <a:lnTo>
                  <a:pt x="231" y="392"/>
                </a:lnTo>
                <a:lnTo>
                  <a:pt x="221" y="1151"/>
                </a:lnTo>
                <a:lnTo>
                  <a:pt x="236" y="1186"/>
                </a:lnTo>
                <a:lnTo>
                  <a:pt x="280" y="1256"/>
                </a:lnTo>
                <a:lnTo>
                  <a:pt x="324" y="1274"/>
                </a:lnTo>
                <a:lnTo>
                  <a:pt x="329" y="1321"/>
                </a:lnTo>
                <a:lnTo>
                  <a:pt x="292" y="1307"/>
                </a:lnTo>
                <a:lnTo>
                  <a:pt x="277" y="1319"/>
                </a:lnTo>
                <a:lnTo>
                  <a:pt x="261" y="1330"/>
                </a:lnTo>
                <a:lnTo>
                  <a:pt x="249" y="1362"/>
                </a:lnTo>
                <a:lnTo>
                  <a:pt x="292" y="1459"/>
                </a:lnTo>
                <a:lnTo>
                  <a:pt x="230" y="1490"/>
                </a:lnTo>
                <a:lnTo>
                  <a:pt x="230" y="1525"/>
                </a:lnTo>
                <a:lnTo>
                  <a:pt x="268" y="1560"/>
                </a:lnTo>
                <a:lnTo>
                  <a:pt x="281" y="1587"/>
                </a:lnTo>
                <a:lnTo>
                  <a:pt x="277" y="1693"/>
                </a:lnTo>
                <a:lnTo>
                  <a:pt x="66" y="1716"/>
                </a:lnTo>
                <a:lnTo>
                  <a:pt x="62" y="1576"/>
                </a:lnTo>
                <a:lnTo>
                  <a:pt x="78" y="1548"/>
                </a:lnTo>
                <a:lnTo>
                  <a:pt x="113" y="1525"/>
                </a:lnTo>
                <a:lnTo>
                  <a:pt x="113" y="1490"/>
                </a:lnTo>
                <a:lnTo>
                  <a:pt x="0" y="1432"/>
                </a:lnTo>
                <a:lnTo>
                  <a:pt x="0" y="70"/>
                </a:lnTo>
                <a:lnTo>
                  <a:pt x="20" y="0"/>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en-US" dirty="0"/>
          </a:p>
        </p:txBody>
      </p:sp>
      <p:sp>
        <p:nvSpPr>
          <p:cNvPr id="48133" name="Freeform 5"/>
          <p:cNvSpPr>
            <a:spLocks/>
          </p:cNvSpPr>
          <p:nvPr/>
        </p:nvSpPr>
        <p:spPr bwMode="auto">
          <a:xfrm>
            <a:off x="1276350" y="1768475"/>
            <a:ext cx="1133475" cy="808038"/>
          </a:xfrm>
          <a:custGeom>
            <a:avLst/>
            <a:gdLst>
              <a:gd name="T0" fmla="*/ 1120775 w 714"/>
              <a:gd name="T1" fmla="*/ 0 h 509"/>
              <a:gd name="T2" fmla="*/ 1079500 w 714"/>
              <a:gd name="T3" fmla="*/ 104775 h 509"/>
              <a:gd name="T4" fmla="*/ 1074738 w 714"/>
              <a:gd name="T5" fmla="*/ 255588 h 509"/>
              <a:gd name="T6" fmla="*/ 1131888 w 714"/>
              <a:gd name="T7" fmla="*/ 328613 h 509"/>
              <a:gd name="T8" fmla="*/ 436563 w 714"/>
              <a:gd name="T9" fmla="*/ 328613 h 509"/>
              <a:gd name="T10" fmla="*/ 228600 w 714"/>
              <a:gd name="T11" fmla="*/ 471488 h 509"/>
              <a:gd name="T12" fmla="*/ 236538 w 714"/>
              <a:gd name="T13" fmla="*/ 547688 h 509"/>
              <a:gd name="T14" fmla="*/ 314325 w 714"/>
              <a:gd name="T15" fmla="*/ 615950 h 509"/>
              <a:gd name="T16" fmla="*/ 338137 w 714"/>
              <a:gd name="T17" fmla="*/ 688975 h 509"/>
              <a:gd name="T18" fmla="*/ 341312 w 714"/>
              <a:gd name="T19" fmla="*/ 806450 h 509"/>
              <a:gd name="T20" fmla="*/ 222250 w 714"/>
              <a:gd name="T21" fmla="*/ 735013 h 509"/>
              <a:gd name="T22" fmla="*/ 176212 w 714"/>
              <a:gd name="T23" fmla="*/ 695325 h 509"/>
              <a:gd name="T24" fmla="*/ 0 w 714"/>
              <a:gd name="T25" fmla="*/ 788988 h 509"/>
              <a:gd name="T26" fmla="*/ 0 w 714"/>
              <a:gd name="T27" fmla="*/ 658813 h 509"/>
              <a:gd name="T28" fmla="*/ 42862 w 714"/>
              <a:gd name="T29" fmla="*/ 596900 h 509"/>
              <a:gd name="T30" fmla="*/ 114300 w 714"/>
              <a:gd name="T31" fmla="*/ 550863 h 509"/>
              <a:gd name="T32" fmla="*/ 114300 w 714"/>
              <a:gd name="T33" fmla="*/ 471488 h 509"/>
              <a:gd name="T34" fmla="*/ 19050 w 714"/>
              <a:gd name="T35" fmla="*/ 376238 h 509"/>
              <a:gd name="T36" fmla="*/ 66675 w 714"/>
              <a:gd name="T37" fmla="*/ 209550 h 509"/>
              <a:gd name="T38" fmla="*/ 169862 w 714"/>
              <a:gd name="T39" fmla="*/ 104775 h 509"/>
              <a:gd name="T40" fmla="*/ 288925 w 714"/>
              <a:gd name="T41" fmla="*/ 38100 h 509"/>
              <a:gd name="T42" fmla="*/ 430213 w 714"/>
              <a:gd name="T43" fmla="*/ 0 h 509"/>
              <a:gd name="T44" fmla="*/ 844550 w 714"/>
              <a:gd name="T45" fmla="*/ 0 h 509"/>
              <a:gd name="T46" fmla="*/ 1120775 w 714"/>
              <a:gd name="T47" fmla="*/ 0 h 5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4"/>
              <a:gd name="T73" fmla="*/ 0 h 509"/>
              <a:gd name="T74" fmla="*/ 714 w 714"/>
              <a:gd name="T75" fmla="*/ 509 h 5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4" h="509">
                <a:moveTo>
                  <a:pt x="706" y="0"/>
                </a:moveTo>
                <a:lnTo>
                  <a:pt x="680" y="66"/>
                </a:lnTo>
                <a:lnTo>
                  <a:pt x="677" y="161"/>
                </a:lnTo>
                <a:lnTo>
                  <a:pt x="713" y="207"/>
                </a:lnTo>
                <a:lnTo>
                  <a:pt x="275" y="207"/>
                </a:lnTo>
                <a:lnTo>
                  <a:pt x="144" y="297"/>
                </a:lnTo>
                <a:lnTo>
                  <a:pt x="149" y="345"/>
                </a:lnTo>
                <a:lnTo>
                  <a:pt x="198" y="388"/>
                </a:lnTo>
                <a:lnTo>
                  <a:pt x="213" y="434"/>
                </a:lnTo>
                <a:lnTo>
                  <a:pt x="215" y="508"/>
                </a:lnTo>
                <a:lnTo>
                  <a:pt x="140" y="463"/>
                </a:lnTo>
                <a:lnTo>
                  <a:pt x="111" y="438"/>
                </a:lnTo>
                <a:lnTo>
                  <a:pt x="0" y="497"/>
                </a:lnTo>
                <a:lnTo>
                  <a:pt x="0" y="415"/>
                </a:lnTo>
                <a:lnTo>
                  <a:pt x="27" y="376"/>
                </a:lnTo>
                <a:lnTo>
                  <a:pt x="72" y="347"/>
                </a:lnTo>
                <a:lnTo>
                  <a:pt x="72" y="297"/>
                </a:lnTo>
                <a:lnTo>
                  <a:pt x="12" y="237"/>
                </a:lnTo>
                <a:lnTo>
                  <a:pt x="42" y="132"/>
                </a:lnTo>
                <a:lnTo>
                  <a:pt x="107" y="66"/>
                </a:lnTo>
                <a:lnTo>
                  <a:pt x="182" y="24"/>
                </a:lnTo>
                <a:lnTo>
                  <a:pt x="271" y="0"/>
                </a:lnTo>
                <a:lnTo>
                  <a:pt x="532" y="0"/>
                </a:lnTo>
                <a:lnTo>
                  <a:pt x="706" y="0"/>
                </a:lnTo>
              </a:path>
            </a:pathLst>
          </a:custGeom>
          <a:solidFill>
            <a:schemeClr val="folHlink"/>
          </a:solidFill>
          <a:ln w="12700" cap="rnd" cmpd="sng">
            <a:solidFill>
              <a:schemeClr val="tx2"/>
            </a:solidFill>
            <a:prstDash val="solid"/>
            <a:round/>
            <a:headEnd type="none" w="med" len="med"/>
            <a:tailEnd type="none" w="med" len="med"/>
          </a:ln>
        </p:spPr>
        <p:txBody>
          <a:bodyPr/>
          <a:lstStyle/>
          <a:p>
            <a:endParaRPr lang="en-US" dirty="0"/>
          </a:p>
        </p:txBody>
      </p:sp>
      <p:sp>
        <p:nvSpPr>
          <p:cNvPr id="48134" name="Rectangle 6"/>
          <p:cNvSpPr>
            <a:spLocks noChangeArrowheads="1"/>
          </p:cNvSpPr>
          <p:nvPr/>
        </p:nvSpPr>
        <p:spPr bwMode="auto">
          <a:xfrm>
            <a:off x="2182813" y="2378075"/>
            <a:ext cx="727075" cy="301625"/>
          </a:xfrm>
          <a:prstGeom prst="rect">
            <a:avLst/>
          </a:prstGeom>
          <a:solidFill>
            <a:schemeClr val="bg1"/>
          </a:solidFill>
          <a:ln w="12700">
            <a:noFill/>
            <a:miter lim="800000"/>
            <a:headEnd/>
            <a:tailEnd/>
          </a:ln>
        </p:spPr>
        <p:txBody>
          <a:bodyPr wrap="none" lIns="90488" tIns="44450" rIns="90488" bIns="44450">
            <a:spAutoFit/>
          </a:bodyPr>
          <a:lstStyle/>
          <a:p>
            <a:pPr algn="ctr" eaLnBrk="0" hangingPunct="0"/>
            <a:r>
              <a:rPr lang="en-GB" sz="700" b="0" dirty="0"/>
              <a:t>AIR SUPPLY </a:t>
            </a:r>
          </a:p>
          <a:p>
            <a:pPr algn="ctr" eaLnBrk="0" hangingPunct="0"/>
            <a:r>
              <a:rPr lang="en-GB" sz="700" b="0" dirty="0"/>
              <a:t>PRESSURE</a:t>
            </a:r>
          </a:p>
        </p:txBody>
      </p:sp>
      <p:sp>
        <p:nvSpPr>
          <p:cNvPr id="48135" name="Rectangle 7"/>
          <p:cNvSpPr>
            <a:spLocks noChangeArrowheads="1"/>
          </p:cNvSpPr>
          <p:nvPr/>
        </p:nvSpPr>
        <p:spPr bwMode="auto">
          <a:xfrm rot="-5400000">
            <a:off x="3297237" y="3865563"/>
            <a:ext cx="690563" cy="198438"/>
          </a:xfrm>
          <a:prstGeom prst="rect">
            <a:avLst/>
          </a:prstGeom>
          <a:solidFill>
            <a:schemeClr val="bg1"/>
          </a:solidFill>
          <a:ln w="12700">
            <a:noFill/>
            <a:miter lim="800000"/>
            <a:headEnd/>
            <a:tailEnd/>
          </a:ln>
        </p:spPr>
        <p:txBody>
          <a:bodyPr wrap="none" lIns="38100" tIns="46038" rIns="38100" bIns="46038">
            <a:spAutoFit/>
          </a:bodyPr>
          <a:lstStyle/>
          <a:p>
            <a:pPr eaLnBrk="0" hangingPunct="0"/>
            <a:r>
              <a:rPr lang="en-GB" sz="700" b="0" dirty="0"/>
              <a:t>SLURRY  SIDE</a:t>
            </a:r>
          </a:p>
        </p:txBody>
      </p:sp>
      <p:sp>
        <p:nvSpPr>
          <p:cNvPr id="48136" name="Rectangle 8"/>
          <p:cNvSpPr>
            <a:spLocks noChangeArrowheads="1"/>
          </p:cNvSpPr>
          <p:nvPr/>
        </p:nvSpPr>
        <p:spPr bwMode="auto">
          <a:xfrm rot="-5400000">
            <a:off x="977901" y="3803650"/>
            <a:ext cx="741362" cy="198437"/>
          </a:xfrm>
          <a:prstGeom prst="rect">
            <a:avLst/>
          </a:prstGeom>
          <a:solidFill>
            <a:schemeClr val="folHlink"/>
          </a:solidFill>
          <a:ln w="12700">
            <a:noFill/>
            <a:miter lim="800000"/>
            <a:headEnd/>
            <a:tailEnd/>
          </a:ln>
        </p:spPr>
        <p:txBody>
          <a:bodyPr wrap="none" lIns="38100" tIns="46038" rIns="38100" bIns="46038">
            <a:spAutoFit/>
          </a:bodyPr>
          <a:lstStyle/>
          <a:p>
            <a:pPr eaLnBrk="0" hangingPunct="0"/>
            <a:r>
              <a:rPr lang="en-GB" sz="700" b="0" dirty="0"/>
              <a:t>SLURRY  SIDE  </a:t>
            </a:r>
          </a:p>
        </p:txBody>
      </p:sp>
      <p:sp>
        <p:nvSpPr>
          <p:cNvPr id="48137" name="Line 9"/>
          <p:cNvSpPr>
            <a:spLocks noChangeShapeType="1"/>
          </p:cNvSpPr>
          <p:nvPr/>
        </p:nvSpPr>
        <p:spPr bwMode="auto">
          <a:xfrm>
            <a:off x="2921000" y="3298825"/>
            <a:ext cx="333375" cy="11113"/>
          </a:xfrm>
          <a:prstGeom prst="line">
            <a:avLst/>
          </a:prstGeom>
          <a:noFill/>
          <a:ln w="25400">
            <a:solidFill>
              <a:schemeClr val="accent2"/>
            </a:solidFill>
            <a:round/>
            <a:headEnd/>
            <a:tailEnd type="triangle" w="med" len="med"/>
          </a:ln>
        </p:spPr>
        <p:txBody>
          <a:bodyPr wrap="none" anchor="ctr"/>
          <a:lstStyle/>
          <a:p>
            <a:endParaRPr lang="en-US" dirty="0"/>
          </a:p>
        </p:txBody>
      </p:sp>
      <p:sp>
        <p:nvSpPr>
          <p:cNvPr id="48138" name="Line 10"/>
          <p:cNvSpPr>
            <a:spLocks noChangeShapeType="1"/>
          </p:cNvSpPr>
          <p:nvPr/>
        </p:nvSpPr>
        <p:spPr bwMode="auto">
          <a:xfrm>
            <a:off x="2884488" y="4535488"/>
            <a:ext cx="333375" cy="11112"/>
          </a:xfrm>
          <a:prstGeom prst="line">
            <a:avLst/>
          </a:prstGeom>
          <a:noFill/>
          <a:ln w="25400">
            <a:solidFill>
              <a:schemeClr val="accent2"/>
            </a:solidFill>
            <a:round/>
            <a:headEnd/>
            <a:tailEnd type="triangle" w="med" len="med"/>
          </a:ln>
        </p:spPr>
        <p:txBody>
          <a:bodyPr wrap="none" anchor="ctr"/>
          <a:lstStyle/>
          <a:p>
            <a:endParaRPr lang="en-US" dirty="0"/>
          </a:p>
        </p:txBody>
      </p:sp>
      <p:sp>
        <p:nvSpPr>
          <p:cNvPr id="48139" name="Rectangle 11"/>
          <p:cNvSpPr>
            <a:spLocks noChangeArrowheads="1"/>
          </p:cNvSpPr>
          <p:nvPr/>
        </p:nvSpPr>
        <p:spPr bwMode="auto">
          <a:xfrm>
            <a:off x="4427984" y="1268760"/>
            <a:ext cx="4193356" cy="1013098"/>
          </a:xfrm>
          <a:prstGeom prst="rect">
            <a:avLst/>
          </a:prstGeom>
          <a:noFill/>
          <a:ln w="12700">
            <a:noFill/>
            <a:miter lim="800000"/>
            <a:headEnd/>
            <a:tailEnd/>
          </a:ln>
        </p:spPr>
        <p:txBody>
          <a:bodyPr wrap="square" lIns="90488" tIns="44450" rIns="90488" bIns="44450">
            <a:spAutoFit/>
          </a:bodyPr>
          <a:lstStyle/>
          <a:p>
            <a:pPr defTabSz="762000" eaLnBrk="0" hangingPunct="0"/>
            <a:r>
              <a:rPr lang="en-GB" sz="2000" b="0" dirty="0" smtClean="0"/>
              <a:t>One-moving-part </a:t>
            </a:r>
            <a:r>
              <a:rPr lang="en-GB" sz="2000" b="0" dirty="0"/>
              <a:t>air valve directs air supply to back side of diaphragm</a:t>
            </a:r>
          </a:p>
        </p:txBody>
      </p:sp>
      <p:sp>
        <p:nvSpPr>
          <p:cNvPr id="48140" name="Rectangle 12"/>
          <p:cNvSpPr>
            <a:spLocks noChangeArrowheads="1"/>
          </p:cNvSpPr>
          <p:nvPr/>
        </p:nvSpPr>
        <p:spPr bwMode="auto">
          <a:xfrm>
            <a:off x="4499992" y="2348880"/>
            <a:ext cx="4462338" cy="705321"/>
          </a:xfrm>
          <a:prstGeom prst="rect">
            <a:avLst/>
          </a:prstGeom>
          <a:noFill/>
          <a:ln w="12700">
            <a:noFill/>
            <a:miter lim="800000"/>
            <a:headEnd/>
            <a:tailEnd/>
          </a:ln>
        </p:spPr>
        <p:txBody>
          <a:bodyPr wrap="square" lIns="90488" tIns="44450" rIns="90488" bIns="44450">
            <a:spAutoFit/>
          </a:bodyPr>
          <a:lstStyle/>
          <a:p>
            <a:pPr defTabSz="762000" eaLnBrk="0" hangingPunct="0"/>
            <a:r>
              <a:rPr lang="en-GB" sz="2000" b="0" dirty="0" smtClean="0"/>
              <a:t>Fluid is </a:t>
            </a:r>
            <a:r>
              <a:rPr lang="en-GB" sz="2000" b="0" dirty="0"/>
              <a:t>pushed out of liquid chamber through pump outlet</a:t>
            </a:r>
          </a:p>
        </p:txBody>
      </p:sp>
      <p:sp>
        <p:nvSpPr>
          <p:cNvPr id="48141" name="Rectangle 13"/>
          <p:cNvSpPr>
            <a:spLocks noChangeArrowheads="1"/>
          </p:cNvSpPr>
          <p:nvPr/>
        </p:nvSpPr>
        <p:spPr bwMode="auto">
          <a:xfrm>
            <a:off x="4499992" y="3212976"/>
            <a:ext cx="4246314" cy="705321"/>
          </a:xfrm>
          <a:prstGeom prst="rect">
            <a:avLst/>
          </a:prstGeom>
          <a:noFill/>
          <a:ln w="12700">
            <a:noFill/>
            <a:miter lim="800000"/>
            <a:headEnd/>
            <a:tailEnd/>
          </a:ln>
        </p:spPr>
        <p:txBody>
          <a:bodyPr wrap="square" lIns="90488" tIns="44450" rIns="90488" bIns="44450">
            <a:spAutoFit/>
          </a:bodyPr>
          <a:lstStyle/>
          <a:p>
            <a:pPr defTabSz="762000" eaLnBrk="0" hangingPunct="0"/>
            <a:r>
              <a:rPr lang="en-GB" sz="2000" b="0" dirty="0" smtClean="0"/>
              <a:t>Opposite </a:t>
            </a:r>
            <a:r>
              <a:rPr lang="en-GB" sz="2000" b="0" dirty="0"/>
              <a:t>diaphragm is pulled in </a:t>
            </a:r>
            <a:r>
              <a:rPr lang="en-GB" sz="2000" b="0" dirty="0" smtClean="0"/>
              <a:t>by connecting shaft</a:t>
            </a:r>
            <a:endParaRPr lang="en-GB" sz="2000" b="0" dirty="0"/>
          </a:p>
        </p:txBody>
      </p:sp>
      <p:sp>
        <p:nvSpPr>
          <p:cNvPr id="48142" name="Rectangle 14"/>
          <p:cNvSpPr>
            <a:spLocks noChangeArrowheads="1"/>
          </p:cNvSpPr>
          <p:nvPr/>
        </p:nvSpPr>
        <p:spPr bwMode="auto">
          <a:xfrm>
            <a:off x="4499992" y="3861048"/>
            <a:ext cx="4318322" cy="705321"/>
          </a:xfrm>
          <a:prstGeom prst="rect">
            <a:avLst/>
          </a:prstGeom>
          <a:noFill/>
          <a:ln w="12700">
            <a:noFill/>
            <a:miter lim="800000"/>
            <a:headEnd/>
            <a:tailEnd/>
          </a:ln>
        </p:spPr>
        <p:txBody>
          <a:bodyPr wrap="square" lIns="90488" tIns="44450" rIns="90488" bIns="44450">
            <a:spAutoFit/>
          </a:bodyPr>
          <a:lstStyle/>
          <a:p>
            <a:pPr defTabSz="762000" eaLnBrk="0" hangingPunct="0"/>
            <a:r>
              <a:rPr lang="en-GB" sz="2000" b="0" dirty="0"/>
              <a:t>Suction </a:t>
            </a:r>
            <a:r>
              <a:rPr lang="en-GB" sz="2000" b="0" dirty="0" smtClean="0"/>
              <a:t>draws liquid </a:t>
            </a:r>
            <a:r>
              <a:rPr lang="en-GB" sz="2000" b="0" dirty="0"/>
              <a:t>chamber through pump inlet</a:t>
            </a:r>
          </a:p>
        </p:txBody>
      </p:sp>
      <p:sp>
        <p:nvSpPr>
          <p:cNvPr id="48143" name="Rectangle 15"/>
          <p:cNvSpPr>
            <a:spLocks noChangeArrowheads="1"/>
          </p:cNvSpPr>
          <p:nvPr/>
        </p:nvSpPr>
        <p:spPr bwMode="auto">
          <a:xfrm>
            <a:off x="4572000" y="4653136"/>
            <a:ext cx="4246314" cy="1013098"/>
          </a:xfrm>
          <a:prstGeom prst="rect">
            <a:avLst/>
          </a:prstGeom>
          <a:noFill/>
          <a:ln w="12700">
            <a:noFill/>
            <a:miter lim="800000"/>
            <a:headEnd/>
            <a:tailEnd/>
          </a:ln>
        </p:spPr>
        <p:txBody>
          <a:bodyPr wrap="square" lIns="90488" tIns="44450" rIns="90488" bIns="44450">
            <a:spAutoFit/>
          </a:bodyPr>
          <a:lstStyle/>
          <a:p>
            <a:pPr defTabSz="762000" eaLnBrk="0" hangingPunct="0"/>
            <a:r>
              <a:rPr lang="en-GB" sz="2000" b="0" dirty="0"/>
              <a:t>When </a:t>
            </a:r>
            <a:r>
              <a:rPr lang="en-GB" sz="2000" b="0" dirty="0" smtClean="0"/>
              <a:t>the diaphragm </a:t>
            </a:r>
            <a:r>
              <a:rPr lang="en-GB" sz="2000" b="0" dirty="0"/>
              <a:t>reaches </a:t>
            </a:r>
            <a:r>
              <a:rPr lang="en-GB" sz="2000" b="0" dirty="0" smtClean="0"/>
              <a:t>end </a:t>
            </a:r>
            <a:r>
              <a:rPr lang="en-GB" sz="2000" b="0" dirty="0"/>
              <a:t>of </a:t>
            </a:r>
            <a:r>
              <a:rPr lang="en-GB" sz="2000" b="0" dirty="0" smtClean="0"/>
              <a:t>its stroke</a:t>
            </a:r>
            <a:r>
              <a:rPr lang="en-GB" sz="2000" b="0" dirty="0"/>
              <a:t>, air valve shifts </a:t>
            </a:r>
            <a:r>
              <a:rPr lang="en-GB" sz="2000" b="0" dirty="0" smtClean="0"/>
              <a:t>air to the opposite </a:t>
            </a:r>
            <a:r>
              <a:rPr lang="en-GB" sz="2000" b="0" dirty="0"/>
              <a:t>diaphragm</a:t>
            </a:r>
          </a:p>
        </p:txBody>
      </p:sp>
      <p:sp>
        <p:nvSpPr>
          <p:cNvPr id="48144" name="Rectangle 16"/>
          <p:cNvSpPr>
            <a:spLocks noChangeArrowheads="1"/>
          </p:cNvSpPr>
          <p:nvPr/>
        </p:nvSpPr>
        <p:spPr bwMode="auto">
          <a:xfrm>
            <a:off x="4681662" y="5877272"/>
            <a:ext cx="4462338" cy="705321"/>
          </a:xfrm>
          <a:prstGeom prst="rect">
            <a:avLst/>
          </a:prstGeom>
          <a:noFill/>
          <a:ln w="12700">
            <a:noFill/>
            <a:miter lim="800000"/>
            <a:headEnd/>
            <a:tailEnd/>
          </a:ln>
        </p:spPr>
        <p:txBody>
          <a:bodyPr wrap="square" lIns="90488" tIns="44450" rIns="90488" bIns="44450">
            <a:spAutoFit/>
          </a:bodyPr>
          <a:lstStyle/>
          <a:p>
            <a:pPr defTabSz="762000" eaLnBrk="0" hangingPunct="0"/>
            <a:r>
              <a:rPr lang="en-GB" sz="2000" b="0" dirty="0" smtClean="0"/>
              <a:t>Liquid is pushed </a:t>
            </a:r>
            <a:r>
              <a:rPr lang="en-GB" sz="2000" b="0" dirty="0"/>
              <a:t>out of </a:t>
            </a:r>
            <a:r>
              <a:rPr lang="en-GB" sz="2000" b="0" dirty="0" smtClean="0"/>
              <a:t>the chamber </a:t>
            </a:r>
            <a:r>
              <a:rPr lang="en-GB" sz="2000" b="0" dirty="0"/>
              <a:t>through pump outlet</a:t>
            </a:r>
          </a:p>
        </p:txBody>
      </p:sp>
      <p:sp>
        <p:nvSpPr>
          <p:cNvPr id="48145" name="Line 17"/>
          <p:cNvSpPr>
            <a:spLocks noChangeShapeType="1"/>
          </p:cNvSpPr>
          <p:nvPr/>
        </p:nvSpPr>
        <p:spPr bwMode="auto">
          <a:xfrm flipV="1">
            <a:off x="3054350" y="2032000"/>
            <a:ext cx="1397000" cy="223838"/>
          </a:xfrm>
          <a:prstGeom prst="line">
            <a:avLst/>
          </a:prstGeom>
          <a:noFill/>
          <a:ln w="12700">
            <a:solidFill>
              <a:schemeClr val="tx1"/>
            </a:solidFill>
            <a:round/>
            <a:headEnd/>
            <a:tailEnd/>
          </a:ln>
        </p:spPr>
        <p:txBody>
          <a:bodyPr wrap="none" anchor="ctr"/>
          <a:lstStyle/>
          <a:p>
            <a:endParaRPr lang="en-US" dirty="0"/>
          </a:p>
        </p:txBody>
      </p:sp>
      <p:sp>
        <p:nvSpPr>
          <p:cNvPr id="48146" name="Line 18"/>
          <p:cNvSpPr>
            <a:spLocks noChangeShapeType="1"/>
          </p:cNvSpPr>
          <p:nvPr/>
        </p:nvSpPr>
        <p:spPr bwMode="auto">
          <a:xfrm flipV="1">
            <a:off x="3657600" y="2892425"/>
            <a:ext cx="820738" cy="180975"/>
          </a:xfrm>
          <a:prstGeom prst="line">
            <a:avLst/>
          </a:prstGeom>
          <a:noFill/>
          <a:ln w="12700">
            <a:solidFill>
              <a:schemeClr val="tx1"/>
            </a:solidFill>
            <a:round/>
            <a:headEnd/>
            <a:tailEnd/>
          </a:ln>
        </p:spPr>
        <p:txBody>
          <a:bodyPr wrap="none" anchor="ctr"/>
          <a:lstStyle/>
          <a:p>
            <a:endParaRPr lang="en-US" dirty="0"/>
          </a:p>
        </p:txBody>
      </p:sp>
      <p:sp>
        <p:nvSpPr>
          <p:cNvPr id="48148" name="Oval 20"/>
          <p:cNvSpPr>
            <a:spLocks noChangeArrowheads="1"/>
          </p:cNvSpPr>
          <p:nvPr/>
        </p:nvSpPr>
        <p:spPr bwMode="auto">
          <a:xfrm>
            <a:off x="2303463" y="1774825"/>
            <a:ext cx="333375" cy="307975"/>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149" name="Rectangle 21"/>
          <p:cNvSpPr>
            <a:spLocks noChangeArrowheads="1"/>
          </p:cNvSpPr>
          <p:nvPr/>
        </p:nvSpPr>
        <p:spPr bwMode="auto">
          <a:xfrm rot="5400000" flipH="1">
            <a:off x="3405187" y="3878263"/>
            <a:ext cx="741363" cy="198438"/>
          </a:xfrm>
          <a:prstGeom prst="rect">
            <a:avLst/>
          </a:prstGeom>
          <a:solidFill>
            <a:schemeClr val="bg1"/>
          </a:solidFill>
          <a:ln w="12700">
            <a:noFill/>
            <a:miter lim="800000"/>
            <a:headEnd/>
            <a:tailEnd/>
          </a:ln>
        </p:spPr>
        <p:txBody>
          <a:bodyPr wrap="none" lIns="38100" tIns="46038" rIns="38100" bIns="46038">
            <a:spAutoFit/>
          </a:bodyPr>
          <a:lstStyle/>
          <a:p>
            <a:pPr eaLnBrk="0" hangingPunct="0"/>
            <a:r>
              <a:rPr lang="en-GB" sz="700" b="0" dirty="0"/>
              <a:t>SLURRY  SIDE  </a:t>
            </a:r>
          </a:p>
        </p:txBody>
      </p:sp>
      <p:sp>
        <p:nvSpPr>
          <p:cNvPr id="48150" name="Oval 22"/>
          <p:cNvSpPr>
            <a:spLocks noChangeArrowheads="1"/>
          </p:cNvSpPr>
          <p:nvPr/>
        </p:nvSpPr>
        <p:spPr bwMode="auto">
          <a:xfrm>
            <a:off x="3465513" y="5246688"/>
            <a:ext cx="333375" cy="307975"/>
          </a:xfrm>
          <a:prstGeom prst="ellipse">
            <a:avLst/>
          </a:prstGeom>
          <a:solidFill>
            <a:srgbClr val="FAFD00"/>
          </a:solidFill>
          <a:ln w="12700">
            <a:solidFill>
              <a:schemeClr val="tx1"/>
            </a:solidFill>
            <a:round/>
            <a:headEnd/>
            <a:tailEnd/>
          </a:ln>
        </p:spPr>
        <p:txBody>
          <a:bodyPr wrap="none" anchor="ctr"/>
          <a:lstStyle/>
          <a:p>
            <a:endParaRPr lang="en-US" dirty="0"/>
          </a:p>
        </p:txBody>
      </p:sp>
      <p:sp>
        <p:nvSpPr>
          <p:cNvPr id="48151" name="AutoShape 23"/>
          <p:cNvSpPr>
            <a:spLocks noChangeArrowheads="1"/>
          </p:cNvSpPr>
          <p:nvPr/>
        </p:nvSpPr>
        <p:spPr bwMode="auto">
          <a:xfrm>
            <a:off x="1709738" y="3370263"/>
            <a:ext cx="153987" cy="1090612"/>
          </a:xfrm>
          <a:prstGeom prst="roundRect">
            <a:avLst>
              <a:gd name="adj" fmla="val 49995"/>
            </a:avLst>
          </a:prstGeom>
          <a:solidFill>
            <a:srgbClr val="676767"/>
          </a:solidFill>
          <a:ln w="12700">
            <a:solidFill>
              <a:srgbClr val="676767"/>
            </a:solidFill>
            <a:round/>
            <a:headEnd/>
            <a:tailEnd/>
          </a:ln>
        </p:spPr>
        <p:txBody>
          <a:bodyPr wrap="none" anchor="ctr"/>
          <a:lstStyle/>
          <a:p>
            <a:endParaRPr lang="en-US" dirty="0"/>
          </a:p>
        </p:txBody>
      </p:sp>
      <p:sp>
        <p:nvSpPr>
          <p:cNvPr id="48152" name="AutoShape 24"/>
          <p:cNvSpPr>
            <a:spLocks noChangeArrowheads="1"/>
          </p:cNvSpPr>
          <p:nvPr/>
        </p:nvSpPr>
        <p:spPr bwMode="auto">
          <a:xfrm>
            <a:off x="3201988" y="3370263"/>
            <a:ext cx="153987" cy="1090612"/>
          </a:xfrm>
          <a:prstGeom prst="roundRect">
            <a:avLst>
              <a:gd name="adj" fmla="val 49995"/>
            </a:avLst>
          </a:prstGeom>
          <a:solidFill>
            <a:srgbClr val="676767"/>
          </a:solidFill>
          <a:ln w="12700">
            <a:solidFill>
              <a:srgbClr val="676767"/>
            </a:solidFill>
            <a:round/>
            <a:headEnd/>
            <a:tailEnd/>
          </a:ln>
        </p:spPr>
        <p:txBody>
          <a:bodyPr wrap="none" anchor="ctr"/>
          <a:lstStyle/>
          <a:p>
            <a:endParaRPr lang="en-US" dirty="0"/>
          </a:p>
        </p:txBody>
      </p:sp>
      <p:grpSp>
        <p:nvGrpSpPr>
          <p:cNvPr id="2" name="Group 25"/>
          <p:cNvGrpSpPr>
            <a:grpSpLocks/>
          </p:cNvGrpSpPr>
          <p:nvPr/>
        </p:nvGrpSpPr>
        <p:grpSpPr bwMode="auto">
          <a:xfrm>
            <a:off x="2770188" y="2927350"/>
            <a:ext cx="390525" cy="1976438"/>
            <a:chOff x="1745" y="1844"/>
            <a:chExt cx="246" cy="1245"/>
          </a:xfrm>
        </p:grpSpPr>
        <p:sp>
          <p:nvSpPr>
            <p:cNvPr id="48277" name="Freeform 26"/>
            <p:cNvSpPr>
              <a:spLocks/>
            </p:cNvSpPr>
            <p:nvPr/>
          </p:nvSpPr>
          <p:spPr bwMode="auto">
            <a:xfrm>
              <a:off x="1745" y="1844"/>
              <a:ext cx="246" cy="649"/>
            </a:xfrm>
            <a:custGeom>
              <a:avLst/>
              <a:gdLst>
                <a:gd name="T0" fmla="*/ 245 w 246"/>
                <a:gd name="T1" fmla="*/ 0 h 649"/>
                <a:gd name="T2" fmla="*/ 58 w 246"/>
                <a:gd name="T3" fmla="*/ 152 h 649"/>
                <a:gd name="T4" fmla="*/ 14 w 246"/>
                <a:gd name="T5" fmla="*/ 193 h 649"/>
                <a:gd name="T6" fmla="*/ 0 w 246"/>
                <a:gd name="T7" fmla="*/ 239 h 649"/>
                <a:gd name="T8" fmla="*/ 0 w 246"/>
                <a:gd name="T9" fmla="*/ 648 h 649"/>
                <a:gd name="T10" fmla="*/ 0 60000 65536"/>
                <a:gd name="T11" fmla="*/ 0 60000 65536"/>
                <a:gd name="T12" fmla="*/ 0 60000 65536"/>
                <a:gd name="T13" fmla="*/ 0 60000 65536"/>
                <a:gd name="T14" fmla="*/ 0 60000 65536"/>
                <a:gd name="T15" fmla="*/ 0 w 246"/>
                <a:gd name="T16" fmla="*/ 0 h 649"/>
                <a:gd name="T17" fmla="*/ 246 w 246"/>
                <a:gd name="T18" fmla="*/ 649 h 649"/>
              </a:gdLst>
              <a:ahLst/>
              <a:cxnLst>
                <a:cxn ang="T10">
                  <a:pos x="T0" y="T1"/>
                </a:cxn>
                <a:cxn ang="T11">
                  <a:pos x="T2" y="T3"/>
                </a:cxn>
                <a:cxn ang="T12">
                  <a:pos x="T4" y="T5"/>
                </a:cxn>
                <a:cxn ang="T13">
                  <a:pos x="T6" y="T7"/>
                </a:cxn>
                <a:cxn ang="T14">
                  <a:pos x="T8" y="T9"/>
                </a:cxn>
              </a:cxnLst>
              <a:rect l="T15" t="T16" r="T17" b="T18"/>
              <a:pathLst>
                <a:path w="246" h="649">
                  <a:moveTo>
                    <a:pt x="245" y="0"/>
                  </a:moveTo>
                  <a:lnTo>
                    <a:pt x="58" y="152"/>
                  </a:lnTo>
                  <a:lnTo>
                    <a:pt x="14" y="193"/>
                  </a:lnTo>
                  <a:lnTo>
                    <a:pt x="0" y="239"/>
                  </a:lnTo>
                  <a:lnTo>
                    <a:pt x="0" y="648"/>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278" name="Freeform 27"/>
            <p:cNvSpPr>
              <a:spLocks/>
            </p:cNvSpPr>
            <p:nvPr/>
          </p:nvSpPr>
          <p:spPr bwMode="auto">
            <a:xfrm>
              <a:off x="1745" y="2440"/>
              <a:ext cx="246" cy="649"/>
            </a:xfrm>
            <a:custGeom>
              <a:avLst/>
              <a:gdLst>
                <a:gd name="T0" fmla="*/ 245 w 246"/>
                <a:gd name="T1" fmla="*/ 648 h 649"/>
                <a:gd name="T2" fmla="*/ 58 w 246"/>
                <a:gd name="T3" fmla="*/ 496 h 649"/>
                <a:gd name="T4" fmla="*/ 14 w 246"/>
                <a:gd name="T5" fmla="*/ 455 h 649"/>
                <a:gd name="T6" fmla="*/ 0 w 246"/>
                <a:gd name="T7" fmla="*/ 409 h 649"/>
                <a:gd name="T8" fmla="*/ 0 w 246"/>
                <a:gd name="T9" fmla="*/ 0 h 649"/>
                <a:gd name="T10" fmla="*/ 0 60000 65536"/>
                <a:gd name="T11" fmla="*/ 0 60000 65536"/>
                <a:gd name="T12" fmla="*/ 0 60000 65536"/>
                <a:gd name="T13" fmla="*/ 0 60000 65536"/>
                <a:gd name="T14" fmla="*/ 0 60000 65536"/>
                <a:gd name="T15" fmla="*/ 0 w 246"/>
                <a:gd name="T16" fmla="*/ 0 h 649"/>
                <a:gd name="T17" fmla="*/ 246 w 246"/>
                <a:gd name="T18" fmla="*/ 649 h 649"/>
              </a:gdLst>
              <a:ahLst/>
              <a:cxnLst>
                <a:cxn ang="T10">
                  <a:pos x="T0" y="T1"/>
                </a:cxn>
                <a:cxn ang="T11">
                  <a:pos x="T2" y="T3"/>
                </a:cxn>
                <a:cxn ang="T12">
                  <a:pos x="T4" y="T5"/>
                </a:cxn>
                <a:cxn ang="T13">
                  <a:pos x="T6" y="T7"/>
                </a:cxn>
                <a:cxn ang="T14">
                  <a:pos x="T8" y="T9"/>
                </a:cxn>
              </a:cxnLst>
              <a:rect l="T15" t="T16" r="T17" b="T18"/>
              <a:pathLst>
                <a:path w="246" h="649">
                  <a:moveTo>
                    <a:pt x="245" y="648"/>
                  </a:moveTo>
                  <a:lnTo>
                    <a:pt x="58" y="496"/>
                  </a:lnTo>
                  <a:lnTo>
                    <a:pt x="14" y="455"/>
                  </a:lnTo>
                  <a:lnTo>
                    <a:pt x="0" y="409"/>
                  </a:lnTo>
                  <a:lnTo>
                    <a:pt x="0" y="0"/>
                  </a:lnTo>
                </a:path>
              </a:pathLst>
            </a:custGeom>
            <a:noFill/>
            <a:ln w="50800" cap="rnd" cmpd="sng">
              <a:solidFill>
                <a:srgbClr val="676767"/>
              </a:solidFill>
              <a:prstDash val="solid"/>
              <a:round/>
              <a:headEnd type="none" w="med" len="med"/>
              <a:tailEnd type="none" w="med" len="med"/>
            </a:ln>
          </p:spPr>
          <p:txBody>
            <a:bodyPr/>
            <a:lstStyle/>
            <a:p>
              <a:endParaRPr lang="en-US" dirty="0"/>
            </a:p>
          </p:txBody>
        </p:sp>
      </p:grpSp>
      <p:sp>
        <p:nvSpPr>
          <p:cNvPr id="48154" name="AutoShape 28" descr="Wide downward diagonal"/>
          <p:cNvSpPr>
            <a:spLocks noChangeArrowheads="1"/>
          </p:cNvSpPr>
          <p:nvPr/>
        </p:nvSpPr>
        <p:spPr bwMode="auto">
          <a:xfrm>
            <a:off x="1485900" y="3370263"/>
            <a:ext cx="155575" cy="1090612"/>
          </a:xfrm>
          <a:prstGeom prst="roundRect">
            <a:avLst>
              <a:gd name="adj" fmla="val 49995"/>
            </a:avLst>
          </a:prstGeom>
          <a:pattFill prst="wdDnDiag">
            <a:fgClr>
              <a:schemeClr val="hlink"/>
            </a:fgClr>
            <a:bgClr>
              <a:schemeClr val="bg1"/>
            </a:bgClr>
          </a:pattFill>
          <a:ln w="12700">
            <a:solidFill>
              <a:schemeClr val="tx1"/>
            </a:solidFill>
            <a:prstDash val="sysDot"/>
            <a:round/>
            <a:headEnd/>
            <a:tailEnd/>
          </a:ln>
        </p:spPr>
        <p:txBody>
          <a:bodyPr wrap="none" anchor="ctr"/>
          <a:lstStyle/>
          <a:p>
            <a:endParaRPr lang="en-US" dirty="0"/>
          </a:p>
        </p:txBody>
      </p:sp>
      <p:sp>
        <p:nvSpPr>
          <p:cNvPr id="48155" name="AutoShape 29" descr="Wide upward diagonal"/>
          <p:cNvSpPr>
            <a:spLocks noChangeArrowheads="1"/>
          </p:cNvSpPr>
          <p:nvPr/>
        </p:nvSpPr>
        <p:spPr bwMode="auto">
          <a:xfrm>
            <a:off x="1968500" y="3378200"/>
            <a:ext cx="153988" cy="1092200"/>
          </a:xfrm>
          <a:prstGeom prst="roundRect">
            <a:avLst>
              <a:gd name="adj" fmla="val 49995"/>
            </a:avLst>
          </a:prstGeom>
          <a:pattFill prst="wdUpDiag">
            <a:fgClr>
              <a:schemeClr val="hlink"/>
            </a:fgClr>
            <a:bgClr>
              <a:schemeClr val="bg1"/>
            </a:bgClr>
          </a:pattFill>
          <a:ln w="12700">
            <a:solidFill>
              <a:schemeClr val="tx1"/>
            </a:solidFill>
            <a:prstDash val="sysDot"/>
            <a:round/>
            <a:headEnd/>
            <a:tailEnd/>
          </a:ln>
        </p:spPr>
        <p:txBody>
          <a:bodyPr wrap="none" anchor="ctr"/>
          <a:lstStyle/>
          <a:p>
            <a:endParaRPr lang="en-US" dirty="0"/>
          </a:p>
        </p:txBody>
      </p:sp>
      <p:sp>
        <p:nvSpPr>
          <p:cNvPr id="48156" name="AutoShape 30" descr="Wide downward diagonal"/>
          <p:cNvSpPr>
            <a:spLocks noChangeArrowheads="1"/>
          </p:cNvSpPr>
          <p:nvPr/>
        </p:nvSpPr>
        <p:spPr bwMode="auto">
          <a:xfrm>
            <a:off x="3498850" y="3387725"/>
            <a:ext cx="153988" cy="1092200"/>
          </a:xfrm>
          <a:prstGeom prst="roundRect">
            <a:avLst>
              <a:gd name="adj" fmla="val 49995"/>
            </a:avLst>
          </a:prstGeom>
          <a:pattFill prst="wdDnDiag">
            <a:fgClr>
              <a:schemeClr val="hlink"/>
            </a:fgClr>
            <a:bgClr>
              <a:schemeClr val="bg1"/>
            </a:bgClr>
          </a:pattFill>
          <a:ln w="12700">
            <a:solidFill>
              <a:schemeClr val="tx1"/>
            </a:solidFill>
            <a:prstDash val="sysDot"/>
            <a:round/>
            <a:headEnd/>
            <a:tailEnd/>
          </a:ln>
        </p:spPr>
        <p:txBody>
          <a:bodyPr wrap="none" anchor="ctr"/>
          <a:lstStyle/>
          <a:p>
            <a:endParaRPr lang="en-US" dirty="0"/>
          </a:p>
        </p:txBody>
      </p:sp>
      <p:grpSp>
        <p:nvGrpSpPr>
          <p:cNvPr id="3" name="Group 31"/>
          <p:cNvGrpSpPr>
            <a:grpSpLocks/>
          </p:cNvGrpSpPr>
          <p:nvPr/>
        </p:nvGrpSpPr>
        <p:grpSpPr bwMode="auto">
          <a:xfrm>
            <a:off x="1536700" y="3038475"/>
            <a:ext cx="195263" cy="1763713"/>
            <a:chOff x="968" y="1914"/>
            <a:chExt cx="123" cy="1111"/>
          </a:xfrm>
        </p:grpSpPr>
        <p:sp>
          <p:nvSpPr>
            <p:cNvPr id="48275" name="Freeform 32" descr="Wide downward diagonal"/>
            <p:cNvSpPr>
              <a:spLocks/>
            </p:cNvSpPr>
            <p:nvPr/>
          </p:nvSpPr>
          <p:spPr bwMode="auto">
            <a:xfrm>
              <a:off x="973" y="1914"/>
              <a:ext cx="118" cy="214"/>
            </a:xfrm>
            <a:custGeom>
              <a:avLst/>
              <a:gdLst>
                <a:gd name="T0" fmla="*/ 79 w 118"/>
                <a:gd name="T1" fmla="*/ 0 h 214"/>
                <a:gd name="T2" fmla="*/ 12 w 118"/>
                <a:gd name="T3" fmla="*/ 81 h 214"/>
                <a:gd name="T4" fmla="*/ 0 w 118"/>
                <a:gd name="T5" fmla="*/ 124 h 214"/>
                <a:gd name="T6" fmla="*/ 0 w 118"/>
                <a:gd name="T7" fmla="*/ 213 h 214"/>
                <a:gd name="T8" fmla="*/ 36 w 118"/>
                <a:gd name="T9" fmla="*/ 210 h 214"/>
                <a:gd name="T10" fmla="*/ 41 w 118"/>
                <a:gd name="T11" fmla="*/ 107 h 214"/>
                <a:gd name="T12" fmla="*/ 79 w 118"/>
                <a:gd name="T13" fmla="*/ 58 h 214"/>
                <a:gd name="T14" fmla="*/ 117 w 118"/>
                <a:gd name="T15" fmla="*/ 8 h 214"/>
                <a:gd name="T16" fmla="*/ 79 w 118"/>
                <a:gd name="T17" fmla="*/ 0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214"/>
                <a:gd name="T29" fmla="*/ 118 w 118"/>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214">
                  <a:moveTo>
                    <a:pt x="79" y="0"/>
                  </a:moveTo>
                  <a:lnTo>
                    <a:pt x="12" y="81"/>
                  </a:lnTo>
                  <a:lnTo>
                    <a:pt x="0" y="124"/>
                  </a:lnTo>
                  <a:lnTo>
                    <a:pt x="0" y="213"/>
                  </a:lnTo>
                  <a:lnTo>
                    <a:pt x="36" y="210"/>
                  </a:lnTo>
                  <a:lnTo>
                    <a:pt x="41" y="107"/>
                  </a:lnTo>
                  <a:lnTo>
                    <a:pt x="79" y="58"/>
                  </a:lnTo>
                  <a:lnTo>
                    <a:pt x="117" y="8"/>
                  </a:lnTo>
                  <a:lnTo>
                    <a:pt x="79" y="0"/>
                  </a:lnTo>
                </a:path>
              </a:pathLst>
            </a:custGeom>
            <a:pattFill prst="wdDnDiag">
              <a:fgClr>
                <a:schemeClr val="hlink"/>
              </a:fgClr>
              <a:bgClr>
                <a:schemeClr val="bg1"/>
              </a:bgClr>
            </a:pattFill>
            <a:ln w="12700" cap="rnd" cmpd="sng">
              <a:solidFill>
                <a:schemeClr val="tx1"/>
              </a:solidFill>
              <a:prstDash val="sysDot"/>
              <a:round/>
              <a:headEnd type="none" w="med" len="med"/>
              <a:tailEnd type="none" w="med" len="med"/>
            </a:ln>
          </p:spPr>
          <p:txBody>
            <a:bodyPr/>
            <a:lstStyle/>
            <a:p>
              <a:endParaRPr lang="en-US" dirty="0"/>
            </a:p>
          </p:txBody>
        </p:sp>
        <p:sp>
          <p:nvSpPr>
            <p:cNvPr id="48276" name="Freeform 33" descr="Wide downward diagonal"/>
            <p:cNvSpPr>
              <a:spLocks/>
            </p:cNvSpPr>
            <p:nvPr/>
          </p:nvSpPr>
          <p:spPr bwMode="auto">
            <a:xfrm>
              <a:off x="968" y="2813"/>
              <a:ext cx="123" cy="212"/>
            </a:xfrm>
            <a:custGeom>
              <a:avLst/>
              <a:gdLst>
                <a:gd name="T0" fmla="*/ 82 w 123"/>
                <a:gd name="T1" fmla="*/ 211 h 212"/>
                <a:gd name="T2" fmla="*/ 12 w 123"/>
                <a:gd name="T3" fmla="*/ 131 h 212"/>
                <a:gd name="T4" fmla="*/ 0 w 123"/>
                <a:gd name="T5" fmla="*/ 88 h 212"/>
                <a:gd name="T6" fmla="*/ 0 w 123"/>
                <a:gd name="T7" fmla="*/ 0 h 212"/>
                <a:gd name="T8" fmla="*/ 37 w 123"/>
                <a:gd name="T9" fmla="*/ 3 h 212"/>
                <a:gd name="T10" fmla="*/ 42 w 123"/>
                <a:gd name="T11" fmla="*/ 106 h 212"/>
                <a:gd name="T12" fmla="*/ 82 w 123"/>
                <a:gd name="T13" fmla="*/ 153 h 212"/>
                <a:gd name="T14" fmla="*/ 122 w 123"/>
                <a:gd name="T15" fmla="*/ 203 h 212"/>
                <a:gd name="T16" fmla="*/ 82 w 123"/>
                <a:gd name="T17" fmla="*/ 211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212"/>
                <a:gd name="T29" fmla="*/ 123 w 123"/>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212">
                  <a:moveTo>
                    <a:pt x="82" y="211"/>
                  </a:moveTo>
                  <a:lnTo>
                    <a:pt x="12" y="131"/>
                  </a:lnTo>
                  <a:lnTo>
                    <a:pt x="0" y="88"/>
                  </a:lnTo>
                  <a:lnTo>
                    <a:pt x="0" y="0"/>
                  </a:lnTo>
                  <a:lnTo>
                    <a:pt x="37" y="3"/>
                  </a:lnTo>
                  <a:lnTo>
                    <a:pt x="42" y="106"/>
                  </a:lnTo>
                  <a:lnTo>
                    <a:pt x="82" y="153"/>
                  </a:lnTo>
                  <a:lnTo>
                    <a:pt x="122" y="203"/>
                  </a:lnTo>
                  <a:lnTo>
                    <a:pt x="82" y="211"/>
                  </a:lnTo>
                </a:path>
              </a:pathLst>
            </a:custGeom>
            <a:pattFill prst="wdDnDiag">
              <a:fgClr>
                <a:schemeClr val="hlink"/>
              </a:fgClr>
              <a:bgClr>
                <a:schemeClr val="bg1"/>
              </a:bgClr>
            </a:pattFill>
            <a:ln w="12700" cap="rnd" cmpd="sng">
              <a:solidFill>
                <a:schemeClr val="tx1"/>
              </a:solidFill>
              <a:prstDash val="sysDot"/>
              <a:round/>
              <a:headEnd type="none" w="med" len="med"/>
              <a:tailEnd type="none" w="med" len="med"/>
            </a:ln>
          </p:spPr>
          <p:txBody>
            <a:bodyPr/>
            <a:lstStyle/>
            <a:p>
              <a:endParaRPr lang="en-US" dirty="0"/>
            </a:p>
          </p:txBody>
        </p:sp>
      </p:grpSp>
      <p:sp>
        <p:nvSpPr>
          <p:cNvPr id="48158" name="Line 34"/>
          <p:cNvSpPr>
            <a:spLocks noChangeShapeType="1"/>
          </p:cNvSpPr>
          <p:nvPr/>
        </p:nvSpPr>
        <p:spPr bwMode="auto">
          <a:xfrm>
            <a:off x="1716088" y="2101850"/>
            <a:ext cx="1676400" cy="0"/>
          </a:xfrm>
          <a:prstGeom prst="line">
            <a:avLst/>
          </a:prstGeom>
          <a:noFill/>
          <a:ln w="50800">
            <a:solidFill>
              <a:srgbClr val="676767"/>
            </a:solidFill>
            <a:round/>
            <a:headEnd/>
            <a:tailEnd/>
          </a:ln>
        </p:spPr>
        <p:txBody>
          <a:bodyPr wrap="none" anchor="ctr"/>
          <a:lstStyle/>
          <a:p>
            <a:endParaRPr lang="en-US" dirty="0"/>
          </a:p>
        </p:txBody>
      </p:sp>
      <p:sp>
        <p:nvSpPr>
          <p:cNvPr id="48159" name="Freeform 35"/>
          <p:cNvSpPr>
            <a:spLocks/>
          </p:cNvSpPr>
          <p:nvPr/>
        </p:nvSpPr>
        <p:spPr bwMode="auto">
          <a:xfrm>
            <a:off x="1582738" y="2101850"/>
            <a:ext cx="128587" cy="825500"/>
          </a:xfrm>
          <a:custGeom>
            <a:avLst/>
            <a:gdLst>
              <a:gd name="T0" fmla="*/ 80962 w 81"/>
              <a:gd name="T1" fmla="*/ 0 h 520"/>
              <a:gd name="T2" fmla="*/ 0 w 81"/>
              <a:gd name="T3" fmla="*/ 92075 h 520"/>
              <a:gd name="T4" fmla="*/ 61912 w 81"/>
              <a:gd name="T5" fmla="*/ 215900 h 520"/>
              <a:gd name="T6" fmla="*/ 98425 w 81"/>
              <a:gd name="T7" fmla="*/ 306387 h 520"/>
              <a:gd name="T8" fmla="*/ 120650 w 81"/>
              <a:gd name="T9" fmla="*/ 379412 h 520"/>
              <a:gd name="T10" fmla="*/ 115887 w 81"/>
              <a:gd name="T11" fmla="*/ 449262 h 520"/>
              <a:gd name="T12" fmla="*/ 58737 w 81"/>
              <a:gd name="T13" fmla="*/ 493712 h 520"/>
              <a:gd name="T14" fmla="*/ 117475 w 81"/>
              <a:gd name="T15" fmla="*/ 522287 h 520"/>
              <a:gd name="T16" fmla="*/ 127000 w 81"/>
              <a:gd name="T17" fmla="*/ 608012 h 520"/>
              <a:gd name="T18" fmla="*/ 71437 w 81"/>
              <a:gd name="T19" fmla="*/ 655637 h 520"/>
              <a:gd name="T20" fmla="*/ 127000 w 81"/>
              <a:gd name="T21" fmla="*/ 722312 h 520"/>
              <a:gd name="T22" fmla="*/ 53975 w 81"/>
              <a:gd name="T23" fmla="*/ 823913 h 5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520"/>
              <a:gd name="T38" fmla="*/ 81 w 81"/>
              <a:gd name="T39" fmla="*/ 520 h 5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520">
                <a:moveTo>
                  <a:pt x="51" y="0"/>
                </a:moveTo>
                <a:lnTo>
                  <a:pt x="0" y="58"/>
                </a:lnTo>
                <a:lnTo>
                  <a:pt x="39" y="136"/>
                </a:lnTo>
                <a:lnTo>
                  <a:pt x="62" y="193"/>
                </a:lnTo>
                <a:lnTo>
                  <a:pt x="76" y="239"/>
                </a:lnTo>
                <a:lnTo>
                  <a:pt x="73" y="283"/>
                </a:lnTo>
                <a:lnTo>
                  <a:pt x="37" y="311"/>
                </a:lnTo>
                <a:lnTo>
                  <a:pt x="74" y="329"/>
                </a:lnTo>
                <a:lnTo>
                  <a:pt x="80" y="383"/>
                </a:lnTo>
                <a:lnTo>
                  <a:pt x="45" y="413"/>
                </a:lnTo>
                <a:lnTo>
                  <a:pt x="80" y="455"/>
                </a:lnTo>
                <a:lnTo>
                  <a:pt x="34" y="519"/>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160" name="Freeform 36"/>
          <p:cNvSpPr>
            <a:spLocks/>
          </p:cNvSpPr>
          <p:nvPr/>
        </p:nvSpPr>
        <p:spPr bwMode="auto">
          <a:xfrm>
            <a:off x="1620838" y="2933700"/>
            <a:ext cx="214312" cy="449263"/>
          </a:xfrm>
          <a:custGeom>
            <a:avLst/>
            <a:gdLst>
              <a:gd name="T0" fmla="*/ 0 w 135"/>
              <a:gd name="T1" fmla="*/ 0 h 283"/>
              <a:gd name="T2" fmla="*/ 0 w 135"/>
              <a:gd name="T3" fmla="*/ 46038 h 283"/>
              <a:gd name="T4" fmla="*/ 100012 w 135"/>
              <a:gd name="T5" fmla="*/ 84138 h 283"/>
              <a:gd name="T6" fmla="*/ 212725 w 135"/>
              <a:gd name="T7" fmla="*/ 0 h 283"/>
              <a:gd name="T8" fmla="*/ 100012 w 135"/>
              <a:gd name="T9" fmla="*/ 204788 h 283"/>
              <a:gd name="T10" fmla="*/ 77787 w 135"/>
              <a:gd name="T11" fmla="*/ 261938 h 283"/>
              <a:gd name="T12" fmla="*/ 88900 w 135"/>
              <a:gd name="T13" fmla="*/ 298450 h 283"/>
              <a:gd name="T14" fmla="*/ 146050 w 135"/>
              <a:gd name="T15" fmla="*/ 363538 h 283"/>
              <a:gd name="T16" fmla="*/ 190500 w 135"/>
              <a:gd name="T17" fmla="*/ 447675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283"/>
              <a:gd name="T29" fmla="*/ 135 w 135"/>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283">
                <a:moveTo>
                  <a:pt x="0" y="0"/>
                </a:moveTo>
                <a:lnTo>
                  <a:pt x="0" y="29"/>
                </a:lnTo>
                <a:lnTo>
                  <a:pt x="63" y="53"/>
                </a:lnTo>
                <a:lnTo>
                  <a:pt x="134" y="0"/>
                </a:lnTo>
                <a:lnTo>
                  <a:pt x="63" y="129"/>
                </a:lnTo>
                <a:lnTo>
                  <a:pt x="49" y="165"/>
                </a:lnTo>
                <a:lnTo>
                  <a:pt x="56" y="188"/>
                </a:lnTo>
                <a:lnTo>
                  <a:pt x="92" y="229"/>
                </a:lnTo>
                <a:lnTo>
                  <a:pt x="120" y="282"/>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161" name="Oval 37"/>
          <p:cNvSpPr>
            <a:spLocks noChangeArrowheads="1"/>
          </p:cNvSpPr>
          <p:nvPr/>
        </p:nvSpPr>
        <p:spPr bwMode="auto">
          <a:xfrm>
            <a:off x="1820863" y="2865438"/>
            <a:ext cx="98425" cy="88900"/>
          </a:xfrm>
          <a:prstGeom prst="ellipse">
            <a:avLst/>
          </a:prstGeom>
          <a:solidFill>
            <a:schemeClr val="tx2"/>
          </a:solidFill>
          <a:ln w="12700">
            <a:solidFill>
              <a:srgbClr val="676767"/>
            </a:solidFill>
            <a:round/>
            <a:headEnd/>
            <a:tailEnd/>
          </a:ln>
        </p:spPr>
        <p:txBody>
          <a:bodyPr wrap="none" anchor="ctr"/>
          <a:lstStyle/>
          <a:p>
            <a:endParaRPr lang="en-US" dirty="0"/>
          </a:p>
        </p:txBody>
      </p:sp>
      <p:grpSp>
        <p:nvGrpSpPr>
          <p:cNvPr id="4" name="Group 38"/>
          <p:cNvGrpSpPr>
            <a:grpSpLocks/>
          </p:cNvGrpSpPr>
          <p:nvPr/>
        </p:nvGrpSpPr>
        <p:grpSpPr bwMode="auto">
          <a:xfrm>
            <a:off x="3165475" y="2111375"/>
            <a:ext cx="374650" cy="1281113"/>
            <a:chOff x="1994" y="1330"/>
            <a:chExt cx="236" cy="807"/>
          </a:xfrm>
        </p:grpSpPr>
        <p:sp>
          <p:nvSpPr>
            <p:cNvPr id="48272" name="Freeform 39"/>
            <p:cNvSpPr>
              <a:spLocks/>
            </p:cNvSpPr>
            <p:nvPr/>
          </p:nvSpPr>
          <p:spPr bwMode="auto">
            <a:xfrm>
              <a:off x="2124" y="1330"/>
              <a:ext cx="106" cy="519"/>
            </a:xfrm>
            <a:custGeom>
              <a:avLst/>
              <a:gdLst>
                <a:gd name="T0" fmla="*/ 43 w 106"/>
                <a:gd name="T1" fmla="*/ 0 h 519"/>
                <a:gd name="T2" fmla="*/ 105 w 106"/>
                <a:gd name="T3" fmla="*/ 58 h 519"/>
                <a:gd name="T4" fmla="*/ 57 w 106"/>
                <a:gd name="T5" fmla="*/ 135 h 519"/>
                <a:gd name="T6" fmla="*/ 15 w 106"/>
                <a:gd name="T7" fmla="*/ 236 h 519"/>
                <a:gd name="T8" fmla="*/ 0 w 106"/>
                <a:gd name="T9" fmla="*/ 271 h 519"/>
                <a:gd name="T10" fmla="*/ 21 w 106"/>
                <a:gd name="T11" fmla="*/ 299 h 519"/>
                <a:gd name="T12" fmla="*/ 60 w 106"/>
                <a:gd name="T13" fmla="*/ 311 h 519"/>
                <a:gd name="T14" fmla="*/ 15 w 106"/>
                <a:gd name="T15" fmla="*/ 328 h 519"/>
                <a:gd name="T16" fmla="*/ 8 w 106"/>
                <a:gd name="T17" fmla="*/ 383 h 519"/>
                <a:gd name="T18" fmla="*/ 50 w 106"/>
                <a:gd name="T19" fmla="*/ 412 h 519"/>
                <a:gd name="T20" fmla="*/ 8 w 106"/>
                <a:gd name="T21" fmla="*/ 454 h 519"/>
                <a:gd name="T22" fmla="*/ 64 w 106"/>
                <a:gd name="T23" fmla="*/ 518 h 5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519"/>
                <a:gd name="T38" fmla="*/ 106 w 106"/>
                <a:gd name="T39" fmla="*/ 519 h 5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519">
                  <a:moveTo>
                    <a:pt x="43" y="0"/>
                  </a:moveTo>
                  <a:lnTo>
                    <a:pt x="105" y="58"/>
                  </a:lnTo>
                  <a:lnTo>
                    <a:pt x="57" y="135"/>
                  </a:lnTo>
                  <a:lnTo>
                    <a:pt x="15" y="236"/>
                  </a:lnTo>
                  <a:lnTo>
                    <a:pt x="0" y="271"/>
                  </a:lnTo>
                  <a:lnTo>
                    <a:pt x="21" y="299"/>
                  </a:lnTo>
                  <a:lnTo>
                    <a:pt x="60" y="311"/>
                  </a:lnTo>
                  <a:lnTo>
                    <a:pt x="15" y="328"/>
                  </a:lnTo>
                  <a:lnTo>
                    <a:pt x="8" y="383"/>
                  </a:lnTo>
                  <a:lnTo>
                    <a:pt x="50" y="412"/>
                  </a:lnTo>
                  <a:lnTo>
                    <a:pt x="8" y="454"/>
                  </a:lnTo>
                  <a:lnTo>
                    <a:pt x="64" y="518"/>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273" name="Freeform 40"/>
            <p:cNvSpPr>
              <a:spLocks/>
            </p:cNvSpPr>
            <p:nvPr/>
          </p:nvSpPr>
          <p:spPr bwMode="auto">
            <a:xfrm>
              <a:off x="2053" y="1854"/>
              <a:ext cx="151" cy="283"/>
            </a:xfrm>
            <a:custGeom>
              <a:avLst/>
              <a:gdLst>
                <a:gd name="T0" fmla="*/ 150 w 151"/>
                <a:gd name="T1" fmla="*/ 0 h 283"/>
                <a:gd name="T2" fmla="*/ 150 w 151"/>
                <a:gd name="T3" fmla="*/ 29 h 283"/>
                <a:gd name="T4" fmla="*/ 79 w 151"/>
                <a:gd name="T5" fmla="*/ 53 h 283"/>
                <a:gd name="T6" fmla="*/ 0 w 151"/>
                <a:gd name="T7" fmla="*/ 0 h 283"/>
                <a:gd name="T8" fmla="*/ 79 w 151"/>
                <a:gd name="T9" fmla="*/ 129 h 283"/>
                <a:gd name="T10" fmla="*/ 95 w 151"/>
                <a:gd name="T11" fmla="*/ 165 h 283"/>
                <a:gd name="T12" fmla="*/ 87 w 151"/>
                <a:gd name="T13" fmla="*/ 188 h 283"/>
                <a:gd name="T14" fmla="*/ 47 w 151"/>
                <a:gd name="T15" fmla="*/ 229 h 283"/>
                <a:gd name="T16" fmla="*/ 16 w 151"/>
                <a:gd name="T17" fmla="*/ 282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283"/>
                <a:gd name="T29" fmla="*/ 151 w 151"/>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283">
                  <a:moveTo>
                    <a:pt x="150" y="0"/>
                  </a:moveTo>
                  <a:lnTo>
                    <a:pt x="150" y="29"/>
                  </a:lnTo>
                  <a:lnTo>
                    <a:pt x="79" y="53"/>
                  </a:lnTo>
                  <a:lnTo>
                    <a:pt x="0" y="0"/>
                  </a:lnTo>
                  <a:lnTo>
                    <a:pt x="79" y="129"/>
                  </a:lnTo>
                  <a:lnTo>
                    <a:pt x="95" y="165"/>
                  </a:lnTo>
                  <a:lnTo>
                    <a:pt x="87" y="188"/>
                  </a:lnTo>
                  <a:lnTo>
                    <a:pt x="47" y="229"/>
                  </a:lnTo>
                  <a:lnTo>
                    <a:pt x="16" y="282"/>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274" name="Oval 41"/>
            <p:cNvSpPr>
              <a:spLocks noChangeArrowheads="1"/>
            </p:cNvSpPr>
            <p:nvPr/>
          </p:nvSpPr>
          <p:spPr bwMode="auto">
            <a:xfrm>
              <a:off x="1994" y="1811"/>
              <a:ext cx="70" cy="56"/>
            </a:xfrm>
            <a:prstGeom prst="ellipse">
              <a:avLst/>
            </a:prstGeom>
            <a:solidFill>
              <a:schemeClr val="tx2"/>
            </a:solidFill>
            <a:ln w="12700">
              <a:solidFill>
                <a:srgbClr val="676767"/>
              </a:solidFill>
              <a:round/>
              <a:headEnd/>
              <a:tailEnd/>
            </a:ln>
          </p:spPr>
          <p:txBody>
            <a:bodyPr wrap="none" anchor="ctr"/>
            <a:lstStyle/>
            <a:p>
              <a:endParaRPr lang="en-US" dirty="0"/>
            </a:p>
          </p:txBody>
        </p:sp>
      </p:grpSp>
      <p:grpSp>
        <p:nvGrpSpPr>
          <p:cNvPr id="5" name="Group 42"/>
          <p:cNvGrpSpPr>
            <a:grpSpLocks/>
          </p:cNvGrpSpPr>
          <p:nvPr/>
        </p:nvGrpSpPr>
        <p:grpSpPr bwMode="auto">
          <a:xfrm>
            <a:off x="1870075" y="2963863"/>
            <a:ext cx="214313" cy="1949450"/>
            <a:chOff x="1178" y="1867"/>
            <a:chExt cx="135" cy="1228"/>
          </a:xfrm>
        </p:grpSpPr>
        <p:sp>
          <p:nvSpPr>
            <p:cNvPr id="48270" name="Freeform 43" descr="Wide downward diagonal"/>
            <p:cNvSpPr>
              <a:spLocks/>
            </p:cNvSpPr>
            <p:nvPr/>
          </p:nvSpPr>
          <p:spPr bwMode="auto">
            <a:xfrm>
              <a:off x="1184" y="1867"/>
              <a:ext cx="129" cy="263"/>
            </a:xfrm>
            <a:custGeom>
              <a:avLst/>
              <a:gdLst>
                <a:gd name="T0" fmla="*/ 42 w 129"/>
                <a:gd name="T1" fmla="*/ 0 h 263"/>
                <a:gd name="T2" fmla="*/ 115 w 129"/>
                <a:gd name="T3" fmla="*/ 100 h 263"/>
                <a:gd name="T4" fmla="*/ 128 w 129"/>
                <a:gd name="T5" fmla="*/ 153 h 263"/>
                <a:gd name="T6" fmla="*/ 128 w 129"/>
                <a:gd name="T7" fmla="*/ 262 h 263"/>
                <a:gd name="T8" fmla="*/ 89 w 129"/>
                <a:gd name="T9" fmla="*/ 259 h 263"/>
                <a:gd name="T10" fmla="*/ 84 w 129"/>
                <a:gd name="T11" fmla="*/ 131 h 263"/>
                <a:gd name="T12" fmla="*/ 42 w 129"/>
                <a:gd name="T13" fmla="*/ 72 h 263"/>
                <a:gd name="T14" fmla="*/ 0 w 129"/>
                <a:gd name="T15" fmla="*/ 9 h 263"/>
                <a:gd name="T16" fmla="*/ 42 w 129"/>
                <a:gd name="T17" fmla="*/ 0 h 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63"/>
                <a:gd name="T29" fmla="*/ 129 w 129"/>
                <a:gd name="T30" fmla="*/ 263 h 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63">
                  <a:moveTo>
                    <a:pt x="42" y="0"/>
                  </a:moveTo>
                  <a:lnTo>
                    <a:pt x="115" y="100"/>
                  </a:lnTo>
                  <a:lnTo>
                    <a:pt x="128" y="153"/>
                  </a:lnTo>
                  <a:lnTo>
                    <a:pt x="128" y="262"/>
                  </a:lnTo>
                  <a:lnTo>
                    <a:pt x="89" y="259"/>
                  </a:lnTo>
                  <a:lnTo>
                    <a:pt x="84" y="131"/>
                  </a:lnTo>
                  <a:lnTo>
                    <a:pt x="42" y="72"/>
                  </a:lnTo>
                  <a:lnTo>
                    <a:pt x="0" y="9"/>
                  </a:lnTo>
                  <a:lnTo>
                    <a:pt x="42" y="0"/>
                  </a:lnTo>
                </a:path>
              </a:pathLst>
            </a:custGeom>
            <a:pattFill prst="wdDnDiag">
              <a:fgClr>
                <a:schemeClr val="hlink"/>
              </a:fgClr>
              <a:bgClr>
                <a:schemeClr val="bg1"/>
              </a:bgClr>
            </a:pattFill>
            <a:ln w="12700" cap="rnd" cmpd="sng">
              <a:solidFill>
                <a:schemeClr val="tx1"/>
              </a:solidFill>
              <a:prstDash val="sysDot"/>
              <a:round/>
              <a:headEnd type="none" w="med" len="med"/>
              <a:tailEnd type="none" w="med" len="med"/>
            </a:ln>
          </p:spPr>
          <p:txBody>
            <a:bodyPr/>
            <a:lstStyle/>
            <a:p>
              <a:endParaRPr lang="en-US" dirty="0"/>
            </a:p>
          </p:txBody>
        </p:sp>
        <p:sp>
          <p:nvSpPr>
            <p:cNvPr id="48271" name="Freeform 44" descr="Wide downward diagonal"/>
            <p:cNvSpPr>
              <a:spLocks/>
            </p:cNvSpPr>
            <p:nvPr/>
          </p:nvSpPr>
          <p:spPr bwMode="auto">
            <a:xfrm>
              <a:off x="1178" y="2808"/>
              <a:ext cx="129" cy="287"/>
            </a:xfrm>
            <a:custGeom>
              <a:avLst/>
              <a:gdLst>
                <a:gd name="T0" fmla="*/ 42 w 129"/>
                <a:gd name="T1" fmla="*/ 286 h 287"/>
                <a:gd name="T2" fmla="*/ 115 w 129"/>
                <a:gd name="T3" fmla="*/ 177 h 287"/>
                <a:gd name="T4" fmla="*/ 128 w 129"/>
                <a:gd name="T5" fmla="*/ 119 h 287"/>
                <a:gd name="T6" fmla="*/ 128 w 129"/>
                <a:gd name="T7" fmla="*/ 0 h 287"/>
                <a:gd name="T8" fmla="*/ 89 w 129"/>
                <a:gd name="T9" fmla="*/ 3 h 287"/>
                <a:gd name="T10" fmla="*/ 84 w 129"/>
                <a:gd name="T11" fmla="*/ 143 h 287"/>
                <a:gd name="T12" fmla="*/ 42 w 129"/>
                <a:gd name="T13" fmla="*/ 208 h 287"/>
                <a:gd name="T14" fmla="*/ 0 w 129"/>
                <a:gd name="T15" fmla="*/ 276 h 287"/>
                <a:gd name="T16" fmla="*/ 42 w 129"/>
                <a:gd name="T17" fmla="*/ 286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287"/>
                <a:gd name="T29" fmla="*/ 129 w 129"/>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287">
                  <a:moveTo>
                    <a:pt x="42" y="286"/>
                  </a:moveTo>
                  <a:lnTo>
                    <a:pt x="115" y="177"/>
                  </a:lnTo>
                  <a:lnTo>
                    <a:pt x="128" y="119"/>
                  </a:lnTo>
                  <a:lnTo>
                    <a:pt x="128" y="0"/>
                  </a:lnTo>
                  <a:lnTo>
                    <a:pt x="89" y="3"/>
                  </a:lnTo>
                  <a:lnTo>
                    <a:pt x="84" y="143"/>
                  </a:lnTo>
                  <a:lnTo>
                    <a:pt x="42" y="208"/>
                  </a:lnTo>
                  <a:lnTo>
                    <a:pt x="0" y="276"/>
                  </a:lnTo>
                  <a:lnTo>
                    <a:pt x="42" y="286"/>
                  </a:lnTo>
                </a:path>
              </a:pathLst>
            </a:custGeom>
            <a:pattFill prst="wdDnDiag">
              <a:fgClr>
                <a:schemeClr val="hlink"/>
              </a:fgClr>
              <a:bgClr>
                <a:schemeClr val="bg1"/>
              </a:bgClr>
            </a:pattFill>
            <a:ln w="12700" cap="rnd" cmpd="sng">
              <a:solidFill>
                <a:schemeClr val="tx1"/>
              </a:solidFill>
              <a:prstDash val="sysDot"/>
              <a:round/>
              <a:headEnd type="none" w="med" len="med"/>
              <a:tailEnd type="none" w="med" len="med"/>
            </a:ln>
          </p:spPr>
          <p:txBody>
            <a:bodyPr/>
            <a:lstStyle/>
            <a:p>
              <a:endParaRPr lang="en-US" dirty="0"/>
            </a:p>
          </p:txBody>
        </p:sp>
      </p:grpSp>
      <p:grpSp>
        <p:nvGrpSpPr>
          <p:cNvPr id="6" name="Group 45"/>
          <p:cNvGrpSpPr>
            <a:grpSpLocks/>
          </p:cNvGrpSpPr>
          <p:nvPr/>
        </p:nvGrpSpPr>
        <p:grpSpPr bwMode="auto">
          <a:xfrm>
            <a:off x="1889125" y="2936875"/>
            <a:ext cx="390525" cy="1976438"/>
            <a:chOff x="1190" y="1850"/>
            <a:chExt cx="246" cy="1245"/>
          </a:xfrm>
        </p:grpSpPr>
        <p:sp>
          <p:nvSpPr>
            <p:cNvPr id="48268" name="Freeform 46"/>
            <p:cNvSpPr>
              <a:spLocks/>
            </p:cNvSpPr>
            <p:nvPr/>
          </p:nvSpPr>
          <p:spPr bwMode="auto">
            <a:xfrm>
              <a:off x="1190" y="1850"/>
              <a:ext cx="246" cy="649"/>
            </a:xfrm>
            <a:custGeom>
              <a:avLst/>
              <a:gdLst>
                <a:gd name="T0" fmla="*/ 0 w 246"/>
                <a:gd name="T1" fmla="*/ 0 h 649"/>
                <a:gd name="T2" fmla="*/ 187 w 246"/>
                <a:gd name="T3" fmla="*/ 152 h 649"/>
                <a:gd name="T4" fmla="*/ 231 w 246"/>
                <a:gd name="T5" fmla="*/ 193 h 649"/>
                <a:gd name="T6" fmla="*/ 245 w 246"/>
                <a:gd name="T7" fmla="*/ 239 h 649"/>
                <a:gd name="T8" fmla="*/ 245 w 246"/>
                <a:gd name="T9" fmla="*/ 648 h 649"/>
                <a:gd name="T10" fmla="*/ 0 60000 65536"/>
                <a:gd name="T11" fmla="*/ 0 60000 65536"/>
                <a:gd name="T12" fmla="*/ 0 60000 65536"/>
                <a:gd name="T13" fmla="*/ 0 60000 65536"/>
                <a:gd name="T14" fmla="*/ 0 60000 65536"/>
                <a:gd name="T15" fmla="*/ 0 w 246"/>
                <a:gd name="T16" fmla="*/ 0 h 649"/>
                <a:gd name="T17" fmla="*/ 246 w 246"/>
                <a:gd name="T18" fmla="*/ 649 h 649"/>
              </a:gdLst>
              <a:ahLst/>
              <a:cxnLst>
                <a:cxn ang="T10">
                  <a:pos x="T0" y="T1"/>
                </a:cxn>
                <a:cxn ang="T11">
                  <a:pos x="T2" y="T3"/>
                </a:cxn>
                <a:cxn ang="T12">
                  <a:pos x="T4" y="T5"/>
                </a:cxn>
                <a:cxn ang="T13">
                  <a:pos x="T6" y="T7"/>
                </a:cxn>
                <a:cxn ang="T14">
                  <a:pos x="T8" y="T9"/>
                </a:cxn>
              </a:cxnLst>
              <a:rect l="T15" t="T16" r="T17" b="T18"/>
              <a:pathLst>
                <a:path w="246" h="649">
                  <a:moveTo>
                    <a:pt x="0" y="0"/>
                  </a:moveTo>
                  <a:lnTo>
                    <a:pt x="187" y="152"/>
                  </a:lnTo>
                  <a:lnTo>
                    <a:pt x="231" y="193"/>
                  </a:lnTo>
                  <a:lnTo>
                    <a:pt x="245" y="239"/>
                  </a:lnTo>
                  <a:lnTo>
                    <a:pt x="245" y="648"/>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269" name="Freeform 47"/>
            <p:cNvSpPr>
              <a:spLocks/>
            </p:cNvSpPr>
            <p:nvPr/>
          </p:nvSpPr>
          <p:spPr bwMode="auto">
            <a:xfrm>
              <a:off x="1190" y="2446"/>
              <a:ext cx="246" cy="649"/>
            </a:xfrm>
            <a:custGeom>
              <a:avLst/>
              <a:gdLst>
                <a:gd name="T0" fmla="*/ 0 w 246"/>
                <a:gd name="T1" fmla="*/ 648 h 649"/>
                <a:gd name="T2" fmla="*/ 187 w 246"/>
                <a:gd name="T3" fmla="*/ 496 h 649"/>
                <a:gd name="T4" fmla="*/ 231 w 246"/>
                <a:gd name="T5" fmla="*/ 455 h 649"/>
                <a:gd name="T6" fmla="*/ 245 w 246"/>
                <a:gd name="T7" fmla="*/ 409 h 649"/>
                <a:gd name="T8" fmla="*/ 245 w 246"/>
                <a:gd name="T9" fmla="*/ 0 h 649"/>
                <a:gd name="T10" fmla="*/ 0 60000 65536"/>
                <a:gd name="T11" fmla="*/ 0 60000 65536"/>
                <a:gd name="T12" fmla="*/ 0 60000 65536"/>
                <a:gd name="T13" fmla="*/ 0 60000 65536"/>
                <a:gd name="T14" fmla="*/ 0 60000 65536"/>
                <a:gd name="T15" fmla="*/ 0 w 246"/>
                <a:gd name="T16" fmla="*/ 0 h 649"/>
                <a:gd name="T17" fmla="*/ 246 w 246"/>
                <a:gd name="T18" fmla="*/ 649 h 649"/>
              </a:gdLst>
              <a:ahLst/>
              <a:cxnLst>
                <a:cxn ang="T10">
                  <a:pos x="T0" y="T1"/>
                </a:cxn>
                <a:cxn ang="T11">
                  <a:pos x="T2" y="T3"/>
                </a:cxn>
                <a:cxn ang="T12">
                  <a:pos x="T4" y="T5"/>
                </a:cxn>
                <a:cxn ang="T13">
                  <a:pos x="T6" y="T7"/>
                </a:cxn>
                <a:cxn ang="T14">
                  <a:pos x="T8" y="T9"/>
                </a:cxn>
              </a:cxnLst>
              <a:rect l="T15" t="T16" r="T17" b="T18"/>
              <a:pathLst>
                <a:path w="246" h="649">
                  <a:moveTo>
                    <a:pt x="0" y="648"/>
                  </a:moveTo>
                  <a:lnTo>
                    <a:pt x="187" y="496"/>
                  </a:lnTo>
                  <a:lnTo>
                    <a:pt x="231" y="455"/>
                  </a:lnTo>
                  <a:lnTo>
                    <a:pt x="245" y="409"/>
                  </a:lnTo>
                  <a:lnTo>
                    <a:pt x="245" y="0"/>
                  </a:lnTo>
                </a:path>
              </a:pathLst>
            </a:custGeom>
            <a:noFill/>
            <a:ln w="50800" cap="rnd" cmpd="sng">
              <a:solidFill>
                <a:srgbClr val="676767"/>
              </a:solidFill>
              <a:prstDash val="solid"/>
              <a:round/>
              <a:headEnd type="none" w="med" len="med"/>
              <a:tailEnd type="none" w="med" len="med"/>
            </a:ln>
          </p:spPr>
          <p:txBody>
            <a:bodyPr/>
            <a:lstStyle/>
            <a:p>
              <a:endParaRPr lang="en-US" dirty="0"/>
            </a:p>
          </p:txBody>
        </p:sp>
      </p:grpSp>
      <p:sp>
        <p:nvSpPr>
          <p:cNvPr id="48165" name="Arc 48"/>
          <p:cNvSpPr>
            <a:spLocks/>
          </p:cNvSpPr>
          <p:nvPr/>
        </p:nvSpPr>
        <p:spPr bwMode="auto">
          <a:xfrm>
            <a:off x="1222375" y="3033713"/>
            <a:ext cx="574675" cy="1766887"/>
          </a:xfrm>
          <a:custGeom>
            <a:avLst/>
            <a:gdLst>
              <a:gd name="T0" fmla="*/ 14613428 w 21600"/>
              <a:gd name="T1" fmla="*/ 72301105 h 43179"/>
              <a:gd name="T2" fmla="*/ 15246954 w 21600"/>
              <a:gd name="T3" fmla="*/ 0 h 43179"/>
              <a:gd name="T4" fmla="*/ 15289416 w 21600"/>
              <a:gd name="T5" fmla="*/ 36168128 h 43179"/>
              <a:gd name="T6" fmla="*/ 0 60000 65536"/>
              <a:gd name="T7" fmla="*/ 0 60000 65536"/>
              <a:gd name="T8" fmla="*/ 0 60000 65536"/>
              <a:gd name="T9" fmla="*/ 0 w 21600"/>
              <a:gd name="T10" fmla="*/ 0 h 43179"/>
              <a:gd name="T11" fmla="*/ 21600 w 21600"/>
              <a:gd name="T12" fmla="*/ 43179 h 43179"/>
            </a:gdLst>
            <a:ahLst/>
            <a:cxnLst>
              <a:cxn ang="T6">
                <a:pos x="T0" y="T1"/>
              </a:cxn>
              <a:cxn ang="T7">
                <a:pos x="T2" y="T3"/>
              </a:cxn>
              <a:cxn ang="T8">
                <a:pos x="T4" y="T5"/>
              </a:cxn>
            </a:cxnLst>
            <a:rect l="T9" t="T10" r="T11" b="T12"/>
            <a:pathLst>
              <a:path w="21600" h="43179" fill="none" extrusionOk="0">
                <a:moveTo>
                  <a:pt x="20645" y="43178"/>
                </a:moveTo>
                <a:cubicBezTo>
                  <a:pt x="9098" y="42667"/>
                  <a:pt x="0" y="33157"/>
                  <a:pt x="0" y="21600"/>
                </a:cubicBezTo>
                <a:cubicBezTo>
                  <a:pt x="-1" y="9694"/>
                  <a:pt x="9634" y="33"/>
                  <a:pt x="21540" y="0"/>
                </a:cubicBezTo>
              </a:path>
              <a:path w="21600" h="43179" stroke="0" extrusionOk="0">
                <a:moveTo>
                  <a:pt x="20645" y="43178"/>
                </a:moveTo>
                <a:cubicBezTo>
                  <a:pt x="9098" y="42667"/>
                  <a:pt x="0" y="33157"/>
                  <a:pt x="0" y="21600"/>
                </a:cubicBezTo>
                <a:cubicBezTo>
                  <a:pt x="-1" y="9694"/>
                  <a:pt x="9634" y="33"/>
                  <a:pt x="21540" y="0"/>
                </a:cubicBezTo>
                <a:lnTo>
                  <a:pt x="21600" y="21600"/>
                </a:lnTo>
                <a:close/>
              </a:path>
            </a:pathLst>
          </a:custGeom>
          <a:noFill/>
          <a:ln w="25400" cap="rnd">
            <a:solidFill>
              <a:srgbClr val="676767"/>
            </a:solidFill>
            <a:round/>
            <a:headEnd/>
            <a:tailEnd/>
          </a:ln>
        </p:spPr>
        <p:txBody>
          <a:bodyPr wrap="none" anchor="ctr"/>
          <a:lstStyle/>
          <a:p>
            <a:endParaRPr lang="en-US" dirty="0"/>
          </a:p>
        </p:txBody>
      </p:sp>
      <p:grpSp>
        <p:nvGrpSpPr>
          <p:cNvPr id="7" name="Group 49"/>
          <p:cNvGrpSpPr>
            <a:grpSpLocks/>
          </p:cNvGrpSpPr>
          <p:nvPr/>
        </p:nvGrpSpPr>
        <p:grpSpPr bwMode="auto">
          <a:xfrm>
            <a:off x="3362325" y="3057525"/>
            <a:ext cx="225425" cy="1763713"/>
            <a:chOff x="2118" y="1926"/>
            <a:chExt cx="142" cy="1111"/>
          </a:xfrm>
        </p:grpSpPr>
        <p:sp>
          <p:nvSpPr>
            <p:cNvPr id="48266" name="Freeform 50" descr="Wide downward diagonal"/>
            <p:cNvSpPr>
              <a:spLocks/>
            </p:cNvSpPr>
            <p:nvPr/>
          </p:nvSpPr>
          <p:spPr bwMode="auto">
            <a:xfrm>
              <a:off x="2118" y="1926"/>
              <a:ext cx="135" cy="214"/>
            </a:xfrm>
            <a:custGeom>
              <a:avLst/>
              <a:gdLst>
                <a:gd name="T0" fmla="*/ 44 w 135"/>
                <a:gd name="T1" fmla="*/ 0 h 214"/>
                <a:gd name="T2" fmla="*/ 120 w 135"/>
                <a:gd name="T3" fmla="*/ 81 h 214"/>
                <a:gd name="T4" fmla="*/ 134 w 135"/>
                <a:gd name="T5" fmla="*/ 124 h 214"/>
                <a:gd name="T6" fmla="*/ 134 w 135"/>
                <a:gd name="T7" fmla="*/ 213 h 214"/>
                <a:gd name="T8" fmla="*/ 93 w 135"/>
                <a:gd name="T9" fmla="*/ 210 h 214"/>
                <a:gd name="T10" fmla="*/ 88 w 135"/>
                <a:gd name="T11" fmla="*/ 107 h 214"/>
                <a:gd name="T12" fmla="*/ 44 w 135"/>
                <a:gd name="T13" fmla="*/ 58 h 214"/>
                <a:gd name="T14" fmla="*/ 0 w 135"/>
                <a:gd name="T15" fmla="*/ 8 h 214"/>
                <a:gd name="T16" fmla="*/ 44 w 135"/>
                <a:gd name="T17" fmla="*/ 0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214"/>
                <a:gd name="T29" fmla="*/ 135 w 135"/>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214">
                  <a:moveTo>
                    <a:pt x="44" y="0"/>
                  </a:moveTo>
                  <a:lnTo>
                    <a:pt x="120" y="81"/>
                  </a:lnTo>
                  <a:lnTo>
                    <a:pt x="134" y="124"/>
                  </a:lnTo>
                  <a:lnTo>
                    <a:pt x="134" y="213"/>
                  </a:lnTo>
                  <a:lnTo>
                    <a:pt x="93" y="210"/>
                  </a:lnTo>
                  <a:lnTo>
                    <a:pt x="88" y="107"/>
                  </a:lnTo>
                  <a:lnTo>
                    <a:pt x="44" y="58"/>
                  </a:lnTo>
                  <a:lnTo>
                    <a:pt x="0" y="8"/>
                  </a:lnTo>
                  <a:lnTo>
                    <a:pt x="44" y="0"/>
                  </a:lnTo>
                </a:path>
              </a:pathLst>
            </a:custGeom>
            <a:pattFill prst="wdDnDiag">
              <a:fgClr>
                <a:schemeClr val="hlink"/>
              </a:fgClr>
              <a:bgClr>
                <a:schemeClr val="bg1"/>
              </a:bgClr>
            </a:pattFill>
            <a:ln w="12700" cap="rnd" cmpd="sng">
              <a:solidFill>
                <a:schemeClr val="tx1"/>
              </a:solidFill>
              <a:prstDash val="sysDot"/>
              <a:round/>
              <a:headEnd type="none" w="med" len="med"/>
              <a:tailEnd type="none" w="med" len="med"/>
            </a:ln>
          </p:spPr>
          <p:txBody>
            <a:bodyPr/>
            <a:lstStyle/>
            <a:p>
              <a:endParaRPr lang="en-US" dirty="0"/>
            </a:p>
          </p:txBody>
        </p:sp>
        <p:sp>
          <p:nvSpPr>
            <p:cNvPr id="48267" name="Freeform 51" descr="Wide downward diagonal"/>
            <p:cNvSpPr>
              <a:spLocks/>
            </p:cNvSpPr>
            <p:nvPr/>
          </p:nvSpPr>
          <p:spPr bwMode="auto">
            <a:xfrm>
              <a:off x="2118" y="2825"/>
              <a:ext cx="142" cy="212"/>
            </a:xfrm>
            <a:custGeom>
              <a:avLst/>
              <a:gdLst>
                <a:gd name="T0" fmla="*/ 46 w 142"/>
                <a:gd name="T1" fmla="*/ 211 h 212"/>
                <a:gd name="T2" fmla="*/ 127 w 142"/>
                <a:gd name="T3" fmla="*/ 131 h 212"/>
                <a:gd name="T4" fmla="*/ 141 w 142"/>
                <a:gd name="T5" fmla="*/ 88 h 212"/>
                <a:gd name="T6" fmla="*/ 141 w 142"/>
                <a:gd name="T7" fmla="*/ 0 h 212"/>
                <a:gd name="T8" fmla="*/ 98 w 142"/>
                <a:gd name="T9" fmla="*/ 3 h 212"/>
                <a:gd name="T10" fmla="*/ 92 w 142"/>
                <a:gd name="T11" fmla="*/ 106 h 212"/>
                <a:gd name="T12" fmla="*/ 46 w 142"/>
                <a:gd name="T13" fmla="*/ 153 h 212"/>
                <a:gd name="T14" fmla="*/ 0 w 142"/>
                <a:gd name="T15" fmla="*/ 203 h 212"/>
                <a:gd name="T16" fmla="*/ 46 w 142"/>
                <a:gd name="T17" fmla="*/ 211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12"/>
                <a:gd name="T29" fmla="*/ 142 w 142"/>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12">
                  <a:moveTo>
                    <a:pt x="46" y="211"/>
                  </a:moveTo>
                  <a:lnTo>
                    <a:pt x="127" y="131"/>
                  </a:lnTo>
                  <a:lnTo>
                    <a:pt x="141" y="88"/>
                  </a:lnTo>
                  <a:lnTo>
                    <a:pt x="141" y="0"/>
                  </a:lnTo>
                  <a:lnTo>
                    <a:pt x="98" y="3"/>
                  </a:lnTo>
                  <a:lnTo>
                    <a:pt x="92" y="106"/>
                  </a:lnTo>
                  <a:lnTo>
                    <a:pt x="46" y="153"/>
                  </a:lnTo>
                  <a:lnTo>
                    <a:pt x="0" y="203"/>
                  </a:lnTo>
                  <a:lnTo>
                    <a:pt x="46" y="211"/>
                  </a:lnTo>
                </a:path>
              </a:pathLst>
            </a:custGeom>
            <a:pattFill prst="wdDnDiag">
              <a:fgClr>
                <a:schemeClr val="hlink"/>
              </a:fgClr>
              <a:bgClr>
                <a:schemeClr val="bg1"/>
              </a:bgClr>
            </a:pattFill>
            <a:ln w="12700" cap="rnd" cmpd="sng">
              <a:solidFill>
                <a:schemeClr val="tx1"/>
              </a:solidFill>
              <a:prstDash val="sysDot"/>
              <a:round/>
              <a:headEnd type="none" w="med" len="med"/>
              <a:tailEnd type="none" w="med" len="med"/>
            </a:ln>
          </p:spPr>
          <p:txBody>
            <a:bodyPr/>
            <a:lstStyle/>
            <a:p>
              <a:endParaRPr lang="en-US" dirty="0"/>
            </a:p>
          </p:txBody>
        </p:sp>
      </p:grpSp>
      <p:sp>
        <p:nvSpPr>
          <p:cNvPr id="48167" name="Arc 52"/>
          <p:cNvSpPr>
            <a:spLocks/>
          </p:cNvSpPr>
          <p:nvPr/>
        </p:nvSpPr>
        <p:spPr bwMode="auto">
          <a:xfrm>
            <a:off x="3343275" y="3060700"/>
            <a:ext cx="549275" cy="1749425"/>
          </a:xfrm>
          <a:custGeom>
            <a:avLst/>
            <a:gdLst>
              <a:gd name="T0" fmla="*/ 0 w 21663"/>
              <a:gd name="T1" fmla="*/ 0 h 43182"/>
              <a:gd name="T2" fmla="*/ 605615 w 21663"/>
              <a:gd name="T3" fmla="*/ 70874151 h 43182"/>
              <a:gd name="T4" fmla="*/ 40493 w 21663"/>
              <a:gd name="T5" fmla="*/ 35451843 h 43182"/>
              <a:gd name="T6" fmla="*/ 0 60000 65536"/>
              <a:gd name="T7" fmla="*/ 0 60000 65536"/>
              <a:gd name="T8" fmla="*/ 0 60000 65536"/>
              <a:gd name="T9" fmla="*/ 0 w 21663"/>
              <a:gd name="T10" fmla="*/ 0 h 43182"/>
              <a:gd name="T11" fmla="*/ 21663 w 21663"/>
              <a:gd name="T12" fmla="*/ 43182 h 43182"/>
            </a:gdLst>
            <a:ahLst/>
            <a:cxnLst>
              <a:cxn ang="T6">
                <a:pos x="T0" y="T1"/>
              </a:cxn>
              <a:cxn ang="T7">
                <a:pos x="T2" y="T3"/>
              </a:cxn>
              <a:cxn ang="T8">
                <a:pos x="T4" y="T5"/>
              </a:cxn>
            </a:cxnLst>
            <a:rect l="T9" t="T10" r="T11" b="T12"/>
            <a:pathLst>
              <a:path w="21663" h="43182" fill="none" extrusionOk="0">
                <a:moveTo>
                  <a:pt x="0" y="0"/>
                </a:moveTo>
                <a:cubicBezTo>
                  <a:pt x="21" y="0"/>
                  <a:pt x="42" y="-1"/>
                  <a:pt x="63" y="0"/>
                </a:cubicBezTo>
                <a:cubicBezTo>
                  <a:pt x="11992" y="0"/>
                  <a:pt x="21663" y="9670"/>
                  <a:pt x="21663" y="21600"/>
                </a:cubicBezTo>
                <a:cubicBezTo>
                  <a:pt x="21663" y="33187"/>
                  <a:pt x="12519" y="42710"/>
                  <a:pt x="942" y="43182"/>
                </a:cubicBezTo>
              </a:path>
              <a:path w="21663" h="43182" stroke="0" extrusionOk="0">
                <a:moveTo>
                  <a:pt x="0" y="0"/>
                </a:moveTo>
                <a:cubicBezTo>
                  <a:pt x="21" y="0"/>
                  <a:pt x="42" y="-1"/>
                  <a:pt x="63" y="0"/>
                </a:cubicBezTo>
                <a:cubicBezTo>
                  <a:pt x="11992" y="0"/>
                  <a:pt x="21663" y="9670"/>
                  <a:pt x="21663" y="21600"/>
                </a:cubicBezTo>
                <a:cubicBezTo>
                  <a:pt x="21663" y="33187"/>
                  <a:pt x="12519" y="42710"/>
                  <a:pt x="942" y="43182"/>
                </a:cubicBezTo>
                <a:lnTo>
                  <a:pt x="63" y="21600"/>
                </a:lnTo>
                <a:close/>
              </a:path>
            </a:pathLst>
          </a:custGeom>
          <a:noFill/>
          <a:ln w="25400" cap="rnd">
            <a:solidFill>
              <a:srgbClr val="676767"/>
            </a:solidFill>
            <a:round/>
            <a:headEnd/>
            <a:tailEnd/>
          </a:ln>
        </p:spPr>
        <p:txBody>
          <a:bodyPr wrap="none" anchor="ctr"/>
          <a:lstStyle/>
          <a:p>
            <a:endParaRPr lang="en-US" dirty="0"/>
          </a:p>
        </p:txBody>
      </p:sp>
      <p:sp>
        <p:nvSpPr>
          <p:cNvPr id="48168" name="Freeform 53"/>
          <p:cNvSpPr>
            <a:spLocks/>
          </p:cNvSpPr>
          <p:nvPr/>
        </p:nvSpPr>
        <p:spPr bwMode="auto">
          <a:xfrm>
            <a:off x="1604963" y="4806950"/>
            <a:ext cx="1101725" cy="825500"/>
          </a:xfrm>
          <a:custGeom>
            <a:avLst/>
            <a:gdLst>
              <a:gd name="T0" fmla="*/ 246063 w 694"/>
              <a:gd name="T1" fmla="*/ 73025 h 520"/>
              <a:gd name="T2" fmla="*/ 122238 w 694"/>
              <a:gd name="T3" fmla="*/ 0 h 520"/>
              <a:gd name="T4" fmla="*/ 36512 w 694"/>
              <a:gd name="T5" fmla="*/ 12700 h 520"/>
              <a:gd name="T6" fmla="*/ 0 w 694"/>
              <a:gd name="T7" fmla="*/ 87312 h 520"/>
              <a:gd name="T8" fmla="*/ 166687 w 694"/>
              <a:gd name="T9" fmla="*/ 415925 h 520"/>
              <a:gd name="T10" fmla="*/ 180975 w 694"/>
              <a:gd name="T11" fmla="*/ 500062 h 520"/>
              <a:gd name="T12" fmla="*/ 101600 w 694"/>
              <a:gd name="T13" fmla="*/ 541337 h 520"/>
              <a:gd name="T14" fmla="*/ 96837 w 694"/>
              <a:gd name="T15" fmla="*/ 601662 h 520"/>
              <a:gd name="T16" fmla="*/ 171450 w 694"/>
              <a:gd name="T17" fmla="*/ 623887 h 520"/>
              <a:gd name="T18" fmla="*/ 171450 w 694"/>
              <a:gd name="T19" fmla="*/ 703262 h 520"/>
              <a:gd name="T20" fmla="*/ 92075 w 694"/>
              <a:gd name="T21" fmla="*/ 703262 h 520"/>
              <a:gd name="T22" fmla="*/ 92075 w 694"/>
              <a:gd name="T23" fmla="*/ 787400 h 520"/>
              <a:gd name="T24" fmla="*/ 139700 w 694"/>
              <a:gd name="T25" fmla="*/ 819150 h 520"/>
              <a:gd name="T26" fmla="*/ 1100138 w 694"/>
              <a:gd name="T27" fmla="*/ 823913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4"/>
              <a:gd name="T43" fmla="*/ 0 h 520"/>
              <a:gd name="T44" fmla="*/ 694 w 694"/>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4" h="520">
                <a:moveTo>
                  <a:pt x="155" y="46"/>
                </a:moveTo>
                <a:lnTo>
                  <a:pt x="77" y="0"/>
                </a:lnTo>
                <a:lnTo>
                  <a:pt x="23" y="8"/>
                </a:lnTo>
                <a:lnTo>
                  <a:pt x="0" y="55"/>
                </a:lnTo>
                <a:lnTo>
                  <a:pt x="105" y="262"/>
                </a:lnTo>
                <a:lnTo>
                  <a:pt x="114" y="315"/>
                </a:lnTo>
                <a:lnTo>
                  <a:pt x="64" y="341"/>
                </a:lnTo>
                <a:lnTo>
                  <a:pt x="61" y="379"/>
                </a:lnTo>
                <a:lnTo>
                  <a:pt x="108" y="393"/>
                </a:lnTo>
                <a:lnTo>
                  <a:pt x="108" y="443"/>
                </a:lnTo>
                <a:lnTo>
                  <a:pt x="58" y="443"/>
                </a:lnTo>
                <a:lnTo>
                  <a:pt x="58" y="496"/>
                </a:lnTo>
                <a:lnTo>
                  <a:pt x="88" y="516"/>
                </a:lnTo>
                <a:lnTo>
                  <a:pt x="693" y="519"/>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169" name="Freeform 54"/>
          <p:cNvSpPr>
            <a:spLocks/>
          </p:cNvSpPr>
          <p:nvPr/>
        </p:nvSpPr>
        <p:spPr bwMode="auto">
          <a:xfrm>
            <a:off x="2419350" y="4806950"/>
            <a:ext cx="1101725" cy="825500"/>
          </a:xfrm>
          <a:custGeom>
            <a:avLst/>
            <a:gdLst>
              <a:gd name="T0" fmla="*/ 804862 w 694"/>
              <a:gd name="T1" fmla="*/ 53975 h 520"/>
              <a:gd name="T2" fmla="*/ 977900 w 694"/>
              <a:gd name="T3" fmla="*/ 0 h 520"/>
              <a:gd name="T4" fmla="*/ 1063625 w 694"/>
              <a:gd name="T5" fmla="*/ 12700 h 520"/>
              <a:gd name="T6" fmla="*/ 1100138 w 694"/>
              <a:gd name="T7" fmla="*/ 87312 h 520"/>
              <a:gd name="T8" fmla="*/ 933450 w 694"/>
              <a:gd name="T9" fmla="*/ 415925 h 520"/>
              <a:gd name="T10" fmla="*/ 919163 w 694"/>
              <a:gd name="T11" fmla="*/ 500062 h 520"/>
              <a:gd name="T12" fmla="*/ 998538 w 694"/>
              <a:gd name="T13" fmla="*/ 541337 h 520"/>
              <a:gd name="T14" fmla="*/ 1003300 w 694"/>
              <a:gd name="T15" fmla="*/ 601662 h 520"/>
              <a:gd name="T16" fmla="*/ 928688 w 694"/>
              <a:gd name="T17" fmla="*/ 623887 h 520"/>
              <a:gd name="T18" fmla="*/ 928688 w 694"/>
              <a:gd name="T19" fmla="*/ 703262 h 520"/>
              <a:gd name="T20" fmla="*/ 1008063 w 694"/>
              <a:gd name="T21" fmla="*/ 703262 h 520"/>
              <a:gd name="T22" fmla="*/ 1008063 w 694"/>
              <a:gd name="T23" fmla="*/ 787400 h 520"/>
              <a:gd name="T24" fmla="*/ 960438 w 694"/>
              <a:gd name="T25" fmla="*/ 819150 h 520"/>
              <a:gd name="T26" fmla="*/ 0 w 694"/>
              <a:gd name="T27" fmla="*/ 823913 h 5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4"/>
              <a:gd name="T43" fmla="*/ 0 h 520"/>
              <a:gd name="T44" fmla="*/ 694 w 694"/>
              <a:gd name="T45" fmla="*/ 520 h 5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4" h="520">
                <a:moveTo>
                  <a:pt x="507" y="34"/>
                </a:moveTo>
                <a:lnTo>
                  <a:pt x="616" y="0"/>
                </a:lnTo>
                <a:lnTo>
                  <a:pt x="670" y="8"/>
                </a:lnTo>
                <a:lnTo>
                  <a:pt x="693" y="55"/>
                </a:lnTo>
                <a:lnTo>
                  <a:pt x="588" y="262"/>
                </a:lnTo>
                <a:lnTo>
                  <a:pt x="579" y="315"/>
                </a:lnTo>
                <a:lnTo>
                  <a:pt x="629" y="341"/>
                </a:lnTo>
                <a:lnTo>
                  <a:pt x="632" y="379"/>
                </a:lnTo>
                <a:lnTo>
                  <a:pt x="585" y="393"/>
                </a:lnTo>
                <a:lnTo>
                  <a:pt x="585" y="443"/>
                </a:lnTo>
                <a:lnTo>
                  <a:pt x="635" y="443"/>
                </a:lnTo>
                <a:lnTo>
                  <a:pt x="635" y="496"/>
                </a:lnTo>
                <a:lnTo>
                  <a:pt x="605" y="516"/>
                </a:lnTo>
                <a:lnTo>
                  <a:pt x="0" y="519"/>
                </a:lnTo>
              </a:path>
            </a:pathLst>
          </a:custGeom>
          <a:noFill/>
          <a:ln w="50800" cap="rnd" cmpd="sng">
            <a:solidFill>
              <a:srgbClr val="676767"/>
            </a:solidFill>
            <a:prstDash val="solid"/>
            <a:round/>
            <a:headEnd type="none" w="med" len="med"/>
            <a:tailEnd type="none" w="med" len="med"/>
          </a:ln>
        </p:spPr>
        <p:txBody>
          <a:bodyPr/>
          <a:lstStyle/>
          <a:p>
            <a:endParaRPr lang="en-US" dirty="0"/>
          </a:p>
        </p:txBody>
      </p:sp>
      <p:grpSp>
        <p:nvGrpSpPr>
          <p:cNvPr id="8" name="Group 55"/>
          <p:cNvGrpSpPr>
            <a:grpSpLocks/>
          </p:cNvGrpSpPr>
          <p:nvPr/>
        </p:nvGrpSpPr>
        <p:grpSpPr bwMode="auto">
          <a:xfrm>
            <a:off x="1195388" y="1758950"/>
            <a:ext cx="2735262" cy="2370138"/>
            <a:chOff x="753" y="1108"/>
            <a:chExt cx="1723" cy="1493"/>
          </a:xfrm>
        </p:grpSpPr>
        <p:sp>
          <p:nvSpPr>
            <p:cNvPr id="48264" name="Freeform 56"/>
            <p:cNvSpPr>
              <a:spLocks/>
            </p:cNvSpPr>
            <p:nvPr/>
          </p:nvSpPr>
          <p:spPr bwMode="auto">
            <a:xfrm>
              <a:off x="1589" y="1108"/>
              <a:ext cx="887" cy="1493"/>
            </a:xfrm>
            <a:custGeom>
              <a:avLst/>
              <a:gdLst>
                <a:gd name="T0" fmla="*/ 0 w 887"/>
                <a:gd name="T1" fmla="*/ 0 h 1493"/>
                <a:gd name="T2" fmla="*/ 558 w 887"/>
                <a:gd name="T3" fmla="*/ 0 h 1493"/>
                <a:gd name="T4" fmla="*/ 625 w 887"/>
                <a:gd name="T5" fmla="*/ 15 h 1493"/>
                <a:gd name="T6" fmla="*/ 700 w 887"/>
                <a:gd name="T7" fmla="*/ 62 h 1493"/>
                <a:gd name="T8" fmla="*/ 774 w 887"/>
                <a:gd name="T9" fmla="*/ 154 h 1493"/>
                <a:gd name="T10" fmla="*/ 797 w 887"/>
                <a:gd name="T11" fmla="*/ 215 h 1493"/>
                <a:gd name="T12" fmla="*/ 804 w 887"/>
                <a:gd name="T13" fmla="*/ 269 h 1493"/>
                <a:gd name="T14" fmla="*/ 797 w 887"/>
                <a:gd name="T15" fmla="*/ 300 h 1493"/>
                <a:gd name="T16" fmla="*/ 834 w 887"/>
                <a:gd name="T17" fmla="*/ 354 h 1493"/>
                <a:gd name="T18" fmla="*/ 879 w 887"/>
                <a:gd name="T19" fmla="*/ 431 h 1493"/>
                <a:gd name="T20" fmla="*/ 886 w 887"/>
                <a:gd name="T21" fmla="*/ 477 h 1493"/>
                <a:gd name="T22" fmla="*/ 879 w 887"/>
                <a:gd name="T23" fmla="*/ 515 h 1493"/>
                <a:gd name="T24" fmla="*/ 849 w 887"/>
                <a:gd name="T25" fmla="*/ 538 h 1493"/>
                <a:gd name="T26" fmla="*/ 879 w 887"/>
                <a:gd name="T27" fmla="*/ 554 h 1493"/>
                <a:gd name="T28" fmla="*/ 886 w 887"/>
                <a:gd name="T29" fmla="*/ 615 h 1493"/>
                <a:gd name="T30" fmla="*/ 849 w 887"/>
                <a:gd name="T31" fmla="*/ 638 h 1493"/>
                <a:gd name="T32" fmla="*/ 879 w 887"/>
                <a:gd name="T33" fmla="*/ 677 h 1493"/>
                <a:gd name="T34" fmla="*/ 879 w 887"/>
                <a:gd name="T35" fmla="*/ 1492 h 1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7"/>
                <a:gd name="T55" fmla="*/ 0 h 1493"/>
                <a:gd name="T56" fmla="*/ 887 w 887"/>
                <a:gd name="T57" fmla="*/ 1493 h 14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7" h="1493">
                  <a:moveTo>
                    <a:pt x="0" y="0"/>
                  </a:moveTo>
                  <a:lnTo>
                    <a:pt x="558" y="0"/>
                  </a:lnTo>
                  <a:lnTo>
                    <a:pt x="625" y="15"/>
                  </a:lnTo>
                  <a:lnTo>
                    <a:pt x="700" y="62"/>
                  </a:lnTo>
                  <a:lnTo>
                    <a:pt x="774" y="154"/>
                  </a:lnTo>
                  <a:lnTo>
                    <a:pt x="797" y="215"/>
                  </a:lnTo>
                  <a:lnTo>
                    <a:pt x="804" y="269"/>
                  </a:lnTo>
                  <a:lnTo>
                    <a:pt x="797" y="300"/>
                  </a:lnTo>
                  <a:lnTo>
                    <a:pt x="834" y="354"/>
                  </a:lnTo>
                  <a:lnTo>
                    <a:pt x="879" y="431"/>
                  </a:lnTo>
                  <a:lnTo>
                    <a:pt x="886" y="477"/>
                  </a:lnTo>
                  <a:lnTo>
                    <a:pt x="879" y="515"/>
                  </a:lnTo>
                  <a:lnTo>
                    <a:pt x="849" y="538"/>
                  </a:lnTo>
                  <a:lnTo>
                    <a:pt x="879" y="554"/>
                  </a:lnTo>
                  <a:lnTo>
                    <a:pt x="886" y="615"/>
                  </a:lnTo>
                  <a:lnTo>
                    <a:pt x="849" y="638"/>
                  </a:lnTo>
                  <a:lnTo>
                    <a:pt x="879" y="677"/>
                  </a:lnTo>
                  <a:lnTo>
                    <a:pt x="879" y="1492"/>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265" name="Freeform 57"/>
            <p:cNvSpPr>
              <a:spLocks/>
            </p:cNvSpPr>
            <p:nvPr/>
          </p:nvSpPr>
          <p:spPr bwMode="auto">
            <a:xfrm>
              <a:off x="753" y="1108"/>
              <a:ext cx="887" cy="1493"/>
            </a:xfrm>
            <a:custGeom>
              <a:avLst/>
              <a:gdLst>
                <a:gd name="T0" fmla="*/ 886 w 887"/>
                <a:gd name="T1" fmla="*/ 0 h 1493"/>
                <a:gd name="T2" fmla="*/ 328 w 887"/>
                <a:gd name="T3" fmla="*/ 0 h 1493"/>
                <a:gd name="T4" fmla="*/ 261 w 887"/>
                <a:gd name="T5" fmla="*/ 15 h 1493"/>
                <a:gd name="T6" fmla="*/ 186 w 887"/>
                <a:gd name="T7" fmla="*/ 62 h 1493"/>
                <a:gd name="T8" fmla="*/ 112 w 887"/>
                <a:gd name="T9" fmla="*/ 154 h 1493"/>
                <a:gd name="T10" fmla="*/ 89 w 887"/>
                <a:gd name="T11" fmla="*/ 215 h 1493"/>
                <a:gd name="T12" fmla="*/ 82 w 887"/>
                <a:gd name="T13" fmla="*/ 269 h 1493"/>
                <a:gd name="T14" fmla="*/ 89 w 887"/>
                <a:gd name="T15" fmla="*/ 300 h 1493"/>
                <a:gd name="T16" fmla="*/ 52 w 887"/>
                <a:gd name="T17" fmla="*/ 354 h 1493"/>
                <a:gd name="T18" fmla="*/ 7 w 887"/>
                <a:gd name="T19" fmla="*/ 431 h 1493"/>
                <a:gd name="T20" fmla="*/ 0 w 887"/>
                <a:gd name="T21" fmla="*/ 477 h 1493"/>
                <a:gd name="T22" fmla="*/ 7 w 887"/>
                <a:gd name="T23" fmla="*/ 515 h 1493"/>
                <a:gd name="T24" fmla="*/ 37 w 887"/>
                <a:gd name="T25" fmla="*/ 538 h 1493"/>
                <a:gd name="T26" fmla="*/ 7 w 887"/>
                <a:gd name="T27" fmla="*/ 554 h 1493"/>
                <a:gd name="T28" fmla="*/ 0 w 887"/>
                <a:gd name="T29" fmla="*/ 615 h 1493"/>
                <a:gd name="T30" fmla="*/ 37 w 887"/>
                <a:gd name="T31" fmla="*/ 638 h 1493"/>
                <a:gd name="T32" fmla="*/ 7 w 887"/>
                <a:gd name="T33" fmla="*/ 677 h 1493"/>
                <a:gd name="T34" fmla="*/ 7 w 887"/>
                <a:gd name="T35" fmla="*/ 1492 h 14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7"/>
                <a:gd name="T55" fmla="*/ 0 h 1493"/>
                <a:gd name="T56" fmla="*/ 887 w 887"/>
                <a:gd name="T57" fmla="*/ 1493 h 14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7" h="1493">
                  <a:moveTo>
                    <a:pt x="886" y="0"/>
                  </a:moveTo>
                  <a:lnTo>
                    <a:pt x="328" y="0"/>
                  </a:lnTo>
                  <a:lnTo>
                    <a:pt x="261" y="15"/>
                  </a:lnTo>
                  <a:lnTo>
                    <a:pt x="186" y="62"/>
                  </a:lnTo>
                  <a:lnTo>
                    <a:pt x="112" y="154"/>
                  </a:lnTo>
                  <a:lnTo>
                    <a:pt x="89" y="215"/>
                  </a:lnTo>
                  <a:lnTo>
                    <a:pt x="82" y="269"/>
                  </a:lnTo>
                  <a:lnTo>
                    <a:pt x="89" y="300"/>
                  </a:lnTo>
                  <a:lnTo>
                    <a:pt x="52" y="354"/>
                  </a:lnTo>
                  <a:lnTo>
                    <a:pt x="7" y="431"/>
                  </a:lnTo>
                  <a:lnTo>
                    <a:pt x="0" y="477"/>
                  </a:lnTo>
                  <a:lnTo>
                    <a:pt x="7" y="515"/>
                  </a:lnTo>
                  <a:lnTo>
                    <a:pt x="37" y="538"/>
                  </a:lnTo>
                  <a:lnTo>
                    <a:pt x="7" y="554"/>
                  </a:lnTo>
                  <a:lnTo>
                    <a:pt x="0" y="615"/>
                  </a:lnTo>
                  <a:lnTo>
                    <a:pt x="37" y="638"/>
                  </a:lnTo>
                  <a:lnTo>
                    <a:pt x="7" y="677"/>
                  </a:lnTo>
                  <a:lnTo>
                    <a:pt x="7" y="1492"/>
                  </a:lnTo>
                </a:path>
              </a:pathLst>
            </a:custGeom>
            <a:noFill/>
            <a:ln w="50800" cap="rnd" cmpd="sng">
              <a:solidFill>
                <a:srgbClr val="676767"/>
              </a:solidFill>
              <a:prstDash val="solid"/>
              <a:round/>
              <a:headEnd type="none" w="med" len="med"/>
              <a:tailEnd type="none" w="med" len="med"/>
            </a:ln>
          </p:spPr>
          <p:txBody>
            <a:bodyPr/>
            <a:lstStyle/>
            <a:p>
              <a:endParaRPr lang="en-US" dirty="0"/>
            </a:p>
          </p:txBody>
        </p:sp>
      </p:grpSp>
      <p:sp>
        <p:nvSpPr>
          <p:cNvPr id="48171" name="Freeform 58"/>
          <p:cNvSpPr>
            <a:spLocks/>
          </p:cNvSpPr>
          <p:nvPr/>
        </p:nvSpPr>
        <p:spPr bwMode="auto">
          <a:xfrm>
            <a:off x="1208088" y="4016375"/>
            <a:ext cx="1506537" cy="1892300"/>
          </a:xfrm>
          <a:custGeom>
            <a:avLst/>
            <a:gdLst>
              <a:gd name="T0" fmla="*/ 0 w 949"/>
              <a:gd name="T1" fmla="*/ 0 h 1192"/>
              <a:gd name="T2" fmla="*/ 0 w 949"/>
              <a:gd name="T3" fmla="*/ 1246187 h 1192"/>
              <a:gd name="T4" fmla="*/ 46037 w 949"/>
              <a:gd name="T5" fmla="*/ 1304925 h 1192"/>
              <a:gd name="T6" fmla="*/ 58737 w 949"/>
              <a:gd name="T7" fmla="*/ 1354137 h 1192"/>
              <a:gd name="T8" fmla="*/ 0 w 949"/>
              <a:gd name="T9" fmla="*/ 1382712 h 1192"/>
              <a:gd name="T10" fmla="*/ 0 w 949"/>
              <a:gd name="T11" fmla="*/ 1446212 h 1192"/>
              <a:gd name="T12" fmla="*/ 65087 w 949"/>
              <a:gd name="T13" fmla="*/ 1450975 h 1192"/>
              <a:gd name="T14" fmla="*/ 69850 w 949"/>
              <a:gd name="T15" fmla="*/ 1512887 h 1192"/>
              <a:gd name="T16" fmla="*/ 0 w 949"/>
              <a:gd name="T17" fmla="*/ 1549400 h 1192"/>
              <a:gd name="T18" fmla="*/ 0 w 949"/>
              <a:gd name="T19" fmla="*/ 1890713 h 1192"/>
              <a:gd name="T20" fmla="*/ 1504950 w 949"/>
              <a:gd name="T21" fmla="*/ 1890713 h 1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9"/>
              <a:gd name="T34" fmla="*/ 0 h 1192"/>
              <a:gd name="T35" fmla="*/ 949 w 949"/>
              <a:gd name="T36" fmla="*/ 1192 h 1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9" h="1192">
                <a:moveTo>
                  <a:pt x="0" y="0"/>
                </a:moveTo>
                <a:lnTo>
                  <a:pt x="0" y="785"/>
                </a:lnTo>
                <a:lnTo>
                  <a:pt x="29" y="822"/>
                </a:lnTo>
                <a:lnTo>
                  <a:pt x="37" y="853"/>
                </a:lnTo>
                <a:lnTo>
                  <a:pt x="0" y="871"/>
                </a:lnTo>
                <a:lnTo>
                  <a:pt x="0" y="911"/>
                </a:lnTo>
                <a:lnTo>
                  <a:pt x="41" y="914"/>
                </a:lnTo>
                <a:lnTo>
                  <a:pt x="44" y="953"/>
                </a:lnTo>
                <a:lnTo>
                  <a:pt x="0" y="976"/>
                </a:lnTo>
                <a:lnTo>
                  <a:pt x="0" y="1191"/>
                </a:lnTo>
                <a:lnTo>
                  <a:pt x="948" y="1191"/>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172" name="Freeform 59"/>
          <p:cNvSpPr>
            <a:spLocks/>
          </p:cNvSpPr>
          <p:nvPr/>
        </p:nvSpPr>
        <p:spPr bwMode="auto">
          <a:xfrm>
            <a:off x="2398713" y="4003675"/>
            <a:ext cx="1506537" cy="1905000"/>
          </a:xfrm>
          <a:custGeom>
            <a:avLst/>
            <a:gdLst>
              <a:gd name="T0" fmla="*/ 1504950 w 949"/>
              <a:gd name="T1" fmla="*/ 0 h 1200"/>
              <a:gd name="T2" fmla="*/ 1504950 w 949"/>
              <a:gd name="T3" fmla="*/ 1254125 h 1200"/>
              <a:gd name="T4" fmla="*/ 1458912 w 949"/>
              <a:gd name="T5" fmla="*/ 1314450 h 1200"/>
              <a:gd name="T6" fmla="*/ 1446212 w 949"/>
              <a:gd name="T7" fmla="*/ 1363662 h 1200"/>
              <a:gd name="T8" fmla="*/ 1504950 w 949"/>
              <a:gd name="T9" fmla="*/ 1392237 h 1200"/>
              <a:gd name="T10" fmla="*/ 1504950 w 949"/>
              <a:gd name="T11" fmla="*/ 1455737 h 1200"/>
              <a:gd name="T12" fmla="*/ 1439862 w 949"/>
              <a:gd name="T13" fmla="*/ 1462087 h 1200"/>
              <a:gd name="T14" fmla="*/ 1435100 w 949"/>
              <a:gd name="T15" fmla="*/ 1522412 h 1200"/>
              <a:gd name="T16" fmla="*/ 1504950 w 949"/>
              <a:gd name="T17" fmla="*/ 1558925 h 1200"/>
              <a:gd name="T18" fmla="*/ 1504950 w 949"/>
              <a:gd name="T19" fmla="*/ 1903413 h 1200"/>
              <a:gd name="T20" fmla="*/ 0 w 949"/>
              <a:gd name="T21" fmla="*/ 1903413 h 1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9"/>
              <a:gd name="T34" fmla="*/ 0 h 1200"/>
              <a:gd name="T35" fmla="*/ 949 w 949"/>
              <a:gd name="T36" fmla="*/ 1200 h 1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9" h="1200">
                <a:moveTo>
                  <a:pt x="948" y="0"/>
                </a:moveTo>
                <a:lnTo>
                  <a:pt x="948" y="790"/>
                </a:lnTo>
                <a:lnTo>
                  <a:pt x="919" y="828"/>
                </a:lnTo>
                <a:lnTo>
                  <a:pt x="911" y="859"/>
                </a:lnTo>
                <a:lnTo>
                  <a:pt x="948" y="877"/>
                </a:lnTo>
                <a:lnTo>
                  <a:pt x="948" y="917"/>
                </a:lnTo>
                <a:lnTo>
                  <a:pt x="907" y="921"/>
                </a:lnTo>
                <a:lnTo>
                  <a:pt x="904" y="959"/>
                </a:lnTo>
                <a:lnTo>
                  <a:pt x="948" y="982"/>
                </a:lnTo>
                <a:lnTo>
                  <a:pt x="948" y="1199"/>
                </a:lnTo>
                <a:lnTo>
                  <a:pt x="0" y="1199"/>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173" name="Oval 60"/>
          <p:cNvSpPr>
            <a:spLocks noChangeArrowheads="1"/>
          </p:cNvSpPr>
          <p:nvPr/>
        </p:nvSpPr>
        <p:spPr bwMode="auto">
          <a:xfrm>
            <a:off x="1808163" y="2846388"/>
            <a:ext cx="134937" cy="136525"/>
          </a:xfrm>
          <a:prstGeom prst="ellipse">
            <a:avLst/>
          </a:prstGeom>
          <a:solidFill>
            <a:srgbClr val="676767"/>
          </a:solidFill>
          <a:ln w="12700">
            <a:solidFill>
              <a:schemeClr val="tx1"/>
            </a:solidFill>
            <a:round/>
            <a:headEnd/>
            <a:tailEnd/>
          </a:ln>
        </p:spPr>
        <p:txBody>
          <a:bodyPr wrap="none" anchor="ctr"/>
          <a:lstStyle/>
          <a:p>
            <a:endParaRPr lang="en-US" dirty="0"/>
          </a:p>
        </p:txBody>
      </p:sp>
      <p:sp>
        <p:nvSpPr>
          <p:cNvPr id="48174" name="Oval 61"/>
          <p:cNvSpPr>
            <a:spLocks noChangeArrowheads="1"/>
          </p:cNvSpPr>
          <p:nvPr/>
        </p:nvSpPr>
        <p:spPr bwMode="auto">
          <a:xfrm>
            <a:off x="3130550" y="2846388"/>
            <a:ext cx="136525" cy="136525"/>
          </a:xfrm>
          <a:prstGeom prst="ellipse">
            <a:avLst/>
          </a:prstGeom>
          <a:solidFill>
            <a:srgbClr val="676767"/>
          </a:solidFill>
          <a:ln w="12700">
            <a:solidFill>
              <a:schemeClr val="tx1"/>
            </a:solidFill>
            <a:round/>
            <a:headEnd/>
            <a:tailEnd/>
          </a:ln>
        </p:spPr>
        <p:txBody>
          <a:bodyPr wrap="none" anchor="ctr"/>
          <a:lstStyle/>
          <a:p>
            <a:endParaRPr lang="en-US" dirty="0"/>
          </a:p>
        </p:txBody>
      </p:sp>
      <p:sp>
        <p:nvSpPr>
          <p:cNvPr id="48175" name="Freeform 62"/>
          <p:cNvSpPr>
            <a:spLocks/>
          </p:cNvSpPr>
          <p:nvPr/>
        </p:nvSpPr>
        <p:spPr bwMode="auto">
          <a:xfrm>
            <a:off x="1703388" y="4448175"/>
            <a:ext cx="187325" cy="422275"/>
          </a:xfrm>
          <a:custGeom>
            <a:avLst/>
            <a:gdLst>
              <a:gd name="T0" fmla="*/ 87313 w 118"/>
              <a:gd name="T1" fmla="*/ 0 h 266"/>
              <a:gd name="T2" fmla="*/ 0 w 118"/>
              <a:gd name="T3" fmla="*/ 123825 h 266"/>
              <a:gd name="T4" fmla="*/ 36513 w 118"/>
              <a:gd name="T5" fmla="*/ 234950 h 266"/>
              <a:gd name="T6" fmla="*/ 111125 w 118"/>
              <a:gd name="T7" fmla="*/ 309562 h 266"/>
              <a:gd name="T8" fmla="*/ 185738 w 118"/>
              <a:gd name="T9" fmla="*/ 420688 h 266"/>
              <a:gd name="T10" fmla="*/ 0 60000 65536"/>
              <a:gd name="T11" fmla="*/ 0 60000 65536"/>
              <a:gd name="T12" fmla="*/ 0 60000 65536"/>
              <a:gd name="T13" fmla="*/ 0 60000 65536"/>
              <a:gd name="T14" fmla="*/ 0 60000 65536"/>
              <a:gd name="T15" fmla="*/ 0 w 118"/>
              <a:gd name="T16" fmla="*/ 0 h 266"/>
              <a:gd name="T17" fmla="*/ 118 w 118"/>
              <a:gd name="T18" fmla="*/ 266 h 266"/>
            </a:gdLst>
            <a:ahLst/>
            <a:cxnLst>
              <a:cxn ang="T10">
                <a:pos x="T0" y="T1"/>
              </a:cxn>
              <a:cxn ang="T11">
                <a:pos x="T2" y="T3"/>
              </a:cxn>
              <a:cxn ang="T12">
                <a:pos x="T4" y="T5"/>
              </a:cxn>
              <a:cxn ang="T13">
                <a:pos x="T6" y="T7"/>
              </a:cxn>
              <a:cxn ang="T14">
                <a:pos x="T8" y="T9"/>
              </a:cxn>
            </a:cxnLst>
            <a:rect l="T15" t="T16" r="T17" b="T18"/>
            <a:pathLst>
              <a:path w="118" h="266">
                <a:moveTo>
                  <a:pt x="55" y="0"/>
                </a:moveTo>
                <a:lnTo>
                  <a:pt x="0" y="78"/>
                </a:lnTo>
                <a:lnTo>
                  <a:pt x="23" y="148"/>
                </a:lnTo>
                <a:lnTo>
                  <a:pt x="70" y="195"/>
                </a:lnTo>
                <a:lnTo>
                  <a:pt x="117" y="265"/>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176" name="Freeform 63"/>
          <p:cNvSpPr>
            <a:spLocks/>
          </p:cNvSpPr>
          <p:nvPr/>
        </p:nvSpPr>
        <p:spPr bwMode="auto">
          <a:xfrm>
            <a:off x="3149600" y="4424363"/>
            <a:ext cx="187325" cy="420687"/>
          </a:xfrm>
          <a:custGeom>
            <a:avLst/>
            <a:gdLst>
              <a:gd name="T0" fmla="*/ 98425 w 118"/>
              <a:gd name="T1" fmla="*/ 0 h 265"/>
              <a:gd name="T2" fmla="*/ 185738 w 118"/>
              <a:gd name="T3" fmla="*/ 123825 h 265"/>
              <a:gd name="T4" fmla="*/ 149225 w 118"/>
              <a:gd name="T5" fmla="*/ 234950 h 265"/>
              <a:gd name="T6" fmla="*/ 74613 w 118"/>
              <a:gd name="T7" fmla="*/ 307975 h 265"/>
              <a:gd name="T8" fmla="*/ 0 w 118"/>
              <a:gd name="T9" fmla="*/ 419100 h 265"/>
              <a:gd name="T10" fmla="*/ 0 60000 65536"/>
              <a:gd name="T11" fmla="*/ 0 60000 65536"/>
              <a:gd name="T12" fmla="*/ 0 60000 65536"/>
              <a:gd name="T13" fmla="*/ 0 60000 65536"/>
              <a:gd name="T14" fmla="*/ 0 60000 65536"/>
              <a:gd name="T15" fmla="*/ 0 w 118"/>
              <a:gd name="T16" fmla="*/ 0 h 265"/>
              <a:gd name="T17" fmla="*/ 118 w 118"/>
              <a:gd name="T18" fmla="*/ 265 h 265"/>
            </a:gdLst>
            <a:ahLst/>
            <a:cxnLst>
              <a:cxn ang="T10">
                <a:pos x="T0" y="T1"/>
              </a:cxn>
              <a:cxn ang="T11">
                <a:pos x="T2" y="T3"/>
              </a:cxn>
              <a:cxn ang="T12">
                <a:pos x="T4" y="T5"/>
              </a:cxn>
              <a:cxn ang="T13">
                <a:pos x="T6" y="T7"/>
              </a:cxn>
              <a:cxn ang="T14">
                <a:pos x="T8" y="T9"/>
              </a:cxn>
            </a:cxnLst>
            <a:rect l="T15" t="T16" r="T17" b="T18"/>
            <a:pathLst>
              <a:path w="118" h="265">
                <a:moveTo>
                  <a:pt x="62" y="0"/>
                </a:moveTo>
                <a:lnTo>
                  <a:pt x="117" y="78"/>
                </a:lnTo>
                <a:lnTo>
                  <a:pt x="94" y="148"/>
                </a:lnTo>
                <a:lnTo>
                  <a:pt x="47" y="194"/>
                </a:lnTo>
                <a:lnTo>
                  <a:pt x="0" y="264"/>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177" name="Oval 64"/>
          <p:cNvSpPr>
            <a:spLocks noChangeArrowheads="1"/>
          </p:cNvSpPr>
          <p:nvPr/>
        </p:nvSpPr>
        <p:spPr bwMode="auto">
          <a:xfrm>
            <a:off x="3119438" y="4826000"/>
            <a:ext cx="134937" cy="134938"/>
          </a:xfrm>
          <a:prstGeom prst="ellipse">
            <a:avLst/>
          </a:prstGeom>
          <a:solidFill>
            <a:srgbClr val="676767"/>
          </a:solidFill>
          <a:ln w="12700">
            <a:solidFill>
              <a:schemeClr val="tx1"/>
            </a:solidFill>
            <a:round/>
            <a:headEnd/>
            <a:tailEnd/>
          </a:ln>
        </p:spPr>
        <p:txBody>
          <a:bodyPr wrap="none" anchor="ctr"/>
          <a:lstStyle/>
          <a:p>
            <a:endParaRPr lang="en-US" dirty="0"/>
          </a:p>
        </p:txBody>
      </p:sp>
      <p:sp>
        <p:nvSpPr>
          <p:cNvPr id="48178" name="Oval 65"/>
          <p:cNvSpPr>
            <a:spLocks noChangeArrowheads="1"/>
          </p:cNvSpPr>
          <p:nvPr/>
        </p:nvSpPr>
        <p:spPr bwMode="auto">
          <a:xfrm>
            <a:off x="1795463" y="4862513"/>
            <a:ext cx="136525" cy="136525"/>
          </a:xfrm>
          <a:prstGeom prst="ellipse">
            <a:avLst/>
          </a:prstGeom>
          <a:solidFill>
            <a:srgbClr val="676767"/>
          </a:solidFill>
          <a:ln w="12700">
            <a:solidFill>
              <a:schemeClr val="tx1"/>
            </a:solidFill>
            <a:round/>
            <a:headEnd/>
            <a:tailEnd/>
          </a:ln>
        </p:spPr>
        <p:txBody>
          <a:bodyPr wrap="none" anchor="ctr"/>
          <a:lstStyle/>
          <a:p>
            <a:endParaRPr lang="en-US" dirty="0"/>
          </a:p>
        </p:txBody>
      </p:sp>
      <p:grpSp>
        <p:nvGrpSpPr>
          <p:cNvPr id="9" name="Group 66"/>
          <p:cNvGrpSpPr>
            <a:grpSpLocks/>
          </p:cNvGrpSpPr>
          <p:nvPr/>
        </p:nvGrpSpPr>
        <p:grpSpPr bwMode="auto">
          <a:xfrm>
            <a:off x="2909888" y="3570288"/>
            <a:ext cx="204787" cy="796925"/>
            <a:chOff x="1833" y="2249"/>
            <a:chExt cx="129" cy="502"/>
          </a:xfrm>
        </p:grpSpPr>
        <p:sp>
          <p:nvSpPr>
            <p:cNvPr id="48262" name="Rectangle 67"/>
            <p:cNvSpPr>
              <a:spLocks noChangeArrowheads="1"/>
            </p:cNvSpPr>
            <p:nvPr/>
          </p:nvSpPr>
          <p:spPr bwMode="auto">
            <a:xfrm rot="5400000">
              <a:off x="1829" y="2257"/>
              <a:ext cx="141" cy="125"/>
            </a:xfrm>
            <a:prstGeom prst="rect">
              <a:avLst/>
            </a:prstGeom>
            <a:solidFill>
              <a:schemeClr val="bg1"/>
            </a:solidFill>
            <a:ln w="12700">
              <a:noFill/>
              <a:miter lim="800000"/>
              <a:headEnd/>
              <a:tailEnd/>
            </a:ln>
          </p:spPr>
          <p:txBody>
            <a:bodyPr wrap="none" lIns="38100" tIns="46038" rIns="38100" bIns="46038">
              <a:spAutoFit/>
            </a:bodyPr>
            <a:lstStyle/>
            <a:p>
              <a:pPr eaLnBrk="0" hangingPunct="0"/>
              <a:r>
                <a:rPr lang="en-GB" sz="700" b="0" dirty="0"/>
                <a:t>AIR</a:t>
              </a:r>
            </a:p>
          </p:txBody>
        </p:sp>
        <p:sp>
          <p:nvSpPr>
            <p:cNvPr id="48263" name="Rectangle 68"/>
            <p:cNvSpPr>
              <a:spLocks noChangeArrowheads="1"/>
            </p:cNvSpPr>
            <p:nvPr/>
          </p:nvSpPr>
          <p:spPr bwMode="auto">
            <a:xfrm rot="5400000">
              <a:off x="1807" y="2599"/>
              <a:ext cx="178" cy="125"/>
            </a:xfrm>
            <a:prstGeom prst="rect">
              <a:avLst/>
            </a:prstGeom>
            <a:solidFill>
              <a:schemeClr val="bg1"/>
            </a:solidFill>
            <a:ln w="12700">
              <a:noFill/>
              <a:miter lim="800000"/>
              <a:headEnd/>
              <a:tailEnd/>
            </a:ln>
          </p:spPr>
          <p:txBody>
            <a:bodyPr wrap="none" lIns="38100" tIns="46038" rIns="38100" bIns="46038">
              <a:spAutoFit/>
            </a:bodyPr>
            <a:lstStyle/>
            <a:p>
              <a:pPr eaLnBrk="0" hangingPunct="0"/>
              <a:r>
                <a:rPr lang="en-GB" sz="700" b="0" dirty="0"/>
                <a:t>SIDE</a:t>
              </a:r>
            </a:p>
          </p:txBody>
        </p:sp>
      </p:grpSp>
      <p:sp>
        <p:nvSpPr>
          <p:cNvPr id="48180" name="Rectangle 69"/>
          <p:cNvSpPr>
            <a:spLocks noChangeArrowheads="1"/>
          </p:cNvSpPr>
          <p:nvPr/>
        </p:nvSpPr>
        <p:spPr bwMode="auto">
          <a:xfrm>
            <a:off x="2303463" y="3613150"/>
            <a:ext cx="431800" cy="766763"/>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48181" name="Rectangle 70"/>
          <p:cNvSpPr>
            <a:spLocks noChangeArrowheads="1"/>
          </p:cNvSpPr>
          <p:nvPr/>
        </p:nvSpPr>
        <p:spPr bwMode="auto">
          <a:xfrm>
            <a:off x="2376488" y="4386263"/>
            <a:ext cx="271462" cy="142875"/>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48182" name="Oval 71"/>
          <p:cNvSpPr>
            <a:spLocks noChangeArrowheads="1"/>
          </p:cNvSpPr>
          <p:nvPr/>
        </p:nvSpPr>
        <p:spPr bwMode="auto">
          <a:xfrm>
            <a:off x="2320925" y="4597400"/>
            <a:ext cx="371475" cy="382588"/>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183" name="Line 72"/>
          <p:cNvSpPr>
            <a:spLocks noChangeShapeType="1"/>
          </p:cNvSpPr>
          <p:nvPr/>
        </p:nvSpPr>
        <p:spPr bwMode="auto">
          <a:xfrm>
            <a:off x="2393950" y="4543425"/>
            <a:ext cx="0" cy="84138"/>
          </a:xfrm>
          <a:prstGeom prst="line">
            <a:avLst/>
          </a:prstGeom>
          <a:noFill/>
          <a:ln w="12700">
            <a:solidFill>
              <a:schemeClr val="tx1"/>
            </a:solidFill>
            <a:round/>
            <a:headEnd/>
            <a:tailEnd/>
          </a:ln>
        </p:spPr>
        <p:txBody>
          <a:bodyPr wrap="none" anchor="ctr"/>
          <a:lstStyle/>
          <a:p>
            <a:endParaRPr lang="en-US" dirty="0"/>
          </a:p>
        </p:txBody>
      </p:sp>
      <p:sp>
        <p:nvSpPr>
          <p:cNvPr id="48184" name="Line 73"/>
          <p:cNvSpPr>
            <a:spLocks noChangeShapeType="1"/>
          </p:cNvSpPr>
          <p:nvPr/>
        </p:nvSpPr>
        <p:spPr bwMode="auto">
          <a:xfrm>
            <a:off x="2625725" y="4543425"/>
            <a:ext cx="0" cy="88900"/>
          </a:xfrm>
          <a:prstGeom prst="line">
            <a:avLst/>
          </a:prstGeom>
          <a:noFill/>
          <a:ln w="12700">
            <a:solidFill>
              <a:schemeClr val="tx1"/>
            </a:solidFill>
            <a:round/>
            <a:headEnd/>
            <a:tailEnd/>
          </a:ln>
        </p:spPr>
        <p:txBody>
          <a:bodyPr wrap="none" anchor="ctr"/>
          <a:lstStyle/>
          <a:p>
            <a:endParaRPr lang="en-US" dirty="0"/>
          </a:p>
        </p:txBody>
      </p:sp>
      <p:sp>
        <p:nvSpPr>
          <p:cNvPr id="48185" name="Rectangle 74"/>
          <p:cNvSpPr>
            <a:spLocks noChangeArrowheads="1"/>
          </p:cNvSpPr>
          <p:nvPr/>
        </p:nvSpPr>
        <p:spPr bwMode="auto">
          <a:xfrm>
            <a:off x="2409825" y="4578350"/>
            <a:ext cx="188913" cy="61913"/>
          </a:xfrm>
          <a:prstGeom prst="rect">
            <a:avLst/>
          </a:prstGeom>
          <a:solidFill>
            <a:schemeClr val="bg1"/>
          </a:solidFill>
          <a:ln w="12700">
            <a:solidFill>
              <a:schemeClr val="bg1"/>
            </a:solidFill>
            <a:miter lim="800000"/>
            <a:headEnd/>
            <a:tailEnd/>
          </a:ln>
        </p:spPr>
        <p:txBody>
          <a:bodyPr wrap="none" anchor="ctr"/>
          <a:lstStyle/>
          <a:p>
            <a:endParaRPr lang="en-US" dirty="0"/>
          </a:p>
        </p:txBody>
      </p:sp>
      <p:grpSp>
        <p:nvGrpSpPr>
          <p:cNvPr id="10" name="Group 75"/>
          <p:cNvGrpSpPr>
            <a:grpSpLocks/>
          </p:cNvGrpSpPr>
          <p:nvPr/>
        </p:nvGrpSpPr>
        <p:grpSpPr bwMode="auto">
          <a:xfrm>
            <a:off x="2444750" y="4672013"/>
            <a:ext cx="131763" cy="65087"/>
            <a:chOff x="1540" y="2943"/>
            <a:chExt cx="83" cy="41"/>
          </a:xfrm>
        </p:grpSpPr>
        <p:sp>
          <p:nvSpPr>
            <p:cNvPr id="48260" name="Oval 76"/>
            <p:cNvSpPr>
              <a:spLocks noChangeArrowheads="1"/>
            </p:cNvSpPr>
            <p:nvPr/>
          </p:nvSpPr>
          <p:spPr bwMode="auto">
            <a:xfrm>
              <a:off x="1570" y="2943"/>
              <a:ext cx="26" cy="23"/>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261" name="Freeform 77"/>
            <p:cNvSpPr>
              <a:spLocks/>
            </p:cNvSpPr>
            <p:nvPr/>
          </p:nvSpPr>
          <p:spPr bwMode="auto">
            <a:xfrm>
              <a:off x="1540" y="2944"/>
              <a:ext cx="83" cy="40"/>
            </a:xfrm>
            <a:custGeom>
              <a:avLst/>
              <a:gdLst>
                <a:gd name="T0" fmla="*/ 0 w 83"/>
                <a:gd name="T1" fmla="*/ 4 h 40"/>
                <a:gd name="T2" fmla="*/ 26 w 83"/>
                <a:gd name="T3" fmla="*/ 39 h 40"/>
                <a:gd name="T4" fmla="*/ 61 w 83"/>
                <a:gd name="T5" fmla="*/ 39 h 40"/>
                <a:gd name="T6" fmla="*/ 82 w 83"/>
                <a:gd name="T7" fmla="*/ 0 h 40"/>
                <a:gd name="T8" fmla="*/ 0 60000 65536"/>
                <a:gd name="T9" fmla="*/ 0 60000 65536"/>
                <a:gd name="T10" fmla="*/ 0 60000 65536"/>
                <a:gd name="T11" fmla="*/ 0 60000 65536"/>
                <a:gd name="T12" fmla="*/ 0 w 83"/>
                <a:gd name="T13" fmla="*/ 0 h 40"/>
                <a:gd name="T14" fmla="*/ 83 w 83"/>
                <a:gd name="T15" fmla="*/ 40 h 40"/>
              </a:gdLst>
              <a:ahLst/>
              <a:cxnLst>
                <a:cxn ang="T8">
                  <a:pos x="T0" y="T1"/>
                </a:cxn>
                <a:cxn ang="T9">
                  <a:pos x="T2" y="T3"/>
                </a:cxn>
                <a:cxn ang="T10">
                  <a:pos x="T4" y="T5"/>
                </a:cxn>
                <a:cxn ang="T11">
                  <a:pos x="T6" y="T7"/>
                </a:cxn>
              </a:cxnLst>
              <a:rect l="T12" t="T13" r="T14" b="T15"/>
              <a:pathLst>
                <a:path w="83" h="40">
                  <a:moveTo>
                    <a:pt x="0" y="4"/>
                  </a:moveTo>
                  <a:lnTo>
                    <a:pt x="26" y="39"/>
                  </a:lnTo>
                  <a:lnTo>
                    <a:pt x="61" y="39"/>
                  </a:lnTo>
                  <a:lnTo>
                    <a:pt x="82" y="0"/>
                  </a:lnTo>
                </a:path>
              </a:pathLst>
            </a:custGeom>
            <a:noFill/>
            <a:ln w="12700" cap="rnd" cmpd="sng">
              <a:solidFill>
                <a:schemeClr val="tx1"/>
              </a:solidFill>
              <a:prstDash val="solid"/>
              <a:round/>
              <a:headEnd type="none" w="med" len="med"/>
              <a:tailEnd type="none" w="med" len="med"/>
            </a:ln>
          </p:spPr>
          <p:txBody>
            <a:bodyPr/>
            <a:lstStyle/>
            <a:p>
              <a:endParaRPr lang="en-US" dirty="0"/>
            </a:p>
          </p:txBody>
        </p:sp>
      </p:grpSp>
      <p:sp>
        <p:nvSpPr>
          <p:cNvPr id="48187" name="Oval 78"/>
          <p:cNvSpPr>
            <a:spLocks noChangeArrowheads="1"/>
          </p:cNvSpPr>
          <p:nvPr/>
        </p:nvSpPr>
        <p:spPr bwMode="auto">
          <a:xfrm>
            <a:off x="2663825" y="4319588"/>
            <a:ext cx="34925" cy="34925"/>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188" name="Oval 79"/>
          <p:cNvSpPr>
            <a:spLocks noChangeArrowheads="1"/>
          </p:cNvSpPr>
          <p:nvPr/>
        </p:nvSpPr>
        <p:spPr bwMode="auto">
          <a:xfrm>
            <a:off x="2325688" y="4316413"/>
            <a:ext cx="33337" cy="33337"/>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189" name="Oval 80"/>
          <p:cNvSpPr>
            <a:spLocks noChangeArrowheads="1"/>
          </p:cNvSpPr>
          <p:nvPr/>
        </p:nvSpPr>
        <p:spPr bwMode="auto">
          <a:xfrm>
            <a:off x="2335213" y="3648075"/>
            <a:ext cx="33337" cy="33338"/>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190" name="Oval 81"/>
          <p:cNvSpPr>
            <a:spLocks noChangeArrowheads="1"/>
          </p:cNvSpPr>
          <p:nvPr/>
        </p:nvSpPr>
        <p:spPr bwMode="auto">
          <a:xfrm>
            <a:off x="2668588" y="3643313"/>
            <a:ext cx="34925" cy="33337"/>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191" name="Oval 82"/>
          <p:cNvSpPr>
            <a:spLocks noChangeArrowheads="1"/>
          </p:cNvSpPr>
          <p:nvPr/>
        </p:nvSpPr>
        <p:spPr bwMode="auto">
          <a:xfrm>
            <a:off x="2381250" y="3795713"/>
            <a:ext cx="265113" cy="266700"/>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192" name="Oval 83"/>
          <p:cNvSpPr>
            <a:spLocks noChangeArrowheads="1"/>
          </p:cNvSpPr>
          <p:nvPr/>
        </p:nvSpPr>
        <p:spPr bwMode="auto">
          <a:xfrm>
            <a:off x="2446338" y="3860800"/>
            <a:ext cx="136525" cy="136525"/>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193" name="Oval 84"/>
          <p:cNvSpPr>
            <a:spLocks noChangeArrowheads="1"/>
          </p:cNvSpPr>
          <p:nvPr/>
        </p:nvSpPr>
        <p:spPr bwMode="auto">
          <a:xfrm>
            <a:off x="2479675" y="3898900"/>
            <a:ext cx="69850" cy="65088"/>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194" name="Rectangle 85"/>
          <p:cNvSpPr>
            <a:spLocks noChangeArrowheads="1"/>
          </p:cNvSpPr>
          <p:nvPr/>
        </p:nvSpPr>
        <p:spPr bwMode="auto">
          <a:xfrm>
            <a:off x="2414588" y="3494088"/>
            <a:ext cx="200025" cy="119062"/>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48195" name="Rectangle 86"/>
          <p:cNvSpPr>
            <a:spLocks noChangeArrowheads="1"/>
          </p:cNvSpPr>
          <p:nvPr/>
        </p:nvSpPr>
        <p:spPr bwMode="auto">
          <a:xfrm>
            <a:off x="2474913" y="3044825"/>
            <a:ext cx="74612" cy="742950"/>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48196" name="Freeform 87"/>
          <p:cNvSpPr>
            <a:spLocks/>
          </p:cNvSpPr>
          <p:nvPr/>
        </p:nvSpPr>
        <p:spPr bwMode="auto">
          <a:xfrm>
            <a:off x="2449513" y="3751263"/>
            <a:ext cx="127000" cy="58737"/>
          </a:xfrm>
          <a:custGeom>
            <a:avLst/>
            <a:gdLst>
              <a:gd name="T0" fmla="*/ 0 w 80"/>
              <a:gd name="T1" fmla="*/ 57150 h 37"/>
              <a:gd name="T2" fmla="*/ 25400 w 80"/>
              <a:gd name="T3" fmla="*/ 42862 h 37"/>
              <a:gd name="T4" fmla="*/ 88900 w 80"/>
              <a:gd name="T5" fmla="*/ 42862 h 37"/>
              <a:gd name="T6" fmla="*/ 125413 w 80"/>
              <a:gd name="T7" fmla="*/ 52387 h 37"/>
              <a:gd name="T8" fmla="*/ 125413 w 80"/>
              <a:gd name="T9" fmla="*/ 14287 h 37"/>
              <a:gd name="T10" fmla="*/ 90487 w 80"/>
              <a:gd name="T11" fmla="*/ 0 h 37"/>
              <a:gd name="T12" fmla="*/ 31750 w 80"/>
              <a:gd name="T13" fmla="*/ 0 h 37"/>
              <a:gd name="T14" fmla="*/ 0 w 80"/>
              <a:gd name="T15" fmla="*/ 14287 h 37"/>
              <a:gd name="T16" fmla="*/ 0 w 80"/>
              <a:gd name="T17" fmla="*/ 5715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37"/>
              <a:gd name="T29" fmla="*/ 80 w 8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37">
                <a:moveTo>
                  <a:pt x="0" y="36"/>
                </a:moveTo>
                <a:lnTo>
                  <a:pt x="16" y="27"/>
                </a:lnTo>
                <a:lnTo>
                  <a:pt x="56" y="27"/>
                </a:lnTo>
                <a:lnTo>
                  <a:pt x="79" y="33"/>
                </a:lnTo>
                <a:lnTo>
                  <a:pt x="79" y="9"/>
                </a:lnTo>
                <a:lnTo>
                  <a:pt x="57" y="0"/>
                </a:lnTo>
                <a:lnTo>
                  <a:pt x="20" y="0"/>
                </a:lnTo>
                <a:lnTo>
                  <a:pt x="0" y="9"/>
                </a:lnTo>
                <a:lnTo>
                  <a:pt x="0" y="36"/>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dirty="0"/>
          </a:p>
        </p:txBody>
      </p:sp>
      <p:sp>
        <p:nvSpPr>
          <p:cNvPr id="48197" name="Line 88"/>
          <p:cNvSpPr>
            <a:spLocks noChangeShapeType="1"/>
          </p:cNvSpPr>
          <p:nvPr/>
        </p:nvSpPr>
        <p:spPr bwMode="auto">
          <a:xfrm>
            <a:off x="2519363" y="2662238"/>
            <a:ext cx="0" cy="320675"/>
          </a:xfrm>
          <a:prstGeom prst="line">
            <a:avLst/>
          </a:prstGeom>
          <a:noFill/>
          <a:ln w="12700">
            <a:solidFill>
              <a:schemeClr val="tx1"/>
            </a:solidFill>
            <a:round/>
            <a:headEnd/>
            <a:tailEnd type="triangle" w="med" len="med"/>
          </a:ln>
        </p:spPr>
        <p:txBody>
          <a:bodyPr wrap="none" anchor="ctr"/>
          <a:lstStyle/>
          <a:p>
            <a:endParaRPr lang="en-US" dirty="0"/>
          </a:p>
        </p:txBody>
      </p:sp>
      <p:sp>
        <p:nvSpPr>
          <p:cNvPr id="48198" name="Rectangle 89"/>
          <p:cNvSpPr>
            <a:spLocks noChangeArrowheads="1"/>
          </p:cNvSpPr>
          <p:nvPr/>
        </p:nvSpPr>
        <p:spPr bwMode="auto">
          <a:xfrm>
            <a:off x="1684338" y="3903663"/>
            <a:ext cx="198437" cy="93662"/>
          </a:xfrm>
          <a:prstGeom prst="rect">
            <a:avLst/>
          </a:prstGeom>
          <a:solidFill>
            <a:schemeClr val="bg1"/>
          </a:solidFill>
          <a:ln w="12700">
            <a:noFill/>
            <a:miter lim="800000"/>
            <a:headEnd/>
            <a:tailEnd/>
          </a:ln>
        </p:spPr>
        <p:txBody>
          <a:bodyPr wrap="none" anchor="ctr"/>
          <a:lstStyle/>
          <a:p>
            <a:endParaRPr lang="en-US" dirty="0"/>
          </a:p>
        </p:txBody>
      </p:sp>
      <p:sp>
        <p:nvSpPr>
          <p:cNvPr id="48199" name="Rectangle 90"/>
          <p:cNvSpPr>
            <a:spLocks noChangeArrowheads="1"/>
          </p:cNvSpPr>
          <p:nvPr/>
        </p:nvSpPr>
        <p:spPr bwMode="auto">
          <a:xfrm>
            <a:off x="3181350" y="3892550"/>
            <a:ext cx="196850" cy="92075"/>
          </a:xfrm>
          <a:prstGeom prst="rect">
            <a:avLst/>
          </a:prstGeom>
          <a:solidFill>
            <a:schemeClr val="bg1"/>
          </a:solidFill>
          <a:ln w="12700">
            <a:noFill/>
            <a:miter lim="800000"/>
            <a:headEnd/>
            <a:tailEnd/>
          </a:ln>
        </p:spPr>
        <p:txBody>
          <a:bodyPr wrap="none" anchor="ctr"/>
          <a:lstStyle/>
          <a:p>
            <a:endParaRPr lang="en-US" dirty="0"/>
          </a:p>
        </p:txBody>
      </p:sp>
      <p:sp>
        <p:nvSpPr>
          <p:cNvPr id="48200" name="Rectangle 91"/>
          <p:cNvSpPr>
            <a:spLocks noChangeArrowheads="1"/>
          </p:cNvSpPr>
          <p:nvPr/>
        </p:nvSpPr>
        <p:spPr bwMode="auto">
          <a:xfrm>
            <a:off x="1876425" y="3879850"/>
            <a:ext cx="363538" cy="147638"/>
          </a:xfrm>
          <a:prstGeom prst="rect">
            <a:avLst/>
          </a:prstGeom>
          <a:solidFill>
            <a:schemeClr val="bg1"/>
          </a:solidFill>
          <a:ln w="12700">
            <a:solidFill>
              <a:srgbClr val="676767"/>
            </a:solidFill>
            <a:miter lim="800000"/>
            <a:headEnd/>
            <a:tailEnd/>
          </a:ln>
        </p:spPr>
        <p:txBody>
          <a:bodyPr wrap="none" anchor="ctr"/>
          <a:lstStyle/>
          <a:p>
            <a:endParaRPr lang="en-US" dirty="0"/>
          </a:p>
        </p:txBody>
      </p:sp>
      <p:sp>
        <p:nvSpPr>
          <p:cNvPr id="48201" name="Line 92"/>
          <p:cNvSpPr>
            <a:spLocks noChangeShapeType="1"/>
          </p:cNvSpPr>
          <p:nvPr/>
        </p:nvSpPr>
        <p:spPr bwMode="auto">
          <a:xfrm>
            <a:off x="1895475" y="3948113"/>
            <a:ext cx="320675" cy="6350"/>
          </a:xfrm>
          <a:prstGeom prst="line">
            <a:avLst/>
          </a:prstGeom>
          <a:noFill/>
          <a:ln w="25400">
            <a:solidFill>
              <a:schemeClr val="accent2"/>
            </a:solidFill>
            <a:round/>
            <a:headEnd/>
            <a:tailEnd type="triangle" w="med" len="med"/>
          </a:ln>
        </p:spPr>
        <p:txBody>
          <a:bodyPr wrap="none" anchor="ctr"/>
          <a:lstStyle/>
          <a:p>
            <a:endParaRPr lang="en-US" dirty="0"/>
          </a:p>
        </p:txBody>
      </p:sp>
      <p:sp>
        <p:nvSpPr>
          <p:cNvPr id="48202" name="Rectangle 93"/>
          <p:cNvSpPr>
            <a:spLocks noChangeArrowheads="1"/>
          </p:cNvSpPr>
          <p:nvPr/>
        </p:nvSpPr>
        <p:spPr bwMode="auto">
          <a:xfrm>
            <a:off x="1644650" y="3886200"/>
            <a:ext cx="52388" cy="128588"/>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8203" name="Rectangle 94"/>
          <p:cNvSpPr>
            <a:spLocks noChangeArrowheads="1"/>
          </p:cNvSpPr>
          <p:nvPr/>
        </p:nvSpPr>
        <p:spPr bwMode="auto">
          <a:xfrm>
            <a:off x="2252663" y="3867150"/>
            <a:ext cx="44450" cy="153988"/>
          </a:xfrm>
          <a:prstGeom prst="rect">
            <a:avLst/>
          </a:prstGeom>
          <a:solidFill>
            <a:schemeClr val="bg1"/>
          </a:solidFill>
          <a:ln w="12700">
            <a:noFill/>
            <a:miter lim="800000"/>
            <a:headEnd/>
            <a:tailEnd/>
          </a:ln>
        </p:spPr>
        <p:txBody>
          <a:bodyPr wrap="none" anchor="ctr"/>
          <a:lstStyle/>
          <a:p>
            <a:endParaRPr lang="en-US" dirty="0"/>
          </a:p>
        </p:txBody>
      </p:sp>
      <p:sp>
        <p:nvSpPr>
          <p:cNvPr id="48204" name="Rectangle 95"/>
          <p:cNvSpPr>
            <a:spLocks noChangeArrowheads="1"/>
          </p:cNvSpPr>
          <p:nvPr/>
        </p:nvSpPr>
        <p:spPr bwMode="auto">
          <a:xfrm>
            <a:off x="2736850" y="3862388"/>
            <a:ext cx="44450" cy="153987"/>
          </a:xfrm>
          <a:prstGeom prst="rect">
            <a:avLst/>
          </a:prstGeom>
          <a:solidFill>
            <a:schemeClr val="bg1"/>
          </a:solidFill>
          <a:ln w="12700">
            <a:noFill/>
            <a:miter lim="800000"/>
            <a:headEnd/>
            <a:tailEnd/>
          </a:ln>
        </p:spPr>
        <p:txBody>
          <a:bodyPr wrap="none" anchor="ctr"/>
          <a:lstStyle/>
          <a:p>
            <a:endParaRPr lang="en-US" dirty="0"/>
          </a:p>
        </p:txBody>
      </p:sp>
      <p:sp>
        <p:nvSpPr>
          <p:cNvPr id="48205" name="Rectangle 96"/>
          <p:cNvSpPr>
            <a:spLocks noChangeArrowheads="1"/>
          </p:cNvSpPr>
          <p:nvPr/>
        </p:nvSpPr>
        <p:spPr bwMode="auto">
          <a:xfrm>
            <a:off x="3190875" y="3895725"/>
            <a:ext cx="174625" cy="88900"/>
          </a:xfrm>
          <a:prstGeom prst="rect">
            <a:avLst/>
          </a:prstGeom>
          <a:solidFill>
            <a:schemeClr val="bg1"/>
          </a:solidFill>
          <a:ln w="12700">
            <a:noFill/>
            <a:miter lim="800000"/>
            <a:headEnd/>
            <a:tailEnd/>
          </a:ln>
        </p:spPr>
        <p:txBody>
          <a:bodyPr wrap="none" anchor="ctr"/>
          <a:lstStyle/>
          <a:p>
            <a:endParaRPr lang="en-US" dirty="0"/>
          </a:p>
        </p:txBody>
      </p:sp>
      <p:sp>
        <p:nvSpPr>
          <p:cNvPr id="48206" name="Rectangle 97"/>
          <p:cNvSpPr>
            <a:spLocks noChangeArrowheads="1"/>
          </p:cNvSpPr>
          <p:nvPr/>
        </p:nvSpPr>
        <p:spPr bwMode="auto">
          <a:xfrm>
            <a:off x="3367088" y="3881438"/>
            <a:ext cx="49212" cy="128587"/>
          </a:xfrm>
          <a:prstGeom prst="rect">
            <a:avLst/>
          </a:prstGeom>
          <a:solidFill>
            <a:schemeClr val="tx2"/>
          </a:solidFill>
          <a:ln w="12700">
            <a:solidFill>
              <a:schemeClr val="tx1"/>
            </a:solidFill>
            <a:miter lim="800000"/>
            <a:headEnd/>
            <a:tailEnd/>
          </a:ln>
        </p:spPr>
        <p:txBody>
          <a:bodyPr wrap="none" anchor="ctr"/>
          <a:lstStyle/>
          <a:p>
            <a:endParaRPr lang="en-US" dirty="0"/>
          </a:p>
        </p:txBody>
      </p:sp>
      <p:sp>
        <p:nvSpPr>
          <p:cNvPr id="48207" name="Rectangle 98"/>
          <p:cNvSpPr>
            <a:spLocks noChangeArrowheads="1"/>
          </p:cNvSpPr>
          <p:nvPr/>
        </p:nvSpPr>
        <p:spPr bwMode="auto">
          <a:xfrm>
            <a:off x="2798763" y="3870325"/>
            <a:ext cx="390525" cy="149225"/>
          </a:xfrm>
          <a:prstGeom prst="rect">
            <a:avLst/>
          </a:prstGeom>
          <a:solidFill>
            <a:schemeClr val="bg1"/>
          </a:solidFill>
          <a:ln w="12700">
            <a:solidFill>
              <a:srgbClr val="676767"/>
            </a:solidFill>
            <a:miter lim="800000"/>
            <a:headEnd/>
            <a:tailEnd/>
          </a:ln>
        </p:spPr>
        <p:txBody>
          <a:bodyPr wrap="none" anchor="ctr"/>
          <a:lstStyle/>
          <a:p>
            <a:endParaRPr lang="en-US" dirty="0"/>
          </a:p>
        </p:txBody>
      </p:sp>
      <p:grpSp>
        <p:nvGrpSpPr>
          <p:cNvPr id="11" name="Group 99"/>
          <p:cNvGrpSpPr>
            <a:grpSpLocks/>
          </p:cNvGrpSpPr>
          <p:nvPr/>
        </p:nvGrpSpPr>
        <p:grpSpPr bwMode="auto">
          <a:xfrm>
            <a:off x="3373438" y="3889375"/>
            <a:ext cx="36512" cy="115888"/>
            <a:chOff x="2125" y="2450"/>
            <a:chExt cx="23" cy="73"/>
          </a:xfrm>
        </p:grpSpPr>
        <p:sp>
          <p:nvSpPr>
            <p:cNvPr id="48257" name="Rectangle 100"/>
            <p:cNvSpPr>
              <a:spLocks noChangeArrowheads="1"/>
            </p:cNvSpPr>
            <p:nvPr/>
          </p:nvSpPr>
          <p:spPr bwMode="auto">
            <a:xfrm>
              <a:off x="2125" y="2450"/>
              <a:ext cx="23" cy="15"/>
            </a:xfrm>
            <a:prstGeom prst="rect">
              <a:avLst/>
            </a:prstGeom>
            <a:solidFill>
              <a:schemeClr val="bg1"/>
            </a:solidFill>
            <a:ln w="12700">
              <a:solidFill>
                <a:schemeClr val="bg1"/>
              </a:solidFill>
              <a:miter lim="800000"/>
              <a:headEnd/>
              <a:tailEnd/>
            </a:ln>
          </p:spPr>
          <p:txBody>
            <a:bodyPr wrap="none" anchor="ctr"/>
            <a:lstStyle/>
            <a:p>
              <a:endParaRPr lang="en-US" dirty="0"/>
            </a:p>
          </p:txBody>
        </p:sp>
        <p:sp>
          <p:nvSpPr>
            <p:cNvPr id="48258" name="Rectangle 101"/>
            <p:cNvSpPr>
              <a:spLocks noChangeArrowheads="1"/>
            </p:cNvSpPr>
            <p:nvPr/>
          </p:nvSpPr>
          <p:spPr bwMode="auto">
            <a:xfrm>
              <a:off x="2125" y="2479"/>
              <a:ext cx="23" cy="14"/>
            </a:xfrm>
            <a:prstGeom prst="rect">
              <a:avLst/>
            </a:prstGeom>
            <a:solidFill>
              <a:schemeClr val="bg1"/>
            </a:solidFill>
            <a:ln w="12700">
              <a:solidFill>
                <a:schemeClr val="bg1"/>
              </a:solidFill>
              <a:miter lim="800000"/>
              <a:headEnd/>
              <a:tailEnd/>
            </a:ln>
          </p:spPr>
          <p:txBody>
            <a:bodyPr wrap="none" anchor="ctr"/>
            <a:lstStyle/>
            <a:p>
              <a:endParaRPr lang="en-US" dirty="0"/>
            </a:p>
          </p:txBody>
        </p:sp>
        <p:sp>
          <p:nvSpPr>
            <p:cNvPr id="48259" name="Rectangle 102"/>
            <p:cNvSpPr>
              <a:spLocks noChangeArrowheads="1"/>
            </p:cNvSpPr>
            <p:nvPr/>
          </p:nvSpPr>
          <p:spPr bwMode="auto">
            <a:xfrm>
              <a:off x="2125" y="2507"/>
              <a:ext cx="23" cy="16"/>
            </a:xfrm>
            <a:prstGeom prst="rect">
              <a:avLst/>
            </a:prstGeom>
            <a:solidFill>
              <a:schemeClr val="bg1"/>
            </a:solidFill>
            <a:ln w="12700">
              <a:solidFill>
                <a:schemeClr val="bg1"/>
              </a:solidFill>
              <a:miter lim="800000"/>
              <a:headEnd/>
              <a:tailEnd/>
            </a:ln>
          </p:spPr>
          <p:txBody>
            <a:bodyPr wrap="none" anchor="ctr"/>
            <a:lstStyle/>
            <a:p>
              <a:endParaRPr lang="en-US" dirty="0"/>
            </a:p>
          </p:txBody>
        </p:sp>
      </p:grpSp>
      <p:grpSp>
        <p:nvGrpSpPr>
          <p:cNvPr id="12" name="Group 103"/>
          <p:cNvGrpSpPr>
            <a:grpSpLocks/>
          </p:cNvGrpSpPr>
          <p:nvPr/>
        </p:nvGrpSpPr>
        <p:grpSpPr bwMode="auto">
          <a:xfrm>
            <a:off x="1652588" y="3894138"/>
            <a:ext cx="34925" cy="115887"/>
            <a:chOff x="1041" y="2453"/>
            <a:chExt cx="22" cy="73"/>
          </a:xfrm>
        </p:grpSpPr>
        <p:sp>
          <p:nvSpPr>
            <p:cNvPr id="48254" name="Rectangle 104"/>
            <p:cNvSpPr>
              <a:spLocks noChangeArrowheads="1"/>
            </p:cNvSpPr>
            <p:nvPr/>
          </p:nvSpPr>
          <p:spPr bwMode="auto">
            <a:xfrm>
              <a:off x="1041" y="2453"/>
              <a:ext cx="22" cy="15"/>
            </a:xfrm>
            <a:prstGeom prst="rect">
              <a:avLst/>
            </a:prstGeom>
            <a:solidFill>
              <a:schemeClr val="bg1"/>
            </a:solidFill>
            <a:ln w="12700">
              <a:solidFill>
                <a:schemeClr val="bg1"/>
              </a:solidFill>
              <a:miter lim="800000"/>
              <a:headEnd/>
              <a:tailEnd/>
            </a:ln>
          </p:spPr>
          <p:txBody>
            <a:bodyPr wrap="none" anchor="ctr"/>
            <a:lstStyle/>
            <a:p>
              <a:endParaRPr lang="en-US" dirty="0"/>
            </a:p>
          </p:txBody>
        </p:sp>
        <p:sp>
          <p:nvSpPr>
            <p:cNvPr id="48255" name="Rectangle 105"/>
            <p:cNvSpPr>
              <a:spLocks noChangeArrowheads="1"/>
            </p:cNvSpPr>
            <p:nvPr/>
          </p:nvSpPr>
          <p:spPr bwMode="auto">
            <a:xfrm>
              <a:off x="1041" y="2482"/>
              <a:ext cx="22" cy="14"/>
            </a:xfrm>
            <a:prstGeom prst="rect">
              <a:avLst/>
            </a:prstGeom>
            <a:solidFill>
              <a:schemeClr val="bg1"/>
            </a:solidFill>
            <a:ln w="12700">
              <a:solidFill>
                <a:schemeClr val="bg1"/>
              </a:solidFill>
              <a:miter lim="800000"/>
              <a:headEnd/>
              <a:tailEnd/>
            </a:ln>
          </p:spPr>
          <p:txBody>
            <a:bodyPr wrap="none" anchor="ctr"/>
            <a:lstStyle/>
            <a:p>
              <a:endParaRPr lang="en-US" dirty="0"/>
            </a:p>
          </p:txBody>
        </p:sp>
        <p:sp>
          <p:nvSpPr>
            <p:cNvPr id="48256" name="Rectangle 106"/>
            <p:cNvSpPr>
              <a:spLocks noChangeArrowheads="1"/>
            </p:cNvSpPr>
            <p:nvPr/>
          </p:nvSpPr>
          <p:spPr bwMode="auto">
            <a:xfrm>
              <a:off x="1041" y="2510"/>
              <a:ext cx="22" cy="16"/>
            </a:xfrm>
            <a:prstGeom prst="rect">
              <a:avLst/>
            </a:prstGeom>
            <a:solidFill>
              <a:schemeClr val="bg1"/>
            </a:solidFill>
            <a:ln w="12700">
              <a:solidFill>
                <a:schemeClr val="bg1"/>
              </a:solidFill>
              <a:miter lim="800000"/>
              <a:headEnd/>
              <a:tailEnd/>
            </a:ln>
          </p:spPr>
          <p:txBody>
            <a:bodyPr wrap="none" anchor="ctr"/>
            <a:lstStyle/>
            <a:p>
              <a:endParaRPr lang="en-US" dirty="0"/>
            </a:p>
          </p:txBody>
        </p:sp>
      </p:grpSp>
      <p:sp>
        <p:nvSpPr>
          <p:cNvPr id="48210" name="Freeform 107"/>
          <p:cNvSpPr>
            <a:spLocks/>
          </p:cNvSpPr>
          <p:nvPr/>
        </p:nvSpPr>
        <p:spPr bwMode="auto">
          <a:xfrm>
            <a:off x="3471863" y="2222500"/>
            <a:ext cx="185737" cy="546100"/>
          </a:xfrm>
          <a:custGeom>
            <a:avLst/>
            <a:gdLst>
              <a:gd name="T0" fmla="*/ 23812 w 117"/>
              <a:gd name="T1" fmla="*/ 0 h 344"/>
              <a:gd name="T2" fmla="*/ 122237 w 117"/>
              <a:gd name="T3" fmla="*/ 98425 h 344"/>
              <a:gd name="T4" fmla="*/ 49212 w 117"/>
              <a:gd name="T5" fmla="*/ 160337 h 344"/>
              <a:gd name="T6" fmla="*/ 0 w 117"/>
              <a:gd name="T7" fmla="*/ 234950 h 344"/>
              <a:gd name="T8" fmla="*/ 0 w 117"/>
              <a:gd name="T9" fmla="*/ 544513 h 344"/>
              <a:gd name="T10" fmla="*/ 184150 w 117"/>
              <a:gd name="T11" fmla="*/ 544513 h 344"/>
              <a:gd name="T12" fmla="*/ 0 60000 65536"/>
              <a:gd name="T13" fmla="*/ 0 60000 65536"/>
              <a:gd name="T14" fmla="*/ 0 60000 65536"/>
              <a:gd name="T15" fmla="*/ 0 60000 65536"/>
              <a:gd name="T16" fmla="*/ 0 60000 65536"/>
              <a:gd name="T17" fmla="*/ 0 60000 65536"/>
              <a:gd name="T18" fmla="*/ 0 w 117"/>
              <a:gd name="T19" fmla="*/ 0 h 344"/>
              <a:gd name="T20" fmla="*/ 117 w 117"/>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17" h="344">
                <a:moveTo>
                  <a:pt x="15" y="0"/>
                </a:moveTo>
                <a:lnTo>
                  <a:pt x="77" y="62"/>
                </a:lnTo>
                <a:lnTo>
                  <a:pt x="31" y="101"/>
                </a:lnTo>
                <a:lnTo>
                  <a:pt x="0" y="148"/>
                </a:lnTo>
                <a:lnTo>
                  <a:pt x="0" y="343"/>
                </a:lnTo>
                <a:lnTo>
                  <a:pt x="116" y="343"/>
                </a:lnTo>
              </a:path>
            </a:pathLst>
          </a:custGeom>
          <a:noFill/>
          <a:ln w="12700" cap="rnd" cmpd="sng">
            <a:solidFill>
              <a:schemeClr val="tx1"/>
            </a:solidFill>
            <a:prstDash val="solid"/>
            <a:round/>
            <a:headEnd type="none" w="med" len="med"/>
            <a:tailEnd type="none" w="med" len="med"/>
          </a:ln>
        </p:spPr>
        <p:txBody>
          <a:bodyPr/>
          <a:lstStyle/>
          <a:p>
            <a:endParaRPr lang="en-US" dirty="0"/>
          </a:p>
        </p:txBody>
      </p:sp>
      <p:sp>
        <p:nvSpPr>
          <p:cNvPr id="48211" name="Freeform 108"/>
          <p:cNvSpPr>
            <a:spLocks/>
          </p:cNvSpPr>
          <p:nvPr/>
        </p:nvSpPr>
        <p:spPr bwMode="auto">
          <a:xfrm>
            <a:off x="3644900" y="2222500"/>
            <a:ext cx="185738" cy="546100"/>
          </a:xfrm>
          <a:custGeom>
            <a:avLst/>
            <a:gdLst>
              <a:gd name="T0" fmla="*/ 160338 w 117"/>
              <a:gd name="T1" fmla="*/ 0 h 344"/>
              <a:gd name="T2" fmla="*/ 61913 w 117"/>
              <a:gd name="T3" fmla="*/ 98425 h 344"/>
              <a:gd name="T4" fmla="*/ 134938 w 117"/>
              <a:gd name="T5" fmla="*/ 160337 h 344"/>
              <a:gd name="T6" fmla="*/ 184150 w 117"/>
              <a:gd name="T7" fmla="*/ 234950 h 344"/>
              <a:gd name="T8" fmla="*/ 184150 w 117"/>
              <a:gd name="T9" fmla="*/ 544513 h 344"/>
              <a:gd name="T10" fmla="*/ 0 w 117"/>
              <a:gd name="T11" fmla="*/ 544513 h 344"/>
              <a:gd name="T12" fmla="*/ 0 60000 65536"/>
              <a:gd name="T13" fmla="*/ 0 60000 65536"/>
              <a:gd name="T14" fmla="*/ 0 60000 65536"/>
              <a:gd name="T15" fmla="*/ 0 60000 65536"/>
              <a:gd name="T16" fmla="*/ 0 60000 65536"/>
              <a:gd name="T17" fmla="*/ 0 60000 65536"/>
              <a:gd name="T18" fmla="*/ 0 w 117"/>
              <a:gd name="T19" fmla="*/ 0 h 344"/>
              <a:gd name="T20" fmla="*/ 117 w 117"/>
              <a:gd name="T21" fmla="*/ 344 h 344"/>
            </a:gdLst>
            <a:ahLst/>
            <a:cxnLst>
              <a:cxn ang="T12">
                <a:pos x="T0" y="T1"/>
              </a:cxn>
              <a:cxn ang="T13">
                <a:pos x="T2" y="T3"/>
              </a:cxn>
              <a:cxn ang="T14">
                <a:pos x="T4" y="T5"/>
              </a:cxn>
              <a:cxn ang="T15">
                <a:pos x="T6" y="T7"/>
              </a:cxn>
              <a:cxn ang="T16">
                <a:pos x="T8" y="T9"/>
              </a:cxn>
              <a:cxn ang="T17">
                <a:pos x="T10" y="T11"/>
              </a:cxn>
            </a:cxnLst>
            <a:rect l="T18" t="T19" r="T20" b="T21"/>
            <a:pathLst>
              <a:path w="117" h="344">
                <a:moveTo>
                  <a:pt x="101" y="0"/>
                </a:moveTo>
                <a:lnTo>
                  <a:pt x="39" y="62"/>
                </a:lnTo>
                <a:lnTo>
                  <a:pt x="85" y="101"/>
                </a:lnTo>
                <a:lnTo>
                  <a:pt x="116" y="148"/>
                </a:lnTo>
                <a:lnTo>
                  <a:pt x="116" y="343"/>
                </a:lnTo>
                <a:lnTo>
                  <a:pt x="0" y="343"/>
                </a:lnTo>
              </a:path>
            </a:pathLst>
          </a:custGeom>
          <a:noFill/>
          <a:ln w="12700" cap="rnd" cmpd="sng">
            <a:solidFill>
              <a:schemeClr val="tx1"/>
            </a:solidFill>
            <a:prstDash val="solid"/>
            <a:round/>
            <a:headEnd type="none" w="med" len="med"/>
            <a:tailEnd type="none" w="med" len="med"/>
          </a:ln>
        </p:spPr>
        <p:txBody>
          <a:bodyPr/>
          <a:lstStyle/>
          <a:p>
            <a:endParaRPr lang="en-US" dirty="0"/>
          </a:p>
        </p:txBody>
      </p:sp>
      <p:sp>
        <p:nvSpPr>
          <p:cNvPr id="48212" name="Oval 109" descr="Wide upward diagonal"/>
          <p:cNvSpPr>
            <a:spLocks noChangeArrowheads="1"/>
          </p:cNvSpPr>
          <p:nvPr/>
        </p:nvSpPr>
        <p:spPr bwMode="auto">
          <a:xfrm>
            <a:off x="3489325" y="2339975"/>
            <a:ext cx="333375" cy="309563"/>
          </a:xfrm>
          <a:prstGeom prst="ellipse">
            <a:avLst/>
          </a:prstGeom>
          <a:pattFill prst="wdUpDiag">
            <a:fgClr>
              <a:srgbClr val="FAFD00"/>
            </a:fgClr>
            <a:bgClr>
              <a:schemeClr val="bg1"/>
            </a:bgClr>
          </a:pattFill>
          <a:ln w="12700">
            <a:solidFill>
              <a:schemeClr val="tx1"/>
            </a:solidFill>
            <a:prstDash val="dash"/>
            <a:round/>
            <a:headEnd/>
            <a:tailEnd/>
          </a:ln>
        </p:spPr>
        <p:txBody>
          <a:bodyPr wrap="none" anchor="ctr"/>
          <a:lstStyle/>
          <a:p>
            <a:endParaRPr lang="en-US" dirty="0"/>
          </a:p>
        </p:txBody>
      </p:sp>
      <p:sp>
        <p:nvSpPr>
          <p:cNvPr id="48213" name="Oval 110"/>
          <p:cNvSpPr>
            <a:spLocks noChangeArrowheads="1"/>
          </p:cNvSpPr>
          <p:nvPr/>
        </p:nvSpPr>
        <p:spPr bwMode="auto">
          <a:xfrm>
            <a:off x="3489325" y="2427288"/>
            <a:ext cx="333375" cy="307975"/>
          </a:xfrm>
          <a:prstGeom prst="ellipse">
            <a:avLst/>
          </a:prstGeom>
          <a:solidFill>
            <a:srgbClr val="FAFD00"/>
          </a:solidFill>
          <a:ln w="12700">
            <a:solidFill>
              <a:schemeClr val="tx1"/>
            </a:solidFill>
            <a:round/>
            <a:headEnd/>
            <a:tailEnd/>
          </a:ln>
        </p:spPr>
        <p:txBody>
          <a:bodyPr wrap="none" anchor="ctr"/>
          <a:lstStyle/>
          <a:p>
            <a:endParaRPr lang="en-US" dirty="0"/>
          </a:p>
        </p:txBody>
      </p:sp>
      <p:sp>
        <p:nvSpPr>
          <p:cNvPr id="48214" name="Oval 111" descr="Wide upward diagonal"/>
          <p:cNvSpPr>
            <a:spLocks noChangeArrowheads="1"/>
          </p:cNvSpPr>
          <p:nvPr/>
        </p:nvSpPr>
        <p:spPr bwMode="auto">
          <a:xfrm>
            <a:off x="1312863" y="5184775"/>
            <a:ext cx="334962" cy="307975"/>
          </a:xfrm>
          <a:prstGeom prst="ellipse">
            <a:avLst/>
          </a:prstGeom>
          <a:pattFill prst="wdUpDiag">
            <a:fgClr>
              <a:srgbClr val="FAFD00"/>
            </a:fgClr>
            <a:bgClr>
              <a:schemeClr val="bg1"/>
            </a:bgClr>
          </a:pattFill>
          <a:ln w="12700">
            <a:solidFill>
              <a:schemeClr val="tx1"/>
            </a:solidFill>
            <a:prstDash val="dash"/>
            <a:round/>
            <a:headEnd/>
            <a:tailEnd/>
          </a:ln>
        </p:spPr>
        <p:txBody>
          <a:bodyPr wrap="none" anchor="ctr"/>
          <a:lstStyle/>
          <a:p>
            <a:endParaRPr lang="en-US" dirty="0"/>
          </a:p>
        </p:txBody>
      </p:sp>
      <p:sp>
        <p:nvSpPr>
          <p:cNvPr id="48215" name="Oval 112"/>
          <p:cNvSpPr>
            <a:spLocks noChangeArrowheads="1"/>
          </p:cNvSpPr>
          <p:nvPr/>
        </p:nvSpPr>
        <p:spPr bwMode="auto">
          <a:xfrm>
            <a:off x="1312863" y="5256213"/>
            <a:ext cx="334962" cy="307975"/>
          </a:xfrm>
          <a:prstGeom prst="ellipse">
            <a:avLst/>
          </a:prstGeom>
          <a:solidFill>
            <a:srgbClr val="FAFD00"/>
          </a:solidFill>
          <a:ln w="12700">
            <a:solidFill>
              <a:schemeClr val="tx1"/>
            </a:solidFill>
            <a:round/>
            <a:headEnd/>
            <a:tailEnd/>
          </a:ln>
        </p:spPr>
        <p:txBody>
          <a:bodyPr wrap="none" anchor="ctr"/>
          <a:lstStyle/>
          <a:p>
            <a:endParaRPr lang="en-US" dirty="0"/>
          </a:p>
        </p:txBody>
      </p:sp>
      <p:sp>
        <p:nvSpPr>
          <p:cNvPr id="48216" name="Freeform 113"/>
          <p:cNvSpPr>
            <a:spLocks/>
          </p:cNvSpPr>
          <p:nvPr/>
        </p:nvSpPr>
        <p:spPr bwMode="auto">
          <a:xfrm>
            <a:off x="3459163" y="4911725"/>
            <a:ext cx="439737" cy="650875"/>
          </a:xfrm>
          <a:custGeom>
            <a:avLst/>
            <a:gdLst>
              <a:gd name="T0" fmla="*/ 0 w 277"/>
              <a:gd name="T1" fmla="*/ 296863 h 410"/>
              <a:gd name="T2" fmla="*/ 0 w 277"/>
              <a:gd name="T3" fmla="*/ 649288 h 410"/>
              <a:gd name="T4" fmla="*/ 346075 w 277"/>
              <a:gd name="T5" fmla="*/ 649288 h 410"/>
              <a:gd name="T6" fmla="*/ 346075 w 277"/>
              <a:gd name="T7" fmla="*/ 284163 h 410"/>
              <a:gd name="T8" fmla="*/ 301625 w 277"/>
              <a:gd name="T9" fmla="*/ 228600 h 410"/>
              <a:gd name="T10" fmla="*/ 252412 w 277"/>
              <a:gd name="T11" fmla="*/ 198437 h 410"/>
              <a:gd name="T12" fmla="*/ 246062 w 277"/>
              <a:gd name="T13" fmla="*/ 136525 h 410"/>
              <a:gd name="T14" fmla="*/ 438150 w 277"/>
              <a:gd name="T15" fmla="*/ 0 h 410"/>
              <a:gd name="T16" fmla="*/ 0 60000 65536"/>
              <a:gd name="T17" fmla="*/ 0 60000 65536"/>
              <a:gd name="T18" fmla="*/ 0 60000 65536"/>
              <a:gd name="T19" fmla="*/ 0 60000 65536"/>
              <a:gd name="T20" fmla="*/ 0 60000 65536"/>
              <a:gd name="T21" fmla="*/ 0 60000 65536"/>
              <a:gd name="T22" fmla="*/ 0 60000 65536"/>
              <a:gd name="T23" fmla="*/ 0 60000 65536"/>
              <a:gd name="T24" fmla="*/ 0 w 277"/>
              <a:gd name="T25" fmla="*/ 0 h 410"/>
              <a:gd name="T26" fmla="*/ 277 w 277"/>
              <a:gd name="T27" fmla="*/ 410 h 4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7" h="410">
                <a:moveTo>
                  <a:pt x="0" y="187"/>
                </a:moveTo>
                <a:lnTo>
                  <a:pt x="0" y="409"/>
                </a:lnTo>
                <a:lnTo>
                  <a:pt x="218" y="409"/>
                </a:lnTo>
                <a:lnTo>
                  <a:pt x="218" y="179"/>
                </a:lnTo>
                <a:lnTo>
                  <a:pt x="190" y="144"/>
                </a:lnTo>
                <a:lnTo>
                  <a:pt x="159" y="125"/>
                </a:lnTo>
                <a:lnTo>
                  <a:pt x="155" y="86"/>
                </a:lnTo>
                <a:lnTo>
                  <a:pt x="276" y="0"/>
                </a:lnTo>
              </a:path>
            </a:pathLst>
          </a:custGeom>
          <a:noFill/>
          <a:ln w="12700" cap="rnd" cmpd="sng">
            <a:solidFill>
              <a:schemeClr val="tx1"/>
            </a:solidFill>
            <a:prstDash val="solid"/>
            <a:round/>
            <a:headEnd type="none" w="med" len="med"/>
            <a:tailEnd type="none" w="med" len="med"/>
          </a:ln>
        </p:spPr>
        <p:txBody>
          <a:bodyPr/>
          <a:lstStyle/>
          <a:p>
            <a:endParaRPr lang="en-US" dirty="0"/>
          </a:p>
        </p:txBody>
      </p:sp>
      <p:sp>
        <p:nvSpPr>
          <p:cNvPr id="48217" name="Freeform 114"/>
          <p:cNvSpPr>
            <a:spLocks/>
          </p:cNvSpPr>
          <p:nvPr/>
        </p:nvSpPr>
        <p:spPr bwMode="auto">
          <a:xfrm>
            <a:off x="3465513" y="4968875"/>
            <a:ext cx="106362" cy="228600"/>
          </a:xfrm>
          <a:custGeom>
            <a:avLst/>
            <a:gdLst>
              <a:gd name="T0" fmla="*/ 0 w 67"/>
              <a:gd name="T1" fmla="*/ 227013 h 144"/>
              <a:gd name="T2" fmla="*/ 30162 w 67"/>
              <a:gd name="T3" fmla="*/ 177800 h 144"/>
              <a:gd name="T4" fmla="*/ 104775 w 67"/>
              <a:gd name="T5" fmla="*/ 144462 h 144"/>
              <a:gd name="T6" fmla="*/ 104775 w 67"/>
              <a:gd name="T7" fmla="*/ 63500 h 144"/>
              <a:gd name="T8" fmla="*/ 19050 w 67"/>
              <a:gd name="T9" fmla="*/ 0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143"/>
                </a:moveTo>
                <a:lnTo>
                  <a:pt x="19" y="112"/>
                </a:lnTo>
                <a:lnTo>
                  <a:pt x="66" y="91"/>
                </a:lnTo>
                <a:lnTo>
                  <a:pt x="66" y="40"/>
                </a:lnTo>
                <a:lnTo>
                  <a:pt x="12" y="0"/>
                </a:lnTo>
              </a:path>
            </a:pathLst>
          </a:custGeom>
          <a:noFill/>
          <a:ln w="12700" cap="rnd" cmpd="sng">
            <a:solidFill>
              <a:schemeClr val="tx1"/>
            </a:solidFill>
            <a:prstDash val="solid"/>
            <a:round/>
            <a:headEnd type="none" w="med" len="med"/>
            <a:tailEnd type="none" w="med" len="med"/>
          </a:ln>
        </p:spPr>
        <p:txBody>
          <a:bodyPr/>
          <a:lstStyle/>
          <a:p>
            <a:endParaRPr lang="en-US" dirty="0"/>
          </a:p>
        </p:txBody>
      </p:sp>
      <p:sp>
        <p:nvSpPr>
          <p:cNvPr id="48218" name="Oval 115"/>
          <p:cNvSpPr>
            <a:spLocks noChangeArrowheads="1"/>
          </p:cNvSpPr>
          <p:nvPr/>
        </p:nvSpPr>
        <p:spPr bwMode="auto">
          <a:xfrm>
            <a:off x="2365375" y="5640388"/>
            <a:ext cx="268288" cy="249237"/>
          </a:xfrm>
          <a:prstGeom prst="ellipse">
            <a:avLst/>
          </a:prstGeom>
          <a:solidFill>
            <a:schemeClr val="bg1"/>
          </a:solidFill>
          <a:ln w="12700">
            <a:solidFill>
              <a:schemeClr val="tx1"/>
            </a:solidFill>
            <a:round/>
            <a:headEnd/>
            <a:tailEnd/>
          </a:ln>
        </p:spPr>
        <p:txBody>
          <a:bodyPr wrap="none" anchor="ctr"/>
          <a:lstStyle/>
          <a:p>
            <a:endParaRPr lang="en-US" dirty="0"/>
          </a:p>
        </p:txBody>
      </p:sp>
      <p:sp>
        <p:nvSpPr>
          <p:cNvPr id="48219" name="Freeform 116"/>
          <p:cNvSpPr>
            <a:spLocks/>
          </p:cNvSpPr>
          <p:nvPr/>
        </p:nvSpPr>
        <p:spPr bwMode="auto">
          <a:xfrm>
            <a:off x="1282700" y="5487988"/>
            <a:ext cx="354013" cy="420687"/>
          </a:xfrm>
          <a:custGeom>
            <a:avLst/>
            <a:gdLst>
              <a:gd name="T0" fmla="*/ 0 w 223"/>
              <a:gd name="T1" fmla="*/ 0 h 265"/>
              <a:gd name="T2" fmla="*/ 0 w 223"/>
              <a:gd name="T3" fmla="*/ 196850 h 265"/>
              <a:gd name="T4" fmla="*/ 14288 w 223"/>
              <a:gd name="T5" fmla="*/ 258762 h 265"/>
              <a:gd name="T6" fmla="*/ 82550 w 223"/>
              <a:gd name="T7" fmla="*/ 344487 h 265"/>
              <a:gd name="T8" fmla="*/ 173038 w 223"/>
              <a:gd name="T9" fmla="*/ 393699 h 265"/>
              <a:gd name="T10" fmla="*/ 352425 w 223"/>
              <a:gd name="T11" fmla="*/ 419100 h 265"/>
              <a:gd name="T12" fmla="*/ 0 60000 65536"/>
              <a:gd name="T13" fmla="*/ 0 60000 65536"/>
              <a:gd name="T14" fmla="*/ 0 60000 65536"/>
              <a:gd name="T15" fmla="*/ 0 60000 65536"/>
              <a:gd name="T16" fmla="*/ 0 60000 65536"/>
              <a:gd name="T17" fmla="*/ 0 60000 65536"/>
              <a:gd name="T18" fmla="*/ 0 w 223"/>
              <a:gd name="T19" fmla="*/ 0 h 265"/>
              <a:gd name="T20" fmla="*/ 223 w 223"/>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23" h="265">
                <a:moveTo>
                  <a:pt x="0" y="0"/>
                </a:moveTo>
                <a:lnTo>
                  <a:pt x="0" y="124"/>
                </a:lnTo>
                <a:lnTo>
                  <a:pt x="9" y="163"/>
                </a:lnTo>
                <a:lnTo>
                  <a:pt x="52" y="217"/>
                </a:lnTo>
                <a:lnTo>
                  <a:pt x="109" y="248"/>
                </a:lnTo>
                <a:lnTo>
                  <a:pt x="222" y="264"/>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220" name="Freeform 117"/>
          <p:cNvSpPr>
            <a:spLocks/>
          </p:cNvSpPr>
          <p:nvPr/>
        </p:nvSpPr>
        <p:spPr bwMode="auto">
          <a:xfrm>
            <a:off x="3482975" y="5492750"/>
            <a:ext cx="347663" cy="415925"/>
          </a:xfrm>
          <a:custGeom>
            <a:avLst/>
            <a:gdLst>
              <a:gd name="T0" fmla="*/ 346075 w 219"/>
              <a:gd name="T1" fmla="*/ 0 h 262"/>
              <a:gd name="T2" fmla="*/ 346075 w 219"/>
              <a:gd name="T3" fmla="*/ 195262 h 262"/>
              <a:gd name="T4" fmla="*/ 331788 w 219"/>
              <a:gd name="T5" fmla="*/ 255587 h 262"/>
              <a:gd name="T6" fmla="*/ 265113 w 219"/>
              <a:gd name="T7" fmla="*/ 341312 h 262"/>
              <a:gd name="T8" fmla="*/ 176213 w 219"/>
              <a:gd name="T9" fmla="*/ 390525 h 262"/>
              <a:gd name="T10" fmla="*/ 0 w 219"/>
              <a:gd name="T11" fmla="*/ 414338 h 262"/>
              <a:gd name="T12" fmla="*/ 0 60000 65536"/>
              <a:gd name="T13" fmla="*/ 0 60000 65536"/>
              <a:gd name="T14" fmla="*/ 0 60000 65536"/>
              <a:gd name="T15" fmla="*/ 0 60000 65536"/>
              <a:gd name="T16" fmla="*/ 0 60000 65536"/>
              <a:gd name="T17" fmla="*/ 0 60000 65536"/>
              <a:gd name="T18" fmla="*/ 0 w 219"/>
              <a:gd name="T19" fmla="*/ 0 h 262"/>
              <a:gd name="T20" fmla="*/ 219 w 219"/>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219" h="262">
                <a:moveTo>
                  <a:pt x="218" y="0"/>
                </a:moveTo>
                <a:lnTo>
                  <a:pt x="218" y="123"/>
                </a:lnTo>
                <a:lnTo>
                  <a:pt x="209" y="161"/>
                </a:lnTo>
                <a:lnTo>
                  <a:pt x="167" y="215"/>
                </a:lnTo>
                <a:lnTo>
                  <a:pt x="111" y="246"/>
                </a:lnTo>
                <a:lnTo>
                  <a:pt x="0" y="261"/>
                </a:lnTo>
              </a:path>
            </a:pathLst>
          </a:custGeom>
          <a:noFill/>
          <a:ln w="50800" cap="rnd" cmpd="sng">
            <a:solidFill>
              <a:srgbClr val="676767"/>
            </a:solidFill>
            <a:prstDash val="solid"/>
            <a:round/>
            <a:headEnd type="none" w="med" len="med"/>
            <a:tailEnd type="none" w="med" len="med"/>
          </a:ln>
        </p:spPr>
        <p:txBody>
          <a:bodyPr/>
          <a:lstStyle/>
          <a:p>
            <a:endParaRPr lang="en-US" dirty="0"/>
          </a:p>
        </p:txBody>
      </p:sp>
      <p:sp>
        <p:nvSpPr>
          <p:cNvPr id="48221" name="Freeform 118"/>
          <p:cNvSpPr>
            <a:spLocks/>
          </p:cNvSpPr>
          <p:nvPr/>
        </p:nvSpPr>
        <p:spPr bwMode="auto">
          <a:xfrm>
            <a:off x="1306513" y="5332413"/>
            <a:ext cx="349250" cy="261937"/>
          </a:xfrm>
          <a:custGeom>
            <a:avLst/>
            <a:gdLst>
              <a:gd name="T0" fmla="*/ 0 w 220"/>
              <a:gd name="T1" fmla="*/ 0 h 165"/>
              <a:gd name="T2" fmla="*/ 6350 w 220"/>
              <a:gd name="T3" fmla="*/ 260350 h 165"/>
              <a:gd name="T4" fmla="*/ 341313 w 220"/>
              <a:gd name="T5" fmla="*/ 260350 h 165"/>
              <a:gd name="T6" fmla="*/ 347663 w 220"/>
              <a:gd name="T7" fmla="*/ 6350 h 165"/>
              <a:gd name="T8" fmla="*/ 0 60000 65536"/>
              <a:gd name="T9" fmla="*/ 0 60000 65536"/>
              <a:gd name="T10" fmla="*/ 0 60000 65536"/>
              <a:gd name="T11" fmla="*/ 0 60000 65536"/>
              <a:gd name="T12" fmla="*/ 0 w 220"/>
              <a:gd name="T13" fmla="*/ 0 h 165"/>
              <a:gd name="T14" fmla="*/ 220 w 220"/>
              <a:gd name="T15" fmla="*/ 165 h 165"/>
            </a:gdLst>
            <a:ahLst/>
            <a:cxnLst>
              <a:cxn ang="T8">
                <a:pos x="T0" y="T1"/>
              </a:cxn>
              <a:cxn ang="T9">
                <a:pos x="T2" y="T3"/>
              </a:cxn>
              <a:cxn ang="T10">
                <a:pos x="T4" y="T5"/>
              </a:cxn>
              <a:cxn ang="T11">
                <a:pos x="T6" y="T7"/>
              </a:cxn>
            </a:cxnLst>
            <a:rect l="T12" t="T13" r="T14" b="T15"/>
            <a:pathLst>
              <a:path w="220" h="165">
                <a:moveTo>
                  <a:pt x="0" y="0"/>
                </a:moveTo>
                <a:lnTo>
                  <a:pt x="4" y="164"/>
                </a:lnTo>
                <a:lnTo>
                  <a:pt x="215" y="164"/>
                </a:lnTo>
                <a:lnTo>
                  <a:pt x="219" y="4"/>
                </a:lnTo>
              </a:path>
            </a:pathLst>
          </a:custGeom>
          <a:noFill/>
          <a:ln w="12700" cap="rnd" cmpd="sng">
            <a:solidFill>
              <a:schemeClr val="tx1"/>
            </a:solidFill>
            <a:prstDash val="solid"/>
            <a:round/>
            <a:headEnd type="none" w="med" len="med"/>
            <a:tailEnd type="none" w="med" len="med"/>
          </a:ln>
        </p:spPr>
        <p:txBody>
          <a:bodyPr/>
          <a:lstStyle/>
          <a:p>
            <a:endParaRPr lang="en-US" dirty="0"/>
          </a:p>
        </p:txBody>
      </p:sp>
      <p:sp>
        <p:nvSpPr>
          <p:cNvPr id="48222" name="Rectangle 119"/>
          <p:cNvSpPr>
            <a:spLocks noChangeArrowheads="1"/>
          </p:cNvSpPr>
          <p:nvPr/>
        </p:nvSpPr>
        <p:spPr bwMode="auto">
          <a:xfrm>
            <a:off x="1295400" y="5622925"/>
            <a:ext cx="431800" cy="19050"/>
          </a:xfrm>
          <a:prstGeom prst="rect">
            <a:avLst/>
          </a:prstGeom>
          <a:noFill/>
          <a:ln w="12700">
            <a:solidFill>
              <a:schemeClr val="tx1"/>
            </a:solidFill>
            <a:prstDash val="dash"/>
            <a:miter lim="800000"/>
            <a:headEnd/>
            <a:tailEnd/>
          </a:ln>
        </p:spPr>
        <p:txBody>
          <a:bodyPr wrap="none" anchor="ctr"/>
          <a:lstStyle/>
          <a:p>
            <a:endParaRPr lang="en-US" dirty="0"/>
          </a:p>
        </p:txBody>
      </p:sp>
      <p:sp>
        <p:nvSpPr>
          <p:cNvPr id="48223" name="Rectangle 120"/>
          <p:cNvSpPr>
            <a:spLocks noChangeArrowheads="1"/>
          </p:cNvSpPr>
          <p:nvPr/>
        </p:nvSpPr>
        <p:spPr bwMode="auto">
          <a:xfrm>
            <a:off x="3403600" y="5599113"/>
            <a:ext cx="431800" cy="17462"/>
          </a:xfrm>
          <a:prstGeom prst="rect">
            <a:avLst/>
          </a:prstGeom>
          <a:noFill/>
          <a:ln w="12700">
            <a:solidFill>
              <a:schemeClr val="tx1"/>
            </a:solidFill>
            <a:prstDash val="dash"/>
            <a:miter lim="800000"/>
            <a:headEnd/>
            <a:tailEnd/>
          </a:ln>
        </p:spPr>
        <p:txBody>
          <a:bodyPr wrap="none" anchor="ctr"/>
          <a:lstStyle/>
          <a:p>
            <a:endParaRPr lang="en-US" dirty="0"/>
          </a:p>
        </p:txBody>
      </p:sp>
      <p:grpSp>
        <p:nvGrpSpPr>
          <p:cNvPr id="13" name="Group 121"/>
          <p:cNvGrpSpPr>
            <a:grpSpLocks/>
          </p:cNvGrpSpPr>
          <p:nvPr/>
        </p:nvGrpSpPr>
        <p:grpSpPr bwMode="auto">
          <a:xfrm>
            <a:off x="2030413" y="5730875"/>
            <a:ext cx="927100" cy="168275"/>
            <a:chOff x="1279" y="3610"/>
            <a:chExt cx="584" cy="106"/>
          </a:xfrm>
        </p:grpSpPr>
        <p:sp>
          <p:nvSpPr>
            <p:cNvPr id="48250" name="Arc 122"/>
            <p:cNvSpPr>
              <a:spLocks/>
            </p:cNvSpPr>
            <p:nvPr/>
          </p:nvSpPr>
          <p:spPr bwMode="auto">
            <a:xfrm rot="10800000">
              <a:off x="1579" y="3610"/>
              <a:ext cx="58" cy="106"/>
            </a:xfrm>
            <a:custGeom>
              <a:avLst/>
              <a:gdLst>
                <a:gd name="T0" fmla="*/ 0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lstStyle/>
            <a:p>
              <a:endParaRPr lang="en-US" dirty="0"/>
            </a:p>
          </p:txBody>
        </p:sp>
        <p:sp>
          <p:nvSpPr>
            <p:cNvPr id="48251" name="Line 123"/>
            <p:cNvSpPr>
              <a:spLocks noChangeShapeType="1"/>
            </p:cNvSpPr>
            <p:nvPr/>
          </p:nvSpPr>
          <p:spPr bwMode="auto">
            <a:xfrm>
              <a:off x="1649" y="3612"/>
              <a:ext cx="214" cy="0"/>
            </a:xfrm>
            <a:prstGeom prst="line">
              <a:avLst/>
            </a:prstGeom>
            <a:noFill/>
            <a:ln w="12700">
              <a:solidFill>
                <a:schemeClr val="tx1"/>
              </a:solidFill>
              <a:round/>
              <a:headEnd/>
              <a:tailEnd type="triangle" w="med" len="med"/>
            </a:ln>
          </p:spPr>
          <p:txBody>
            <a:bodyPr wrap="none" anchor="ctr"/>
            <a:lstStyle/>
            <a:p>
              <a:endParaRPr lang="en-US" dirty="0"/>
            </a:p>
          </p:txBody>
        </p:sp>
        <p:sp>
          <p:nvSpPr>
            <p:cNvPr id="48252" name="Arc 124"/>
            <p:cNvSpPr>
              <a:spLocks/>
            </p:cNvSpPr>
            <p:nvPr/>
          </p:nvSpPr>
          <p:spPr bwMode="auto">
            <a:xfrm rot="10800000">
              <a:off x="1514" y="3610"/>
              <a:ext cx="59" cy="106"/>
            </a:xfrm>
            <a:custGeom>
              <a:avLst/>
              <a:gdLst>
                <a:gd name="T0" fmla="*/ 0 w 21600"/>
                <a:gd name="T1" fmla="*/ 1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21231" y="21596"/>
                  </a:moveTo>
                  <a:cubicBezTo>
                    <a:pt x="9447" y="21395"/>
                    <a:pt x="0" y="11785"/>
                    <a:pt x="0" y="0"/>
                  </a:cubicBezTo>
                </a:path>
                <a:path w="21600" h="21597" stroke="0" extrusionOk="0">
                  <a:moveTo>
                    <a:pt x="21231" y="21596"/>
                  </a:moveTo>
                  <a:cubicBezTo>
                    <a:pt x="9447" y="21395"/>
                    <a:pt x="0" y="11785"/>
                    <a:pt x="0" y="0"/>
                  </a:cubicBezTo>
                  <a:lnTo>
                    <a:pt x="21600" y="0"/>
                  </a:lnTo>
                  <a:close/>
                </a:path>
              </a:pathLst>
            </a:custGeom>
            <a:noFill/>
            <a:ln w="12700" cap="rnd">
              <a:solidFill>
                <a:schemeClr val="tx1"/>
              </a:solidFill>
              <a:round/>
              <a:headEnd/>
              <a:tailEnd/>
            </a:ln>
          </p:spPr>
          <p:txBody>
            <a:bodyPr wrap="none" anchor="ctr"/>
            <a:lstStyle/>
            <a:p>
              <a:endParaRPr lang="en-US" dirty="0"/>
            </a:p>
          </p:txBody>
        </p:sp>
        <p:sp>
          <p:nvSpPr>
            <p:cNvPr id="48253" name="Line 125"/>
            <p:cNvSpPr>
              <a:spLocks noChangeShapeType="1"/>
            </p:cNvSpPr>
            <p:nvPr/>
          </p:nvSpPr>
          <p:spPr bwMode="auto">
            <a:xfrm flipH="1">
              <a:off x="1279" y="3612"/>
              <a:ext cx="230" cy="0"/>
            </a:xfrm>
            <a:prstGeom prst="line">
              <a:avLst/>
            </a:prstGeom>
            <a:noFill/>
            <a:ln w="12700">
              <a:solidFill>
                <a:schemeClr val="tx1"/>
              </a:solidFill>
              <a:round/>
              <a:headEnd/>
              <a:tailEnd type="triangle" w="med" len="med"/>
            </a:ln>
          </p:spPr>
          <p:txBody>
            <a:bodyPr wrap="none" anchor="ctr"/>
            <a:lstStyle/>
            <a:p>
              <a:endParaRPr lang="en-US" dirty="0"/>
            </a:p>
          </p:txBody>
        </p:sp>
      </p:grpSp>
      <p:grpSp>
        <p:nvGrpSpPr>
          <p:cNvPr id="14" name="Group 126"/>
          <p:cNvGrpSpPr>
            <a:grpSpLocks/>
          </p:cNvGrpSpPr>
          <p:nvPr/>
        </p:nvGrpSpPr>
        <p:grpSpPr bwMode="auto">
          <a:xfrm>
            <a:off x="2006600" y="1758950"/>
            <a:ext cx="928688" cy="169863"/>
            <a:chOff x="1264" y="1108"/>
            <a:chExt cx="585" cy="107"/>
          </a:xfrm>
        </p:grpSpPr>
        <p:sp>
          <p:nvSpPr>
            <p:cNvPr id="48246" name="Arc 127"/>
            <p:cNvSpPr>
              <a:spLocks/>
            </p:cNvSpPr>
            <p:nvPr/>
          </p:nvSpPr>
          <p:spPr bwMode="auto">
            <a:xfrm>
              <a:off x="1569" y="1108"/>
              <a:ext cx="59" cy="106"/>
            </a:xfrm>
            <a:custGeom>
              <a:avLst/>
              <a:gdLst>
                <a:gd name="T0" fmla="*/ 0 w 21600"/>
                <a:gd name="T1" fmla="*/ 1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21231" y="21596"/>
                  </a:moveTo>
                  <a:cubicBezTo>
                    <a:pt x="9447" y="21395"/>
                    <a:pt x="0" y="11785"/>
                    <a:pt x="0" y="0"/>
                  </a:cubicBezTo>
                </a:path>
                <a:path w="21600" h="21597" stroke="0" extrusionOk="0">
                  <a:moveTo>
                    <a:pt x="21231" y="21596"/>
                  </a:moveTo>
                  <a:cubicBezTo>
                    <a:pt x="9447" y="21395"/>
                    <a:pt x="0" y="11785"/>
                    <a:pt x="0" y="0"/>
                  </a:cubicBezTo>
                  <a:lnTo>
                    <a:pt x="21600" y="0"/>
                  </a:lnTo>
                  <a:close/>
                </a:path>
              </a:pathLst>
            </a:custGeom>
            <a:noFill/>
            <a:ln w="12700" cap="rnd">
              <a:solidFill>
                <a:schemeClr val="tx1"/>
              </a:solidFill>
              <a:round/>
              <a:headEnd/>
              <a:tailEnd/>
            </a:ln>
          </p:spPr>
          <p:txBody>
            <a:bodyPr wrap="none" anchor="ctr"/>
            <a:lstStyle/>
            <a:p>
              <a:endParaRPr lang="en-US" dirty="0"/>
            </a:p>
          </p:txBody>
        </p:sp>
        <p:sp>
          <p:nvSpPr>
            <p:cNvPr id="48247" name="Line 128"/>
            <p:cNvSpPr>
              <a:spLocks noChangeShapeType="1"/>
            </p:cNvSpPr>
            <p:nvPr/>
          </p:nvSpPr>
          <p:spPr bwMode="auto">
            <a:xfrm>
              <a:off x="1635" y="1215"/>
              <a:ext cx="214" cy="0"/>
            </a:xfrm>
            <a:prstGeom prst="line">
              <a:avLst/>
            </a:prstGeom>
            <a:noFill/>
            <a:ln w="12700">
              <a:solidFill>
                <a:schemeClr val="tx1"/>
              </a:solidFill>
              <a:round/>
              <a:headEnd/>
              <a:tailEnd/>
            </a:ln>
          </p:spPr>
          <p:txBody>
            <a:bodyPr wrap="none" anchor="ctr"/>
            <a:lstStyle/>
            <a:p>
              <a:endParaRPr lang="en-US" dirty="0"/>
            </a:p>
          </p:txBody>
        </p:sp>
        <p:sp>
          <p:nvSpPr>
            <p:cNvPr id="48248" name="Arc 129"/>
            <p:cNvSpPr>
              <a:spLocks/>
            </p:cNvSpPr>
            <p:nvPr/>
          </p:nvSpPr>
          <p:spPr bwMode="auto">
            <a:xfrm>
              <a:off x="1495" y="1108"/>
              <a:ext cx="59" cy="106"/>
            </a:xfrm>
            <a:custGeom>
              <a:avLst/>
              <a:gdLst>
                <a:gd name="T0" fmla="*/ 0 w 21969"/>
                <a:gd name="T1" fmla="*/ 0 h 21600"/>
                <a:gd name="T2" fmla="*/ 0 w 21969"/>
                <a:gd name="T3" fmla="*/ 1 h 21600"/>
                <a:gd name="T4" fmla="*/ 0 w 21969"/>
                <a:gd name="T5" fmla="*/ 0 h 21600"/>
                <a:gd name="T6" fmla="*/ 0 60000 65536"/>
                <a:gd name="T7" fmla="*/ 0 60000 65536"/>
                <a:gd name="T8" fmla="*/ 0 60000 65536"/>
                <a:gd name="T9" fmla="*/ 0 w 21969"/>
                <a:gd name="T10" fmla="*/ 0 h 21600"/>
                <a:gd name="T11" fmla="*/ 21969 w 21969"/>
                <a:gd name="T12" fmla="*/ 21600 h 21600"/>
              </a:gdLst>
              <a:ahLst/>
              <a:cxnLst>
                <a:cxn ang="T6">
                  <a:pos x="T0" y="T1"/>
                </a:cxn>
                <a:cxn ang="T7">
                  <a:pos x="T2" y="T3"/>
                </a:cxn>
                <a:cxn ang="T8">
                  <a:pos x="T4" y="T5"/>
                </a:cxn>
              </a:cxnLst>
              <a:rect l="T9" t="T10" r="T11" b="T12"/>
              <a:pathLst>
                <a:path w="21969" h="21600" fill="none" extrusionOk="0">
                  <a:moveTo>
                    <a:pt x="21969" y="0"/>
                  </a:moveTo>
                  <a:cubicBezTo>
                    <a:pt x="21969" y="11929"/>
                    <a:pt x="12298" y="21600"/>
                    <a:pt x="369" y="21600"/>
                  </a:cubicBezTo>
                  <a:cubicBezTo>
                    <a:pt x="245" y="21600"/>
                    <a:pt x="122" y="21598"/>
                    <a:pt x="0" y="21596"/>
                  </a:cubicBezTo>
                </a:path>
                <a:path w="21969" h="21600" stroke="0" extrusionOk="0">
                  <a:moveTo>
                    <a:pt x="21969" y="0"/>
                  </a:moveTo>
                  <a:cubicBezTo>
                    <a:pt x="21969" y="11929"/>
                    <a:pt x="12298" y="21600"/>
                    <a:pt x="369" y="21600"/>
                  </a:cubicBezTo>
                  <a:cubicBezTo>
                    <a:pt x="245" y="21600"/>
                    <a:pt x="122" y="21598"/>
                    <a:pt x="0" y="21596"/>
                  </a:cubicBezTo>
                  <a:lnTo>
                    <a:pt x="369" y="0"/>
                  </a:lnTo>
                  <a:close/>
                </a:path>
              </a:pathLst>
            </a:custGeom>
            <a:noFill/>
            <a:ln w="12700" cap="rnd">
              <a:solidFill>
                <a:schemeClr val="tx1"/>
              </a:solidFill>
              <a:round/>
              <a:headEnd/>
              <a:tailEnd/>
            </a:ln>
          </p:spPr>
          <p:txBody>
            <a:bodyPr wrap="none" anchor="ctr"/>
            <a:lstStyle/>
            <a:p>
              <a:endParaRPr lang="en-US" dirty="0"/>
            </a:p>
          </p:txBody>
        </p:sp>
        <p:sp>
          <p:nvSpPr>
            <p:cNvPr id="48249" name="Line 130"/>
            <p:cNvSpPr>
              <a:spLocks noChangeShapeType="1"/>
            </p:cNvSpPr>
            <p:nvPr/>
          </p:nvSpPr>
          <p:spPr bwMode="auto">
            <a:xfrm flipH="1">
              <a:off x="1264" y="1215"/>
              <a:ext cx="230" cy="0"/>
            </a:xfrm>
            <a:prstGeom prst="line">
              <a:avLst/>
            </a:prstGeom>
            <a:noFill/>
            <a:ln w="12700">
              <a:solidFill>
                <a:schemeClr val="tx1"/>
              </a:solidFill>
              <a:round/>
              <a:headEnd/>
              <a:tailEnd/>
            </a:ln>
          </p:spPr>
          <p:txBody>
            <a:bodyPr wrap="none" anchor="ctr"/>
            <a:lstStyle/>
            <a:p>
              <a:endParaRPr lang="en-US" dirty="0"/>
            </a:p>
          </p:txBody>
        </p:sp>
      </p:grpSp>
      <p:sp>
        <p:nvSpPr>
          <p:cNvPr id="48226" name="Line 131"/>
          <p:cNvSpPr>
            <a:spLocks noChangeShapeType="1"/>
          </p:cNvSpPr>
          <p:nvPr/>
        </p:nvSpPr>
        <p:spPr bwMode="auto">
          <a:xfrm flipV="1">
            <a:off x="2478088" y="1460500"/>
            <a:ext cx="0" cy="290513"/>
          </a:xfrm>
          <a:prstGeom prst="line">
            <a:avLst/>
          </a:prstGeom>
          <a:noFill/>
          <a:ln w="12700">
            <a:solidFill>
              <a:schemeClr val="tx1"/>
            </a:solidFill>
            <a:round/>
            <a:headEnd/>
            <a:tailEnd type="triangle" w="med" len="med"/>
          </a:ln>
        </p:spPr>
        <p:txBody>
          <a:bodyPr wrap="none" anchor="ctr"/>
          <a:lstStyle/>
          <a:p>
            <a:endParaRPr lang="en-US" dirty="0"/>
          </a:p>
        </p:txBody>
      </p:sp>
      <p:sp>
        <p:nvSpPr>
          <p:cNvPr id="48227" name="Rectangle 132"/>
          <p:cNvSpPr>
            <a:spLocks noChangeArrowheads="1"/>
          </p:cNvSpPr>
          <p:nvPr/>
        </p:nvSpPr>
        <p:spPr bwMode="auto">
          <a:xfrm>
            <a:off x="1906588" y="1543050"/>
            <a:ext cx="530225" cy="195263"/>
          </a:xfrm>
          <a:prstGeom prst="rect">
            <a:avLst/>
          </a:prstGeom>
          <a:noFill/>
          <a:ln w="12700">
            <a:noFill/>
            <a:miter lim="800000"/>
            <a:headEnd/>
            <a:tailEnd/>
          </a:ln>
        </p:spPr>
        <p:txBody>
          <a:bodyPr wrap="none" lIns="90488" tIns="44450" rIns="90488" bIns="44450">
            <a:spAutoFit/>
          </a:bodyPr>
          <a:lstStyle/>
          <a:p>
            <a:pPr algn="ctr" eaLnBrk="0" hangingPunct="0"/>
            <a:r>
              <a:rPr lang="en-GB" sz="700" b="0" dirty="0"/>
              <a:t>OUTLET</a:t>
            </a:r>
          </a:p>
        </p:txBody>
      </p:sp>
      <p:sp>
        <p:nvSpPr>
          <p:cNvPr id="48228" name="Rectangle 133"/>
          <p:cNvSpPr>
            <a:spLocks noChangeArrowheads="1"/>
          </p:cNvSpPr>
          <p:nvPr/>
        </p:nvSpPr>
        <p:spPr bwMode="auto">
          <a:xfrm>
            <a:off x="2255838" y="5956300"/>
            <a:ext cx="457200" cy="195263"/>
          </a:xfrm>
          <a:prstGeom prst="rect">
            <a:avLst/>
          </a:prstGeom>
          <a:solidFill>
            <a:schemeClr val="bg1"/>
          </a:solidFill>
          <a:ln w="12700">
            <a:noFill/>
            <a:miter lim="800000"/>
            <a:headEnd/>
            <a:tailEnd/>
          </a:ln>
        </p:spPr>
        <p:txBody>
          <a:bodyPr wrap="none" lIns="90488" tIns="44450" rIns="90488" bIns="44450">
            <a:spAutoFit/>
          </a:bodyPr>
          <a:lstStyle/>
          <a:p>
            <a:pPr algn="ctr" eaLnBrk="0" hangingPunct="0"/>
            <a:r>
              <a:rPr lang="en-GB" sz="700" b="0" dirty="0"/>
              <a:t>IN LET</a:t>
            </a:r>
          </a:p>
        </p:txBody>
      </p:sp>
      <p:sp>
        <p:nvSpPr>
          <p:cNvPr id="48229" name="Line 134"/>
          <p:cNvSpPr>
            <a:spLocks noChangeShapeType="1"/>
          </p:cNvSpPr>
          <p:nvPr/>
        </p:nvSpPr>
        <p:spPr bwMode="auto">
          <a:xfrm flipV="1">
            <a:off x="1479550" y="4943475"/>
            <a:ext cx="0" cy="763588"/>
          </a:xfrm>
          <a:prstGeom prst="line">
            <a:avLst/>
          </a:prstGeom>
          <a:noFill/>
          <a:ln w="12700">
            <a:solidFill>
              <a:schemeClr val="tx1"/>
            </a:solidFill>
            <a:round/>
            <a:headEnd/>
            <a:tailEnd type="triangle" w="med" len="med"/>
          </a:ln>
        </p:spPr>
        <p:txBody>
          <a:bodyPr wrap="none" anchor="ctr"/>
          <a:lstStyle/>
          <a:p>
            <a:endParaRPr lang="en-US" dirty="0"/>
          </a:p>
        </p:txBody>
      </p:sp>
      <p:sp>
        <p:nvSpPr>
          <p:cNvPr id="48230" name="Line 135"/>
          <p:cNvSpPr>
            <a:spLocks noChangeShapeType="1"/>
          </p:cNvSpPr>
          <p:nvPr/>
        </p:nvSpPr>
        <p:spPr bwMode="auto">
          <a:xfrm flipV="1">
            <a:off x="3651250" y="2141538"/>
            <a:ext cx="0" cy="922337"/>
          </a:xfrm>
          <a:prstGeom prst="line">
            <a:avLst/>
          </a:prstGeom>
          <a:noFill/>
          <a:ln w="12700">
            <a:solidFill>
              <a:schemeClr val="tx1"/>
            </a:solidFill>
            <a:round/>
            <a:headEnd/>
            <a:tailEnd type="triangle" w="med" len="med"/>
          </a:ln>
        </p:spPr>
        <p:txBody>
          <a:bodyPr wrap="none" anchor="ctr"/>
          <a:lstStyle/>
          <a:p>
            <a:endParaRPr lang="en-US" dirty="0"/>
          </a:p>
        </p:txBody>
      </p:sp>
      <p:sp>
        <p:nvSpPr>
          <p:cNvPr id="48231" name="Line 136"/>
          <p:cNvSpPr>
            <a:spLocks noChangeShapeType="1"/>
          </p:cNvSpPr>
          <p:nvPr/>
        </p:nvSpPr>
        <p:spPr bwMode="auto">
          <a:xfrm flipH="1">
            <a:off x="2595563" y="2274888"/>
            <a:ext cx="458787" cy="1174750"/>
          </a:xfrm>
          <a:prstGeom prst="line">
            <a:avLst/>
          </a:prstGeom>
          <a:noFill/>
          <a:ln w="12700">
            <a:solidFill>
              <a:schemeClr val="tx1"/>
            </a:solidFill>
            <a:round/>
            <a:headEnd/>
            <a:tailEnd type="triangle" w="med" len="med"/>
          </a:ln>
        </p:spPr>
        <p:txBody>
          <a:bodyPr wrap="none" anchor="ctr"/>
          <a:lstStyle/>
          <a:p>
            <a:endParaRPr lang="en-US" dirty="0"/>
          </a:p>
        </p:txBody>
      </p:sp>
      <p:sp>
        <p:nvSpPr>
          <p:cNvPr id="48232" name="Line 137"/>
          <p:cNvSpPr>
            <a:spLocks noChangeShapeType="1"/>
          </p:cNvSpPr>
          <p:nvPr/>
        </p:nvSpPr>
        <p:spPr bwMode="auto">
          <a:xfrm flipV="1">
            <a:off x="2852738" y="3935413"/>
            <a:ext cx="330200" cy="26987"/>
          </a:xfrm>
          <a:prstGeom prst="line">
            <a:avLst/>
          </a:prstGeom>
          <a:noFill/>
          <a:ln w="25400">
            <a:solidFill>
              <a:schemeClr val="accent2"/>
            </a:solidFill>
            <a:round/>
            <a:headEnd/>
            <a:tailEnd type="triangle" w="med" len="med"/>
          </a:ln>
        </p:spPr>
        <p:txBody>
          <a:bodyPr wrap="none" anchor="ctr"/>
          <a:lstStyle/>
          <a:p>
            <a:endParaRPr lang="en-US" dirty="0"/>
          </a:p>
        </p:txBody>
      </p:sp>
      <p:grpSp>
        <p:nvGrpSpPr>
          <p:cNvPr id="15" name="Group 138"/>
          <p:cNvGrpSpPr>
            <a:grpSpLocks/>
          </p:cNvGrpSpPr>
          <p:nvPr/>
        </p:nvGrpSpPr>
        <p:grpSpPr bwMode="auto">
          <a:xfrm>
            <a:off x="1976438" y="3543300"/>
            <a:ext cx="123825" cy="733425"/>
            <a:chOff x="1245" y="2232"/>
            <a:chExt cx="78" cy="462"/>
          </a:xfrm>
        </p:grpSpPr>
        <p:sp>
          <p:nvSpPr>
            <p:cNvPr id="48244" name="Rectangle 139"/>
            <p:cNvSpPr>
              <a:spLocks noChangeArrowheads="1"/>
            </p:cNvSpPr>
            <p:nvPr/>
          </p:nvSpPr>
          <p:spPr bwMode="auto">
            <a:xfrm rot="-5400000">
              <a:off x="1232" y="2614"/>
              <a:ext cx="93" cy="67"/>
            </a:xfrm>
            <a:prstGeom prst="rect">
              <a:avLst/>
            </a:prstGeom>
            <a:solidFill>
              <a:schemeClr val="bg1"/>
            </a:solidFill>
            <a:ln w="12700">
              <a:noFill/>
              <a:miter lim="800000"/>
              <a:headEnd/>
              <a:tailEnd/>
            </a:ln>
          </p:spPr>
          <p:txBody>
            <a:bodyPr wrap="none" lIns="0" tIns="0" rIns="0" bIns="0">
              <a:spAutoFit/>
            </a:bodyPr>
            <a:lstStyle/>
            <a:p>
              <a:pPr eaLnBrk="0" hangingPunct="0"/>
              <a:r>
                <a:rPr lang="en-GB" sz="700" b="0" dirty="0"/>
                <a:t>AIR</a:t>
              </a:r>
            </a:p>
          </p:txBody>
        </p:sp>
        <p:sp>
          <p:nvSpPr>
            <p:cNvPr id="48245" name="Rectangle 140"/>
            <p:cNvSpPr>
              <a:spLocks noChangeArrowheads="1"/>
            </p:cNvSpPr>
            <p:nvPr/>
          </p:nvSpPr>
          <p:spPr bwMode="auto">
            <a:xfrm rot="-5400000">
              <a:off x="1217" y="2271"/>
              <a:ext cx="146" cy="67"/>
            </a:xfrm>
            <a:prstGeom prst="rect">
              <a:avLst/>
            </a:prstGeom>
            <a:solidFill>
              <a:schemeClr val="bg1"/>
            </a:solidFill>
            <a:ln w="12700">
              <a:noFill/>
              <a:miter lim="800000"/>
              <a:headEnd/>
              <a:tailEnd/>
            </a:ln>
          </p:spPr>
          <p:txBody>
            <a:bodyPr wrap="none" lIns="0" tIns="0" rIns="0" bIns="0">
              <a:spAutoFit/>
            </a:bodyPr>
            <a:lstStyle/>
            <a:p>
              <a:pPr eaLnBrk="0" hangingPunct="0"/>
              <a:r>
                <a:rPr lang="en-GB" sz="700" b="0" dirty="0"/>
                <a:t>SIDE </a:t>
              </a:r>
            </a:p>
          </p:txBody>
        </p:sp>
      </p:grpSp>
      <p:sp>
        <p:nvSpPr>
          <p:cNvPr id="48234" name="Line 141"/>
          <p:cNvSpPr>
            <a:spLocks noChangeShapeType="1"/>
          </p:cNvSpPr>
          <p:nvPr/>
        </p:nvSpPr>
        <p:spPr bwMode="auto">
          <a:xfrm>
            <a:off x="1282700" y="2555875"/>
            <a:ext cx="0" cy="160338"/>
          </a:xfrm>
          <a:prstGeom prst="line">
            <a:avLst/>
          </a:prstGeom>
          <a:noFill/>
          <a:ln w="12700">
            <a:solidFill>
              <a:schemeClr val="tx1"/>
            </a:solidFill>
            <a:round/>
            <a:headEnd/>
            <a:tailEnd/>
          </a:ln>
        </p:spPr>
        <p:txBody>
          <a:bodyPr wrap="none" anchor="ctr"/>
          <a:lstStyle/>
          <a:p>
            <a:endParaRPr lang="en-US" dirty="0"/>
          </a:p>
        </p:txBody>
      </p:sp>
      <p:sp>
        <p:nvSpPr>
          <p:cNvPr id="48235" name="Line 142"/>
          <p:cNvSpPr>
            <a:spLocks noChangeShapeType="1"/>
          </p:cNvSpPr>
          <p:nvPr/>
        </p:nvSpPr>
        <p:spPr bwMode="auto">
          <a:xfrm>
            <a:off x="1609725" y="2555875"/>
            <a:ext cx="0" cy="160338"/>
          </a:xfrm>
          <a:prstGeom prst="line">
            <a:avLst/>
          </a:prstGeom>
          <a:noFill/>
          <a:ln w="12700">
            <a:solidFill>
              <a:schemeClr val="tx1"/>
            </a:solidFill>
            <a:round/>
            <a:headEnd/>
            <a:tailEnd/>
          </a:ln>
        </p:spPr>
        <p:txBody>
          <a:bodyPr wrap="none" anchor="ctr"/>
          <a:lstStyle/>
          <a:p>
            <a:endParaRPr lang="en-US" dirty="0"/>
          </a:p>
        </p:txBody>
      </p:sp>
      <p:sp>
        <p:nvSpPr>
          <p:cNvPr id="48236" name="Oval 143"/>
          <p:cNvSpPr>
            <a:spLocks noChangeArrowheads="1"/>
          </p:cNvSpPr>
          <p:nvPr/>
        </p:nvSpPr>
        <p:spPr bwMode="auto">
          <a:xfrm>
            <a:off x="1279525" y="2420938"/>
            <a:ext cx="333375" cy="307975"/>
          </a:xfrm>
          <a:prstGeom prst="ellipse">
            <a:avLst/>
          </a:prstGeom>
          <a:solidFill>
            <a:srgbClr val="FAFD00"/>
          </a:solidFill>
          <a:ln w="12700">
            <a:solidFill>
              <a:schemeClr val="tx1"/>
            </a:solidFill>
            <a:round/>
            <a:headEnd/>
            <a:tailEnd/>
          </a:ln>
        </p:spPr>
        <p:txBody>
          <a:bodyPr wrap="none" anchor="ctr"/>
          <a:lstStyle/>
          <a:p>
            <a:endParaRPr lang="en-US" dirty="0"/>
          </a:p>
        </p:txBody>
      </p:sp>
      <p:sp>
        <p:nvSpPr>
          <p:cNvPr id="48237" name="Line 144"/>
          <p:cNvSpPr>
            <a:spLocks noChangeShapeType="1"/>
          </p:cNvSpPr>
          <p:nvPr/>
        </p:nvSpPr>
        <p:spPr bwMode="auto">
          <a:xfrm>
            <a:off x="1931988" y="3446463"/>
            <a:ext cx="2584450" cy="0"/>
          </a:xfrm>
          <a:prstGeom prst="line">
            <a:avLst/>
          </a:prstGeom>
          <a:noFill/>
          <a:ln w="12700">
            <a:solidFill>
              <a:schemeClr val="tx1"/>
            </a:solidFill>
            <a:round/>
            <a:headEnd/>
            <a:tailEnd/>
          </a:ln>
        </p:spPr>
        <p:txBody>
          <a:bodyPr wrap="none" anchor="ctr"/>
          <a:lstStyle/>
          <a:p>
            <a:endParaRPr lang="en-US" dirty="0"/>
          </a:p>
        </p:txBody>
      </p:sp>
      <p:sp>
        <p:nvSpPr>
          <p:cNvPr id="48238" name="Line 145"/>
          <p:cNvSpPr>
            <a:spLocks noChangeShapeType="1"/>
          </p:cNvSpPr>
          <p:nvPr/>
        </p:nvSpPr>
        <p:spPr bwMode="auto">
          <a:xfrm flipV="1">
            <a:off x="1765300" y="3440113"/>
            <a:ext cx="163513" cy="550862"/>
          </a:xfrm>
          <a:prstGeom prst="line">
            <a:avLst/>
          </a:prstGeom>
          <a:noFill/>
          <a:ln w="12700">
            <a:solidFill>
              <a:schemeClr val="tx1"/>
            </a:solidFill>
            <a:round/>
            <a:headEnd type="triangle" w="med" len="med"/>
            <a:tailEnd/>
          </a:ln>
        </p:spPr>
        <p:txBody>
          <a:bodyPr wrap="none" anchor="ctr"/>
          <a:lstStyle/>
          <a:p>
            <a:endParaRPr lang="en-US" dirty="0"/>
          </a:p>
        </p:txBody>
      </p:sp>
      <p:sp>
        <p:nvSpPr>
          <p:cNvPr id="48239" name="Line 146"/>
          <p:cNvSpPr>
            <a:spLocks noChangeShapeType="1"/>
          </p:cNvSpPr>
          <p:nvPr/>
        </p:nvSpPr>
        <p:spPr bwMode="auto">
          <a:xfrm>
            <a:off x="3563938" y="4059238"/>
            <a:ext cx="173037" cy="777875"/>
          </a:xfrm>
          <a:prstGeom prst="line">
            <a:avLst/>
          </a:prstGeom>
          <a:noFill/>
          <a:ln w="12700">
            <a:solidFill>
              <a:schemeClr val="tx1"/>
            </a:solidFill>
            <a:round/>
            <a:headEnd type="triangle" w="med" len="med"/>
            <a:tailEnd/>
          </a:ln>
        </p:spPr>
        <p:txBody>
          <a:bodyPr wrap="none" anchor="ctr"/>
          <a:lstStyle/>
          <a:p>
            <a:endParaRPr lang="en-US" dirty="0"/>
          </a:p>
        </p:txBody>
      </p:sp>
      <p:sp>
        <p:nvSpPr>
          <p:cNvPr id="48240" name="Line 147"/>
          <p:cNvSpPr>
            <a:spLocks noChangeShapeType="1"/>
          </p:cNvSpPr>
          <p:nvPr/>
        </p:nvSpPr>
        <p:spPr bwMode="auto">
          <a:xfrm flipV="1">
            <a:off x="1919288" y="4149080"/>
            <a:ext cx="2508696" cy="275283"/>
          </a:xfrm>
          <a:prstGeom prst="line">
            <a:avLst/>
          </a:prstGeom>
          <a:noFill/>
          <a:ln w="12700">
            <a:solidFill>
              <a:schemeClr val="tx1"/>
            </a:solidFill>
            <a:round/>
            <a:headEnd/>
            <a:tailEnd/>
          </a:ln>
        </p:spPr>
        <p:txBody>
          <a:bodyPr wrap="none" anchor="ctr"/>
          <a:lstStyle/>
          <a:p>
            <a:endParaRPr lang="en-US" dirty="0"/>
          </a:p>
        </p:txBody>
      </p:sp>
      <p:sp>
        <p:nvSpPr>
          <p:cNvPr id="48241" name="Line 148"/>
          <p:cNvSpPr>
            <a:spLocks noChangeShapeType="1"/>
          </p:cNvSpPr>
          <p:nvPr/>
        </p:nvSpPr>
        <p:spPr bwMode="auto">
          <a:xfrm flipV="1">
            <a:off x="1485900" y="4418013"/>
            <a:ext cx="420688" cy="431800"/>
          </a:xfrm>
          <a:prstGeom prst="line">
            <a:avLst/>
          </a:prstGeom>
          <a:noFill/>
          <a:ln w="12700">
            <a:solidFill>
              <a:schemeClr val="tx1"/>
            </a:solidFill>
            <a:round/>
            <a:headEnd type="triangle" w="med" len="med"/>
            <a:tailEnd/>
          </a:ln>
        </p:spPr>
        <p:txBody>
          <a:bodyPr wrap="none" anchor="ctr"/>
          <a:lstStyle/>
          <a:p>
            <a:endParaRPr lang="en-US" dirty="0"/>
          </a:p>
        </p:txBody>
      </p:sp>
      <p:sp>
        <p:nvSpPr>
          <p:cNvPr id="48242" name="Line 149"/>
          <p:cNvSpPr>
            <a:spLocks noChangeShapeType="1"/>
          </p:cNvSpPr>
          <p:nvPr/>
        </p:nvSpPr>
        <p:spPr bwMode="auto">
          <a:xfrm>
            <a:off x="3749674" y="4849812"/>
            <a:ext cx="750317" cy="163363"/>
          </a:xfrm>
          <a:prstGeom prst="line">
            <a:avLst/>
          </a:prstGeom>
          <a:noFill/>
          <a:ln w="15875">
            <a:solidFill>
              <a:schemeClr val="tx1"/>
            </a:solidFill>
            <a:round/>
            <a:headEnd/>
            <a:tailEnd/>
          </a:ln>
        </p:spPr>
        <p:txBody>
          <a:bodyPr wrap="none" anchor="ctr"/>
          <a:lstStyle/>
          <a:p>
            <a:endParaRPr lang="en-US" dirty="0"/>
          </a:p>
        </p:txBody>
      </p:sp>
      <p:sp>
        <p:nvSpPr>
          <p:cNvPr id="48243" name="Freeform 150"/>
          <p:cNvSpPr>
            <a:spLocks/>
          </p:cNvSpPr>
          <p:nvPr/>
        </p:nvSpPr>
        <p:spPr bwMode="auto">
          <a:xfrm>
            <a:off x="1047750" y="2865438"/>
            <a:ext cx="3164210" cy="3227858"/>
          </a:xfrm>
          <a:custGeom>
            <a:avLst/>
            <a:gdLst>
              <a:gd name="T0" fmla="*/ 3152776 w 1987"/>
              <a:gd name="T1" fmla="*/ 2724149 h 2048"/>
              <a:gd name="T2" fmla="*/ 3152776 w 1987"/>
              <a:gd name="T3" fmla="*/ 3249612 h 2048"/>
              <a:gd name="T4" fmla="*/ 0 w 1987"/>
              <a:gd name="T5" fmla="*/ 3249612 h 2048"/>
              <a:gd name="T6" fmla="*/ 0 w 1987"/>
              <a:gd name="T7" fmla="*/ 1470025 h 2048"/>
              <a:gd name="T8" fmla="*/ 371475 w 1987"/>
              <a:gd name="T9" fmla="*/ 1470025 h 2048"/>
              <a:gd name="T10" fmla="*/ 371475 w 1987"/>
              <a:gd name="T11" fmla="*/ 0 h 2048"/>
              <a:gd name="T12" fmla="*/ 0 60000 65536"/>
              <a:gd name="T13" fmla="*/ 0 60000 65536"/>
              <a:gd name="T14" fmla="*/ 0 60000 65536"/>
              <a:gd name="T15" fmla="*/ 0 60000 65536"/>
              <a:gd name="T16" fmla="*/ 0 60000 65536"/>
              <a:gd name="T17" fmla="*/ 0 60000 65536"/>
              <a:gd name="T18" fmla="*/ 0 w 1987"/>
              <a:gd name="T19" fmla="*/ 0 h 2048"/>
              <a:gd name="T20" fmla="*/ 1987 w 1987"/>
              <a:gd name="T21" fmla="*/ 2048 h 2048"/>
            </a:gdLst>
            <a:ahLst/>
            <a:cxnLst>
              <a:cxn ang="T12">
                <a:pos x="T0" y="T1"/>
              </a:cxn>
              <a:cxn ang="T13">
                <a:pos x="T2" y="T3"/>
              </a:cxn>
              <a:cxn ang="T14">
                <a:pos x="T4" y="T5"/>
              </a:cxn>
              <a:cxn ang="T15">
                <a:pos x="T6" y="T7"/>
              </a:cxn>
              <a:cxn ang="T16">
                <a:pos x="T8" y="T9"/>
              </a:cxn>
              <a:cxn ang="T17">
                <a:pos x="T10" y="T11"/>
              </a:cxn>
            </a:cxnLst>
            <a:rect l="T18" t="T19" r="T20" b="T21"/>
            <a:pathLst>
              <a:path w="1987" h="2048">
                <a:moveTo>
                  <a:pt x="1986" y="1716"/>
                </a:moveTo>
                <a:lnTo>
                  <a:pt x="1986" y="2047"/>
                </a:lnTo>
                <a:lnTo>
                  <a:pt x="0" y="2047"/>
                </a:lnTo>
                <a:lnTo>
                  <a:pt x="0" y="926"/>
                </a:lnTo>
                <a:lnTo>
                  <a:pt x="234" y="926"/>
                </a:lnTo>
                <a:lnTo>
                  <a:pt x="234" y="0"/>
                </a:lnTo>
              </a:path>
            </a:pathLst>
          </a:custGeom>
          <a:noFill/>
          <a:ln w="12700" cap="rnd" cmpd="sng">
            <a:solidFill>
              <a:schemeClr val="tx1"/>
            </a:solidFill>
            <a:prstDash val="solid"/>
            <a:round/>
            <a:headEnd type="none" w="med" len="med"/>
            <a:tailEnd type="triangle" w="med" len="med"/>
          </a:ln>
        </p:spPr>
        <p:txBody>
          <a:bodyPr/>
          <a:lstStyle/>
          <a:p>
            <a:endParaRPr lang="en-US" dirty="0"/>
          </a:p>
        </p:txBody>
      </p:sp>
      <p:sp>
        <p:nvSpPr>
          <p:cNvPr id="153" name="Line 149"/>
          <p:cNvSpPr>
            <a:spLocks noChangeShapeType="1"/>
          </p:cNvSpPr>
          <p:nvPr/>
        </p:nvSpPr>
        <p:spPr bwMode="auto">
          <a:xfrm>
            <a:off x="4211960" y="6093296"/>
            <a:ext cx="504057" cy="144016"/>
          </a:xfrm>
          <a:prstGeom prst="line">
            <a:avLst/>
          </a:prstGeom>
          <a:noFill/>
          <a:ln w="15875">
            <a:solidFill>
              <a:schemeClr val="tx1"/>
            </a:solidFill>
            <a:round/>
            <a:headEnd/>
            <a:tailEnd/>
          </a:ln>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42938" y="1071563"/>
            <a:ext cx="7929562" cy="646331"/>
          </a:xfrm>
          <a:prstGeom prst="rect">
            <a:avLst/>
          </a:prstGeom>
          <a:noFill/>
          <a:ln w="9525">
            <a:noFill/>
            <a:miter lim="800000"/>
            <a:headEnd/>
            <a:tailEnd/>
          </a:ln>
        </p:spPr>
        <p:txBody>
          <a:bodyPr>
            <a:spAutoFit/>
          </a:bodyPr>
          <a:lstStyle/>
          <a:p>
            <a:pPr algn="ctr"/>
            <a:r>
              <a:rPr lang="en-US" sz="3600" b="0" dirty="0"/>
              <a:t>Positive Displacement </a:t>
            </a:r>
            <a:r>
              <a:rPr lang="en-US" sz="3600" b="0" dirty="0" smtClean="0"/>
              <a:t>Rotary Pumps</a:t>
            </a:r>
            <a:endParaRPr lang="en-US" sz="3600" b="0" dirty="0"/>
          </a:p>
        </p:txBody>
      </p:sp>
      <p:sp>
        <p:nvSpPr>
          <p:cNvPr id="38915" name="Text Box 5"/>
          <p:cNvSpPr txBox="1">
            <a:spLocks noChangeArrowheads="1"/>
          </p:cNvSpPr>
          <p:nvPr/>
        </p:nvSpPr>
        <p:spPr bwMode="auto">
          <a:xfrm>
            <a:off x="971600" y="2492896"/>
            <a:ext cx="7343775" cy="2310505"/>
          </a:xfrm>
          <a:prstGeom prst="rect">
            <a:avLst/>
          </a:prstGeom>
          <a:noFill/>
          <a:ln w="9525">
            <a:noFill/>
            <a:miter lim="800000"/>
            <a:headEnd/>
            <a:tailEnd/>
          </a:ln>
        </p:spPr>
        <p:txBody>
          <a:bodyPr lIns="90000" tIns="46800" rIns="90000" bIns="46800">
            <a:spAutoFit/>
          </a:bodyPr>
          <a:lstStyle/>
          <a:p>
            <a:pPr lvl="1"/>
            <a:r>
              <a:rPr lang="en-US" sz="2400" b="0" dirty="0" smtClean="0"/>
              <a:t>Rotary pump displacement </a:t>
            </a:r>
            <a:r>
              <a:rPr lang="en-US" sz="2400" b="0" dirty="0"/>
              <a:t>by rotary action of gear, cam or </a:t>
            </a:r>
            <a:r>
              <a:rPr lang="en-US" sz="2400" b="0" dirty="0" smtClean="0"/>
              <a:t>vanes</a:t>
            </a:r>
          </a:p>
          <a:p>
            <a:pPr lvl="1"/>
            <a:endParaRPr lang="en-US" sz="2400" b="0" dirty="0"/>
          </a:p>
          <a:p>
            <a:pPr lvl="1"/>
            <a:r>
              <a:rPr lang="en-US" sz="2400" b="0" dirty="0"/>
              <a:t>Several </a:t>
            </a:r>
            <a:r>
              <a:rPr lang="en-US" sz="2400" b="0" dirty="0" smtClean="0"/>
              <a:t>sub-types</a:t>
            </a:r>
          </a:p>
          <a:p>
            <a:pPr lvl="1"/>
            <a:endParaRPr lang="en-US" sz="2400" b="0" dirty="0"/>
          </a:p>
          <a:p>
            <a:pPr lvl="1"/>
            <a:r>
              <a:rPr lang="en-US" sz="2400" b="0" dirty="0"/>
              <a:t>Used for special services in industry</a:t>
            </a:r>
            <a:endParaRPr lang="en-GB" sz="2400" b="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p:txBody>
          <a:bodyPr/>
          <a:lstStyle/>
          <a:p>
            <a:pPr>
              <a:lnSpc>
                <a:spcPct val="80000"/>
              </a:lnSpc>
              <a:buFontTx/>
              <a:buNone/>
            </a:pPr>
            <a:endParaRPr lang="en-GB" sz="2400" dirty="0" smtClean="0"/>
          </a:p>
          <a:p>
            <a:pPr lvl="4">
              <a:lnSpc>
                <a:spcPct val="125000"/>
              </a:lnSpc>
              <a:spcBef>
                <a:spcPct val="50000"/>
              </a:spcBef>
              <a:buClr>
                <a:srgbClr val="063DE8"/>
              </a:buClr>
              <a:buNone/>
            </a:pPr>
            <a:r>
              <a:rPr lang="en-GB" sz="2400" dirty="0" smtClean="0">
                <a:latin typeface="Arial" pitchFamily="34" charset="0"/>
                <a:cs typeface="Arial" pitchFamily="34" charset="0"/>
              </a:rPr>
              <a:t>Lobe Pumps</a:t>
            </a:r>
          </a:p>
          <a:p>
            <a:pPr lvl="4">
              <a:lnSpc>
                <a:spcPct val="125000"/>
              </a:lnSpc>
              <a:buClr>
                <a:srgbClr val="063DE8"/>
              </a:buClr>
              <a:buNone/>
            </a:pPr>
            <a:r>
              <a:rPr lang="en-GB" sz="2400" dirty="0" smtClean="0">
                <a:latin typeface="Arial" pitchFamily="34" charset="0"/>
                <a:cs typeface="Arial" pitchFamily="34" charset="0"/>
              </a:rPr>
              <a:t>Gear Pumps</a:t>
            </a:r>
          </a:p>
          <a:p>
            <a:pPr lvl="4">
              <a:lnSpc>
                <a:spcPct val="125000"/>
              </a:lnSpc>
              <a:buClr>
                <a:srgbClr val="063DE8"/>
              </a:buClr>
              <a:buNone/>
            </a:pPr>
            <a:r>
              <a:rPr lang="en-GB" sz="2400" dirty="0" smtClean="0">
                <a:latin typeface="Arial" pitchFamily="34" charset="0"/>
                <a:cs typeface="Arial" pitchFamily="34" charset="0"/>
              </a:rPr>
              <a:t>Sliding Vane Pumps</a:t>
            </a:r>
          </a:p>
          <a:p>
            <a:pPr lvl="4">
              <a:lnSpc>
                <a:spcPct val="125000"/>
              </a:lnSpc>
              <a:buClr>
                <a:srgbClr val="063DE8"/>
              </a:buClr>
              <a:buNone/>
            </a:pPr>
            <a:r>
              <a:rPr lang="en-GB" sz="2400" dirty="0" smtClean="0">
                <a:latin typeface="Arial" pitchFamily="34" charset="0"/>
                <a:cs typeface="Arial" pitchFamily="34" charset="0"/>
              </a:rPr>
              <a:t>Screw Pumps</a:t>
            </a:r>
            <a:r>
              <a:rPr lang="en-GB" sz="2400" dirty="0" smtClean="0"/>
              <a:t/>
            </a:r>
            <a:br>
              <a:rPr lang="en-GB" sz="2400" dirty="0" smtClean="0"/>
            </a:br>
            <a:endParaRPr lang="en-GB" sz="2400" dirty="0" smtClean="0"/>
          </a:p>
          <a:p>
            <a:pPr marL="0" indent="0">
              <a:lnSpc>
                <a:spcPct val="80000"/>
              </a:lnSpc>
              <a:spcBef>
                <a:spcPts val="0"/>
              </a:spcBef>
              <a:buNone/>
            </a:pPr>
            <a:r>
              <a:rPr lang="en-GB" sz="2400" dirty="0" smtClean="0">
                <a:latin typeface="Arial" pitchFamily="34" charset="0"/>
                <a:cs typeface="Arial" pitchFamily="34" charset="0"/>
              </a:rPr>
              <a:t>Lobe Pumps and screw pumps require an external gearbox </a:t>
            </a:r>
            <a:br>
              <a:rPr lang="en-GB" sz="2400" dirty="0" smtClean="0">
                <a:latin typeface="Arial" pitchFamily="34" charset="0"/>
                <a:cs typeface="Arial" pitchFamily="34" charset="0"/>
              </a:rPr>
            </a:br>
            <a:r>
              <a:rPr lang="en-GB" sz="2400" dirty="0" smtClean="0">
                <a:latin typeface="Arial" pitchFamily="34" charset="0"/>
                <a:cs typeface="Arial" pitchFamily="34" charset="0"/>
              </a:rPr>
              <a:t>   to drive the components - they cannot come into contact</a:t>
            </a:r>
          </a:p>
          <a:p>
            <a:pPr marL="0" indent="0">
              <a:lnSpc>
                <a:spcPct val="80000"/>
              </a:lnSpc>
              <a:spcBef>
                <a:spcPts val="0"/>
              </a:spcBef>
            </a:pPr>
            <a:endParaRPr lang="en-GB" sz="2800" dirty="0" smtClean="0">
              <a:latin typeface="Arial" pitchFamily="34" charset="0"/>
              <a:cs typeface="Arial" pitchFamily="34" charset="0"/>
            </a:endParaRPr>
          </a:p>
        </p:txBody>
      </p:sp>
      <p:sp>
        <p:nvSpPr>
          <p:cNvPr id="3" name="TextBox 2"/>
          <p:cNvSpPr txBox="1"/>
          <p:nvPr/>
        </p:nvSpPr>
        <p:spPr>
          <a:xfrm>
            <a:off x="2483768" y="692696"/>
            <a:ext cx="3384376" cy="646331"/>
          </a:xfrm>
          <a:prstGeom prst="rect">
            <a:avLst/>
          </a:prstGeom>
          <a:noFill/>
        </p:spPr>
        <p:txBody>
          <a:bodyPr wrap="square" rtlCol="0">
            <a:spAutoFit/>
          </a:bodyPr>
          <a:lstStyle/>
          <a:p>
            <a:pPr algn="ctr"/>
            <a:r>
              <a:rPr lang="en-GB" sz="3600" b="0" dirty="0" smtClean="0"/>
              <a:t>Rotary Types </a:t>
            </a:r>
            <a:endParaRPr lang="en-GB" sz="3600" b="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lIns="90488" tIns="44450" rIns="90488" bIns="44450"/>
          <a:lstStyle/>
          <a:p>
            <a:r>
              <a:rPr lang="en-GB" sz="3600" dirty="0" smtClean="0">
                <a:latin typeface="Arial" pitchFamily="34" charset="0"/>
                <a:cs typeface="Arial" pitchFamily="34" charset="0"/>
              </a:rPr>
              <a:t>Lobe Pump</a:t>
            </a:r>
          </a:p>
        </p:txBody>
      </p:sp>
      <p:pic>
        <p:nvPicPr>
          <p:cNvPr id="65" name="Picture 1027" descr="lobe pump"/>
          <p:cNvPicPr>
            <a:picLocks noChangeAspect="1" noChangeArrowheads="1"/>
          </p:cNvPicPr>
          <p:nvPr/>
        </p:nvPicPr>
        <p:blipFill>
          <a:blip r:embed="rId3" cstate="print"/>
          <a:srcRect/>
          <a:stretch>
            <a:fillRect/>
          </a:stretch>
        </p:blipFill>
        <p:spPr bwMode="auto">
          <a:xfrm>
            <a:off x="990600" y="1860550"/>
            <a:ext cx="7397750" cy="451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539750" y="836613"/>
            <a:ext cx="8229600" cy="5472112"/>
          </a:xfrm>
        </p:spPr>
        <p:txBody>
          <a:bodyPr/>
          <a:lstStyle/>
          <a:p>
            <a:pPr>
              <a:buNone/>
            </a:pPr>
            <a:r>
              <a:rPr lang="en-US" sz="3600" dirty="0" smtClean="0">
                <a:latin typeface="Arial" pitchFamily="34" charset="0"/>
                <a:cs typeface="Arial" pitchFamily="34" charset="0"/>
              </a:rPr>
              <a:t>Centrifugal pump main components</a:t>
            </a:r>
          </a:p>
          <a:p>
            <a:pPr>
              <a:buNone/>
            </a:pPr>
            <a:endParaRPr lang="en-US" sz="900" dirty="0" smtClean="0">
              <a:latin typeface="Arial" pitchFamily="34" charset="0"/>
              <a:cs typeface="Arial" pitchFamily="34" charset="0"/>
            </a:endParaRPr>
          </a:p>
          <a:p>
            <a:pPr marL="0" lvl="1" indent="0">
              <a:spcBef>
                <a:spcPts val="0"/>
              </a:spcBef>
              <a:buNone/>
            </a:pPr>
            <a:r>
              <a:rPr lang="en-US" sz="2400" dirty="0" smtClean="0">
                <a:latin typeface="Arial" pitchFamily="34" charset="0"/>
                <a:cs typeface="Arial" pitchFamily="34" charset="0"/>
              </a:rPr>
              <a:t>Prime movers: electric motors, diesel engines, air system</a:t>
            </a:r>
          </a:p>
          <a:p>
            <a:pPr marL="0" lvl="1" indent="0">
              <a:spcBef>
                <a:spcPts val="0"/>
              </a:spcBef>
              <a:buNone/>
            </a:pPr>
            <a:r>
              <a:rPr lang="en-US" sz="2400" dirty="0" smtClean="0">
                <a:latin typeface="Arial" pitchFamily="34" charset="0"/>
                <a:cs typeface="Arial" pitchFamily="34" charset="0"/>
              </a:rPr>
              <a:t>Piping to carry fluid</a:t>
            </a:r>
          </a:p>
          <a:p>
            <a:pPr marL="0" lvl="1" indent="0">
              <a:spcBef>
                <a:spcPts val="0"/>
              </a:spcBef>
              <a:buNone/>
            </a:pPr>
            <a:r>
              <a:rPr lang="en-US" sz="2400" dirty="0" smtClean="0">
                <a:latin typeface="Arial" pitchFamily="34" charset="0"/>
                <a:cs typeface="Arial" pitchFamily="34" charset="0"/>
              </a:rPr>
              <a:t>Valves to control flow in system</a:t>
            </a:r>
          </a:p>
          <a:p>
            <a:pPr marL="0" lvl="1" indent="0">
              <a:spcBef>
                <a:spcPts val="0"/>
              </a:spcBef>
              <a:buNone/>
            </a:pPr>
            <a:r>
              <a:rPr lang="en-US" sz="2400" dirty="0" smtClean="0">
                <a:latin typeface="Arial" pitchFamily="34" charset="0"/>
                <a:cs typeface="Arial" pitchFamily="34" charset="0"/>
              </a:rPr>
              <a:t>Other fittings, control, instrumentation</a:t>
            </a:r>
          </a:p>
          <a:p>
            <a:pPr lvl="1">
              <a:buNone/>
            </a:pPr>
            <a:endParaRPr lang="en-US" sz="2400" dirty="0" smtClean="0">
              <a:latin typeface="Arial" pitchFamily="34" charset="0"/>
              <a:cs typeface="Arial" pitchFamily="34" charset="0"/>
            </a:endParaRPr>
          </a:p>
          <a:p>
            <a:pPr>
              <a:buNone/>
            </a:pPr>
            <a:r>
              <a:rPr lang="en-US" sz="3600" dirty="0" smtClean="0">
                <a:latin typeface="Arial" pitchFamily="34" charset="0"/>
                <a:cs typeface="Arial" pitchFamily="34" charset="0"/>
              </a:rPr>
              <a:t>End-use equipment</a:t>
            </a:r>
          </a:p>
          <a:p>
            <a:pPr>
              <a:buNone/>
            </a:pPr>
            <a:endParaRPr lang="en-US" sz="900" dirty="0" smtClean="0">
              <a:latin typeface="Arial" pitchFamily="34" charset="0"/>
              <a:cs typeface="Arial" pitchFamily="34" charset="0"/>
            </a:endParaRPr>
          </a:p>
          <a:p>
            <a:pPr marL="0" lvl="1" indent="0">
              <a:spcBef>
                <a:spcPts val="0"/>
              </a:spcBef>
              <a:buNone/>
            </a:pPr>
            <a:r>
              <a:rPr lang="en-US" sz="2400" dirty="0" smtClean="0">
                <a:latin typeface="Arial" pitchFamily="34" charset="0"/>
                <a:cs typeface="Arial" pitchFamily="34" charset="0"/>
              </a:rPr>
              <a:t>Heat exchangers, tanks,  steam boilers, hydraulic machines, etc. </a:t>
            </a:r>
          </a:p>
          <a:p>
            <a:pPr lvl="1" eaLnBrk="1" hangingPunct="1">
              <a:spcBef>
                <a:spcPct val="30000"/>
              </a:spcBef>
              <a:buFontTx/>
              <a:buChar char="•"/>
            </a:pPr>
            <a:endParaRPr lang="en-US" sz="2400" dirty="0" smtClean="0"/>
          </a:p>
        </p:txBody>
      </p:sp>
      <p:sp>
        <p:nvSpPr>
          <p:cNvPr id="9219" name="Slide Number Placeholder 2"/>
          <p:cNvSpPr txBox="1">
            <a:spLocks noGrp="1"/>
          </p:cNvSpPr>
          <p:nvPr/>
        </p:nvSpPr>
        <p:spPr bwMode="auto">
          <a:xfrm>
            <a:off x="6553200" y="6381750"/>
            <a:ext cx="2133600" cy="339725"/>
          </a:xfrm>
          <a:prstGeom prst="rect">
            <a:avLst/>
          </a:prstGeom>
          <a:noFill/>
          <a:ln>
            <a:miter lim="800000"/>
            <a:headEnd/>
            <a:tailEnd/>
          </a:ln>
        </p:spPr>
        <p:txBody>
          <a:bodyPr/>
          <a:lstStyle/>
          <a:p>
            <a:pPr algn="r">
              <a:defRPr/>
            </a:pPr>
            <a:fld id="{2FA31E03-C4CE-4676-A547-73E288A444ED}" type="slidenum">
              <a:rPr lang="en-GB" sz="800" b="0">
                <a:cs typeface="+mn-cs"/>
              </a:rPr>
              <a:pPr algn="r">
                <a:defRPr/>
              </a:pPr>
              <a:t>6</a:t>
            </a:fld>
            <a:endParaRPr lang="en-GB" sz="800" b="0" dirty="0">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2483768" y="980728"/>
            <a:ext cx="4081810" cy="643766"/>
          </a:xfrm>
          <a:prstGeom prst="rect">
            <a:avLst/>
          </a:prstGeom>
          <a:noFill/>
          <a:ln w="12700">
            <a:noFill/>
            <a:miter lim="800000"/>
            <a:headEnd/>
            <a:tailEnd/>
          </a:ln>
          <a:effectLst/>
        </p:spPr>
        <p:txBody>
          <a:bodyPr wrap="square" lIns="90488" tIns="44450" rIns="90488" bIns="44450">
            <a:spAutoFit/>
          </a:bodyPr>
          <a:lstStyle/>
          <a:p>
            <a:pPr algn="ctr" defTabSz="762000" eaLnBrk="0" hangingPunct="0">
              <a:defRPr/>
            </a:pPr>
            <a:r>
              <a:rPr lang="en-GB" sz="3600" b="0" dirty="0"/>
              <a:t>GEAR PUMP</a:t>
            </a:r>
          </a:p>
        </p:txBody>
      </p:sp>
      <p:pic>
        <p:nvPicPr>
          <p:cNvPr id="80" name="Picture 2" descr="File:Gear pump.png">
            <a:hlinkClick r:id="rId3"/>
          </p:cNvPr>
          <p:cNvPicPr>
            <a:picLocks noChangeAspect="1" noChangeArrowheads="1"/>
          </p:cNvPicPr>
          <p:nvPr/>
        </p:nvPicPr>
        <p:blipFill>
          <a:blip r:embed="rId4" cstate="print"/>
          <a:srcRect/>
          <a:stretch>
            <a:fillRect/>
          </a:stretch>
        </p:blipFill>
        <p:spPr bwMode="auto">
          <a:xfrm>
            <a:off x="1619672" y="1772816"/>
            <a:ext cx="6131024" cy="4789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ChangeArrowheads="1"/>
          </p:cNvSpPr>
          <p:nvPr/>
        </p:nvSpPr>
        <p:spPr bwMode="auto">
          <a:xfrm>
            <a:off x="2483768" y="980728"/>
            <a:ext cx="4081810" cy="643766"/>
          </a:xfrm>
          <a:prstGeom prst="rect">
            <a:avLst/>
          </a:prstGeom>
          <a:noFill/>
          <a:ln w="12700">
            <a:noFill/>
            <a:miter lim="800000"/>
            <a:headEnd/>
            <a:tailEnd/>
          </a:ln>
          <a:effectLst/>
        </p:spPr>
        <p:txBody>
          <a:bodyPr wrap="square" lIns="90488" tIns="44450" rIns="90488" bIns="44450">
            <a:spAutoFit/>
          </a:bodyPr>
          <a:lstStyle/>
          <a:p>
            <a:pPr algn="ctr" defTabSz="762000" eaLnBrk="0" hangingPunct="0">
              <a:defRPr/>
            </a:pPr>
            <a:r>
              <a:rPr lang="en-GB" sz="3600" b="0" dirty="0">
                <a:effectLst>
                  <a:outerShdw blurRad="38100" dist="38100" dir="2700000" algn="tl">
                    <a:srgbClr val="C0C0C0"/>
                  </a:outerShdw>
                </a:effectLst>
              </a:rPr>
              <a:t>GEAR PUMP</a:t>
            </a:r>
          </a:p>
        </p:txBody>
      </p:sp>
      <p:pic>
        <p:nvPicPr>
          <p:cNvPr id="80" name="Picture 2" descr="File:Gear pump 3.png">
            <a:hlinkClick r:id="rId3"/>
          </p:cNvPr>
          <p:cNvPicPr>
            <a:picLocks noChangeAspect="1" noChangeArrowheads="1"/>
          </p:cNvPicPr>
          <p:nvPr/>
        </p:nvPicPr>
        <p:blipFill>
          <a:blip r:embed="rId4" cstate="print"/>
          <a:srcRect/>
          <a:stretch>
            <a:fillRect/>
          </a:stretch>
        </p:blipFill>
        <p:spPr bwMode="auto">
          <a:xfrm>
            <a:off x="1907704" y="1916832"/>
            <a:ext cx="5867400" cy="4583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lIns="90488" tIns="44450" rIns="90488" bIns="44450"/>
          <a:lstStyle/>
          <a:p>
            <a:r>
              <a:rPr lang="en-GB" sz="3600" dirty="0" smtClean="0">
                <a:latin typeface="Arial" pitchFamily="34" charset="0"/>
                <a:cs typeface="Arial" pitchFamily="34" charset="0"/>
              </a:rPr>
              <a:t>Sliding Vane Pump</a:t>
            </a:r>
          </a:p>
        </p:txBody>
      </p:sp>
      <p:sp>
        <p:nvSpPr>
          <p:cNvPr id="180" name="TextBox 179"/>
          <p:cNvSpPr txBox="1"/>
          <p:nvPr/>
        </p:nvSpPr>
        <p:spPr>
          <a:xfrm>
            <a:off x="611560" y="2852936"/>
            <a:ext cx="3528392" cy="2308324"/>
          </a:xfrm>
          <a:prstGeom prst="rect">
            <a:avLst/>
          </a:prstGeom>
          <a:noFill/>
        </p:spPr>
        <p:txBody>
          <a:bodyPr wrap="square" rtlCol="0">
            <a:spAutoFit/>
          </a:bodyPr>
          <a:lstStyle/>
          <a:p>
            <a:r>
              <a:rPr lang="en-GB" sz="2400" b="0" dirty="0" smtClean="0"/>
              <a:t>A sliding vane pump is a positive-displacement pump that consists of vanes mounted in a rotor that rotates inside of a cavity</a:t>
            </a:r>
            <a:endParaRPr lang="en-GB" sz="2400" b="0" dirty="0"/>
          </a:p>
        </p:txBody>
      </p:sp>
      <p:pic>
        <p:nvPicPr>
          <p:cNvPr id="146434" name="Picture 2" descr="http://t3.gstatic.com/images?q=tbn:ANd9GcTKy2BBrwZXVbFIVm6x-O_lsty6ygJs3kVlEmmpbGRWnlaZA7yt0Q"/>
          <p:cNvPicPr>
            <a:picLocks noChangeAspect="1" noChangeArrowheads="1"/>
          </p:cNvPicPr>
          <p:nvPr/>
        </p:nvPicPr>
        <p:blipFill>
          <a:blip r:embed="rId3" cstate="print"/>
          <a:srcRect/>
          <a:stretch>
            <a:fillRect/>
          </a:stretch>
        </p:blipFill>
        <p:spPr bwMode="auto">
          <a:xfrm>
            <a:off x="4788024" y="2852936"/>
            <a:ext cx="3954905" cy="2487539"/>
          </a:xfrm>
          <a:prstGeom prst="rect">
            <a:avLst/>
          </a:prstGeom>
          <a:noFill/>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t>Progressive cavity pump</a:t>
            </a:r>
            <a:endParaRPr lang="en-GB" sz="3600" dirty="0"/>
          </a:p>
        </p:txBody>
      </p:sp>
      <p:sp>
        <p:nvSpPr>
          <p:cNvPr id="5" name="Content Placeholder 4"/>
          <p:cNvSpPr>
            <a:spLocks noGrp="1"/>
          </p:cNvSpPr>
          <p:nvPr>
            <p:ph idx="1"/>
          </p:nvPr>
        </p:nvSpPr>
        <p:spPr>
          <a:xfrm>
            <a:off x="539552" y="2852936"/>
            <a:ext cx="3744416" cy="2376264"/>
          </a:xfrm>
        </p:spPr>
        <p:txBody>
          <a:bodyPr/>
          <a:lstStyle/>
          <a:p>
            <a:pPr marL="0" indent="0">
              <a:spcBef>
                <a:spcPts val="0"/>
              </a:spcBef>
              <a:buNone/>
            </a:pPr>
            <a:r>
              <a:rPr lang="en-GB" sz="2400" dirty="0" smtClean="0"/>
              <a:t>The progressive cavity pump consists of a helical rotor and a twin helix rubber stator</a:t>
            </a:r>
          </a:p>
          <a:p>
            <a:pPr marL="0" indent="0">
              <a:spcBef>
                <a:spcPts val="0"/>
              </a:spcBef>
              <a:buNone/>
            </a:pPr>
            <a:endParaRPr lang="en-GB" sz="2400" dirty="0">
              <a:latin typeface="Arial" pitchFamily="34" charset="0"/>
              <a:cs typeface="Arial" pitchFamily="34" charset="0"/>
            </a:endParaRPr>
          </a:p>
        </p:txBody>
      </p:sp>
      <p:pic>
        <p:nvPicPr>
          <p:cNvPr id="8" name="Picture 7" descr="Progresive Mono Pump.jpg"/>
          <p:cNvPicPr>
            <a:picLocks noChangeAspect="1"/>
          </p:cNvPicPr>
          <p:nvPr/>
        </p:nvPicPr>
        <p:blipFill>
          <a:blip r:embed="rId2" cstate="print"/>
          <a:stretch>
            <a:fillRect/>
          </a:stretch>
        </p:blipFill>
        <p:spPr>
          <a:xfrm>
            <a:off x="4427984" y="2492896"/>
            <a:ext cx="3871852" cy="2400548"/>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t>Progressive cavity pump</a:t>
            </a:r>
            <a:endParaRPr lang="en-GB" sz="3600" dirty="0"/>
          </a:p>
        </p:txBody>
      </p:sp>
      <p:sp>
        <p:nvSpPr>
          <p:cNvPr id="5" name="Content Placeholder 4"/>
          <p:cNvSpPr>
            <a:spLocks noGrp="1"/>
          </p:cNvSpPr>
          <p:nvPr>
            <p:ph idx="1"/>
          </p:nvPr>
        </p:nvSpPr>
        <p:spPr>
          <a:xfrm>
            <a:off x="611560" y="2780928"/>
            <a:ext cx="3744416" cy="1872208"/>
          </a:xfrm>
        </p:spPr>
        <p:txBody>
          <a:bodyPr/>
          <a:lstStyle/>
          <a:p>
            <a:pPr marL="0" indent="0">
              <a:spcBef>
                <a:spcPts val="0"/>
              </a:spcBef>
              <a:buNone/>
            </a:pPr>
            <a:r>
              <a:rPr lang="en-GB" sz="2400" dirty="0" smtClean="0"/>
              <a:t>It is a progression of sealed cavities that pass along the pump flexible stator as the rotor turns</a:t>
            </a:r>
          </a:p>
          <a:p>
            <a:pPr marL="0" indent="0">
              <a:spcBef>
                <a:spcPts val="0"/>
              </a:spcBef>
              <a:buNone/>
            </a:pPr>
            <a:endParaRPr lang="en-GB" sz="2400" dirty="0">
              <a:latin typeface="Arial" pitchFamily="34" charset="0"/>
              <a:cs typeface="Arial" pitchFamily="34" charset="0"/>
            </a:endParaRPr>
          </a:p>
        </p:txBody>
      </p:sp>
      <p:pic>
        <p:nvPicPr>
          <p:cNvPr id="7" name="Picture 6" descr="Pregesive cavity pump[.jpg"/>
          <p:cNvPicPr>
            <a:picLocks noChangeAspect="1"/>
          </p:cNvPicPr>
          <p:nvPr/>
        </p:nvPicPr>
        <p:blipFill>
          <a:blip r:embed="rId2" cstate="print"/>
          <a:stretch>
            <a:fillRect/>
          </a:stretch>
        </p:blipFill>
        <p:spPr>
          <a:xfrm>
            <a:off x="5580112" y="2204864"/>
            <a:ext cx="2780831" cy="3525611"/>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07704" y="548680"/>
            <a:ext cx="5832648" cy="710952"/>
          </a:xfrm>
          <a:noFill/>
        </p:spPr>
        <p:txBody>
          <a:bodyPr lIns="90488" tIns="44450" rIns="90488" bIns="44450"/>
          <a:lstStyle/>
          <a:p>
            <a:r>
              <a:rPr lang="en-GB" sz="3600" dirty="0" smtClean="0">
                <a:latin typeface="Arial" pitchFamily="34" charset="0"/>
                <a:cs typeface="Arial" pitchFamily="34" charset="0"/>
              </a:rPr>
              <a:t>Screw Pumps</a:t>
            </a:r>
          </a:p>
        </p:txBody>
      </p:sp>
      <p:sp>
        <p:nvSpPr>
          <p:cNvPr id="6" name="TextBox 5"/>
          <p:cNvSpPr txBox="1"/>
          <p:nvPr/>
        </p:nvSpPr>
        <p:spPr>
          <a:xfrm>
            <a:off x="683568" y="1340768"/>
            <a:ext cx="7920880" cy="1200329"/>
          </a:xfrm>
          <a:prstGeom prst="rect">
            <a:avLst/>
          </a:prstGeom>
          <a:noFill/>
        </p:spPr>
        <p:txBody>
          <a:bodyPr wrap="square" rtlCol="0">
            <a:spAutoFit/>
          </a:bodyPr>
          <a:lstStyle/>
          <a:p>
            <a:r>
              <a:rPr lang="en-GB" sz="2400" b="0" dirty="0" smtClean="0">
                <a:latin typeface="Arial" pitchFamily="34" charset="0"/>
                <a:cs typeface="Arial" pitchFamily="34" charset="0"/>
              </a:rPr>
              <a:t>The screw pump designs are generally capable of high flow rates for the size of the pump and high discharge pressures, they can two or three </a:t>
            </a:r>
            <a:r>
              <a:rPr lang="en-GB" sz="2400" b="0" dirty="0" err="1" smtClean="0">
                <a:latin typeface="Arial" pitchFamily="34" charset="0"/>
                <a:cs typeface="Arial" pitchFamily="34" charset="0"/>
              </a:rPr>
              <a:t>screwsets</a:t>
            </a:r>
            <a:r>
              <a:rPr lang="en-GB" sz="2400" b="0" dirty="0" smtClean="0">
                <a:latin typeface="Arial" pitchFamily="34" charset="0"/>
                <a:cs typeface="Arial" pitchFamily="34" charset="0"/>
              </a:rPr>
              <a:t>.</a:t>
            </a:r>
            <a:endParaRPr lang="en-GB" sz="2400" b="0" dirty="0">
              <a:latin typeface="Arial" pitchFamily="34" charset="0"/>
              <a:cs typeface="Arial" pitchFamily="34" charset="0"/>
            </a:endParaRPr>
          </a:p>
        </p:txBody>
      </p:sp>
      <p:pic>
        <p:nvPicPr>
          <p:cNvPr id="7" name="Picture 17" descr="{45127561-17AB-4244-99B4-71A2B54D6BDA}"/>
          <p:cNvPicPr>
            <a:picLocks noChangeAspect="1" noChangeArrowheads="1"/>
          </p:cNvPicPr>
          <p:nvPr/>
        </p:nvPicPr>
        <p:blipFill>
          <a:blip r:embed="rId3" cstate="print"/>
          <a:srcRect/>
          <a:stretch>
            <a:fillRect/>
          </a:stretch>
        </p:blipFill>
        <p:spPr bwMode="auto">
          <a:xfrm>
            <a:off x="611560" y="3284984"/>
            <a:ext cx="3379494" cy="2529657"/>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a:xfrm>
            <a:off x="5220072" y="2996952"/>
            <a:ext cx="3117507" cy="2656781"/>
          </a:xfrm>
          <a:prstGeom prst="rect">
            <a:avLst/>
          </a:prstGeom>
          <a:noFill/>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051720" y="2636912"/>
            <a:ext cx="5832648" cy="1368152"/>
          </a:xfrm>
          <a:noFill/>
        </p:spPr>
        <p:txBody>
          <a:bodyPr lIns="90488" tIns="44450" rIns="90488" bIns="44450"/>
          <a:lstStyle/>
          <a:p>
            <a:r>
              <a:rPr lang="en-GB" sz="3600" dirty="0" smtClean="0">
                <a:latin typeface="Arial" pitchFamily="34" charset="0"/>
                <a:cs typeface="Arial" pitchFamily="34" charset="0"/>
              </a:rPr>
              <a:t>Pump Performance Flow and Pressure</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a:xfrm>
            <a:off x="827584" y="2924944"/>
            <a:ext cx="3600400" cy="1368152"/>
          </a:xfrm>
        </p:spPr>
        <p:txBody>
          <a:bodyPr/>
          <a:lstStyle/>
          <a:p>
            <a:pPr marL="0" lvl="6" indent="0">
              <a:spcBef>
                <a:spcPts val="0"/>
              </a:spcBef>
              <a:buNone/>
            </a:pPr>
            <a:r>
              <a:rPr lang="en-GB" sz="2400" dirty="0" smtClean="0">
                <a:latin typeface="Arial" pitchFamily="34" charset="0"/>
                <a:cs typeface="Arial" pitchFamily="34" charset="0"/>
              </a:rPr>
              <a:t>The height at which a pump can discharge a liquid too.</a:t>
            </a:r>
            <a:endParaRPr lang="en-US" sz="2400" dirty="0" smtClean="0">
              <a:latin typeface="Arial" pitchFamily="34" charset="0"/>
              <a:cs typeface="Arial" pitchFamily="34" charset="0"/>
            </a:endParaRPr>
          </a:p>
        </p:txBody>
      </p:sp>
      <p:sp>
        <p:nvSpPr>
          <p:cNvPr id="10243" name="Slide Number Placeholder 2"/>
          <p:cNvSpPr txBox="1">
            <a:spLocks noGrp="1"/>
          </p:cNvSpPr>
          <p:nvPr/>
        </p:nvSpPr>
        <p:spPr bwMode="auto">
          <a:xfrm>
            <a:off x="6553200" y="6381750"/>
            <a:ext cx="2133600" cy="339725"/>
          </a:xfrm>
          <a:prstGeom prst="rect">
            <a:avLst/>
          </a:prstGeom>
          <a:noFill/>
          <a:ln>
            <a:miter lim="800000"/>
            <a:headEnd/>
            <a:tailEnd/>
          </a:ln>
        </p:spPr>
        <p:txBody>
          <a:bodyPr/>
          <a:lstStyle/>
          <a:p>
            <a:pPr algn="r">
              <a:defRPr/>
            </a:pPr>
            <a:fld id="{FEB26923-5461-4AF9-B3ED-364947A727FA}" type="slidenum">
              <a:rPr lang="en-GB" sz="800" b="0">
                <a:cs typeface="+mn-cs"/>
              </a:rPr>
              <a:pPr algn="r">
                <a:defRPr/>
              </a:pPr>
              <a:t>67</a:t>
            </a:fld>
            <a:endParaRPr lang="en-GB" sz="800" b="0" dirty="0">
              <a:cs typeface="+mn-cs"/>
            </a:endParaRPr>
          </a:p>
        </p:txBody>
      </p:sp>
      <p:sp>
        <p:nvSpPr>
          <p:cNvPr id="27" name="TextBox 26"/>
          <p:cNvSpPr txBox="1"/>
          <p:nvPr/>
        </p:nvSpPr>
        <p:spPr>
          <a:xfrm>
            <a:off x="2483768" y="620688"/>
            <a:ext cx="3816424" cy="646331"/>
          </a:xfrm>
          <a:prstGeom prst="rect">
            <a:avLst/>
          </a:prstGeom>
          <a:noFill/>
        </p:spPr>
        <p:txBody>
          <a:bodyPr wrap="square" rtlCol="0">
            <a:spAutoFit/>
          </a:bodyPr>
          <a:lstStyle/>
          <a:p>
            <a:pPr algn="ctr"/>
            <a:r>
              <a:rPr lang="en-GB" sz="3600" b="0" dirty="0" smtClean="0"/>
              <a:t>Pump Head</a:t>
            </a:r>
            <a:endParaRPr lang="en-GB" sz="3600" b="0" dirty="0"/>
          </a:p>
        </p:txBody>
      </p:sp>
      <p:pic>
        <p:nvPicPr>
          <p:cNvPr id="28" name="Picture 27" descr="head.jpg"/>
          <p:cNvPicPr>
            <a:picLocks noChangeAspect="1"/>
          </p:cNvPicPr>
          <p:nvPr/>
        </p:nvPicPr>
        <p:blipFill>
          <a:blip r:embed="rId3" cstate="print"/>
          <a:stretch>
            <a:fillRect/>
          </a:stretch>
        </p:blipFill>
        <p:spPr>
          <a:xfrm>
            <a:off x="4788024" y="1844824"/>
            <a:ext cx="4050083" cy="3816424"/>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4294967295"/>
          </p:nvPr>
        </p:nvSpPr>
        <p:spPr>
          <a:xfrm>
            <a:off x="395536" y="3140968"/>
            <a:ext cx="4536504" cy="1224136"/>
          </a:xfrm>
        </p:spPr>
        <p:txBody>
          <a:bodyPr/>
          <a:lstStyle/>
          <a:p>
            <a:pPr marL="0" lvl="1" indent="0">
              <a:spcBef>
                <a:spcPts val="0"/>
              </a:spcBef>
              <a:buNone/>
            </a:pPr>
            <a:r>
              <a:rPr lang="en-US" sz="2400" dirty="0" smtClean="0">
                <a:latin typeface="Arial" pitchFamily="34" charset="0"/>
                <a:cs typeface="Arial" pitchFamily="34" charset="0"/>
              </a:rPr>
              <a:t>Resistance of the system</a:t>
            </a:r>
          </a:p>
          <a:p>
            <a:pPr marL="0" lvl="1" indent="0">
              <a:spcBef>
                <a:spcPts val="0"/>
              </a:spcBef>
              <a:buNone/>
            </a:pPr>
            <a:endParaRPr lang="en-US" sz="2400" dirty="0" smtClean="0">
              <a:latin typeface="Arial" pitchFamily="34" charset="0"/>
              <a:cs typeface="Arial" pitchFamily="34" charset="0"/>
            </a:endParaRPr>
          </a:p>
          <a:p>
            <a:pPr marL="0" lvl="1" indent="0">
              <a:spcBef>
                <a:spcPts val="0"/>
              </a:spcBef>
              <a:buNone/>
            </a:pPr>
            <a:r>
              <a:rPr lang="en-US" sz="2400" dirty="0" smtClean="0">
                <a:latin typeface="Arial" pitchFamily="34" charset="0"/>
                <a:cs typeface="Arial" pitchFamily="34" charset="0"/>
              </a:rPr>
              <a:t>Two types: static and friction</a:t>
            </a:r>
          </a:p>
          <a:p>
            <a:pPr marL="0" lvl="1" indent="0">
              <a:spcBef>
                <a:spcPts val="0"/>
              </a:spcBef>
              <a:buNone/>
            </a:pPr>
            <a:endParaRPr lang="en-US" sz="2400" b="1" dirty="0" smtClean="0">
              <a:latin typeface="Arial" pitchFamily="34" charset="0"/>
              <a:cs typeface="Arial" pitchFamily="34" charset="0"/>
            </a:endParaRPr>
          </a:p>
          <a:p>
            <a:pPr marL="0" lvl="1" indent="0">
              <a:spcBef>
                <a:spcPts val="0"/>
              </a:spcBef>
              <a:buNone/>
            </a:pPr>
            <a:endParaRPr lang="en-US" sz="2400" dirty="0" smtClean="0"/>
          </a:p>
        </p:txBody>
      </p:sp>
      <p:sp>
        <p:nvSpPr>
          <p:cNvPr id="10243" name="Slide Number Placeholder 2"/>
          <p:cNvSpPr txBox="1">
            <a:spLocks noGrp="1"/>
          </p:cNvSpPr>
          <p:nvPr/>
        </p:nvSpPr>
        <p:spPr bwMode="auto">
          <a:xfrm>
            <a:off x="6553200" y="6381750"/>
            <a:ext cx="2133600" cy="339725"/>
          </a:xfrm>
          <a:prstGeom prst="rect">
            <a:avLst/>
          </a:prstGeom>
          <a:noFill/>
          <a:ln>
            <a:miter lim="800000"/>
            <a:headEnd/>
            <a:tailEnd/>
          </a:ln>
        </p:spPr>
        <p:txBody>
          <a:bodyPr/>
          <a:lstStyle/>
          <a:p>
            <a:pPr algn="r">
              <a:defRPr/>
            </a:pPr>
            <a:fld id="{FEB26923-5461-4AF9-B3ED-364947A727FA}" type="slidenum">
              <a:rPr lang="en-GB" sz="800" b="0">
                <a:cs typeface="+mn-cs"/>
              </a:rPr>
              <a:pPr algn="r">
                <a:defRPr/>
              </a:pPr>
              <a:t>68</a:t>
            </a:fld>
            <a:endParaRPr lang="en-GB" sz="800" b="0" dirty="0">
              <a:cs typeface="+mn-cs"/>
            </a:endParaRPr>
          </a:p>
        </p:txBody>
      </p:sp>
      <p:grpSp>
        <p:nvGrpSpPr>
          <p:cNvPr id="2" name="Group 4"/>
          <p:cNvGrpSpPr>
            <a:grpSpLocks noChangeAspect="1"/>
          </p:cNvGrpSpPr>
          <p:nvPr/>
        </p:nvGrpSpPr>
        <p:grpSpPr bwMode="auto">
          <a:xfrm>
            <a:off x="5125326" y="2492896"/>
            <a:ext cx="3551230" cy="2933625"/>
            <a:chOff x="2355" y="913"/>
            <a:chExt cx="12301" cy="9463"/>
          </a:xfrm>
        </p:grpSpPr>
        <p:sp>
          <p:nvSpPr>
            <p:cNvPr id="68620" name="AutoShape 5"/>
            <p:cNvSpPr>
              <a:spLocks noChangeAspect="1" noChangeArrowheads="1"/>
            </p:cNvSpPr>
            <p:nvPr/>
          </p:nvSpPr>
          <p:spPr bwMode="auto">
            <a:xfrm>
              <a:off x="2355" y="913"/>
              <a:ext cx="12301" cy="9463"/>
            </a:xfrm>
            <a:prstGeom prst="rect">
              <a:avLst/>
            </a:prstGeom>
            <a:noFill/>
            <a:ln w="9525">
              <a:noFill/>
              <a:miter lim="800000"/>
              <a:headEnd/>
              <a:tailEnd/>
            </a:ln>
          </p:spPr>
          <p:txBody>
            <a:bodyPr/>
            <a:lstStyle/>
            <a:p>
              <a:endParaRPr lang="en-US" dirty="0"/>
            </a:p>
          </p:txBody>
        </p:sp>
        <p:grpSp>
          <p:nvGrpSpPr>
            <p:cNvPr id="3" name="Group 6"/>
            <p:cNvGrpSpPr>
              <a:grpSpLocks/>
            </p:cNvGrpSpPr>
            <p:nvPr/>
          </p:nvGrpSpPr>
          <p:grpSpPr bwMode="auto">
            <a:xfrm>
              <a:off x="9696" y="913"/>
              <a:ext cx="4960" cy="3351"/>
              <a:chOff x="3216" y="960"/>
              <a:chExt cx="1200" cy="816"/>
            </a:xfrm>
          </p:grpSpPr>
          <p:sp>
            <p:nvSpPr>
              <p:cNvPr id="68631" name="Rectangle 7"/>
              <p:cNvSpPr>
                <a:spLocks noChangeArrowheads="1"/>
              </p:cNvSpPr>
              <p:nvPr/>
            </p:nvSpPr>
            <p:spPr bwMode="auto">
              <a:xfrm>
                <a:off x="3216" y="1344"/>
                <a:ext cx="1200" cy="432"/>
              </a:xfrm>
              <a:prstGeom prst="rect">
                <a:avLst/>
              </a:prstGeom>
              <a:noFill/>
              <a:ln w="9525">
                <a:solidFill>
                  <a:srgbClr val="000000"/>
                </a:solidFill>
                <a:miter lim="800000"/>
                <a:headEnd/>
                <a:tailEnd/>
              </a:ln>
            </p:spPr>
            <p:txBody>
              <a:bodyPr lIns="53950" tIns="26975" rIns="53950" bIns="26975" anchor="ctr"/>
              <a:lstStyle/>
              <a:p>
                <a:pPr algn="ctr"/>
                <a:r>
                  <a:rPr lang="en-US" sz="1000" b="0" dirty="0">
                    <a:solidFill>
                      <a:srgbClr val="000000"/>
                    </a:solidFill>
                  </a:rPr>
                  <a:t>destination</a:t>
                </a:r>
                <a:endParaRPr lang="en-US" sz="2400" b="0" dirty="0">
                  <a:latin typeface="Times New Roman" pitchFamily="18" charset="0"/>
                </a:endParaRPr>
              </a:p>
            </p:txBody>
          </p:sp>
          <p:sp>
            <p:nvSpPr>
              <p:cNvPr id="68632" name="Line 8"/>
              <p:cNvSpPr>
                <a:spLocks noChangeShapeType="1"/>
              </p:cNvSpPr>
              <p:nvPr/>
            </p:nvSpPr>
            <p:spPr bwMode="auto">
              <a:xfrm flipV="1">
                <a:off x="3216" y="960"/>
                <a:ext cx="0" cy="816"/>
              </a:xfrm>
              <a:prstGeom prst="line">
                <a:avLst/>
              </a:prstGeom>
              <a:noFill/>
              <a:ln w="9525">
                <a:solidFill>
                  <a:srgbClr val="000000"/>
                </a:solidFill>
                <a:round/>
                <a:headEnd/>
                <a:tailEnd/>
              </a:ln>
            </p:spPr>
            <p:txBody>
              <a:bodyPr/>
              <a:lstStyle/>
              <a:p>
                <a:endParaRPr lang="en-US" dirty="0"/>
              </a:p>
            </p:txBody>
          </p:sp>
          <p:sp>
            <p:nvSpPr>
              <p:cNvPr id="68633" name="Line 9"/>
              <p:cNvSpPr>
                <a:spLocks noChangeShapeType="1"/>
              </p:cNvSpPr>
              <p:nvPr/>
            </p:nvSpPr>
            <p:spPr bwMode="auto">
              <a:xfrm flipV="1">
                <a:off x="4416" y="960"/>
                <a:ext cx="0" cy="816"/>
              </a:xfrm>
              <a:prstGeom prst="line">
                <a:avLst/>
              </a:prstGeom>
              <a:noFill/>
              <a:ln w="9525">
                <a:solidFill>
                  <a:srgbClr val="000000"/>
                </a:solidFill>
                <a:round/>
                <a:headEnd/>
                <a:tailEnd/>
              </a:ln>
            </p:spPr>
            <p:txBody>
              <a:bodyPr/>
              <a:lstStyle/>
              <a:p>
                <a:endParaRPr lang="en-US" dirty="0"/>
              </a:p>
            </p:txBody>
          </p:sp>
        </p:grpSp>
        <p:grpSp>
          <p:nvGrpSpPr>
            <p:cNvPr id="4" name="Group 10"/>
            <p:cNvGrpSpPr>
              <a:grpSpLocks/>
            </p:cNvGrpSpPr>
            <p:nvPr/>
          </p:nvGrpSpPr>
          <p:grpSpPr bwMode="auto">
            <a:xfrm>
              <a:off x="2355" y="7025"/>
              <a:ext cx="4960" cy="3351"/>
              <a:chOff x="3216" y="960"/>
              <a:chExt cx="1200" cy="816"/>
            </a:xfrm>
          </p:grpSpPr>
          <p:sp>
            <p:nvSpPr>
              <p:cNvPr id="68628" name="Rectangle 11"/>
              <p:cNvSpPr>
                <a:spLocks noChangeArrowheads="1"/>
              </p:cNvSpPr>
              <p:nvPr/>
            </p:nvSpPr>
            <p:spPr bwMode="auto">
              <a:xfrm>
                <a:off x="3216" y="1344"/>
                <a:ext cx="1200" cy="432"/>
              </a:xfrm>
              <a:prstGeom prst="rect">
                <a:avLst/>
              </a:prstGeom>
              <a:noFill/>
              <a:ln w="9525">
                <a:solidFill>
                  <a:srgbClr val="000000"/>
                </a:solidFill>
                <a:miter lim="800000"/>
                <a:headEnd/>
                <a:tailEnd/>
              </a:ln>
            </p:spPr>
            <p:txBody>
              <a:bodyPr lIns="53950" tIns="26975" rIns="53950" bIns="26975" anchor="ctr"/>
              <a:lstStyle/>
              <a:p>
                <a:pPr algn="ctr"/>
                <a:r>
                  <a:rPr lang="en-US" sz="1000" b="0" dirty="0">
                    <a:solidFill>
                      <a:srgbClr val="000000"/>
                    </a:solidFill>
                  </a:rPr>
                  <a:t>source</a:t>
                </a:r>
                <a:endParaRPr lang="en-US" sz="2400" b="0" dirty="0">
                  <a:latin typeface="Times New Roman" pitchFamily="18" charset="0"/>
                </a:endParaRPr>
              </a:p>
            </p:txBody>
          </p:sp>
          <p:sp>
            <p:nvSpPr>
              <p:cNvPr id="68629" name="Line 12"/>
              <p:cNvSpPr>
                <a:spLocks noChangeShapeType="1"/>
              </p:cNvSpPr>
              <p:nvPr/>
            </p:nvSpPr>
            <p:spPr bwMode="auto">
              <a:xfrm flipV="1">
                <a:off x="3216" y="960"/>
                <a:ext cx="0" cy="816"/>
              </a:xfrm>
              <a:prstGeom prst="line">
                <a:avLst/>
              </a:prstGeom>
              <a:noFill/>
              <a:ln w="9525">
                <a:solidFill>
                  <a:srgbClr val="000000"/>
                </a:solidFill>
                <a:round/>
                <a:headEnd/>
                <a:tailEnd/>
              </a:ln>
            </p:spPr>
            <p:txBody>
              <a:bodyPr/>
              <a:lstStyle/>
              <a:p>
                <a:endParaRPr lang="en-US" dirty="0"/>
              </a:p>
            </p:txBody>
          </p:sp>
          <p:sp>
            <p:nvSpPr>
              <p:cNvPr id="68630" name="Line 13"/>
              <p:cNvSpPr>
                <a:spLocks noChangeShapeType="1"/>
              </p:cNvSpPr>
              <p:nvPr/>
            </p:nvSpPr>
            <p:spPr bwMode="auto">
              <a:xfrm flipV="1">
                <a:off x="4416" y="960"/>
                <a:ext cx="0" cy="816"/>
              </a:xfrm>
              <a:prstGeom prst="line">
                <a:avLst/>
              </a:prstGeom>
              <a:noFill/>
              <a:ln w="9525">
                <a:solidFill>
                  <a:srgbClr val="000000"/>
                </a:solidFill>
                <a:round/>
                <a:headEnd/>
                <a:tailEnd/>
              </a:ln>
            </p:spPr>
            <p:txBody>
              <a:bodyPr/>
              <a:lstStyle/>
              <a:p>
                <a:endParaRPr lang="en-US" dirty="0"/>
              </a:p>
            </p:txBody>
          </p:sp>
        </p:grpSp>
        <p:sp>
          <p:nvSpPr>
            <p:cNvPr id="68623" name="Line 14"/>
            <p:cNvSpPr>
              <a:spLocks noChangeShapeType="1"/>
            </p:cNvSpPr>
            <p:nvPr/>
          </p:nvSpPr>
          <p:spPr bwMode="auto">
            <a:xfrm>
              <a:off x="7315" y="8602"/>
              <a:ext cx="1786" cy="0"/>
            </a:xfrm>
            <a:prstGeom prst="line">
              <a:avLst/>
            </a:prstGeom>
            <a:noFill/>
            <a:ln w="9525">
              <a:solidFill>
                <a:srgbClr val="000000"/>
              </a:solidFill>
              <a:prstDash val="dash"/>
              <a:round/>
              <a:headEnd/>
              <a:tailEnd/>
            </a:ln>
          </p:spPr>
          <p:txBody>
            <a:bodyPr/>
            <a:lstStyle/>
            <a:p>
              <a:endParaRPr lang="en-US" dirty="0"/>
            </a:p>
          </p:txBody>
        </p:sp>
        <p:sp>
          <p:nvSpPr>
            <p:cNvPr id="68624" name="Line 15"/>
            <p:cNvSpPr>
              <a:spLocks noChangeShapeType="1"/>
            </p:cNvSpPr>
            <p:nvPr/>
          </p:nvSpPr>
          <p:spPr bwMode="auto">
            <a:xfrm>
              <a:off x="7712" y="2490"/>
              <a:ext cx="1984" cy="0"/>
            </a:xfrm>
            <a:prstGeom prst="line">
              <a:avLst/>
            </a:prstGeom>
            <a:noFill/>
            <a:ln w="9525">
              <a:solidFill>
                <a:srgbClr val="000000"/>
              </a:solidFill>
              <a:prstDash val="dash"/>
              <a:round/>
              <a:headEnd/>
              <a:tailEnd/>
            </a:ln>
          </p:spPr>
          <p:txBody>
            <a:bodyPr/>
            <a:lstStyle/>
            <a:p>
              <a:endParaRPr lang="en-US" dirty="0"/>
            </a:p>
          </p:txBody>
        </p:sp>
        <p:sp>
          <p:nvSpPr>
            <p:cNvPr id="68625" name="Line 16"/>
            <p:cNvSpPr>
              <a:spLocks noChangeShapeType="1"/>
            </p:cNvSpPr>
            <p:nvPr/>
          </p:nvSpPr>
          <p:spPr bwMode="auto">
            <a:xfrm>
              <a:off x="8362" y="2490"/>
              <a:ext cx="0" cy="6112"/>
            </a:xfrm>
            <a:prstGeom prst="line">
              <a:avLst/>
            </a:prstGeom>
            <a:noFill/>
            <a:ln w="9525">
              <a:solidFill>
                <a:srgbClr val="000000"/>
              </a:solidFill>
              <a:round/>
              <a:headEnd type="triangle" w="med" len="med"/>
              <a:tailEnd type="triangle" w="med" len="med"/>
            </a:ln>
          </p:spPr>
          <p:txBody>
            <a:bodyPr/>
            <a:lstStyle/>
            <a:p>
              <a:endParaRPr lang="en-US" dirty="0"/>
            </a:p>
          </p:txBody>
        </p:sp>
        <p:sp>
          <p:nvSpPr>
            <p:cNvPr id="68626" name="Text Box 17"/>
            <p:cNvSpPr txBox="1">
              <a:spLocks noChangeArrowheads="1"/>
            </p:cNvSpPr>
            <p:nvPr/>
          </p:nvSpPr>
          <p:spPr bwMode="auto">
            <a:xfrm>
              <a:off x="7332" y="4163"/>
              <a:ext cx="1967" cy="1659"/>
            </a:xfrm>
            <a:prstGeom prst="rect">
              <a:avLst/>
            </a:prstGeom>
            <a:noFill/>
            <a:ln w="9525">
              <a:noFill/>
              <a:miter lim="800000"/>
              <a:headEnd/>
              <a:tailEnd/>
            </a:ln>
          </p:spPr>
          <p:txBody>
            <a:bodyPr lIns="53950" tIns="26975" rIns="53950" bIns="26975"/>
            <a:lstStyle/>
            <a:p>
              <a:pPr algn="ctr"/>
              <a:r>
                <a:rPr lang="en-US" sz="1000" b="0" dirty="0">
                  <a:solidFill>
                    <a:srgbClr val="000000"/>
                  </a:solidFill>
                </a:rPr>
                <a:t>Static</a:t>
              </a:r>
            </a:p>
            <a:p>
              <a:pPr algn="ctr"/>
              <a:r>
                <a:rPr lang="en-US" sz="1000" b="0" dirty="0">
                  <a:solidFill>
                    <a:srgbClr val="000000"/>
                  </a:solidFill>
                </a:rPr>
                <a:t>head</a:t>
              </a:r>
              <a:endParaRPr lang="en-US" sz="2400" b="0" dirty="0">
                <a:latin typeface="Times New Roman" pitchFamily="18" charset="0"/>
              </a:endParaRPr>
            </a:p>
          </p:txBody>
        </p:sp>
        <p:cxnSp>
          <p:nvCxnSpPr>
            <p:cNvPr id="68627" name="AutoShape 18"/>
            <p:cNvCxnSpPr>
              <a:cxnSpLocks noChangeShapeType="1"/>
              <a:stCxn id="68628" idx="0"/>
              <a:endCxn id="68631" idx="0"/>
            </p:cNvCxnSpPr>
            <p:nvPr/>
          </p:nvCxnSpPr>
          <p:spPr bwMode="auto">
            <a:xfrm rot="-5400000">
              <a:off x="5450" y="1875"/>
              <a:ext cx="6112" cy="7341"/>
            </a:xfrm>
            <a:prstGeom prst="bentConnector3">
              <a:avLst>
                <a:gd name="adj1" fmla="val 134542"/>
              </a:avLst>
            </a:prstGeom>
            <a:noFill/>
            <a:ln w="9525">
              <a:solidFill>
                <a:srgbClr val="000000"/>
              </a:solidFill>
              <a:miter lim="800000"/>
              <a:headEnd/>
              <a:tailEnd type="triangle" w="med" len="med"/>
            </a:ln>
          </p:spPr>
        </p:cxnSp>
      </p:grpSp>
      <p:sp>
        <p:nvSpPr>
          <p:cNvPr id="19" name="TextBox 18"/>
          <p:cNvSpPr txBox="1"/>
          <p:nvPr/>
        </p:nvSpPr>
        <p:spPr>
          <a:xfrm>
            <a:off x="3059832" y="1052736"/>
            <a:ext cx="2808312" cy="646331"/>
          </a:xfrm>
          <a:prstGeom prst="rect">
            <a:avLst/>
          </a:prstGeom>
          <a:noFill/>
        </p:spPr>
        <p:txBody>
          <a:bodyPr wrap="square" rtlCol="0">
            <a:spAutoFit/>
          </a:bodyPr>
          <a:lstStyle/>
          <a:p>
            <a:pPr algn="ctr"/>
            <a:r>
              <a:rPr lang="en-GB" sz="3600" dirty="0" smtClean="0"/>
              <a:t>Head</a:t>
            </a:r>
            <a:endParaRPr lang="en-GB" sz="36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2"/>
          <p:cNvSpPr txBox="1">
            <a:spLocks noGrp="1"/>
          </p:cNvSpPr>
          <p:nvPr/>
        </p:nvSpPr>
        <p:spPr bwMode="auto">
          <a:xfrm>
            <a:off x="6553200" y="6381750"/>
            <a:ext cx="2133600" cy="339725"/>
          </a:xfrm>
          <a:prstGeom prst="rect">
            <a:avLst/>
          </a:prstGeom>
          <a:noFill/>
          <a:ln>
            <a:miter lim="800000"/>
            <a:headEnd/>
            <a:tailEnd/>
          </a:ln>
        </p:spPr>
        <p:txBody>
          <a:bodyPr/>
          <a:lstStyle/>
          <a:p>
            <a:pPr algn="r">
              <a:defRPr/>
            </a:pPr>
            <a:fld id="{FEB26923-5461-4AF9-B3ED-364947A727FA}" type="slidenum">
              <a:rPr lang="en-GB" sz="800" b="0">
                <a:cs typeface="+mn-cs"/>
              </a:rPr>
              <a:pPr algn="r">
                <a:defRPr/>
              </a:pPr>
              <a:t>69</a:t>
            </a:fld>
            <a:endParaRPr lang="en-GB" sz="800" b="0" dirty="0">
              <a:cs typeface="+mn-cs"/>
            </a:endParaRPr>
          </a:p>
        </p:txBody>
      </p:sp>
      <p:grpSp>
        <p:nvGrpSpPr>
          <p:cNvPr id="2" name="Group 4"/>
          <p:cNvGrpSpPr>
            <a:grpSpLocks noChangeAspect="1"/>
          </p:cNvGrpSpPr>
          <p:nvPr/>
        </p:nvGrpSpPr>
        <p:grpSpPr bwMode="auto">
          <a:xfrm>
            <a:off x="6227763" y="1052513"/>
            <a:ext cx="2592387" cy="2141537"/>
            <a:chOff x="2355" y="913"/>
            <a:chExt cx="12301" cy="9463"/>
          </a:xfrm>
        </p:grpSpPr>
        <p:sp>
          <p:nvSpPr>
            <p:cNvPr id="68620" name="AutoShape 5"/>
            <p:cNvSpPr>
              <a:spLocks noChangeAspect="1" noChangeArrowheads="1"/>
            </p:cNvSpPr>
            <p:nvPr/>
          </p:nvSpPr>
          <p:spPr bwMode="auto">
            <a:xfrm>
              <a:off x="2355" y="913"/>
              <a:ext cx="12301" cy="9463"/>
            </a:xfrm>
            <a:prstGeom prst="rect">
              <a:avLst/>
            </a:prstGeom>
            <a:noFill/>
            <a:ln w="9525">
              <a:noFill/>
              <a:miter lim="800000"/>
              <a:headEnd/>
              <a:tailEnd/>
            </a:ln>
          </p:spPr>
          <p:txBody>
            <a:bodyPr/>
            <a:lstStyle/>
            <a:p>
              <a:endParaRPr lang="en-US" dirty="0"/>
            </a:p>
          </p:txBody>
        </p:sp>
        <p:grpSp>
          <p:nvGrpSpPr>
            <p:cNvPr id="68621" name="Group 6"/>
            <p:cNvGrpSpPr>
              <a:grpSpLocks/>
            </p:cNvGrpSpPr>
            <p:nvPr/>
          </p:nvGrpSpPr>
          <p:grpSpPr bwMode="auto">
            <a:xfrm>
              <a:off x="9696" y="913"/>
              <a:ext cx="4960" cy="3351"/>
              <a:chOff x="3216" y="960"/>
              <a:chExt cx="1200" cy="816"/>
            </a:xfrm>
          </p:grpSpPr>
          <p:sp>
            <p:nvSpPr>
              <p:cNvPr id="68631" name="Rectangle 7"/>
              <p:cNvSpPr>
                <a:spLocks noChangeArrowheads="1"/>
              </p:cNvSpPr>
              <p:nvPr/>
            </p:nvSpPr>
            <p:spPr bwMode="auto">
              <a:xfrm>
                <a:off x="3216" y="1344"/>
                <a:ext cx="1200" cy="432"/>
              </a:xfrm>
              <a:prstGeom prst="rect">
                <a:avLst/>
              </a:prstGeom>
              <a:noFill/>
              <a:ln w="9525">
                <a:solidFill>
                  <a:srgbClr val="000000"/>
                </a:solidFill>
                <a:miter lim="800000"/>
                <a:headEnd/>
                <a:tailEnd/>
              </a:ln>
            </p:spPr>
            <p:txBody>
              <a:bodyPr lIns="53950" tIns="26975" rIns="53950" bIns="26975" anchor="ctr"/>
              <a:lstStyle/>
              <a:p>
                <a:pPr algn="ctr"/>
                <a:r>
                  <a:rPr lang="en-US" sz="1000" b="0" dirty="0">
                    <a:solidFill>
                      <a:srgbClr val="000000"/>
                    </a:solidFill>
                  </a:rPr>
                  <a:t>destination</a:t>
                </a:r>
                <a:endParaRPr lang="en-US" sz="2400" b="0" dirty="0">
                  <a:latin typeface="Times New Roman" pitchFamily="18" charset="0"/>
                </a:endParaRPr>
              </a:p>
            </p:txBody>
          </p:sp>
          <p:sp>
            <p:nvSpPr>
              <p:cNvPr id="68632" name="Line 8"/>
              <p:cNvSpPr>
                <a:spLocks noChangeShapeType="1"/>
              </p:cNvSpPr>
              <p:nvPr/>
            </p:nvSpPr>
            <p:spPr bwMode="auto">
              <a:xfrm flipV="1">
                <a:off x="3216" y="960"/>
                <a:ext cx="0" cy="816"/>
              </a:xfrm>
              <a:prstGeom prst="line">
                <a:avLst/>
              </a:prstGeom>
              <a:noFill/>
              <a:ln w="9525">
                <a:solidFill>
                  <a:srgbClr val="000000"/>
                </a:solidFill>
                <a:round/>
                <a:headEnd/>
                <a:tailEnd/>
              </a:ln>
            </p:spPr>
            <p:txBody>
              <a:bodyPr/>
              <a:lstStyle/>
              <a:p>
                <a:endParaRPr lang="en-US" dirty="0"/>
              </a:p>
            </p:txBody>
          </p:sp>
          <p:sp>
            <p:nvSpPr>
              <p:cNvPr id="68633" name="Line 9"/>
              <p:cNvSpPr>
                <a:spLocks noChangeShapeType="1"/>
              </p:cNvSpPr>
              <p:nvPr/>
            </p:nvSpPr>
            <p:spPr bwMode="auto">
              <a:xfrm flipV="1">
                <a:off x="4416" y="960"/>
                <a:ext cx="0" cy="816"/>
              </a:xfrm>
              <a:prstGeom prst="line">
                <a:avLst/>
              </a:prstGeom>
              <a:noFill/>
              <a:ln w="9525">
                <a:solidFill>
                  <a:srgbClr val="000000"/>
                </a:solidFill>
                <a:round/>
                <a:headEnd/>
                <a:tailEnd/>
              </a:ln>
            </p:spPr>
            <p:txBody>
              <a:bodyPr/>
              <a:lstStyle/>
              <a:p>
                <a:endParaRPr lang="en-US" dirty="0"/>
              </a:p>
            </p:txBody>
          </p:sp>
        </p:grpSp>
        <p:grpSp>
          <p:nvGrpSpPr>
            <p:cNvPr id="68622" name="Group 10"/>
            <p:cNvGrpSpPr>
              <a:grpSpLocks/>
            </p:cNvGrpSpPr>
            <p:nvPr/>
          </p:nvGrpSpPr>
          <p:grpSpPr bwMode="auto">
            <a:xfrm>
              <a:off x="2355" y="7025"/>
              <a:ext cx="4960" cy="3351"/>
              <a:chOff x="3216" y="960"/>
              <a:chExt cx="1200" cy="816"/>
            </a:xfrm>
          </p:grpSpPr>
          <p:sp>
            <p:nvSpPr>
              <p:cNvPr id="68628" name="Rectangle 11"/>
              <p:cNvSpPr>
                <a:spLocks noChangeArrowheads="1"/>
              </p:cNvSpPr>
              <p:nvPr/>
            </p:nvSpPr>
            <p:spPr bwMode="auto">
              <a:xfrm>
                <a:off x="3216" y="1344"/>
                <a:ext cx="1200" cy="432"/>
              </a:xfrm>
              <a:prstGeom prst="rect">
                <a:avLst/>
              </a:prstGeom>
              <a:noFill/>
              <a:ln w="9525">
                <a:solidFill>
                  <a:srgbClr val="000000"/>
                </a:solidFill>
                <a:miter lim="800000"/>
                <a:headEnd/>
                <a:tailEnd/>
              </a:ln>
            </p:spPr>
            <p:txBody>
              <a:bodyPr lIns="53950" tIns="26975" rIns="53950" bIns="26975" anchor="ctr"/>
              <a:lstStyle/>
              <a:p>
                <a:pPr algn="ctr"/>
                <a:r>
                  <a:rPr lang="en-US" sz="1000" b="0" dirty="0">
                    <a:solidFill>
                      <a:srgbClr val="000000"/>
                    </a:solidFill>
                  </a:rPr>
                  <a:t>source</a:t>
                </a:r>
                <a:endParaRPr lang="en-US" sz="2400" b="0" dirty="0">
                  <a:latin typeface="Times New Roman" pitchFamily="18" charset="0"/>
                </a:endParaRPr>
              </a:p>
            </p:txBody>
          </p:sp>
          <p:sp>
            <p:nvSpPr>
              <p:cNvPr id="68629" name="Line 12"/>
              <p:cNvSpPr>
                <a:spLocks noChangeShapeType="1"/>
              </p:cNvSpPr>
              <p:nvPr/>
            </p:nvSpPr>
            <p:spPr bwMode="auto">
              <a:xfrm flipV="1">
                <a:off x="3216" y="960"/>
                <a:ext cx="0" cy="816"/>
              </a:xfrm>
              <a:prstGeom prst="line">
                <a:avLst/>
              </a:prstGeom>
              <a:noFill/>
              <a:ln w="9525">
                <a:solidFill>
                  <a:srgbClr val="000000"/>
                </a:solidFill>
                <a:round/>
                <a:headEnd/>
                <a:tailEnd/>
              </a:ln>
            </p:spPr>
            <p:txBody>
              <a:bodyPr/>
              <a:lstStyle/>
              <a:p>
                <a:endParaRPr lang="en-US" dirty="0"/>
              </a:p>
            </p:txBody>
          </p:sp>
          <p:sp>
            <p:nvSpPr>
              <p:cNvPr id="68630" name="Line 13"/>
              <p:cNvSpPr>
                <a:spLocks noChangeShapeType="1"/>
              </p:cNvSpPr>
              <p:nvPr/>
            </p:nvSpPr>
            <p:spPr bwMode="auto">
              <a:xfrm flipV="1">
                <a:off x="4416" y="960"/>
                <a:ext cx="0" cy="816"/>
              </a:xfrm>
              <a:prstGeom prst="line">
                <a:avLst/>
              </a:prstGeom>
              <a:noFill/>
              <a:ln w="9525">
                <a:solidFill>
                  <a:srgbClr val="000000"/>
                </a:solidFill>
                <a:round/>
                <a:headEnd/>
                <a:tailEnd/>
              </a:ln>
            </p:spPr>
            <p:txBody>
              <a:bodyPr/>
              <a:lstStyle/>
              <a:p>
                <a:endParaRPr lang="en-US" dirty="0"/>
              </a:p>
            </p:txBody>
          </p:sp>
        </p:grpSp>
        <p:sp>
          <p:nvSpPr>
            <p:cNvPr id="68623" name="Line 14"/>
            <p:cNvSpPr>
              <a:spLocks noChangeShapeType="1"/>
            </p:cNvSpPr>
            <p:nvPr/>
          </p:nvSpPr>
          <p:spPr bwMode="auto">
            <a:xfrm>
              <a:off x="7315" y="8602"/>
              <a:ext cx="1786" cy="0"/>
            </a:xfrm>
            <a:prstGeom prst="line">
              <a:avLst/>
            </a:prstGeom>
            <a:noFill/>
            <a:ln w="9525">
              <a:solidFill>
                <a:srgbClr val="000000"/>
              </a:solidFill>
              <a:prstDash val="dash"/>
              <a:round/>
              <a:headEnd/>
              <a:tailEnd/>
            </a:ln>
          </p:spPr>
          <p:txBody>
            <a:bodyPr/>
            <a:lstStyle/>
            <a:p>
              <a:endParaRPr lang="en-US" dirty="0"/>
            </a:p>
          </p:txBody>
        </p:sp>
        <p:sp>
          <p:nvSpPr>
            <p:cNvPr id="68624" name="Line 15"/>
            <p:cNvSpPr>
              <a:spLocks noChangeShapeType="1"/>
            </p:cNvSpPr>
            <p:nvPr/>
          </p:nvSpPr>
          <p:spPr bwMode="auto">
            <a:xfrm>
              <a:off x="7712" y="2490"/>
              <a:ext cx="1984" cy="0"/>
            </a:xfrm>
            <a:prstGeom prst="line">
              <a:avLst/>
            </a:prstGeom>
            <a:noFill/>
            <a:ln w="9525">
              <a:solidFill>
                <a:srgbClr val="000000"/>
              </a:solidFill>
              <a:prstDash val="dash"/>
              <a:round/>
              <a:headEnd/>
              <a:tailEnd/>
            </a:ln>
          </p:spPr>
          <p:txBody>
            <a:bodyPr/>
            <a:lstStyle/>
            <a:p>
              <a:endParaRPr lang="en-US" dirty="0"/>
            </a:p>
          </p:txBody>
        </p:sp>
        <p:sp>
          <p:nvSpPr>
            <p:cNvPr id="68625" name="Line 16"/>
            <p:cNvSpPr>
              <a:spLocks noChangeShapeType="1"/>
            </p:cNvSpPr>
            <p:nvPr/>
          </p:nvSpPr>
          <p:spPr bwMode="auto">
            <a:xfrm>
              <a:off x="8362" y="2490"/>
              <a:ext cx="0" cy="6112"/>
            </a:xfrm>
            <a:prstGeom prst="line">
              <a:avLst/>
            </a:prstGeom>
            <a:noFill/>
            <a:ln w="9525">
              <a:solidFill>
                <a:srgbClr val="000000"/>
              </a:solidFill>
              <a:round/>
              <a:headEnd type="triangle" w="med" len="med"/>
              <a:tailEnd type="triangle" w="med" len="med"/>
            </a:ln>
          </p:spPr>
          <p:txBody>
            <a:bodyPr/>
            <a:lstStyle/>
            <a:p>
              <a:endParaRPr lang="en-US" dirty="0"/>
            </a:p>
          </p:txBody>
        </p:sp>
        <p:sp>
          <p:nvSpPr>
            <p:cNvPr id="68626" name="Text Box 17"/>
            <p:cNvSpPr txBox="1">
              <a:spLocks noChangeArrowheads="1"/>
            </p:cNvSpPr>
            <p:nvPr/>
          </p:nvSpPr>
          <p:spPr bwMode="auto">
            <a:xfrm>
              <a:off x="7332" y="4163"/>
              <a:ext cx="1967" cy="1659"/>
            </a:xfrm>
            <a:prstGeom prst="rect">
              <a:avLst/>
            </a:prstGeom>
            <a:noFill/>
            <a:ln w="9525">
              <a:noFill/>
              <a:miter lim="800000"/>
              <a:headEnd/>
              <a:tailEnd/>
            </a:ln>
          </p:spPr>
          <p:txBody>
            <a:bodyPr lIns="53950" tIns="26975" rIns="53950" bIns="26975"/>
            <a:lstStyle/>
            <a:p>
              <a:pPr algn="ctr"/>
              <a:r>
                <a:rPr lang="en-US" sz="1000" b="0" dirty="0">
                  <a:solidFill>
                    <a:srgbClr val="000000"/>
                  </a:solidFill>
                </a:rPr>
                <a:t>Static</a:t>
              </a:r>
            </a:p>
            <a:p>
              <a:pPr algn="ctr"/>
              <a:r>
                <a:rPr lang="en-US" sz="1000" b="0" dirty="0">
                  <a:solidFill>
                    <a:srgbClr val="000000"/>
                  </a:solidFill>
                </a:rPr>
                <a:t>head</a:t>
              </a:r>
              <a:endParaRPr lang="en-US" sz="2400" b="0" dirty="0">
                <a:latin typeface="Times New Roman" pitchFamily="18" charset="0"/>
              </a:endParaRPr>
            </a:p>
          </p:txBody>
        </p:sp>
        <p:cxnSp>
          <p:nvCxnSpPr>
            <p:cNvPr id="68627" name="AutoShape 18"/>
            <p:cNvCxnSpPr>
              <a:cxnSpLocks noChangeShapeType="1"/>
              <a:stCxn id="68628" idx="0"/>
              <a:endCxn id="68631" idx="0"/>
            </p:cNvCxnSpPr>
            <p:nvPr/>
          </p:nvCxnSpPr>
          <p:spPr bwMode="auto">
            <a:xfrm rot="-5400000">
              <a:off x="5450" y="1875"/>
              <a:ext cx="6112" cy="7341"/>
            </a:xfrm>
            <a:prstGeom prst="bentConnector3">
              <a:avLst>
                <a:gd name="adj1" fmla="val 134542"/>
              </a:avLst>
            </a:prstGeom>
            <a:noFill/>
            <a:ln w="9525">
              <a:solidFill>
                <a:srgbClr val="000000"/>
              </a:solidFill>
              <a:miter lim="800000"/>
              <a:headEnd/>
              <a:tailEnd type="triangle" w="med" len="med"/>
            </a:ln>
          </p:spPr>
        </p:cxnSp>
      </p:grpSp>
      <p:grpSp>
        <p:nvGrpSpPr>
          <p:cNvPr id="5" name="Group 19"/>
          <p:cNvGrpSpPr>
            <a:grpSpLocks noChangeAspect="1"/>
          </p:cNvGrpSpPr>
          <p:nvPr/>
        </p:nvGrpSpPr>
        <p:grpSpPr bwMode="auto">
          <a:xfrm>
            <a:off x="5795963" y="4221163"/>
            <a:ext cx="2797175" cy="2276475"/>
            <a:chOff x="2355" y="12787"/>
            <a:chExt cx="9308" cy="7521"/>
          </a:xfrm>
        </p:grpSpPr>
        <p:sp>
          <p:nvSpPr>
            <p:cNvPr id="68614" name="AutoShape 20"/>
            <p:cNvSpPr>
              <a:spLocks noChangeAspect="1" noChangeArrowheads="1"/>
            </p:cNvSpPr>
            <p:nvPr/>
          </p:nvSpPr>
          <p:spPr bwMode="auto">
            <a:xfrm>
              <a:off x="2355" y="12787"/>
              <a:ext cx="9308" cy="7521"/>
            </a:xfrm>
            <a:prstGeom prst="rect">
              <a:avLst/>
            </a:prstGeom>
            <a:noFill/>
            <a:ln w="9525">
              <a:noFill/>
              <a:miter lim="800000"/>
              <a:headEnd/>
              <a:tailEnd/>
            </a:ln>
          </p:spPr>
          <p:txBody>
            <a:bodyPr/>
            <a:lstStyle/>
            <a:p>
              <a:endParaRPr lang="en-US" dirty="0"/>
            </a:p>
          </p:txBody>
        </p:sp>
        <p:sp>
          <p:nvSpPr>
            <p:cNvPr id="68615" name="Line 21"/>
            <p:cNvSpPr>
              <a:spLocks noChangeShapeType="1"/>
            </p:cNvSpPr>
            <p:nvPr/>
          </p:nvSpPr>
          <p:spPr bwMode="auto">
            <a:xfrm>
              <a:off x="4360" y="12787"/>
              <a:ext cx="0" cy="6144"/>
            </a:xfrm>
            <a:prstGeom prst="line">
              <a:avLst/>
            </a:prstGeom>
            <a:noFill/>
            <a:ln w="9525">
              <a:solidFill>
                <a:srgbClr val="000000"/>
              </a:solidFill>
              <a:round/>
              <a:headEnd type="triangle" w="med" len="med"/>
              <a:tailEnd/>
            </a:ln>
          </p:spPr>
          <p:txBody>
            <a:bodyPr/>
            <a:lstStyle/>
            <a:p>
              <a:endParaRPr lang="en-US" dirty="0"/>
            </a:p>
          </p:txBody>
        </p:sp>
        <p:sp>
          <p:nvSpPr>
            <p:cNvPr id="68616" name="Line 22"/>
            <p:cNvSpPr>
              <a:spLocks noChangeShapeType="1"/>
            </p:cNvSpPr>
            <p:nvPr/>
          </p:nvSpPr>
          <p:spPr bwMode="auto">
            <a:xfrm>
              <a:off x="4360" y="18931"/>
              <a:ext cx="7303" cy="0"/>
            </a:xfrm>
            <a:prstGeom prst="line">
              <a:avLst/>
            </a:prstGeom>
            <a:noFill/>
            <a:ln w="9525">
              <a:solidFill>
                <a:srgbClr val="000000"/>
              </a:solidFill>
              <a:round/>
              <a:headEnd/>
              <a:tailEnd type="triangle" w="med" len="med"/>
            </a:ln>
          </p:spPr>
          <p:txBody>
            <a:bodyPr/>
            <a:lstStyle/>
            <a:p>
              <a:endParaRPr lang="en-US" dirty="0"/>
            </a:p>
          </p:txBody>
        </p:sp>
        <p:sp>
          <p:nvSpPr>
            <p:cNvPr id="68617" name="Line 23"/>
            <p:cNvSpPr>
              <a:spLocks noChangeShapeType="1"/>
            </p:cNvSpPr>
            <p:nvPr/>
          </p:nvSpPr>
          <p:spPr bwMode="auto">
            <a:xfrm>
              <a:off x="4360" y="15071"/>
              <a:ext cx="7035" cy="0"/>
            </a:xfrm>
            <a:prstGeom prst="line">
              <a:avLst/>
            </a:prstGeom>
            <a:noFill/>
            <a:ln w="38100">
              <a:solidFill>
                <a:srgbClr val="000000"/>
              </a:solidFill>
              <a:round/>
              <a:headEnd/>
              <a:tailEnd/>
            </a:ln>
          </p:spPr>
          <p:txBody>
            <a:bodyPr/>
            <a:lstStyle/>
            <a:p>
              <a:endParaRPr lang="en-US" dirty="0"/>
            </a:p>
          </p:txBody>
        </p:sp>
        <p:sp>
          <p:nvSpPr>
            <p:cNvPr id="68618" name="Text Box 24"/>
            <p:cNvSpPr txBox="1">
              <a:spLocks noChangeArrowheads="1"/>
            </p:cNvSpPr>
            <p:nvPr/>
          </p:nvSpPr>
          <p:spPr bwMode="auto">
            <a:xfrm>
              <a:off x="2355" y="14570"/>
              <a:ext cx="1967" cy="1659"/>
            </a:xfrm>
            <a:prstGeom prst="rect">
              <a:avLst/>
            </a:prstGeom>
            <a:noFill/>
            <a:ln w="9525">
              <a:noFill/>
              <a:miter lim="800000"/>
              <a:headEnd/>
              <a:tailEnd/>
            </a:ln>
          </p:spPr>
          <p:txBody>
            <a:bodyPr lIns="71323" tIns="35662" rIns="71323" bIns="35662"/>
            <a:lstStyle/>
            <a:p>
              <a:r>
                <a:rPr lang="en-US" sz="1400" b="0" dirty="0">
                  <a:solidFill>
                    <a:srgbClr val="000000"/>
                  </a:solidFill>
                </a:rPr>
                <a:t>Static</a:t>
              </a:r>
            </a:p>
            <a:p>
              <a:r>
                <a:rPr lang="en-US" sz="1400" b="0" dirty="0">
                  <a:solidFill>
                    <a:srgbClr val="000000"/>
                  </a:solidFill>
                </a:rPr>
                <a:t>head</a:t>
              </a:r>
              <a:endParaRPr lang="en-US" sz="2400" b="0" dirty="0">
                <a:latin typeface="Times New Roman" pitchFamily="18" charset="0"/>
              </a:endParaRPr>
            </a:p>
          </p:txBody>
        </p:sp>
        <p:sp>
          <p:nvSpPr>
            <p:cNvPr id="68619" name="Text Box 25"/>
            <p:cNvSpPr txBox="1">
              <a:spLocks noChangeArrowheads="1"/>
            </p:cNvSpPr>
            <p:nvPr/>
          </p:nvSpPr>
          <p:spPr bwMode="auto">
            <a:xfrm>
              <a:off x="6670" y="19358"/>
              <a:ext cx="1736" cy="950"/>
            </a:xfrm>
            <a:prstGeom prst="rect">
              <a:avLst/>
            </a:prstGeom>
            <a:noFill/>
            <a:ln w="9525">
              <a:noFill/>
              <a:miter lim="800000"/>
              <a:headEnd/>
              <a:tailEnd/>
            </a:ln>
          </p:spPr>
          <p:txBody>
            <a:bodyPr lIns="71323" tIns="35662" rIns="71323" bIns="35662"/>
            <a:lstStyle/>
            <a:p>
              <a:r>
                <a:rPr lang="en-US" sz="1400" b="0" dirty="0">
                  <a:solidFill>
                    <a:srgbClr val="000000"/>
                  </a:solidFill>
                </a:rPr>
                <a:t>Flow</a:t>
              </a:r>
              <a:endParaRPr lang="en-US" sz="2400" b="0" dirty="0">
                <a:latin typeface="Times New Roman" pitchFamily="18" charset="0"/>
              </a:endParaRPr>
            </a:p>
          </p:txBody>
        </p:sp>
      </p:grpSp>
      <p:sp>
        <p:nvSpPr>
          <p:cNvPr id="101377" name="Rectangle 1"/>
          <p:cNvSpPr>
            <a:spLocks noChangeArrowheads="1"/>
          </p:cNvSpPr>
          <p:nvPr/>
        </p:nvSpPr>
        <p:spPr bwMode="auto">
          <a:xfrm>
            <a:off x="539552" y="2852936"/>
            <a:ext cx="44644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Difference in height between source and destination</a:t>
            </a:r>
            <a:endParaRPr kumimoji="0" lang="en-GB"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Independent of flow </a:t>
            </a:r>
            <a:endParaRPr kumimoji="0" lang="en-US" sz="1800" b="0" i="0" u="none" strike="noStrike" cap="none" normalizeH="0" baseline="0" dirty="0" smtClean="0">
              <a:ln>
                <a:noFill/>
              </a:ln>
              <a:solidFill>
                <a:schemeClr val="tx1"/>
              </a:solidFill>
              <a:effectLst/>
              <a:latin typeface="Arial" pitchFamily="34" charset="0"/>
            </a:endParaRPr>
          </a:p>
        </p:txBody>
      </p:sp>
      <p:sp>
        <p:nvSpPr>
          <p:cNvPr id="101378" name="Rectangle 2"/>
          <p:cNvSpPr>
            <a:spLocks noChangeArrowheads="1"/>
          </p:cNvSpPr>
          <p:nvPr/>
        </p:nvSpPr>
        <p:spPr bwMode="auto">
          <a:xfrm>
            <a:off x="2627784" y="600363"/>
            <a:ext cx="2520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Static head</a:t>
            </a:r>
            <a:endParaRPr kumimoji="0" lang="en-GB" sz="3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an_spinning-bottle"/>
          <p:cNvPicPr>
            <a:picLocks noChangeAspect="1" noChangeArrowheads="1"/>
          </p:cNvPicPr>
          <p:nvPr/>
        </p:nvPicPr>
        <p:blipFill>
          <a:blip r:embed="rId3" cstate="print"/>
          <a:srcRect/>
          <a:stretch>
            <a:fillRect/>
          </a:stretch>
        </p:blipFill>
        <p:spPr bwMode="auto">
          <a:xfrm>
            <a:off x="2976563" y="1412875"/>
            <a:ext cx="3189287" cy="4032250"/>
          </a:xfrm>
          <a:prstGeom prst="rect">
            <a:avLst/>
          </a:prstGeom>
          <a:noFill/>
          <a:ln w="9525">
            <a:noFill/>
            <a:miter lim="800000"/>
            <a:headEnd/>
            <a:tailEnd/>
          </a:ln>
        </p:spPr>
      </p:pic>
      <p:sp>
        <p:nvSpPr>
          <p:cNvPr id="10243" name="Text Box 5"/>
          <p:cNvSpPr txBox="1">
            <a:spLocks noChangeArrowheads="1"/>
          </p:cNvSpPr>
          <p:nvPr/>
        </p:nvSpPr>
        <p:spPr bwMode="auto">
          <a:xfrm>
            <a:off x="971600" y="548680"/>
            <a:ext cx="5761037" cy="648512"/>
          </a:xfrm>
          <a:prstGeom prst="rect">
            <a:avLst/>
          </a:prstGeom>
          <a:noFill/>
          <a:ln w="9525">
            <a:noFill/>
            <a:miter lim="800000"/>
            <a:headEnd/>
            <a:tailEnd/>
          </a:ln>
        </p:spPr>
        <p:txBody>
          <a:bodyPr lIns="90000" tIns="46800" rIns="90000" bIns="46800">
            <a:spAutoFit/>
          </a:bodyPr>
          <a:lstStyle/>
          <a:p>
            <a:pPr>
              <a:spcBef>
                <a:spcPct val="50000"/>
              </a:spcBef>
            </a:pPr>
            <a:r>
              <a:rPr lang="en-GB" sz="3600" b="0" dirty="0"/>
              <a:t>Centrifuge Force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4294967295"/>
          </p:nvPr>
        </p:nvSpPr>
        <p:spPr>
          <a:xfrm>
            <a:off x="1043608" y="1052736"/>
            <a:ext cx="7561088" cy="3672507"/>
          </a:xfrm>
        </p:spPr>
        <p:txBody>
          <a:bodyPr/>
          <a:lstStyle/>
          <a:p>
            <a:pPr>
              <a:spcBef>
                <a:spcPts val="0"/>
              </a:spcBef>
              <a:buNone/>
            </a:pPr>
            <a:r>
              <a:rPr lang="en-US" sz="2400" dirty="0" smtClean="0">
                <a:latin typeface="Arial" pitchFamily="34" charset="0"/>
                <a:cs typeface="Arial" pitchFamily="34" charset="0"/>
              </a:rPr>
              <a:t>Static head consists of</a:t>
            </a:r>
          </a:p>
          <a:p>
            <a:pPr lvl="1">
              <a:spcBef>
                <a:spcPts val="0"/>
              </a:spcBef>
              <a:buNone/>
            </a:pPr>
            <a:r>
              <a:rPr lang="en-US" sz="2400" dirty="0" smtClean="0">
                <a:latin typeface="Arial" pitchFamily="34" charset="0"/>
                <a:cs typeface="Arial" pitchFamily="34" charset="0"/>
              </a:rPr>
              <a:t>Static suction head (</a:t>
            </a:r>
            <a:r>
              <a:rPr lang="en-US" sz="2400" dirty="0" err="1" smtClean="0">
                <a:latin typeface="Arial" pitchFamily="34" charset="0"/>
                <a:cs typeface="Arial" pitchFamily="34" charset="0"/>
              </a:rPr>
              <a:t>hS</a:t>
            </a:r>
            <a:r>
              <a:rPr lang="en-US" sz="2400" dirty="0" smtClean="0">
                <a:latin typeface="Arial" pitchFamily="34" charset="0"/>
                <a:cs typeface="Arial" pitchFamily="34" charset="0"/>
              </a:rPr>
              <a:t>): lifting liquid relative to pump center line</a:t>
            </a:r>
          </a:p>
          <a:p>
            <a:pPr lvl="1">
              <a:spcBef>
                <a:spcPts val="0"/>
              </a:spcBef>
              <a:buNone/>
            </a:pPr>
            <a:endParaRPr lang="en-US" sz="2400" dirty="0" smtClean="0">
              <a:latin typeface="Arial" pitchFamily="34" charset="0"/>
              <a:cs typeface="Arial" pitchFamily="34" charset="0"/>
            </a:endParaRPr>
          </a:p>
          <a:p>
            <a:pPr lvl="1">
              <a:spcBef>
                <a:spcPts val="0"/>
              </a:spcBef>
              <a:buNone/>
            </a:pPr>
            <a:r>
              <a:rPr lang="en-US" sz="2400" dirty="0" smtClean="0">
                <a:latin typeface="Arial" pitchFamily="34" charset="0"/>
                <a:cs typeface="Arial" pitchFamily="34" charset="0"/>
              </a:rPr>
              <a:t>Static discharge head (</a:t>
            </a:r>
            <a:r>
              <a:rPr lang="en-US" sz="2400" dirty="0" err="1" smtClean="0">
                <a:latin typeface="Arial" pitchFamily="34" charset="0"/>
                <a:cs typeface="Arial" pitchFamily="34" charset="0"/>
              </a:rPr>
              <a:t>hD</a:t>
            </a:r>
            <a:r>
              <a:rPr lang="en-US" sz="2400" dirty="0" smtClean="0">
                <a:latin typeface="Arial" pitchFamily="34" charset="0"/>
                <a:cs typeface="Arial" pitchFamily="34" charset="0"/>
              </a:rPr>
              <a:t>) vertical distance between centerline and liquid surface in destination tank</a:t>
            </a:r>
          </a:p>
          <a:p>
            <a:pPr lvl="1">
              <a:spcBef>
                <a:spcPts val="0"/>
              </a:spcBef>
              <a:buNone/>
            </a:pPr>
            <a:endParaRPr lang="en-US" sz="2400" dirty="0" smtClean="0">
              <a:latin typeface="Arial" pitchFamily="34" charset="0"/>
              <a:cs typeface="Arial" pitchFamily="34" charset="0"/>
            </a:endParaRPr>
          </a:p>
          <a:p>
            <a:pPr>
              <a:spcBef>
                <a:spcPts val="0"/>
              </a:spcBef>
              <a:buNone/>
            </a:pPr>
            <a:r>
              <a:rPr lang="en-US" sz="2400" dirty="0" smtClean="0">
                <a:latin typeface="Arial" pitchFamily="34" charset="0"/>
                <a:cs typeface="Arial" pitchFamily="34" charset="0"/>
              </a:rPr>
              <a:t>Static head at certain pressure</a:t>
            </a:r>
          </a:p>
          <a:p>
            <a:pPr eaLnBrk="1" hangingPunct="1">
              <a:spcBef>
                <a:spcPct val="30000"/>
              </a:spcBef>
            </a:pPr>
            <a:endParaRPr lang="en-US" sz="2800" dirty="0" smtClean="0"/>
          </a:p>
        </p:txBody>
      </p:sp>
      <p:sp>
        <p:nvSpPr>
          <p:cNvPr id="11267" name="Slide Number Placeholder 2"/>
          <p:cNvSpPr txBox="1">
            <a:spLocks noGrp="1"/>
          </p:cNvSpPr>
          <p:nvPr/>
        </p:nvSpPr>
        <p:spPr bwMode="auto">
          <a:xfrm>
            <a:off x="6553200" y="6381750"/>
            <a:ext cx="2133600" cy="339725"/>
          </a:xfrm>
          <a:prstGeom prst="rect">
            <a:avLst/>
          </a:prstGeom>
          <a:noFill/>
          <a:ln>
            <a:miter lim="800000"/>
            <a:headEnd/>
            <a:tailEnd/>
          </a:ln>
        </p:spPr>
        <p:txBody>
          <a:bodyPr/>
          <a:lstStyle/>
          <a:p>
            <a:pPr algn="r">
              <a:defRPr/>
            </a:pPr>
            <a:fld id="{1AC1F5D5-9D7C-4EEB-AE2C-5608877A118D}" type="slidenum">
              <a:rPr lang="en-GB" sz="800" b="0">
                <a:cs typeface="+mn-cs"/>
              </a:rPr>
              <a:pPr algn="r">
                <a:defRPr/>
              </a:pPr>
              <a:t>70</a:t>
            </a:fld>
            <a:endParaRPr lang="en-GB" sz="800" b="0">
              <a:cs typeface="+mn-cs"/>
            </a:endParaRPr>
          </a:p>
        </p:txBody>
      </p:sp>
      <p:sp>
        <p:nvSpPr>
          <p:cNvPr id="69636" name="Text Box 4"/>
          <p:cNvSpPr txBox="1">
            <a:spLocks noChangeArrowheads="1"/>
          </p:cNvSpPr>
          <p:nvPr/>
        </p:nvSpPr>
        <p:spPr bwMode="auto">
          <a:xfrm>
            <a:off x="1259632" y="5301208"/>
            <a:ext cx="6840537" cy="833178"/>
          </a:xfrm>
          <a:prstGeom prst="rect">
            <a:avLst/>
          </a:prstGeom>
          <a:noFill/>
          <a:ln w="9525">
            <a:noFill/>
            <a:miter lim="800000"/>
            <a:headEnd/>
            <a:tailEnd/>
          </a:ln>
        </p:spPr>
        <p:txBody>
          <a:bodyPr lIns="90000" tIns="46800" rIns="90000" bIns="46800">
            <a:spAutoFit/>
          </a:bodyPr>
          <a:lstStyle/>
          <a:p>
            <a:r>
              <a:rPr lang="en-US" sz="2400" b="0" dirty="0">
                <a:latin typeface="Arial" pitchFamily="34" charset="0"/>
                <a:cs typeface="Arial" pitchFamily="34" charset="0"/>
              </a:rPr>
              <a:t>Head (in feet) = </a:t>
            </a:r>
            <a:r>
              <a:rPr lang="en-US" sz="2400" b="0" u="sng" dirty="0">
                <a:latin typeface="Arial" pitchFamily="34" charset="0"/>
                <a:cs typeface="Arial" pitchFamily="34" charset="0"/>
              </a:rPr>
              <a:t>Pressure (psi) X 2.31</a:t>
            </a:r>
            <a:endParaRPr lang="en-US" sz="2400" b="0" dirty="0">
              <a:latin typeface="Arial" pitchFamily="34" charset="0"/>
              <a:cs typeface="Arial" pitchFamily="34" charset="0"/>
            </a:endParaRPr>
          </a:p>
          <a:p>
            <a:r>
              <a:rPr lang="en-US" sz="2400" b="0" dirty="0">
                <a:latin typeface="Arial" pitchFamily="34" charset="0"/>
                <a:cs typeface="Arial" pitchFamily="34" charset="0"/>
              </a:rPr>
              <a:t>                              Specific gravity</a:t>
            </a:r>
            <a:endParaRPr lang="en-GB" sz="2400" b="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755576" y="2564904"/>
            <a:ext cx="4680520" cy="3046988"/>
          </a:xfrm>
          <a:prstGeom prst="rect">
            <a:avLst/>
          </a:prstGeom>
          <a:noFill/>
          <a:ln w="9525">
            <a:noFill/>
            <a:miter lim="800000"/>
            <a:headEnd/>
            <a:tailEnd/>
          </a:ln>
        </p:spPr>
        <p:txBody>
          <a:bodyPr wrap="square">
            <a:spAutoFit/>
          </a:bodyPr>
          <a:lstStyle/>
          <a:p>
            <a:pPr marL="0" lvl="1"/>
            <a:r>
              <a:rPr lang="en-US" sz="2400" b="0" dirty="0" smtClean="0"/>
              <a:t>Resistance </a:t>
            </a:r>
            <a:r>
              <a:rPr lang="en-US" sz="2400" b="0" dirty="0"/>
              <a:t>to flow in pipe and </a:t>
            </a:r>
            <a:r>
              <a:rPr lang="en-US" sz="2400" b="0" dirty="0" smtClean="0"/>
              <a:t>fittings</a:t>
            </a:r>
          </a:p>
          <a:p>
            <a:pPr marL="0" lvl="1"/>
            <a:endParaRPr lang="en-US" sz="2400" b="0" dirty="0"/>
          </a:p>
          <a:p>
            <a:pPr marL="0" lvl="1"/>
            <a:r>
              <a:rPr lang="en-US" sz="2400" b="0" dirty="0"/>
              <a:t>Depends on size, pipes, pipe fittings, flow rate, nature of liquid</a:t>
            </a:r>
          </a:p>
          <a:p>
            <a:pPr marL="0" lvl="1"/>
            <a:endParaRPr lang="en-US" sz="2400" b="0" dirty="0"/>
          </a:p>
          <a:p>
            <a:pPr marL="0" lvl="1"/>
            <a:r>
              <a:rPr lang="en-US" sz="2400" b="0" dirty="0"/>
              <a:t>Proportional to square of flow </a:t>
            </a:r>
            <a:r>
              <a:rPr lang="en-US" sz="2400" b="0" dirty="0" smtClean="0"/>
              <a:t>rate</a:t>
            </a:r>
            <a:endParaRPr lang="en-US" sz="2400" b="0" dirty="0"/>
          </a:p>
        </p:txBody>
      </p:sp>
      <p:sp>
        <p:nvSpPr>
          <p:cNvPr id="70659" name="Rectangle 2"/>
          <p:cNvSpPr>
            <a:spLocks noChangeArrowheads="1"/>
          </p:cNvSpPr>
          <p:nvPr/>
        </p:nvSpPr>
        <p:spPr bwMode="auto">
          <a:xfrm>
            <a:off x="611188" y="5373688"/>
            <a:ext cx="7786687" cy="519112"/>
          </a:xfrm>
          <a:prstGeom prst="rect">
            <a:avLst/>
          </a:prstGeom>
          <a:noFill/>
          <a:ln w="9525">
            <a:noFill/>
            <a:miter lim="800000"/>
            <a:headEnd/>
            <a:tailEnd/>
          </a:ln>
        </p:spPr>
        <p:txBody>
          <a:bodyPr>
            <a:spAutoFit/>
          </a:bodyPr>
          <a:lstStyle/>
          <a:p>
            <a:pPr algn="ctr"/>
            <a:endParaRPr lang="en-US"/>
          </a:p>
        </p:txBody>
      </p:sp>
      <p:grpSp>
        <p:nvGrpSpPr>
          <p:cNvPr id="70660" name="Group 4"/>
          <p:cNvGrpSpPr>
            <a:grpSpLocks noChangeAspect="1"/>
          </p:cNvGrpSpPr>
          <p:nvPr/>
        </p:nvGrpSpPr>
        <p:grpSpPr bwMode="auto">
          <a:xfrm>
            <a:off x="5220072" y="2924944"/>
            <a:ext cx="3189089" cy="2460597"/>
            <a:chOff x="2355" y="6654"/>
            <a:chExt cx="3292" cy="2606"/>
          </a:xfrm>
        </p:grpSpPr>
        <p:sp>
          <p:nvSpPr>
            <p:cNvPr id="70661" name="AutoShape 5"/>
            <p:cNvSpPr>
              <a:spLocks noChangeAspect="1" noChangeArrowheads="1"/>
            </p:cNvSpPr>
            <p:nvPr/>
          </p:nvSpPr>
          <p:spPr bwMode="auto">
            <a:xfrm>
              <a:off x="2522" y="6654"/>
              <a:ext cx="3125" cy="2474"/>
            </a:xfrm>
            <a:prstGeom prst="rect">
              <a:avLst/>
            </a:prstGeom>
            <a:noFill/>
            <a:ln w="9525">
              <a:noFill/>
              <a:miter lim="800000"/>
              <a:headEnd/>
              <a:tailEnd/>
            </a:ln>
          </p:spPr>
          <p:txBody>
            <a:bodyPr/>
            <a:lstStyle/>
            <a:p>
              <a:endParaRPr lang="en-US"/>
            </a:p>
          </p:txBody>
        </p:sp>
        <p:sp>
          <p:nvSpPr>
            <p:cNvPr id="70662" name="Line 6"/>
            <p:cNvSpPr>
              <a:spLocks noChangeShapeType="1"/>
            </p:cNvSpPr>
            <p:nvPr/>
          </p:nvSpPr>
          <p:spPr bwMode="auto">
            <a:xfrm>
              <a:off x="3255" y="6987"/>
              <a:ext cx="12" cy="1669"/>
            </a:xfrm>
            <a:prstGeom prst="line">
              <a:avLst/>
            </a:prstGeom>
            <a:noFill/>
            <a:ln w="9525">
              <a:solidFill>
                <a:srgbClr val="000000"/>
              </a:solidFill>
              <a:round/>
              <a:headEnd type="triangle" w="med" len="med"/>
              <a:tailEnd/>
            </a:ln>
          </p:spPr>
          <p:txBody>
            <a:bodyPr/>
            <a:lstStyle/>
            <a:p>
              <a:endParaRPr lang="en-US"/>
            </a:p>
          </p:txBody>
        </p:sp>
        <p:sp>
          <p:nvSpPr>
            <p:cNvPr id="70663" name="Line 7"/>
            <p:cNvSpPr>
              <a:spLocks noChangeShapeType="1"/>
            </p:cNvSpPr>
            <p:nvPr/>
          </p:nvSpPr>
          <p:spPr bwMode="auto">
            <a:xfrm>
              <a:off x="3267" y="8656"/>
              <a:ext cx="2380" cy="0"/>
            </a:xfrm>
            <a:prstGeom prst="line">
              <a:avLst/>
            </a:prstGeom>
            <a:noFill/>
            <a:ln w="9525">
              <a:solidFill>
                <a:srgbClr val="000000"/>
              </a:solidFill>
              <a:round/>
              <a:headEnd/>
              <a:tailEnd type="triangle" w="med" len="med"/>
            </a:ln>
          </p:spPr>
          <p:txBody>
            <a:bodyPr/>
            <a:lstStyle/>
            <a:p>
              <a:endParaRPr lang="en-US"/>
            </a:p>
          </p:txBody>
        </p:sp>
        <p:sp>
          <p:nvSpPr>
            <p:cNvPr id="70664" name="Text Box 8"/>
            <p:cNvSpPr txBox="1">
              <a:spLocks noChangeArrowheads="1"/>
            </p:cNvSpPr>
            <p:nvPr/>
          </p:nvSpPr>
          <p:spPr bwMode="auto">
            <a:xfrm>
              <a:off x="2355" y="7254"/>
              <a:ext cx="1060" cy="669"/>
            </a:xfrm>
            <a:prstGeom prst="rect">
              <a:avLst/>
            </a:prstGeom>
            <a:noFill/>
            <a:ln w="9525">
              <a:noFill/>
              <a:miter lim="800000"/>
              <a:headEnd/>
              <a:tailEnd/>
            </a:ln>
          </p:spPr>
          <p:txBody>
            <a:bodyPr/>
            <a:lstStyle/>
            <a:p>
              <a:r>
                <a:rPr lang="en-US" sz="1400" b="0">
                  <a:solidFill>
                    <a:srgbClr val="000000"/>
                  </a:solidFill>
                </a:rPr>
                <a:t>Friction</a:t>
              </a:r>
            </a:p>
            <a:p>
              <a:r>
                <a:rPr lang="en-US" sz="1400" b="0">
                  <a:solidFill>
                    <a:srgbClr val="000000"/>
                  </a:solidFill>
                </a:rPr>
                <a:t>head</a:t>
              </a:r>
              <a:endParaRPr lang="en-US" sz="2400" b="0">
                <a:latin typeface="Times New Roman" pitchFamily="18" charset="0"/>
              </a:endParaRPr>
            </a:p>
          </p:txBody>
        </p:sp>
        <p:sp>
          <p:nvSpPr>
            <p:cNvPr id="70665" name="Text Box 9"/>
            <p:cNvSpPr txBox="1">
              <a:spLocks noChangeArrowheads="1"/>
            </p:cNvSpPr>
            <p:nvPr/>
          </p:nvSpPr>
          <p:spPr bwMode="auto">
            <a:xfrm>
              <a:off x="4019" y="8866"/>
              <a:ext cx="704" cy="394"/>
            </a:xfrm>
            <a:prstGeom prst="rect">
              <a:avLst/>
            </a:prstGeom>
            <a:noFill/>
            <a:ln w="9525">
              <a:noFill/>
              <a:miter lim="800000"/>
              <a:headEnd/>
              <a:tailEnd/>
            </a:ln>
          </p:spPr>
          <p:txBody>
            <a:bodyPr/>
            <a:lstStyle/>
            <a:p>
              <a:r>
                <a:rPr lang="en-US" sz="1400" b="0">
                  <a:solidFill>
                    <a:srgbClr val="000000"/>
                  </a:solidFill>
                </a:rPr>
                <a:t>Flow</a:t>
              </a:r>
              <a:endParaRPr lang="en-US" sz="2400" b="0">
                <a:latin typeface="Times New Roman" pitchFamily="18" charset="0"/>
              </a:endParaRPr>
            </a:p>
          </p:txBody>
        </p:sp>
        <p:sp>
          <p:nvSpPr>
            <p:cNvPr id="70666" name="Arc 10"/>
            <p:cNvSpPr>
              <a:spLocks/>
            </p:cNvSpPr>
            <p:nvPr/>
          </p:nvSpPr>
          <p:spPr bwMode="auto">
            <a:xfrm flipV="1">
              <a:off x="3255" y="6654"/>
              <a:ext cx="2392" cy="1992"/>
            </a:xfrm>
            <a:custGeom>
              <a:avLst/>
              <a:gdLst>
                <a:gd name="T0" fmla="*/ 0 w 20261"/>
                <a:gd name="T1" fmla="*/ 0 h 21600"/>
                <a:gd name="T2" fmla="*/ 282 w 20261"/>
                <a:gd name="T3" fmla="*/ 120 h 21600"/>
                <a:gd name="T4" fmla="*/ 0 w 20261"/>
                <a:gd name="T5" fmla="*/ 184 h 21600"/>
                <a:gd name="T6" fmla="*/ 0 60000 65536"/>
                <a:gd name="T7" fmla="*/ 0 60000 65536"/>
                <a:gd name="T8" fmla="*/ 0 60000 65536"/>
                <a:gd name="T9" fmla="*/ 0 w 20261"/>
                <a:gd name="T10" fmla="*/ 0 h 21600"/>
                <a:gd name="T11" fmla="*/ 20261 w 20261"/>
                <a:gd name="T12" fmla="*/ 21600 h 21600"/>
              </a:gdLst>
              <a:ahLst/>
              <a:cxnLst>
                <a:cxn ang="T6">
                  <a:pos x="T0" y="T1"/>
                </a:cxn>
                <a:cxn ang="T7">
                  <a:pos x="T2" y="T3"/>
                </a:cxn>
                <a:cxn ang="T8">
                  <a:pos x="T4" y="T5"/>
                </a:cxn>
              </a:cxnLst>
              <a:rect l="T9" t="T10" r="T11" b="T12"/>
              <a:pathLst>
                <a:path w="20261" h="21600" fill="none" extrusionOk="0">
                  <a:moveTo>
                    <a:pt x="22" y="0"/>
                  </a:moveTo>
                  <a:cubicBezTo>
                    <a:pt x="9056" y="9"/>
                    <a:pt x="17129" y="5639"/>
                    <a:pt x="20260" y="14112"/>
                  </a:cubicBezTo>
                </a:path>
                <a:path w="20261" h="21600" stroke="0" extrusionOk="0">
                  <a:moveTo>
                    <a:pt x="22" y="0"/>
                  </a:moveTo>
                  <a:cubicBezTo>
                    <a:pt x="9056" y="9"/>
                    <a:pt x="17129" y="5639"/>
                    <a:pt x="20260" y="14112"/>
                  </a:cubicBezTo>
                  <a:lnTo>
                    <a:pt x="0" y="21600"/>
                  </a:lnTo>
                  <a:close/>
                </a:path>
              </a:pathLst>
            </a:custGeom>
            <a:noFill/>
            <a:ln w="38100">
              <a:solidFill>
                <a:srgbClr val="000000"/>
              </a:solidFill>
              <a:round/>
              <a:headEnd/>
              <a:tailEnd/>
            </a:ln>
          </p:spPr>
          <p:txBody>
            <a:bodyPr anchor="ctr"/>
            <a:lstStyle/>
            <a:p>
              <a:endParaRPr lang="en-US"/>
            </a:p>
          </p:txBody>
        </p:sp>
      </p:grpSp>
      <p:sp>
        <p:nvSpPr>
          <p:cNvPr id="11" name="TextBox 10"/>
          <p:cNvSpPr txBox="1"/>
          <p:nvPr/>
        </p:nvSpPr>
        <p:spPr>
          <a:xfrm>
            <a:off x="2123728" y="908720"/>
            <a:ext cx="4752528" cy="646331"/>
          </a:xfrm>
          <a:prstGeom prst="rect">
            <a:avLst/>
          </a:prstGeom>
          <a:noFill/>
        </p:spPr>
        <p:txBody>
          <a:bodyPr wrap="square" rtlCol="0">
            <a:spAutoFit/>
          </a:bodyPr>
          <a:lstStyle/>
          <a:p>
            <a:pPr algn="ctr"/>
            <a:r>
              <a:rPr lang="en-US" sz="3600" b="0" dirty="0" smtClean="0"/>
              <a:t>Friction head</a:t>
            </a:r>
            <a:endParaRPr lang="en-US" sz="3600" b="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txBox="1">
            <a:spLocks noGrp="1"/>
          </p:cNvSpPr>
          <p:nvPr/>
        </p:nvSpPr>
        <p:spPr bwMode="auto">
          <a:xfrm>
            <a:off x="6553200" y="6381750"/>
            <a:ext cx="2133600" cy="339725"/>
          </a:xfrm>
          <a:prstGeom prst="rect">
            <a:avLst/>
          </a:prstGeom>
          <a:noFill/>
          <a:ln>
            <a:miter lim="800000"/>
            <a:headEnd/>
            <a:tailEnd/>
          </a:ln>
        </p:spPr>
        <p:txBody>
          <a:bodyPr/>
          <a:lstStyle/>
          <a:p>
            <a:pPr algn="r">
              <a:defRPr/>
            </a:pPr>
            <a:fld id="{AC3C15BA-4EC2-4EE9-A2A6-05CBD46D2564}" type="slidenum">
              <a:rPr lang="en-GB" sz="800" b="0">
                <a:cs typeface="+mn-cs"/>
              </a:rPr>
              <a:pPr algn="r">
                <a:defRPr/>
              </a:pPr>
              <a:t>72</a:t>
            </a:fld>
            <a:endParaRPr lang="en-GB" sz="800" b="0">
              <a:cs typeface="+mn-cs"/>
            </a:endParaRPr>
          </a:p>
        </p:txBody>
      </p:sp>
      <p:sp>
        <p:nvSpPr>
          <p:cNvPr id="71683" name="Content Placeholder 2"/>
          <p:cNvSpPr>
            <a:spLocks noGrp="1"/>
          </p:cNvSpPr>
          <p:nvPr>
            <p:ph idx="4294967295"/>
          </p:nvPr>
        </p:nvSpPr>
        <p:spPr>
          <a:xfrm>
            <a:off x="1259632" y="1412776"/>
            <a:ext cx="6480720" cy="1296814"/>
          </a:xfrm>
        </p:spPr>
        <p:txBody>
          <a:bodyPr/>
          <a:lstStyle/>
          <a:p>
            <a:pPr>
              <a:buNone/>
            </a:pPr>
            <a:r>
              <a:rPr lang="en-US" sz="2400" dirty="0" smtClean="0">
                <a:latin typeface="Arial" pitchFamily="34" charset="0"/>
                <a:cs typeface="Arial" pitchFamily="34" charset="0"/>
              </a:rPr>
              <a:t>In most cases:</a:t>
            </a:r>
          </a:p>
          <a:p>
            <a:pPr>
              <a:buNone/>
            </a:pPr>
            <a:r>
              <a:rPr lang="en-US" sz="2400" dirty="0" smtClean="0">
                <a:latin typeface="Arial" pitchFamily="34" charset="0"/>
                <a:cs typeface="Arial" pitchFamily="34" charset="0"/>
              </a:rPr>
              <a:t>Total head = Static head + friction head</a:t>
            </a:r>
          </a:p>
        </p:txBody>
      </p:sp>
      <p:grpSp>
        <p:nvGrpSpPr>
          <p:cNvPr id="71684" name="Group 4"/>
          <p:cNvGrpSpPr>
            <a:grpSpLocks noChangeAspect="1"/>
          </p:cNvGrpSpPr>
          <p:nvPr/>
        </p:nvGrpSpPr>
        <p:grpSpPr bwMode="auto">
          <a:xfrm>
            <a:off x="539750" y="3213100"/>
            <a:ext cx="3143250" cy="2635250"/>
            <a:chOff x="2355" y="7451"/>
            <a:chExt cx="7152" cy="6330"/>
          </a:xfrm>
        </p:grpSpPr>
        <p:sp>
          <p:nvSpPr>
            <p:cNvPr id="71697" name="AutoShape 5"/>
            <p:cNvSpPr>
              <a:spLocks noChangeAspect="1" noChangeArrowheads="1"/>
            </p:cNvSpPr>
            <p:nvPr/>
          </p:nvSpPr>
          <p:spPr bwMode="auto">
            <a:xfrm>
              <a:off x="2355" y="7451"/>
              <a:ext cx="7152" cy="6330"/>
            </a:xfrm>
            <a:prstGeom prst="rect">
              <a:avLst/>
            </a:prstGeom>
            <a:noFill/>
            <a:ln w="9525">
              <a:noFill/>
              <a:miter lim="800000"/>
              <a:headEnd/>
              <a:tailEnd/>
            </a:ln>
          </p:spPr>
          <p:txBody>
            <a:bodyPr/>
            <a:lstStyle/>
            <a:p>
              <a:endParaRPr lang="en-US"/>
            </a:p>
          </p:txBody>
        </p:sp>
        <p:sp>
          <p:nvSpPr>
            <p:cNvPr id="71698" name="Line 6"/>
            <p:cNvSpPr>
              <a:spLocks noChangeShapeType="1"/>
            </p:cNvSpPr>
            <p:nvPr/>
          </p:nvSpPr>
          <p:spPr bwMode="auto">
            <a:xfrm>
              <a:off x="4341" y="12481"/>
              <a:ext cx="4985" cy="0"/>
            </a:xfrm>
            <a:prstGeom prst="line">
              <a:avLst/>
            </a:prstGeom>
            <a:noFill/>
            <a:ln w="9525">
              <a:solidFill>
                <a:srgbClr val="000000"/>
              </a:solidFill>
              <a:round/>
              <a:headEnd/>
              <a:tailEnd type="triangle" w="med" len="med"/>
            </a:ln>
          </p:spPr>
          <p:txBody>
            <a:bodyPr/>
            <a:lstStyle/>
            <a:p>
              <a:endParaRPr lang="en-US"/>
            </a:p>
          </p:txBody>
        </p:sp>
        <p:sp>
          <p:nvSpPr>
            <p:cNvPr id="71699" name="Text Box 7"/>
            <p:cNvSpPr txBox="1">
              <a:spLocks noChangeArrowheads="1"/>
            </p:cNvSpPr>
            <p:nvPr/>
          </p:nvSpPr>
          <p:spPr bwMode="auto">
            <a:xfrm>
              <a:off x="2355" y="9459"/>
              <a:ext cx="2220" cy="1442"/>
            </a:xfrm>
            <a:prstGeom prst="rect">
              <a:avLst/>
            </a:prstGeom>
            <a:noFill/>
            <a:ln w="9525">
              <a:noFill/>
              <a:miter lim="800000"/>
              <a:headEnd/>
              <a:tailEnd/>
            </a:ln>
          </p:spPr>
          <p:txBody>
            <a:bodyPr/>
            <a:lstStyle/>
            <a:p>
              <a:r>
                <a:rPr lang="en-US" sz="1400" b="0">
                  <a:solidFill>
                    <a:srgbClr val="000000"/>
                  </a:solidFill>
                </a:rPr>
                <a:t>System</a:t>
              </a:r>
            </a:p>
            <a:p>
              <a:r>
                <a:rPr lang="en-US" sz="1400" b="0">
                  <a:solidFill>
                    <a:srgbClr val="000000"/>
                  </a:solidFill>
                </a:rPr>
                <a:t>head</a:t>
              </a:r>
              <a:endParaRPr lang="en-US" sz="2400" b="0">
                <a:latin typeface="Times New Roman" pitchFamily="18" charset="0"/>
              </a:endParaRPr>
            </a:p>
          </p:txBody>
        </p:sp>
        <p:sp>
          <p:nvSpPr>
            <p:cNvPr id="71700" name="Text Box 8"/>
            <p:cNvSpPr txBox="1">
              <a:spLocks noChangeArrowheads="1"/>
            </p:cNvSpPr>
            <p:nvPr/>
          </p:nvSpPr>
          <p:spPr bwMode="auto">
            <a:xfrm>
              <a:off x="5916" y="12932"/>
              <a:ext cx="1475" cy="849"/>
            </a:xfrm>
            <a:prstGeom prst="rect">
              <a:avLst/>
            </a:prstGeom>
            <a:noFill/>
            <a:ln w="9525">
              <a:noFill/>
              <a:miter lim="800000"/>
              <a:headEnd/>
              <a:tailEnd/>
            </a:ln>
          </p:spPr>
          <p:txBody>
            <a:bodyPr/>
            <a:lstStyle/>
            <a:p>
              <a:r>
                <a:rPr lang="en-US" sz="1400" b="0">
                  <a:solidFill>
                    <a:srgbClr val="000000"/>
                  </a:solidFill>
                </a:rPr>
                <a:t>Flow </a:t>
              </a:r>
              <a:endParaRPr lang="en-US" sz="2400" b="0">
                <a:latin typeface="Times New Roman" pitchFamily="18" charset="0"/>
              </a:endParaRPr>
            </a:p>
          </p:txBody>
        </p:sp>
        <p:sp>
          <p:nvSpPr>
            <p:cNvPr id="71701" name="Arc 9"/>
            <p:cNvSpPr>
              <a:spLocks/>
            </p:cNvSpPr>
            <p:nvPr/>
          </p:nvSpPr>
          <p:spPr bwMode="auto">
            <a:xfrm flipV="1">
              <a:off x="4316" y="7451"/>
              <a:ext cx="4750" cy="2385"/>
            </a:xfrm>
            <a:custGeom>
              <a:avLst/>
              <a:gdLst>
                <a:gd name="T0" fmla="*/ 1 w 21049"/>
                <a:gd name="T1" fmla="*/ 0 h 21600"/>
                <a:gd name="T2" fmla="*/ 1072 w 21049"/>
                <a:gd name="T3" fmla="*/ 204 h 21600"/>
                <a:gd name="T4" fmla="*/ 0 w 21049"/>
                <a:gd name="T5" fmla="*/ 263 h 21600"/>
                <a:gd name="T6" fmla="*/ 0 60000 65536"/>
                <a:gd name="T7" fmla="*/ 0 60000 65536"/>
                <a:gd name="T8" fmla="*/ 0 60000 65536"/>
                <a:gd name="T9" fmla="*/ 0 w 21049"/>
                <a:gd name="T10" fmla="*/ 0 h 21600"/>
                <a:gd name="T11" fmla="*/ 21049 w 21049"/>
                <a:gd name="T12" fmla="*/ 21600 h 21600"/>
              </a:gdLst>
              <a:ahLst/>
              <a:cxnLst>
                <a:cxn ang="T6">
                  <a:pos x="T0" y="T1"/>
                </a:cxn>
                <a:cxn ang="T7">
                  <a:pos x="T2" y="T3"/>
                </a:cxn>
                <a:cxn ang="T8">
                  <a:pos x="T4" y="T5"/>
                </a:cxn>
              </a:cxnLst>
              <a:rect l="T9" t="T10" r="T11" b="T12"/>
              <a:pathLst>
                <a:path w="21049" h="21600" fill="none" extrusionOk="0">
                  <a:moveTo>
                    <a:pt x="18" y="0"/>
                  </a:moveTo>
                  <a:cubicBezTo>
                    <a:pt x="10074" y="8"/>
                    <a:pt x="18793" y="6955"/>
                    <a:pt x="21049" y="16753"/>
                  </a:cubicBezTo>
                </a:path>
                <a:path w="21049" h="21600" stroke="0" extrusionOk="0">
                  <a:moveTo>
                    <a:pt x="18" y="0"/>
                  </a:moveTo>
                  <a:cubicBezTo>
                    <a:pt x="10074" y="8"/>
                    <a:pt x="18793" y="6955"/>
                    <a:pt x="21049" y="16753"/>
                  </a:cubicBezTo>
                  <a:lnTo>
                    <a:pt x="0" y="21600"/>
                  </a:lnTo>
                  <a:close/>
                </a:path>
              </a:pathLst>
            </a:custGeom>
            <a:noFill/>
            <a:ln w="38100">
              <a:solidFill>
                <a:srgbClr val="000000"/>
              </a:solidFill>
              <a:round/>
              <a:headEnd/>
              <a:tailEnd/>
            </a:ln>
          </p:spPr>
          <p:txBody>
            <a:bodyPr anchor="ctr"/>
            <a:lstStyle/>
            <a:p>
              <a:endParaRPr lang="en-US"/>
            </a:p>
          </p:txBody>
        </p:sp>
        <p:sp>
          <p:nvSpPr>
            <p:cNvPr id="71702" name="Line 10"/>
            <p:cNvSpPr>
              <a:spLocks noChangeShapeType="1"/>
            </p:cNvSpPr>
            <p:nvPr/>
          </p:nvSpPr>
          <p:spPr bwMode="auto">
            <a:xfrm>
              <a:off x="4240" y="9960"/>
              <a:ext cx="5027" cy="0"/>
            </a:xfrm>
            <a:prstGeom prst="line">
              <a:avLst/>
            </a:prstGeom>
            <a:noFill/>
            <a:ln w="38100">
              <a:solidFill>
                <a:srgbClr val="000000"/>
              </a:solidFill>
              <a:round/>
              <a:headEnd/>
              <a:tailEnd/>
            </a:ln>
          </p:spPr>
          <p:txBody>
            <a:bodyPr/>
            <a:lstStyle/>
            <a:p>
              <a:endParaRPr lang="en-US"/>
            </a:p>
          </p:txBody>
        </p:sp>
        <p:sp>
          <p:nvSpPr>
            <p:cNvPr id="71703" name="Line 11"/>
            <p:cNvSpPr>
              <a:spLocks noChangeShapeType="1"/>
            </p:cNvSpPr>
            <p:nvPr/>
          </p:nvSpPr>
          <p:spPr bwMode="auto">
            <a:xfrm flipV="1">
              <a:off x="4279" y="8221"/>
              <a:ext cx="0" cy="4246"/>
            </a:xfrm>
            <a:prstGeom prst="line">
              <a:avLst/>
            </a:prstGeom>
            <a:noFill/>
            <a:ln w="9525">
              <a:solidFill>
                <a:srgbClr val="000000"/>
              </a:solidFill>
              <a:round/>
              <a:headEnd/>
              <a:tailEnd type="triangle" w="med" len="med"/>
            </a:ln>
          </p:spPr>
          <p:txBody>
            <a:bodyPr/>
            <a:lstStyle/>
            <a:p>
              <a:endParaRPr lang="en-US"/>
            </a:p>
          </p:txBody>
        </p:sp>
        <p:sp>
          <p:nvSpPr>
            <p:cNvPr id="71704" name="Text Box 12"/>
            <p:cNvSpPr txBox="1">
              <a:spLocks noChangeArrowheads="1"/>
            </p:cNvSpPr>
            <p:nvPr/>
          </p:nvSpPr>
          <p:spPr bwMode="auto">
            <a:xfrm>
              <a:off x="5854" y="10597"/>
              <a:ext cx="3614" cy="764"/>
            </a:xfrm>
            <a:prstGeom prst="rect">
              <a:avLst/>
            </a:prstGeom>
            <a:noFill/>
            <a:ln w="9525">
              <a:noFill/>
              <a:miter lim="800000"/>
              <a:headEnd/>
              <a:tailEnd/>
            </a:ln>
          </p:spPr>
          <p:txBody>
            <a:bodyPr/>
            <a:lstStyle/>
            <a:p>
              <a:r>
                <a:rPr lang="en-US" sz="1200" b="0">
                  <a:solidFill>
                    <a:srgbClr val="000000"/>
                  </a:solidFill>
                </a:rPr>
                <a:t>Static head</a:t>
              </a:r>
              <a:endParaRPr lang="en-US" sz="2400" b="0">
                <a:latin typeface="Times New Roman" pitchFamily="18" charset="0"/>
              </a:endParaRPr>
            </a:p>
          </p:txBody>
        </p:sp>
        <p:sp>
          <p:nvSpPr>
            <p:cNvPr id="71705" name="Text Box 13"/>
            <p:cNvSpPr txBox="1">
              <a:spLocks noChangeArrowheads="1"/>
            </p:cNvSpPr>
            <p:nvPr/>
          </p:nvSpPr>
          <p:spPr bwMode="auto">
            <a:xfrm>
              <a:off x="7706" y="8804"/>
              <a:ext cx="1801" cy="1274"/>
            </a:xfrm>
            <a:prstGeom prst="rect">
              <a:avLst/>
            </a:prstGeom>
            <a:noFill/>
            <a:ln w="9525">
              <a:noFill/>
              <a:miter lim="800000"/>
              <a:headEnd/>
              <a:tailEnd/>
            </a:ln>
          </p:spPr>
          <p:txBody>
            <a:bodyPr/>
            <a:lstStyle/>
            <a:p>
              <a:pPr algn="r"/>
              <a:r>
                <a:rPr lang="en-US" sz="1200" b="0">
                  <a:solidFill>
                    <a:srgbClr val="000000"/>
                  </a:solidFill>
                </a:rPr>
                <a:t>Friction</a:t>
              </a:r>
            </a:p>
            <a:p>
              <a:pPr algn="r"/>
              <a:r>
                <a:rPr lang="en-US" sz="1200" b="0">
                  <a:solidFill>
                    <a:srgbClr val="000000"/>
                  </a:solidFill>
                </a:rPr>
                <a:t>head</a:t>
              </a:r>
              <a:endParaRPr lang="en-US" sz="2400" b="0">
                <a:latin typeface="Times New Roman" pitchFamily="18" charset="0"/>
              </a:endParaRPr>
            </a:p>
          </p:txBody>
        </p:sp>
        <p:sp>
          <p:nvSpPr>
            <p:cNvPr id="71706" name="Text Box 14"/>
            <p:cNvSpPr txBox="1">
              <a:spLocks noChangeArrowheads="1"/>
            </p:cNvSpPr>
            <p:nvPr/>
          </p:nvSpPr>
          <p:spPr bwMode="auto">
            <a:xfrm>
              <a:off x="4642" y="8049"/>
              <a:ext cx="2896" cy="1274"/>
            </a:xfrm>
            <a:prstGeom prst="rect">
              <a:avLst/>
            </a:prstGeom>
            <a:noFill/>
            <a:ln w="9525">
              <a:noFill/>
              <a:miter lim="800000"/>
              <a:headEnd/>
              <a:tailEnd/>
            </a:ln>
          </p:spPr>
          <p:txBody>
            <a:bodyPr/>
            <a:lstStyle/>
            <a:p>
              <a:r>
                <a:rPr lang="en-US" sz="1200" b="0">
                  <a:solidFill>
                    <a:srgbClr val="000000"/>
                  </a:solidFill>
                </a:rPr>
                <a:t>System</a:t>
              </a:r>
            </a:p>
            <a:p>
              <a:r>
                <a:rPr lang="en-US" sz="1200" b="0">
                  <a:solidFill>
                    <a:srgbClr val="000000"/>
                  </a:solidFill>
                </a:rPr>
                <a:t>curve</a:t>
              </a:r>
              <a:endParaRPr lang="en-US" sz="2400" b="0">
                <a:latin typeface="Times New Roman" pitchFamily="18" charset="0"/>
              </a:endParaRPr>
            </a:p>
          </p:txBody>
        </p:sp>
        <p:sp>
          <p:nvSpPr>
            <p:cNvPr id="71707" name="Line 15"/>
            <p:cNvSpPr>
              <a:spLocks noChangeShapeType="1"/>
            </p:cNvSpPr>
            <p:nvPr/>
          </p:nvSpPr>
          <p:spPr bwMode="auto">
            <a:xfrm>
              <a:off x="6050" y="8898"/>
              <a:ext cx="1005" cy="425"/>
            </a:xfrm>
            <a:prstGeom prst="line">
              <a:avLst/>
            </a:prstGeom>
            <a:noFill/>
            <a:ln w="9525">
              <a:solidFill>
                <a:srgbClr val="000000"/>
              </a:solidFill>
              <a:round/>
              <a:headEnd/>
              <a:tailEnd type="triangle" w="med" len="med"/>
            </a:ln>
          </p:spPr>
          <p:txBody>
            <a:bodyPr/>
            <a:lstStyle/>
            <a:p>
              <a:endParaRPr lang="en-US"/>
            </a:p>
          </p:txBody>
        </p:sp>
      </p:grpSp>
      <p:grpSp>
        <p:nvGrpSpPr>
          <p:cNvPr id="71685" name="Group 16"/>
          <p:cNvGrpSpPr>
            <a:grpSpLocks noChangeAspect="1"/>
          </p:cNvGrpSpPr>
          <p:nvPr/>
        </p:nvGrpSpPr>
        <p:grpSpPr bwMode="auto">
          <a:xfrm>
            <a:off x="5076825" y="3141663"/>
            <a:ext cx="2952750" cy="2476500"/>
            <a:chOff x="2355" y="7544"/>
            <a:chExt cx="7029" cy="6017"/>
          </a:xfrm>
        </p:grpSpPr>
        <p:sp>
          <p:nvSpPr>
            <p:cNvPr id="71686" name="AutoShape 17"/>
            <p:cNvSpPr>
              <a:spLocks noChangeAspect="1" noChangeArrowheads="1"/>
            </p:cNvSpPr>
            <p:nvPr/>
          </p:nvSpPr>
          <p:spPr bwMode="auto">
            <a:xfrm>
              <a:off x="2355" y="7544"/>
              <a:ext cx="7029" cy="6017"/>
            </a:xfrm>
            <a:prstGeom prst="rect">
              <a:avLst/>
            </a:prstGeom>
            <a:noFill/>
            <a:ln w="9525">
              <a:noFill/>
              <a:miter lim="800000"/>
              <a:headEnd/>
              <a:tailEnd/>
            </a:ln>
          </p:spPr>
          <p:txBody>
            <a:bodyPr/>
            <a:lstStyle/>
            <a:p>
              <a:endParaRPr lang="en-US"/>
            </a:p>
          </p:txBody>
        </p:sp>
        <p:sp>
          <p:nvSpPr>
            <p:cNvPr id="71687" name="Line 18"/>
            <p:cNvSpPr>
              <a:spLocks noChangeShapeType="1"/>
            </p:cNvSpPr>
            <p:nvPr/>
          </p:nvSpPr>
          <p:spPr bwMode="auto">
            <a:xfrm>
              <a:off x="4263" y="12354"/>
              <a:ext cx="4791" cy="0"/>
            </a:xfrm>
            <a:prstGeom prst="line">
              <a:avLst/>
            </a:prstGeom>
            <a:noFill/>
            <a:ln w="9525">
              <a:solidFill>
                <a:srgbClr val="000000"/>
              </a:solidFill>
              <a:round/>
              <a:headEnd/>
              <a:tailEnd type="triangle" w="med" len="med"/>
            </a:ln>
          </p:spPr>
          <p:txBody>
            <a:bodyPr/>
            <a:lstStyle/>
            <a:p>
              <a:endParaRPr lang="en-US"/>
            </a:p>
          </p:txBody>
        </p:sp>
        <p:sp>
          <p:nvSpPr>
            <p:cNvPr id="71688" name="Text Box 19"/>
            <p:cNvSpPr txBox="1">
              <a:spLocks noChangeArrowheads="1"/>
            </p:cNvSpPr>
            <p:nvPr/>
          </p:nvSpPr>
          <p:spPr bwMode="auto">
            <a:xfrm>
              <a:off x="2355" y="9549"/>
              <a:ext cx="2134" cy="1339"/>
            </a:xfrm>
            <a:prstGeom prst="rect">
              <a:avLst/>
            </a:prstGeom>
            <a:noFill/>
            <a:ln w="9525">
              <a:noFill/>
              <a:miter lim="800000"/>
              <a:headEnd/>
              <a:tailEnd/>
            </a:ln>
          </p:spPr>
          <p:txBody>
            <a:bodyPr/>
            <a:lstStyle/>
            <a:p>
              <a:r>
                <a:rPr lang="en-US" sz="1400" b="0">
                  <a:solidFill>
                    <a:srgbClr val="000000"/>
                  </a:solidFill>
                </a:rPr>
                <a:t>System head</a:t>
              </a:r>
              <a:endParaRPr lang="en-US" sz="2400" b="0">
                <a:latin typeface="Times New Roman" pitchFamily="18" charset="0"/>
              </a:endParaRPr>
            </a:p>
          </p:txBody>
        </p:sp>
        <p:sp>
          <p:nvSpPr>
            <p:cNvPr id="71689" name="Text Box 20"/>
            <p:cNvSpPr txBox="1">
              <a:spLocks noChangeArrowheads="1"/>
            </p:cNvSpPr>
            <p:nvPr/>
          </p:nvSpPr>
          <p:spPr bwMode="auto">
            <a:xfrm>
              <a:off x="5777" y="12772"/>
              <a:ext cx="1417" cy="789"/>
            </a:xfrm>
            <a:prstGeom prst="rect">
              <a:avLst/>
            </a:prstGeom>
            <a:noFill/>
            <a:ln w="9525">
              <a:noFill/>
              <a:miter lim="800000"/>
              <a:headEnd/>
              <a:tailEnd/>
            </a:ln>
          </p:spPr>
          <p:txBody>
            <a:bodyPr/>
            <a:lstStyle/>
            <a:p>
              <a:r>
                <a:rPr lang="en-US" sz="1400" b="0">
                  <a:solidFill>
                    <a:srgbClr val="000000"/>
                  </a:solidFill>
                </a:rPr>
                <a:t>Flow</a:t>
              </a:r>
              <a:endParaRPr lang="en-US" sz="2400" b="0">
                <a:latin typeface="Times New Roman" pitchFamily="18" charset="0"/>
              </a:endParaRPr>
            </a:p>
          </p:txBody>
        </p:sp>
        <p:sp>
          <p:nvSpPr>
            <p:cNvPr id="71690" name="Arc 21"/>
            <p:cNvSpPr>
              <a:spLocks/>
            </p:cNvSpPr>
            <p:nvPr/>
          </p:nvSpPr>
          <p:spPr bwMode="auto">
            <a:xfrm flipV="1">
              <a:off x="4239" y="8158"/>
              <a:ext cx="4759" cy="3391"/>
            </a:xfrm>
            <a:custGeom>
              <a:avLst/>
              <a:gdLst>
                <a:gd name="T0" fmla="*/ 1 w 21598"/>
                <a:gd name="T1" fmla="*/ 0 h 21600"/>
                <a:gd name="T2" fmla="*/ 1049 w 21598"/>
                <a:gd name="T3" fmla="*/ 525 h 21600"/>
                <a:gd name="T4" fmla="*/ 0 w 21598"/>
                <a:gd name="T5" fmla="*/ 532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22" y="0"/>
                  </a:moveTo>
                  <a:cubicBezTo>
                    <a:pt x="11822" y="12"/>
                    <a:pt x="21428" y="9491"/>
                    <a:pt x="21597" y="21290"/>
                  </a:cubicBezTo>
                </a:path>
                <a:path w="21598" h="21600" stroke="0" extrusionOk="0">
                  <a:moveTo>
                    <a:pt x="22" y="0"/>
                  </a:moveTo>
                  <a:cubicBezTo>
                    <a:pt x="11822" y="12"/>
                    <a:pt x="21428" y="9491"/>
                    <a:pt x="21597" y="21290"/>
                  </a:cubicBezTo>
                  <a:lnTo>
                    <a:pt x="0" y="21600"/>
                  </a:lnTo>
                  <a:close/>
                </a:path>
              </a:pathLst>
            </a:custGeom>
            <a:noFill/>
            <a:ln w="38100">
              <a:solidFill>
                <a:srgbClr val="000000"/>
              </a:solidFill>
              <a:round/>
              <a:headEnd/>
              <a:tailEnd/>
            </a:ln>
          </p:spPr>
          <p:txBody>
            <a:bodyPr anchor="ctr"/>
            <a:lstStyle/>
            <a:p>
              <a:endParaRPr lang="en-US"/>
            </a:p>
          </p:txBody>
        </p:sp>
        <p:sp>
          <p:nvSpPr>
            <p:cNvPr id="71691" name="Line 22"/>
            <p:cNvSpPr>
              <a:spLocks noChangeShapeType="1"/>
            </p:cNvSpPr>
            <p:nvPr/>
          </p:nvSpPr>
          <p:spPr bwMode="auto">
            <a:xfrm>
              <a:off x="4252" y="11614"/>
              <a:ext cx="4638" cy="0"/>
            </a:xfrm>
            <a:prstGeom prst="line">
              <a:avLst/>
            </a:prstGeom>
            <a:noFill/>
            <a:ln w="38100">
              <a:solidFill>
                <a:srgbClr val="000000"/>
              </a:solidFill>
              <a:round/>
              <a:headEnd/>
              <a:tailEnd/>
            </a:ln>
          </p:spPr>
          <p:txBody>
            <a:bodyPr/>
            <a:lstStyle/>
            <a:p>
              <a:endParaRPr lang="en-US"/>
            </a:p>
          </p:txBody>
        </p:sp>
        <p:sp>
          <p:nvSpPr>
            <p:cNvPr id="71692" name="Line 23"/>
            <p:cNvSpPr>
              <a:spLocks noChangeShapeType="1"/>
            </p:cNvSpPr>
            <p:nvPr/>
          </p:nvSpPr>
          <p:spPr bwMode="auto">
            <a:xfrm flipV="1">
              <a:off x="4204" y="8399"/>
              <a:ext cx="0" cy="3943"/>
            </a:xfrm>
            <a:prstGeom prst="line">
              <a:avLst/>
            </a:prstGeom>
            <a:noFill/>
            <a:ln w="9525">
              <a:solidFill>
                <a:srgbClr val="000000"/>
              </a:solidFill>
              <a:round/>
              <a:headEnd/>
              <a:tailEnd type="triangle" w="med" len="med"/>
            </a:ln>
          </p:spPr>
          <p:txBody>
            <a:bodyPr/>
            <a:lstStyle/>
            <a:p>
              <a:endParaRPr lang="en-US"/>
            </a:p>
          </p:txBody>
        </p:sp>
        <p:sp>
          <p:nvSpPr>
            <p:cNvPr id="71693" name="Text Box 24"/>
            <p:cNvSpPr txBox="1">
              <a:spLocks noChangeArrowheads="1"/>
            </p:cNvSpPr>
            <p:nvPr/>
          </p:nvSpPr>
          <p:spPr bwMode="auto">
            <a:xfrm>
              <a:off x="6558" y="11578"/>
              <a:ext cx="2633" cy="710"/>
            </a:xfrm>
            <a:prstGeom prst="rect">
              <a:avLst/>
            </a:prstGeom>
            <a:noFill/>
            <a:ln w="9525">
              <a:noFill/>
              <a:miter lim="800000"/>
              <a:headEnd/>
              <a:tailEnd/>
            </a:ln>
          </p:spPr>
          <p:txBody>
            <a:bodyPr/>
            <a:lstStyle/>
            <a:p>
              <a:r>
                <a:rPr lang="en-US" sz="1200" b="0">
                  <a:solidFill>
                    <a:srgbClr val="000000"/>
                  </a:solidFill>
                </a:rPr>
                <a:t>Static head</a:t>
              </a:r>
              <a:endParaRPr lang="en-US" sz="2400" b="0">
                <a:latin typeface="Times New Roman" pitchFamily="18" charset="0"/>
              </a:endParaRPr>
            </a:p>
          </p:txBody>
        </p:sp>
        <p:sp>
          <p:nvSpPr>
            <p:cNvPr id="71694" name="Text Box 25"/>
            <p:cNvSpPr txBox="1">
              <a:spLocks noChangeArrowheads="1"/>
            </p:cNvSpPr>
            <p:nvPr/>
          </p:nvSpPr>
          <p:spPr bwMode="auto">
            <a:xfrm>
              <a:off x="7653" y="10124"/>
              <a:ext cx="1731" cy="1183"/>
            </a:xfrm>
            <a:prstGeom prst="rect">
              <a:avLst/>
            </a:prstGeom>
            <a:noFill/>
            <a:ln w="9525">
              <a:noFill/>
              <a:miter lim="800000"/>
              <a:headEnd/>
              <a:tailEnd/>
            </a:ln>
          </p:spPr>
          <p:txBody>
            <a:bodyPr/>
            <a:lstStyle/>
            <a:p>
              <a:r>
                <a:rPr lang="en-US" sz="1200" b="0">
                  <a:solidFill>
                    <a:srgbClr val="000000"/>
                  </a:solidFill>
                </a:rPr>
                <a:t>Friction</a:t>
              </a:r>
            </a:p>
            <a:p>
              <a:r>
                <a:rPr lang="en-US" sz="1200" b="0">
                  <a:solidFill>
                    <a:srgbClr val="000000"/>
                  </a:solidFill>
                </a:rPr>
                <a:t> head</a:t>
              </a:r>
              <a:endParaRPr lang="en-US" sz="2400" b="0">
                <a:latin typeface="Times New Roman" pitchFamily="18" charset="0"/>
              </a:endParaRPr>
            </a:p>
          </p:txBody>
        </p:sp>
        <p:sp>
          <p:nvSpPr>
            <p:cNvPr id="71695" name="Text Box 26"/>
            <p:cNvSpPr txBox="1">
              <a:spLocks noChangeArrowheads="1"/>
            </p:cNvSpPr>
            <p:nvPr/>
          </p:nvSpPr>
          <p:spPr bwMode="auto">
            <a:xfrm>
              <a:off x="4940" y="8350"/>
              <a:ext cx="1755" cy="1183"/>
            </a:xfrm>
            <a:prstGeom prst="rect">
              <a:avLst/>
            </a:prstGeom>
            <a:noFill/>
            <a:ln w="9525">
              <a:noFill/>
              <a:miter lim="800000"/>
              <a:headEnd/>
              <a:tailEnd/>
            </a:ln>
          </p:spPr>
          <p:txBody>
            <a:bodyPr/>
            <a:lstStyle/>
            <a:p>
              <a:r>
                <a:rPr lang="en-US" sz="1200" b="0">
                  <a:solidFill>
                    <a:srgbClr val="000000"/>
                  </a:solidFill>
                </a:rPr>
                <a:t>System</a:t>
              </a:r>
            </a:p>
            <a:p>
              <a:r>
                <a:rPr lang="en-US" sz="1200" b="0">
                  <a:solidFill>
                    <a:srgbClr val="000000"/>
                  </a:solidFill>
                </a:rPr>
                <a:t>curve</a:t>
              </a:r>
              <a:endParaRPr lang="en-US" sz="2400" b="0">
                <a:latin typeface="Times New Roman" pitchFamily="18" charset="0"/>
              </a:endParaRPr>
            </a:p>
          </p:txBody>
        </p:sp>
        <p:sp>
          <p:nvSpPr>
            <p:cNvPr id="71696" name="Line 27"/>
            <p:cNvSpPr>
              <a:spLocks noChangeShapeType="1"/>
            </p:cNvSpPr>
            <p:nvPr/>
          </p:nvSpPr>
          <p:spPr bwMode="auto">
            <a:xfrm>
              <a:off x="6292" y="9139"/>
              <a:ext cx="966" cy="138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611560" y="1916832"/>
            <a:ext cx="4967783" cy="4154984"/>
          </a:xfrm>
          <a:prstGeom prst="rect">
            <a:avLst/>
          </a:prstGeom>
          <a:noFill/>
          <a:ln w="9525">
            <a:noFill/>
            <a:miter lim="800000"/>
            <a:headEnd/>
            <a:tailEnd/>
          </a:ln>
        </p:spPr>
        <p:txBody>
          <a:bodyPr wrap="square">
            <a:spAutoFit/>
          </a:bodyPr>
          <a:lstStyle/>
          <a:p>
            <a:r>
              <a:rPr lang="en-US" sz="2400" b="0" dirty="0" smtClean="0"/>
              <a:t>Relationship </a:t>
            </a:r>
            <a:r>
              <a:rPr lang="en-US" sz="2400" b="0" dirty="0"/>
              <a:t>between head and </a:t>
            </a:r>
            <a:r>
              <a:rPr lang="en-US" sz="2400" b="0" dirty="0" smtClean="0"/>
              <a:t>flow</a:t>
            </a:r>
          </a:p>
          <a:p>
            <a:endParaRPr lang="en-US" sz="2400" b="0" dirty="0"/>
          </a:p>
          <a:p>
            <a:pPr marL="742950" lvl="1" indent="-285750"/>
            <a:r>
              <a:rPr lang="en-US" sz="2400" b="0" dirty="0"/>
              <a:t>Flow increase</a:t>
            </a:r>
          </a:p>
          <a:p>
            <a:pPr marL="742950" lvl="1" indent="-285750"/>
            <a:r>
              <a:rPr lang="en-US" sz="2400" b="0" dirty="0"/>
              <a:t>System resistance increases</a:t>
            </a:r>
          </a:p>
          <a:p>
            <a:pPr marL="742950" lvl="1" indent="-285750"/>
            <a:endParaRPr lang="en-US" sz="2400" b="0" dirty="0"/>
          </a:p>
          <a:p>
            <a:pPr marL="742950" lvl="1" indent="-285750"/>
            <a:r>
              <a:rPr lang="en-US" sz="2400" b="0" dirty="0"/>
              <a:t>Head increases</a:t>
            </a:r>
          </a:p>
          <a:p>
            <a:pPr marL="742950" lvl="1" indent="-285750"/>
            <a:r>
              <a:rPr lang="en-US" sz="2400" b="0" dirty="0"/>
              <a:t>Flow decreases to zero</a:t>
            </a:r>
          </a:p>
          <a:p>
            <a:pPr marL="742950" lvl="1" indent="-285750"/>
            <a:endParaRPr lang="en-US" sz="2400" b="0" dirty="0"/>
          </a:p>
          <a:p>
            <a:r>
              <a:rPr lang="en-US" sz="2400" b="0" dirty="0"/>
              <a:t>Zero flow rate: risk of damage to pump </a:t>
            </a:r>
          </a:p>
        </p:txBody>
      </p:sp>
      <p:sp>
        <p:nvSpPr>
          <p:cNvPr id="72707" name="Rectangle 3"/>
          <p:cNvSpPr>
            <a:spLocks noChangeArrowheads="1"/>
          </p:cNvSpPr>
          <p:nvPr/>
        </p:nvSpPr>
        <p:spPr bwMode="auto">
          <a:xfrm>
            <a:off x="5940425" y="4797425"/>
            <a:ext cx="2889250" cy="830997"/>
          </a:xfrm>
          <a:prstGeom prst="rect">
            <a:avLst/>
          </a:prstGeom>
          <a:noFill/>
          <a:ln w="9525">
            <a:noFill/>
            <a:miter lim="800000"/>
            <a:headEnd/>
            <a:tailEnd/>
          </a:ln>
        </p:spPr>
        <p:txBody>
          <a:bodyPr>
            <a:spAutoFit/>
          </a:bodyPr>
          <a:lstStyle/>
          <a:p>
            <a:r>
              <a:rPr lang="en-US" sz="2400" b="0" dirty="0"/>
              <a:t>Performance curve for centrifugal pump</a:t>
            </a:r>
          </a:p>
        </p:txBody>
      </p:sp>
      <p:grpSp>
        <p:nvGrpSpPr>
          <p:cNvPr id="72708" name="Group 4"/>
          <p:cNvGrpSpPr>
            <a:grpSpLocks/>
          </p:cNvGrpSpPr>
          <p:nvPr/>
        </p:nvGrpSpPr>
        <p:grpSpPr bwMode="auto">
          <a:xfrm>
            <a:off x="6300788" y="2349500"/>
            <a:ext cx="2397125" cy="1728788"/>
            <a:chOff x="3768" y="1450"/>
            <a:chExt cx="4115" cy="3053"/>
          </a:xfrm>
        </p:grpSpPr>
        <p:grpSp>
          <p:nvGrpSpPr>
            <p:cNvPr id="72709" name="Group 5"/>
            <p:cNvGrpSpPr>
              <a:grpSpLocks/>
            </p:cNvGrpSpPr>
            <p:nvPr/>
          </p:nvGrpSpPr>
          <p:grpSpPr bwMode="auto">
            <a:xfrm>
              <a:off x="3768" y="1450"/>
              <a:ext cx="4115" cy="3053"/>
              <a:chOff x="3768" y="1450"/>
              <a:chExt cx="4115" cy="3053"/>
            </a:xfrm>
          </p:grpSpPr>
          <p:sp>
            <p:nvSpPr>
              <p:cNvPr id="72711" name="AutoShape 6"/>
              <p:cNvSpPr>
                <a:spLocks noChangeAspect="1" noChangeArrowheads="1"/>
              </p:cNvSpPr>
              <p:nvPr/>
            </p:nvSpPr>
            <p:spPr bwMode="auto">
              <a:xfrm>
                <a:off x="3768" y="1450"/>
                <a:ext cx="4115" cy="3053"/>
              </a:xfrm>
              <a:prstGeom prst="rect">
                <a:avLst/>
              </a:prstGeom>
              <a:solidFill>
                <a:schemeClr val="bg1"/>
              </a:solidFill>
              <a:ln w="9525">
                <a:noFill/>
                <a:miter lim="800000"/>
                <a:headEnd/>
                <a:tailEnd/>
              </a:ln>
            </p:spPr>
            <p:txBody>
              <a:bodyPr/>
              <a:lstStyle/>
              <a:p>
                <a:endParaRPr lang="en-US"/>
              </a:p>
            </p:txBody>
          </p:sp>
          <p:sp>
            <p:nvSpPr>
              <p:cNvPr id="72712" name="Line 7"/>
              <p:cNvSpPr>
                <a:spLocks noChangeShapeType="1"/>
              </p:cNvSpPr>
              <p:nvPr/>
            </p:nvSpPr>
            <p:spPr bwMode="auto">
              <a:xfrm>
                <a:off x="4908" y="3768"/>
                <a:ext cx="2975" cy="0"/>
              </a:xfrm>
              <a:prstGeom prst="line">
                <a:avLst/>
              </a:prstGeom>
              <a:noFill/>
              <a:ln w="9525">
                <a:solidFill>
                  <a:srgbClr val="000000"/>
                </a:solidFill>
                <a:round/>
                <a:headEnd/>
                <a:tailEnd type="triangle" w="med" len="med"/>
              </a:ln>
            </p:spPr>
            <p:txBody>
              <a:bodyPr/>
              <a:lstStyle/>
              <a:p>
                <a:endParaRPr lang="en-US"/>
              </a:p>
            </p:txBody>
          </p:sp>
          <p:sp>
            <p:nvSpPr>
              <p:cNvPr id="72713" name="Text Box 8"/>
              <p:cNvSpPr txBox="1">
                <a:spLocks noChangeArrowheads="1"/>
              </p:cNvSpPr>
              <p:nvPr/>
            </p:nvSpPr>
            <p:spPr bwMode="auto">
              <a:xfrm>
                <a:off x="3768" y="2060"/>
                <a:ext cx="1325" cy="480"/>
              </a:xfrm>
              <a:prstGeom prst="rect">
                <a:avLst/>
              </a:prstGeom>
              <a:noFill/>
              <a:ln w="9525">
                <a:noFill/>
                <a:miter lim="800000"/>
                <a:headEnd/>
                <a:tailEnd/>
              </a:ln>
            </p:spPr>
            <p:txBody>
              <a:bodyPr/>
              <a:lstStyle/>
              <a:p>
                <a:r>
                  <a:rPr lang="en-US" sz="1400" b="0">
                    <a:solidFill>
                      <a:srgbClr val="000000"/>
                    </a:solidFill>
                  </a:rPr>
                  <a:t>Head</a:t>
                </a:r>
                <a:endParaRPr lang="en-US" sz="2400" b="0">
                  <a:latin typeface="Times New Roman" pitchFamily="18" charset="0"/>
                </a:endParaRPr>
              </a:p>
            </p:txBody>
          </p:sp>
          <p:sp>
            <p:nvSpPr>
              <p:cNvPr id="72714" name="Text Box 9"/>
              <p:cNvSpPr txBox="1">
                <a:spLocks noChangeArrowheads="1"/>
              </p:cNvSpPr>
              <p:nvPr/>
            </p:nvSpPr>
            <p:spPr bwMode="auto">
              <a:xfrm>
                <a:off x="5848" y="4023"/>
                <a:ext cx="880" cy="480"/>
              </a:xfrm>
              <a:prstGeom prst="rect">
                <a:avLst/>
              </a:prstGeom>
              <a:noFill/>
              <a:ln w="9525">
                <a:noFill/>
                <a:miter lim="800000"/>
                <a:headEnd/>
                <a:tailEnd/>
              </a:ln>
            </p:spPr>
            <p:txBody>
              <a:bodyPr/>
              <a:lstStyle/>
              <a:p>
                <a:r>
                  <a:rPr lang="en-US" sz="1400" b="0">
                    <a:solidFill>
                      <a:srgbClr val="000000"/>
                    </a:solidFill>
                  </a:rPr>
                  <a:t>Flow</a:t>
                </a:r>
                <a:endParaRPr lang="en-US" sz="2400" b="0">
                  <a:latin typeface="Times New Roman" pitchFamily="18" charset="0"/>
                </a:endParaRPr>
              </a:p>
            </p:txBody>
          </p:sp>
          <p:sp>
            <p:nvSpPr>
              <p:cNvPr id="72715" name="Arc 10"/>
              <p:cNvSpPr>
                <a:spLocks/>
              </p:cNvSpPr>
              <p:nvPr/>
            </p:nvSpPr>
            <p:spPr bwMode="auto">
              <a:xfrm>
                <a:off x="4940" y="1879"/>
                <a:ext cx="2900" cy="1680"/>
              </a:xfrm>
              <a:custGeom>
                <a:avLst/>
                <a:gdLst>
                  <a:gd name="T0" fmla="*/ 0 w 21760"/>
                  <a:gd name="T1" fmla="*/ 0 h 21600"/>
                  <a:gd name="T2" fmla="*/ 386 w 21760"/>
                  <a:gd name="T3" fmla="*/ 126 h 21600"/>
                  <a:gd name="T4" fmla="*/ 3 w 21760"/>
                  <a:gd name="T5" fmla="*/ 131 h 21600"/>
                  <a:gd name="T6" fmla="*/ 0 60000 65536"/>
                  <a:gd name="T7" fmla="*/ 0 60000 65536"/>
                  <a:gd name="T8" fmla="*/ 0 60000 65536"/>
                  <a:gd name="T9" fmla="*/ 0 w 21760"/>
                  <a:gd name="T10" fmla="*/ 0 h 21600"/>
                  <a:gd name="T11" fmla="*/ 21760 w 21760"/>
                  <a:gd name="T12" fmla="*/ 21600 h 21600"/>
                </a:gdLst>
                <a:ahLst/>
                <a:cxnLst>
                  <a:cxn ang="T6">
                    <a:pos x="T0" y="T1"/>
                  </a:cxn>
                  <a:cxn ang="T7">
                    <a:pos x="T2" y="T3"/>
                  </a:cxn>
                  <a:cxn ang="T8">
                    <a:pos x="T4" y="T5"/>
                  </a:cxn>
                </a:cxnLst>
                <a:rect l="T9" t="T10" r="T11" b="T12"/>
                <a:pathLst>
                  <a:path w="21760" h="21600" fill="none" extrusionOk="0">
                    <a:moveTo>
                      <a:pt x="-1" y="0"/>
                    </a:moveTo>
                    <a:cubicBezTo>
                      <a:pt x="58" y="0"/>
                      <a:pt x="117" y="-1"/>
                      <a:pt x="176" y="0"/>
                    </a:cubicBezTo>
                    <a:cubicBezTo>
                      <a:pt x="11777" y="0"/>
                      <a:pt x="21307" y="9165"/>
                      <a:pt x="21759" y="20758"/>
                    </a:cubicBezTo>
                  </a:path>
                  <a:path w="21760" h="21600" stroke="0" extrusionOk="0">
                    <a:moveTo>
                      <a:pt x="-1" y="0"/>
                    </a:moveTo>
                    <a:cubicBezTo>
                      <a:pt x="58" y="0"/>
                      <a:pt x="117" y="-1"/>
                      <a:pt x="176" y="0"/>
                    </a:cubicBezTo>
                    <a:cubicBezTo>
                      <a:pt x="11777" y="0"/>
                      <a:pt x="21307" y="9165"/>
                      <a:pt x="21759" y="20758"/>
                    </a:cubicBezTo>
                    <a:lnTo>
                      <a:pt x="176" y="21600"/>
                    </a:lnTo>
                    <a:close/>
                  </a:path>
                </a:pathLst>
              </a:custGeom>
              <a:noFill/>
              <a:ln w="38100">
                <a:solidFill>
                  <a:srgbClr val="000000"/>
                </a:solidFill>
                <a:round/>
                <a:headEnd/>
                <a:tailEnd/>
              </a:ln>
            </p:spPr>
            <p:txBody>
              <a:bodyPr anchor="ctr"/>
              <a:lstStyle/>
              <a:p>
                <a:endParaRPr lang="en-US"/>
              </a:p>
            </p:txBody>
          </p:sp>
        </p:grpSp>
        <p:sp>
          <p:nvSpPr>
            <p:cNvPr id="72710" name="Line 11"/>
            <p:cNvSpPr>
              <a:spLocks noChangeShapeType="1"/>
            </p:cNvSpPr>
            <p:nvPr/>
          </p:nvSpPr>
          <p:spPr bwMode="auto">
            <a:xfrm flipV="1">
              <a:off x="4913" y="1627"/>
              <a:ext cx="0" cy="2179"/>
            </a:xfrm>
            <a:prstGeom prst="line">
              <a:avLst/>
            </a:prstGeom>
            <a:noFill/>
            <a:ln w="9525">
              <a:solidFill>
                <a:srgbClr val="000000"/>
              </a:solidFill>
              <a:round/>
              <a:headEnd/>
              <a:tailEnd type="triangle" w="med" len="med"/>
            </a:ln>
          </p:spPr>
          <p:txBody>
            <a:bodyPr/>
            <a:lstStyle/>
            <a:p>
              <a:endParaRPr lang="en-US"/>
            </a:p>
          </p:txBody>
        </p:sp>
      </p:grpSp>
      <p:sp>
        <p:nvSpPr>
          <p:cNvPr id="12" name="TextBox 11"/>
          <p:cNvSpPr txBox="1"/>
          <p:nvPr/>
        </p:nvSpPr>
        <p:spPr>
          <a:xfrm>
            <a:off x="1691680" y="908720"/>
            <a:ext cx="5832648" cy="646331"/>
          </a:xfrm>
          <a:prstGeom prst="rect">
            <a:avLst/>
          </a:prstGeom>
          <a:noFill/>
        </p:spPr>
        <p:txBody>
          <a:bodyPr wrap="square" rtlCol="0">
            <a:spAutoFit/>
          </a:bodyPr>
          <a:lstStyle/>
          <a:p>
            <a:pPr algn="ctr"/>
            <a:r>
              <a:rPr lang="en-US" sz="3600" b="0" dirty="0" smtClean="0"/>
              <a:t>Pump performance curve</a:t>
            </a:r>
            <a:endParaRPr lang="en-US" sz="3600" b="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idx="4294967295"/>
          </p:nvPr>
        </p:nvSpPr>
        <p:spPr>
          <a:xfrm>
            <a:off x="683568" y="908720"/>
            <a:ext cx="7772400" cy="648072"/>
          </a:xfrm>
        </p:spPr>
        <p:txBody>
          <a:bodyPr/>
          <a:lstStyle/>
          <a:p>
            <a:r>
              <a:rPr lang="en-US" sz="3600" dirty="0" smtClean="0">
                <a:solidFill>
                  <a:schemeClr val="tx1"/>
                </a:solidFill>
                <a:latin typeface="Arial" pitchFamily="34" charset="0"/>
                <a:cs typeface="Arial" pitchFamily="34" charset="0"/>
              </a:rPr>
              <a:t>Pump Operating Point</a:t>
            </a:r>
            <a:endParaRPr lang="en-GB" sz="3600" dirty="0" smtClean="0">
              <a:solidFill>
                <a:schemeClr val="tx1"/>
              </a:solidFill>
              <a:latin typeface="Arial" pitchFamily="34" charset="0"/>
              <a:cs typeface="Arial" pitchFamily="34" charset="0"/>
            </a:endParaRPr>
          </a:p>
        </p:txBody>
      </p:sp>
      <p:sp>
        <p:nvSpPr>
          <p:cNvPr id="73731" name="Rectangle 3"/>
          <p:cNvSpPr>
            <a:spLocks noGrp="1" noChangeArrowheads="1"/>
          </p:cNvSpPr>
          <p:nvPr>
            <p:ph type="subTitle" idx="4294967295"/>
          </p:nvPr>
        </p:nvSpPr>
        <p:spPr>
          <a:xfrm>
            <a:off x="323850" y="2349500"/>
            <a:ext cx="4176142" cy="3097213"/>
          </a:xfrm>
        </p:spPr>
        <p:txBody>
          <a:bodyPr/>
          <a:lstStyle/>
          <a:p>
            <a:pPr marL="0" indent="0">
              <a:lnSpc>
                <a:spcPct val="80000"/>
              </a:lnSpc>
              <a:buFontTx/>
              <a:buNone/>
            </a:pPr>
            <a:r>
              <a:rPr lang="en-US" sz="2400" dirty="0" smtClean="0">
                <a:latin typeface="Arial" pitchFamily="34" charset="0"/>
                <a:cs typeface="Arial" pitchFamily="34" charset="0"/>
              </a:rPr>
              <a:t>Duty point: rate of flow at certain head</a:t>
            </a:r>
          </a:p>
          <a:p>
            <a:pPr marL="0" indent="0">
              <a:lnSpc>
                <a:spcPct val="80000"/>
              </a:lnSpc>
              <a:buFontTx/>
              <a:buNone/>
            </a:pPr>
            <a:endParaRPr lang="en-US" sz="2400" dirty="0" smtClean="0">
              <a:latin typeface="Arial" pitchFamily="34" charset="0"/>
              <a:cs typeface="Arial" pitchFamily="34" charset="0"/>
            </a:endParaRPr>
          </a:p>
          <a:p>
            <a:pPr marL="0" indent="0">
              <a:lnSpc>
                <a:spcPct val="80000"/>
              </a:lnSpc>
              <a:buFontTx/>
              <a:buNone/>
            </a:pPr>
            <a:r>
              <a:rPr lang="en-US" sz="2400" dirty="0" smtClean="0">
                <a:latin typeface="Arial" pitchFamily="34" charset="0"/>
                <a:cs typeface="Arial" pitchFamily="34" charset="0"/>
              </a:rPr>
              <a:t>Pump operating point: intersection of pump curve and system curve usually at 75% to 85% of the total pump capacity.</a:t>
            </a:r>
            <a:endParaRPr lang="en-GB" sz="2400" dirty="0" smtClean="0">
              <a:latin typeface="Arial" pitchFamily="34" charset="0"/>
              <a:cs typeface="Arial" pitchFamily="34" charset="0"/>
            </a:endParaRPr>
          </a:p>
        </p:txBody>
      </p:sp>
      <p:grpSp>
        <p:nvGrpSpPr>
          <p:cNvPr id="73732" name="Group 4"/>
          <p:cNvGrpSpPr>
            <a:grpSpLocks noChangeAspect="1"/>
          </p:cNvGrpSpPr>
          <p:nvPr/>
        </p:nvGrpSpPr>
        <p:grpSpPr bwMode="auto">
          <a:xfrm>
            <a:off x="4684713" y="2133600"/>
            <a:ext cx="4459287" cy="3492500"/>
            <a:chOff x="2355" y="8647"/>
            <a:chExt cx="5081" cy="4127"/>
          </a:xfrm>
        </p:grpSpPr>
        <p:sp>
          <p:nvSpPr>
            <p:cNvPr id="73733" name="AutoShape 5"/>
            <p:cNvSpPr>
              <a:spLocks noChangeAspect="1" noChangeArrowheads="1"/>
            </p:cNvSpPr>
            <p:nvPr/>
          </p:nvSpPr>
          <p:spPr bwMode="auto">
            <a:xfrm>
              <a:off x="2355" y="8647"/>
              <a:ext cx="5081" cy="4127"/>
            </a:xfrm>
            <a:prstGeom prst="rect">
              <a:avLst/>
            </a:prstGeom>
            <a:noFill/>
            <a:ln w="9525">
              <a:noFill/>
              <a:miter lim="800000"/>
              <a:headEnd/>
              <a:tailEnd/>
            </a:ln>
          </p:spPr>
          <p:txBody>
            <a:bodyPr/>
            <a:lstStyle/>
            <a:p>
              <a:endParaRPr lang="en-US" dirty="0"/>
            </a:p>
          </p:txBody>
        </p:sp>
        <p:sp>
          <p:nvSpPr>
            <p:cNvPr id="73734" name="Text Box 6"/>
            <p:cNvSpPr txBox="1">
              <a:spLocks noChangeArrowheads="1"/>
            </p:cNvSpPr>
            <p:nvPr/>
          </p:nvSpPr>
          <p:spPr bwMode="auto">
            <a:xfrm>
              <a:off x="4452" y="12321"/>
              <a:ext cx="801" cy="453"/>
            </a:xfrm>
            <a:prstGeom prst="rect">
              <a:avLst/>
            </a:prstGeom>
            <a:noFill/>
            <a:ln w="9525">
              <a:noFill/>
              <a:miter lim="800000"/>
              <a:headEnd/>
              <a:tailEnd/>
            </a:ln>
          </p:spPr>
          <p:txBody>
            <a:bodyPr/>
            <a:lstStyle/>
            <a:p>
              <a:r>
                <a:rPr lang="en-US" sz="1800" b="0" dirty="0">
                  <a:solidFill>
                    <a:srgbClr val="000000"/>
                  </a:solidFill>
                </a:rPr>
                <a:t>Flow</a:t>
              </a:r>
              <a:endParaRPr lang="en-US" sz="3600" b="0" dirty="0">
                <a:latin typeface="Times New Roman" pitchFamily="18" charset="0"/>
              </a:endParaRPr>
            </a:p>
          </p:txBody>
        </p:sp>
        <p:grpSp>
          <p:nvGrpSpPr>
            <p:cNvPr id="73735" name="Group 7"/>
            <p:cNvGrpSpPr>
              <a:grpSpLocks/>
            </p:cNvGrpSpPr>
            <p:nvPr/>
          </p:nvGrpSpPr>
          <p:grpSpPr bwMode="auto">
            <a:xfrm>
              <a:off x="2355" y="8647"/>
              <a:ext cx="5081" cy="3536"/>
              <a:chOff x="3408" y="2592"/>
              <a:chExt cx="2016" cy="1353"/>
            </a:xfrm>
          </p:grpSpPr>
          <p:sp>
            <p:nvSpPr>
              <p:cNvPr id="73736" name="Text Box 8"/>
              <p:cNvSpPr txBox="1">
                <a:spLocks noChangeArrowheads="1"/>
              </p:cNvSpPr>
              <p:nvPr/>
            </p:nvSpPr>
            <p:spPr bwMode="auto">
              <a:xfrm>
                <a:off x="3408" y="3247"/>
                <a:ext cx="530" cy="173"/>
              </a:xfrm>
              <a:prstGeom prst="rect">
                <a:avLst/>
              </a:prstGeom>
              <a:noFill/>
              <a:ln w="9525">
                <a:noFill/>
                <a:miter lim="800000"/>
                <a:headEnd/>
                <a:tailEnd/>
              </a:ln>
            </p:spPr>
            <p:txBody>
              <a:bodyPr/>
              <a:lstStyle/>
              <a:p>
                <a:r>
                  <a:rPr lang="en-US" sz="1800" b="0" dirty="0">
                    <a:solidFill>
                      <a:srgbClr val="000000"/>
                    </a:solidFill>
                  </a:rPr>
                  <a:t>Head</a:t>
                </a:r>
                <a:endParaRPr lang="en-US" sz="3600" b="0" dirty="0">
                  <a:latin typeface="Times New Roman" pitchFamily="18" charset="0"/>
                </a:endParaRPr>
              </a:p>
            </p:txBody>
          </p:sp>
          <p:sp>
            <p:nvSpPr>
              <p:cNvPr id="73737" name="Line 9"/>
              <p:cNvSpPr>
                <a:spLocks noChangeShapeType="1"/>
              </p:cNvSpPr>
              <p:nvPr/>
            </p:nvSpPr>
            <p:spPr bwMode="auto">
              <a:xfrm>
                <a:off x="3854" y="2784"/>
                <a:ext cx="10" cy="1146"/>
              </a:xfrm>
              <a:prstGeom prst="line">
                <a:avLst/>
              </a:prstGeom>
              <a:noFill/>
              <a:ln w="9525">
                <a:solidFill>
                  <a:srgbClr val="000000"/>
                </a:solidFill>
                <a:round/>
                <a:headEnd type="triangle" w="med" len="med"/>
                <a:tailEnd/>
              </a:ln>
            </p:spPr>
            <p:txBody>
              <a:bodyPr/>
              <a:lstStyle/>
              <a:p>
                <a:endParaRPr lang="en-US" dirty="0"/>
              </a:p>
            </p:txBody>
          </p:sp>
          <p:sp>
            <p:nvSpPr>
              <p:cNvPr id="73738" name="Line 10"/>
              <p:cNvSpPr>
                <a:spLocks noChangeShapeType="1"/>
              </p:cNvSpPr>
              <p:nvPr/>
            </p:nvSpPr>
            <p:spPr bwMode="auto">
              <a:xfrm flipV="1">
                <a:off x="3648" y="3930"/>
                <a:ext cx="1406" cy="6"/>
              </a:xfrm>
              <a:prstGeom prst="line">
                <a:avLst/>
              </a:prstGeom>
              <a:noFill/>
              <a:ln w="9525">
                <a:solidFill>
                  <a:srgbClr val="000000"/>
                </a:solidFill>
                <a:round/>
                <a:headEnd/>
                <a:tailEnd type="triangle" w="med" len="med"/>
              </a:ln>
            </p:spPr>
            <p:txBody>
              <a:bodyPr/>
              <a:lstStyle/>
              <a:p>
                <a:endParaRPr lang="en-US" dirty="0"/>
              </a:p>
            </p:txBody>
          </p:sp>
          <p:sp>
            <p:nvSpPr>
              <p:cNvPr id="73739" name="Arc 11"/>
              <p:cNvSpPr>
                <a:spLocks/>
              </p:cNvSpPr>
              <p:nvPr/>
            </p:nvSpPr>
            <p:spPr bwMode="auto">
              <a:xfrm>
                <a:off x="3845" y="2928"/>
                <a:ext cx="1160" cy="672"/>
              </a:xfrm>
              <a:custGeom>
                <a:avLst/>
                <a:gdLst>
                  <a:gd name="T0" fmla="*/ 0 w 21760"/>
                  <a:gd name="T1" fmla="*/ 0 h 21600"/>
                  <a:gd name="T2" fmla="*/ 62 w 21760"/>
                  <a:gd name="T3" fmla="*/ 20 h 21600"/>
                  <a:gd name="T4" fmla="*/ 0 w 21760"/>
                  <a:gd name="T5" fmla="*/ 21 h 21600"/>
                  <a:gd name="T6" fmla="*/ 0 60000 65536"/>
                  <a:gd name="T7" fmla="*/ 0 60000 65536"/>
                  <a:gd name="T8" fmla="*/ 0 60000 65536"/>
                  <a:gd name="T9" fmla="*/ 0 w 21760"/>
                  <a:gd name="T10" fmla="*/ 0 h 21600"/>
                  <a:gd name="T11" fmla="*/ 21760 w 21760"/>
                  <a:gd name="T12" fmla="*/ 21600 h 21600"/>
                </a:gdLst>
                <a:ahLst/>
                <a:cxnLst>
                  <a:cxn ang="T6">
                    <a:pos x="T0" y="T1"/>
                  </a:cxn>
                  <a:cxn ang="T7">
                    <a:pos x="T2" y="T3"/>
                  </a:cxn>
                  <a:cxn ang="T8">
                    <a:pos x="T4" y="T5"/>
                  </a:cxn>
                </a:cxnLst>
                <a:rect l="T9" t="T10" r="T11" b="T12"/>
                <a:pathLst>
                  <a:path w="21760" h="21600" fill="none" extrusionOk="0">
                    <a:moveTo>
                      <a:pt x="-1" y="0"/>
                    </a:moveTo>
                    <a:cubicBezTo>
                      <a:pt x="58" y="0"/>
                      <a:pt x="117" y="-1"/>
                      <a:pt x="176" y="0"/>
                    </a:cubicBezTo>
                    <a:cubicBezTo>
                      <a:pt x="11777" y="0"/>
                      <a:pt x="21307" y="9165"/>
                      <a:pt x="21759" y="20758"/>
                    </a:cubicBezTo>
                  </a:path>
                  <a:path w="21760" h="21600" stroke="0" extrusionOk="0">
                    <a:moveTo>
                      <a:pt x="-1" y="0"/>
                    </a:moveTo>
                    <a:cubicBezTo>
                      <a:pt x="58" y="0"/>
                      <a:pt x="117" y="-1"/>
                      <a:pt x="176" y="0"/>
                    </a:cubicBezTo>
                    <a:cubicBezTo>
                      <a:pt x="11777" y="0"/>
                      <a:pt x="21307" y="9165"/>
                      <a:pt x="21759" y="20758"/>
                    </a:cubicBezTo>
                    <a:lnTo>
                      <a:pt x="176" y="21600"/>
                    </a:lnTo>
                    <a:close/>
                  </a:path>
                </a:pathLst>
              </a:custGeom>
              <a:noFill/>
              <a:ln w="38100">
                <a:solidFill>
                  <a:srgbClr val="000000"/>
                </a:solidFill>
                <a:round/>
                <a:headEnd/>
                <a:tailEnd/>
              </a:ln>
            </p:spPr>
            <p:txBody>
              <a:bodyPr anchor="ctr"/>
              <a:lstStyle/>
              <a:p>
                <a:endParaRPr lang="en-US" dirty="0"/>
              </a:p>
            </p:txBody>
          </p:sp>
          <p:sp>
            <p:nvSpPr>
              <p:cNvPr id="73740" name="Arc 12"/>
              <p:cNvSpPr>
                <a:spLocks/>
              </p:cNvSpPr>
              <p:nvPr/>
            </p:nvSpPr>
            <p:spPr bwMode="auto">
              <a:xfrm flipV="1">
                <a:off x="3858" y="2592"/>
                <a:ext cx="1196" cy="970"/>
              </a:xfrm>
              <a:custGeom>
                <a:avLst/>
                <a:gdLst>
                  <a:gd name="T0" fmla="*/ 0 w 20261"/>
                  <a:gd name="T1" fmla="*/ 0 h 21600"/>
                  <a:gd name="T2" fmla="*/ 71 w 20261"/>
                  <a:gd name="T3" fmla="*/ 28 h 21600"/>
                  <a:gd name="T4" fmla="*/ 0 w 20261"/>
                  <a:gd name="T5" fmla="*/ 44 h 21600"/>
                  <a:gd name="T6" fmla="*/ 0 60000 65536"/>
                  <a:gd name="T7" fmla="*/ 0 60000 65536"/>
                  <a:gd name="T8" fmla="*/ 0 60000 65536"/>
                  <a:gd name="T9" fmla="*/ 0 w 20261"/>
                  <a:gd name="T10" fmla="*/ 0 h 21600"/>
                  <a:gd name="T11" fmla="*/ 20261 w 20261"/>
                  <a:gd name="T12" fmla="*/ 21600 h 21600"/>
                </a:gdLst>
                <a:ahLst/>
                <a:cxnLst>
                  <a:cxn ang="T6">
                    <a:pos x="T0" y="T1"/>
                  </a:cxn>
                  <a:cxn ang="T7">
                    <a:pos x="T2" y="T3"/>
                  </a:cxn>
                  <a:cxn ang="T8">
                    <a:pos x="T4" y="T5"/>
                  </a:cxn>
                </a:cxnLst>
                <a:rect l="T9" t="T10" r="T11" b="T12"/>
                <a:pathLst>
                  <a:path w="20261" h="21600" fill="none" extrusionOk="0">
                    <a:moveTo>
                      <a:pt x="22" y="0"/>
                    </a:moveTo>
                    <a:cubicBezTo>
                      <a:pt x="9056" y="9"/>
                      <a:pt x="17129" y="5639"/>
                      <a:pt x="20260" y="14112"/>
                    </a:cubicBezTo>
                  </a:path>
                  <a:path w="20261" h="21600" stroke="0" extrusionOk="0">
                    <a:moveTo>
                      <a:pt x="22" y="0"/>
                    </a:moveTo>
                    <a:cubicBezTo>
                      <a:pt x="9056" y="9"/>
                      <a:pt x="17129" y="5639"/>
                      <a:pt x="20260" y="14112"/>
                    </a:cubicBezTo>
                    <a:lnTo>
                      <a:pt x="0" y="21600"/>
                    </a:lnTo>
                    <a:close/>
                  </a:path>
                </a:pathLst>
              </a:custGeom>
              <a:noFill/>
              <a:ln w="38100">
                <a:solidFill>
                  <a:srgbClr val="000000"/>
                </a:solidFill>
                <a:round/>
                <a:headEnd/>
                <a:tailEnd/>
              </a:ln>
            </p:spPr>
            <p:txBody>
              <a:bodyPr anchor="ctr"/>
              <a:lstStyle/>
              <a:p>
                <a:endParaRPr lang="en-US" dirty="0"/>
              </a:p>
            </p:txBody>
          </p:sp>
          <p:sp>
            <p:nvSpPr>
              <p:cNvPr id="73741" name="Text Box 13"/>
              <p:cNvSpPr txBox="1">
                <a:spLocks noChangeArrowheads="1"/>
              </p:cNvSpPr>
              <p:nvPr/>
            </p:nvSpPr>
            <p:spPr bwMode="auto">
              <a:xfrm>
                <a:off x="3570" y="3618"/>
                <a:ext cx="384" cy="230"/>
              </a:xfrm>
              <a:prstGeom prst="rect">
                <a:avLst/>
              </a:prstGeom>
              <a:noFill/>
              <a:ln w="9525">
                <a:noFill/>
                <a:miter lim="800000"/>
                <a:headEnd/>
                <a:tailEnd/>
              </a:ln>
            </p:spPr>
            <p:txBody>
              <a:bodyPr/>
              <a:lstStyle/>
              <a:p>
                <a:r>
                  <a:rPr lang="en-US" sz="1400" b="0" dirty="0">
                    <a:solidFill>
                      <a:srgbClr val="000000"/>
                    </a:solidFill>
                  </a:rPr>
                  <a:t>Static</a:t>
                </a:r>
              </a:p>
              <a:p>
                <a:r>
                  <a:rPr lang="en-US" sz="1400" b="0" dirty="0">
                    <a:solidFill>
                      <a:srgbClr val="000000"/>
                    </a:solidFill>
                  </a:rPr>
                  <a:t> head</a:t>
                </a:r>
                <a:endParaRPr lang="en-US" sz="3600" b="0" dirty="0">
                  <a:latin typeface="Times New Roman" pitchFamily="18" charset="0"/>
                </a:endParaRPr>
              </a:p>
            </p:txBody>
          </p:sp>
          <p:sp>
            <p:nvSpPr>
              <p:cNvPr id="73742" name="Text Box 14"/>
              <p:cNvSpPr txBox="1">
                <a:spLocks noChangeArrowheads="1"/>
              </p:cNvSpPr>
              <p:nvPr/>
            </p:nvSpPr>
            <p:spPr bwMode="auto">
              <a:xfrm>
                <a:off x="3720" y="2774"/>
                <a:ext cx="912" cy="230"/>
              </a:xfrm>
              <a:prstGeom prst="rect">
                <a:avLst/>
              </a:prstGeom>
              <a:noFill/>
              <a:ln w="9525">
                <a:noFill/>
                <a:miter lim="800000"/>
                <a:headEnd/>
                <a:tailEnd/>
              </a:ln>
            </p:spPr>
            <p:txBody>
              <a:bodyPr/>
              <a:lstStyle/>
              <a:p>
                <a:pPr algn="r"/>
                <a:r>
                  <a:rPr lang="en-US" sz="1400" b="0" dirty="0">
                    <a:solidFill>
                      <a:srgbClr val="000000"/>
                    </a:solidFill>
                  </a:rPr>
                  <a:t>Pump performance curve</a:t>
                </a:r>
                <a:endParaRPr lang="en-US" sz="3600" b="0" dirty="0">
                  <a:latin typeface="Times New Roman" pitchFamily="18" charset="0"/>
                </a:endParaRPr>
              </a:p>
            </p:txBody>
          </p:sp>
          <p:sp>
            <p:nvSpPr>
              <p:cNvPr id="73743" name="Text Box 15"/>
              <p:cNvSpPr txBox="1">
                <a:spLocks noChangeArrowheads="1"/>
              </p:cNvSpPr>
              <p:nvPr/>
            </p:nvSpPr>
            <p:spPr bwMode="auto">
              <a:xfrm>
                <a:off x="4002" y="3267"/>
                <a:ext cx="384" cy="230"/>
              </a:xfrm>
              <a:prstGeom prst="rect">
                <a:avLst/>
              </a:prstGeom>
              <a:noFill/>
              <a:ln w="9525">
                <a:noFill/>
                <a:miter lim="800000"/>
                <a:headEnd/>
                <a:tailEnd/>
              </a:ln>
            </p:spPr>
            <p:txBody>
              <a:bodyPr/>
              <a:lstStyle/>
              <a:p>
                <a:r>
                  <a:rPr lang="en-US" sz="1400" b="0" dirty="0">
                    <a:solidFill>
                      <a:srgbClr val="000000"/>
                    </a:solidFill>
                  </a:rPr>
                  <a:t>System curve</a:t>
                </a:r>
                <a:endParaRPr lang="en-US" sz="3600" b="0" dirty="0">
                  <a:latin typeface="Times New Roman" pitchFamily="18" charset="0"/>
                </a:endParaRPr>
              </a:p>
            </p:txBody>
          </p:sp>
          <p:sp>
            <p:nvSpPr>
              <p:cNvPr id="73744" name="Text Box 16"/>
              <p:cNvSpPr txBox="1">
                <a:spLocks noChangeArrowheads="1"/>
              </p:cNvSpPr>
              <p:nvPr/>
            </p:nvSpPr>
            <p:spPr bwMode="auto">
              <a:xfrm>
                <a:off x="4930" y="3062"/>
                <a:ext cx="494" cy="316"/>
              </a:xfrm>
              <a:prstGeom prst="rect">
                <a:avLst/>
              </a:prstGeom>
              <a:noFill/>
              <a:ln w="9525">
                <a:noFill/>
                <a:miter lim="800000"/>
                <a:headEnd/>
                <a:tailEnd/>
              </a:ln>
            </p:spPr>
            <p:txBody>
              <a:bodyPr/>
              <a:lstStyle/>
              <a:p>
                <a:r>
                  <a:rPr lang="en-US" sz="1400" b="0" dirty="0">
                    <a:solidFill>
                      <a:srgbClr val="000000"/>
                    </a:solidFill>
                  </a:rPr>
                  <a:t>Pump operating point</a:t>
                </a:r>
                <a:endParaRPr lang="en-US" sz="3600" b="0" dirty="0">
                  <a:latin typeface="Times New Roman" pitchFamily="18" charset="0"/>
                </a:endParaRPr>
              </a:p>
            </p:txBody>
          </p:sp>
          <p:sp>
            <p:nvSpPr>
              <p:cNvPr id="73745" name="AutoShape 17"/>
              <p:cNvSpPr>
                <a:spLocks noChangeArrowheads="1"/>
              </p:cNvSpPr>
              <p:nvPr/>
            </p:nvSpPr>
            <p:spPr bwMode="auto">
              <a:xfrm>
                <a:off x="4743" y="3159"/>
                <a:ext cx="144" cy="144"/>
              </a:xfrm>
              <a:custGeom>
                <a:avLst/>
                <a:gdLst>
                  <a:gd name="T0" fmla="*/ 0 w 21600"/>
                  <a:gd name="T1" fmla="*/ 0 h 21600"/>
                  <a:gd name="T2" fmla="*/ 0 w 21600"/>
                  <a:gd name="T3" fmla="*/ 0 h 21600"/>
                  <a:gd name="T4" fmla="*/ 0 w 21600"/>
                  <a:gd name="T5" fmla="*/ 0 h 21600"/>
                  <a:gd name="T6" fmla="*/ 0 w 21600"/>
                  <a:gd name="T7" fmla="*/ 1 h 21600"/>
                  <a:gd name="T8" fmla="*/ 0 w 21600"/>
                  <a:gd name="T9" fmla="*/ 1 h 21600"/>
                  <a:gd name="T10" fmla="*/ 1 w 21600"/>
                  <a:gd name="T11" fmla="*/ 1 h 21600"/>
                  <a:gd name="T12" fmla="*/ 1 w 21600"/>
                  <a:gd name="T13" fmla="*/ 0 h 21600"/>
                  <a:gd name="T14" fmla="*/ 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BE0E3"/>
              </a:solidFill>
              <a:ln w="9525">
                <a:solidFill>
                  <a:srgbClr val="000000"/>
                </a:solidFill>
                <a:round/>
                <a:headEnd/>
                <a:tailEnd/>
              </a:ln>
            </p:spPr>
            <p:txBody>
              <a:bodyPr anchor="ctr"/>
              <a:lstStyle/>
              <a:p>
                <a:endParaRPr lang="en-US" dirty="0"/>
              </a:p>
            </p:txBody>
          </p:sp>
          <p:sp>
            <p:nvSpPr>
              <p:cNvPr id="73746" name="Line 18"/>
              <p:cNvSpPr>
                <a:spLocks noChangeShapeType="1"/>
              </p:cNvSpPr>
              <p:nvPr/>
            </p:nvSpPr>
            <p:spPr bwMode="auto">
              <a:xfrm>
                <a:off x="4818" y="3312"/>
                <a:ext cx="0" cy="624"/>
              </a:xfrm>
              <a:prstGeom prst="line">
                <a:avLst/>
              </a:prstGeom>
              <a:noFill/>
              <a:ln w="9525">
                <a:solidFill>
                  <a:srgbClr val="000000"/>
                </a:solidFill>
                <a:prstDash val="dash"/>
                <a:round/>
                <a:headEnd/>
                <a:tailEnd/>
              </a:ln>
            </p:spPr>
            <p:txBody>
              <a:bodyPr/>
              <a:lstStyle/>
              <a:p>
                <a:endParaRPr lang="en-US" dirty="0"/>
              </a:p>
            </p:txBody>
          </p:sp>
          <p:sp>
            <p:nvSpPr>
              <p:cNvPr id="73747" name="Line 19"/>
              <p:cNvSpPr>
                <a:spLocks noChangeShapeType="1"/>
              </p:cNvSpPr>
              <p:nvPr/>
            </p:nvSpPr>
            <p:spPr bwMode="auto">
              <a:xfrm flipV="1">
                <a:off x="3744" y="3552"/>
                <a:ext cx="0" cy="96"/>
              </a:xfrm>
              <a:prstGeom prst="line">
                <a:avLst/>
              </a:prstGeom>
              <a:noFill/>
              <a:ln w="9525">
                <a:solidFill>
                  <a:srgbClr val="000000"/>
                </a:solidFill>
                <a:round/>
                <a:headEnd/>
                <a:tailEnd type="triangle" w="med" len="med"/>
              </a:ln>
            </p:spPr>
            <p:txBody>
              <a:bodyPr/>
              <a:lstStyle/>
              <a:p>
                <a:endParaRPr lang="en-US" dirty="0"/>
              </a:p>
            </p:txBody>
          </p:sp>
          <p:sp>
            <p:nvSpPr>
              <p:cNvPr id="73748" name="Line 20"/>
              <p:cNvSpPr>
                <a:spLocks noChangeShapeType="1"/>
              </p:cNvSpPr>
              <p:nvPr/>
            </p:nvSpPr>
            <p:spPr bwMode="auto">
              <a:xfrm>
                <a:off x="3744" y="3849"/>
                <a:ext cx="0" cy="96"/>
              </a:xfrm>
              <a:prstGeom prst="line">
                <a:avLst/>
              </a:prstGeom>
              <a:noFill/>
              <a:ln w="9525">
                <a:solidFill>
                  <a:srgbClr val="000000"/>
                </a:solidFill>
                <a:round/>
                <a:headEnd/>
                <a:tailEnd type="triangle" w="med" len="med"/>
              </a:ln>
            </p:spPr>
            <p:txBody>
              <a:bodyPr/>
              <a:lstStyle/>
              <a:p>
                <a:endParaRPr lang="en-US" dirty="0"/>
              </a:p>
            </p:txBody>
          </p:sp>
          <p:sp>
            <p:nvSpPr>
              <p:cNvPr id="73749" name="Line 21"/>
              <p:cNvSpPr>
                <a:spLocks noChangeShapeType="1"/>
              </p:cNvSpPr>
              <p:nvPr/>
            </p:nvSpPr>
            <p:spPr bwMode="auto">
              <a:xfrm flipH="1">
                <a:off x="3657" y="3561"/>
                <a:ext cx="192" cy="0"/>
              </a:xfrm>
              <a:prstGeom prst="line">
                <a:avLst/>
              </a:prstGeom>
              <a:noFill/>
              <a:ln w="9525">
                <a:solidFill>
                  <a:srgbClr val="000000"/>
                </a:solidFill>
                <a:round/>
                <a:headEnd/>
                <a:tailEnd/>
              </a:ln>
            </p:spPr>
            <p:txBody>
              <a:bodyPr/>
              <a:lstStyle/>
              <a:p>
                <a:endParaRPr lang="en-US" dirty="0"/>
              </a:p>
            </p:txBody>
          </p:sp>
        </p:gr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755576" y="969695"/>
            <a:ext cx="7993062" cy="648512"/>
          </a:xfrm>
          <a:prstGeom prst="rect">
            <a:avLst/>
          </a:prstGeom>
          <a:noFill/>
          <a:ln w="9525">
            <a:noFill/>
            <a:miter lim="800000"/>
            <a:headEnd/>
            <a:tailEnd/>
          </a:ln>
        </p:spPr>
        <p:txBody>
          <a:bodyPr wrap="square" lIns="90000" tIns="46800" rIns="90000" bIns="46800" anchor="ctr">
            <a:spAutoFit/>
          </a:bodyPr>
          <a:lstStyle/>
          <a:p>
            <a:pPr algn="ctr"/>
            <a:r>
              <a:rPr lang="en-GB" sz="3600" dirty="0" smtClean="0"/>
              <a:t>N.P.S.H.A.</a:t>
            </a:r>
            <a:endParaRPr lang="en-US" sz="3600" b="0" dirty="0"/>
          </a:p>
        </p:txBody>
      </p:sp>
      <p:sp>
        <p:nvSpPr>
          <p:cNvPr id="64515" name="Text Box 5"/>
          <p:cNvSpPr txBox="1">
            <a:spLocks noChangeArrowheads="1"/>
          </p:cNvSpPr>
          <p:nvPr/>
        </p:nvSpPr>
        <p:spPr bwMode="auto">
          <a:xfrm>
            <a:off x="755576" y="3501008"/>
            <a:ext cx="7560840" cy="1571842"/>
          </a:xfrm>
          <a:prstGeom prst="rect">
            <a:avLst/>
          </a:prstGeom>
          <a:noFill/>
          <a:ln w="9525">
            <a:noFill/>
            <a:miter lim="800000"/>
            <a:headEnd/>
            <a:tailEnd/>
          </a:ln>
        </p:spPr>
        <p:txBody>
          <a:bodyPr wrap="square" lIns="90000" tIns="46800" rIns="90000" bIns="46800">
            <a:spAutoFit/>
          </a:bodyPr>
          <a:lstStyle/>
          <a:p>
            <a:r>
              <a:rPr lang="en-GB" sz="2400" b="0" dirty="0" smtClean="0"/>
              <a:t>NPSHA is a measure that corresponds to the level of pressure at the pump suction. The higher the pressure, the higher the NPSHA and the better the pump will operate</a:t>
            </a:r>
            <a:endParaRPr lang="en-GB" sz="2400" b="0" dirty="0"/>
          </a:p>
        </p:txBody>
      </p:sp>
      <p:sp>
        <p:nvSpPr>
          <p:cNvPr id="5" name="Rectangle 4"/>
          <p:cNvSpPr>
            <a:spLocks noChangeArrowheads="1"/>
          </p:cNvSpPr>
          <p:nvPr/>
        </p:nvSpPr>
        <p:spPr bwMode="auto">
          <a:xfrm>
            <a:off x="611560" y="2420888"/>
            <a:ext cx="7993062" cy="463846"/>
          </a:xfrm>
          <a:prstGeom prst="rect">
            <a:avLst/>
          </a:prstGeom>
          <a:noFill/>
          <a:ln w="9525">
            <a:noFill/>
            <a:miter lim="800000"/>
            <a:headEnd/>
            <a:tailEnd/>
          </a:ln>
        </p:spPr>
        <p:txBody>
          <a:bodyPr wrap="square" lIns="90000" tIns="46800" rIns="90000" bIns="46800" anchor="ctr">
            <a:spAutoFit/>
          </a:bodyPr>
          <a:lstStyle/>
          <a:p>
            <a:r>
              <a:rPr lang="en-GB" sz="2400" b="0" dirty="0" smtClean="0"/>
              <a:t>NPSHA means Net Positive Suction Head Available</a:t>
            </a:r>
            <a:endParaRPr lang="en-US" sz="2400" b="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
          <p:cNvSpPr>
            <a:spLocks noChangeArrowheads="1"/>
          </p:cNvSpPr>
          <p:nvPr/>
        </p:nvSpPr>
        <p:spPr bwMode="auto">
          <a:xfrm>
            <a:off x="611560" y="1340768"/>
            <a:ext cx="82089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Affinity Laws state that (1) flow will change directly when there is a change in speed or diameter, (2) heads will change as the square of a change in speed or diameter, and (3) HP will change as the cube of a change in speed or diameter. As formulae, Affinity Laws are expressed as follows:-</a:t>
            </a:r>
            <a:endParaRPr kumimoji="0" lang="en-GB" sz="24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1763688" y="620688"/>
            <a:ext cx="5832648" cy="646331"/>
          </a:xfrm>
          <a:prstGeom prst="rect">
            <a:avLst/>
          </a:prstGeom>
          <a:noFill/>
        </p:spPr>
        <p:txBody>
          <a:bodyPr wrap="square" rtlCol="0">
            <a:spAutoFit/>
          </a:bodyPr>
          <a:lstStyle/>
          <a:p>
            <a:pPr algn="ctr"/>
            <a:r>
              <a:rPr lang="en-US" sz="3600" b="0" dirty="0" smtClean="0"/>
              <a:t>Pump </a:t>
            </a:r>
            <a:r>
              <a:rPr lang="en-US" sz="3600" b="0" dirty="0" smtClean="0"/>
              <a:t>P</a:t>
            </a:r>
            <a:r>
              <a:rPr lang="en-US" sz="3600" b="0" dirty="0" smtClean="0"/>
              <a:t>erformance </a:t>
            </a:r>
            <a:endParaRPr lang="en-US" sz="3600" b="0" dirty="0"/>
          </a:p>
        </p:txBody>
      </p:sp>
      <p:sp>
        <p:nvSpPr>
          <p:cNvPr id="4" name="TextBox 3"/>
          <p:cNvSpPr txBox="1"/>
          <p:nvPr/>
        </p:nvSpPr>
        <p:spPr>
          <a:xfrm>
            <a:off x="4211960" y="3861048"/>
            <a:ext cx="3888432" cy="2031325"/>
          </a:xfrm>
          <a:prstGeom prst="rect">
            <a:avLst/>
          </a:prstGeom>
          <a:noFill/>
        </p:spPr>
        <p:txBody>
          <a:bodyPr wrap="square" rtlCol="0">
            <a:spAutoFit/>
          </a:bodyPr>
          <a:lstStyle/>
          <a:p>
            <a:r>
              <a:rPr lang="en-GB" sz="1800" b="0" i="1" dirty="0" smtClean="0">
                <a:latin typeface="Arial" pitchFamily="34" charset="0"/>
                <a:cs typeface="Arial" pitchFamily="34" charset="0"/>
              </a:rPr>
              <a:t>q</a:t>
            </a:r>
            <a:r>
              <a:rPr lang="en-GB" sz="1800" b="0" dirty="0" smtClean="0">
                <a:latin typeface="Arial" pitchFamily="34" charset="0"/>
                <a:cs typeface="Arial" pitchFamily="34" charset="0"/>
              </a:rPr>
              <a:t> = Capacity, Gallons per Minute  </a:t>
            </a:r>
            <a:endParaRPr lang="en-GB" sz="1800" b="0" dirty="0" smtClean="0">
              <a:latin typeface="Arial" pitchFamily="34" charset="0"/>
              <a:cs typeface="Arial" pitchFamily="34" charset="0"/>
            </a:endParaRPr>
          </a:p>
          <a:p>
            <a:endParaRPr lang="en-GB" sz="1800" b="0" dirty="0" smtClean="0">
              <a:latin typeface="Arial" pitchFamily="34" charset="0"/>
              <a:cs typeface="Arial" pitchFamily="34" charset="0"/>
            </a:endParaRPr>
          </a:p>
          <a:p>
            <a:r>
              <a:rPr lang="en-GB" sz="1800" b="0" dirty="0" smtClean="0">
                <a:latin typeface="Arial" pitchFamily="34" charset="0"/>
                <a:cs typeface="Arial" pitchFamily="34" charset="0"/>
              </a:rPr>
              <a:t>H = Discharge Head usually in </a:t>
            </a:r>
            <a:r>
              <a:rPr lang="en-GB" sz="1800" b="0" dirty="0" smtClean="0">
                <a:latin typeface="Arial" pitchFamily="34" charset="0"/>
                <a:cs typeface="Arial" pitchFamily="34" charset="0"/>
              </a:rPr>
              <a:t>Feet</a:t>
            </a:r>
          </a:p>
          <a:p>
            <a:r>
              <a:rPr lang="en-GB" sz="1800" b="0" dirty="0" smtClean="0">
                <a:latin typeface="Arial" pitchFamily="34" charset="0"/>
                <a:cs typeface="Arial" pitchFamily="34" charset="0"/>
              </a:rPr>
              <a:t> </a:t>
            </a:r>
            <a:endParaRPr lang="en-GB" sz="1800" b="0" dirty="0" smtClean="0">
              <a:latin typeface="Arial" pitchFamily="34" charset="0"/>
              <a:cs typeface="Arial" pitchFamily="34" charset="0"/>
            </a:endParaRPr>
          </a:p>
          <a:p>
            <a:r>
              <a:rPr lang="en-GB" sz="1800" b="0" dirty="0" smtClean="0">
                <a:latin typeface="Arial" pitchFamily="34" charset="0"/>
                <a:cs typeface="Arial" pitchFamily="34" charset="0"/>
              </a:rPr>
              <a:t>HP = </a:t>
            </a:r>
            <a:r>
              <a:rPr lang="en-GB" sz="1800" b="0" dirty="0" smtClean="0">
                <a:latin typeface="Arial" pitchFamily="34" charset="0"/>
                <a:cs typeface="Arial" pitchFamily="34" charset="0"/>
              </a:rPr>
              <a:t>Horsepower</a:t>
            </a:r>
          </a:p>
          <a:p>
            <a:r>
              <a:rPr lang="en-GB" sz="1800" b="0" dirty="0" smtClean="0">
                <a:latin typeface="Arial" pitchFamily="34" charset="0"/>
                <a:cs typeface="Arial" pitchFamily="34" charset="0"/>
              </a:rPr>
              <a:t> </a:t>
            </a:r>
            <a:endParaRPr lang="en-GB" sz="1800" b="0" dirty="0" smtClean="0">
              <a:latin typeface="Arial" pitchFamily="34" charset="0"/>
              <a:cs typeface="Arial" pitchFamily="34" charset="0"/>
            </a:endParaRPr>
          </a:p>
          <a:p>
            <a:r>
              <a:rPr lang="en-GB" sz="1800" b="0" dirty="0" smtClean="0">
                <a:latin typeface="Arial" pitchFamily="34" charset="0"/>
                <a:cs typeface="Arial" pitchFamily="34" charset="0"/>
              </a:rPr>
              <a:t>N = Pump Speed, RPM </a:t>
            </a:r>
            <a:endParaRPr lang="en-GB" sz="1800" b="0" dirty="0">
              <a:latin typeface="Arial" pitchFamily="34" charset="0"/>
              <a:cs typeface="Arial" pitchFamily="34" charset="0"/>
            </a:endParaRPr>
          </a:p>
        </p:txBody>
      </p:sp>
      <p:pic>
        <p:nvPicPr>
          <p:cNvPr id="5" name="Picture 4"/>
          <p:cNvPicPr/>
          <p:nvPr/>
        </p:nvPicPr>
        <p:blipFill>
          <a:blip r:embed="rId2" cstate="print"/>
          <a:srcRect/>
          <a:stretch>
            <a:fillRect/>
          </a:stretch>
        </p:blipFill>
        <p:spPr bwMode="auto">
          <a:xfrm>
            <a:off x="1043608" y="3789040"/>
            <a:ext cx="1872208" cy="2235523"/>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84213" y="843351"/>
            <a:ext cx="7993062" cy="648512"/>
          </a:xfrm>
          <a:prstGeom prst="rect">
            <a:avLst/>
          </a:prstGeom>
          <a:noFill/>
          <a:ln w="9525">
            <a:noFill/>
            <a:miter lim="800000"/>
            <a:headEnd/>
            <a:tailEnd/>
          </a:ln>
        </p:spPr>
        <p:txBody>
          <a:bodyPr lIns="90000" tIns="46800" rIns="90000" bIns="46800" anchor="ctr">
            <a:spAutoFit/>
          </a:bodyPr>
          <a:lstStyle/>
          <a:p>
            <a:pPr algn="ctr"/>
            <a:r>
              <a:rPr lang="en-US" sz="3600" b="0" dirty="0" smtClean="0"/>
              <a:t>Adjusting Pump Performance</a:t>
            </a:r>
            <a:endParaRPr lang="en-US" sz="3600" b="0" dirty="0"/>
          </a:p>
        </p:txBody>
      </p:sp>
      <p:sp>
        <p:nvSpPr>
          <p:cNvPr id="64515" name="Text Box 5"/>
          <p:cNvSpPr txBox="1">
            <a:spLocks noChangeArrowheads="1"/>
          </p:cNvSpPr>
          <p:nvPr/>
        </p:nvSpPr>
        <p:spPr bwMode="auto">
          <a:xfrm>
            <a:off x="1331640" y="3501008"/>
            <a:ext cx="6408117" cy="1448731"/>
          </a:xfrm>
          <a:prstGeom prst="rect">
            <a:avLst/>
          </a:prstGeom>
          <a:noFill/>
          <a:ln w="9525">
            <a:noFill/>
            <a:miter lim="800000"/>
            <a:headEnd/>
            <a:tailEnd/>
          </a:ln>
        </p:spPr>
        <p:txBody>
          <a:bodyPr wrap="square" lIns="90000" tIns="46800" rIns="90000" bIns="46800">
            <a:spAutoFit/>
          </a:bodyPr>
          <a:lstStyle/>
          <a:p>
            <a:pPr algn="ctr"/>
            <a:r>
              <a:rPr lang="en-US" sz="2400" b="0" dirty="0"/>
              <a:t>Changing </a:t>
            </a:r>
            <a:r>
              <a:rPr lang="en-US" sz="2400" b="0" dirty="0" smtClean="0"/>
              <a:t>diameter = </a:t>
            </a:r>
            <a:r>
              <a:rPr lang="en-US" sz="2400" b="0" dirty="0"/>
              <a:t>change in velocity</a:t>
            </a:r>
          </a:p>
          <a:p>
            <a:endParaRPr lang="en-US" sz="2400" b="0" dirty="0"/>
          </a:p>
          <a:p>
            <a:pPr lvl="1"/>
            <a:r>
              <a:rPr lang="en-US" sz="2000" b="0" dirty="0" smtClean="0"/>
              <a:t>Changing the impeller diameter is an energy efficient way to control the pump flow rate</a:t>
            </a:r>
            <a:endParaRPr lang="en-GB" sz="2000" b="0" dirty="0"/>
          </a:p>
        </p:txBody>
      </p:sp>
      <p:sp>
        <p:nvSpPr>
          <p:cNvPr id="4" name="Rectangle 4"/>
          <p:cNvSpPr>
            <a:spLocks noChangeArrowheads="1"/>
          </p:cNvSpPr>
          <p:nvPr/>
        </p:nvSpPr>
        <p:spPr bwMode="auto">
          <a:xfrm>
            <a:off x="611560" y="1800449"/>
            <a:ext cx="7993062" cy="463846"/>
          </a:xfrm>
          <a:prstGeom prst="rect">
            <a:avLst/>
          </a:prstGeom>
          <a:noFill/>
          <a:ln w="9525">
            <a:noFill/>
            <a:miter lim="800000"/>
            <a:headEnd/>
            <a:tailEnd/>
          </a:ln>
        </p:spPr>
        <p:txBody>
          <a:bodyPr lIns="90000" tIns="46800" rIns="90000" bIns="46800" anchor="ctr">
            <a:spAutoFit/>
          </a:bodyPr>
          <a:lstStyle/>
          <a:p>
            <a:r>
              <a:rPr lang="en-US" sz="2400" b="0" dirty="0" smtClean="0"/>
              <a:t>Impeller </a:t>
            </a:r>
            <a:r>
              <a:rPr lang="en-US" sz="2400" b="0" dirty="0"/>
              <a:t>Trimming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4294967295"/>
          </p:nvPr>
        </p:nvSpPr>
        <p:spPr>
          <a:xfrm>
            <a:off x="971600" y="1052736"/>
            <a:ext cx="7474024" cy="720551"/>
          </a:xfrm>
        </p:spPr>
        <p:txBody>
          <a:bodyPr/>
          <a:lstStyle/>
          <a:p>
            <a:pPr eaLnBrk="1" hangingPunct="1">
              <a:buFontTx/>
              <a:buNone/>
            </a:pPr>
            <a:r>
              <a:rPr lang="en-US" sz="2400" dirty="0" smtClean="0">
                <a:latin typeface="Arial" pitchFamily="34" charset="0"/>
                <a:cs typeface="Arial" pitchFamily="34" charset="0"/>
              </a:rPr>
              <a:t>Impeller trimming and centrifugal pump performance</a:t>
            </a:r>
            <a:endParaRPr lang="en-GB" sz="2400" dirty="0" smtClean="0">
              <a:latin typeface="Arial" pitchFamily="34" charset="0"/>
              <a:cs typeface="Arial" pitchFamily="34" charset="0"/>
            </a:endParaRPr>
          </a:p>
        </p:txBody>
      </p:sp>
      <p:sp>
        <p:nvSpPr>
          <p:cNvPr id="57348" name="Slide Number Placeholder 4"/>
          <p:cNvSpPr txBox="1">
            <a:spLocks noGrp="1"/>
          </p:cNvSpPr>
          <p:nvPr/>
        </p:nvSpPr>
        <p:spPr bwMode="auto">
          <a:xfrm>
            <a:off x="6553200" y="6381750"/>
            <a:ext cx="2133600" cy="339725"/>
          </a:xfrm>
          <a:prstGeom prst="rect">
            <a:avLst/>
          </a:prstGeom>
          <a:noFill/>
          <a:ln>
            <a:miter lim="800000"/>
            <a:headEnd/>
            <a:tailEnd/>
          </a:ln>
        </p:spPr>
        <p:txBody>
          <a:bodyPr/>
          <a:lstStyle/>
          <a:p>
            <a:pPr algn="r">
              <a:defRPr/>
            </a:pPr>
            <a:fld id="{56899FA3-7BBF-41FD-BE51-D97E8F8BEECE}" type="slidenum">
              <a:rPr lang="en-GB" sz="800" b="0">
                <a:cs typeface="+mn-cs"/>
              </a:rPr>
              <a:pPr algn="r">
                <a:defRPr/>
              </a:pPr>
              <a:t>78</a:t>
            </a:fld>
            <a:endParaRPr lang="en-GB" sz="800" b="0">
              <a:cs typeface="+mn-cs"/>
            </a:endParaRPr>
          </a:p>
        </p:txBody>
      </p:sp>
      <p:pic>
        <p:nvPicPr>
          <p:cNvPr id="65541" name="Picture 2" descr="01_TTELogo_sm"/>
          <p:cNvPicPr>
            <a:picLocks noChangeAspect="1" noChangeArrowheads="1"/>
          </p:cNvPicPr>
          <p:nvPr/>
        </p:nvPicPr>
        <p:blipFill>
          <a:blip r:embed="rId3" cstate="print"/>
          <a:srcRect/>
          <a:stretch>
            <a:fillRect/>
          </a:stretch>
        </p:blipFill>
        <p:spPr bwMode="auto">
          <a:xfrm>
            <a:off x="8096250" y="0"/>
            <a:ext cx="1047750" cy="495300"/>
          </a:xfrm>
          <a:prstGeom prst="rect">
            <a:avLst/>
          </a:prstGeom>
          <a:noFill/>
          <a:ln w="9525">
            <a:noFill/>
            <a:miter lim="800000"/>
            <a:headEnd/>
            <a:tailEnd/>
          </a:ln>
        </p:spPr>
      </p:pic>
      <p:pic>
        <p:nvPicPr>
          <p:cNvPr id="65542" name="Picture 8"/>
          <p:cNvPicPr>
            <a:picLocks noChangeAspect="1" noChangeArrowheads="1"/>
          </p:cNvPicPr>
          <p:nvPr/>
        </p:nvPicPr>
        <p:blipFill>
          <a:blip r:embed="rId4" cstate="print"/>
          <a:srcRect/>
          <a:stretch>
            <a:fillRect/>
          </a:stretch>
        </p:blipFill>
        <p:spPr bwMode="auto">
          <a:xfrm>
            <a:off x="1979712" y="2204864"/>
            <a:ext cx="5064475" cy="34774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052736"/>
            <a:ext cx="7920880" cy="4524315"/>
          </a:xfrm>
          <a:prstGeom prst="rect">
            <a:avLst/>
          </a:prstGeom>
        </p:spPr>
        <p:txBody>
          <a:bodyPr wrap="square">
            <a:spAutoFit/>
          </a:bodyPr>
          <a:lstStyle/>
          <a:p>
            <a:r>
              <a:rPr lang="en-US" sz="2400" b="0" dirty="0" smtClean="0"/>
              <a:t>The following table compares three options to improve energy efficiency in pumps: </a:t>
            </a:r>
          </a:p>
          <a:p>
            <a:r>
              <a:rPr lang="en-US" sz="2400" b="0" dirty="0" smtClean="0"/>
              <a:t>Changing the control valve, trim the impeller and variable frequency drive.</a:t>
            </a:r>
          </a:p>
          <a:p>
            <a:endParaRPr lang="en-US" sz="2400" b="0" dirty="0" smtClean="0"/>
          </a:p>
          <a:p>
            <a:r>
              <a:rPr lang="en-US" sz="2400" b="0" dirty="0" smtClean="0"/>
              <a:t>The VFD clearly reduces power most, but a disadvantage is the high costs of VFDs.</a:t>
            </a:r>
          </a:p>
          <a:p>
            <a:endParaRPr lang="en-US" sz="2400" b="0" dirty="0" smtClean="0"/>
          </a:p>
          <a:p>
            <a:r>
              <a:rPr lang="en-US" sz="2400" b="0" dirty="0" smtClean="0"/>
              <a:t>Changing the control valves should at all times be avoided because it reduces the flow but not the power consumption and may increase pump maintenance costs.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95288" y="692151"/>
            <a:ext cx="7772400" cy="1008658"/>
          </a:xfrm>
        </p:spPr>
        <p:txBody>
          <a:bodyPr/>
          <a:lstStyle/>
          <a:p>
            <a:r>
              <a:rPr lang="en-US" sz="3600" dirty="0" smtClean="0">
                <a:latin typeface="Arial" pitchFamily="34" charset="0"/>
                <a:cs typeface="Arial" pitchFamily="34" charset="0"/>
              </a:rPr>
              <a:t>What is a centrifugal pump?</a:t>
            </a:r>
            <a:endParaRPr lang="en-GB" sz="3600" dirty="0" smtClean="0">
              <a:latin typeface="Arial" pitchFamily="34" charset="0"/>
              <a:cs typeface="Arial" pitchFamily="34" charset="0"/>
            </a:endParaRPr>
          </a:p>
        </p:txBody>
      </p:sp>
      <p:sp>
        <p:nvSpPr>
          <p:cNvPr id="11267" name="Rectangle 3"/>
          <p:cNvSpPr>
            <a:spLocks noGrp="1" noChangeArrowheads="1"/>
          </p:cNvSpPr>
          <p:nvPr>
            <p:ph type="subTitle" idx="1"/>
          </p:nvPr>
        </p:nvSpPr>
        <p:spPr>
          <a:xfrm>
            <a:off x="250825" y="1989138"/>
            <a:ext cx="3889127" cy="3598862"/>
          </a:xfrm>
        </p:spPr>
        <p:txBody>
          <a:bodyPr/>
          <a:lstStyle/>
          <a:p>
            <a:pPr algn="l">
              <a:lnSpc>
                <a:spcPct val="90000"/>
              </a:lnSpc>
            </a:pPr>
            <a:r>
              <a:rPr lang="en-US" sz="2400" dirty="0" smtClean="0">
                <a:latin typeface="Arial" pitchFamily="34" charset="0"/>
                <a:cs typeface="Arial" pitchFamily="34" charset="0"/>
              </a:rPr>
              <a:t>Three basic components:</a:t>
            </a:r>
          </a:p>
          <a:p>
            <a:pPr algn="l">
              <a:lnSpc>
                <a:spcPct val="90000"/>
              </a:lnSpc>
            </a:pPr>
            <a:endParaRPr lang="en-US" sz="2400" dirty="0" smtClean="0">
              <a:latin typeface="Arial" pitchFamily="34" charset="0"/>
              <a:cs typeface="Arial" pitchFamily="34" charset="0"/>
            </a:endParaRPr>
          </a:p>
          <a:p>
            <a:pPr algn="l">
              <a:lnSpc>
                <a:spcPct val="90000"/>
              </a:lnSpc>
            </a:pPr>
            <a:r>
              <a:rPr lang="en-US" sz="2400" dirty="0" smtClean="0">
                <a:latin typeface="Arial" pitchFamily="34" charset="0"/>
                <a:cs typeface="Arial" pitchFamily="34" charset="0"/>
              </a:rPr>
              <a:t>Volute, casing, body or Diffuser</a:t>
            </a:r>
          </a:p>
          <a:p>
            <a:pPr algn="l">
              <a:lnSpc>
                <a:spcPct val="90000"/>
              </a:lnSpc>
            </a:pPr>
            <a:endParaRPr lang="en-US" sz="2400" dirty="0" smtClean="0">
              <a:latin typeface="Arial" pitchFamily="34" charset="0"/>
              <a:cs typeface="Arial" pitchFamily="34" charset="0"/>
            </a:endParaRPr>
          </a:p>
          <a:p>
            <a:pPr algn="l">
              <a:lnSpc>
                <a:spcPct val="90000"/>
              </a:lnSpc>
            </a:pPr>
            <a:r>
              <a:rPr lang="en-US" sz="2400" dirty="0" smtClean="0">
                <a:latin typeface="Arial" pitchFamily="34" charset="0"/>
                <a:cs typeface="Arial" pitchFamily="34" charset="0"/>
              </a:rPr>
              <a:t>Impeller or impellers</a:t>
            </a:r>
          </a:p>
          <a:p>
            <a:pPr algn="l">
              <a:lnSpc>
                <a:spcPct val="90000"/>
              </a:lnSpc>
            </a:pPr>
            <a:endParaRPr lang="en-US" sz="2400" dirty="0" smtClean="0">
              <a:latin typeface="Arial" pitchFamily="34" charset="0"/>
              <a:cs typeface="Arial" pitchFamily="34" charset="0"/>
            </a:endParaRPr>
          </a:p>
          <a:p>
            <a:pPr algn="l">
              <a:lnSpc>
                <a:spcPct val="90000"/>
              </a:lnSpc>
            </a:pPr>
            <a:r>
              <a:rPr lang="en-US" sz="2400" dirty="0" smtClean="0">
                <a:latin typeface="Arial" pitchFamily="34" charset="0"/>
                <a:cs typeface="Arial" pitchFamily="34" charset="0"/>
              </a:rPr>
              <a:t>Driver (motor)</a:t>
            </a:r>
          </a:p>
          <a:p>
            <a:pPr>
              <a:lnSpc>
                <a:spcPct val="90000"/>
              </a:lnSpc>
            </a:pPr>
            <a:endParaRPr lang="en-GB" sz="2400" dirty="0" smtClean="0"/>
          </a:p>
        </p:txBody>
      </p:sp>
      <p:pic>
        <p:nvPicPr>
          <p:cNvPr id="11268" name="Picture 4" descr="pump case"/>
          <p:cNvPicPr>
            <a:picLocks noChangeAspect="1" noChangeArrowheads="1"/>
          </p:cNvPicPr>
          <p:nvPr/>
        </p:nvPicPr>
        <p:blipFill>
          <a:blip r:embed="rId3" cstate="print"/>
          <a:srcRect/>
          <a:stretch>
            <a:fillRect/>
          </a:stretch>
        </p:blipFill>
        <p:spPr bwMode="auto">
          <a:xfrm>
            <a:off x="3995936" y="2204864"/>
            <a:ext cx="4969073" cy="330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2"/>
          <p:cNvSpPr>
            <a:spLocks noGrp="1" noChangeArrowheads="1"/>
          </p:cNvSpPr>
          <p:nvPr>
            <p:ph type="title" idx="4294967295"/>
          </p:nvPr>
        </p:nvSpPr>
        <p:spPr>
          <a:xfrm>
            <a:off x="0" y="274638"/>
            <a:ext cx="9144000" cy="1143000"/>
          </a:xfrm>
        </p:spPr>
        <p:txBody>
          <a:bodyPr/>
          <a:lstStyle/>
          <a:p>
            <a:pPr eaLnBrk="1" hangingPunct="1">
              <a:defRPr/>
            </a:pPr>
            <a:r>
              <a:rPr lang="en-US" sz="3600" b="1" dirty="0" smtClean="0">
                <a:latin typeface="Arial" pitchFamily="34" charset="0"/>
                <a:cs typeface="Arial" pitchFamily="34" charset="0"/>
              </a:rPr>
              <a:t>Comparing Energy Efficiency Options</a:t>
            </a:r>
            <a:endParaRPr lang="en-GB" sz="3600" b="1" dirty="0" smtClean="0">
              <a:effectLst>
                <a:outerShdw blurRad="38100" dist="38100" dir="2700000" algn="tl">
                  <a:srgbClr val="C0C0C0"/>
                </a:outerShdw>
              </a:effectLst>
              <a:latin typeface="Arial" pitchFamily="34" charset="0"/>
              <a:cs typeface="Arial" pitchFamily="34" charset="0"/>
            </a:endParaRPr>
          </a:p>
        </p:txBody>
      </p:sp>
      <p:sp>
        <p:nvSpPr>
          <p:cNvPr id="58407" name="Slide Number Placeholder 4"/>
          <p:cNvSpPr txBox="1">
            <a:spLocks noGrp="1"/>
          </p:cNvSpPr>
          <p:nvPr/>
        </p:nvSpPr>
        <p:spPr bwMode="auto">
          <a:xfrm>
            <a:off x="6553200" y="6381750"/>
            <a:ext cx="2133600" cy="339725"/>
          </a:xfrm>
          <a:prstGeom prst="rect">
            <a:avLst/>
          </a:prstGeom>
          <a:noFill/>
          <a:ln>
            <a:miter lim="800000"/>
            <a:headEnd/>
            <a:tailEnd/>
          </a:ln>
        </p:spPr>
        <p:txBody>
          <a:bodyPr/>
          <a:lstStyle/>
          <a:p>
            <a:pPr algn="r">
              <a:defRPr/>
            </a:pPr>
            <a:fld id="{505407EC-0A0A-48E6-B196-CF267A49250B}" type="slidenum">
              <a:rPr lang="en-GB" sz="800" b="0">
                <a:cs typeface="+mn-cs"/>
              </a:rPr>
              <a:pPr algn="r">
                <a:defRPr/>
              </a:pPr>
              <a:t>80</a:t>
            </a:fld>
            <a:endParaRPr lang="en-GB" sz="800" b="0">
              <a:cs typeface="+mn-cs"/>
            </a:endParaRPr>
          </a:p>
        </p:txBody>
      </p:sp>
      <p:pic>
        <p:nvPicPr>
          <p:cNvPr id="66564" name="Picture 2" descr="01_TTELogo_sm"/>
          <p:cNvPicPr>
            <a:picLocks noChangeAspect="1" noChangeArrowheads="1"/>
          </p:cNvPicPr>
          <p:nvPr/>
        </p:nvPicPr>
        <p:blipFill>
          <a:blip r:embed="rId3" cstate="print"/>
          <a:srcRect/>
          <a:stretch>
            <a:fillRect/>
          </a:stretch>
        </p:blipFill>
        <p:spPr bwMode="auto">
          <a:xfrm>
            <a:off x="8096250" y="0"/>
            <a:ext cx="1047750" cy="495300"/>
          </a:xfrm>
          <a:prstGeom prst="rect">
            <a:avLst/>
          </a:prstGeom>
          <a:noFill/>
          <a:ln w="9525">
            <a:noFill/>
            <a:miter lim="800000"/>
            <a:headEnd/>
            <a:tailEnd/>
          </a:ln>
        </p:spPr>
      </p:pic>
      <p:sp>
        <p:nvSpPr>
          <p:cNvPr id="66565" name="Text Box 45"/>
          <p:cNvSpPr txBox="1">
            <a:spLocks noChangeArrowheads="1"/>
          </p:cNvSpPr>
          <p:nvPr/>
        </p:nvSpPr>
        <p:spPr bwMode="auto">
          <a:xfrm>
            <a:off x="684213" y="1844675"/>
            <a:ext cx="215900" cy="396875"/>
          </a:xfrm>
          <a:prstGeom prst="rect">
            <a:avLst/>
          </a:prstGeom>
          <a:noFill/>
          <a:ln w="9525">
            <a:noFill/>
            <a:miter lim="800000"/>
            <a:headEnd/>
            <a:tailEnd/>
          </a:ln>
        </p:spPr>
        <p:txBody>
          <a:bodyPr lIns="90000" tIns="46800" rIns="90000" bIns="46800">
            <a:spAutoFit/>
          </a:bodyPr>
          <a:lstStyle/>
          <a:p>
            <a:pPr>
              <a:spcBef>
                <a:spcPct val="50000"/>
              </a:spcBef>
            </a:pPr>
            <a:endParaRPr lang="en-US" sz="2000"/>
          </a:p>
        </p:txBody>
      </p:sp>
      <p:graphicFrame>
        <p:nvGraphicFramePr>
          <p:cNvPr id="41077" name="Group 117"/>
          <p:cNvGraphicFramePr>
            <a:graphicFrameLocks noGrp="1"/>
          </p:cNvGraphicFramePr>
          <p:nvPr/>
        </p:nvGraphicFramePr>
        <p:xfrm>
          <a:off x="1187624" y="1700808"/>
          <a:ext cx="6935787" cy="4758441"/>
        </p:xfrm>
        <a:graphic>
          <a:graphicData uri="http://schemas.openxmlformats.org/drawingml/2006/table">
            <a:tbl>
              <a:tblPr/>
              <a:tblGrid>
                <a:gridCol w="2363787"/>
                <a:gridCol w="1524000"/>
                <a:gridCol w="1524000"/>
                <a:gridCol w="1524000"/>
              </a:tblGrid>
              <a:tr h="1023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Parameter</a:t>
                      </a:r>
                      <a:endParaRPr kumimoji="0" lang="en-GB" sz="2000" b="0" i="0" u="none" strike="noStrike" cap="none" normalizeH="0" baseline="0" dirty="0" smtClean="0">
                        <a:ln>
                          <a:noFill/>
                        </a:ln>
                        <a:solidFill>
                          <a:schemeClr val="tx1"/>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Change control valve</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rPr>
                        <a:t>Trim impeller</a:t>
                      </a:r>
                      <a:endParaRPr kumimoji="0" lang="en-GB" sz="2000" b="0" i="0" u="none" strike="noStrike" cap="none" normalizeH="0" baseline="0" dirty="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VFD</a:t>
                      </a:r>
                      <a:endParaRPr kumimoji="0" lang="en-US" sz="20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Impeller diameter</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430 mm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375 mm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430 mm</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Pump head</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71.7 m</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42 m</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34.5 m</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Pump efficiency</a:t>
                      </a:r>
                      <a:endParaRPr kumimoji="0" lang="en-GB" sz="2000" b="1" i="0" u="none" strike="noStrike" cap="none" normalizeH="0" baseline="0" smtClean="0">
                        <a:ln>
                          <a:noFill/>
                        </a:ln>
                        <a:solidFill>
                          <a:schemeClr val="tx1"/>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75.1%</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72.1%</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77%</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Rate of flow</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80 m3/hr</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80 m3/hr</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80 m3/hr</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Power consumed</a:t>
                      </a: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23.1 kW</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14 kW</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11.6 kW</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2420888"/>
            <a:ext cx="7056784" cy="1938992"/>
          </a:xfrm>
          <a:prstGeom prst="rect">
            <a:avLst/>
          </a:prstGeom>
        </p:spPr>
        <p:txBody>
          <a:bodyPr wrap="square">
            <a:spAutoFit/>
          </a:bodyPr>
          <a:lstStyle/>
          <a:p>
            <a:r>
              <a:rPr lang="en-GB" sz="2400" b="0" dirty="0" smtClean="0"/>
              <a:t>Therefore if a change in a centrifugal pump performance is required, this can be achieved by altering the suction head if possible, increasing the impellor speed, or increasing the impellor diameter if  the volute case will permit this.  </a:t>
            </a:r>
            <a:endParaRPr lang="en-US" sz="2400" b="0"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Slide Number Placeholder 5"/>
          <p:cNvSpPr>
            <a:spLocks noGrp="1"/>
          </p:cNvSpPr>
          <p:nvPr>
            <p:ph type="sldNum" sz="quarter" idx="12"/>
          </p:nvPr>
        </p:nvSpPr>
        <p:spPr/>
        <p:txBody>
          <a:bodyPr/>
          <a:lstStyle/>
          <a:p>
            <a:fld id="{1E4C6F91-6EFA-4635-A252-D486DE598423}" type="slidenum">
              <a:rPr lang="en-GB" smtClean="0"/>
              <a:pPr/>
              <a:t>82</a:t>
            </a:fld>
            <a:endParaRPr lang="en-GB" smtClean="0"/>
          </a:p>
        </p:txBody>
      </p:sp>
      <p:sp>
        <p:nvSpPr>
          <p:cNvPr id="67587" name="Content Placeholder 2"/>
          <p:cNvSpPr>
            <a:spLocks noGrp="1"/>
          </p:cNvSpPr>
          <p:nvPr>
            <p:ph idx="4294967295"/>
          </p:nvPr>
        </p:nvSpPr>
        <p:spPr>
          <a:xfrm>
            <a:off x="539552" y="1124744"/>
            <a:ext cx="8229600" cy="4525963"/>
          </a:xfrm>
        </p:spPr>
        <p:txBody>
          <a:bodyPr/>
          <a:lstStyle/>
          <a:p>
            <a:pPr algn="ctr" eaLnBrk="1" hangingPunct="1"/>
            <a:endParaRPr lang="en-GB" dirty="0" smtClean="0"/>
          </a:p>
          <a:p>
            <a:pPr algn="ctr" eaLnBrk="1" hangingPunct="1">
              <a:buFontTx/>
              <a:buNone/>
            </a:pPr>
            <a:r>
              <a:rPr lang="en-GB" dirty="0" smtClean="0"/>
              <a:t>	</a:t>
            </a:r>
            <a:r>
              <a:rPr lang="en-GB" sz="4400" b="1" dirty="0" smtClean="0"/>
              <a:t>The End</a:t>
            </a:r>
          </a:p>
          <a:p>
            <a:pPr algn="ctr" eaLnBrk="1" hangingPunct="1">
              <a:buFontTx/>
              <a:buNone/>
            </a:pPr>
            <a:endParaRPr lang="en-US" sz="4400" b="1" dirty="0" smtClean="0"/>
          </a:p>
          <a:p>
            <a:pPr algn="ctr" eaLnBrk="1" hangingPunct="1">
              <a:buFontTx/>
              <a:buNone/>
            </a:pPr>
            <a:r>
              <a:rPr lang="en-GB" sz="4400" b="1" dirty="0" smtClean="0"/>
              <a:t>	Any Questions?</a:t>
            </a:r>
            <a:endParaRPr lang="en-US" sz="4400" b="1" dirty="0" smtClean="0"/>
          </a:p>
          <a:p>
            <a:pPr algn="ctr" eaLnBrk="1" hangingPunct="1">
              <a:buFontTx/>
              <a:buNone/>
            </a:pPr>
            <a:r>
              <a:rPr lang="en-US" sz="4400" b="1" dirty="0" smtClean="0"/>
              <a:t/>
            </a:r>
            <a:br>
              <a:rPr lang="en-US" sz="4400" b="1" dirty="0" smtClean="0"/>
            </a:br>
            <a:endParaRPr lang="en-US" sz="4400" b="1" dirty="0" smtClean="0"/>
          </a:p>
        </p:txBody>
      </p:sp>
      <p:sp>
        <p:nvSpPr>
          <p:cNvPr id="67588" name="Rectangle 3"/>
          <p:cNvSpPr>
            <a:spLocks noChangeArrowheads="1"/>
          </p:cNvSpPr>
          <p:nvPr/>
        </p:nvSpPr>
        <p:spPr bwMode="auto">
          <a:xfrm>
            <a:off x="107950" y="6381750"/>
            <a:ext cx="2951163" cy="307975"/>
          </a:xfrm>
          <a:prstGeom prst="rect">
            <a:avLst/>
          </a:prstGeom>
          <a:noFill/>
          <a:ln w="9525">
            <a:noFill/>
            <a:miter lim="800000"/>
            <a:headEnd/>
            <a:tailEnd/>
          </a:ln>
        </p:spPr>
        <p:txBody>
          <a:bodyPr>
            <a:spAutoFit/>
          </a:bodyPr>
          <a:lstStyle/>
          <a:p>
            <a:pPr>
              <a:spcBef>
                <a:spcPct val="50000"/>
              </a:spcBef>
            </a:pPr>
            <a:r>
              <a:rPr lang="en-GB" sz="1400"/>
              <a:t>Website: www.ttetraining.ltd.uk</a:t>
            </a:r>
            <a:endParaRPr lang="en-US" sz="1400"/>
          </a:p>
        </p:txBody>
      </p:sp>
      <p:pic>
        <p:nvPicPr>
          <p:cNvPr id="5" name="Picture 9" descr="accrediation2"/>
          <p:cNvPicPr>
            <a:picLocks noChangeAspect="1" noChangeArrowheads="1"/>
          </p:cNvPicPr>
          <p:nvPr/>
        </p:nvPicPr>
        <p:blipFill>
          <a:blip r:embed="rId3" cstate="print"/>
          <a:srcRect/>
          <a:stretch>
            <a:fillRect/>
          </a:stretch>
        </p:blipFill>
        <p:spPr bwMode="auto">
          <a:xfrm>
            <a:off x="3132138" y="6021388"/>
            <a:ext cx="5111750" cy="836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11560" y="980728"/>
            <a:ext cx="8250113" cy="646331"/>
          </a:xfrm>
          <a:prstGeom prst="rect">
            <a:avLst/>
          </a:prstGeom>
          <a:noFill/>
          <a:ln w="9525">
            <a:noFill/>
            <a:miter lim="800000"/>
            <a:headEnd/>
            <a:tailEnd/>
          </a:ln>
        </p:spPr>
        <p:txBody>
          <a:bodyPr wrap="square">
            <a:spAutoFit/>
          </a:bodyPr>
          <a:lstStyle/>
          <a:p>
            <a:r>
              <a:rPr lang="en-US" sz="3600" b="0" dirty="0">
                <a:latin typeface="Arial" pitchFamily="34" charset="0"/>
                <a:cs typeface="Arial" pitchFamily="34" charset="0"/>
              </a:rPr>
              <a:t>Centrifugal Pumps How do they work</a:t>
            </a:r>
            <a:r>
              <a:rPr lang="en-US" sz="3600" b="0" dirty="0" smtClean="0">
                <a:latin typeface="Arial" pitchFamily="34" charset="0"/>
                <a:cs typeface="Arial" pitchFamily="34" charset="0"/>
              </a:rPr>
              <a:t>?</a:t>
            </a:r>
            <a:endParaRPr lang="en-US" dirty="0"/>
          </a:p>
        </p:txBody>
      </p:sp>
      <p:sp>
        <p:nvSpPr>
          <p:cNvPr id="12291" name="Rectangle 2"/>
          <p:cNvSpPr>
            <a:spLocks noChangeArrowheads="1"/>
          </p:cNvSpPr>
          <p:nvPr/>
        </p:nvSpPr>
        <p:spPr bwMode="auto">
          <a:xfrm>
            <a:off x="1979712" y="2708920"/>
            <a:ext cx="5760640" cy="2308324"/>
          </a:xfrm>
          <a:prstGeom prst="rect">
            <a:avLst/>
          </a:prstGeom>
          <a:noFill/>
          <a:ln w="9525">
            <a:noFill/>
            <a:miter lim="800000"/>
            <a:headEnd/>
            <a:tailEnd/>
          </a:ln>
        </p:spPr>
        <p:txBody>
          <a:bodyPr wrap="square">
            <a:spAutoFit/>
          </a:bodyPr>
          <a:lstStyle/>
          <a:p>
            <a:r>
              <a:rPr lang="en-US" sz="2400" b="0" dirty="0"/>
              <a:t>Liquid forced into impeller</a:t>
            </a:r>
          </a:p>
          <a:p>
            <a:r>
              <a:rPr lang="en-US" sz="2400" b="0" dirty="0"/>
              <a:t>Vanes pass kinetic energy to liquid: liquid rotates and leaves </a:t>
            </a:r>
            <a:r>
              <a:rPr lang="en-US" sz="2400" b="0" dirty="0" smtClean="0"/>
              <a:t>impeller</a:t>
            </a:r>
          </a:p>
          <a:p>
            <a:endParaRPr lang="en-US" sz="2400" b="0" dirty="0"/>
          </a:p>
          <a:p>
            <a:r>
              <a:rPr lang="en-US" sz="2400" b="0" dirty="0"/>
              <a:t>Volute casing converts kinetic energy into pressure energy</a:t>
            </a:r>
            <a:endParaRPr lang="en-GB" sz="2400" b="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5_Default Design">
  <a:themeElements>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4701</TotalTime>
  <Words>2340</Words>
  <Application>Microsoft Office PowerPoint</Application>
  <PresentationFormat>On-screen Show (4:3)</PresentationFormat>
  <Paragraphs>428</Paragraphs>
  <Slides>82</Slides>
  <Notes>72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15_Default Design</vt:lpstr>
      <vt:lpstr>Bitmap Image</vt:lpstr>
      <vt:lpstr>Slide 1</vt:lpstr>
      <vt:lpstr>Slide 2</vt:lpstr>
      <vt:lpstr>Slide 3</vt:lpstr>
      <vt:lpstr>Slide 4</vt:lpstr>
      <vt:lpstr>Slide 5</vt:lpstr>
      <vt:lpstr>Slide 6</vt:lpstr>
      <vt:lpstr>Slide 7</vt:lpstr>
      <vt:lpstr>What is a centrifugal pump?</vt:lpstr>
      <vt:lpstr>Slide 9</vt:lpstr>
      <vt:lpstr>Impeller and volute</vt:lpstr>
      <vt:lpstr>Pump Impeller</vt:lpstr>
      <vt:lpstr>A typical single sectioned suction impeller</vt:lpstr>
      <vt:lpstr>Single suction impeller</vt:lpstr>
      <vt:lpstr>Impeller Types</vt:lpstr>
      <vt:lpstr>Impeller Profiles</vt:lpstr>
      <vt:lpstr>Section view of a typical pump</vt:lpstr>
      <vt:lpstr>Standard closed impeller with balance holes fitted with a mechanical seal</vt:lpstr>
      <vt:lpstr>The flow of liquid around a closed impeller to help balance the forward thrust of the rotating element, but without a separate wear-ring system the effect is very ineffective. </vt:lpstr>
      <vt:lpstr>Standard closed impeller with balance holes fitted with a packed gland stuffing box seal</vt:lpstr>
      <vt:lpstr>Double Suction Pump</vt:lpstr>
      <vt:lpstr>Double Suction Split Case Pump</vt:lpstr>
      <vt:lpstr>Slide 22</vt:lpstr>
      <vt:lpstr>Radially Split  Case  Multistage Pump</vt:lpstr>
      <vt:lpstr>Slide 24</vt:lpstr>
      <vt:lpstr>Turbine Vertical Multistage Pump</vt:lpstr>
      <vt:lpstr>Multi-stage vertical pumps</vt:lpstr>
      <vt:lpstr>Multi-stage pump</vt:lpstr>
      <vt:lpstr>Close-Coupled Pump</vt:lpstr>
      <vt:lpstr>Large, Line Mounted Pump</vt:lpstr>
      <vt:lpstr>Wet Sump Pump</vt:lpstr>
      <vt:lpstr>Can or Magnetic Drive Pump</vt:lpstr>
      <vt:lpstr>Submersible or Sump Pump</vt:lpstr>
      <vt:lpstr>Axial Flow Jet Type Pump</vt:lpstr>
      <vt:lpstr>Packing Installation</vt:lpstr>
      <vt:lpstr>Liquid-Abrasives Separator</vt:lpstr>
      <vt:lpstr>Main Causes pump failure </vt:lpstr>
      <vt:lpstr>CAVITATION</vt:lpstr>
      <vt:lpstr>CAVITATION</vt:lpstr>
      <vt:lpstr>CAVITATION</vt:lpstr>
      <vt:lpstr>Slide 40</vt:lpstr>
      <vt:lpstr>Slide 41</vt:lpstr>
      <vt:lpstr>Slide 42</vt:lpstr>
      <vt:lpstr>Slide 43</vt:lpstr>
      <vt:lpstr>Slide 44</vt:lpstr>
      <vt:lpstr>Examples Of Cavitation</vt:lpstr>
      <vt:lpstr>Slide 46</vt:lpstr>
      <vt:lpstr>CAVITATION REMEDIES</vt:lpstr>
      <vt:lpstr>Centrifuge Pump Commissioning Procedure</vt:lpstr>
      <vt:lpstr>Commissioning Procedure Continued </vt:lpstr>
      <vt:lpstr>Slide 50</vt:lpstr>
      <vt:lpstr>Slide 51</vt:lpstr>
      <vt:lpstr>Slide 52</vt:lpstr>
      <vt:lpstr>Volumetric Pumps</vt:lpstr>
      <vt:lpstr>Alternating Volumetric Pumps</vt:lpstr>
      <vt:lpstr>Alternating Volumetric Pumps</vt:lpstr>
      <vt:lpstr>Slide 56</vt:lpstr>
      <vt:lpstr>Slide 57</vt:lpstr>
      <vt:lpstr>Slide 58</vt:lpstr>
      <vt:lpstr>Lobe Pump</vt:lpstr>
      <vt:lpstr>Slide 60</vt:lpstr>
      <vt:lpstr>Slide 61</vt:lpstr>
      <vt:lpstr>Sliding Vane Pump</vt:lpstr>
      <vt:lpstr>Progressive cavity pump</vt:lpstr>
      <vt:lpstr>Progressive cavity pump</vt:lpstr>
      <vt:lpstr>Screw Pumps</vt:lpstr>
      <vt:lpstr>Pump Performance Flow and Pressure</vt:lpstr>
      <vt:lpstr>Slide 67</vt:lpstr>
      <vt:lpstr>Slide 68</vt:lpstr>
      <vt:lpstr>Slide 69</vt:lpstr>
      <vt:lpstr>Slide 70</vt:lpstr>
      <vt:lpstr>Slide 71</vt:lpstr>
      <vt:lpstr>Slide 72</vt:lpstr>
      <vt:lpstr>Slide 73</vt:lpstr>
      <vt:lpstr>Pump Operating Point</vt:lpstr>
      <vt:lpstr>Slide 75</vt:lpstr>
      <vt:lpstr>Slide 76</vt:lpstr>
      <vt:lpstr>Slide 77</vt:lpstr>
      <vt:lpstr>Slide 78</vt:lpstr>
      <vt:lpstr>Slide 79</vt:lpstr>
      <vt:lpstr>Comparing Energy Efficiency Options</vt:lpstr>
      <vt:lpstr>Slide 81</vt:lpstr>
      <vt:lpstr>Slide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 </cp:lastModifiedBy>
  <cp:revision>298</cp:revision>
  <dcterms:modified xsi:type="dcterms:W3CDTF">2014-11-12T14:52:24Z</dcterms:modified>
</cp:coreProperties>
</file>