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1" r:id="rId1"/>
  </p:sldMasterIdLst>
  <p:notesMasterIdLst>
    <p:notesMasterId r:id="rId54"/>
  </p:notesMasterIdLst>
  <p:handoutMasterIdLst>
    <p:handoutMasterId r:id="rId55"/>
  </p:handoutMasterIdLst>
  <p:sldIdLst>
    <p:sldId id="1412" r:id="rId2"/>
    <p:sldId id="1687" r:id="rId3"/>
    <p:sldId id="1688" r:id="rId4"/>
    <p:sldId id="1967" r:id="rId5"/>
    <p:sldId id="1968" r:id="rId6"/>
    <p:sldId id="2092" r:id="rId7"/>
    <p:sldId id="2093" r:id="rId8"/>
    <p:sldId id="2094" r:id="rId9"/>
    <p:sldId id="2095" r:id="rId10"/>
    <p:sldId id="1969" r:id="rId11"/>
    <p:sldId id="1970" r:id="rId12"/>
    <p:sldId id="1689" r:id="rId13"/>
    <p:sldId id="1971" r:id="rId14"/>
    <p:sldId id="1972" r:id="rId15"/>
    <p:sldId id="1973" r:id="rId16"/>
    <p:sldId id="1690" r:id="rId17"/>
    <p:sldId id="1691" r:id="rId18"/>
    <p:sldId id="1692" r:id="rId19"/>
    <p:sldId id="1974" r:id="rId20"/>
    <p:sldId id="1975" r:id="rId21"/>
    <p:sldId id="1976" r:id="rId22"/>
    <p:sldId id="1977" r:id="rId23"/>
    <p:sldId id="1978" r:id="rId24"/>
    <p:sldId id="1979" r:id="rId25"/>
    <p:sldId id="1980" r:id="rId26"/>
    <p:sldId id="1981" r:id="rId27"/>
    <p:sldId id="1982" r:id="rId28"/>
    <p:sldId id="2096" r:id="rId29"/>
    <p:sldId id="1983" r:id="rId30"/>
    <p:sldId id="1984" r:id="rId31"/>
    <p:sldId id="1985" r:id="rId32"/>
    <p:sldId id="1986" r:id="rId33"/>
    <p:sldId id="2072" r:id="rId34"/>
    <p:sldId id="2073" r:id="rId35"/>
    <p:sldId id="2074" r:id="rId36"/>
    <p:sldId id="2075" r:id="rId37"/>
    <p:sldId id="2076" r:id="rId38"/>
    <p:sldId id="2077" r:id="rId39"/>
    <p:sldId id="2078" r:id="rId40"/>
    <p:sldId id="2079" r:id="rId41"/>
    <p:sldId id="2080" r:id="rId42"/>
    <p:sldId id="2081" r:id="rId43"/>
    <p:sldId id="2082" r:id="rId44"/>
    <p:sldId id="2083" r:id="rId45"/>
    <p:sldId id="2084" r:id="rId46"/>
    <p:sldId id="2085" r:id="rId47"/>
    <p:sldId id="2086" r:id="rId48"/>
    <p:sldId id="2089" r:id="rId49"/>
    <p:sldId id="2090" r:id="rId50"/>
    <p:sldId id="2087" r:id="rId51"/>
    <p:sldId id="2088" r:id="rId52"/>
    <p:sldId id="2065" r:id="rId53"/>
  </p:sldIdLst>
  <p:sldSz cx="9144000" cy="6858000" type="screen4x3"/>
  <p:notesSz cx="6669088" cy="9867900"/>
  <p:defaultTextStyle>
    <a:defPPr>
      <a:defRPr lang="en-GB"/>
    </a:defPPr>
    <a:lvl1pPr algn="l" rtl="0" fontAlgn="base">
      <a:spcBef>
        <a:spcPct val="0"/>
      </a:spcBef>
      <a:spcAft>
        <a:spcPct val="0"/>
      </a:spcAft>
      <a:defRPr sz="2800" b="1" kern="1200">
        <a:solidFill>
          <a:schemeClr val="tx1"/>
        </a:solidFill>
        <a:latin typeface="Arial" charset="0"/>
        <a:ea typeface="+mn-ea"/>
        <a:cs typeface="Arial" charset="0"/>
      </a:defRPr>
    </a:lvl1pPr>
    <a:lvl2pPr marL="457200" algn="l" rtl="0" fontAlgn="base">
      <a:spcBef>
        <a:spcPct val="0"/>
      </a:spcBef>
      <a:spcAft>
        <a:spcPct val="0"/>
      </a:spcAft>
      <a:defRPr sz="2800" b="1" kern="1200">
        <a:solidFill>
          <a:schemeClr val="tx1"/>
        </a:solidFill>
        <a:latin typeface="Arial" charset="0"/>
        <a:ea typeface="+mn-ea"/>
        <a:cs typeface="Arial" charset="0"/>
      </a:defRPr>
    </a:lvl2pPr>
    <a:lvl3pPr marL="914400" algn="l" rtl="0" fontAlgn="base">
      <a:spcBef>
        <a:spcPct val="0"/>
      </a:spcBef>
      <a:spcAft>
        <a:spcPct val="0"/>
      </a:spcAft>
      <a:defRPr sz="2800" b="1" kern="1200">
        <a:solidFill>
          <a:schemeClr val="tx1"/>
        </a:solidFill>
        <a:latin typeface="Arial" charset="0"/>
        <a:ea typeface="+mn-ea"/>
        <a:cs typeface="Arial" charset="0"/>
      </a:defRPr>
    </a:lvl3pPr>
    <a:lvl4pPr marL="1371600" algn="l" rtl="0" fontAlgn="base">
      <a:spcBef>
        <a:spcPct val="0"/>
      </a:spcBef>
      <a:spcAft>
        <a:spcPct val="0"/>
      </a:spcAft>
      <a:defRPr sz="2800" b="1" kern="1200">
        <a:solidFill>
          <a:schemeClr val="tx1"/>
        </a:solidFill>
        <a:latin typeface="Arial" charset="0"/>
        <a:ea typeface="+mn-ea"/>
        <a:cs typeface="Arial" charset="0"/>
      </a:defRPr>
    </a:lvl4pPr>
    <a:lvl5pPr marL="1828800" algn="l" rtl="0" fontAlgn="base">
      <a:spcBef>
        <a:spcPct val="0"/>
      </a:spcBef>
      <a:spcAft>
        <a:spcPct val="0"/>
      </a:spcAft>
      <a:defRPr sz="2800" b="1" kern="1200">
        <a:solidFill>
          <a:schemeClr val="tx1"/>
        </a:solidFill>
        <a:latin typeface="Arial" charset="0"/>
        <a:ea typeface="+mn-ea"/>
        <a:cs typeface="Arial" charset="0"/>
      </a:defRPr>
    </a:lvl5pPr>
    <a:lvl6pPr marL="2286000" algn="l" defTabSz="914400" rtl="0" eaLnBrk="1" latinLnBrk="0" hangingPunct="1">
      <a:defRPr sz="2800" b="1" kern="1200">
        <a:solidFill>
          <a:schemeClr val="tx1"/>
        </a:solidFill>
        <a:latin typeface="Arial" charset="0"/>
        <a:ea typeface="+mn-ea"/>
        <a:cs typeface="Arial" charset="0"/>
      </a:defRPr>
    </a:lvl6pPr>
    <a:lvl7pPr marL="2743200" algn="l" defTabSz="914400" rtl="0" eaLnBrk="1" latinLnBrk="0" hangingPunct="1">
      <a:defRPr sz="2800" b="1" kern="1200">
        <a:solidFill>
          <a:schemeClr val="tx1"/>
        </a:solidFill>
        <a:latin typeface="Arial" charset="0"/>
        <a:ea typeface="+mn-ea"/>
        <a:cs typeface="Arial" charset="0"/>
      </a:defRPr>
    </a:lvl7pPr>
    <a:lvl8pPr marL="3200400" algn="l" defTabSz="914400" rtl="0" eaLnBrk="1" latinLnBrk="0" hangingPunct="1">
      <a:defRPr sz="2800" b="1" kern="1200">
        <a:solidFill>
          <a:schemeClr val="tx1"/>
        </a:solidFill>
        <a:latin typeface="Arial" charset="0"/>
        <a:ea typeface="+mn-ea"/>
        <a:cs typeface="Arial" charset="0"/>
      </a:defRPr>
    </a:lvl8pPr>
    <a:lvl9pPr marL="3657600" algn="l" defTabSz="914400" rtl="0" eaLnBrk="1" latinLnBrk="0" hangingPunct="1">
      <a:defRPr sz="28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FFFF99"/>
    <a:srgbClr val="FFFF66"/>
    <a:srgbClr val="FF0000"/>
    <a:srgbClr val="990000"/>
    <a:srgbClr val="CC66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51" autoAdjust="0"/>
    <p:restoredTop sz="86409" autoAdjust="0"/>
  </p:normalViewPr>
  <p:slideViewPr>
    <p:cSldViewPr>
      <p:cViewPr varScale="1">
        <p:scale>
          <a:sx n="64" d="100"/>
          <a:sy n="64" d="100"/>
        </p:scale>
        <p:origin x="-15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824"/>
    </p:cViewPr>
  </p:sorterViewPr>
  <p:notesViewPr>
    <p:cSldViewPr>
      <p:cViewPr varScale="1">
        <p:scale>
          <a:sx n="74" d="100"/>
          <a:sy n="74" d="100"/>
        </p:scale>
        <p:origin x="-2172" y="-90"/>
      </p:cViewPr>
      <p:guideLst>
        <p:guide orient="horz" pos="3108"/>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7" name="Rectangle 3"/>
          <p:cNvSpPr>
            <a:spLocks noGrp="1" noChangeArrowheads="1"/>
          </p:cNvSpPr>
          <p:nvPr>
            <p:ph type="dt" sz="quarter"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7347EA58-E857-4025-94C7-0DA0692FF7EC}" type="datetimeFigureOut">
              <a:rPr lang="en-GB"/>
              <a:pPr>
                <a:defRPr/>
              </a:pPr>
              <a:t>01/07/2013</a:t>
            </a:fld>
            <a:endParaRPr lang="en-GB"/>
          </a:p>
        </p:txBody>
      </p:sp>
      <p:sp>
        <p:nvSpPr>
          <p:cNvPr id="11268" name="Rectangle 4"/>
          <p:cNvSpPr>
            <a:spLocks noGrp="1" noChangeArrowheads="1"/>
          </p:cNvSpPr>
          <p:nvPr>
            <p:ph type="ftr" sz="quarter" idx="2"/>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9" name="Rectangle 5"/>
          <p:cNvSpPr>
            <a:spLocks noGrp="1" noChangeArrowheads="1"/>
          </p:cNvSpPr>
          <p:nvPr>
            <p:ph type="sldNum" sz="quarter" idx="3"/>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E3346BB4-3BCB-4B22-851C-A8F2479A5580}" type="slidenum">
              <a:rPr lang="en-GB"/>
              <a:pPr>
                <a:defRPr/>
              </a:pPr>
              <a:t>‹#›</a:t>
            </a:fld>
            <a:endParaRPr lang="en-GB"/>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8EAE0A5E-B3D9-4DBE-B677-BF22C08EF3AB}" type="datetimeFigureOut">
              <a:rPr lang="en-US"/>
              <a:pPr>
                <a:defRPr/>
              </a:pPr>
              <a:t>7/1/2013</a:t>
            </a:fld>
            <a:endParaRPr lang="en-US"/>
          </a:p>
        </p:txBody>
      </p:sp>
      <p:sp>
        <p:nvSpPr>
          <p:cNvPr id="115716" name="Rectangle 4"/>
          <p:cNvSpPr>
            <a:spLocks noGrp="1" noRot="1" noChangeAspect="1" noChangeArrowheads="1" noTextEdit="1"/>
          </p:cNvSpPr>
          <p:nvPr>
            <p:ph type="sldImg" idx="2"/>
          </p:nvPr>
        </p:nvSpPr>
        <p:spPr bwMode="auto">
          <a:xfrm>
            <a:off x="868363" y="739775"/>
            <a:ext cx="4932362" cy="370046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66750" y="4686300"/>
            <a:ext cx="5335588" cy="4441825"/>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8BDAEC6C-F571-4D91-B473-917F3C911A51}" type="slidenum">
              <a:rPr lang="en-US"/>
              <a:pPr>
                <a:defRPr/>
              </a:pPr>
              <a:t>‹#›</a:t>
            </a:fld>
            <a:endParaRPr lang="en-US"/>
          </a:p>
        </p:txBody>
      </p:sp>
      <p:pic>
        <p:nvPicPr>
          <p:cNvPr id="115720" name="Picture 2" descr="01_TTELogo_sm"/>
          <p:cNvPicPr>
            <a:picLocks noChangeAspect="1" noChangeArrowheads="1"/>
          </p:cNvPicPr>
          <p:nvPr/>
        </p:nvPicPr>
        <p:blipFill>
          <a:blip r:embed="rId2"/>
          <a:srcRect/>
          <a:stretch>
            <a:fillRect/>
          </a:stretch>
        </p:blipFill>
        <p:spPr bwMode="auto">
          <a:xfrm>
            <a:off x="4818063" y="709613"/>
            <a:ext cx="1028700" cy="492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p:txBody>
          <a:bodyPr/>
          <a:lstStyle/>
          <a:p>
            <a:pPr>
              <a:defRPr/>
            </a:pPr>
            <a:fld id="{2937DFE4-6265-4A88-8774-3B413917488B}" type="slidenum">
              <a:rPr lang="en-US"/>
              <a:pPr>
                <a:defRPr/>
              </a:pPr>
              <a:t>1</a:t>
            </a:fld>
            <a:endParaRPr lang="en-US" dirty="0"/>
          </a:p>
        </p:txBody>
      </p:sp>
      <p:sp>
        <p:nvSpPr>
          <p:cNvPr id="116739" name="Slide Image Placeholder 1"/>
          <p:cNvSpPr>
            <a:spLocks noGrp="1" noRot="1" noChangeAspect="1" noTextEdit="1"/>
          </p:cNvSpPr>
          <p:nvPr>
            <p:ph type="sldImg"/>
          </p:nvPr>
        </p:nvSpPr>
        <p:spPr>
          <a:ln/>
        </p:spPr>
      </p:sp>
      <p:sp>
        <p:nvSpPr>
          <p:cNvPr id="116740"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BD1822BE-BD89-4F08-8593-7320FBDCC6D8}" type="slidenum">
              <a:rPr lang="en-US" smtClean="0"/>
              <a:pPr>
                <a:defRPr/>
              </a:pPr>
              <a:t>19</a:t>
            </a:fld>
            <a:endParaRPr lang="en-US" dirty="0"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48A1CCF6-3B94-425E-A441-955F698558BD}" type="slidenum">
              <a:rPr lang="en-US" smtClean="0"/>
              <a:pPr>
                <a:defRPr/>
              </a:pPr>
              <a:t>30</a:t>
            </a:fld>
            <a:endParaRPr lang="en-US" dirty="0"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D62F0B91-EBD5-4DC6-A9DE-CF5835D2FFA8}" type="slidenum">
              <a:rPr lang="en-US" smtClean="0"/>
              <a:pPr>
                <a:defRPr/>
              </a:pPr>
              <a:t>36</a:t>
            </a:fld>
            <a:endParaRPr lang="en-US"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66F7B3EB-FD98-4085-921C-382A8B67BB90}" type="slidenum">
              <a:rPr lang="en-US" smtClean="0"/>
              <a:pPr>
                <a:defRPr/>
              </a:pPr>
              <a:t>37</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D2E34F40-57D9-4916-8FE4-959ADC5AE7F3}" type="slidenum">
              <a:rPr lang="en-US" smtClean="0"/>
              <a:pPr>
                <a:defRPr/>
              </a:pPr>
              <a:t>40</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64B62D3D-E9EC-403F-B37F-92BFC9DCF923}" type="slidenum">
              <a:rPr lang="en-US" smtClean="0"/>
              <a:pPr>
                <a:defRPr/>
              </a:pPr>
              <a:t>41</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8A7F9E29-0502-416E-A475-33DA950266EF}" type="slidenum">
              <a:rPr lang="en-US" smtClean="0"/>
              <a:pPr>
                <a:defRPr/>
              </a:pPr>
              <a:t>42</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DA5667C3-1DD6-4183-B026-3E21E204C0B4}" type="slidenum">
              <a:rPr lang="en-US" smtClean="0"/>
              <a:pPr>
                <a:defRPr/>
              </a:pPr>
              <a:t>43</a:t>
            </a:fld>
            <a:endParaRPr lang="en-US"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26476BEA-36A9-4081-B479-075B05F831E7}" type="slidenum">
              <a:rPr lang="en-US" smtClean="0"/>
              <a:pPr>
                <a:defRPr/>
              </a:pPr>
              <a:t>44</a:t>
            </a:fld>
            <a:endParaRPr lang="en-US"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p:txBody>
          <a:bodyPr/>
          <a:lstStyle/>
          <a:p>
            <a:pPr>
              <a:defRPr/>
            </a:pPr>
            <a:fld id="{E9CCD024-E16D-4A74-8A30-0F406A236E76}" type="slidenum">
              <a:rPr lang="en-US" smtClean="0"/>
              <a:pPr>
                <a:defRPr/>
              </a:pPr>
              <a:t>47</a:t>
            </a:fld>
            <a:endParaRPr lang="en-US"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pPr>
              <a:defRPr/>
            </a:pPr>
            <a:fld id="{AB116940-52D3-4CDF-8897-602C9E123CE7}" type="slidenum">
              <a:rPr lang="en-US" smtClean="0"/>
              <a:pPr>
                <a:defRPr/>
              </a:pPr>
              <a:t>48</a:t>
            </a:fld>
            <a:endParaRPr lang="en-US"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FFCBCD2F-F10F-404D-B995-24E3989A4C9F}" type="slidenum">
              <a:rPr lang="en-US" smtClean="0"/>
              <a:pPr>
                <a:defRPr/>
              </a:pPr>
              <a:t>49</a:t>
            </a:fld>
            <a:endParaRPr lang="en-US"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p:txBody>
          <a:bodyPr/>
          <a:lstStyle/>
          <a:p>
            <a:pPr>
              <a:defRPr/>
            </a:pPr>
            <a:fld id="{51C6561E-5356-46B4-AC01-5AC3E5021724}" type="slidenum">
              <a:rPr lang="en-US" smtClean="0"/>
              <a:pPr>
                <a:defRPr/>
              </a:pPr>
              <a:t>50</a:t>
            </a:fld>
            <a:endParaRPr lang="en-US"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p>
            <a:pPr>
              <a:defRPr/>
            </a:pPr>
            <a:fld id="{7E99B9AB-70F7-4397-86A5-50FEFD7910DA}" type="slidenum">
              <a:rPr lang="en-US" smtClean="0"/>
              <a:pPr>
                <a:defRPr/>
              </a:pPr>
              <a:t>51</a:t>
            </a:fld>
            <a:endParaRPr lang="en-US"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a:noFill/>
        </p:spPr>
        <p:txBody>
          <a:bodyPr/>
          <a:lstStyle/>
          <a:p>
            <a:r>
              <a:rPr lang="en-US" dirty="0" smtClean="0">
                <a:latin typeface="Arial" charset="0"/>
                <a:cs typeface="Arial" charset="0"/>
              </a:rPr>
              <a:t>LEVEL-A</a:t>
            </a:r>
          </a:p>
        </p:txBody>
      </p:sp>
      <p:sp>
        <p:nvSpPr>
          <p:cNvPr id="119811" name="Rectangle 3"/>
          <p:cNvSpPr>
            <a:spLocks noGrp="1" noChangeArrowheads="1"/>
          </p:cNvSpPr>
          <p:nvPr>
            <p:ph type="dt" sz="quarter" idx="1"/>
          </p:nvPr>
        </p:nvSpPr>
        <p:spPr>
          <a:noFill/>
        </p:spPr>
        <p:txBody>
          <a:bodyPr/>
          <a:lstStyle/>
          <a:p>
            <a:r>
              <a:rPr lang="ar-SA" smtClean="0">
                <a:latin typeface="Arial" charset="0"/>
                <a:cs typeface="Arial" charset="0"/>
              </a:rPr>
              <a:t>LEVEL-A</a:t>
            </a:r>
            <a:endParaRPr lang="en-US" dirty="0" smtClean="0">
              <a:latin typeface="Arial" charset="0"/>
              <a:cs typeface="Arial" charset="0"/>
            </a:endParaRPr>
          </a:p>
        </p:txBody>
      </p:sp>
      <p:sp>
        <p:nvSpPr>
          <p:cNvPr id="7" name="Rectangle 7"/>
          <p:cNvSpPr>
            <a:spLocks noGrp="1" noChangeArrowheads="1"/>
          </p:cNvSpPr>
          <p:nvPr>
            <p:ph type="sldNum" sz="quarter" idx="5"/>
          </p:nvPr>
        </p:nvSpPr>
        <p:spPr/>
        <p:txBody>
          <a:bodyPr/>
          <a:lstStyle/>
          <a:p>
            <a:pPr>
              <a:defRPr/>
            </a:pPr>
            <a:fld id="{98E87566-F3A3-48C6-99F5-5BB931EA9943}" type="slidenum">
              <a:rPr lang="en-US"/>
              <a:pPr>
                <a:defRPr/>
              </a:pPr>
              <a:t>4</a:t>
            </a:fld>
            <a:endParaRPr lang="en-US" dirty="0"/>
          </a:p>
        </p:txBody>
      </p:sp>
      <p:sp>
        <p:nvSpPr>
          <p:cNvPr id="119813" name="Rectangle 2"/>
          <p:cNvSpPr>
            <a:spLocks noGrp="1" noRot="1" noChangeAspect="1" noChangeArrowheads="1" noTextEdit="1"/>
          </p:cNvSpPr>
          <p:nvPr>
            <p:ph type="sldImg"/>
          </p:nvPr>
        </p:nvSpPr>
        <p:spPr>
          <a:ln/>
        </p:spPr>
      </p:sp>
      <p:sp>
        <p:nvSpPr>
          <p:cNvPr id="11981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DDEF9590-BA66-45EA-B26C-51892893FFF9}" type="slidenum">
              <a:rPr lang="en-US" smtClean="0"/>
              <a:pPr>
                <a:defRPr/>
              </a:pPr>
              <a:t>8</a:t>
            </a:fld>
            <a:endParaRPr lang="en-US" dirty="0"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D2D874C7-41E5-41C2-A7DC-35DA66D2C8CF}" type="slidenum">
              <a:rPr lang="en-US" smtClean="0"/>
              <a:pPr>
                <a:defRPr/>
              </a:pPr>
              <a:t>10</a:t>
            </a:fld>
            <a:endParaRPr lang="en-US" dirty="0"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33DC57AC-78A3-4B22-B8FB-1FB252EAA0B9}" type="slidenum">
              <a:rPr lang="en-US" smtClean="0"/>
              <a:pPr>
                <a:defRPr/>
              </a:pPr>
              <a:t>11</a:t>
            </a:fld>
            <a:endParaRPr lang="en-US" dirty="0"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9B67F9-8B47-4DB9-8198-1F30223ECDB9}" type="datetimeFigureOut">
              <a:rPr lang="en-US"/>
              <a:pPr>
                <a:defRPr/>
              </a:pPr>
              <a:t>7/1/2013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6424D2-7964-44B7-9002-2A686D7D403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43C6341-E14C-49C6-83B8-94057507E2CB}" type="datetimeFigureOut">
              <a:rPr lang="en-US"/>
              <a:pPr>
                <a:defRPr/>
              </a:pPr>
              <a:t>7/1/2013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AB1C7A-CDA3-4216-A851-AC197899369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C7FC05F-8C78-4246-8994-3DE23C3D6E47}" type="datetimeFigureOut">
              <a:rPr lang="en-US"/>
              <a:pPr>
                <a:defRPr/>
              </a:pPr>
              <a:t>7/1/2013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596F320-D17C-48EB-A869-E4DDF48ED1FA}"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92163" y="533400"/>
            <a:ext cx="7285037" cy="5016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41438" y="1425575"/>
            <a:ext cx="3108325" cy="3838575"/>
          </a:xfrm>
        </p:spPr>
        <p:txBody>
          <a:bodyPr/>
          <a:lstStyle/>
          <a:p>
            <a:pPr lvl="0"/>
            <a:endParaRPr lang="en-US" noProof="0" smtClean="0"/>
          </a:p>
        </p:txBody>
      </p:sp>
      <p:sp>
        <p:nvSpPr>
          <p:cNvPr id="4" name="Text Placeholder 3"/>
          <p:cNvSpPr>
            <a:spLocks noGrp="1"/>
          </p:cNvSpPr>
          <p:nvPr>
            <p:ph type="body" sz="half" idx="2"/>
          </p:nvPr>
        </p:nvSpPr>
        <p:spPr>
          <a:xfrm>
            <a:off x="4602163" y="1425575"/>
            <a:ext cx="3108325" cy="3838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81100" y="895350"/>
            <a:ext cx="6705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2190750"/>
            <a:ext cx="3810000" cy="3905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24400" y="2190750"/>
            <a:ext cx="3810000" cy="390525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9718E89-5831-47A8-98C8-6FF1CB7CB8F9}" type="datetimeFigureOut">
              <a:rPr lang="en-US"/>
              <a:pPr>
                <a:defRPr/>
              </a:pPr>
              <a:t>7/1/2013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EB3564-D086-4BE0-967C-0BAD69FA099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1B4F3B8-A4BA-4110-92EE-605C055E4676}" type="datetimeFigureOut">
              <a:rPr lang="en-US"/>
              <a:pPr>
                <a:defRPr/>
              </a:pPr>
              <a:t>7/1/2013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F7DC1D-3323-47A9-8D54-0755EB67610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93ED821-C4BB-4DB6-8E0B-7FAEC32E607F}" type="datetimeFigureOut">
              <a:rPr lang="en-US"/>
              <a:pPr>
                <a:defRPr/>
              </a:pPr>
              <a:t>7/1/2013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CABEDFB-3854-40C5-848F-0A560559A77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A9B7178-2E96-4724-B0A1-14325FF096FF}" type="datetimeFigureOut">
              <a:rPr lang="en-US"/>
              <a:pPr>
                <a:defRPr/>
              </a:pPr>
              <a:t>7/1/2013</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8BF9DE8-4987-43E8-A5A7-8D27FAB1012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CAF5682-F432-489A-B9D4-775A12C90474}" type="datetimeFigureOut">
              <a:rPr lang="en-US"/>
              <a:pPr>
                <a:defRPr/>
              </a:pPr>
              <a:t>7/1/2013</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AC1BE69-44B3-45E2-A819-D64F292F546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66C539C-788C-4171-AB78-9268CF3F8E28}" type="datetimeFigureOut">
              <a:rPr lang="en-US"/>
              <a:pPr>
                <a:defRPr/>
              </a:pPr>
              <a:t>7/1/2013</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39D68F8-3354-4F84-9835-8A454A4DBBB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F60E2F-7AC0-4151-A349-5AD485F5FA97}" type="datetimeFigureOut">
              <a:rPr lang="en-US"/>
              <a:pPr>
                <a:defRPr/>
              </a:pPr>
              <a:t>7/1/2013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FF5EEC8-4292-4152-9350-D9125D89FD8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58C9A4-67FE-4FCC-8288-613B3AD3A445}" type="datetimeFigureOut">
              <a:rPr lang="en-US"/>
              <a:pPr>
                <a:defRPr/>
              </a:pPr>
              <a:t>7/1/2013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FD85B7E-2629-4F22-9870-F88A60EE66C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77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cs typeface="+mn-cs"/>
              </a:defRPr>
            </a:lvl1pPr>
          </a:lstStyle>
          <a:p>
            <a:pPr>
              <a:defRPr/>
            </a:pPr>
            <a:fld id="{9F001BAF-7ACB-42AE-A8E1-CE7986A31ECF}" type="datetimeFigureOut">
              <a:rPr lang="en-US"/>
              <a:pPr>
                <a:defRPr/>
              </a:pPr>
              <a:t>7/1/2013</a:t>
            </a:fld>
            <a:endParaRPr lang="en-GB"/>
          </a:p>
        </p:txBody>
      </p:sp>
      <p:sp>
        <p:nvSpPr>
          <p:cNvPr id="277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pitchFamily="34" charset="0"/>
                <a:cs typeface="Arial" pitchFamily="34" charset="0"/>
              </a:defRPr>
            </a:lvl1pPr>
          </a:lstStyle>
          <a:p>
            <a:pPr>
              <a:defRPr/>
            </a:pPr>
            <a:endParaRPr lang="en-GB"/>
          </a:p>
        </p:txBody>
      </p:sp>
      <p:sp>
        <p:nvSpPr>
          <p:cNvPr id="277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cs typeface="+mn-cs"/>
              </a:defRPr>
            </a:lvl1pPr>
          </a:lstStyle>
          <a:p>
            <a:pPr>
              <a:defRPr/>
            </a:pPr>
            <a:fld id="{C7341E8C-8383-45E7-9D64-4E69F9C35473}" type="slidenum">
              <a:rPr lang="en-GB"/>
              <a:pPr>
                <a:defRPr/>
              </a:pPr>
              <a:t>‹#›</a:t>
            </a:fld>
            <a:endParaRPr lang="en-GB"/>
          </a:p>
        </p:txBody>
      </p:sp>
      <p:pic>
        <p:nvPicPr>
          <p:cNvPr id="3079" name="Picture 2" descr="01_TTELogo_sm"/>
          <p:cNvPicPr>
            <a:picLocks noChangeAspect="1" noChangeArrowheads="1"/>
          </p:cNvPicPr>
          <p:nvPr/>
        </p:nvPicPr>
        <p:blipFill>
          <a:blip r:embed="rId15" cstate="print"/>
          <a:srcRect/>
          <a:stretch>
            <a:fillRect/>
          </a:stretch>
        </p:blipFill>
        <p:spPr bwMode="auto">
          <a:xfrm>
            <a:off x="8096250" y="0"/>
            <a:ext cx="1047750" cy="495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 id="2147484405" r:id="rId12"/>
    <p:sldLayoutId id="2147484406"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5135563"/>
            <a:ext cx="8964613" cy="519112"/>
          </a:xfrm>
          <a:prstGeom prst="rect">
            <a:avLst/>
          </a:prstGeom>
          <a:noFill/>
          <a:ln w="9525">
            <a:noFill/>
            <a:miter lim="800000"/>
            <a:headEnd/>
            <a:tailEnd/>
          </a:ln>
        </p:spPr>
        <p:txBody>
          <a:bodyPr lIns="90000" tIns="46800" rIns="90000" bIns="46800" anchor="ctr">
            <a:spAutoFit/>
          </a:bodyPr>
          <a:lstStyle/>
          <a:p>
            <a:pPr algn="ctr" eaLnBrk="0" hangingPunct="0"/>
            <a:endParaRPr lang="en-US" dirty="0">
              <a:ea typeface="Calibri" pitchFamily="34" charset="0"/>
              <a:cs typeface="Times New Roman" pitchFamily="18" charset="0"/>
            </a:endParaRPr>
          </a:p>
        </p:txBody>
      </p:sp>
      <p:sp>
        <p:nvSpPr>
          <p:cNvPr id="4101" name="Slide Number Placeholder 4"/>
          <p:cNvSpPr>
            <a:spLocks noGrp="1"/>
          </p:cNvSpPr>
          <p:nvPr>
            <p:ph type="sldNum" sz="quarter" idx="12"/>
          </p:nvPr>
        </p:nvSpPr>
        <p:spPr>
          <a:xfrm>
            <a:off x="6553200" y="6381750"/>
            <a:ext cx="2133600" cy="339725"/>
          </a:xfrm>
        </p:spPr>
        <p:txBody>
          <a:bodyPr/>
          <a:lstStyle/>
          <a:p>
            <a:pPr>
              <a:defRPr/>
            </a:pPr>
            <a:fld id="{E02AC507-0697-426F-9FF5-93A0B1DE0E9C}" type="slidenum">
              <a:rPr lang="en-GB" sz="800" smtClean="0"/>
              <a:pPr>
                <a:defRPr/>
              </a:pPr>
              <a:t>1</a:t>
            </a:fld>
            <a:endParaRPr lang="en-GB" sz="800" dirty="0" smtClean="0"/>
          </a:p>
        </p:txBody>
      </p:sp>
      <p:sp>
        <p:nvSpPr>
          <p:cNvPr id="6148" name="Rectangle 5"/>
          <p:cNvSpPr>
            <a:spLocks noChangeArrowheads="1"/>
          </p:cNvSpPr>
          <p:nvPr/>
        </p:nvSpPr>
        <p:spPr bwMode="auto">
          <a:xfrm>
            <a:off x="285750" y="6143625"/>
            <a:ext cx="4429125" cy="338138"/>
          </a:xfrm>
          <a:prstGeom prst="rect">
            <a:avLst/>
          </a:prstGeom>
          <a:noFill/>
          <a:ln w="9525">
            <a:noFill/>
            <a:miter lim="800000"/>
            <a:headEnd/>
            <a:tailEnd/>
          </a:ln>
        </p:spPr>
        <p:txBody>
          <a:bodyPr>
            <a:spAutoFit/>
          </a:bodyPr>
          <a:lstStyle/>
          <a:p>
            <a:pPr>
              <a:spcBef>
                <a:spcPct val="50000"/>
              </a:spcBef>
            </a:pPr>
            <a:r>
              <a:rPr lang="en-GB" sz="1600" dirty="0"/>
              <a:t>Website: www.ttetraining.ltd.uk</a:t>
            </a:r>
            <a:endParaRPr lang="en-US" sz="1600" dirty="0"/>
          </a:p>
        </p:txBody>
      </p:sp>
      <p:pic>
        <p:nvPicPr>
          <p:cNvPr id="6149" name="Picture 9" descr="accrediation2"/>
          <p:cNvPicPr>
            <a:picLocks noChangeAspect="1" noChangeArrowheads="1"/>
          </p:cNvPicPr>
          <p:nvPr/>
        </p:nvPicPr>
        <p:blipFill>
          <a:blip r:embed="rId3" cstate="print"/>
          <a:srcRect/>
          <a:stretch>
            <a:fillRect/>
          </a:stretch>
        </p:blipFill>
        <p:spPr bwMode="auto">
          <a:xfrm>
            <a:off x="4071938" y="5929313"/>
            <a:ext cx="4464050" cy="692150"/>
          </a:xfrm>
          <a:prstGeom prst="rect">
            <a:avLst/>
          </a:prstGeom>
          <a:noFill/>
          <a:ln w="9525">
            <a:noFill/>
            <a:miter lim="800000"/>
            <a:headEnd/>
            <a:tailEnd/>
          </a:ln>
        </p:spPr>
      </p:pic>
      <p:sp>
        <p:nvSpPr>
          <p:cNvPr id="6" name="Rectangle 2"/>
          <p:cNvSpPr txBox="1">
            <a:spLocks noChangeArrowheads="1"/>
          </p:cNvSpPr>
          <p:nvPr/>
        </p:nvSpPr>
        <p:spPr>
          <a:xfrm>
            <a:off x="1063625" y="2271712"/>
            <a:ext cx="7231063" cy="2021383"/>
          </a:xfrm>
          <a:prstGeom prst="rect">
            <a:avLst/>
          </a:prstGeom>
        </p:spPr>
        <p:txBody>
          <a:bodyPr lIns="79375" tIns="39688" rIns="79375" bIns="39688"/>
          <a:lstStyle/>
          <a:p>
            <a:pPr algn="ctr" defTabSz="655638" eaLnBrk="0" hangingPunct="0">
              <a:defRPr/>
            </a:pPr>
            <a:r>
              <a:rPr lang="en-GB" sz="3800" b="0" kern="0" dirty="0">
                <a:solidFill>
                  <a:schemeClr val="tx2"/>
                </a:solidFill>
                <a:latin typeface="+mj-lt"/>
                <a:ea typeface="+mj-ea"/>
                <a:cs typeface="+mj-cs"/>
              </a:rPr>
              <a:t>SHAFT </a:t>
            </a:r>
            <a:r>
              <a:rPr lang="en-GB" sz="3800" b="0" kern="0" dirty="0" smtClean="0">
                <a:solidFill>
                  <a:schemeClr val="tx2"/>
                </a:solidFill>
                <a:latin typeface="+mj-lt"/>
                <a:ea typeface="+mj-ea"/>
                <a:cs typeface="+mj-cs"/>
              </a:rPr>
              <a:t>ALIGNMENT</a:t>
            </a:r>
          </a:p>
          <a:p>
            <a:pPr algn="ctr" defTabSz="655638" eaLnBrk="0" hangingPunct="0">
              <a:defRPr/>
            </a:pPr>
            <a:r>
              <a:rPr lang="en-GB" sz="2000" b="0" i="1" kern="0" dirty="0" smtClean="0">
                <a:solidFill>
                  <a:schemeClr val="tx2"/>
                </a:solidFill>
                <a:latin typeface="+mj-lt"/>
                <a:ea typeface="+mj-ea"/>
                <a:cs typeface="+mj-cs"/>
              </a:rPr>
              <a:t>(1) General Overview</a:t>
            </a:r>
          </a:p>
          <a:p>
            <a:pPr algn="ctr" defTabSz="655638" eaLnBrk="0" hangingPunct="0">
              <a:defRPr/>
            </a:pPr>
            <a:endParaRPr lang="en-GB" sz="3800" b="0"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idx="4294967295"/>
          </p:nvPr>
        </p:nvSpPr>
        <p:spPr>
          <a:xfrm>
            <a:off x="900113" y="2636838"/>
            <a:ext cx="7285037" cy="935037"/>
          </a:xfrm>
        </p:spPr>
        <p:txBody>
          <a:bodyPr/>
          <a:lstStyle/>
          <a:p>
            <a:pPr algn="l"/>
            <a:r>
              <a:rPr lang="en-GB" sz="2400" dirty="0" smtClean="0">
                <a:solidFill>
                  <a:schemeClr val="tx1"/>
                </a:solidFill>
                <a:cs typeface="Arial" charset="0"/>
              </a:rPr>
              <a:t>Every shaft, bent or straight, rotates about an axis that forms a straight line.</a:t>
            </a:r>
          </a:p>
        </p:txBody>
      </p:sp>
      <p:pic>
        <p:nvPicPr>
          <p:cNvPr id="11267" name="Picture 4"/>
          <p:cNvPicPr>
            <a:picLocks noChangeArrowheads="1"/>
          </p:cNvPicPr>
          <p:nvPr/>
        </p:nvPicPr>
        <p:blipFill>
          <a:blip r:embed="rId3" cstate="print"/>
          <a:srcRect l="6250" t="58385" r="55249" b="8466"/>
          <a:stretch>
            <a:fillRect/>
          </a:stretch>
        </p:blipFill>
        <p:spPr bwMode="auto">
          <a:xfrm>
            <a:off x="2771775" y="3573463"/>
            <a:ext cx="3919538" cy="2627312"/>
          </a:xfrm>
          <a:prstGeom prst="rect">
            <a:avLst/>
          </a:prstGeom>
          <a:noFill/>
          <a:ln w="12700">
            <a:noFill/>
            <a:miter lim="800000"/>
            <a:headEnd/>
            <a:tailEnd/>
          </a:ln>
        </p:spPr>
      </p:pic>
      <p:sp>
        <p:nvSpPr>
          <p:cNvPr id="4" name="Rectangle 2"/>
          <p:cNvSpPr txBox="1">
            <a:spLocks noChangeArrowheads="1"/>
          </p:cNvSpPr>
          <p:nvPr/>
        </p:nvSpPr>
        <p:spPr>
          <a:xfrm>
            <a:off x="468313" y="549275"/>
            <a:ext cx="8229600" cy="1143000"/>
          </a:xfrm>
          <a:prstGeom prst="rect">
            <a:avLst/>
          </a:prstGeom>
        </p:spPr>
        <p:txBody>
          <a:bodyPr/>
          <a:lstStyle/>
          <a:p>
            <a:pPr algn="ctr" eaLnBrk="0" hangingPunct="0">
              <a:defRPr/>
            </a:pPr>
            <a:r>
              <a:rPr lang="en-GB" sz="3600" b="0" kern="0" dirty="0" smtClean="0">
                <a:solidFill>
                  <a:schemeClr val="tx2"/>
                </a:solidFill>
                <a:latin typeface="+mj-lt"/>
                <a:ea typeface="+mj-ea"/>
              </a:rPr>
              <a:t>Shaft Alignment</a:t>
            </a:r>
            <a:endParaRPr lang="en-GB" sz="3600" b="0" kern="0" dirty="0">
              <a:solidFill>
                <a:schemeClr val="tx2"/>
              </a:solidFill>
              <a:latin typeface="+mj-lt"/>
              <a:ea typeface="+mj-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rrowheads="1"/>
          </p:cNvPicPr>
          <p:nvPr/>
        </p:nvPicPr>
        <p:blipFill>
          <a:blip r:embed="rId3" cstate="print"/>
          <a:srcRect/>
          <a:stretch>
            <a:fillRect/>
          </a:stretch>
        </p:blipFill>
        <p:spPr bwMode="auto">
          <a:xfrm>
            <a:off x="2195513" y="3789363"/>
            <a:ext cx="4824412" cy="2303462"/>
          </a:xfrm>
          <a:prstGeom prst="rect">
            <a:avLst/>
          </a:prstGeom>
          <a:noFill/>
          <a:ln w="12700">
            <a:noFill/>
            <a:miter lim="800000"/>
            <a:headEnd/>
            <a:tailEnd/>
          </a:ln>
        </p:spPr>
      </p:pic>
      <p:sp>
        <p:nvSpPr>
          <p:cNvPr id="12291" name="Text Box 3"/>
          <p:cNvSpPr txBox="1">
            <a:spLocks noChangeArrowheads="1"/>
          </p:cNvSpPr>
          <p:nvPr/>
        </p:nvSpPr>
        <p:spPr bwMode="auto">
          <a:xfrm>
            <a:off x="1258888" y="2636838"/>
            <a:ext cx="7086600" cy="831850"/>
          </a:xfrm>
          <a:prstGeom prst="rect">
            <a:avLst/>
          </a:prstGeom>
          <a:noFill/>
          <a:ln w="12700">
            <a:noFill/>
            <a:miter lim="800000"/>
            <a:headEnd/>
            <a:tailEnd/>
          </a:ln>
        </p:spPr>
        <p:txBody>
          <a:bodyPr>
            <a:spAutoFit/>
          </a:bodyPr>
          <a:lstStyle/>
          <a:p>
            <a:pPr>
              <a:spcBef>
                <a:spcPct val="50000"/>
              </a:spcBef>
            </a:pPr>
            <a:r>
              <a:rPr lang="en-GB" sz="2400" b="0" dirty="0" smtClean="0"/>
              <a:t>Shafts in this same straight line are considered co-linear, or in the same straight line.</a:t>
            </a:r>
            <a:endParaRPr lang="en-GB" sz="2400" b="0" dirty="0"/>
          </a:p>
        </p:txBody>
      </p:sp>
      <p:sp>
        <p:nvSpPr>
          <p:cNvPr id="12292" name="Rectangle 4"/>
          <p:cNvSpPr>
            <a:spLocks noGrp="1" noChangeArrowheads="1"/>
          </p:cNvSpPr>
          <p:nvPr>
            <p:ph type="title" idx="4294967295"/>
          </p:nvPr>
        </p:nvSpPr>
        <p:spPr/>
        <p:txBody>
          <a:bodyPr/>
          <a:lstStyle/>
          <a:p>
            <a:r>
              <a:rPr lang="en-GB" sz="3600" smtClean="0">
                <a:cs typeface="Arabic Transparent" pitchFamily="2" charset="-78"/>
              </a:rPr>
              <a:t>Shaft Alignment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692150"/>
            <a:ext cx="8229600" cy="1143000"/>
          </a:xfrm>
        </p:spPr>
        <p:txBody>
          <a:bodyPr/>
          <a:lstStyle/>
          <a:p>
            <a:r>
              <a:rPr lang="en-GB" sz="3600" dirty="0" smtClean="0"/>
              <a:t>Misalignment</a:t>
            </a:r>
          </a:p>
        </p:txBody>
      </p:sp>
      <p:sp>
        <p:nvSpPr>
          <p:cNvPr id="6147" name="Rectangle 3"/>
          <p:cNvSpPr>
            <a:spLocks noGrp="1" noChangeArrowheads="1"/>
          </p:cNvSpPr>
          <p:nvPr>
            <p:ph type="body" idx="1"/>
          </p:nvPr>
        </p:nvSpPr>
        <p:spPr>
          <a:xfrm>
            <a:off x="1547664" y="2204864"/>
            <a:ext cx="6504384" cy="3315072"/>
          </a:xfrm>
        </p:spPr>
        <p:txBody>
          <a:bodyPr/>
          <a:lstStyle/>
          <a:p>
            <a:pPr algn="ctr">
              <a:buFont typeface="Wingdings" pitchFamily="2" charset="2"/>
              <a:buNone/>
              <a:defRPr/>
            </a:pPr>
            <a:endParaRPr lang="en-GB" sz="2400" b="1" dirty="0" smtClean="0">
              <a:effectLst>
                <a:outerShdw blurRad="38100" dist="38100" dir="2700000" algn="tl">
                  <a:srgbClr val="C0C0C0"/>
                </a:outerShdw>
              </a:effectLst>
            </a:endParaRPr>
          </a:p>
          <a:p>
            <a:pPr>
              <a:buFont typeface="Wingdings" pitchFamily="2" charset="2"/>
              <a:buNone/>
              <a:defRPr/>
            </a:pPr>
            <a:r>
              <a:rPr lang="en-GB" sz="2400" dirty="0" smtClean="0"/>
              <a:t>	There are three types of misalignment :</a:t>
            </a:r>
            <a:br>
              <a:rPr lang="en-GB" sz="2400" dirty="0" smtClean="0"/>
            </a:br>
            <a:endParaRPr lang="en-GB" sz="2400" dirty="0" smtClean="0"/>
          </a:p>
          <a:p>
            <a:pPr lvl="1">
              <a:defRPr/>
            </a:pPr>
            <a:r>
              <a:rPr lang="en-GB" sz="2400" dirty="0" smtClean="0"/>
              <a:t>Angular  (in elevation, in plan)</a:t>
            </a:r>
            <a:br>
              <a:rPr lang="en-GB" sz="2400" dirty="0" smtClean="0"/>
            </a:br>
            <a:endParaRPr lang="en-GB" sz="2400" dirty="0" smtClean="0"/>
          </a:p>
          <a:p>
            <a:pPr lvl="1">
              <a:defRPr/>
            </a:pPr>
            <a:r>
              <a:rPr lang="en-GB" sz="2400" dirty="0" smtClean="0"/>
              <a:t>Parallel or Offset  (in elevation, in plan)</a:t>
            </a:r>
            <a:br>
              <a:rPr lang="en-GB" sz="2400" dirty="0" smtClean="0"/>
            </a:br>
            <a:endParaRPr lang="en-GB" sz="2400" dirty="0" smtClean="0"/>
          </a:p>
          <a:p>
            <a:pPr lvl="1">
              <a:defRPr/>
            </a:pPr>
            <a:r>
              <a:rPr lang="en-GB" sz="2400" dirty="0" smtClean="0"/>
              <a:t>Axial</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z="3600" dirty="0" smtClean="0">
                <a:solidFill>
                  <a:schemeClr val="tx1"/>
                </a:solidFill>
                <a:cs typeface="Arial" charset="0"/>
              </a:rPr>
              <a:t>Types of Misalignment</a:t>
            </a:r>
          </a:p>
        </p:txBody>
      </p:sp>
      <p:pic>
        <p:nvPicPr>
          <p:cNvPr id="14339" name="Picture 4"/>
          <p:cNvPicPr>
            <a:picLocks noChangeAspect="1" noChangeArrowheads="1"/>
          </p:cNvPicPr>
          <p:nvPr/>
        </p:nvPicPr>
        <p:blipFill>
          <a:blip r:embed="rId3" cstate="print"/>
          <a:srcRect/>
          <a:stretch>
            <a:fillRect/>
          </a:stretch>
        </p:blipFill>
        <p:spPr bwMode="auto">
          <a:xfrm>
            <a:off x="3419475" y="1844675"/>
            <a:ext cx="2438400" cy="2073275"/>
          </a:xfrm>
          <a:prstGeom prst="rect">
            <a:avLst/>
          </a:prstGeom>
          <a:noFill/>
          <a:ln w="9525">
            <a:noFill/>
            <a:miter lim="800000"/>
            <a:headEnd/>
            <a:tailEnd/>
          </a:ln>
        </p:spPr>
      </p:pic>
      <p:sp>
        <p:nvSpPr>
          <p:cNvPr id="14340" name="Rectangle 7"/>
          <p:cNvSpPr>
            <a:spLocks noChangeArrowheads="1"/>
          </p:cNvSpPr>
          <p:nvPr/>
        </p:nvSpPr>
        <p:spPr bwMode="auto">
          <a:xfrm>
            <a:off x="1259632" y="4077072"/>
            <a:ext cx="6769100" cy="1939925"/>
          </a:xfrm>
          <a:prstGeom prst="rect">
            <a:avLst/>
          </a:prstGeom>
          <a:noFill/>
          <a:ln w="12700">
            <a:noFill/>
            <a:miter lim="800000"/>
            <a:headEnd/>
            <a:tailEnd/>
          </a:ln>
        </p:spPr>
        <p:txBody>
          <a:bodyPr>
            <a:spAutoFit/>
          </a:bodyPr>
          <a:lstStyle/>
          <a:p>
            <a:r>
              <a:rPr lang="en-GB" sz="2400" dirty="0" smtClean="0"/>
              <a:t>Angular</a:t>
            </a:r>
            <a:r>
              <a:rPr lang="en-GB" sz="2400" b="0" dirty="0" smtClean="0"/>
              <a:t> – The shafts are not in the same plane, which causes a difference in measurement between  measurements made 180 degrees opposite on the coupling faces. This can be both vertical and horizontal.</a:t>
            </a:r>
            <a:endParaRPr lang="en-GB" sz="2400" b="0" dirty="0"/>
          </a:p>
        </p:txBody>
      </p:sp>
      <p:sp>
        <p:nvSpPr>
          <p:cNvPr id="14341" name="Line 11"/>
          <p:cNvSpPr>
            <a:spLocks noChangeShapeType="1"/>
          </p:cNvSpPr>
          <p:nvPr/>
        </p:nvSpPr>
        <p:spPr bwMode="auto">
          <a:xfrm flipH="1" flipV="1">
            <a:off x="3059113" y="2924175"/>
            <a:ext cx="1676400" cy="0"/>
          </a:xfrm>
          <a:prstGeom prst="line">
            <a:avLst/>
          </a:prstGeom>
          <a:noFill/>
          <a:ln w="12700">
            <a:solidFill>
              <a:srgbClr val="FF0000"/>
            </a:solidFill>
            <a:round/>
            <a:headEnd/>
            <a:tailEnd/>
          </a:ln>
        </p:spPr>
        <p:txBody>
          <a:bodyPr/>
          <a:lstStyle/>
          <a:p>
            <a:endParaRPr lang="en-US" dirty="0"/>
          </a:p>
        </p:txBody>
      </p:sp>
      <p:sp>
        <p:nvSpPr>
          <p:cNvPr id="14342" name="Line 12"/>
          <p:cNvSpPr>
            <a:spLocks noChangeShapeType="1"/>
          </p:cNvSpPr>
          <p:nvPr/>
        </p:nvSpPr>
        <p:spPr bwMode="auto">
          <a:xfrm flipH="1">
            <a:off x="4572000" y="2420938"/>
            <a:ext cx="1447800" cy="533400"/>
          </a:xfrm>
          <a:prstGeom prst="line">
            <a:avLst/>
          </a:prstGeom>
          <a:noFill/>
          <a:ln w="12700">
            <a:solidFill>
              <a:srgbClr val="FF0000"/>
            </a:solidFill>
            <a:round/>
            <a:headEnd/>
            <a:tailEnd/>
          </a:ln>
        </p:spPr>
        <p:txBody>
          <a:bodyPr/>
          <a:lstStyle/>
          <a:p>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z="3600" dirty="0" smtClean="0">
                <a:solidFill>
                  <a:schemeClr val="tx1"/>
                </a:solidFill>
                <a:cs typeface="Arial" charset="0"/>
              </a:rPr>
              <a:t>Types of Misalignment</a:t>
            </a:r>
          </a:p>
        </p:txBody>
      </p:sp>
      <p:pic>
        <p:nvPicPr>
          <p:cNvPr id="15363" name="Picture 3"/>
          <p:cNvPicPr>
            <a:picLocks noGrp="1" noChangeAspect="1" noChangeArrowheads="1"/>
          </p:cNvPicPr>
          <p:nvPr>
            <p:ph type="body" idx="1"/>
          </p:nvPr>
        </p:nvPicPr>
        <p:blipFill>
          <a:blip r:embed="rId3" cstate="print"/>
          <a:srcRect/>
          <a:stretch>
            <a:fillRect/>
          </a:stretch>
        </p:blipFill>
        <p:spPr>
          <a:xfrm>
            <a:off x="3492500" y="1700213"/>
            <a:ext cx="2379663" cy="2093912"/>
          </a:xfrm>
          <a:noFill/>
        </p:spPr>
      </p:pic>
      <p:sp>
        <p:nvSpPr>
          <p:cNvPr id="15364" name="Text Box 6"/>
          <p:cNvSpPr txBox="1">
            <a:spLocks noChangeArrowheads="1"/>
          </p:cNvSpPr>
          <p:nvPr/>
        </p:nvSpPr>
        <p:spPr bwMode="auto">
          <a:xfrm>
            <a:off x="1116013" y="4365625"/>
            <a:ext cx="7056437" cy="1938338"/>
          </a:xfrm>
          <a:prstGeom prst="rect">
            <a:avLst/>
          </a:prstGeom>
          <a:noFill/>
          <a:ln w="12700">
            <a:noFill/>
            <a:miter lim="800000"/>
            <a:headEnd/>
            <a:tailEnd/>
          </a:ln>
        </p:spPr>
        <p:txBody>
          <a:bodyPr>
            <a:spAutoFit/>
          </a:bodyPr>
          <a:lstStyle/>
          <a:p>
            <a:r>
              <a:rPr lang="en-GB" sz="2400" dirty="0" smtClean="0"/>
              <a:t>Offset</a:t>
            </a:r>
            <a:r>
              <a:rPr lang="en-GB" sz="2400" b="0" dirty="0" smtClean="0"/>
              <a:t>, – The shafts are parallel to each other, but are not in-line, or in the same plane.  This can be both vertical and horizontal. Most misalignment issues are a combination of both angular and offset. </a:t>
            </a:r>
            <a:endParaRPr lang="en-GB" sz="2400" b="0" dirty="0"/>
          </a:p>
        </p:txBody>
      </p:sp>
      <p:sp>
        <p:nvSpPr>
          <p:cNvPr id="15365" name="Line 9"/>
          <p:cNvSpPr>
            <a:spLocks noChangeShapeType="1"/>
          </p:cNvSpPr>
          <p:nvPr/>
        </p:nvSpPr>
        <p:spPr bwMode="auto">
          <a:xfrm flipH="1" flipV="1">
            <a:off x="4500563" y="2492375"/>
            <a:ext cx="1981200" cy="0"/>
          </a:xfrm>
          <a:prstGeom prst="line">
            <a:avLst/>
          </a:prstGeom>
          <a:noFill/>
          <a:ln w="12700">
            <a:solidFill>
              <a:srgbClr val="FF0000"/>
            </a:solidFill>
            <a:round/>
            <a:headEnd/>
            <a:tailEnd/>
          </a:ln>
        </p:spPr>
        <p:txBody>
          <a:bodyPr/>
          <a:lstStyle/>
          <a:p>
            <a:endParaRPr lang="en-US" dirty="0"/>
          </a:p>
        </p:txBody>
      </p:sp>
      <p:sp>
        <p:nvSpPr>
          <p:cNvPr id="15366" name="Line 10"/>
          <p:cNvSpPr>
            <a:spLocks noChangeShapeType="1"/>
          </p:cNvSpPr>
          <p:nvPr/>
        </p:nvSpPr>
        <p:spPr bwMode="auto">
          <a:xfrm flipH="1" flipV="1">
            <a:off x="2916238" y="2924175"/>
            <a:ext cx="1981200" cy="0"/>
          </a:xfrm>
          <a:prstGeom prst="line">
            <a:avLst/>
          </a:prstGeom>
          <a:noFill/>
          <a:ln w="12700">
            <a:solidFill>
              <a:srgbClr val="FF0000"/>
            </a:solidFill>
            <a:round/>
            <a:headEnd/>
            <a:tailEnd/>
          </a:ln>
        </p:spPr>
        <p:txBody>
          <a:bodyPr/>
          <a:lstStyle/>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cstate="print"/>
          <a:srcRect/>
          <a:stretch>
            <a:fillRect/>
          </a:stretch>
        </p:blipFill>
        <p:spPr>
          <a:xfrm>
            <a:off x="3348038" y="1916113"/>
            <a:ext cx="2495550" cy="2105025"/>
          </a:xfrm>
          <a:noFill/>
        </p:spPr>
      </p:pic>
      <p:sp>
        <p:nvSpPr>
          <p:cNvPr id="16387" name="TextBox 6"/>
          <p:cNvSpPr txBox="1">
            <a:spLocks noChangeArrowheads="1"/>
          </p:cNvSpPr>
          <p:nvPr/>
        </p:nvSpPr>
        <p:spPr bwMode="auto">
          <a:xfrm>
            <a:off x="1042988" y="549275"/>
            <a:ext cx="7058025" cy="646113"/>
          </a:xfrm>
          <a:prstGeom prst="rect">
            <a:avLst/>
          </a:prstGeom>
          <a:noFill/>
          <a:ln w="9525">
            <a:noFill/>
            <a:miter lim="800000"/>
            <a:headEnd/>
            <a:tailEnd/>
          </a:ln>
        </p:spPr>
        <p:txBody>
          <a:bodyPr>
            <a:spAutoFit/>
          </a:bodyPr>
          <a:lstStyle/>
          <a:p>
            <a:pPr algn="ctr"/>
            <a:r>
              <a:rPr lang="en-GB" sz="3600" b="0" dirty="0" smtClean="0"/>
              <a:t>Types of Misalignment</a:t>
            </a:r>
            <a:endParaRPr lang="en-GB" sz="3600" b="0" dirty="0"/>
          </a:p>
        </p:txBody>
      </p:sp>
      <p:sp>
        <p:nvSpPr>
          <p:cNvPr id="16388" name="TextBox 7"/>
          <p:cNvSpPr txBox="1">
            <a:spLocks noChangeArrowheads="1"/>
          </p:cNvSpPr>
          <p:nvPr/>
        </p:nvSpPr>
        <p:spPr bwMode="auto">
          <a:xfrm>
            <a:off x="1258888" y="4797425"/>
            <a:ext cx="7129462" cy="1262063"/>
          </a:xfrm>
          <a:prstGeom prst="rect">
            <a:avLst/>
          </a:prstGeom>
          <a:noFill/>
          <a:ln w="9525">
            <a:noFill/>
            <a:miter lim="800000"/>
            <a:headEnd/>
            <a:tailEnd/>
          </a:ln>
        </p:spPr>
        <p:txBody>
          <a:bodyPr>
            <a:spAutoFit/>
          </a:bodyPr>
          <a:lstStyle/>
          <a:p>
            <a:r>
              <a:rPr lang="en-GB" sz="2400" dirty="0" smtClean="0"/>
              <a:t>Axial</a:t>
            </a:r>
            <a:r>
              <a:rPr lang="en-GB" sz="2400" b="0" dirty="0" smtClean="0"/>
              <a:t> – The shafts are parallel to each and in the same plane but the separation distance can vary.</a:t>
            </a:r>
          </a:p>
          <a:p>
            <a:r>
              <a:rPr lang="en-GB" dirty="0"/>
              <a:t> </a:t>
            </a:r>
            <a:endParaRPr lang="en-US" dirty="0"/>
          </a:p>
        </p:txBody>
      </p:sp>
      <p:sp>
        <p:nvSpPr>
          <p:cNvPr id="16389" name="Line 11"/>
          <p:cNvSpPr>
            <a:spLocks noChangeShapeType="1"/>
          </p:cNvSpPr>
          <p:nvPr/>
        </p:nvSpPr>
        <p:spPr bwMode="auto">
          <a:xfrm flipH="1" flipV="1">
            <a:off x="2700338" y="2997200"/>
            <a:ext cx="3671887" cy="0"/>
          </a:xfrm>
          <a:prstGeom prst="line">
            <a:avLst/>
          </a:prstGeom>
          <a:noFill/>
          <a:ln w="12700">
            <a:solidFill>
              <a:srgbClr val="FF0000"/>
            </a:solidFill>
            <a:round/>
            <a:headEnd/>
            <a:tailEnd/>
          </a:ln>
        </p:spPr>
        <p:txBody>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38250" y="533400"/>
            <a:ext cx="6705600" cy="1143000"/>
          </a:xfrm>
        </p:spPr>
        <p:txBody>
          <a:bodyPr/>
          <a:lstStyle/>
          <a:p>
            <a:r>
              <a:rPr lang="en-GB" sz="3600" dirty="0" smtClean="0"/>
              <a:t>Alignment</a:t>
            </a:r>
          </a:p>
        </p:txBody>
      </p:sp>
      <p:grpSp>
        <p:nvGrpSpPr>
          <p:cNvPr id="17411" name="Group 34"/>
          <p:cNvGrpSpPr>
            <a:grpSpLocks/>
          </p:cNvGrpSpPr>
          <p:nvPr/>
        </p:nvGrpSpPr>
        <p:grpSpPr bwMode="auto">
          <a:xfrm>
            <a:off x="5151438" y="2597150"/>
            <a:ext cx="1608137" cy="1035050"/>
            <a:chOff x="3245" y="1636"/>
            <a:chExt cx="1013" cy="652"/>
          </a:xfrm>
        </p:grpSpPr>
        <p:sp>
          <p:nvSpPr>
            <p:cNvPr id="17587" name="Rectangle 3"/>
            <p:cNvSpPr>
              <a:spLocks noChangeArrowheads="1"/>
            </p:cNvSpPr>
            <p:nvPr/>
          </p:nvSpPr>
          <p:spPr bwMode="auto">
            <a:xfrm>
              <a:off x="3284" y="1636"/>
              <a:ext cx="772" cy="652"/>
            </a:xfrm>
            <a:prstGeom prst="rect">
              <a:avLst/>
            </a:prstGeom>
            <a:noFill/>
            <a:ln w="12700">
              <a:solidFill>
                <a:schemeClr val="tx1"/>
              </a:solidFill>
              <a:miter lim="800000"/>
              <a:headEnd/>
              <a:tailEnd/>
            </a:ln>
          </p:spPr>
          <p:txBody>
            <a:bodyPr wrap="none" anchor="ctr"/>
            <a:lstStyle/>
            <a:p>
              <a:endParaRPr lang="en-US" dirty="0"/>
            </a:p>
          </p:txBody>
        </p:sp>
        <p:grpSp>
          <p:nvGrpSpPr>
            <p:cNvPr id="17588" name="Group 9"/>
            <p:cNvGrpSpPr>
              <a:grpSpLocks/>
            </p:cNvGrpSpPr>
            <p:nvPr/>
          </p:nvGrpSpPr>
          <p:grpSpPr bwMode="auto">
            <a:xfrm>
              <a:off x="3307" y="1652"/>
              <a:ext cx="722" cy="616"/>
              <a:chOff x="3307" y="1652"/>
              <a:chExt cx="722" cy="616"/>
            </a:xfrm>
          </p:grpSpPr>
          <p:grpSp>
            <p:nvGrpSpPr>
              <p:cNvPr id="17613" name="Group 6"/>
              <p:cNvGrpSpPr>
                <a:grpSpLocks/>
              </p:cNvGrpSpPr>
              <p:nvPr/>
            </p:nvGrpSpPr>
            <p:grpSpPr bwMode="auto">
              <a:xfrm>
                <a:off x="3307" y="1652"/>
                <a:ext cx="722" cy="28"/>
                <a:chOff x="3307" y="1652"/>
                <a:chExt cx="722" cy="28"/>
              </a:xfrm>
            </p:grpSpPr>
            <p:sp>
              <p:nvSpPr>
                <p:cNvPr id="17616" name="Oval 4"/>
                <p:cNvSpPr>
                  <a:spLocks noChangeArrowheads="1"/>
                </p:cNvSpPr>
                <p:nvPr/>
              </p:nvSpPr>
              <p:spPr bwMode="auto">
                <a:xfrm>
                  <a:off x="3307" y="1652"/>
                  <a:ext cx="28" cy="28"/>
                </a:xfrm>
                <a:prstGeom prst="ellipse">
                  <a:avLst/>
                </a:prstGeom>
                <a:noFill/>
                <a:ln w="12700">
                  <a:solidFill>
                    <a:schemeClr val="tx1"/>
                  </a:solidFill>
                  <a:round/>
                  <a:headEnd/>
                  <a:tailEnd/>
                </a:ln>
              </p:spPr>
              <p:txBody>
                <a:bodyPr wrap="none" anchor="ctr"/>
                <a:lstStyle/>
                <a:p>
                  <a:endParaRPr lang="en-US" dirty="0"/>
                </a:p>
              </p:txBody>
            </p:sp>
            <p:sp>
              <p:nvSpPr>
                <p:cNvPr id="17617" name="Oval 5"/>
                <p:cNvSpPr>
                  <a:spLocks noChangeArrowheads="1"/>
                </p:cNvSpPr>
                <p:nvPr/>
              </p:nvSpPr>
              <p:spPr bwMode="auto">
                <a:xfrm>
                  <a:off x="4001" y="1652"/>
                  <a:ext cx="28" cy="28"/>
                </a:xfrm>
                <a:prstGeom prst="ellipse">
                  <a:avLst/>
                </a:prstGeom>
                <a:noFill/>
                <a:ln w="12700">
                  <a:solidFill>
                    <a:schemeClr val="tx1"/>
                  </a:solidFill>
                  <a:round/>
                  <a:headEnd/>
                  <a:tailEnd/>
                </a:ln>
              </p:spPr>
              <p:txBody>
                <a:bodyPr wrap="none" anchor="ctr"/>
                <a:lstStyle/>
                <a:p>
                  <a:endParaRPr lang="en-US" dirty="0"/>
                </a:p>
              </p:txBody>
            </p:sp>
          </p:grpSp>
          <p:sp>
            <p:nvSpPr>
              <p:cNvPr id="17614" name="Oval 7"/>
              <p:cNvSpPr>
                <a:spLocks noChangeArrowheads="1"/>
              </p:cNvSpPr>
              <p:nvPr/>
            </p:nvSpPr>
            <p:spPr bwMode="auto">
              <a:xfrm>
                <a:off x="3307" y="2240"/>
                <a:ext cx="28" cy="28"/>
              </a:xfrm>
              <a:prstGeom prst="ellipse">
                <a:avLst/>
              </a:prstGeom>
              <a:noFill/>
              <a:ln w="12700">
                <a:solidFill>
                  <a:schemeClr val="tx1"/>
                </a:solidFill>
                <a:round/>
                <a:headEnd/>
                <a:tailEnd/>
              </a:ln>
            </p:spPr>
            <p:txBody>
              <a:bodyPr wrap="none" anchor="ctr"/>
              <a:lstStyle/>
              <a:p>
                <a:endParaRPr lang="en-US" dirty="0"/>
              </a:p>
            </p:txBody>
          </p:sp>
          <p:sp>
            <p:nvSpPr>
              <p:cNvPr id="17615" name="Oval 8"/>
              <p:cNvSpPr>
                <a:spLocks noChangeArrowheads="1"/>
              </p:cNvSpPr>
              <p:nvPr/>
            </p:nvSpPr>
            <p:spPr bwMode="auto">
              <a:xfrm>
                <a:off x="4001" y="2240"/>
                <a:ext cx="28" cy="28"/>
              </a:xfrm>
              <a:prstGeom prst="ellipse">
                <a:avLst/>
              </a:prstGeom>
              <a:noFill/>
              <a:ln w="12700">
                <a:solidFill>
                  <a:schemeClr val="tx1"/>
                </a:solidFill>
                <a:round/>
                <a:headEnd/>
                <a:tailEnd/>
              </a:ln>
            </p:spPr>
            <p:txBody>
              <a:bodyPr wrap="none" anchor="ctr"/>
              <a:lstStyle/>
              <a:p>
                <a:endParaRPr lang="en-US" dirty="0"/>
              </a:p>
            </p:txBody>
          </p:sp>
        </p:grpSp>
        <p:grpSp>
          <p:nvGrpSpPr>
            <p:cNvPr id="17589" name="Group 33"/>
            <p:cNvGrpSpPr>
              <a:grpSpLocks/>
            </p:cNvGrpSpPr>
            <p:nvPr/>
          </p:nvGrpSpPr>
          <p:grpSpPr bwMode="auto">
            <a:xfrm>
              <a:off x="3245" y="1708"/>
              <a:ext cx="1013" cy="502"/>
              <a:chOff x="3245" y="1708"/>
              <a:chExt cx="1013" cy="502"/>
            </a:xfrm>
          </p:grpSpPr>
          <p:grpSp>
            <p:nvGrpSpPr>
              <p:cNvPr id="17590" name="Group 16"/>
              <p:cNvGrpSpPr>
                <a:grpSpLocks/>
              </p:cNvGrpSpPr>
              <p:nvPr/>
            </p:nvGrpSpPr>
            <p:grpSpPr bwMode="auto">
              <a:xfrm>
                <a:off x="3245" y="1708"/>
                <a:ext cx="1013" cy="502"/>
                <a:chOff x="3245" y="1708"/>
                <a:chExt cx="1013" cy="502"/>
              </a:xfrm>
            </p:grpSpPr>
            <p:sp>
              <p:nvSpPr>
                <p:cNvPr id="17607" name="AutoShape 10"/>
                <p:cNvSpPr>
                  <a:spLocks noChangeArrowheads="1"/>
                </p:cNvSpPr>
                <p:nvPr/>
              </p:nvSpPr>
              <p:spPr bwMode="auto">
                <a:xfrm>
                  <a:off x="3284" y="1708"/>
                  <a:ext cx="77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608" name="Arc 11"/>
                <p:cNvSpPr>
                  <a:spLocks/>
                </p:cNvSpPr>
                <p:nvPr/>
              </p:nvSpPr>
              <p:spPr bwMode="auto">
                <a:xfrm>
                  <a:off x="3245" y="1883"/>
                  <a:ext cx="38" cy="163"/>
                </a:xfrm>
                <a:custGeom>
                  <a:avLst/>
                  <a:gdLst>
                    <a:gd name="T0" fmla="*/ 0 w 21600"/>
                    <a:gd name="T1" fmla="*/ 0 h 43193"/>
                    <a:gd name="T2" fmla="*/ 0 w 21600"/>
                    <a:gd name="T3" fmla="*/ 0 h 43193"/>
                    <a:gd name="T4" fmla="*/ 0 w 21600"/>
                    <a:gd name="T5" fmla="*/ 0 h 43193"/>
                    <a:gd name="T6" fmla="*/ 0 60000 65536"/>
                    <a:gd name="T7" fmla="*/ 0 60000 65536"/>
                    <a:gd name="T8" fmla="*/ 0 60000 65536"/>
                    <a:gd name="T9" fmla="*/ 0 w 21600"/>
                    <a:gd name="T10" fmla="*/ 0 h 43193"/>
                    <a:gd name="T11" fmla="*/ 21600 w 21600"/>
                    <a:gd name="T12" fmla="*/ 43193 h 43193"/>
                  </a:gdLst>
                  <a:ahLst/>
                  <a:cxnLst>
                    <a:cxn ang="T6">
                      <a:pos x="T0" y="T1"/>
                    </a:cxn>
                    <a:cxn ang="T7">
                      <a:pos x="T2" y="T3"/>
                    </a:cxn>
                    <a:cxn ang="T8">
                      <a:pos x="T4" y="T5"/>
                    </a:cxn>
                  </a:cxnLst>
                  <a:rect l="T9" t="T10" r="T11" b="T12"/>
                  <a:pathLst>
                    <a:path w="21600" h="43193" fill="none" extrusionOk="0">
                      <a:moveTo>
                        <a:pt x="21600" y="43193"/>
                      </a:moveTo>
                      <a:cubicBezTo>
                        <a:pt x="9670" y="43193"/>
                        <a:pt x="0" y="33522"/>
                        <a:pt x="0" y="21593"/>
                      </a:cubicBezTo>
                      <a:cubicBezTo>
                        <a:pt x="-1" y="9883"/>
                        <a:pt x="9329" y="306"/>
                        <a:pt x="21035" y="0"/>
                      </a:cubicBezTo>
                    </a:path>
                    <a:path w="21600" h="43193" stroke="0" extrusionOk="0">
                      <a:moveTo>
                        <a:pt x="21600" y="43193"/>
                      </a:moveTo>
                      <a:cubicBezTo>
                        <a:pt x="9670" y="43193"/>
                        <a:pt x="0" y="33522"/>
                        <a:pt x="0" y="21593"/>
                      </a:cubicBezTo>
                      <a:cubicBezTo>
                        <a:pt x="-1" y="9883"/>
                        <a:pt x="9329" y="306"/>
                        <a:pt x="21035" y="0"/>
                      </a:cubicBezTo>
                      <a:lnTo>
                        <a:pt x="21600" y="21593"/>
                      </a:lnTo>
                      <a:close/>
                    </a:path>
                  </a:pathLst>
                </a:custGeom>
                <a:noFill/>
                <a:ln w="12700" cap="rnd">
                  <a:solidFill>
                    <a:schemeClr val="tx1"/>
                  </a:solidFill>
                  <a:round/>
                  <a:headEnd/>
                  <a:tailEnd/>
                </a:ln>
              </p:spPr>
              <p:txBody>
                <a:bodyPr wrap="none" anchor="ctr"/>
                <a:lstStyle/>
                <a:p>
                  <a:endParaRPr lang="en-US" dirty="0"/>
                </a:p>
              </p:txBody>
            </p:sp>
            <p:grpSp>
              <p:nvGrpSpPr>
                <p:cNvPr id="17609" name="Group 15"/>
                <p:cNvGrpSpPr>
                  <a:grpSpLocks/>
                </p:cNvGrpSpPr>
                <p:nvPr/>
              </p:nvGrpSpPr>
              <p:grpSpPr bwMode="auto">
                <a:xfrm>
                  <a:off x="4066" y="1835"/>
                  <a:ext cx="192" cy="288"/>
                  <a:chOff x="4066" y="1835"/>
                  <a:chExt cx="192" cy="288"/>
                </a:xfrm>
              </p:grpSpPr>
              <p:sp>
                <p:nvSpPr>
                  <p:cNvPr id="17610" name="Rectangle 12"/>
                  <p:cNvSpPr>
                    <a:spLocks noChangeArrowheads="1"/>
                  </p:cNvSpPr>
                  <p:nvPr/>
                </p:nvSpPr>
                <p:spPr bwMode="auto">
                  <a:xfrm>
                    <a:off x="4066" y="1835"/>
                    <a:ext cx="28" cy="288"/>
                  </a:xfrm>
                  <a:prstGeom prst="rect">
                    <a:avLst/>
                  </a:prstGeom>
                  <a:noFill/>
                  <a:ln w="12700">
                    <a:solidFill>
                      <a:schemeClr val="tx1"/>
                    </a:solidFill>
                    <a:miter lim="800000"/>
                    <a:headEnd/>
                    <a:tailEnd/>
                  </a:ln>
                </p:spPr>
                <p:txBody>
                  <a:bodyPr wrap="none" anchor="ctr"/>
                  <a:lstStyle/>
                  <a:p>
                    <a:endParaRPr lang="en-US" dirty="0"/>
                  </a:p>
                </p:txBody>
              </p:sp>
              <p:sp>
                <p:nvSpPr>
                  <p:cNvPr id="17611" name="Rectangle 13"/>
                  <p:cNvSpPr>
                    <a:spLocks noChangeArrowheads="1"/>
                  </p:cNvSpPr>
                  <p:nvPr/>
                </p:nvSpPr>
                <p:spPr bwMode="auto">
                  <a:xfrm>
                    <a:off x="4102" y="1922"/>
                    <a:ext cx="112" cy="109"/>
                  </a:xfrm>
                  <a:prstGeom prst="rect">
                    <a:avLst/>
                  </a:prstGeom>
                  <a:noFill/>
                  <a:ln w="12700">
                    <a:solidFill>
                      <a:schemeClr val="tx1"/>
                    </a:solidFill>
                    <a:miter lim="800000"/>
                    <a:headEnd/>
                    <a:tailEnd/>
                  </a:ln>
                </p:spPr>
                <p:txBody>
                  <a:bodyPr wrap="none" anchor="ctr"/>
                  <a:lstStyle/>
                  <a:p>
                    <a:endParaRPr lang="en-US" dirty="0"/>
                  </a:p>
                </p:txBody>
              </p:sp>
              <p:sp>
                <p:nvSpPr>
                  <p:cNvPr id="17612" name="Rectangle 14"/>
                  <p:cNvSpPr>
                    <a:spLocks noChangeArrowheads="1"/>
                  </p:cNvSpPr>
                  <p:nvPr/>
                </p:nvSpPr>
                <p:spPr bwMode="auto">
                  <a:xfrm>
                    <a:off x="4222" y="1864"/>
                    <a:ext cx="36" cy="218"/>
                  </a:xfrm>
                  <a:prstGeom prst="rect">
                    <a:avLst/>
                  </a:prstGeom>
                  <a:noFill/>
                  <a:ln w="12700">
                    <a:solidFill>
                      <a:schemeClr val="tx1"/>
                    </a:solidFill>
                    <a:miter lim="800000"/>
                    <a:headEnd/>
                    <a:tailEnd/>
                  </a:ln>
                </p:spPr>
                <p:txBody>
                  <a:bodyPr wrap="none" anchor="ctr"/>
                  <a:lstStyle/>
                  <a:p>
                    <a:endParaRPr lang="en-US" dirty="0"/>
                  </a:p>
                </p:txBody>
              </p:sp>
            </p:grpSp>
          </p:grpSp>
          <p:grpSp>
            <p:nvGrpSpPr>
              <p:cNvPr id="17591" name="Group 32"/>
              <p:cNvGrpSpPr>
                <a:grpSpLocks/>
              </p:cNvGrpSpPr>
              <p:nvPr/>
            </p:nvGrpSpPr>
            <p:grpSpPr bwMode="auto">
              <a:xfrm>
                <a:off x="3357" y="1774"/>
                <a:ext cx="623" cy="368"/>
                <a:chOff x="3357" y="1774"/>
                <a:chExt cx="623" cy="368"/>
              </a:xfrm>
            </p:grpSpPr>
            <p:sp>
              <p:nvSpPr>
                <p:cNvPr id="17592" name="Line 17"/>
                <p:cNvSpPr>
                  <a:spLocks noChangeShapeType="1"/>
                </p:cNvSpPr>
                <p:nvPr/>
              </p:nvSpPr>
              <p:spPr bwMode="auto">
                <a:xfrm>
                  <a:off x="3357" y="2087"/>
                  <a:ext cx="623" cy="0"/>
                </a:xfrm>
                <a:prstGeom prst="line">
                  <a:avLst/>
                </a:prstGeom>
                <a:noFill/>
                <a:ln w="12700">
                  <a:solidFill>
                    <a:schemeClr val="tx1"/>
                  </a:solidFill>
                  <a:round/>
                  <a:headEnd/>
                  <a:tailEnd/>
                </a:ln>
              </p:spPr>
              <p:txBody>
                <a:bodyPr wrap="none" anchor="ctr"/>
                <a:lstStyle/>
                <a:p>
                  <a:endParaRPr lang="en-US" dirty="0"/>
                </a:p>
              </p:txBody>
            </p:sp>
            <p:sp>
              <p:nvSpPr>
                <p:cNvPr id="17593" name="Line 18"/>
                <p:cNvSpPr>
                  <a:spLocks noChangeShapeType="1"/>
                </p:cNvSpPr>
                <p:nvPr/>
              </p:nvSpPr>
              <p:spPr bwMode="auto">
                <a:xfrm>
                  <a:off x="3357" y="1774"/>
                  <a:ext cx="623" cy="0"/>
                </a:xfrm>
                <a:prstGeom prst="line">
                  <a:avLst/>
                </a:prstGeom>
                <a:noFill/>
                <a:ln w="12700">
                  <a:solidFill>
                    <a:schemeClr val="tx1"/>
                  </a:solidFill>
                  <a:round/>
                  <a:headEnd/>
                  <a:tailEnd/>
                </a:ln>
              </p:spPr>
              <p:txBody>
                <a:bodyPr wrap="none" anchor="ctr"/>
                <a:lstStyle/>
                <a:p>
                  <a:endParaRPr lang="en-US" dirty="0"/>
                </a:p>
              </p:txBody>
            </p:sp>
            <p:sp>
              <p:nvSpPr>
                <p:cNvPr id="17594" name="Line 19"/>
                <p:cNvSpPr>
                  <a:spLocks noChangeShapeType="1"/>
                </p:cNvSpPr>
                <p:nvPr/>
              </p:nvSpPr>
              <p:spPr bwMode="auto">
                <a:xfrm>
                  <a:off x="3357" y="1801"/>
                  <a:ext cx="623" cy="0"/>
                </a:xfrm>
                <a:prstGeom prst="line">
                  <a:avLst/>
                </a:prstGeom>
                <a:noFill/>
                <a:ln w="12700">
                  <a:solidFill>
                    <a:schemeClr val="tx1"/>
                  </a:solidFill>
                  <a:round/>
                  <a:headEnd/>
                  <a:tailEnd/>
                </a:ln>
              </p:spPr>
              <p:txBody>
                <a:bodyPr wrap="none" anchor="ctr"/>
                <a:lstStyle/>
                <a:p>
                  <a:endParaRPr lang="en-US" dirty="0"/>
                </a:p>
              </p:txBody>
            </p:sp>
            <p:sp>
              <p:nvSpPr>
                <p:cNvPr id="17595" name="Line 20"/>
                <p:cNvSpPr>
                  <a:spLocks noChangeShapeType="1"/>
                </p:cNvSpPr>
                <p:nvPr/>
              </p:nvSpPr>
              <p:spPr bwMode="auto">
                <a:xfrm>
                  <a:off x="3357" y="1828"/>
                  <a:ext cx="623" cy="0"/>
                </a:xfrm>
                <a:prstGeom prst="line">
                  <a:avLst/>
                </a:prstGeom>
                <a:noFill/>
                <a:ln w="12700">
                  <a:solidFill>
                    <a:schemeClr val="tx1"/>
                  </a:solidFill>
                  <a:round/>
                  <a:headEnd/>
                  <a:tailEnd/>
                </a:ln>
              </p:spPr>
              <p:txBody>
                <a:bodyPr wrap="none" anchor="ctr"/>
                <a:lstStyle/>
                <a:p>
                  <a:endParaRPr lang="en-US" dirty="0"/>
                </a:p>
              </p:txBody>
            </p:sp>
            <p:sp>
              <p:nvSpPr>
                <p:cNvPr id="17596" name="Line 21"/>
                <p:cNvSpPr>
                  <a:spLocks noChangeShapeType="1"/>
                </p:cNvSpPr>
                <p:nvPr/>
              </p:nvSpPr>
              <p:spPr bwMode="auto">
                <a:xfrm>
                  <a:off x="3357" y="1853"/>
                  <a:ext cx="623" cy="0"/>
                </a:xfrm>
                <a:prstGeom prst="line">
                  <a:avLst/>
                </a:prstGeom>
                <a:noFill/>
                <a:ln w="12700">
                  <a:solidFill>
                    <a:schemeClr val="tx1"/>
                  </a:solidFill>
                  <a:round/>
                  <a:headEnd/>
                  <a:tailEnd/>
                </a:ln>
              </p:spPr>
              <p:txBody>
                <a:bodyPr wrap="none" anchor="ctr"/>
                <a:lstStyle/>
                <a:p>
                  <a:endParaRPr lang="en-US" dirty="0"/>
                </a:p>
              </p:txBody>
            </p:sp>
            <p:sp>
              <p:nvSpPr>
                <p:cNvPr id="17597" name="Line 22"/>
                <p:cNvSpPr>
                  <a:spLocks noChangeShapeType="1"/>
                </p:cNvSpPr>
                <p:nvPr/>
              </p:nvSpPr>
              <p:spPr bwMode="auto">
                <a:xfrm>
                  <a:off x="3357" y="1879"/>
                  <a:ext cx="623" cy="0"/>
                </a:xfrm>
                <a:prstGeom prst="line">
                  <a:avLst/>
                </a:prstGeom>
                <a:noFill/>
                <a:ln w="12700">
                  <a:solidFill>
                    <a:schemeClr val="tx1"/>
                  </a:solidFill>
                  <a:round/>
                  <a:headEnd/>
                  <a:tailEnd/>
                </a:ln>
              </p:spPr>
              <p:txBody>
                <a:bodyPr wrap="none" anchor="ctr"/>
                <a:lstStyle/>
                <a:p>
                  <a:endParaRPr lang="en-US" dirty="0"/>
                </a:p>
              </p:txBody>
            </p:sp>
            <p:sp>
              <p:nvSpPr>
                <p:cNvPr id="17598" name="Line 23"/>
                <p:cNvSpPr>
                  <a:spLocks noChangeShapeType="1"/>
                </p:cNvSpPr>
                <p:nvPr/>
              </p:nvSpPr>
              <p:spPr bwMode="auto">
                <a:xfrm>
                  <a:off x="3357" y="1906"/>
                  <a:ext cx="623" cy="0"/>
                </a:xfrm>
                <a:prstGeom prst="line">
                  <a:avLst/>
                </a:prstGeom>
                <a:noFill/>
                <a:ln w="12700">
                  <a:solidFill>
                    <a:schemeClr val="tx1"/>
                  </a:solidFill>
                  <a:round/>
                  <a:headEnd/>
                  <a:tailEnd/>
                </a:ln>
              </p:spPr>
              <p:txBody>
                <a:bodyPr wrap="none" anchor="ctr"/>
                <a:lstStyle/>
                <a:p>
                  <a:endParaRPr lang="en-US" dirty="0"/>
                </a:p>
              </p:txBody>
            </p:sp>
            <p:sp>
              <p:nvSpPr>
                <p:cNvPr id="17599" name="Line 24"/>
                <p:cNvSpPr>
                  <a:spLocks noChangeShapeType="1"/>
                </p:cNvSpPr>
                <p:nvPr/>
              </p:nvSpPr>
              <p:spPr bwMode="auto">
                <a:xfrm>
                  <a:off x="3357" y="1933"/>
                  <a:ext cx="623" cy="0"/>
                </a:xfrm>
                <a:prstGeom prst="line">
                  <a:avLst/>
                </a:prstGeom>
                <a:noFill/>
                <a:ln w="12700">
                  <a:solidFill>
                    <a:schemeClr val="tx1"/>
                  </a:solidFill>
                  <a:round/>
                  <a:headEnd/>
                  <a:tailEnd/>
                </a:ln>
              </p:spPr>
              <p:txBody>
                <a:bodyPr wrap="none" anchor="ctr"/>
                <a:lstStyle/>
                <a:p>
                  <a:endParaRPr lang="en-US" dirty="0"/>
                </a:p>
              </p:txBody>
            </p:sp>
            <p:sp>
              <p:nvSpPr>
                <p:cNvPr id="17600" name="Line 25"/>
                <p:cNvSpPr>
                  <a:spLocks noChangeShapeType="1"/>
                </p:cNvSpPr>
                <p:nvPr/>
              </p:nvSpPr>
              <p:spPr bwMode="auto">
                <a:xfrm>
                  <a:off x="3357" y="1957"/>
                  <a:ext cx="623" cy="0"/>
                </a:xfrm>
                <a:prstGeom prst="line">
                  <a:avLst/>
                </a:prstGeom>
                <a:noFill/>
                <a:ln w="12700">
                  <a:solidFill>
                    <a:schemeClr val="tx1"/>
                  </a:solidFill>
                  <a:round/>
                  <a:headEnd/>
                  <a:tailEnd/>
                </a:ln>
              </p:spPr>
              <p:txBody>
                <a:bodyPr wrap="none" anchor="ctr"/>
                <a:lstStyle/>
                <a:p>
                  <a:endParaRPr lang="en-US" dirty="0"/>
                </a:p>
              </p:txBody>
            </p:sp>
            <p:sp>
              <p:nvSpPr>
                <p:cNvPr id="17601" name="Line 26"/>
                <p:cNvSpPr>
                  <a:spLocks noChangeShapeType="1"/>
                </p:cNvSpPr>
                <p:nvPr/>
              </p:nvSpPr>
              <p:spPr bwMode="auto">
                <a:xfrm>
                  <a:off x="3357" y="1983"/>
                  <a:ext cx="623" cy="0"/>
                </a:xfrm>
                <a:prstGeom prst="line">
                  <a:avLst/>
                </a:prstGeom>
                <a:noFill/>
                <a:ln w="12700">
                  <a:solidFill>
                    <a:schemeClr val="tx1"/>
                  </a:solidFill>
                  <a:round/>
                  <a:headEnd/>
                  <a:tailEnd/>
                </a:ln>
              </p:spPr>
              <p:txBody>
                <a:bodyPr wrap="none" anchor="ctr"/>
                <a:lstStyle/>
                <a:p>
                  <a:endParaRPr lang="en-US" dirty="0"/>
                </a:p>
              </p:txBody>
            </p:sp>
            <p:sp>
              <p:nvSpPr>
                <p:cNvPr id="17602" name="Line 27"/>
                <p:cNvSpPr>
                  <a:spLocks noChangeShapeType="1"/>
                </p:cNvSpPr>
                <p:nvPr/>
              </p:nvSpPr>
              <p:spPr bwMode="auto">
                <a:xfrm>
                  <a:off x="3357" y="2011"/>
                  <a:ext cx="623" cy="0"/>
                </a:xfrm>
                <a:prstGeom prst="line">
                  <a:avLst/>
                </a:prstGeom>
                <a:noFill/>
                <a:ln w="12700">
                  <a:solidFill>
                    <a:schemeClr val="tx1"/>
                  </a:solidFill>
                  <a:round/>
                  <a:headEnd/>
                  <a:tailEnd/>
                </a:ln>
              </p:spPr>
              <p:txBody>
                <a:bodyPr wrap="none" anchor="ctr"/>
                <a:lstStyle/>
                <a:p>
                  <a:endParaRPr lang="en-US" dirty="0"/>
                </a:p>
              </p:txBody>
            </p:sp>
            <p:sp>
              <p:nvSpPr>
                <p:cNvPr id="17603" name="Line 28"/>
                <p:cNvSpPr>
                  <a:spLocks noChangeShapeType="1"/>
                </p:cNvSpPr>
                <p:nvPr/>
              </p:nvSpPr>
              <p:spPr bwMode="auto">
                <a:xfrm>
                  <a:off x="3357" y="2037"/>
                  <a:ext cx="623" cy="0"/>
                </a:xfrm>
                <a:prstGeom prst="line">
                  <a:avLst/>
                </a:prstGeom>
                <a:noFill/>
                <a:ln w="12700">
                  <a:solidFill>
                    <a:schemeClr val="tx1"/>
                  </a:solidFill>
                  <a:round/>
                  <a:headEnd/>
                  <a:tailEnd/>
                </a:ln>
              </p:spPr>
              <p:txBody>
                <a:bodyPr wrap="none" anchor="ctr"/>
                <a:lstStyle/>
                <a:p>
                  <a:endParaRPr lang="en-US" dirty="0"/>
                </a:p>
              </p:txBody>
            </p:sp>
            <p:sp>
              <p:nvSpPr>
                <p:cNvPr id="17604" name="Line 29"/>
                <p:cNvSpPr>
                  <a:spLocks noChangeShapeType="1"/>
                </p:cNvSpPr>
                <p:nvPr/>
              </p:nvSpPr>
              <p:spPr bwMode="auto">
                <a:xfrm>
                  <a:off x="3357" y="2064"/>
                  <a:ext cx="623" cy="0"/>
                </a:xfrm>
                <a:prstGeom prst="line">
                  <a:avLst/>
                </a:prstGeom>
                <a:noFill/>
                <a:ln w="12700">
                  <a:solidFill>
                    <a:schemeClr val="tx1"/>
                  </a:solidFill>
                  <a:round/>
                  <a:headEnd/>
                  <a:tailEnd/>
                </a:ln>
              </p:spPr>
              <p:txBody>
                <a:bodyPr wrap="none" anchor="ctr"/>
                <a:lstStyle/>
                <a:p>
                  <a:endParaRPr lang="en-US" dirty="0"/>
                </a:p>
              </p:txBody>
            </p:sp>
            <p:sp>
              <p:nvSpPr>
                <p:cNvPr id="17605" name="Line 30"/>
                <p:cNvSpPr>
                  <a:spLocks noChangeShapeType="1"/>
                </p:cNvSpPr>
                <p:nvPr/>
              </p:nvSpPr>
              <p:spPr bwMode="auto">
                <a:xfrm>
                  <a:off x="3357" y="2116"/>
                  <a:ext cx="623" cy="0"/>
                </a:xfrm>
                <a:prstGeom prst="line">
                  <a:avLst/>
                </a:prstGeom>
                <a:noFill/>
                <a:ln w="12700">
                  <a:solidFill>
                    <a:schemeClr val="tx1"/>
                  </a:solidFill>
                  <a:round/>
                  <a:headEnd/>
                  <a:tailEnd/>
                </a:ln>
              </p:spPr>
              <p:txBody>
                <a:bodyPr wrap="none" anchor="ctr"/>
                <a:lstStyle/>
                <a:p>
                  <a:endParaRPr lang="en-US" dirty="0"/>
                </a:p>
              </p:txBody>
            </p:sp>
            <p:sp>
              <p:nvSpPr>
                <p:cNvPr id="17606" name="Line 31"/>
                <p:cNvSpPr>
                  <a:spLocks noChangeShapeType="1"/>
                </p:cNvSpPr>
                <p:nvPr/>
              </p:nvSpPr>
              <p:spPr bwMode="auto">
                <a:xfrm>
                  <a:off x="3357" y="2142"/>
                  <a:ext cx="623" cy="0"/>
                </a:xfrm>
                <a:prstGeom prst="line">
                  <a:avLst/>
                </a:prstGeom>
                <a:noFill/>
                <a:ln w="12700">
                  <a:solidFill>
                    <a:schemeClr val="tx1"/>
                  </a:solidFill>
                  <a:round/>
                  <a:headEnd/>
                  <a:tailEnd/>
                </a:ln>
              </p:spPr>
              <p:txBody>
                <a:bodyPr wrap="none" anchor="ctr"/>
                <a:lstStyle/>
                <a:p>
                  <a:endParaRPr lang="en-US" dirty="0"/>
                </a:p>
              </p:txBody>
            </p:sp>
          </p:grpSp>
        </p:grpSp>
      </p:grpSp>
      <p:grpSp>
        <p:nvGrpSpPr>
          <p:cNvPr id="17412" name="Group 61"/>
          <p:cNvGrpSpPr>
            <a:grpSpLocks/>
          </p:cNvGrpSpPr>
          <p:nvPr/>
        </p:nvGrpSpPr>
        <p:grpSpPr bwMode="auto">
          <a:xfrm>
            <a:off x="730250" y="2311400"/>
            <a:ext cx="2178050" cy="852488"/>
            <a:chOff x="460" y="1456"/>
            <a:chExt cx="1372" cy="537"/>
          </a:xfrm>
        </p:grpSpPr>
        <p:grpSp>
          <p:nvGrpSpPr>
            <p:cNvPr id="17561" name="Group 59"/>
            <p:cNvGrpSpPr>
              <a:grpSpLocks/>
            </p:cNvGrpSpPr>
            <p:nvPr/>
          </p:nvGrpSpPr>
          <p:grpSpPr bwMode="auto">
            <a:xfrm>
              <a:off x="701" y="1456"/>
              <a:ext cx="1011" cy="537"/>
              <a:chOff x="701" y="1456"/>
              <a:chExt cx="1011" cy="537"/>
            </a:xfrm>
          </p:grpSpPr>
          <p:grpSp>
            <p:nvGrpSpPr>
              <p:cNvPr id="17563" name="Group 37"/>
              <p:cNvGrpSpPr>
                <a:grpSpLocks/>
              </p:cNvGrpSpPr>
              <p:nvPr/>
            </p:nvGrpSpPr>
            <p:grpSpPr bwMode="auto">
              <a:xfrm>
                <a:off x="744" y="1456"/>
                <a:ext cx="762" cy="537"/>
                <a:chOff x="744" y="1456"/>
                <a:chExt cx="762" cy="537"/>
              </a:xfrm>
            </p:grpSpPr>
            <p:sp>
              <p:nvSpPr>
                <p:cNvPr id="17585" name="AutoShape 35"/>
                <p:cNvSpPr>
                  <a:spLocks noChangeArrowheads="1"/>
                </p:cNvSpPr>
                <p:nvPr/>
              </p:nvSpPr>
              <p:spPr bwMode="auto">
                <a:xfrm>
                  <a:off x="744" y="1456"/>
                  <a:ext cx="76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586" name="Rectangle 36"/>
                <p:cNvSpPr>
                  <a:spLocks noChangeArrowheads="1"/>
                </p:cNvSpPr>
                <p:nvPr/>
              </p:nvSpPr>
              <p:spPr bwMode="auto">
                <a:xfrm>
                  <a:off x="744" y="1922"/>
                  <a:ext cx="762" cy="71"/>
                </a:xfrm>
                <a:prstGeom prst="rect">
                  <a:avLst/>
                </a:prstGeom>
                <a:solidFill>
                  <a:schemeClr val="bg1"/>
                </a:solidFill>
                <a:ln w="12700">
                  <a:solidFill>
                    <a:schemeClr val="tx1"/>
                  </a:solidFill>
                  <a:miter lim="800000"/>
                  <a:headEnd/>
                  <a:tailEnd/>
                </a:ln>
              </p:spPr>
              <p:txBody>
                <a:bodyPr wrap="none" anchor="ctr"/>
                <a:lstStyle/>
                <a:p>
                  <a:endParaRPr lang="en-US" dirty="0"/>
                </a:p>
              </p:txBody>
            </p:sp>
          </p:grpSp>
          <p:sp>
            <p:nvSpPr>
              <p:cNvPr id="17564" name="Arc 38"/>
              <p:cNvSpPr>
                <a:spLocks/>
              </p:cNvSpPr>
              <p:nvPr/>
            </p:nvSpPr>
            <p:spPr bwMode="auto">
              <a:xfrm>
                <a:off x="701" y="1631"/>
                <a:ext cx="38" cy="163"/>
              </a:xfrm>
              <a:custGeom>
                <a:avLst/>
                <a:gdLst>
                  <a:gd name="T0" fmla="*/ 0 w 21600"/>
                  <a:gd name="T1" fmla="*/ 0 h 43193"/>
                  <a:gd name="T2" fmla="*/ 0 w 21600"/>
                  <a:gd name="T3" fmla="*/ 0 h 43193"/>
                  <a:gd name="T4" fmla="*/ 0 w 21600"/>
                  <a:gd name="T5" fmla="*/ 0 h 43193"/>
                  <a:gd name="T6" fmla="*/ 0 60000 65536"/>
                  <a:gd name="T7" fmla="*/ 0 60000 65536"/>
                  <a:gd name="T8" fmla="*/ 0 60000 65536"/>
                  <a:gd name="T9" fmla="*/ 0 w 21600"/>
                  <a:gd name="T10" fmla="*/ 0 h 43193"/>
                  <a:gd name="T11" fmla="*/ 21600 w 21600"/>
                  <a:gd name="T12" fmla="*/ 43193 h 43193"/>
                </a:gdLst>
                <a:ahLst/>
                <a:cxnLst>
                  <a:cxn ang="T6">
                    <a:pos x="T0" y="T1"/>
                  </a:cxn>
                  <a:cxn ang="T7">
                    <a:pos x="T2" y="T3"/>
                  </a:cxn>
                  <a:cxn ang="T8">
                    <a:pos x="T4" y="T5"/>
                  </a:cxn>
                </a:cxnLst>
                <a:rect l="T9" t="T10" r="T11" b="T12"/>
                <a:pathLst>
                  <a:path w="21600" h="43193" fill="none" extrusionOk="0">
                    <a:moveTo>
                      <a:pt x="21600" y="43193"/>
                    </a:moveTo>
                    <a:cubicBezTo>
                      <a:pt x="9670" y="43193"/>
                      <a:pt x="0" y="33522"/>
                      <a:pt x="0" y="21593"/>
                    </a:cubicBezTo>
                    <a:cubicBezTo>
                      <a:pt x="-1" y="9883"/>
                      <a:pt x="9329" y="306"/>
                      <a:pt x="21035" y="0"/>
                    </a:cubicBezTo>
                  </a:path>
                  <a:path w="21600" h="43193" stroke="0" extrusionOk="0">
                    <a:moveTo>
                      <a:pt x="21600" y="43193"/>
                    </a:moveTo>
                    <a:cubicBezTo>
                      <a:pt x="9670" y="43193"/>
                      <a:pt x="0" y="33522"/>
                      <a:pt x="0" y="21593"/>
                    </a:cubicBezTo>
                    <a:cubicBezTo>
                      <a:pt x="-1" y="9883"/>
                      <a:pt x="9329" y="306"/>
                      <a:pt x="21035" y="0"/>
                    </a:cubicBezTo>
                    <a:lnTo>
                      <a:pt x="21600" y="21593"/>
                    </a:lnTo>
                    <a:close/>
                  </a:path>
                </a:pathLst>
              </a:custGeom>
              <a:noFill/>
              <a:ln w="12700" cap="rnd">
                <a:solidFill>
                  <a:schemeClr val="tx1"/>
                </a:solidFill>
                <a:round/>
                <a:headEnd/>
                <a:tailEnd/>
              </a:ln>
            </p:spPr>
            <p:txBody>
              <a:bodyPr wrap="none" anchor="ctr"/>
              <a:lstStyle/>
              <a:p>
                <a:endParaRPr lang="en-US" dirty="0"/>
              </a:p>
            </p:txBody>
          </p:sp>
          <p:sp>
            <p:nvSpPr>
              <p:cNvPr id="17565" name="Line 39"/>
              <p:cNvSpPr>
                <a:spLocks noChangeShapeType="1"/>
              </p:cNvSpPr>
              <p:nvPr/>
            </p:nvSpPr>
            <p:spPr bwMode="auto">
              <a:xfrm>
                <a:off x="813" y="1823"/>
                <a:ext cx="623" cy="0"/>
              </a:xfrm>
              <a:prstGeom prst="line">
                <a:avLst/>
              </a:prstGeom>
              <a:noFill/>
              <a:ln w="12700">
                <a:solidFill>
                  <a:schemeClr val="tx1"/>
                </a:solidFill>
                <a:round/>
                <a:headEnd/>
                <a:tailEnd/>
              </a:ln>
            </p:spPr>
            <p:txBody>
              <a:bodyPr wrap="none" anchor="ctr"/>
              <a:lstStyle/>
              <a:p>
                <a:endParaRPr lang="en-US" dirty="0"/>
              </a:p>
            </p:txBody>
          </p:sp>
          <p:grpSp>
            <p:nvGrpSpPr>
              <p:cNvPr id="17566" name="Group 55"/>
              <p:cNvGrpSpPr>
                <a:grpSpLocks/>
              </p:cNvGrpSpPr>
              <p:nvPr/>
            </p:nvGrpSpPr>
            <p:grpSpPr bwMode="auto">
              <a:xfrm>
                <a:off x="813" y="1498"/>
                <a:ext cx="623" cy="350"/>
                <a:chOff x="813" y="1498"/>
                <a:chExt cx="623" cy="350"/>
              </a:xfrm>
            </p:grpSpPr>
            <p:sp>
              <p:nvSpPr>
                <p:cNvPr id="17570" name="Line 40"/>
                <p:cNvSpPr>
                  <a:spLocks noChangeShapeType="1"/>
                </p:cNvSpPr>
                <p:nvPr/>
              </p:nvSpPr>
              <p:spPr bwMode="auto">
                <a:xfrm>
                  <a:off x="813" y="1498"/>
                  <a:ext cx="623" cy="0"/>
                </a:xfrm>
                <a:prstGeom prst="line">
                  <a:avLst/>
                </a:prstGeom>
                <a:noFill/>
                <a:ln w="12700">
                  <a:solidFill>
                    <a:schemeClr val="tx1"/>
                  </a:solidFill>
                  <a:round/>
                  <a:headEnd/>
                  <a:tailEnd/>
                </a:ln>
              </p:spPr>
              <p:txBody>
                <a:bodyPr wrap="none" anchor="ctr"/>
                <a:lstStyle/>
                <a:p>
                  <a:endParaRPr lang="en-US" dirty="0"/>
                </a:p>
              </p:txBody>
            </p:sp>
            <p:sp>
              <p:nvSpPr>
                <p:cNvPr id="17571" name="Line 41"/>
                <p:cNvSpPr>
                  <a:spLocks noChangeShapeType="1"/>
                </p:cNvSpPr>
                <p:nvPr/>
              </p:nvSpPr>
              <p:spPr bwMode="auto">
                <a:xfrm>
                  <a:off x="813" y="1524"/>
                  <a:ext cx="623" cy="0"/>
                </a:xfrm>
                <a:prstGeom prst="line">
                  <a:avLst/>
                </a:prstGeom>
                <a:noFill/>
                <a:ln w="12700">
                  <a:solidFill>
                    <a:schemeClr val="tx1"/>
                  </a:solidFill>
                  <a:round/>
                  <a:headEnd/>
                  <a:tailEnd/>
                </a:ln>
              </p:spPr>
              <p:txBody>
                <a:bodyPr wrap="none" anchor="ctr"/>
                <a:lstStyle/>
                <a:p>
                  <a:endParaRPr lang="en-US" dirty="0"/>
                </a:p>
              </p:txBody>
            </p:sp>
            <p:sp>
              <p:nvSpPr>
                <p:cNvPr id="17572" name="Line 42"/>
                <p:cNvSpPr>
                  <a:spLocks noChangeShapeType="1"/>
                </p:cNvSpPr>
                <p:nvPr/>
              </p:nvSpPr>
              <p:spPr bwMode="auto">
                <a:xfrm>
                  <a:off x="813" y="1549"/>
                  <a:ext cx="623" cy="0"/>
                </a:xfrm>
                <a:prstGeom prst="line">
                  <a:avLst/>
                </a:prstGeom>
                <a:noFill/>
                <a:ln w="12700">
                  <a:solidFill>
                    <a:schemeClr val="tx1"/>
                  </a:solidFill>
                  <a:round/>
                  <a:headEnd/>
                  <a:tailEnd/>
                </a:ln>
              </p:spPr>
              <p:txBody>
                <a:bodyPr wrap="none" anchor="ctr"/>
                <a:lstStyle/>
                <a:p>
                  <a:endParaRPr lang="en-US" dirty="0"/>
                </a:p>
              </p:txBody>
            </p:sp>
            <p:sp>
              <p:nvSpPr>
                <p:cNvPr id="17573" name="Line 43"/>
                <p:cNvSpPr>
                  <a:spLocks noChangeShapeType="1"/>
                </p:cNvSpPr>
                <p:nvPr/>
              </p:nvSpPr>
              <p:spPr bwMode="auto">
                <a:xfrm>
                  <a:off x="813" y="1573"/>
                  <a:ext cx="623" cy="0"/>
                </a:xfrm>
                <a:prstGeom prst="line">
                  <a:avLst/>
                </a:prstGeom>
                <a:noFill/>
                <a:ln w="12700">
                  <a:solidFill>
                    <a:schemeClr val="tx1"/>
                  </a:solidFill>
                  <a:round/>
                  <a:headEnd/>
                  <a:tailEnd/>
                </a:ln>
              </p:spPr>
              <p:txBody>
                <a:bodyPr wrap="none" anchor="ctr"/>
                <a:lstStyle/>
                <a:p>
                  <a:endParaRPr lang="en-US" dirty="0"/>
                </a:p>
              </p:txBody>
            </p:sp>
            <p:sp>
              <p:nvSpPr>
                <p:cNvPr id="17574" name="Line 44"/>
                <p:cNvSpPr>
                  <a:spLocks noChangeShapeType="1"/>
                </p:cNvSpPr>
                <p:nvPr/>
              </p:nvSpPr>
              <p:spPr bwMode="auto">
                <a:xfrm>
                  <a:off x="813" y="1598"/>
                  <a:ext cx="623" cy="0"/>
                </a:xfrm>
                <a:prstGeom prst="line">
                  <a:avLst/>
                </a:prstGeom>
                <a:noFill/>
                <a:ln w="12700">
                  <a:solidFill>
                    <a:schemeClr val="tx1"/>
                  </a:solidFill>
                  <a:round/>
                  <a:headEnd/>
                  <a:tailEnd/>
                </a:ln>
              </p:spPr>
              <p:txBody>
                <a:bodyPr wrap="none" anchor="ctr"/>
                <a:lstStyle/>
                <a:p>
                  <a:endParaRPr lang="en-US" dirty="0"/>
                </a:p>
              </p:txBody>
            </p:sp>
            <p:sp>
              <p:nvSpPr>
                <p:cNvPr id="17575" name="Line 45"/>
                <p:cNvSpPr>
                  <a:spLocks noChangeShapeType="1"/>
                </p:cNvSpPr>
                <p:nvPr/>
              </p:nvSpPr>
              <p:spPr bwMode="auto">
                <a:xfrm>
                  <a:off x="813" y="1624"/>
                  <a:ext cx="623" cy="0"/>
                </a:xfrm>
                <a:prstGeom prst="line">
                  <a:avLst/>
                </a:prstGeom>
                <a:noFill/>
                <a:ln w="12700">
                  <a:solidFill>
                    <a:schemeClr val="tx1"/>
                  </a:solidFill>
                  <a:round/>
                  <a:headEnd/>
                  <a:tailEnd/>
                </a:ln>
              </p:spPr>
              <p:txBody>
                <a:bodyPr wrap="none" anchor="ctr"/>
                <a:lstStyle/>
                <a:p>
                  <a:endParaRPr lang="en-US" dirty="0"/>
                </a:p>
              </p:txBody>
            </p:sp>
            <p:sp>
              <p:nvSpPr>
                <p:cNvPr id="17576" name="Line 46"/>
                <p:cNvSpPr>
                  <a:spLocks noChangeShapeType="1"/>
                </p:cNvSpPr>
                <p:nvPr/>
              </p:nvSpPr>
              <p:spPr bwMode="auto">
                <a:xfrm>
                  <a:off x="813" y="1649"/>
                  <a:ext cx="623" cy="0"/>
                </a:xfrm>
                <a:prstGeom prst="line">
                  <a:avLst/>
                </a:prstGeom>
                <a:noFill/>
                <a:ln w="12700">
                  <a:solidFill>
                    <a:schemeClr val="tx1"/>
                  </a:solidFill>
                  <a:round/>
                  <a:headEnd/>
                  <a:tailEnd/>
                </a:ln>
              </p:spPr>
              <p:txBody>
                <a:bodyPr wrap="none" anchor="ctr"/>
                <a:lstStyle/>
                <a:p>
                  <a:endParaRPr lang="en-US" dirty="0"/>
                </a:p>
              </p:txBody>
            </p:sp>
            <p:sp>
              <p:nvSpPr>
                <p:cNvPr id="17577" name="Line 47"/>
                <p:cNvSpPr>
                  <a:spLocks noChangeShapeType="1"/>
                </p:cNvSpPr>
                <p:nvPr/>
              </p:nvSpPr>
              <p:spPr bwMode="auto">
                <a:xfrm>
                  <a:off x="813" y="1672"/>
                  <a:ext cx="623" cy="0"/>
                </a:xfrm>
                <a:prstGeom prst="line">
                  <a:avLst/>
                </a:prstGeom>
                <a:noFill/>
                <a:ln w="12700">
                  <a:solidFill>
                    <a:schemeClr val="tx1"/>
                  </a:solidFill>
                  <a:round/>
                  <a:headEnd/>
                  <a:tailEnd/>
                </a:ln>
              </p:spPr>
              <p:txBody>
                <a:bodyPr wrap="none" anchor="ctr"/>
                <a:lstStyle/>
                <a:p>
                  <a:endParaRPr lang="en-US" dirty="0"/>
                </a:p>
              </p:txBody>
            </p:sp>
            <p:sp>
              <p:nvSpPr>
                <p:cNvPr id="17578" name="Line 48"/>
                <p:cNvSpPr>
                  <a:spLocks noChangeShapeType="1"/>
                </p:cNvSpPr>
                <p:nvPr/>
              </p:nvSpPr>
              <p:spPr bwMode="auto">
                <a:xfrm>
                  <a:off x="813" y="1697"/>
                  <a:ext cx="623" cy="0"/>
                </a:xfrm>
                <a:prstGeom prst="line">
                  <a:avLst/>
                </a:prstGeom>
                <a:noFill/>
                <a:ln w="12700">
                  <a:solidFill>
                    <a:schemeClr val="tx1"/>
                  </a:solidFill>
                  <a:round/>
                  <a:headEnd/>
                  <a:tailEnd/>
                </a:ln>
              </p:spPr>
              <p:txBody>
                <a:bodyPr wrap="none" anchor="ctr"/>
                <a:lstStyle/>
                <a:p>
                  <a:endParaRPr lang="en-US" dirty="0"/>
                </a:p>
              </p:txBody>
            </p:sp>
            <p:sp>
              <p:nvSpPr>
                <p:cNvPr id="17579" name="Line 49"/>
                <p:cNvSpPr>
                  <a:spLocks noChangeShapeType="1"/>
                </p:cNvSpPr>
                <p:nvPr/>
              </p:nvSpPr>
              <p:spPr bwMode="auto">
                <a:xfrm>
                  <a:off x="813" y="1723"/>
                  <a:ext cx="623" cy="0"/>
                </a:xfrm>
                <a:prstGeom prst="line">
                  <a:avLst/>
                </a:prstGeom>
                <a:noFill/>
                <a:ln w="12700">
                  <a:solidFill>
                    <a:schemeClr val="tx1"/>
                  </a:solidFill>
                  <a:round/>
                  <a:headEnd/>
                  <a:tailEnd/>
                </a:ln>
              </p:spPr>
              <p:txBody>
                <a:bodyPr wrap="none" anchor="ctr"/>
                <a:lstStyle/>
                <a:p>
                  <a:endParaRPr lang="en-US" dirty="0"/>
                </a:p>
              </p:txBody>
            </p:sp>
            <p:sp>
              <p:nvSpPr>
                <p:cNvPr id="17580" name="Line 50"/>
                <p:cNvSpPr>
                  <a:spLocks noChangeShapeType="1"/>
                </p:cNvSpPr>
                <p:nvPr/>
              </p:nvSpPr>
              <p:spPr bwMode="auto">
                <a:xfrm>
                  <a:off x="813" y="1748"/>
                  <a:ext cx="623" cy="0"/>
                </a:xfrm>
                <a:prstGeom prst="line">
                  <a:avLst/>
                </a:prstGeom>
                <a:noFill/>
                <a:ln w="12700">
                  <a:solidFill>
                    <a:schemeClr val="tx1"/>
                  </a:solidFill>
                  <a:round/>
                  <a:headEnd/>
                  <a:tailEnd/>
                </a:ln>
              </p:spPr>
              <p:txBody>
                <a:bodyPr wrap="none" anchor="ctr"/>
                <a:lstStyle/>
                <a:p>
                  <a:endParaRPr lang="en-US" dirty="0"/>
                </a:p>
              </p:txBody>
            </p:sp>
            <p:sp>
              <p:nvSpPr>
                <p:cNvPr id="17581" name="Line 51"/>
                <p:cNvSpPr>
                  <a:spLocks noChangeShapeType="1"/>
                </p:cNvSpPr>
                <p:nvPr/>
              </p:nvSpPr>
              <p:spPr bwMode="auto">
                <a:xfrm>
                  <a:off x="813" y="1774"/>
                  <a:ext cx="623" cy="0"/>
                </a:xfrm>
                <a:prstGeom prst="line">
                  <a:avLst/>
                </a:prstGeom>
                <a:noFill/>
                <a:ln w="12700">
                  <a:solidFill>
                    <a:schemeClr val="tx1"/>
                  </a:solidFill>
                  <a:round/>
                  <a:headEnd/>
                  <a:tailEnd/>
                </a:ln>
              </p:spPr>
              <p:txBody>
                <a:bodyPr wrap="none" anchor="ctr"/>
                <a:lstStyle/>
                <a:p>
                  <a:endParaRPr lang="en-US" dirty="0"/>
                </a:p>
              </p:txBody>
            </p:sp>
            <p:sp>
              <p:nvSpPr>
                <p:cNvPr id="17582" name="Line 52"/>
                <p:cNvSpPr>
                  <a:spLocks noChangeShapeType="1"/>
                </p:cNvSpPr>
                <p:nvPr/>
              </p:nvSpPr>
              <p:spPr bwMode="auto">
                <a:xfrm>
                  <a:off x="813" y="1797"/>
                  <a:ext cx="623" cy="0"/>
                </a:xfrm>
                <a:prstGeom prst="line">
                  <a:avLst/>
                </a:prstGeom>
                <a:noFill/>
                <a:ln w="12700">
                  <a:solidFill>
                    <a:schemeClr val="tx1"/>
                  </a:solidFill>
                  <a:round/>
                  <a:headEnd/>
                  <a:tailEnd/>
                </a:ln>
              </p:spPr>
              <p:txBody>
                <a:bodyPr wrap="none" anchor="ctr"/>
                <a:lstStyle/>
                <a:p>
                  <a:endParaRPr lang="en-US" dirty="0"/>
                </a:p>
              </p:txBody>
            </p:sp>
            <p:sp>
              <p:nvSpPr>
                <p:cNvPr id="17583" name="Line 53"/>
                <p:cNvSpPr>
                  <a:spLocks noChangeShapeType="1"/>
                </p:cNvSpPr>
                <p:nvPr/>
              </p:nvSpPr>
              <p:spPr bwMode="auto">
                <a:xfrm>
                  <a:off x="813" y="1823"/>
                  <a:ext cx="623" cy="0"/>
                </a:xfrm>
                <a:prstGeom prst="line">
                  <a:avLst/>
                </a:prstGeom>
                <a:noFill/>
                <a:ln w="12700">
                  <a:solidFill>
                    <a:schemeClr val="tx1"/>
                  </a:solidFill>
                  <a:round/>
                  <a:headEnd/>
                  <a:tailEnd/>
                </a:ln>
              </p:spPr>
              <p:txBody>
                <a:bodyPr wrap="none" anchor="ctr"/>
                <a:lstStyle/>
                <a:p>
                  <a:endParaRPr lang="en-US" dirty="0"/>
                </a:p>
              </p:txBody>
            </p:sp>
            <p:sp>
              <p:nvSpPr>
                <p:cNvPr id="17584" name="Line 54"/>
                <p:cNvSpPr>
                  <a:spLocks noChangeShapeType="1"/>
                </p:cNvSpPr>
                <p:nvPr/>
              </p:nvSpPr>
              <p:spPr bwMode="auto">
                <a:xfrm>
                  <a:off x="813" y="1848"/>
                  <a:ext cx="623" cy="0"/>
                </a:xfrm>
                <a:prstGeom prst="line">
                  <a:avLst/>
                </a:prstGeom>
                <a:noFill/>
                <a:ln w="12700">
                  <a:solidFill>
                    <a:schemeClr val="tx1"/>
                  </a:solidFill>
                  <a:round/>
                  <a:headEnd/>
                  <a:tailEnd/>
                </a:ln>
              </p:spPr>
              <p:txBody>
                <a:bodyPr wrap="none" anchor="ctr"/>
                <a:lstStyle/>
                <a:p>
                  <a:endParaRPr lang="en-US" dirty="0"/>
                </a:p>
              </p:txBody>
            </p:sp>
          </p:grpSp>
          <p:sp>
            <p:nvSpPr>
              <p:cNvPr id="17567" name="Rectangle 56"/>
              <p:cNvSpPr>
                <a:spLocks noChangeArrowheads="1"/>
              </p:cNvSpPr>
              <p:nvPr/>
            </p:nvSpPr>
            <p:spPr bwMode="auto">
              <a:xfrm>
                <a:off x="1514" y="1583"/>
                <a:ext cx="36" cy="288"/>
              </a:xfrm>
              <a:prstGeom prst="rect">
                <a:avLst/>
              </a:prstGeom>
              <a:noFill/>
              <a:ln w="12700">
                <a:solidFill>
                  <a:schemeClr val="tx1"/>
                </a:solidFill>
                <a:miter lim="800000"/>
                <a:headEnd/>
                <a:tailEnd/>
              </a:ln>
            </p:spPr>
            <p:txBody>
              <a:bodyPr wrap="none" anchor="ctr"/>
              <a:lstStyle/>
              <a:p>
                <a:endParaRPr lang="en-US" dirty="0"/>
              </a:p>
            </p:txBody>
          </p:sp>
          <p:sp>
            <p:nvSpPr>
              <p:cNvPr id="17568" name="Rectangle 57"/>
              <p:cNvSpPr>
                <a:spLocks noChangeArrowheads="1"/>
              </p:cNvSpPr>
              <p:nvPr/>
            </p:nvSpPr>
            <p:spPr bwMode="auto">
              <a:xfrm>
                <a:off x="1558" y="1670"/>
                <a:ext cx="110" cy="109"/>
              </a:xfrm>
              <a:prstGeom prst="rect">
                <a:avLst/>
              </a:prstGeom>
              <a:noFill/>
              <a:ln w="12700">
                <a:solidFill>
                  <a:schemeClr val="tx1"/>
                </a:solidFill>
                <a:miter lim="800000"/>
                <a:headEnd/>
                <a:tailEnd/>
              </a:ln>
            </p:spPr>
            <p:txBody>
              <a:bodyPr wrap="none" anchor="ctr"/>
              <a:lstStyle/>
              <a:p>
                <a:endParaRPr lang="en-US" dirty="0"/>
              </a:p>
            </p:txBody>
          </p:sp>
          <p:sp>
            <p:nvSpPr>
              <p:cNvPr id="17569" name="Rectangle 58"/>
              <p:cNvSpPr>
                <a:spLocks noChangeArrowheads="1"/>
              </p:cNvSpPr>
              <p:nvPr/>
            </p:nvSpPr>
            <p:spPr bwMode="auto">
              <a:xfrm>
                <a:off x="1676" y="1612"/>
                <a:ext cx="36" cy="218"/>
              </a:xfrm>
              <a:prstGeom prst="rect">
                <a:avLst/>
              </a:prstGeom>
              <a:noFill/>
              <a:ln w="12700">
                <a:solidFill>
                  <a:schemeClr val="tx1"/>
                </a:solidFill>
                <a:miter lim="800000"/>
                <a:headEnd/>
                <a:tailEnd/>
              </a:ln>
            </p:spPr>
            <p:txBody>
              <a:bodyPr wrap="none" anchor="ctr"/>
              <a:lstStyle/>
              <a:p>
                <a:endParaRPr lang="en-US" dirty="0"/>
              </a:p>
            </p:txBody>
          </p:sp>
        </p:grpSp>
        <p:sp>
          <p:nvSpPr>
            <p:cNvPr id="17562" name="Line 60"/>
            <p:cNvSpPr>
              <a:spLocks noChangeShapeType="1"/>
            </p:cNvSpPr>
            <p:nvPr/>
          </p:nvSpPr>
          <p:spPr bwMode="auto">
            <a:xfrm>
              <a:off x="460" y="1716"/>
              <a:ext cx="1372" cy="0"/>
            </a:xfrm>
            <a:prstGeom prst="line">
              <a:avLst/>
            </a:prstGeom>
            <a:noFill/>
            <a:ln w="12700">
              <a:solidFill>
                <a:schemeClr val="tx1"/>
              </a:solidFill>
              <a:prstDash val="dashDot"/>
              <a:round/>
              <a:headEnd/>
              <a:tailEnd/>
            </a:ln>
          </p:spPr>
          <p:txBody>
            <a:bodyPr wrap="none" anchor="ctr"/>
            <a:lstStyle/>
            <a:p>
              <a:endParaRPr lang="en-US" dirty="0"/>
            </a:p>
          </p:txBody>
        </p:sp>
      </p:grpSp>
      <p:grpSp>
        <p:nvGrpSpPr>
          <p:cNvPr id="17413" name="Group 86"/>
          <p:cNvGrpSpPr>
            <a:grpSpLocks/>
          </p:cNvGrpSpPr>
          <p:nvPr/>
        </p:nvGrpSpPr>
        <p:grpSpPr bwMode="auto">
          <a:xfrm>
            <a:off x="3006725" y="2336800"/>
            <a:ext cx="1592263" cy="862013"/>
            <a:chOff x="1894" y="1472"/>
            <a:chExt cx="1003" cy="543"/>
          </a:xfrm>
        </p:grpSpPr>
        <p:grpSp>
          <p:nvGrpSpPr>
            <p:cNvPr id="17537" name="Group 64"/>
            <p:cNvGrpSpPr>
              <a:grpSpLocks/>
            </p:cNvGrpSpPr>
            <p:nvPr/>
          </p:nvGrpSpPr>
          <p:grpSpPr bwMode="auto">
            <a:xfrm>
              <a:off x="2057" y="1481"/>
              <a:ext cx="801" cy="534"/>
              <a:chOff x="2057" y="1481"/>
              <a:chExt cx="801" cy="534"/>
            </a:xfrm>
          </p:grpSpPr>
          <p:sp>
            <p:nvSpPr>
              <p:cNvPr id="17559" name="AutoShape 62"/>
              <p:cNvSpPr>
                <a:spLocks noChangeArrowheads="1"/>
              </p:cNvSpPr>
              <p:nvPr/>
            </p:nvSpPr>
            <p:spPr bwMode="auto">
              <a:xfrm rot="540000">
                <a:off x="2096" y="1481"/>
                <a:ext cx="76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560" name="Rectangle 63"/>
              <p:cNvSpPr>
                <a:spLocks noChangeArrowheads="1"/>
              </p:cNvSpPr>
              <p:nvPr/>
            </p:nvSpPr>
            <p:spPr bwMode="auto">
              <a:xfrm rot="540000">
                <a:off x="2057" y="1944"/>
                <a:ext cx="762" cy="71"/>
              </a:xfrm>
              <a:prstGeom prst="rect">
                <a:avLst/>
              </a:prstGeom>
              <a:solidFill>
                <a:schemeClr val="bg1"/>
              </a:solidFill>
              <a:ln w="12700">
                <a:solidFill>
                  <a:schemeClr val="tx1"/>
                </a:solidFill>
                <a:miter lim="800000"/>
                <a:headEnd/>
                <a:tailEnd/>
              </a:ln>
            </p:spPr>
            <p:txBody>
              <a:bodyPr wrap="none" anchor="ctr"/>
              <a:lstStyle/>
              <a:p>
                <a:endParaRPr lang="en-US" dirty="0"/>
              </a:p>
            </p:txBody>
          </p:sp>
        </p:grpSp>
        <p:sp>
          <p:nvSpPr>
            <p:cNvPr id="17538" name="Arc 65"/>
            <p:cNvSpPr>
              <a:spLocks/>
            </p:cNvSpPr>
            <p:nvPr/>
          </p:nvSpPr>
          <p:spPr bwMode="auto">
            <a:xfrm rot="540000">
              <a:off x="2858" y="1720"/>
              <a:ext cx="39" cy="163"/>
            </a:xfrm>
            <a:custGeom>
              <a:avLst/>
              <a:gdLst>
                <a:gd name="T0" fmla="*/ 0 w 22179"/>
                <a:gd name="T1" fmla="*/ 0 h 43200"/>
                <a:gd name="T2" fmla="*/ 0 w 22179"/>
                <a:gd name="T3" fmla="*/ 0 h 43200"/>
                <a:gd name="T4" fmla="*/ 0 w 22179"/>
                <a:gd name="T5" fmla="*/ 0 h 43200"/>
                <a:gd name="T6" fmla="*/ 0 60000 65536"/>
                <a:gd name="T7" fmla="*/ 0 60000 65536"/>
                <a:gd name="T8" fmla="*/ 0 60000 65536"/>
                <a:gd name="T9" fmla="*/ 0 w 22179"/>
                <a:gd name="T10" fmla="*/ 0 h 43200"/>
                <a:gd name="T11" fmla="*/ 22179 w 22179"/>
                <a:gd name="T12" fmla="*/ 43200 h 43200"/>
              </a:gdLst>
              <a:ahLst/>
              <a:cxnLst>
                <a:cxn ang="T6">
                  <a:pos x="T0" y="T1"/>
                </a:cxn>
                <a:cxn ang="T7">
                  <a:pos x="T2" y="T3"/>
                </a:cxn>
                <a:cxn ang="T8">
                  <a:pos x="T4" y="T5"/>
                </a:cxn>
              </a:cxnLst>
              <a:rect l="T9" t="T10" r="T11" b="T12"/>
              <a:pathLst>
                <a:path w="22179" h="43200" fill="none" extrusionOk="0">
                  <a:moveTo>
                    <a:pt x="578" y="0"/>
                  </a:moveTo>
                  <a:cubicBezTo>
                    <a:pt x="12508" y="0"/>
                    <a:pt x="22179" y="9670"/>
                    <a:pt x="22179" y="21600"/>
                  </a:cubicBezTo>
                  <a:cubicBezTo>
                    <a:pt x="22179" y="33529"/>
                    <a:pt x="12508" y="43200"/>
                    <a:pt x="579" y="43200"/>
                  </a:cubicBezTo>
                  <a:cubicBezTo>
                    <a:pt x="385" y="43200"/>
                    <a:pt x="192" y="43197"/>
                    <a:pt x="-1" y="43192"/>
                  </a:cubicBezTo>
                </a:path>
                <a:path w="22179" h="43200" stroke="0" extrusionOk="0">
                  <a:moveTo>
                    <a:pt x="578" y="0"/>
                  </a:moveTo>
                  <a:cubicBezTo>
                    <a:pt x="12508" y="0"/>
                    <a:pt x="22179" y="9670"/>
                    <a:pt x="22179" y="21600"/>
                  </a:cubicBezTo>
                  <a:cubicBezTo>
                    <a:pt x="22179" y="33529"/>
                    <a:pt x="12508" y="43200"/>
                    <a:pt x="579" y="43200"/>
                  </a:cubicBezTo>
                  <a:cubicBezTo>
                    <a:pt x="385" y="43200"/>
                    <a:pt x="192" y="43197"/>
                    <a:pt x="-1" y="43192"/>
                  </a:cubicBezTo>
                  <a:lnTo>
                    <a:pt x="579" y="21600"/>
                  </a:lnTo>
                  <a:close/>
                </a:path>
              </a:pathLst>
            </a:custGeom>
            <a:noFill/>
            <a:ln w="12700" cap="rnd">
              <a:solidFill>
                <a:schemeClr val="tx1"/>
              </a:solidFill>
              <a:round/>
              <a:headEnd/>
              <a:tailEnd/>
            </a:ln>
          </p:spPr>
          <p:txBody>
            <a:bodyPr wrap="none" anchor="ctr"/>
            <a:lstStyle/>
            <a:p>
              <a:endParaRPr lang="en-US" dirty="0"/>
            </a:p>
          </p:txBody>
        </p:sp>
        <p:sp>
          <p:nvSpPr>
            <p:cNvPr id="17539" name="Line 66"/>
            <p:cNvSpPr>
              <a:spLocks noChangeShapeType="1"/>
            </p:cNvSpPr>
            <p:nvPr/>
          </p:nvSpPr>
          <p:spPr bwMode="auto">
            <a:xfrm flipH="1" flipV="1">
              <a:off x="2144" y="1792"/>
              <a:ext cx="631" cy="107"/>
            </a:xfrm>
            <a:prstGeom prst="line">
              <a:avLst/>
            </a:prstGeom>
            <a:noFill/>
            <a:ln w="12700">
              <a:solidFill>
                <a:schemeClr val="tx1"/>
              </a:solidFill>
              <a:round/>
              <a:headEnd/>
              <a:tailEnd/>
            </a:ln>
          </p:spPr>
          <p:txBody>
            <a:bodyPr wrap="none" anchor="ctr"/>
            <a:lstStyle/>
            <a:p>
              <a:endParaRPr lang="en-US" dirty="0"/>
            </a:p>
          </p:txBody>
        </p:sp>
        <p:grpSp>
          <p:nvGrpSpPr>
            <p:cNvPr id="17540" name="Group 82"/>
            <p:cNvGrpSpPr>
              <a:grpSpLocks/>
            </p:cNvGrpSpPr>
            <p:nvPr/>
          </p:nvGrpSpPr>
          <p:grpSpPr bwMode="auto">
            <a:xfrm>
              <a:off x="2139" y="1472"/>
              <a:ext cx="687" cy="452"/>
              <a:chOff x="2139" y="1472"/>
              <a:chExt cx="687" cy="452"/>
            </a:xfrm>
          </p:grpSpPr>
          <p:sp>
            <p:nvSpPr>
              <p:cNvPr id="17544" name="Line 67"/>
              <p:cNvSpPr>
                <a:spLocks noChangeShapeType="1"/>
              </p:cNvSpPr>
              <p:nvPr/>
            </p:nvSpPr>
            <p:spPr bwMode="auto">
              <a:xfrm flipH="1" flipV="1">
                <a:off x="2194" y="1472"/>
                <a:ext cx="632" cy="107"/>
              </a:xfrm>
              <a:prstGeom prst="line">
                <a:avLst/>
              </a:prstGeom>
              <a:noFill/>
              <a:ln w="12700">
                <a:solidFill>
                  <a:schemeClr val="tx1"/>
                </a:solidFill>
                <a:round/>
                <a:headEnd/>
                <a:tailEnd/>
              </a:ln>
            </p:spPr>
            <p:txBody>
              <a:bodyPr wrap="none" anchor="ctr"/>
              <a:lstStyle/>
              <a:p>
                <a:endParaRPr lang="en-US" dirty="0"/>
              </a:p>
            </p:txBody>
          </p:sp>
          <p:sp>
            <p:nvSpPr>
              <p:cNvPr id="17545" name="Line 68"/>
              <p:cNvSpPr>
                <a:spLocks noChangeShapeType="1"/>
              </p:cNvSpPr>
              <p:nvPr/>
            </p:nvSpPr>
            <p:spPr bwMode="auto">
              <a:xfrm flipH="1" flipV="1">
                <a:off x="2190" y="1497"/>
                <a:ext cx="632" cy="107"/>
              </a:xfrm>
              <a:prstGeom prst="line">
                <a:avLst/>
              </a:prstGeom>
              <a:noFill/>
              <a:ln w="12700">
                <a:solidFill>
                  <a:schemeClr val="tx1"/>
                </a:solidFill>
                <a:round/>
                <a:headEnd/>
                <a:tailEnd/>
              </a:ln>
            </p:spPr>
            <p:txBody>
              <a:bodyPr wrap="none" anchor="ctr"/>
              <a:lstStyle/>
              <a:p>
                <a:endParaRPr lang="en-US" dirty="0"/>
              </a:p>
            </p:txBody>
          </p:sp>
          <p:sp>
            <p:nvSpPr>
              <p:cNvPr id="17546" name="Line 69"/>
              <p:cNvSpPr>
                <a:spLocks noChangeShapeType="1"/>
              </p:cNvSpPr>
              <p:nvPr/>
            </p:nvSpPr>
            <p:spPr bwMode="auto">
              <a:xfrm flipH="1" flipV="1">
                <a:off x="2186" y="1522"/>
                <a:ext cx="632" cy="106"/>
              </a:xfrm>
              <a:prstGeom prst="line">
                <a:avLst/>
              </a:prstGeom>
              <a:noFill/>
              <a:ln w="12700">
                <a:solidFill>
                  <a:schemeClr val="tx1"/>
                </a:solidFill>
                <a:round/>
                <a:headEnd/>
                <a:tailEnd/>
              </a:ln>
            </p:spPr>
            <p:txBody>
              <a:bodyPr wrap="none" anchor="ctr"/>
              <a:lstStyle/>
              <a:p>
                <a:endParaRPr lang="en-US" dirty="0"/>
              </a:p>
            </p:txBody>
          </p:sp>
          <p:sp>
            <p:nvSpPr>
              <p:cNvPr id="17547" name="Line 70"/>
              <p:cNvSpPr>
                <a:spLocks noChangeShapeType="1"/>
              </p:cNvSpPr>
              <p:nvPr/>
            </p:nvSpPr>
            <p:spPr bwMode="auto">
              <a:xfrm flipH="1" flipV="1">
                <a:off x="2183" y="1546"/>
                <a:ext cx="631" cy="106"/>
              </a:xfrm>
              <a:prstGeom prst="line">
                <a:avLst/>
              </a:prstGeom>
              <a:noFill/>
              <a:ln w="12700">
                <a:solidFill>
                  <a:schemeClr val="tx1"/>
                </a:solidFill>
                <a:round/>
                <a:headEnd/>
                <a:tailEnd/>
              </a:ln>
            </p:spPr>
            <p:txBody>
              <a:bodyPr wrap="none" anchor="ctr"/>
              <a:lstStyle/>
              <a:p>
                <a:endParaRPr lang="en-US" dirty="0"/>
              </a:p>
            </p:txBody>
          </p:sp>
          <p:sp>
            <p:nvSpPr>
              <p:cNvPr id="17548" name="Line 71"/>
              <p:cNvSpPr>
                <a:spLocks noChangeShapeType="1"/>
              </p:cNvSpPr>
              <p:nvPr/>
            </p:nvSpPr>
            <p:spPr bwMode="auto">
              <a:xfrm flipH="1" flipV="1">
                <a:off x="2179" y="1570"/>
                <a:ext cx="632" cy="107"/>
              </a:xfrm>
              <a:prstGeom prst="line">
                <a:avLst/>
              </a:prstGeom>
              <a:noFill/>
              <a:ln w="12700">
                <a:solidFill>
                  <a:schemeClr val="tx1"/>
                </a:solidFill>
                <a:round/>
                <a:headEnd/>
                <a:tailEnd/>
              </a:ln>
            </p:spPr>
            <p:txBody>
              <a:bodyPr wrap="none" anchor="ctr"/>
              <a:lstStyle/>
              <a:p>
                <a:endParaRPr lang="en-US" dirty="0"/>
              </a:p>
            </p:txBody>
          </p:sp>
          <p:sp>
            <p:nvSpPr>
              <p:cNvPr id="17549" name="Line 72"/>
              <p:cNvSpPr>
                <a:spLocks noChangeShapeType="1"/>
              </p:cNvSpPr>
              <p:nvPr/>
            </p:nvSpPr>
            <p:spPr bwMode="auto">
              <a:xfrm flipH="1" flipV="1">
                <a:off x="2175" y="1596"/>
                <a:ext cx="631" cy="107"/>
              </a:xfrm>
              <a:prstGeom prst="line">
                <a:avLst/>
              </a:prstGeom>
              <a:noFill/>
              <a:ln w="12700">
                <a:solidFill>
                  <a:schemeClr val="tx1"/>
                </a:solidFill>
                <a:round/>
                <a:headEnd/>
                <a:tailEnd/>
              </a:ln>
            </p:spPr>
            <p:txBody>
              <a:bodyPr wrap="none" anchor="ctr"/>
              <a:lstStyle/>
              <a:p>
                <a:endParaRPr lang="en-US" dirty="0"/>
              </a:p>
            </p:txBody>
          </p:sp>
          <p:sp>
            <p:nvSpPr>
              <p:cNvPr id="17550" name="Line 73"/>
              <p:cNvSpPr>
                <a:spLocks noChangeShapeType="1"/>
              </p:cNvSpPr>
              <p:nvPr/>
            </p:nvSpPr>
            <p:spPr bwMode="auto">
              <a:xfrm flipH="1" flipV="1">
                <a:off x="2171" y="1621"/>
                <a:ext cx="631" cy="107"/>
              </a:xfrm>
              <a:prstGeom prst="line">
                <a:avLst/>
              </a:prstGeom>
              <a:noFill/>
              <a:ln w="12700">
                <a:solidFill>
                  <a:schemeClr val="tx1"/>
                </a:solidFill>
                <a:round/>
                <a:headEnd/>
                <a:tailEnd/>
              </a:ln>
            </p:spPr>
            <p:txBody>
              <a:bodyPr wrap="none" anchor="ctr"/>
              <a:lstStyle/>
              <a:p>
                <a:endParaRPr lang="en-US" dirty="0"/>
              </a:p>
            </p:txBody>
          </p:sp>
          <p:sp>
            <p:nvSpPr>
              <p:cNvPr id="17551" name="Line 74"/>
              <p:cNvSpPr>
                <a:spLocks noChangeShapeType="1"/>
              </p:cNvSpPr>
              <p:nvPr/>
            </p:nvSpPr>
            <p:spPr bwMode="auto">
              <a:xfrm flipH="1" flipV="1">
                <a:off x="2166" y="1643"/>
                <a:ext cx="632" cy="107"/>
              </a:xfrm>
              <a:prstGeom prst="line">
                <a:avLst/>
              </a:prstGeom>
              <a:noFill/>
              <a:ln w="12700">
                <a:solidFill>
                  <a:schemeClr val="tx1"/>
                </a:solidFill>
                <a:round/>
                <a:headEnd/>
                <a:tailEnd/>
              </a:ln>
            </p:spPr>
            <p:txBody>
              <a:bodyPr wrap="none" anchor="ctr"/>
              <a:lstStyle/>
              <a:p>
                <a:endParaRPr lang="en-US" dirty="0"/>
              </a:p>
            </p:txBody>
          </p:sp>
          <p:sp>
            <p:nvSpPr>
              <p:cNvPr id="17552" name="Line 75"/>
              <p:cNvSpPr>
                <a:spLocks noChangeShapeType="1"/>
              </p:cNvSpPr>
              <p:nvPr/>
            </p:nvSpPr>
            <p:spPr bwMode="auto">
              <a:xfrm flipH="1" flipV="1">
                <a:off x="2163" y="1668"/>
                <a:ext cx="632" cy="107"/>
              </a:xfrm>
              <a:prstGeom prst="line">
                <a:avLst/>
              </a:prstGeom>
              <a:noFill/>
              <a:ln w="12700">
                <a:solidFill>
                  <a:schemeClr val="tx1"/>
                </a:solidFill>
                <a:round/>
                <a:headEnd/>
                <a:tailEnd/>
              </a:ln>
            </p:spPr>
            <p:txBody>
              <a:bodyPr wrap="none" anchor="ctr"/>
              <a:lstStyle/>
              <a:p>
                <a:endParaRPr lang="en-US" dirty="0"/>
              </a:p>
            </p:txBody>
          </p:sp>
          <p:sp>
            <p:nvSpPr>
              <p:cNvPr id="17553" name="Line 76"/>
              <p:cNvSpPr>
                <a:spLocks noChangeShapeType="1"/>
              </p:cNvSpPr>
              <p:nvPr/>
            </p:nvSpPr>
            <p:spPr bwMode="auto">
              <a:xfrm flipH="1" flipV="1">
                <a:off x="2159" y="1694"/>
                <a:ext cx="632" cy="107"/>
              </a:xfrm>
              <a:prstGeom prst="line">
                <a:avLst/>
              </a:prstGeom>
              <a:noFill/>
              <a:ln w="12700">
                <a:solidFill>
                  <a:schemeClr val="tx1"/>
                </a:solidFill>
                <a:round/>
                <a:headEnd/>
                <a:tailEnd/>
              </a:ln>
            </p:spPr>
            <p:txBody>
              <a:bodyPr wrap="none" anchor="ctr"/>
              <a:lstStyle/>
              <a:p>
                <a:endParaRPr lang="en-US" dirty="0"/>
              </a:p>
            </p:txBody>
          </p:sp>
          <p:sp>
            <p:nvSpPr>
              <p:cNvPr id="17554" name="Line 77"/>
              <p:cNvSpPr>
                <a:spLocks noChangeShapeType="1"/>
              </p:cNvSpPr>
              <p:nvPr/>
            </p:nvSpPr>
            <p:spPr bwMode="auto">
              <a:xfrm flipH="1" flipV="1">
                <a:off x="2155" y="1719"/>
                <a:ext cx="632" cy="107"/>
              </a:xfrm>
              <a:prstGeom prst="line">
                <a:avLst/>
              </a:prstGeom>
              <a:noFill/>
              <a:ln w="12700">
                <a:solidFill>
                  <a:schemeClr val="tx1"/>
                </a:solidFill>
                <a:round/>
                <a:headEnd/>
                <a:tailEnd/>
              </a:ln>
            </p:spPr>
            <p:txBody>
              <a:bodyPr wrap="none" anchor="ctr"/>
              <a:lstStyle/>
              <a:p>
                <a:endParaRPr lang="en-US" dirty="0"/>
              </a:p>
            </p:txBody>
          </p:sp>
          <p:sp>
            <p:nvSpPr>
              <p:cNvPr id="17555" name="Line 78"/>
              <p:cNvSpPr>
                <a:spLocks noChangeShapeType="1"/>
              </p:cNvSpPr>
              <p:nvPr/>
            </p:nvSpPr>
            <p:spPr bwMode="auto">
              <a:xfrm flipH="1" flipV="1">
                <a:off x="2152" y="1745"/>
                <a:ext cx="632" cy="107"/>
              </a:xfrm>
              <a:prstGeom prst="line">
                <a:avLst/>
              </a:prstGeom>
              <a:noFill/>
              <a:ln w="12700">
                <a:solidFill>
                  <a:schemeClr val="tx1"/>
                </a:solidFill>
                <a:round/>
                <a:headEnd/>
                <a:tailEnd/>
              </a:ln>
            </p:spPr>
            <p:txBody>
              <a:bodyPr wrap="none" anchor="ctr"/>
              <a:lstStyle/>
              <a:p>
                <a:endParaRPr lang="en-US" dirty="0"/>
              </a:p>
            </p:txBody>
          </p:sp>
          <p:sp>
            <p:nvSpPr>
              <p:cNvPr id="17556" name="Line 79"/>
              <p:cNvSpPr>
                <a:spLocks noChangeShapeType="1"/>
              </p:cNvSpPr>
              <p:nvPr/>
            </p:nvSpPr>
            <p:spPr bwMode="auto">
              <a:xfrm flipH="1" flipV="1">
                <a:off x="2148" y="1767"/>
                <a:ext cx="631" cy="106"/>
              </a:xfrm>
              <a:prstGeom prst="line">
                <a:avLst/>
              </a:prstGeom>
              <a:noFill/>
              <a:ln w="12700">
                <a:solidFill>
                  <a:schemeClr val="tx1"/>
                </a:solidFill>
                <a:round/>
                <a:headEnd/>
                <a:tailEnd/>
              </a:ln>
            </p:spPr>
            <p:txBody>
              <a:bodyPr wrap="none" anchor="ctr"/>
              <a:lstStyle/>
              <a:p>
                <a:endParaRPr lang="en-US" dirty="0"/>
              </a:p>
            </p:txBody>
          </p:sp>
          <p:sp>
            <p:nvSpPr>
              <p:cNvPr id="17557" name="Line 80"/>
              <p:cNvSpPr>
                <a:spLocks noChangeShapeType="1"/>
              </p:cNvSpPr>
              <p:nvPr/>
            </p:nvSpPr>
            <p:spPr bwMode="auto">
              <a:xfrm flipH="1" flipV="1">
                <a:off x="2144" y="1792"/>
                <a:ext cx="631" cy="107"/>
              </a:xfrm>
              <a:prstGeom prst="line">
                <a:avLst/>
              </a:prstGeom>
              <a:noFill/>
              <a:ln w="12700">
                <a:solidFill>
                  <a:schemeClr val="tx1"/>
                </a:solidFill>
                <a:round/>
                <a:headEnd/>
                <a:tailEnd/>
              </a:ln>
            </p:spPr>
            <p:txBody>
              <a:bodyPr wrap="none" anchor="ctr"/>
              <a:lstStyle/>
              <a:p>
                <a:endParaRPr lang="en-US" dirty="0"/>
              </a:p>
            </p:txBody>
          </p:sp>
          <p:sp>
            <p:nvSpPr>
              <p:cNvPr id="17558" name="Line 81"/>
              <p:cNvSpPr>
                <a:spLocks noChangeShapeType="1"/>
              </p:cNvSpPr>
              <p:nvPr/>
            </p:nvSpPr>
            <p:spPr bwMode="auto">
              <a:xfrm flipH="1" flipV="1">
                <a:off x="2139" y="1817"/>
                <a:ext cx="632" cy="107"/>
              </a:xfrm>
              <a:prstGeom prst="line">
                <a:avLst/>
              </a:prstGeom>
              <a:noFill/>
              <a:ln w="12700">
                <a:solidFill>
                  <a:schemeClr val="tx1"/>
                </a:solidFill>
                <a:round/>
                <a:headEnd/>
                <a:tailEnd/>
              </a:ln>
            </p:spPr>
            <p:txBody>
              <a:bodyPr wrap="none" anchor="ctr"/>
              <a:lstStyle/>
              <a:p>
                <a:endParaRPr lang="en-US" dirty="0"/>
              </a:p>
            </p:txBody>
          </p:sp>
        </p:grpSp>
        <p:sp>
          <p:nvSpPr>
            <p:cNvPr id="17541" name="Rectangle 83"/>
            <p:cNvSpPr>
              <a:spLocks noChangeArrowheads="1"/>
            </p:cNvSpPr>
            <p:nvPr/>
          </p:nvSpPr>
          <p:spPr bwMode="auto">
            <a:xfrm rot="540000">
              <a:off x="2054" y="1544"/>
              <a:ext cx="36" cy="288"/>
            </a:xfrm>
            <a:prstGeom prst="rect">
              <a:avLst/>
            </a:prstGeom>
            <a:noFill/>
            <a:ln w="12700">
              <a:solidFill>
                <a:schemeClr val="tx1"/>
              </a:solidFill>
              <a:miter lim="800000"/>
              <a:headEnd/>
              <a:tailEnd/>
            </a:ln>
          </p:spPr>
          <p:txBody>
            <a:bodyPr wrap="none" anchor="ctr"/>
            <a:lstStyle/>
            <a:p>
              <a:endParaRPr lang="en-US" dirty="0"/>
            </a:p>
          </p:txBody>
        </p:sp>
        <p:sp>
          <p:nvSpPr>
            <p:cNvPr id="17542" name="Rectangle 84"/>
            <p:cNvSpPr>
              <a:spLocks noChangeArrowheads="1"/>
            </p:cNvSpPr>
            <p:nvPr/>
          </p:nvSpPr>
          <p:spPr bwMode="auto">
            <a:xfrm rot="540000">
              <a:off x="1937" y="1618"/>
              <a:ext cx="110" cy="109"/>
            </a:xfrm>
            <a:prstGeom prst="rect">
              <a:avLst/>
            </a:prstGeom>
            <a:noFill/>
            <a:ln w="12700">
              <a:solidFill>
                <a:schemeClr val="tx1"/>
              </a:solidFill>
              <a:miter lim="800000"/>
              <a:headEnd/>
              <a:tailEnd/>
            </a:ln>
          </p:spPr>
          <p:txBody>
            <a:bodyPr wrap="none" anchor="ctr"/>
            <a:lstStyle/>
            <a:p>
              <a:endParaRPr lang="en-US" dirty="0"/>
            </a:p>
          </p:txBody>
        </p:sp>
        <p:sp>
          <p:nvSpPr>
            <p:cNvPr id="17543" name="Rectangle 85"/>
            <p:cNvSpPr>
              <a:spLocks noChangeArrowheads="1"/>
            </p:cNvSpPr>
            <p:nvPr/>
          </p:nvSpPr>
          <p:spPr bwMode="auto">
            <a:xfrm rot="540000">
              <a:off x="1894" y="1548"/>
              <a:ext cx="36" cy="218"/>
            </a:xfrm>
            <a:prstGeom prst="rect">
              <a:avLst/>
            </a:prstGeom>
            <a:noFill/>
            <a:ln w="12700">
              <a:solidFill>
                <a:schemeClr val="tx1"/>
              </a:solidFill>
              <a:miter lim="800000"/>
              <a:headEnd/>
              <a:tailEnd/>
            </a:ln>
          </p:spPr>
          <p:txBody>
            <a:bodyPr wrap="none" anchor="ctr"/>
            <a:lstStyle/>
            <a:p>
              <a:endParaRPr lang="en-US" dirty="0"/>
            </a:p>
          </p:txBody>
        </p:sp>
      </p:grpSp>
      <p:grpSp>
        <p:nvGrpSpPr>
          <p:cNvPr id="17414" name="Group 101"/>
          <p:cNvGrpSpPr>
            <a:grpSpLocks/>
          </p:cNvGrpSpPr>
          <p:nvPr/>
        </p:nvGrpSpPr>
        <p:grpSpPr bwMode="auto">
          <a:xfrm>
            <a:off x="7018338" y="2543175"/>
            <a:ext cx="1592262" cy="1104900"/>
            <a:chOff x="4421" y="1602"/>
            <a:chExt cx="1003" cy="696"/>
          </a:xfrm>
        </p:grpSpPr>
        <p:sp>
          <p:nvSpPr>
            <p:cNvPr id="17523" name="Rectangle 87"/>
            <p:cNvSpPr>
              <a:spLocks noChangeArrowheads="1"/>
            </p:cNvSpPr>
            <p:nvPr/>
          </p:nvSpPr>
          <p:spPr bwMode="auto">
            <a:xfrm rot="-420000">
              <a:off x="4616" y="1627"/>
              <a:ext cx="772" cy="652"/>
            </a:xfrm>
            <a:prstGeom prst="rect">
              <a:avLst/>
            </a:prstGeom>
            <a:noFill/>
            <a:ln w="12700">
              <a:solidFill>
                <a:schemeClr val="tx1"/>
              </a:solidFill>
              <a:miter lim="800000"/>
              <a:headEnd/>
              <a:tailEnd/>
            </a:ln>
          </p:spPr>
          <p:txBody>
            <a:bodyPr wrap="none" anchor="ctr"/>
            <a:lstStyle/>
            <a:p>
              <a:endParaRPr lang="en-US" dirty="0"/>
            </a:p>
          </p:txBody>
        </p:sp>
        <p:grpSp>
          <p:nvGrpSpPr>
            <p:cNvPr id="17524" name="Group 93"/>
            <p:cNvGrpSpPr>
              <a:grpSpLocks/>
            </p:cNvGrpSpPr>
            <p:nvPr/>
          </p:nvGrpSpPr>
          <p:grpSpPr bwMode="auto">
            <a:xfrm>
              <a:off x="4609" y="1602"/>
              <a:ext cx="789" cy="696"/>
              <a:chOff x="4609" y="1602"/>
              <a:chExt cx="789" cy="696"/>
            </a:xfrm>
          </p:grpSpPr>
          <p:grpSp>
            <p:nvGrpSpPr>
              <p:cNvPr id="17532" name="Group 90"/>
              <p:cNvGrpSpPr>
                <a:grpSpLocks/>
              </p:cNvGrpSpPr>
              <p:nvPr/>
            </p:nvGrpSpPr>
            <p:grpSpPr bwMode="auto">
              <a:xfrm>
                <a:off x="4609" y="1602"/>
                <a:ext cx="717" cy="113"/>
                <a:chOff x="4609" y="1602"/>
                <a:chExt cx="717" cy="113"/>
              </a:xfrm>
            </p:grpSpPr>
            <p:sp>
              <p:nvSpPr>
                <p:cNvPr id="17535" name="Oval 88"/>
                <p:cNvSpPr>
                  <a:spLocks noChangeArrowheads="1"/>
                </p:cNvSpPr>
                <p:nvPr/>
              </p:nvSpPr>
              <p:spPr bwMode="auto">
                <a:xfrm rot="-420000">
                  <a:off x="5298" y="1602"/>
                  <a:ext cx="28" cy="28"/>
                </a:xfrm>
                <a:prstGeom prst="ellipse">
                  <a:avLst/>
                </a:prstGeom>
                <a:noFill/>
                <a:ln w="12700">
                  <a:solidFill>
                    <a:schemeClr val="tx1"/>
                  </a:solidFill>
                  <a:round/>
                  <a:headEnd/>
                  <a:tailEnd/>
                </a:ln>
              </p:spPr>
              <p:txBody>
                <a:bodyPr wrap="none" anchor="ctr"/>
                <a:lstStyle/>
                <a:p>
                  <a:endParaRPr lang="en-US" dirty="0"/>
                </a:p>
              </p:txBody>
            </p:sp>
            <p:sp>
              <p:nvSpPr>
                <p:cNvPr id="17536" name="Oval 89"/>
                <p:cNvSpPr>
                  <a:spLocks noChangeArrowheads="1"/>
                </p:cNvSpPr>
                <p:nvPr/>
              </p:nvSpPr>
              <p:spPr bwMode="auto">
                <a:xfrm rot="-420000">
                  <a:off x="4609" y="1687"/>
                  <a:ext cx="28" cy="28"/>
                </a:xfrm>
                <a:prstGeom prst="ellipse">
                  <a:avLst/>
                </a:prstGeom>
                <a:noFill/>
                <a:ln w="12700">
                  <a:solidFill>
                    <a:schemeClr val="tx1"/>
                  </a:solidFill>
                  <a:round/>
                  <a:headEnd/>
                  <a:tailEnd/>
                </a:ln>
              </p:spPr>
              <p:txBody>
                <a:bodyPr wrap="none" anchor="ctr"/>
                <a:lstStyle/>
                <a:p>
                  <a:endParaRPr lang="en-US" dirty="0"/>
                </a:p>
              </p:txBody>
            </p:sp>
          </p:grpSp>
          <p:sp>
            <p:nvSpPr>
              <p:cNvPr id="17533" name="Oval 91"/>
              <p:cNvSpPr>
                <a:spLocks noChangeArrowheads="1"/>
              </p:cNvSpPr>
              <p:nvPr/>
            </p:nvSpPr>
            <p:spPr bwMode="auto">
              <a:xfrm rot="-420000">
                <a:off x="5370" y="2185"/>
                <a:ext cx="28" cy="28"/>
              </a:xfrm>
              <a:prstGeom prst="ellipse">
                <a:avLst/>
              </a:prstGeom>
              <a:noFill/>
              <a:ln w="12700">
                <a:solidFill>
                  <a:schemeClr val="tx1"/>
                </a:solidFill>
                <a:round/>
                <a:headEnd/>
                <a:tailEnd/>
              </a:ln>
            </p:spPr>
            <p:txBody>
              <a:bodyPr wrap="none" anchor="ctr"/>
              <a:lstStyle/>
              <a:p>
                <a:endParaRPr lang="en-US" dirty="0"/>
              </a:p>
            </p:txBody>
          </p:sp>
          <p:sp>
            <p:nvSpPr>
              <p:cNvPr id="17534" name="Oval 92"/>
              <p:cNvSpPr>
                <a:spLocks noChangeArrowheads="1"/>
              </p:cNvSpPr>
              <p:nvPr/>
            </p:nvSpPr>
            <p:spPr bwMode="auto">
              <a:xfrm rot="-420000">
                <a:off x="4681" y="2270"/>
                <a:ext cx="28" cy="28"/>
              </a:xfrm>
              <a:prstGeom prst="ellipse">
                <a:avLst/>
              </a:prstGeom>
              <a:noFill/>
              <a:ln w="12700">
                <a:solidFill>
                  <a:schemeClr val="tx1"/>
                </a:solidFill>
                <a:round/>
                <a:headEnd/>
                <a:tailEnd/>
              </a:ln>
            </p:spPr>
            <p:txBody>
              <a:bodyPr wrap="none" anchor="ctr"/>
              <a:lstStyle/>
              <a:p>
                <a:endParaRPr lang="en-US" dirty="0"/>
              </a:p>
            </p:txBody>
          </p:sp>
        </p:grpSp>
        <p:grpSp>
          <p:nvGrpSpPr>
            <p:cNvPr id="17525" name="Group 100"/>
            <p:cNvGrpSpPr>
              <a:grpSpLocks/>
            </p:cNvGrpSpPr>
            <p:nvPr/>
          </p:nvGrpSpPr>
          <p:grpSpPr bwMode="auto">
            <a:xfrm>
              <a:off x="4421" y="1699"/>
              <a:ext cx="1003" cy="502"/>
              <a:chOff x="4421" y="1699"/>
              <a:chExt cx="1003" cy="502"/>
            </a:xfrm>
          </p:grpSpPr>
          <p:sp>
            <p:nvSpPr>
              <p:cNvPr id="17526" name="AutoShape 94"/>
              <p:cNvSpPr>
                <a:spLocks noChangeArrowheads="1"/>
              </p:cNvSpPr>
              <p:nvPr/>
            </p:nvSpPr>
            <p:spPr bwMode="auto">
              <a:xfrm rot="-420000">
                <a:off x="4616" y="1699"/>
                <a:ext cx="77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527" name="Arc 95"/>
              <p:cNvSpPr>
                <a:spLocks/>
              </p:cNvSpPr>
              <p:nvPr/>
            </p:nvSpPr>
            <p:spPr bwMode="auto">
              <a:xfrm rot="-420000">
                <a:off x="5385" y="1824"/>
                <a:ext cx="39" cy="163"/>
              </a:xfrm>
              <a:custGeom>
                <a:avLst/>
                <a:gdLst>
                  <a:gd name="T0" fmla="*/ 0 w 22179"/>
                  <a:gd name="T1" fmla="*/ 0 h 43200"/>
                  <a:gd name="T2" fmla="*/ 0 w 22179"/>
                  <a:gd name="T3" fmla="*/ 0 h 43200"/>
                  <a:gd name="T4" fmla="*/ 0 w 22179"/>
                  <a:gd name="T5" fmla="*/ 0 h 43200"/>
                  <a:gd name="T6" fmla="*/ 0 60000 65536"/>
                  <a:gd name="T7" fmla="*/ 0 60000 65536"/>
                  <a:gd name="T8" fmla="*/ 0 60000 65536"/>
                  <a:gd name="T9" fmla="*/ 0 w 22179"/>
                  <a:gd name="T10" fmla="*/ 0 h 43200"/>
                  <a:gd name="T11" fmla="*/ 22179 w 22179"/>
                  <a:gd name="T12" fmla="*/ 43200 h 43200"/>
                </a:gdLst>
                <a:ahLst/>
                <a:cxnLst>
                  <a:cxn ang="T6">
                    <a:pos x="T0" y="T1"/>
                  </a:cxn>
                  <a:cxn ang="T7">
                    <a:pos x="T2" y="T3"/>
                  </a:cxn>
                  <a:cxn ang="T8">
                    <a:pos x="T4" y="T5"/>
                  </a:cxn>
                </a:cxnLst>
                <a:rect l="T9" t="T10" r="T11" b="T12"/>
                <a:pathLst>
                  <a:path w="22179" h="43200" fill="none" extrusionOk="0">
                    <a:moveTo>
                      <a:pt x="578" y="0"/>
                    </a:moveTo>
                    <a:cubicBezTo>
                      <a:pt x="12508" y="0"/>
                      <a:pt x="22179" y="9670"/>
                      <a:pt x="22179" y="21600"/>
                    </a:cubicBezTo>
                    <a:cubicBezTo>
                      <a:pt x="22179" y="33529"/>
                      <a:pt x="12508" y="43200"/>
                      <a:pt x="579" y="43200"/>
                    </a:cubicBezTo>
                    <a:cubicBezTo>
                      <a:pt x="385" y="43200"/>
                      <a:pt x="192" y="43197"/>
                      <a:pt x="-1" y="43192"/>
                    </a:cubicBezTo>
                  </a:path>
                  <a:path w="22179" h="43200" stroke="0" extrusionOk="0">
                    <a:moveTo>
                      <a:pt x="578" y="0"/>
                    </a:moveTo>
                    <a:cubicBezTo>
                      <a:pt x="12508" y="0"/>
                      <a:pt x="22179" y="9670"/>
                      <a:pt x="22179" y="21600"/>
                    </a:cubicBezTo>
                    <a:cubicBezTo>
                      <a:pt x="22179" y="33529"/>
                      <a:pt x="12508" y="43200"/>
                      <a:pt x="579" y="43200"/>
                    </a:cubicBezTo>
                    <a:cubicBezTo>
                      <a:pt x="385" y="43200"/>
                      <a:pt x="192" y="43197"/>
                      <a:pt x="-1" y="43192"/>
                    </a:cubicBezTo>
                    <a:lnTo>
                      <a:pt x="579" y="21600"/>
                    </a:lnTo>
                    <a:close/>
                  </a:path>
                </a:pathLst>
              </a:custGeom>
              <a:noFill/>
              <a:ln w="12700" cap="rnd">
                <a:solidFill>
                  <a:schemeClr val="tx1"/>
                </a:solidFill>
                <a:round/>
                <a:headEnd/>
                <a:tailEnd/>
              </a:ln>
            </p:spPr>
            <p:txBody>
              <a:bodyPr wrap="none" anchor="ctr"/>
              <a:lstStyle/>
              <a:p>
                <a:endParaRPr lang="en-US" dirty="0"/>
              </a:p>
            </p:txBody>
          </p:sp>
          <p:grpSp>
            <p:nvGrpSpPr>
              <p:cNvPr id="17528" name="Group 99"/>
              <p:cNvGrpSpPr>
                <a:grpSpLocks/>
              </p:cNvGrpSpPr>
              <p:nvPr/>
            </p:nvGrpSpPr>
            <p:grpSpPr bwMode="auto">
              <a:xfrm>
                <a:off x="4421" y="1875"/>
                <a:ext cx="198" cy="288"/>
                <a:chOff x="4421" y="1875"/>
                <a:chExt cx="198" cy="288"/>
              </a:xfrm>
            </p:grpSpPr>
            <p:sp>
              <p:nvSpPr>
                <p:cNvPr id="17529" name="Rectangle 96"/>
                <p:cNvSpPr>
                  <a:spLocks noChangeArrowheads="1"/>
                </p:cNvSpPr>
                <p:nvPr/>
              </p:nvSpPr>
              <p:spPr bwMode="auto">
                <a:xfrm rot="-420000">
                  <a:off x="4583" y="1875"/>
                  <a:ext cx="36" cy="288"/>
                </a:xfrm>
                <a:prstGeom prst="rect">
                  <a:avLst/>
                </a:prstGeom>
                <a:noFill/>
                <a:ln w="12700">
                  <a:solidFill>
                    <a:schemeClr val="tx1"/>
                  </a:solidFill>
                  <a:miter lim="800000"/>
                  <a:headEnd/>
                  <a:tailEnd/>
                </a:ln>
              </p:spPr>
              <p:txBody>
                <a:bodyPr wrap="none" anchor="ctr"/>
                <a:lstStyle/>
                <a:p>
                  <a:endParaRPr lang="en-US" dirty="0"/>
                </a:p>
              </p:txBody>
            </p:sp>
            <p:sp>
              <p:nvSpPr>
                <p:cNvPr id="17530" name="Rectangle 97"/>
                <p:cNvSpPr>
                  <a:spLocks noChangeArrowheads="1"/>
                </p:cNvSpPr>
                <p:nvPr/>
              </p:nvSpPr>
              <p:spPr bwMode="auto">
                <a:xfrm rot="-420000">
                  <a:off x="4464" y="1972"/>
                  <a:ext cx="114" cy="109"/>
                </a:xfrm>
                <a:prstGeom prst="rect">
                  <a:avLst/>
                </a:prstGeom>
                <a:noFill/>
                <a:ln w="12700">
                  <a:solidFill>
                    <a:schemeClr val="tx1"/>
                  </a:solidFill>
                  <a:miter lim="800000"/>
                  <a:headEnd/>
                  <a:tailEnd/>
                </a:ln>
              </p:spPr>
              <p:txBody>
                <a:bodyPr wrap="none" anchor="ctr"/>
                <a:lstStyle/>
                <a:p>
                  <a:endParaRPr lang="en-US" dirty="0"/>
                </a:p>
              </p:txBody>
            </p:sp>
            <p:sp>
              <p:nvSpPr>
                <p:cNvPr id="17531" name="Rectangle 98"/>
                <p:cNvSpPr>
                  <a:spLocks noChangeArrowheads="1"/>
                </p:cNvSpPr>
                <p:nvPr/>
              </p:nvSpPr>
              <p:spPr bwMode="auto">
                <a:xfrm rot="-420000">
                  <a:off x="4421" y="1919"/>
                  <a:ext cx="36" cy="218"/>
                </a:xfrm>
                <a:prstGeom prst="rect">
                  <a:avLst/>
                </a:prstGeom>
                <a:noFill/>
                <a:ln w="12700">
                  <a:solidFill>
                    <a:schemeClr val="tx1"/>
                  </a:solidFill>
                  <a:miter lim="800000"/>
                  <a:headEnd/>
                  <a:tailEnd/>
                </a:ln>
              </p:spPr>
              <p:txBody>
                <a:bodyPr wrap="none" anchor="ctr"/>
                <a:lstStyle/>
                <a:p>
                  <a:endParaRPr lang="en-US" dirty="0"/>
                </a:p>
              </p:txBody>
            </p:sp>
          </p:grpSp>
        </p:grpSp>
      </p:grpSp>
      <p:sp>
        <p:nvSpPr>
          <p:cNvPr id="17415" name="Line 102"/>
          <p:cNvSpPr>
            <a:spLocks noChangeShapeType="1"/>
          </p:cNvSpPr>
          <p:nvPr/>
        </p:nvSpPr>
        <p:spPr bwMode="auto">
          <a:xfrm>
            <a:off x="4997450" y="3105150"/>
            <a:ext cx="1873250" cy="0"/>
          </a:xfrm>
          <a:prstGeom prst="line">
            <a:avLst/>
          </a:prstGeom>
          <a:noFill/>
          <a:ln w="12700">
            <a:solidFill>
              <a:schemeClr val="tx1"/>
            </a:solidFill>
            <a:prstDash val="dashDot"/>
            <a:round/>
            <a:headEnd/>
            <a:tailEnd/>
          </a:ln>
        </p:spPr>
        <p:txBody>
          <a:bodyPr wrap="none" anchor="ctr"/>
          <a:lstStyle/>
          <a:p>
            <a:endParaRPr lang="en-US" dirty="0"/>
          </a:p>
        </p:txBody>
      </p:sp>
      <p:grpSp>
        <p:nvGrpSpPr>
          <p:cNvPr id="17416" name="Group 106"/>
          <p:cNvGrpSpPr>
            <a:grpSpLocks/>
          </p:cNvGrpSpPr>
          <p:nvPr/>
        </p:nvGrpSpPr>
        <p:grpSpPr bwMode="auto">
          <a:xfrm>
            <a:off x="6632575" y="5294313"/>
            <a:ext cx="292100" cy="457200"/>
            <a:chOff x="4178" y="3335"/>
            <a:chExt cx="184" cy="288"/>
          </a:xfrm>
        </p:grpSpPr>
        <p:sp>
          <p:nvSpPr>
            <p:cNvPr id="17520" name="Rectangle 103"/>
            <p:cNvSpPr>
              <a:spLocks noChangeArrowheads="1"/>
            </p:cNvSpPr>
            <p:nvPr/>
          </p:nvSpPr>
          <p:spPr bwMode="auto">
            <a:xfrm>
              <a:off x="4178" y="3335"/>
              <a:ext cx="28" cy="288"/>
            </a:xfrm>
            <a:prstGeom prst="rect">
              <a:avLst/>
            </a:prstGeom>
            <a:noFill/>
            <a:ln w="12700">
              <a:solidFill>
                <a:schemeClr val="tx1"/>
              </a:solidFill>
              <a:miter lim="800000"/>
              <a:headEnd/>
              <a:tailEnd/>
            </a:ln>
          </p:spPr>
          <p:txBody>
            <a:bodyPr wrap="none" anchor="ctr"/>
            <a:lstStyle/>
            <a:p>
              <a:endParaRPr lang="en-US" dirty="0"/>
            </a:p>
          </p:txBody>
        </p:sp>
        <p:sp>
          <p:nvSpPr>
            <p:cNvPr id="17521" name="Rectangle 104"/>
            <p:cNvSpPr>
              <a:spLocks noChangeArrowheads="1"/>
            </p:cNvSpPr>
            <p:nvPr/>
          </p:nvSpPr>
          <p:spPr bwMode="auto">
            <a:xfrm>
              <a:off x="4210" y="3422"/>
              <a:ext cx="114" cy="109"/>
            </a:xfrm>
            <a:prstGeom prst="rect">
              <a:avLst/>
            </a:prstGeom>
            <a:noFill/>
            <a:ln w="12700">
              <a:solidFill>
                <a:schemeClr val="tx1"/>
              </a:solidFill>
              <a:miter lim="800000"/>
              <a:headEnd/>
              <a:tailEnd/>
            </a:ln>
          </p:spPr>
          <p:txBody>
            <a:bodyPr wrap="none" anchor="ctr"/>
            <a:lstStyle/>
            <a:p>
              <a:endParaRPr lang="en-US" dirty="0"/>
            </a:p>
          </p:txBody>
        </p:sp>
        <p:sp>
          <p:nvSpPr>
            <p:cNvPr id="17522" name="Rectangle 105"/>
            <p:cNvSpPr>
              <a:spLocks noChangeArrowheads="1"/>
            </p:cNvSpPr>
            <p:nvPr/>
          </p:nvSpPr>
          <p:spPr bwMode="auto">
            <a:xfrm>
              <a:off x="4326" y="3364"/>
              <a:ext cx="36" cy="218"/>
            </a:xfrm>
            <a:prstGeom prst="rect">
              <a:avLst/>
            </a:prstGeom>
            <a:noFill/>
            <a:ln w="12700">
              <a:solidFill>
                <a:schemeClr val="tx1"/>
              </a:solidFill>
              <a:miter lim="800000"/>
              <a:headEnd/>
              <a:tailEnd/>
            </a:ln>
          </p:spPr>
          <p:txBody>
            <a:bodyPr wrap="none" anchor="ctr"/>
            <a:lstStyle/>
            <a:p>
              <a:endParaRPr lang="en-US" dirty="0"/>
            </a:p>
          </p:txBody>
        </p:sp>
      </p:grpSp>
      <p:grpSp>
        <p:nvGrpSpPr>
          <p:cNvPr id="17417" name="Group 134"/>
          <p:cNvGrpSpPr>
            <a:grpSpLocks/>
          </p:cNvGrpSpPr>
          <p:nvPr/>
        </p:nvGrpSpPr>
        <p:grpSpPr bwMode="auto">
          <a:xfrm>
            <a:off x="5341938" y="4978400"/>
            <a:ext cx="1287462" cy="1035050"/>
            <a:chOff x="3365" y="3136"/>
            <a:chExt cx="811" cy="652"/>
          </a:xfrm>
        </p:grpSpPr>
        <p:sp>
          <p:nvSpPr>
            <p:cNvPr id="17493" name="Rectangle 107"/>
            <p:cNvSpPr>
              <a:spLocks noChangeArrowheads="1"/>
            </p:cNvSpPr>
            <p:nvPr/>
          </p:nvSpPr>
          <p:spPr bwMode="auto">
            <a:xfrm>
              <a:off x="3404" y="3136"/>
              <a:ext cx="772" cy="652"/>
            </a:xfrm>
            <a:prstGeom prst="rect">
              <a:avLst/>
            </a:prstGeom>
            <a:noFill/>
            <a:ln w="12700">
              <a:solidFill>
                <a:schemeClr val="tx1"/>
              </a:solidFill>
              <a:miter lim="800000"/>
              <a:headEnd/>
              <a:tailEnd/>
            </a:ln>
          </p:spPr>
          <p:txBody>
            <a:bodyPr wrap="none" anchor="ctr"/>
            <a:lstStyle/>
            <a:p>
              <a:endParaRPr lang="en-US" dirty="0"/>
            </a:p>
          </p:txBody>
        </p:sp>
        <p:grpSp>
          <p:nvGrpSpPr>
            <p:cNvPr id="17494" name="Group 113"/>
            <p:cNvGrpSpPr>
              <a:grpSpLocks/>
            </p:cNvGrpSpPr>
            <p:nvPr/>
          </p:nvGrpSpPr>
          <p:grpSpPr bwMode="auto">
            <a:xfrm>
              <a:off x="3427" y="3152"/>
              <a:ext cx="722" cy="616"/>
              <a:chOff x="3427" y="3152"/>
              <a:chExt cx="722" cy="616"/>
            </a:xfrm>
          </p:grpSpPr>
          <p:grpSp>
            <p:nvGrpSpPr>
              <p:cNvPr id="17515" name="Group 110"/>
              <p:cNvGrpSpPr>
                <a:grpSpLocks/>
              </p:cNvGrpSpPr>
              <p:nvPr/>
            </p:nvGrpSpPr>
            <p:grpSpPr bwMode="auto">
              <a:xfrm>
                <a:off x="3427" y="3152"/>
                <a:ext cx="722" cy="28"/>
                <a:chOff x="3427" y="3152"/>
                <a:chExt cx="722" cy="28"/>
              </a:xfrm>
            </p:grpSpPr>
            <p:sp>
              <p:nvSpPr>
                <p:cNvPr id="17518" name="Oval 108"/>
                <p:cNvSpPr>
                  <a:spLocks noChangeArrowheads="1"/>
                </p:cNvSpPr>
                <p:nvPr/>
              </p:nvSpPr>
              <p:spPr bwMode="auto">
                <a:xfrm>
                  <a:off x="3427" y="3152"/>
                  <a:ext cx="28" cy="28"/>
                </a:xfrm>
                <a:prstGeom prst="ellipse">
                  <a:avLst/>
                </a:prstGeom>
                <a:noFill/>
                <a:ln w="12700">
                  <a:solidFill>
                    <a:schemeClr val="tx1"/>
                  </a:solidFill>
                  <a:round/>
                  <a:headEnd/>
                  <a:tailEnd/>
                </a:ln>
              </p:spPr>
              <p:txBody>
                <a:bodyPr wrap="none" anchor="ctr"/>
                <a:lstStyle/>
                <a:p>
                  <a:endParaRPr lang="en-US" dirty="0"/>
                </a:p>
              </p:txBody>
            </p:sp>
            <p:sp>
              <p:nvSpPr>
                <p:cNvPr id="17519" name="Oval 109"/>
                <p:cNvSpPr>
                  <a:spLocks noChangeArrowheads="1"/>
                </p:cNvSpPr>
                <p:nvPr/>
              </p:nvSpPr>
              <p:spPr bwMode="auto">
                <a:xfrm>
                  <a:off x="4121" y="3152"/>
                  <a:ext cx="28" cy="28"/>
                </a:xfrm>
                <a:prstGeom prst="ellipse">
                  <a:avLst/>
                </a:prstGeom>
                <a:noFill/>
                <a:ln w="12700">
                  <a:solidFill>
                    <a:schemeClr val="tx1"/>
                  </a:solidFill>
                  <a:round/>
                  <a:headEnd/>
                  <a:tailEnd/>
                </a:ln>
              </p:spPr>
              <p:txBody>
                <a:bodyPr wrap="none" anchor="ctr"/>
                <a:lstStyle/>
                <a:p>
                  <a:endParaRPr lang="en-US" dirty="0"/>
                </a:p>
              </p:txBody>
            </p:sp>
          </p:grpSp>
          <p:sp>
            <p:nvSpPr>
              <p:cNvPr id="17516" name="Oval 111"/>
              <p:cNvSpPr>
                <a:spLocks noChangeArrowheads="1"/>
              </p:cNvSpPr>
              <p:nvPr/>
            </p:nvSpPr>
            <p:spPr bwMode="auto">
              <a:xfrm>
                <a:off x="3427" y="3740"/>
                <a:ext cx="28" cy="28"/>
              </a:xfrm>
              <a:prstGeom prst="ellipse">
                <a:avLst/>
              </a:prstGeom>
              <a:noFill/>
              <a:ln w="12700">
                <a:solidFill>
                  <a:schemeClr val="tx1"/>
                </a:solidFill>
                <a:round/>
                <a:headEnd/>
                <a:tailEnd/>
              </a:ln>
            </p:spPr>
            <p:txBody>
              <a:bodyPr wrap="none" anchor="ctr"/>
              <a:lstStyle/>
              <a:p>
                <a:endParaRPr lang="en-US" dirty="0"/>
              </a:p>
            </p:txBody>
          </p:sp>
          <p:sp>
            <p:nvSpPr>
              <p:cNvPr id="17517" name="Oval 112"/>
              <p:cNvSpPr>
                <a:spLocks noChangeArrowheads="1"/>
              </p:cNvSpPr>
              <p:nvPr/>
            </p:nvSpPr>
            <p:spPr bwMode="auto">
              <a:xfrm>
                <a:off x="4121" y="3740"/>
                <a:ext cx="28" cy="28"/>
              </a:xfrm>
              <a:prstGeom prst="ellipse">
                <a:avLst/>
              </a:prstGeom>
              <a:noFill/>
              <a:ln w="12700">
                <a:solidFill>
                  <a:schemeClr val="tx1"/>
                </a:solidFill>
                <a:round/>
                <a:headEnd/>
                <a:tailEnd/>
              </a:ln>
            </p:spPr>
            <p:txBody>
              <a:bodyPr wrap="none" anchor="ctr"/>
              <a:lstStyle/>
              <a:p>
                <a:endParaRPr lang="en-US" dirty="0"/>
              </a:p>
            </p:txBody>
          </p:sp>
        </p:grpSp>
        <p:grpSp>
          <p:nvGrpSpPr>
            <p:cNvPr id="17495" name="Group 133"/>
            <p:cNvGrpSpPr>
              <a:grpSpLocks/>
            </p:cNvGrpSpPr>
            <p:nvPr/>
          </p:nvGrpSpPr>
          <p:grpSpPr bwMode="auto">
            <a:xfrm>
              <a:off x="3365" y="3208"/>
              <a:ext cx="811" cy="502"/>
              <a:chOff x="3365" y="3208"/>
              <a:chExt cx="811" cy="502"/>
            </a:xfrm>
          </p:grpSpPr>
          <p:grpSp>
            <p:nvGrpSpPr>
              <p:cNvPr id="17496" name="Group 116"/>
              <p:cNvGrpSpPr>
                <a:grpSpLocks/>
              </p:cNvGrpSpPr>
              <p:nvPr/>
            </p:nvGrpSpPr>
            <p:grpSpPr bwMode="auto">
              <a:xfrm>
                <a:off x="3365" y="3208"/>
                <a:ext cx="811" cy="502"/>
                <a:chOff x="3365" y="3208"/>
                <a:chExt cx="811" cy="502"/>
              </a:xfrm>
            </p:grpSpPr>
            <p:sp>
              <p:nvSpPr>
                <p:cNvPr id="17513" name="AutoShape 114"/>
                <p:cNvSpPr>
                  <a:spLocks noChangeArrowheads="1"/>
                </p:cNvSpPr>
                <p:nvPr/>
              </p:nvSpPr>
              <p:spPr bwMode="auto">
                <a:xfrm>
                  <a:off x="3404" y="3208"/>
                  <a:ext cx="77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514" name="Arc 115"/>
                <p:cNvSpPr>
                  <a:spLocks/>
                </p:cNvSpPr>
                <p:nvPr/>
              </p:nvSpPr>
              <p:spPr bwMode="auto">
                <a:xfrm>
                  <a:off x="3365" y="3383"/>
                  <a:ext cx="38" cy="163"/>
                </a:xfrm>
                <a:custGeom>
                  <a:avLst/>
                  <a:gdLst>
                    <a:gd name="T0" fmla="*/ 0 w 21600"/>
                    <a:gd name="T1" fmla="*/ 0 h 43193"/>
                    <a:gd name="T2" fmla="*/ 0 w 21600"/>
                    <a:gd name="T3" fmla="*/ 0 h 43193"/>
                    <a:gd name="T4" fmla="*/ 0 w 21600"/>
                    <a:gd name="T5" fmla="*/ 0 h 43193"/>
                    <a:gd name="T6" fmla="*/ 0 60000 65536"/>
                    <a:gd name="T7" fmla="*/ 0 60000 65536"/>
                    <a:gd name="T8" fmla="*/ 0 60000 65536"/>
                    <a:gd name="T9" fmla="*/ 0 w 21600"/>
                    <a:gd name="T10" fmla="*/ 0 h 43193"/>
                    <a:gd name="T11" fmla="*/ 21600 w 21600"/>
                    <a:gd name="T12" fmla="*/ 43193 h 43193"/>
                  </a:gdLst>
                  <a:ahLst/>
                  <a:cxnLst>
                    <a:cxn ang="T6">
                      <a:pos x="T0" y="T1"/>
                    </a:cxn>
                    <a:cxn ang="T7">
                      <a:pos x="T2" y="T3"/>
                    </a:cxn>
                    <a:cxn ang="T8">
                      <a:pos x="T4" y="T5"/>
                    </a:cxn>
                  </a:cxnLst>
                  <a:rect l="T9" t="T10" r="T11" b="T12"/>
                  <a:pathLst>
                    <a:path w="21600" h="43193" fill="none" extrusionOk="0">
                      <a:moveTo>
                        <a:pt x="21600" y="43193"/>
                      </a:moveTo>
                      <a:cubicBezTo>
                        <a:pt x="9670" y="43193"/>
                        <a:pt x="0" y="33522"/>
                        <a:pt x="0" y="21593"/>
                      </a:cubicBezTo>
                      <a:cubicBezTo>
                        <a:pt x="-1" y="9883"/>
                        <a:pt x="9329" y="306"/>
                        <a:pt x="21035" y="0"/>
                      </a:cubicBezTo>
                    </a:path>
                    <a:path w="21600" h="43193" stroke="0" extrusionOk="0">
                      <a:moveTo>
                        <a:pt x="21600" y="43193"/>
                      </a:moveTo>
                      <a:cubicBezTo>
                        <a:pt x="9670" y="43193"/>
                        <a:pt x="0" y="33522"/>
                        <a:pt x="0" y="21593"/>
                      </a:cubicBezTo>
                      <a:cubicBezTo>
                        <a:pt x="-1" y="9883"/>
                        <a:pt x="9329" y="306"/>
                        <a:pt x="21035" y="0"/>
                      </a:cubicBezTo>
                      <a:lnTo>
                        <a:pt x="21600" y="21593"/>
                      </a:lnTo>
                      <a:close/>
                    </a:path>
                  </a:pathLst>
                </a:custGeom>
                <a:noFill/>
                <a:ln w="12700" cap="rnd">
                  <a:solidFill>
                    <a:schemeClr val="tx1"/>
                  </a:solidFill>
                  <a:round/>
                  <a:headEnd/>
                  <a:tailEnd/>
                </a:ln>
              </p:spPr>
              <p:txBody>
                <a:bodyPr wrap="none" anchor="ctr"/>
                <a:lstStyle/>
                <a:p>
                  <a:endParaRPr lang="en-US" dirty="0"/>
                </a:p>
              </p:txBody>
            </p:sp>
          </p:grpSp>
          <p:grpSp>
            <p:nvGrpSpPr>
              <p:cNvPr id="17497" name="Group 132"/>
              <p:cNvGrpSpPr>
                <a:grpSpLocks/>
              </p:cNvGrpSpPr>
              <p:nvPr/>
            </p:nvGrpSpPr>
            <p:grpSpPr bwMode="auto">
              <a:xfrm>
                <a:off x="3477" y="3274"/>
                <a:ext cx="623" cy="368"/>
                <a:chOff x="3477" y="3274"/>
                <a:chExt cx="623" cy="368"/>
              </a:xfrm>
            </p:grpSpPr>
            <p:sp>
              <p:nvSpPr>
                <p:cNvPr id="17498" name="Line 117"/>
                <p:cNvSpPr>
                  <a:spLocks noChangeShapeType="1"/>
                </p:cNvSpPr>
                <p:nvPr/>
              </p:nvSpPr>
              <p:spPr bwMode="auto">
                <a:xfrm>
                  <a:off x="3477" y="3587"/>
                  <a:ext cx="623" cy="0"/>
                </a:xfrm>
                <a:prstGeom prst="line">
                  <a:avLst/>
                </a:prstGeom>
                <a:noFill/>
                <a:ln w="12700">
                  <a:solidFill>
                    <a:schemeClr val="tx1"/>
                  </a:solidFill>
                  <a:round/>
                  <a:headEnd/>
                  <a:tailEnd/>
                </a:ln>
              </p:spPr>
              <p:txBody>
                <a:bodyPr wrap="none" anchor="ctr"/>
                <a:lstStyle/>
                <a:p>
                  <a:endParaRPr lang="en-US" dirty="0"/>
                </a:p>
              </p:txBody>
            </p:sp>
            <p:sp>
              <p:nvSpPr>
                <p:cNvPr id="17499" name="Line 118"/>
                <p:cNvSpPr>
                  <a:spLocks noChangeShapeType="1"/>
                </p:cNvSpPr>
                <p:nvPr/>
              </p:nvSpPr>
              <p:spPr bwMode="auto">
                <a:xfrm>
                  <a:off x="3477" y="3274"/>
                  <a:ext cx="623" cy="0"/>
                </a:xfrm>
                <a:prstGeom prst="line">
                  <a:avLst/>
                </a:prstGeom>
                <a:noFill/>
                <a:ln w="12700">
                  <a:solidFill>
                    <a:schemeClr val="tx1"/>
                  </a:solidFill>
                  <a:round/>
                  <a:headEnd/>
                  <a:tailEnd/>
                </a:ln>
              </p:spPr>
              <p:txBody>
                <a:bodyPr wrap="none" anchor="ctr"/>
                <a:lstStyle/>
                <a:p>
                  <a:endParaRPr lang="en-US" dirty="0"/>
                </a:p>
              </p:txBody>
            </p:sp>
            <p:sp>
              <p:nvSpPr>
                <p:cNvPr id="17500" name="Line 119"/>
                <p:cNvSpPr>
                  <a:spLocks noChangeShapeType="1"/>
                </p:cNvSpPr>
                <p:nvPr/>
              </p:nvSpPr>
              <p:spPr bwMode="auto">
                <a:xfrm>
                  <a:off x="3477" y="3301"/>
                  <a:ext cx="623" cy="0"/>
                </a:xfrm>
                <a:prstGeom prst="line">
                  <a:avLst/>
                </a:prstGeom>
                <a:noFill/>
                <a:ln w="12700">
                  <a:solidFill>
                    <a:schemeClr val="tx1"/>
                  </a:solidFill>
                  <a:round/>
                  <a:headEnd/>
                  <a:tailEnd/>
                </a:ln>
              </p:spPr>
              <p:txBody>
                <a:bodyPr wrap="none" anchor="ctr"/>
                <a:lstStyle/>
                <a:p>
                  <a:endParaRPr lang="en-US" dirty="0"/>
                </a:p>
              </p:txBody>
            </p:sp>
            <p:sp>
              <p:nvSpPr>
                <p:cNvPr id="17501" name="Line 120"/>
                <p:cNvSpPr>
                  <a:spLocks noChangeShapeType="1"/>
                </p:cNvSpPr>
                <p:nvPr/>
              </p:nvSpPr>
              <p:spPr bwMode="auto">
                <a:xfrm>
                  <a:off x="3477" y="3328"/>
                  <a:ext cx="623" cy="0"/>
                </a:xfrm>
                <a:prstGeom prst="line">
                  <a:avLst/>
                </a:prstGeom>
                <a:noFill/>
                <a:ln w="12700">
                  <a:solidFill>
                    <a:schemeClr val="tx1"/>
                  </a:solidFill>
                  <a:round/>
                  <a:headEnd/>
                  <a:tailEnd/>
                </a:ln>
              </p:spPr>
              <p:txBody>
                <a:bodyPr wrap="none" anchor="ctr"/>
                <a:lstStyle/>
                <a:p>
                  <a:endParaRPr lang="en-US" dirty="0"/>
                </a:p>
              </p:txBody>
            </p:sp>
            <p:sp>
              <p:nvSpPr>
                <p:cNvPr id="17502" name="Line 121"/>
                <p:cNvSpPr>
                  <a:spLocks noChangeShapeType="1"/>
                </p:cNvSpPr>
                <p:nvPr/>
              </p:nvSpPr>
              <p:spPr bwMode="auto">
                <a:xfrm>
                  <a:off x="3477" y="3353"/>
                  <a:ext cx="623" cy="0"/>
                </a:xfrm>
                <a:prstGeom prst="line">
                  <a:avLst/>
                </a:prstGeom>
                <a:noFill/>
                <a:ln w="12700">
                  <a:solidFill>
                    <a:schemeClr val="tx1"/>
                  </a:solidFill>
                  <a:round/>
                  <a:headEnd/>
                  <a:tailEnd/>
                </a:ln>
              </p:spPr>
              <p:txBody>
                <a:bodyPr wrap="none" anchor="ctr"/>
                <a:lstStyle/>
                <a:p>
                  <a:endParaRPr lang="en-US" dirty="0"/>
                </a:p>
              </p:txBody>
            </p:sp>
            <p:sp>
              <p:nvSpPr>
                <p:cNvPr id="17503" name="Line 122"/>
                <p:cNvSpPr>
                  <a:spLocks noChangeShapeType="1"/>
                </p:cNvSpPr>
                <p:nvPr/>
              </p:nvSpPr>
              <p:spPr bwMode="auto">
                <a:xfrm>
                  <a:off x="3477" y="3379"/>
                  <a:ext cx="623" cy="0"/>
                </a:xfrm>
                <a:prstGeom prst="line">
                  <a:avLst/>
                </a:prstGeom>
                <a:noFill/>
                <a:ln w="12700">
                  <a:solidFill>
                    <a:schemeClr val="tx1"/>
                  </a:solidFill>
                  <a:round/>
                  <a:headEnd/>
                  <a:tailEnd/>
                </a:ln>
              </p:spPr>
              <p:txBody>
                <a:bodyPr wrap="none" anchor="ctr"/>
                <a:lstStyle/>
                <a:p>
                  <a:endParaRPr lang="en-US" dirty="0"/>
                </a:p>
              </p:txBody>
            </p:sp>
            <p:sp>
              <p:nvSpPr>
                <p:cNvPr id="17504" name="Line 123"/>
                <p:cNvSpPr>
                  <a:spLocks noChangeShapeType="1"/>
                </p:cNvSpPr>
                <p:nvPr/>
              </p:nvSpPr>
              <p:spPr bwMode="auto">
                <a:xfrm>
                  <a:off x="3477" y="3406"/>
                  <a:ext cx="623" cy="0"/>
                </a:xfrm>
                <a:prstGeom prst="line">
                  <a:avLst/>
                </a:prstGeom>
                <a:noFill/>
                <a:ln w="12700">
                  <a:solidFill>
                    <a:schemeClr val="tx1"/>
                  </a:solidFill>
                  <a:round/>
                  <a:headEnd/>
                  <a:tailEnd/>
                </a:ln>
              </p:spPr>
              <p:txBody>
                <a:bodyPr wrap="none" anchor="ctr"/>
                <a:lstStyle/>
                <a:p>
                  <a:endParaRPr lang="en-US" dirty="0"/>
                </a:p>
              </p:txBody>
            </p:sp>
            <p:sp>
              <p:nvSpPr>
                <p:cNvPr id="17505" name="Line 124"/>
                <p:cNvSpPr>
                  <a:spLocks noChangeShapeType="1"/>
                </p:cNvSpPr>
                <p:nvPr/>
              </p:nvSpPr>
              <p:spPr bwMode="auto">
                <a:xfrm>
                  <a:off x="3477" y="3433"/>
                  <a:ext cx="623" cy="0"/>
                </a:xfrm>
                <a:prstGeom prst="line">
                  <a:avLst/>
                </a:prstGeom>
                <a:noFill/>
                <a:ln w="12700">
                  <a:solidFill>
                    <a:schemeClr val="tx1"/>
                  </a:solidFill>
                  <a:round/>
                  <a:headEnd/>
                  <a:tailEnd/>
                </a:ln>
              </p:spPr>
              <p:txBody>
                <a:bodyPr wrap="none" anchor="ctr"/>
                <a:lstStyle/>
                <a:p>
                  <a:endParaRPr lang="en-US" dirty="0"/>
                </a:p>
              </p:txBody>
            </p:sp>
            <p:sp>
              <p:nvSpPr>
                <p:cNvPr id="17506" name="Line 125"/>
                <p:cNvSpPr>
                  <a:spLocks noChangeShapeType="1"/>
                </p:cNvSpPr>
                <p:nvPr/>
              </p:nvSpPr>
              <p:spPr bwMode="auto">
                <a:xfrm>
                  <a:off x="3477" y="3457"/>
                  <a:ext cx="623" cy="0"/>
                </a:xfrm>
                <a:prstGeom prst="line">
                  <a:avLst/>
                </a:prstGeom>
                <a:noFill/>
                <a:ln w="12700">
                  <a:solidFill>
                    <a:schemeClr val="tx1"/>
                  </a:solidFill>
                  <a:round/>
                  <a:headEnd/>
                  <a:tailEnd/>
                </a:ln>
              </p:spPr>
              <p:txBody>
                <a:bodyPr wrap="none" anchor="ctr"/>
                <a:lstStyle/>
                <a:p>
                  <a:endParaRPr lang="en-US" dirty="0"/>
                </a:p>
              </p:txBody>
            </p:sp>
            <p:sp>
              <p:nvSpPr>
                <p:cNvPr id="17507" name="Line 126"/>
                <p:cNvSpPr>
                  <a:spLocks noChangeShapeType="1"/>
                </p:cNvSpPr>
                <p:nvPr/>
              </p:nvSpPr>
              <p:spPr bwMode="auto">
                <a:xfrm>
                  <a:off x="3477" y="3483"/>
                  <a:ext cx="623" cy="0"/>
                </a:xfrm>
                <a:prstGeom prst="line">
                  <a:avLst/>
                </a:prstGeom>
                <a:noFill/>
                <a:ln w="12700">
                  <a:solidFill>
                    <a:schemeClr val="tx1"/>
                  </a:solidFill>
                  <a:round/>
                  <a:headEnd/>
                  <a:tailEnd/>
                </a:ln>
              </p:spPr>
              <p:txBody>
                <a:bodyPr wrap="none" anchor="ctr"/>
                <a:lstStyle/>
                <a:p>
                  <a:endParaRPr lang="en-US" dirty="0"/>
                </a:p>
              </p:txBody>
            </p:sp>
            <p:sp>
              <p:nvSpPr>
                <p:cNvPr id="17508" name="Line 127"/>
                <p:cNvSpPr>
                  <a:spLocks noChangeShapeType="1"/>
                </p:cNvSpPr>
                <p:nvPr/>
              </p:nvSpPr>
              <p:spPr bwMode="auto">
                <a:xfrm>
                  <a:off x="3477" y="3511"/>
                  <a:ext cx="623" cy="0"/>
                </a:xfrm>
                <a:prstGeom prst="line">
                  <a:avLst/>
                </a:prstGeom>
                <a:noFill/>
                <a:ln w="12700">
                  <a:solidFill>
                    <a:schemeClr val="tx1"/>
                  </a:solidFill>
                  <a:round/>
                  <a:headEnd/>
                  <a:tailEnd/>
                </a:ln>
              </p:spPr>
              <p:txBody>
                <a:bodyPr wrap="none" anchor="ctr"/>
                <a:lstStyle/>
                <a:p>
                  <a:endParaRPr lang="en-US" dirty="0"/>
                </a:p>
              </p:txBody>
            </p:sp>
            <p:sp>
              <p:nvSpPr>
                <p:cNvPr id="17509" name="Line 128"/>
                <p:cNvSpPr>
                  <a:spLocks noChangeShapeType="1"/>
                </p:cNvSpPr>
                <p:nvPr/>
              </p:nvSpPr>
              <p:spPr bwMode="auto">
                <a:xfrm>
                  <a:off x="3477" y="3537"/>
                  <a:ext cx="623" cy="0"/>
                </a:xfrm>
                <a:prstGeom prst="line">
                  <a:avLst/>
                </a:prstGeom>
                <a:noFill/>
                <a:ln w="12700">
                  <a:solidFill>
                    <a:schemeClr val="tx1"/>
                  </a:solidFill>
                  <a:round/>
                  <a:headEnd/>
                  <a:tailEnd/>
                </a:ln>
              </p:spPr>
              <p:txBody>
                <a:bodyPr wrap="none" anchor="ctr"/>
                <a:lstStyle/>
                <a:p>
                  <a:endParaRPr lang="en-US" dirty="0"/>
                </a:p>
              </p:txBody>
            </p:sp>
            <p:sp>
              <p:nvSpPr>
                <p:cNvPr id="17510" name="Line 129"/>
                <p:cNvSpPr>
                  <a:spLocks noChangeShapeType="1"/>
                </p:cNvSpPr>
                <p:nvPr/>
              </p:nvSpPr>
              <p:spPr bwMode="auto">
                <a:xfrm>
                  <a:off x="3477" y="3564"/>
                  <a:ext cx="623" cy="0"/>
                </a:xfrm>
                <a:prstGeom prst="line">
                  <a:avLst/>
                </a:prstGeom>
                <a:noFill/>
                <a:ln w="12700">
                  <a:solidFill>
                    <a:schemeClr val="tx1"/>
                  </a:solidFill>
                  <a:round/>
                  <a:headEnd/>
                  <a:tailEnd/>
                </a:ln>
              </p:spPr>
              <p:txBody>
                <a:bodyPr wrap="none" anchor="ctr"/>
                <a:lstStyle/>
                <a:p>
                  <a:endParaRPr lang="en-US" dirty="0"/>
                </a:p>
              </p:txBody>
            </p:sp>
            <p:sp>
              <p:nvSpPr>
                <p:cNvPr id="17511" name="Line 130"/>
                <p:cNvSpPr>
                  <a:spLocks noChangeShapeType="1"/>
                </p:cNvSpPr>
                <p:nvPr/>
              </p:nvSpPr>
              <p:spPr bwMode="auto">
                <a:xfrm>
                  <a:off x="3477" y="3616"/>
                  <a:ext cx="623" cy="0"/>
                </a:xfrm>
                <a:prstGeom prst="line">
                  <a:avLst/>
                </a:prstGeom>
                <a:noFill/>
                <a:ln w="12700">
                  <a:solidFill>
                    <a:schemeClr val="tx1"/>
                  </a:solidFill>
                  <a:round/>
                  <a:headEnd/>
                  <a:tailEnd/>
                </a:ln>
              </p:spPr>
              <p:txBody>
                <a:bodyPr wrap="none" anchor="ctr"/>
                <a:lstStyle/>
                <a:p>
                  <a:endParaRPr lang="en-US" dirty="0"/>
                </a:p>
              </p:txBody>
            </p:sp>
            <p:sp>
              <p:nvSpPr>
                <p:cNvPr id="17512" name="Line 131"/>
                <p:cNvSpPr>
                  <a:spLocks noChangeShapeType="1"/>
                </p:cNvSpPr>
                <p:nvPr/>
              </p:nvSpPr>
              <p:spPr bwMode="auto">
                <a:xfrm>
                  <a:off x="3477" y="3642"/>
                  <a:ext cx="623" cy="0"/>
                </a:xfrm>
                <a:prstGeom prst="line">
                  <a:avLst/>
                </a:prstGeom>
                <a:noFill/>
                <a:ln w="12700">
                  <a:solidFill>
                    <a:schemeClr val="tx1"/>
                  </a:solidFill>
                  <a:round/>
                  <a:headEnd/>
                  <a:tailEnd/>
                </a:ln>
              </p:spPr>
              <p:txBody>
                <a:bodyPr wrap="none" anchor="ctr"/>
                <a:lstStyle/>
                <a:p>
                  <a:endParaRPr lang="en-US" dirty="0"/>
                </a:p>
              </p:txBody>
            </p:sp>
          </p:grpSp>
        </p:grpSp>
      </p:grpSp>
      <p:grpSp>
        <p:nvGrpSpPr>
          <p:cNvPr id="17418" name="Group 159"/>
          <p:cNvGrpSpPr>
            <a:grpSpLocks/>
          </p:cNvGrpSpPr>
          <p:nvPr/>
        </p:nvGrpSpPr>
        <p:grpSpPr bwMode="auto">
          <a:xfrm>
            <a:off x="2987675" y="4581525"/>
            <a:ext cx="1606550" cy="852488"/>
            <a:chOff x="1912" y="2764"/>
            <a:chExt cx="1012" cy="537"/>
          </a:xfrm>
        </p:grpSpPr>
        <p:grpSp>
          <p:nvGrpSpPr>
            <p:cNvPr id="17469" name="Group 137"/>
            <p:cNvGrpSpPr>
              <a:grpSpLocks/>
            </p:cNvGrpSpPr>
            <p:nvPr/>
          </p:nvGrpSpPr>
          <p:grpSpPr bwMode="auto">
            <a:xfrm>
              <a:off x="2118" y="2764"/>
              <a:ext cx="762" cy="537"/>
              <a:chOff x="2118" y="2764"/>
              <a:chExt cx="762" cy="537"/>
            </a:xfrm>
          </p:grpSpPr>
          <p:sp>
            <p:nvSpPr>
              <p:cNvPr id="17491" name="AutoShape 135"/>
              <p:cNvSpPr>
                <a:spLocks noChangeArrowheads="1"/>
              </p:cNvSpPr>
              <p:nvPr/>
            </p:nvSpPr>
            <p:spPr bwMode="auto">
              <a:xfrm>
                <a:off x="2118" y="2764"/>
                <a:ext cx="76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492" name="Rectangle 136"/>
              <p:cNvSpPr>
                <a:spLocks noChangeArrowheads="1"/>
              </p:cNvSpPr>
              <p:nvPr/>
            </p:nvSpPr>
            <p:spPr bwMode="auto">
              <a:xfrm>
                <a:off x="2118" y="3230"/>
                <a:ext cx="762" cy="71"/>
              </a:xfrm>
              <a:prstGeom prst="rect">
                <a:avLst/>
              </a:prstGeom>
              <a:solidFill>
                <a:schemeClr val="bg1"/>
              </a:solidFill>
              <a:ln w="12700">
                <a:solidFill>
                  <a:schemeClr val="tx1"/>
                </a:solidFill>
                <a:miter lim="800000"/>
                <a:headEnd/>
                <a:tailEnd/>
              </a:ln>
            </p:spPr>
            <p:txBody>
              <a:bodyPr wrap="none" anchor="ctr"/>
              <a:lstStyle/>
              <a:p>
                <a:endParaRPr lang="en-US" dirty="0"/>
              </a:p>
            </p:txBody>
          </p:sp>
        </p:grpSp>
        <p:sp>
          <p:nvSpPr>
            <p:cNvPr id="17470" name="Arc 138"/>
            <p:cNvSpPr>
              <a:spLocks/>
            </p:cNvSpPr>
            <p:nvPr/>
          </p:nvSpPr>
          <p:spPr bwMode="auto">
            <a:xfrm>
              <a:off x="2885" y="2939"/>
              <a:ext cx="39" cy="163"/>
            </a:xfrm>
            <a:custGeom>
              <a:avLst/>
              <a:gdLst>
                <a:gd name="T0" fmla="*/ 0 w 22179"/>
                <a:gd name="T1" fmla="*/ 0 h 43200"/>
                <a:gd name="T2" fmla="*/ 0 w 22179"/>
                <a:gd name="T3" fmla="*/ 0 h 43200"/>
                <a:gd name="T4" fmla="*/ 0 w 22179"/>
                <a:gd name="T5" fmla="*/ 0 h 43200"/>
                <a:gd name="T6" fmla="*/ 0 60000 65536"/>
                <a:gd name="T7" fmla="*/ 0 60000 65536"/>
                <a:gd name="T8" fmla="*/ 0 60000 65536"/>
                <a:gd name="T9" fmla="*/ 0 w 22179"/>
                <a:gd name="T10" fmla="*/ 0 h 43200"/>
                <a:gd name="T11" fmla="*/ 22179 w 22179"/>
                <a:gd name="T12" fmla="*/ 43200 h 43200"/>
              </a:gdLst>
              <a:ahLst/>
              <a:cxnLst>
                <a:cxn ang="T6">
                  <a:pos x="T0" y="T1"/>
                </a:cxn>
                <a:cxn ang="T7">
                  <a:pos x="T2" y="T3"/>
                </a:cxn>
                <a:cxn ang="T8">
                  <a:pos x="T4" y="T5"/>
                </a:cxn>
              </a:cxnLst>
              <a:rect l="T9" t="T10" r="T11" b="T12"/>
              <a:pathLst>
                <a:path w="22179" h="43200" fill="none" extrusionOk="0">
                  <a:moveTo>
                    <a:pt x="578" y="0"/>
                  </a:moveTo>
                  <a:cubicBezTo>
                    <a:pt x="12508" y="0"/>
                    <a:pt x="22179" y="9670"/>
                    <a:pt x="22179" y="21600"/>
                  </a:cubicBezTo>
                  <a:cubicBezTo>
                    <a:pt x="22179" y="33529"/>
                    <a:pt x="12508" y="43200"/>
                    <a:pt x="579" y="43200"/>
                  </a:cubicBezTo>
                  <a:cubicBezTo>
                    <a:pt x="385" y="43200"/>
                    <a:pt x="192" y="43197"/>
                    <a:pt x="-1" y="43192"/>
                  </a:cubicBezTo>
                </a:path>
                <a:path w="22179" h="43200" stroke="0" extrusionOk="0">
                  <a:moveTo>
                    <a:pt x="578" y="0"/>
                  </a:moveTo>
                  <a:cubicBezTo>
                    <a:pt x="12508" y="0"/>
                    <a:pt x="22179" y="9670"/>
                    <a:pt x="22179" y="21600"/>
                  </a:cubicBezTo>
                  <a:cubicBezTo>
                    <a:pt x="22179" y="33529"/>
                    <a:pt x="12508" y="43200"/>
                    <a:pt x="579" y="43200"/>
                  </a:cubicBezTo>
                  <a:cubicBezTo>
                    <a:pt x="385" y="43200"/>
                    <a:pt x="192" y="43197"/>
                    <a:pt x="-1" y="43192"/>
                  </a:cubicBezTo>
                  <a:lnTo>
                    <a:pt x="579" y="21600"/>
                  </a:lnTo>
                  <a:close/>
                </a:path>
              </a:pathLst>
            </a:custGeom>
            <a:noFill/>
            <a:ln w="12700" cap="rnd">
              <a:solidFill>
                <a:schemeClr val="tx1"/>
              </a:solidFill>
              <a:round/>
              <a:headEnd/>
              <a:tailEnd/>
            </a:ln>
          </p:spPr>
          <p:txBody>
            <a:bodyPr wrap="none" anchor="ctr"/>
            <a:lstStyle/>
            <a:p>
              <a:endParaRPr lang="en-US" dirty="0"/>
            </a:p>
          </p:txBody>
        </p:sp>
        <p:sp>
          <p:nvSpPr>
            <p:cNvPr id="17471" name="Line 139"/>
            <p:cNvSpPr>
              <a:spLocks noChangeShapeType="1"/>
            </p:cNvSpPr>
            <p:nvPr/>
          </p:nvSpPr>
          <p:spPr bwMode="auto">
            <a:xfrm flipH="1">
              <a:off x="2180" y="3131"/>
              <a:ext cx="639" cy="0"/>
            </a:xfrm>
            <a:prstGeom prst="line">
              <a:avLst/>
            </a:prstGeom>
            <a:noFill/>
            <a:ln w="12700">
              <a:solidFill>
                <a:schemeClr val="tx1"/>
              </a:solidFill>
              <a:round/>
              <a:headEnd/>
              <a:tailEnd/>
            </a:ln>
          </p:spPr>
          <p:txBody>
            <a:bodyPr wrap="none" anchor="ctr"/>
            <a:lstStyle/>
            <a:p>
              <a:endParaRPr lang="en-US" dirty="0"/>
            </a:p>
          </p:txBody>
        </p:sp>
        <p:grpSp>
          <p:nvGrpSpPr>
            <p:cNvPr id="17472" name="Group 155"/>
            <p:cNvGrpSpPr>
              <a:grpSpLocks/>
            </p:cNvGrpSpPr>
            <p:nvPr/>
          </p:nvGrpSpPr>
          <p:grpSpPr bwMode="auto">
            <a:xfrm>
              <a:off x="2180" y="2806"/>
              <a:ext cx="639" cy="350"/>
              <a:chOff x="2180" y="2806"/>
              <a:chExt cx="639" cy="350"/>
            </a:xfrm>
          </p:grpSpPr>
          <p:sp>
            <p:nvSpPr>
              <p:cNvPr id="17476" name="Line 140"/>
              <p:cNvSpPr>
                <a:spLocks noChangeShapeType="1"/>
              </p:cNvSpPr>
              <p:nvPr/>
            </p:nvSpPr>
            <p:spPr bwMode="auto">
              <a:xfrm flipH="1">
                <a:off x="2180" y="2806"/>
                <a:ext cx="639" cy="0"/>
              </a:xfrm>
              <a:prstGeom prst="line">
                <a:avLst/>
              </a:prstGeom>
              <a:noFill/>
              <a:ln w="12700">
                <a:solidFill>
                  <a:schemeClr val="tx1"/>
                </a:solidFill>
                <a:round/>
                <a:headEnd/>
                <a:tailEnd/>
              </a:ln>
            </p:spPr>
            <p:txBody>
              <a:bodyPr wrap="none" anchor="ctr"/>
              <a:lstStyle/>
              <a:p>
                <a:endParaRPr lang="en-US" dirty="0"/>
              </a:p>
            </p:txBody>
          </p:sp>
          <p:sp>
            <p:nvSpPr>
              <p:cNvPr id="17477" name="Line 141"/>
              <p:cNvSpPr>
                <a:spLocks noChangeShapeType="1"/>
              </p:cNvSpPr>
              <p:nvPr/>
            </p:nvSpPr>
            <p:spPr bwMode="auto">
              <a:xfrm flipH="1">
                <a:off x="2180" y="2832"/>
                <a:ext cx="639" cy="0"/>
              </a:xfrm>
              <a:prstGeom prst="line">
                <a:avLst/>
              </a:prstGeom>
              <a:noFill/>
              <a:ln w="12700">
                <a:solidFill>
                  <a:schemeClr val="tx1"/>
                </a:solidFill>
                <a:round/>
                <a:headEnd/>
                <a:tailEnd/>
              </a:ln>
            </p:spPr>
            <p:txBody>
              <a:bodyPr wrap="none" anchor="ctr"/>
              <a:lstStyle/>
              <a:p>
                <a:endParaRPr lang="en-US" dirty="0"/>
              </a:p>
            </p:txBody>
          </p:sp>
          <p:sp>
            <p:nvSpPr>
              <p:cNvPr id="17478" name="Line 142"/>
              <p:cNvSpPr>
                <a:spLocks noChangeShapeType="1"/>
              </p:cNvSpPr>
              <p:nvPr/>
            </p:nvSpPr>
            <p:spPr bwMode="auto">
              <a:xfrm flipH="1">
                <a:off x="2180" y="2857"/>
                <a:ext cx="639" cy="0"/>
              </a:xfrm>
              <a:prstGeom prst="line">
                <a:avLst/>
              </a:prstGeom>
              <a:noFill/>
              <a:ln w="12700">
                <a:solidFill>
                  <a:schemeClr val="tx1"/>
                </a:solidFill>
                <a:round/>
                <a:headEnd/>
                <a:tailEnd/>
              </a:ln>
            </p:spPr>
            <p:txBody>
              <a:bodyPr wrap="none" anchor="ctr"/>
              <a:lstStyle/>
              <a:p>
                <a:endParaRPr lang="en-US" dirty="0"/>
              </a:p>
            </p:txBody>
          </p:sp>
          <p:sp>
            <p:nvSpPr>
              <p:cNvPr id="17479" name="Line 143"/>
              <p:cNvSpPr>
                <a:spLocks noChangeShapeType="1"/>
              </p:cNvSpPr>
              <p:nvPr/>
            </p:nvSpPr>
            <p:spPr bwMode="auto">
              <a:xfrm flipH="1">
                <a:off x="2180" y="2881"/>
                <a:ext cx="639" cy="0"/>
              </a:xfrm>
              <a:prstGeom prst="line">
                <a:avLst/>
              </a:prstGeom>
              <a:noFill/>
              <a:ln w="12700">
                <a:solidFill>
                  <a:schemeClr val="tx1"/>
                </a:solidFill>
                <a:round/>
                <a:headEnd/>
                <a:tailEnd/>
              </a:ln>
            </p:spPr>
            <p:txBody>
              <a:bodyPr wrap="none" anchor="ctr"/>
              <a:lstStyle/>
              <a:p>
                <a:endParaRPr lang="en-US" dirty="0"/>
              </a:p>
            </p:txBody>
          </p:sp>
          <p:sp>
            <p:nvSpPr>
              <p:cNvPr id="17480" name="Line 144"/>
              <p:cNvSpPr>
                <a:spLocks noChangeShapeType="1"/>
              </p:cNvSpPr>
              <p:nvPr/>
            </p:nvSpPr>
            <p:spPr bwMode="auto">
              <a:xfrm flipH="1">
                <a:off x="2180" y="2906"/>
                <a:ext cx="639" cy="0"/>
              </a:xfrm>
              <a:prstGeom prst="line">
                <a:avLst/>
              </a:prstGeom>
              <a:noFill/>
              <a:ln w="12700">
                <a:solidFill>
                  <a:schemeClr val="tx1"/>
                </a:solidFill>
                <a:round/>
                <a:headEnd/>
                <a:tailEnd/>
              </a:ln>
            </p:spPr>
            <p:txBody>
              <a:bodyPr wrap="none" anchor="ctr"/>
              <a:lstStyle/>
              <a:p>
                <a:endParaRPr lang="en-US" dirty="0"/>
              </a:p>
            </p:txBody>
          </p:sp>
          <p:sp>
            <p:nvSpPr>
              <p:cNvPr id="17481" name="Line 145"/>
              <p:cNvSpPr>
                <a:spLocks noChangeShapeType="1"/>
              </p:cNvSpPr>
              <p:nvPr/>
            </p:nvSpPr>
            <p:spPr bwMode="auto">
              <a:xfrm flipH="1">
                <a:off x="2180" y="2932"/>
                <a:ext cx="639" cy="0"/>
              </a:xfrm>
              <a:prstGeom prst="line">
                <a:avLst/>
              </a:prstGeom>
              <a:noFill/>
              <a:ln w="12700">
                <a:solidFill>
                  <a:schemeClr val="tx1"/>
                </a:solidFill>
                <a:round/>
                <a:headEnd/>
                <a:tailEnd/>
              </a:ln>
            </p:spPr>
            <p:txBody>
              <a:bodyPr wrap="none" anchor="ctr"/>
              <a:lstStyle/>
              <a:p>
                <a:endParaRPr lang="en-US" dirty="0"/>
              </a:p>
            </p:txBody>
          </p:sp>
          <p:sp>
            <p:nvSpPr>
              <p:cNvPr id="17482" name="Line 146"/>
              <p:cNvSpPr>
                <a:spLocks noChangeShapeType="1"/>
              </p:cNvSpPr>
              <p:nvPr/>
            </p:nvSpPr>
            <p:spPr bwMode="auto">
              <a:xfrm flipH="1">
                <a:off x="2180" y="2957"/>
                <a:ext cx="639" cy="0"/>
              </a:xfrm>
              <a:prstGeom prst="line">
                <a:avLst/>
              </a:prstGeom>
              <a:noFill/>
              <a:ln w="12700">
                <a:solidFill>
                  <a:schemeClr val="tx1"/>
                </a:solidFill>
                <a:round/>
                <a:headEnd/>
                <a:tailEnd/>
              </a:ln>
            </p:spPr>
            <p:txBody>
              <a:bodyPr wrap="none" anchor="ctr"/>
              <a:lstStyle/>
              <a:p>
                <a:endParaRPr lang="en-US" dirty="0"/>
              </a:p>
            </p:txBody>
          </p:sp>
          <p:sp>
            <p:nvSpPr>
              <p:cNvPr id="17483" name="Line 147"/>
              <p:cNvSpPr>
                <a:spLocks noChangeShapeType="1"/>
              </p:cNvSpPr>
              <p:nvPr/>
            </p:nvSpPr>
            <p:spPr bwMode="auto">
              <a:xfrm flipH="1">
                <a:off x="2180" y="2980"/>
                <a:ext cx="639" cy="0"/>
              </a:xfrm>
              <a:prstGeom prst="line">
                <a:avLst/>
              </a:prstGeom>
              <a:noFill/>
              <a:ln w="12700">
                <a:solidFill>
                  <a:schemeClr val="tx1"/>
                </a:solidFill>
                <a:round/>
                <a:headEnd/>
                <a:tailEnd/>
              </a:ln>
            </p:spPr>
            <p:txBody>
              <a:bodyPr wrap="none" anchor="ctr"/>
              <a:lstStyle/>
              <a:p>
                <a:endParaRPr lang="en-US" dirty="0"/>
              </a:p>
            </p:txBody>
          </p:sp>
          <p:sp>
            <p:nvSpPr>
              <p:cNvPr id="17484" name="Line 148"/>
              <p:cNvSpPr>
                <a:spLocks noChangeShapeType="1"/>
              </p:cNvSpPr>
              <p:nvPr/>
            </p:nvSpPr>
            <p:spPr bwMode="auto">
              <a:xfrm flipH="1">
                <a:off x="2180" y="3005"/>
                <a:ext cx="639" cy="0"/>
              </a:xfrm>
              <a:prstGeom prst="line">
                <a:avLst/>
              </a:prstGeom>
              <a:noFill/>
              <a:ln w="12700">
                <a:solidFill>
                  <a:schemeClr val="tx1"/>
                </a:solidFill>
                <a:round/>
                <a:headEnd/>
                <a:tailEnd/>
              </a:ln>
            </p:spPr>
            <p:txBody>
              <a:bodyPr wrap="none" anchor="ctr"/>
              <a:lstStyle/>
              <a:p>
                <a:endParaRPr lang="en-US" dirty="0"/>
              </a:p>
            </p:txBody>
          </p:sp>
          <p:sp>
            <p:nvSpPr>
              <p:cNvPr id="17485" name="Line 149"/>
              <p:cNvSpPr>
                <a:spLocks noChangeShapeType="1"/>
              </p:cNvSpPr>
              <p:nvPr/>
            </p:nvSpPr>
            <p:spPr bwMode="auto">
              <a:xfrm flipH="1">
                <a:off x="2180" y="3031"/>
                <a:ext cx="639" cy="0"/>
              </a:xfrm>
              <a:prstGeom prst="line">
                <a:avLst/>
              </a:prstGeom>
              <a:noFill/>
              <a:ln w="12700">
                <a:solidFill>
                  <a:schemeClr val="tx1"/>
                </a:solidFill>
                <a:round/>
                <a:headEnd/>
                <a:tailEnd/>
              </a:ln>
            </p:spPr>
            <p:txBody>
              <a:bodyPr wrap="none" anchor="ctr"/>
              <a:lstStyle/>
              <a:p>
                <a:endParaRPr lang="en-US" dirty="0"/>
              </a:p>
            </p:txBody>
          </p:sp>
          <p:sp>
            <p:nvSpPr>
              <p:cNvPr id="17486" name="Line 150"/>
              <p:cNvSpPr>
                <a:spLocks noChangeShapeType="1"/>
              </p:cNvSpPr>
              <p:nvPr/>
            </p:nvSpPr>
            <p:spPr bwMode="auto">
              <a:xfrm flipH="1">
                <a:off x="2180" y="3056"/>
                <a:ext cx="639" cy="0"/>
              </a:xfrm>
              <a:prstGeom prst="line">
                <a:avLst/>
              </a:prstGeom>
              <a:noFill/>
              <a:ln w="12700">
                <a:solidFill>
                  <a:schemeClr val="tx1"/>
                </a:solidFill>
                <a:round/>
                <a:headEnd/>
                <a:tailEnd/>
              </a:ln>
            </p:spPr>
            <p:txBody>
              <a:bodyPr wrap="none" anchor="ctr"/>
              <a:lstStyle/>
              <a:p>
                <a:endParaRPr lang="en-US" dirty="0"/>
              </a:p>
            </p:txBody>
          </p:sp>
          <p:sp>
            <p:nvSpPr>
              <p:cNvPr id="17487" name="Line 151"/>
              <p:cNvSpPr>
                <a:spLocks noChangeShapeType="1"/>
              </p:cNvSpPr>
              <p:nvPr/>
            </p:nvSpPr>
            <p:spPr bwMode="auto">
              <a:xfrm flipH="1">
                <a:off x="2180" y="3082"/>
                <a:ext cx="639" cy="0"/>
              </a:xfrm>
              <a:prstGeom prst="line">
                <a:avLst/>
              </a:prstGeom>
              <a:noFill/>
              <a:ln w="12700">
                <a:solidFill>
                  <a:schemeClr val="tx1"/>
                </a:solidFill>
                <a:round/>
                <a:headEnd/>
                <a:tailEnd/>
              </a:ln>
            </p:spPr>
            <p:txBody>
              <a:bodyPr wrap="none" anchor="ctr"/>
              <a:lstStyle/>
              <a:p>
                <a:endParaRPr lang="en-US" dirty="0"/>
              </a:p>
            </p:txBody>
          </p:sp>
          <p:sp>
            <p:nvSpPr>
              <p:cNvPr id="17488" name="Line 152"/>
              <p:cNvSpPr>
                <a:spLocks noChangeShapeType="1"/>
              </p:cNvSpPr>
              <p:nvPr/>
            </p:nvSpPr>
            <p:spPr bwMode="auto">
              <a:xfrm flipH="1">
                <a:off x="2180" y="3105"/>
                <a:ext cx="639" cy="0"/>
              </a:xfrm>
              <a:prstGeom prst="line">
                <a:avLst/>
              </a:prstGeom>
              <a:noFill/>
              <a:ln w="12700">
                <a:solidFill>
                  <a:schemeClr val="tx1"/>
                </a:solidFill>
                <a:round/>
                <a:headEnd/>
                <a:tailEnd/>
              </a:ln>
            </p:spPr>
            <p:txBody>
              <a:bodyPr wrap="none" anchor="ctr"/>
              <a:lstStyle/>
              <a:p>
                <a:endParaRPr lang="en-US" dirty="0"/>
              </a:p>
            </p:txBody>
          </p:sp>
          <p:sp>
            <p:nvSpPr>
              <p:cNvPr id="17489" name="Line 153"/>
              <p:cNvSpPr>
                <a:spLocks noChangeShapeType="1"/>
              </p:cNvSpPr>
              <p:nvPr/>
            </p:nvSpPr>
            <p:spPr bwMode="auto">
              <a:xfrm flipH="1">
                <a:off x="2180" y="3131"/>
                <a:ext cx="639" cy="0"/>
              </a:xfrm>
              <a:prstGeom prst="line">
                <a:avLst/>
              </a:prstGeom>
              <a:noFill/>
              <a:ln w="12700">
                <a:solidFill>
                  <a:schemeClr val="tx1"/>
                </a:solidFill>
                <a:round/>
                <a:headEnd/>
                <a:tailEnd/>
              </a:ln>
            </p:spPr>
            <p:txBody>
              <a:bodyPr wrap="none" anchor="ctr"/>
              <a:lstStyle/>
              <a:p>
                <a:endParaRPr lang="en-US" dirty="0"/>
              </a:p>
            </p:txBody>
          </p:sp>
          <p:sp>
            <p:nvSpPr>
              <p:cNvPr id="17490" name="Line 154"/>
              <p:cNvSpPr>
                <a:spLocks noChangeShapeType="1"/>
              </p:cNvSpPr>
              <p:nvPr/>
            </p:nvSpPr>
            <p:spPr bwMode="auto">
              <a:xfrm flipH="1">
                <a:off x="2180" y="3156"/>
                <a:ext cx="639" cy="0"/>
              </a:xfrm>
              <a:prstGeom prst="line">
                <a:avLst/>
              </a:prstGeom>
              <a:noFill/>
              <a:ln w="12700">
                <a:solidFill>
                  <a:schemeClr val="tx1"/>
                </a:solidFill>
                <a:round/>
                <a:headEnd/>
                <a:tailEnd/>
              </a:ln>
            </p:spPr>
            <p:txBody>
              <a:bodyPr wrap="none" anchor="ctr"/>
              <a:lstStyle/>
              <a:p>
                <a:endParaRPr lang="en-US" dirty="0"/>
              </a:p>
            </p:txBody>
          </p:sp>
        </p:grpSp>
        <p:sp>
          <p:nvSpPr>
            <p:cNvPr id="17473" name="Rectangle 156"/>
            <p:cNvSpPr>
              <a:spLocks noChangeArrowheads="1"/>
            </p:cNvSpPr>
            <p:nvPr/>
          </p:nvSpPr>
          <p:spPr bwMode="auto">
            <a:xfrm>
              <a:off x="2074" y="2891"/>
              <a:ext cx="36" cy="288"/>
            </a:xfrm>
            <a:prstGeom prst="rect">
              <a:avLst/>
            </a:prstGeom>
            <a:noFill/>
            <a:ln w="12700">
              <a:solidFill>
                <a:schemeClr val="tx1"/>
              </a:solidFill>
              <a:miter lim="800000"/>
              <a:headEnd/>
              <a:tailEnd/>
            </a:ln>
          </p:spPr>
          <p:txBody>
            <a:bodyPr wrap="none" anchor="ctr"/>
            <a:lstStyle/>
            <a:p>
              <a:endParaRPr lang="en-US" dirty="0"/>
            </a:p>
          </p:txBody>
        </p:sp>
        <p:sp>
          <p:nvSpPr>
            <p:cNvPr id="17474" name="Rectangle 157"/>
            <p:cNvSpPr>
              <a:spLocks noChangeArrowheads="1"/>
            </p:cNvSpPr>
            <p:nvPr/>
          </p:nvSpPr>
          <p:spPr bwMode="auto">
            <a:xfrm>
              <a:off x="1956" y="2978"/>
              <a:ext cx="110" cy="109"/>
            </a:xfrm>
            <a:prstGeom prst="rect">
              <a:avLst/>
            </a:prstGeom>
            <a:noFill/>
            <a:ln w="12700">
              <a:solidFill>
                <a:schemeClr val="tx1"/>
              </a:solidFill>
              <a:miter lim="800000"/>
              <a:headEnd/>
              <a:tailEnd/>
            </a:ln>
          </p:spPr>
          <p:txBody>
            <a:bodyPr wrap="none" anchor="ctr"/>
            <a:lstStyle/>
            <a:p>
              <a:endParaRPr lang="en-US" dirty="0"/>
            </a:p>
          </p:txBody>
        </p:sp>
        <p:sp>
          <p:nvSpPr>
            <p:cNvPr id="17475" name="Rectangle 158"/>
            <p:cNvSpPr>
              <a:spLocks noChangeArrowheads="1"/>
            </p:cNvSpPr>
            <p:nvPr/>
          </p:nvSpPr>
          <p:spPr bwMode="auto">
            <a:xfrm>
              <a:off x="1912" y="2920"/>
              <a:ext cx="36" cy="218"/>
            </a:xfrm>
            <a:prstGeom prst="rect">
              <a:avLst/>
            </a:prstGeom>
            <a:noFill/>
            <a:ln w="12700">
              <a:solidFill>
                <a:schemeClr val="tx1"/>
              </a:solidFill>
              <a:miter lim="800000"/>
              <a:headEnd/>
              <a:tailEnd/>
            </a:ln>
          </p:spPr>
          <p:txBody>
            <a:bodyPr wrap="none" anchor="ctr"/>
            <a:lstStyle/>
            <a:p>
              <a:endParaRPr lang="en-US" dirty="0"/>
            </a:p>
          </p:txBody>
        </p:sp>
      </p:grpSp>
      <p:grpSp>
        <p:nvGrpSpPr>
          <p:cNvPr id="17419" name="Group 186"/>
          <p:cNvGrpSpPr>
            <a:grpSpLocks/>
          </p:cNvGrpSpPr>
          <p:nvPr/>
        </p:nvGrpSpPr>
        <p:grpSpPr bwMode="auto">
          <a:xfrm>
            <a:off x="635000" y="4540250"/>
            <a:ext cx="2178050" cy="852488"/>
            <a:chOff x="400" y="2860"/>
            <a:chExt cx="1372" cy="537"/>
          </a:xfrm>
        </p:grpSpPr>
        <p:grpSp>
          <p:nvGrpSpPr>
            <p:cNvPr id="17443" name="Group 184"/>
            <p:cNvGrpSpPr>
              <a:grpSpLocks/>
            </p:cNvGrpSpPr>
            <p:nvPr/>
          </p:nvGrpSpPr>
          <p:grpSpPr bwMode="auto">
            <a:xfrm>
              <a:off x="641" y="2860"/>
              <a:ext cx="1011" cy="537"/>
              <a:chOff x="641" y="2860"/>
              <a:chExt cx="1011" cy="537"/>
            </a:xfrm>
          </p:grpSpPr>
          <p:grpSp>
            <p:nvGrpSpPr>
              <p:cNvPr id="17445" name="Group 162"/>
              <p:cNvGrpSpPr>
                <a:grpSpLocks/>
              </p:cNvGrpSpPr>
              <p:nvPr/>
            </p:nvGrpSpPr>
            <p:grpSpPr bwMode="auto">
              <a:xfrm>
                <a:off x="684" y="2860"/>
                <a:ext cx="762" cy="537"/>
                <a:chOff x="684" y="2860"/>
                <a:chExt cx="762" cy="537"/>
              </a:xfrm>
            </p:grpSpPr>
            <p:sp>
              <p:nvSpPr>
                <p:cNvPr id="17467" name="AutoShape 160"/>
                <p:cNvSpPr>
                  <a:spLocks noChangeArrowheads="1"/>
                </p:cNvSpPr>
                <p:nvPr/>
              </p:nvSpPr>
              <p:spPr bwMode="auto">
                <a:xfrm>
                  <a:off x="684" y="2860"/>
                  <a:ext cx="76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468" name="Rectangle 161"/>
                <p:cNvSpPr>
                  <a:spLocks noChangeArrowheads="1"/>
                </p:cNvSpPr>
                <p:nvPr/>
              </p:nvSpPr>
              <p:spPr bwMode="auto">
                <a:xfrm>
                  <a:off x="684" y="3326"/>
                  <a:ext cx="762" cy="71"/>
                </a:xfrm>
                <a:prstGeom prst="rect">
                  <a:avLst/>
                </a:prstGeom>
                <a:solidFill>
                  <a:schemeClr val="bg1"/>
                </a:solidFill>
                <a:ln w="12700">
                  <a:solidFill>
                    <a:schemeClr val="tx1"/>
                  </a:solidFill>
                  <a:miter lim="800000"/>
                  <a:headEnd/>
                  <a:tailEnd/>
                </a:ln>
              </p:spPr>
              <p:txBody>
                <a:bodyPr wrap="none" anchor="ctr"/>
                <a:lstStyle/>
                <a:p>
                  <a:endParaRPr lang="en-US" dirty="0"/>
                </a:p>
              </p:txBody>
            </p:sp>
          </p:grpSp>
          <p:sp>
            <p:nvSpPr>
              <p:cNvPr id="17446" name="Arc 163"/>
              <p:cNvSpPr>
                <a:spLocks/>
              </p:cNvSpPr>
              <p:nvPr/>
            </p:nvSpPr>
            <p:spPr bwMode="auto">
              <a:xfrm>
                <a:off x="641" y="3035"/>
                <a:ext cx="38" cy="163"/>
              </a:xfrm>
              <a:custGeom>
                <a:avLst/>
                <a:gdLst>
                  <a:gd name="T0" fmla="*/ 0 w 21600"/>
                  <a:gd name="T1" fmla="*/ 0 h 43193"/>
                  <a:gd name="T2" fmla="*/ 0 w 21600"/>
                  <a:gd name="T3" fmla="*/ 0 h 43193"/>
                  <a:gd name="T4" fmla="*/ 0 w 21600"/>
                  <a:gd name="T5" fmla="*/ 0 h 43193"/>
                  <a:gd name="T6" fmla="*/ 0 60000 65536"/>
                  <a:gd name="T7" fmla="*/ 0 60000 65536"/>
                  <a:gd name="T8" fmla="*/ 0 60000 65536"/>
                  <a:gd name="T9" fmla="*/ 0 w 21600"/>
                  <a:gd name="T10" fmla="*/ 0 h 43193"/>
                  <a:gd name="T11" fmla="*/ 21600 w 21600"/>
                  <a:gd name="T12" fmla="*/ 43193 h 43193"/>
                </a:gdLst>
                <a:ahLst/>
                <a:cxnLst>
                  <a:cxn ang="T6">
                    <a:pos x="T0" y="T1"/>
                  </a:cxn>
                  <a:cxn ang="T7">
                    <a:pos x="T2" y="T3"/>
                  </a:cxn>
                  <a:cxn ang="T8">
                    <a:pos x="T4" y="T5"/>
                  </a:cxn>
                </a:cxnLst>
                <a:rect l="T9" t="T10" r="T11" b="T12"/>
                <a:pathLst>
                  <a:path w="21600" h="43193" fill="none" extrusionOk="0">
                    <a:moveTo>
                      <a:pt x="21600" y="43193"/>
                    </a:moveTo>
                    <a:cubicBezTo>
                      <a:pt x="9670" y="43193"/>
                      <a:pt x="0" y="33522"/>
                      <a:pt x="0" y="21593"/>
                    </a:cubicBezTo>
                    <a:cubicBezTo>
                      <a:pt x="-1" y="9883"/>
                      <a:pt x="9329" y="306"/>
                      <a:pt x="21035" y="0"/>
                    </a:cubicBezTo>
                  </a:path>
                  <a:path w="21600" h="43193" stroke="0" extrusionOk="0">
                    <a:moveTo>
                      <a:pt x="21600" y="43193"/>
                    </a:moveTo>
                    <a:cubicBezTo>
                      <a:pt x="9670" y="43193"/>
                      <a:pt x="0" y="33522"/>
                      <a:pt x="0" y="21593"/>
                    </a:cubicBezTo>
                    <a:cubicBezTo>
                      <a:pt x="-1" y="9883"/>
                      <a:pt x="9329" y="306"/>
                      <a:pt x="21035" y="0"/>
                    </a:cubicBezTo>
                    <a:lnTo>
                      <a:pt x="21600" y="21593"/>
                    </a:lnTo>
                    <a:close/>
                  </a:path>
                </a:pathLst>
              </a:custGeom>
              <a:noFill/>
              <a:ln w="12700" cap="rnd">
                <a:solidFill>
                  <a:schemeClr val="tx1"/>
                </a:solidFill>
                <a:round/>
                <a:headEnd/>
                <a:tailEnd/>
              </a:ln>
            </p:spPr>
            <p:txBody>
              <a:bodyPr wrap="none" anchor="ctr"/>
              <a:lstStyle/>
              <a:p>
                <a:endParaRPr lang="en-US" dirty="0"/>
              </a:p>
            </p:txBody>
          </p:sp>
          <p:sp>
            <p:nvSpPr>
              <p:cNvPr id="17447" name="Line 164"/>
              <p:cNvSpPr>
                <a:spLocks noChangeShapeType="1"/>
              </p:cNvSpPr>
              <p:nvPr/>
            </p:nvSpPr>
            <p:spPr bwMode="auto">
              <a:xfrm>
                <a:off x="753" y="3227"/>
                <a:ext cx="623" cy="0"/>
              </a:xfrm>
              <a:prstGeom prst="line">
                <a:avLst/>
              </a:prstGeom>
              <a:noFill/>
              <a:ln w="12700">
                <a:solidFill>
                  <a:schemeClr val="tx1"/>
                </a:solidFill>
                <a:round/>
                <a:headEnd/>
                <a:tailEnd/>
              </a:ln>
            </p:spPr>
            <p:txBody>
              <a:bodyPr wrap="none" anchor="ctr"/>
              <a:lstStyle/>
              <a:p>
                <a:endParaRPr lang="en-US" dirty="0"/>
              </a:p>
            </p:txBody>
          </p:sp>
          <p:grpSp>
            <p:nvGrpSpPr>
              <p:cNvPr id="17448" name="Group 180"/>
              <p:cNvGrpSpPr>
                <a:grpSpLocks/>
              </p:cNvGrpSpPr>
              <p:nvPr/>
            </p:nvGrpSpPr>
            <p:grpSpPr bwMode="auto">
              <a:xfrm>
                <a:off x="753" y="2902"/>
                <a:ext cx="623" cy="350"/>
                <a:chOff x="753" y="2902"/>
                <a:chExt cx="623" cy="350"/>
              </a:xfrm>
            </p:grpSpPr>
            <p:sp>
              <p:nvSpPr>
                <p:cNvPr id="17452" name="Line 165"/>
                <p:cNvSpPr>
                  <a:spLocks noChangeShapeType="1"/>
                </p:cNvSpPr>
                <p:nvPr/>
              </p:nvSpPr>
              <p:spPr bwMode="auto">
                <a:xfrm>
                  <a:off x="753" y="2902"/>
                  <a:ext cx="623" cy="0"/>
                </a:xfrm>
                <a:prstGeom prst="line">
                  <a:avLst/>
                </a:prstGeom>
                <a:noFill/>
                <a:ln w="12700">
                  <a:solidFill>
                    <a:schemeClr val="tx1"/>
                  </a:solidFill>
                  <a:round/>
                  <a:headEnd/>
                  <a:tailEnd/>
                </a:ln>
              </p:spPr>
              <p:txBody>
                <a:bodyPr wrap="none" anchor="ctr"/>
                <a:lstStyle/>
                <a:p>
                  <a:endParaRPr lang="en-US" dirty="0"/>
                </a:p>
              </p:txBody>
            </p:sp>
            <p:sp>
              <p:nvSpPr>
                <p:cNvPr id="17453" name="Line 166"/>
                <p:cNvSpPr>
                  <a:spLocks noChangeShapeType="1"/>
                </p:cNvSpPr>
                <p:nvPr/>
              </p:nvSpPr>
              <p:spPr bwMode="auto">
                <a:xfrm>
                  <a:off x="753" y="2928"/>
                  <a:ext cx="623" cy="0"/>
                </a:xfrm>
                <a:prstGeom prst="line">
                  <a:avLst/>
                </a:prstGeom>
                <a:noFill/>
                <a:ln w="12700">
                  <a:solidFill>
                    <a:schemeClr val="tx1"/>
                  </a:solidFill>
                  <a:round/>
                  <a:headEnd/>
                  <a:tailEnd/>
                </a:ln>
              </p:spPr>
              <p:txBody>
                <a:bodyPr wrap="none" anchor="ctr"/>
                <a:lstStyle/>
                <a:p>
                  <a:endParaRPr lang="en-US" dirty="0"/>
                </a:p>
              </p:txBody>
            </p:sp>
            <p:sp>
              <p:nvSpPr>
                <p:cNvPr id="17454" name="Line 167"/>
                <p:cNvSpPr>
                  <a:spLocks noChangeShapeType="1"/>
                </p:cNvSpPr>
                <p:nvPr/>
              </p:nvSpPr>
              <p:spPr bwMode="auto">
                <a:xfrm>
                  <a:off x="753" y="2953"/>
                  <a:ext cx="623" cy="0"/>
                </a:xfrm>
                <a:prstGeom prst="line">
                  <a:avLst/>
                </a:prstGeom>
                <a:noFill/>
                <a:ln w="12700">
                  <a:solidFill>
                    <a:schemeClr val="tx1"/>
                  </a:solidFill>
                  <a:round/>
                  <a:headEnd/>
                  <a:tailEnd/>
                </a:ln>
              </p:spPr>
              <p:txBody>
                <a:bodyPr wrap="none" anchor="ctr"/>
                <a:lstStyle/>
                <a:p>
                  <a:endParaRPr lang="en-US" dirty="0"/>
                </a:p>
              </p:txBody>
            </p:sp>
            <p:sp>
              <p:nvSpPr>
                <p:cNvPr id="17455" name="Line 168"/>
                <p:cNvSpPr>
                  <a:spLocks noChangeShapeType="1"/>
                </p:cNvSpPr>
                <p:nvPr/>
              </p:nvSpPr>
              <p:spPr bwMode="auto">
                <a:xfrm>
                  <a:off x="753" y="2977"/>
                  <a:ext cx="623" cy="0"/>
                </a:xfrm>
                <a:prstGeom prst="line">
                  <a:avLst/>
                </a:prstGeom>
                <a:noFill/>
                <a:ln w="12700">
                  <a:solidFill>
                    <a:schemeClr val="tx1"/>
                  </a:solidFill>
                  <a:round/>
                  <a:headEnd/>
                  <a:tailEnd/>
                </a:ln>
              </p:spPr>
              <p:txBody>
                <a:bodyPr wrap="none" anchor="ctr"/>
                <a:lstStyle/>
                <a:p>
                  <a:endParaRPr lang="en-US" dirty="0"/>
                </a:p>
              </p:txBody>
            </p:sp>
            <p:sp>
              <p:nvSpPr>
                <p:cNvPr id="17456" name="Line 169"/>
                <p:cNvSpPr>
                  <a:spLocks noChangeShapeType="1"/>
                </p:cNvSpPr>
                <p:nvPr/>
              </p:nvSpPr>
              <p:spPr bwMode="auto">
                <a:xfrm>
                  <a:off x="753" y="3002"/>
                  <a:ext cx="623" cy="0"/>
                </a:xfrm>
                <a:prstGeom prst="line">
                  <a:avLst/>
                </a:prstGeom>
                <a:noFill/>
                <a:ln w="12700">
                  <a:solidFill>
                    <a:schemeClr val="tx1"/>
                  </a:solidFill>
                  <a:round/>
                  <a:headEnd/>
                  <a:tailEnd/>
                </a:ln>
              </p:spPr>
              <p:txBody>
                <a:bodyPr wrap="none" anchor="ctr"/>
                <a:lstStyle/>
                <a:p>
                  <a:endParaRPr lang="en-US" dirty="0"/>
                </a:p>
              </p:txBody>
            </p:sp>
            <p:sp>
              <p:nvSpPr>
                <p:cNvPr id="17457" name="Line 170"/>
                <p:cNvSpPr>
                  <a:spLocks noChangeShapeType="1"/>
                </p:cNvSpPr>
                <p:nvPr/>
              </p:nvSpPr>
              <p:spPr bwMode="auto">
                <a:xfrm>
                  <a:off x="753" y="3028"/>
                  <a:ext cx="623" cy="0"/>
                </a:xfrm>
                <a:prstGeom prst="line">
                  <a:avLst/>
                </a:prstGeom>
                <a:noFill/>
                <a:ln w="12700">
                  <a:solidFill>
                    <a:schemeClr val="tx1"/>
                  </a:solidFill>
                  <a:round/>
                  <a:headEnd/>
                  <a:tailEnd/>
                </a:ln>
              </p:spPr>
              <p:txBody>
                <a:bodyPr wrap="none" anchor="ctr"/>
                <a:lstStyle/>
                <a:p>
                  <a:endParaRPr lang="en-US" dirty="0"/>
                </a:p>
              </p:txBody>
            </p:sp>
            <p:sp>
              <p:nvSpPr>
                <p:cNvPr id="17458" name="Line 171"/>
                <p:cNvSpPr>
                  <a:spLocks noChangeShapeType="1"/>
                </p:cNvSpPr>
                <p:nvPr/>
              </p:nvSpPr>
              <p:spPr bwMode="auto">
                <a:xfrm>
                  <a:off x="753" y="3053"/>
                  <a:ext cx="623" cy="0"/>
                </a:xfrm>
                <a:prstGeom prst="line">
                  <a:avLst/>
                </a:prstGeom>
                <a:noFill/>
                <a:ln w="12700">
                  <a:solidFill>
                    <a:schemeClr val="tx1"/>
                  </a:solidFill>
                  <a:round/>
                  <a:headEnd/>
                  <a:tailEnd/>
                </a:ln>
              </p:spPr>
              <p:txBody>
                <a:bodyPr wrap="none" anchor="ctr"/>
                <a:lstStyle/>
                <a:p>
                  <a:endParaRPr lang="en-US" dirty="0"/>
                </a:p>
              </p:txBody>
            </p:sp>
            <p:sp>
              <p:nvSpPr>
                <p:cNvPr id="17459" name="Line 172"/>
                <p:cNvSpPr>
                  <a:spLocks noChangeShapeType="1"/>
                </p:cNvSpPr>
                <p:nvPr/>
              </p:nvSpPr>
              <p:spPr bwMode="auto">
                <a:xfrm>
                  <a:off x="753" y="3076"/>
                  <a:ext cx="623" cy="0"/>
                </a:xfrm>
                <a:prstGeom prst="line">
                  <a:avLst/>
                </a:prstGeom>
                <a:noFill/>
                <a:ln w="12700">
                  <a:solidFill>
                    <a:schemeClr val="tx1"/>
                  </a:solidFill>
                  <a:round/>
                  <a:headEnd/>
                  <a:tailEnd/>
                </a:ln>
              </p:spPr>
              <p:txBody>
                <a:bodyPr wrap="none" anchor="ctr"/>
                <a:lstStyle/>
                <a:p>
                  <a:endParaRPr lang="en-US" dirty="0"/>
                </a:p>
              </p:txBody>
            </p:sp>
            <p:sp>
              <p:nvSpPr>
                <p:cNvPr id="17460" name="Line 173"/>
                <p:cNvSpPr>
                  <a:spLocks noChangeShapeType="1"/>
                </p:cNvSpPr>
                <p:nvPr/>
              </p:nvSpPr>
              <p:spPr bwMode="auto">
                <a:xfrm>
                  <a:off x="753" y="3101"/>
                  <a:ext cx="623" cy="0"/>
                </a:xfrm>
                <a:prstGeom prst="line">
                  <a:avLst/>
                </a:prstGeom>
                <a:noFill/>
                <a:ln w="12700">
                  <a:solidFill>
                    <a:schemeClr val="tx1"/>
                  </a:solidFill>
                  <a:round/>
                  <a:headEnd/>
                  <a:tailEnd/>
                </a:ln>
              </p:spPr>
              <p:txBody>
                <a:bodyPr wrap="none" anchor="ctr"/>
                <a:lstStyle/>
                <a:p>
                  <a:endParaRPr lang="en-US" dirty="0"/>
                </a:p>
              </p:txBody>
            </p:sp>
            <p:sp>
              <p:nvSpPr>
                <p:cNvPr id="17461" name="Line 174"/>
                <p:cNvSpPr>
                  <a:spLocks noChangeShapeType="1"/>
                </p:cNvSpPr>
                <p:nvPr/>
              </p:nvSpPr>
              <p:spPr bwMode="auto">
                <a:xfrm>
                  <a:off x="753" y="3127"/>
                  <a:ext cx="623" cy="0"/>
                </a:xfrm>
                <a:prstGeom prst="line">
                  <a:avLst/>
                </a:prstGeom>
                <a:noFill/>
                <a:ln w="12700">
                  <a:solidFill>
                    <a:schemeClr val="tx1"/>
                  </a:solidFill>
                  <a:round/>
                  <a:headEnd/>
                  <a:tailEnd/>
                </a:ln>
              </p:spPr>
              <p:txBody>
                <a:bodyPr wrap="none" anchor="ctr"/>
                <a:lstStyle/>
                <a:p>
                  <a:endParaRPr lang="en-US" dirty="0"/>
                </a:p>
              </p:txBody>
            </p:sp>
            <p:sp>
              <p:nvSpPr>
                <p:cNvPr id="17462" name="Line 175"/>
                <p:cNvSpPr>
                  <a:spLocks noChangeShapeType="1"/>
                </p:cNvSpPr>
                <p:nvPr/>
              </p:nvSpPr>
              <p:spPr bwMode="auto">
                <a:xfrm>
                  <a:off x="753" y="3152"/>
                  <a:ext cx="623" cy="0"/>
                </a:xfrm>
                <a:prstGeom prst="line">
                  <a:avLst/>
                </a:prstGeom>
                <a:noFill/>
                <a:ln w="12700">
                  <a:solidFill>
                    <a:schemeClr val="tx1"/>
                  </a:solidFill>
                  <a:round/>
                  <a:headEnd/>
                  <a:tailEnd/>
                </a:ln>
              </p:spPr>
              <p:txBody>
                <a:bodyPr wrap="none" anchor="ctr"/>
                <a:lstStyle/>
                <a:p>
                  <a:endParaRPr lang="en-US" dirty="0"/>
                </a:p>
              </p:txBody>
            </p:sp>
            <p:sp>
              <p:nvSpPr>
                <p:cNvPr id="17463" name="Line 176"/>
                <p:cNvSpPr>
                  <a:spLocks noChangeShapeType="1"/>
                </p:cNvSpPr>
                <p:nvPr/>
              </p:nvSpPr>
              <p:spPr bwMode="auto">
                <a:xfrm>
                  <a:off x="753" y="3178"/>
                  <a:ext cx="623" cy="0"/>
                </a:xfrm>
                <a:prstGeom prst="line">
                  <a:avLst/>
                </a:prstGeom>
                <a:noFill/>
                <a:ln w="12700">
                  <a:solidFill>
                    <a:schemeClr val="tx1"/>
                  </a:solidFill>
                  <a:round/>
                  <a:headEnd/>
                  <a:tailEnd/>
                </a:ln>
              </p:spPr>
              <p:txBody>
                <a:bodyPr wrap="none" anchor="ctr"/>
                <a:lstStyle/>
                <a:p>
                  <a:endParaRPr lang="en-US" dirty="0"/>
                </a:p>
              </p:txBody>
            </p:sp>
            <p:sp>
              <p:nvSpPr>
                <p:cNvPr id="17464" name="Line 177"/>
                <p:cNvSpPr>
                  <a:spLocks noChangeShapeType="1"/>
                </p:cNvSpPr>
                <p:nvPr/>
              </p:nvSpPr>
              <p:spPr bwMode="auto">
                <a:xfrm>
                  <a:off x="753" y="3201"/>
                  <a:ext cx="623" cy="0"/>
                </a:xfrm>
                <a:prstGeom prst="line">
                  <a:avLst/>
                </a:prstGeom>
                <a:noFill/>
                <a:ln w="12700">
                  <a:solidFill>
                    <a:schemeClr val="tx1"/>
                  </a:solidFill>
                  <a:round/>
                  <a:headEnd/>
                  <a:tailEnd/>
                </a:ln>
              </p:spPr>
              <p:txBody>
                <a:bodyPr wrap="none" anchor="ctr"/>
                <a:lstStyle/>
                <a:p>
                  <a:endParaRPr lang="en-US" dirty="0"/>
                </a:p>
              </p:txBody>
            </p:sp>
            <p:sp>
              <p:nvSpPr>
                <p:cNvPr id="17465" name="Line 178"/>
                <p:cNvSpPr>
                  <a:spLocks noChangeShapeType="1"/>
                </p:cNvSpPr>
                <p:nvPr/>
              </p:nvSpPr>
              <p:spPr bwMode="auto">
                <a:xfrm>
                  <a:off x="753" y="3227"/>
                  <a:ext cx="623" cy="0"/>
                </a:xfrm>
                <a:prstGeom prst="line">
                  <a:avLst/>
                </a:prstGeom>
                <a:noFill/>
                <a:ln w="12700">
                  <a:solidFill>
                    <a:schemeClr val="tx1"/>
                  </a:solidFill>
                  <a:round/>
                  <a:headEnd/>
                  <a:tailEnd/>
                </a:ln>
              </p:spPr>
              <p:txBody>
                <a:bodyPr wrap="none" anchor="ctr"/>
                <a:lstStyle/>
                <a:p>
                  <a:endParaRPr lang="en-US" dirty="0"/>
                </a:p>
              </p:txBody>
            </p:sp>
            <p:sp>
              <p:nvSpPr>
                <p:cNvPr id="17466" name="Line 179"/>
                <p:cNvSpPr>
                  <a:spLocks noChangeShapeType="1"/>
                </p:cNvSpPr>
                <p:nvPr/>
              </p:nvSpPr>
              <p:spPr bwMode="auto">
                <a:xfrm>
                  <a:off x="753" y="3252"/>
                  <a:ext cx="623" cy="0"/>
                </a:xfrm>
                <a:prstGeom prst="line">
                  <a:avLst/>
                </a:prstGeom>
                <a:noFill/>
                <a:ln w="12700">
                  <a:solidFill>
                    <a:schemeClr val="tx1"/>
                  </a:solidFill>
                  <a:round/>
                  <a:headEnd/>
                  <a:tailEnd/>
                </a:ln>
              </p:spPr>
              <p:txBody>
                <a:bodyPr wrap="none" anchor="ctr"/>
                <a:lstStyle/>
                <a:p>
                  <a:endParaRPr lang="en-US" dirty="0"/>
                </a:p>
              </p:txBody>
            </p:sp>
          </p:grpSp>
          <p:sp>
            <p:nvSpPr>
              <p:cNvPr id="17449" name="Rectangle 181"/>
              <p:cNvSpPr>
                <a:spLocks noChangeArrowheads="1"/>
              </p:cNvSpPr>
              <p:nvPr/>
            </p:nvSpPr>
            <p:spPr bwMode="auto">
              <a:xfrm>
                <a:off x="1454" y="2987"/>
                <a:ext cx="36" cy="288"/>
              </a:xfrm>
              <a:prstGeom prst="rect">
                <a:avLst/>
              </a:prstGeom>
              <a:noFill/>
              <a:ln w="12700">
                <a:solidFill>
                  <a:schemeClr val="tx1"/>
                </a:solidFill>
                <a:miter lim="800000"/>
                <a:headEnd/>
                <a:tailEnd/>
              </a:ln>
            </p:spPr>
            <p:txBody>
              <a:bodyPr wrap="none" anchor="ctr"/>
              <a:lstStyle/>
              <a:p>
                <a:endParaRPr lang="en-US" dirty="0"/>
              </a:p>
            </p:txBody>
          </p:sp>
          <p:sp>
            <p:nvSpPr>
              <p:cNvPr id="17450" name="Rectangle 182"/>
              <p:cNvSpPr>
                <a:spLocks noChangeArrowheads="1"/>
              </p:cNvSpPr>
              <p:nvPr/>
            </p:nvSpPr>
            <p:spPr bwMode="auto">
              <a:xfrm>
                <a:off x="1498" y="3074"/>
                <a:ext cx="110" cy="109"/>
              </a:xfrm>
              <a:prstGeom prst="rect">
                <a:avLst/>
              </a:prstGeom>
              <a:noFill/>
              <a:ln w="12700">
                <a:solidFill>
                  <a:schemeClr val="tx1"/>
                </a:solidFill>
                <a:miter lim="800000"/>
                <a:headEnd/>
                <a:tailEnd/>
              </a:ln>
            </p:spPr>
            <p:txBody>
              <a:bodyPr wrap="none" anchor="ctr"/>
              <a:lstStyle/>
              <a:p>
                <a:endParaRPr lang="en-US" dirty="0"/>
              </a:p>
            </p:txBody>
          </p:sp>
          <p:sp>
            <p:nvSpPr>
              <p:cNvPr id="17451" name="Rectangle 183"/>
              <p:cNvSpPr>
                <a:spLocks noChangeArrowheads="1"/>
              </p:cNvSpPr>
              <p:nvPr/>
            </p:nvSpPr>
            <p:spPr bwMode="auto">
              <a:xfrm>
                <a:off x="1616" y="3016"/>
                <a:ext cx="36" cy="218"/>
              </a:xfrm>
              <a:prstGeom prst="rect">
                <a:avLst/>
              </a:prstGeom>
              <a:noFill/>
              <a:ln w="12700">
                <a:solidFill>
                  <a:schemeClr val="tx1"/>
                </a:solidFill>
                <a:miter lim="800000"/>
                <a:headEnd/>
                <a:tailEnd/>
              </a:ln>
            </p:spPr>
            <p:txBody>
              <a:bodyPr wrap="none" anchor="ctr"/>
              <a:lstStyle/>
              <a:p>
                <a:endParaRPr lang="en-US" dirty="0"/>
              </a:p>
            </p:txBody>
          </p:sp>
        </p:grpSp>
        <p:sp>
          <p:nvSpPr>
            <p:cNvPr id="17444" name="Line 185"/>
            <p:cNvSpPr>
              <a:spLocks noChangeShapeType="1"/>
            </p:cNvSpPr>
            <p:nvPr/>
          </p:nvSpPr>
          <p:spPr bwMode="auto">
            <a:xfrm>
              <a:off x="400" y="3120"/>
              <a:ext cx="1372" cy="0"/>
            </a:xfrm>
            <a:prstGeom prst="line">
              <a:avLst/>
            </a:prstGeom>
            <a:noFill/>
            <a:ln w="12700">
              <a:solidFill>
                <a:schemeClr val="tx1"/>
              </a:solidFill>
              <a:prstDash val="dashDot"/>
              <a:round/>
              <a:headEnd/>
              <a:tailEnd/>
            </a:ln>
          </p:spPr>
          <p:txBody>
            <a:bodyPr wrap="none" anchor="ctr"/>
            <a:lstStyle/>
            <a:p>
              <a:endParaRPr lang="en-US" dirty="0"/>
            </a:p>
          </p:txBody>
        </p:sp>
      </p:grpSp>
      <p:sp>
        <p:nvSpPr>
          <p:cNvPr id="17420" name="Line 187"/>
          <p:cNvSpPr>
            <a:spLocks noChangeShapeType="1"/>
          </p:cNvSpPr>
          <p:nvPr/>
        </p:nvSpPr>
        <p:spPr bwMode="auto">
          <a:xfrm>
            <a:off x="5207000" y="5524500"/>
            <a:ext cx="1873250" cy="0"/>
          </a:xfrm>
          <a:prstGeom prst="line">
            <a:avLst/>
          </a:prstGeom>
          <a:noFill/>
          <a:ln w="12700">
            <a:solidFill>
              <a:schemeClr val="tx1"/>
            </a:solidFill>
            <a:prstDash val="dashDot"/>
            <a:round/>
            <a:headEnd/>
            <a:tailEnd/>
          </a:ln>
        </p:spPr>
        <p:txBody>
          <a:bodyPr wrap="none" anchor="ctr"/>
          <a:lstStyle/>
          <a:p>
            <a:endParaRPr lang="en-US" dirty="0"/>
          </a:p>
        </p:txBody>
      </p:sp>
      <p:grpSp>
        <p:nvGrpSpPr>
          <p:cNvPr id="17421" name="Group 208"/>
          <p:cNvGrpSpPr>
            <a:grpSpLocks/>
          </p:cNvGrpSpPr>
          <p:nvPr/>
        </p:nvGrpSpPr>
        <p:grpSpPr bwMode="auto">
          <a:xfrm>
            <a:off x="7077075" y="4692650"/>
            <a:ext cx="1558925" cy="1035050"/>
            <a:chOff x="7077075" y="4692650"/>
            <a:chExt cx="1558925" cy="1035050"/>
          </a:xfrm>
        </p:grpSpPr>
        <p:grpSp>
          <p:nvGrpSpPr>
            <p:cNvPr id="17428" name="Group 198"/>
            <p:cNvGrpSpPr>
              <a:grpSpLocks/>
            </p:cNvGrpSpPr>
            <p:nvPr/>
          </p:nvGrpSpPr>
          <p:grpSpPr bwMode="auto">
            <a:xfrm>
              <a:off x="7346950" y="4692650"/>
              <a:ext cx="1289050" cy="1035050"/>
              <a:chOff x="4628" y="2956"/>
              <a:chExt cx="812" cy="652"/>
            </a:xfrm>
          </p:grpSpPr>
          <p:sp>
            <p:nvSpPr>
              <p:cNvPr id="17433" name="Rectangle 188"/>
              <p:cNvSpPr>
                <a:spLocks noChangeArrowheads="1"/>
              </p:cNvSpPr>
              <p:nvPr/>
            </p:nvSpPr>
            <p:spPr bwMode="auto">
              <a:xfrm>
                <a:off x="4628" y="2956"/>
                <a:ext cx="772" cy="652"/>
              </a:xfrm>
              <a:prstGeom prst="rect">
                <a:avLst/>
              </a:prstGeom>
              <a:noFill/>
              <a:ln w="12700">
                <a:solidFill>
                  <a:schemeClr val="tx1"/>
                </a:solidFill>
                <a:miter lim="800000"/>
                <a:headEnd/>
                <a:tailEnd/>
              </a:ln>
            </p:spPr>
            <p:txBody>
              <a:bodyPr wrap="none" anchor="ctr"/>
              <a:lstStyle/>
              <a:p>
                <a:endParaRPr lang="en-US" dirty="0"/>
              </a:p>
            </p:txBody>
          </p:sp>
          <p:grpSp>
            <p:nvGrpSpPr>
              <p:cNvPr id="17434" name="Group 194"/>
              <p:cNvGrpSpPr>
                <a:grpSpLocks/>
              </p:cNvGrpSpPr>
              <p:nvPr/>
            </p:nvGrpSpPr>
            <p:grpSpPr bwMode="auto">
              <a:xfrm>
                <a:off x="4655" y="2972"/>
                <a:ext cx="722" cy="616"/>
                <a:chOff x="4655" y="2972"/>
                <a:chExt cx="722" cy="616"/>
              </a:xfrm>
            </p:grpSpPr>
            <p:grpSp>
              <p:nvGrpSpPr>
                <p:cNvPr id="17438" name="Group 191"/>
                <p:cNvGrpSpPr>
                  <a:grpSpLocks/>
                </p:cNvGrpSpPr>
                <p:nvPr/>
              </p:nvGrpSpPr>
              <p:grpSpPr bwMode="auto">
                <a:xfrm>
                  <a:off x="4655" y="2972"/>
                  <a:ext cx="722" cy="28"/>
                  <a:chOff x="4655" y="2972"/>
                  <a:chExt cx="722" cy="28"/>
                </a:xfrm>
              </p:grpSpPr>
              <p:sp>
                <p:nvSpPr>
                  <p:cNvPr id="17441" name="Oval 189"/>
                  <p:cNvSpPr>
                    <a:spLocks noChangeArrowheads="1"/>
                  </p:cNvSpPr>
                  <p:nvPr/>
                </p:nvSpPr>
                <p:spPr bwMode="auto">
                  <a:xfrm>
                    <a:off x="5349" y="2972"/>
                    <a:ext cx="28" cy="28"/>
                  </a:xfrm>
                  <a:prstGeom prst="ellipse">
                    <a:avLst/>
                  </a:prstGeom>
                  <a:noFill/>
                  <a:ln w="12700">
                    <a:solidFill>
                      <a:schemeClr val="tx1"/>
                    </a:solidFill>
                    <a:round/>
                    <a:headEnd/>
                    <a:tailEnd/>
                  </a:ln>
                </p:spPr>
                <p:txBody>
                  <a:bodyPr wrap="none" anchor="ctr"/>
                  <a:lstStyle/>
                  <a:p>
                    <a:endParaRPr lang="en-US" dirty="0"/>
                  </a:p>
                </p:txBody>
              </p:sp>
              <p:sp>
                <p:nvSpPr>
                  <p:cNvPr id="17442" name="Oval 190"/>
                  <p:cNvSpPr>
                    <a:spLocks noChangeArrowheads="1"/>
                  </p:cNvSpPr>
                  <p:nvPr/>
                </p:nvSpPr>
                <p:spPr bwMode="auto">
                  <a:xfrm>
                    <a:off x="4655" y="2972"/>
                    <a:ext cx="28" cy="28"/>
                  </a:xfrm>
                  <a:prstGeom prst="ellipse">
                    <a:avLst/>
                  </a:prstGeom>
                  <a:noFill/>
                  <a:ln w="12700">
                    <a:solidFill>
                      <a:schemeClr val="tx1"/>
                    </a:solidFill>
                    <a:round/>
                    <a:headEnd/>
                    <a:tailEnd/>
                  </a:ln>
                </p:spPr>
                <p:txBody>
                  <a:bodyPr wrap="none" anchor="ctr"/>
                  <a:lstStyle/>
                  <a:p>
                    <a:endParaRPr lang="en-US" dirty="0"/>
                  </a:p>
                </p:txBody>
              </p:sp>
            </p:grpSp>
            <p:sp>
              <p:nvSpPr>
                <p:cNvPr id="17439" name="Oval 192"/>
                <p:cNvSpPr>
                  <a:spLocks noChangeArrowheads="1"/>
                </p:cNvSpPr>
                <p:nvPr/>
              </p:nvSpPr>
              <p:spPr bwMode="auto">
                <a:xfrm>
                  <a:off x="5349" y="3560"/>
                  <a:ext cx="28" cy="28"/>
                </a:xfrm>
                <a:prstGeom prst="ellipse">
                  <a:avLst/>
                </a:prstGeom>
                <a:noFill/>
                <a:ln w="12700">
                  <a:solidFill>
                    <a:schemeClr val="tx1"/>
                  </a:solidFill>
                  <a:round/>
                  <a:headEnd/>
                  <a:tailEnd/>
                </a:ln>
              </p:spPr>
              <p:txBody>
                <a:bodyPr wrap="none" anchor="ctr"/>
                <a:lstStyle/>
                <a:p>
                  <a:endParaRPr lang="en-US" dirty="0"/>
                </a:p>
              </p:txBody>
            </p:sp>
            <p:sp>
              <p:nvSpPr>
                <p:cNvPr id="17440" name="Oval 193"/>
                <p:cNvSpPr>
                  <a:spLocks noChangeArrowheads="1"/>
                </p:cNvSpPr>
                <p:nvPr/>
              </p:nvSpPr>
              <p:spPr bwMode="auto">
                <a:xfrm>
                  <a:off x="4655" y="3560"/>
                  <a:ext cx="28" cy="28"/>
                </a:xfrm>
                <a:prstGeom prst="ellipse">
                  <a:avLst/>
                </a:prstGeom>
                <a:noFill/>
                <a:ln w="12700">
                  <a:solidFill>
                    <a:schemeClr val="tx1"/>
                  </a:solidFill>
                  <a:round/>
                  <a:headEnd/>
                  <a:tailEnd/>
                </a:ln>
              </p:spPr>
              <p:txBody>
                <a:bodyPr wrap="none" anchor="ctr"/>
                <a:lstStyle/>
                <a:p>
                  <a:endParaRPr lang="en-US" dirty="0"/>
                </a:p>
              </p:txBody>
            </p:sp>
          </p:grpSp>
          <p:grpSp>
            <p:nvGrpSpPr>
              <p:cNvPr id="17435" name="Group 197"/>
              <p:cNvGrpSpPr>
                <a:grpSpLocks/>
              </p:cNvGrpSpPr>
              <p:nvPr/>
            </p:nvGrpSpPr>
            <p:grpSpPr bwMode="auto">
              <a:xfrm>
                <a:off x="4628" y="3028"/>
                <a:ext cx="812" cy="502"/>
                <a:chOff x="4628" y="3028"/>
                <a:chExt cx="812" cy="502"/>
              </a:xfrm>
            </p:grpSpPr>
            <p:sp>
              <p:nvSpPr>
                <p:cNvPr id="17436" name="AutoShape 195"/>
                <p:cNvSpPr>
                  <a:spLocks noChangeArrowheads="1"/>
                </p:cNvSpPr>
                <p:nvPr/>
              </p:nvSpPr>
              <p:spPr bwMode="auto">
                <a:xfrm>
                  <a:off x="4628" y="3028"/>
                  <a:ext cx="772" cy="502"/>
                </a:xfrm>
                <a:prstGeom prst="roundRect">
                  <a:avLst>
                    <a:gd name="adj" fmla="val 12495"/>
                  </a:avLst>
                </a:prstGeom>
                <a:solidFill>
                  <a:schemeClr val="bg1"/>
                </a:solidFill>
                <a:ln w="12700">
                  <a:solidFill>
                    <a:schemeClr val="tx1"/>
                  </a:solidFill>
                  <a:round/>
                  <a:headEnd/>
                  <a:tailEnd/>
                </a:ln>
              </p:spPr>
              <p:txBody>
                <a:bodyPr wrap="none" anchor="ctr"/>
                <a:lstStyle/>
                <a:p>
                  <a:endParaRPr lang="en-US" dirty="0"/>
                </a:p>
              </p:txBody>
            </p:sp>
            <p:sp>
              <p:nvSpPr>
                <p:cNvPr id="17437" name="Arc 196"/>
                <p:cNvSpPr>
                  <a:spLocks/>
                </p:cNvSpPr>
                <p:nvPr/>
              </p:nvSpPr>
              <p:spPr bwMode="auto">
                <a:xfrm>
                  <a:off x="5401" y="3203"/>
                  <a:ext cx="39" cy="163"/>
                </a:xfrm>
                <a:custGeom>
                  <a:avLst/>
                  <a:gdLst>
                    <a:gd name="T0" fmla="*/ 0 w 22179"/>
                    <a:gd name="T1" fmla="*/ 0 h 43200"/>
                    <a:gd name="T2" fmla="*/ 0 w 22179"/>
                    <a:gd name="T3" fmla="*/ 0 h 43200"/>
                    <a:gd name="T4" fmla="*/ 0 w 22179"/>
                    <a:gd name="T5" fmla="*/ 0 h 43200"/>
                    <a:gd name="T6" fmla="*/ 0 60000 65536"/>
                    <a:gd name="T7" fmla="*/ 0 60000 65536"/>
                    <a:gd name="T8" fmla="*/ 0 60000 65536"/>
                    <a:gd name="T9" fmla="*/ 0 w 22179"/>
                    <a:gd name="T10" fmla="*/ 0 h 43200"/>
                    <a:gd name="T11" fmla="*/ 22179 w 22179"/>
                    <a:gd name="T12" fmla="*/ 43200 h 43200"/>
                  </a:gdLst>
                  <a:ahLst/>
                  <a:cxnLst>
                    <a:cxn ang="T6">
                      <a:pos x="T0" y="T1"/>
                    </a:cxn>
                    <a:cxn ang="T7">
                      <a:pos x="T2" y="T3"/>
                    </a:cxn>
                    <a:cxn ang="T8">
                      <a:pos x="T4" y="T5"/>
                    </a:cxn>
                  </a:cxnLst>
                  <a:rect l="T9" t="T10" r="T11" b="T12"/>
                  <a:pathLst>
                    <a:path w="22179" h="43200" fill="none" extrusionOk="0">
                      <a:moveTo>
                        <a:pt x="578" y="0"/>
                      </a:moveTo>
                      <a:cubicBezTo>
                        <a:pt x="12508" y="0"/>
                        <a:pt x="22179" y="9670"/>
                        <a:pt x="22179" y="21600"/>
                      </a:cubicBezTo>
                      <a:cubicBezTo>
                        <a:pt x="22179" y="33529"/>
                        <a:pt x="12508" y="43200"/>
                        <a:pt x="579" y="43200"/>
                      </a:cubicBezTo>
                      <a:cubicBezTo>
                        <a:pt x="385" y="43200"/>
                        <a:pt x="192" y="43197"/>
                        <a:pt x="-1" y="43192"/>
                      </a:cubicBezTo>
                    </a:path>
                    <a:path w="22179" h="43200" stroke="0" extrusionOk="0">
                      <a:moveTo>
                        <a:pt x="578" y="0"/>
                      </a:moveTo>
                      <a:cubicBezTo>
                        <a:pt x="12508" y="0"/>
                        <a:pt x="22179" y="9670"/>
                        <a:pt x="22179" y="21600"/>
                      </a:cubicBezTo>
                      <a:cubicBezTo>
                        <a:pt x="22179" y="33529"/>
                        <a:pt x="12508" y="43200"/>
                        <a:pt x="579" y="43200"/>
                      </a:cubicBezTo>
                      <a:cubicBezTo>
                        <a:pt x="385" y="43200"/>
                        <a:pt x="192" y="43197"/>
                        <a:pt x="-1" y="43192"/>
                      </a:cubicBezTo>
                      <a:lnTo>
                        <a:pt x="579" y="21600"/>
                      </a:lnTo>
                      <a:close/>
                    </a:path>
                  </a:pathLst>
                </a:custGeom>
                <a:noFill/>
                <a:ln w="12700" cap="rnd">
                  <a:solidFill>
                    <a:schemeClr val="tx1"/>
                  </a:solidFill>
                  <a:round/>
                  <a:headEnd/>
                  <a:tailEnd/>
                </a:ln>
              </p:spPr>
              <p:txBody>
                <a:bodyPr wrap="none" anchor="ctr"/>
                <a:lstStyle/>
                <a:p>
                  <a:endParaRPr lang="en-US" dirty="0"/>
                </a:p>
              </p:txBody>
            </p:sp>
          </p:grpSp>
        </p:grpSp>
        <p:grpSp>
          <p:nvGrpSpPr>
            <p:cNvPr id="17429" name="Group 202"/>
            <p:cNvGrpSpPr>
              <a:grpSpLocks/>
            </p:cNvGrpSpPr>
            <p:nvPr/>
          </p:nvGrpSpPr>
          <p:grpSpPr bwMode="auto">
            <a:xfrm>
              <a:off x="7077075" y="4999038"/>
              <a:ext cx="260350" cy="457200"/>
              <a:chOff x="4458" y="3149"/>
              <a:chExt cx="164" cy="288"/>
            </a:xfrm>
          </p:grpSpPr>
          <p:sp>
            <p:nvSpPr>
              <p:cNvPr id="17430" name="Rectangle 199"/>
              <p:cNvSpPr>
                <a:spLocks noChangeArrowheads="1"/>
              </p:cNvSpPr>
              <p:nvPr/>
            </p:nvSpPr>
            <p:spPr bwMode="auto">
              <a:xfrm>
                <a:off x="4588" y="3149"/>
                <a:ext cx="34" cy="288"/>
              </a:xfrm>
              <a:prstGeom prst="rect">
                <a:avLst/>
              </a:prstGeom>
              <a:noFill/>
              <a:ln w="12700">
                <a:solidFill>
                  <a:schemeClr val="tx1"/>
                </a:solidFill>
                <a:miter lim="800000"/>
                <a:headEnd/>
                <a:tailEnd/>
              </a:ln>
            </p:spPr>
            <p:txBody>
              <a:bodyPr wrap="none" anchor="ctr"/>
              <a:lstStyle/>
              <a:p>
                <a:endParaRPr lang="en-US" dirty="0"/>
              </a:p>
            </p:txBody>
          </p:sp>
          <p:sp>
            <p:nvSpPr>
              <p:cNvPr id="17431" name="Rectangle 200"/>
              <p:cNvSpPr>
                <a:spLocks noChangeArrowheads="1"/>
              </p:cNvSpPr>
              <p:nvPr/>
            </p:nvSpPr>
            <p:spPr bwMode="auto">
              <a:xfrm>
                <a:off x="4496" y="3242"/>
                <a:ext cx="88" cy="109"/>
              </a:xfrm>
              <a:prstGeom prst="rect">
                <a:avLst/>
              </a:prstGeom>
              <a:noFill/>
              <a:ln w="12700">
                <a:solidFill>
                  <a:schemeClr val="tx1"/>
                </a:solidFill>
                <a:miter lim="800000"/>
                <a:headEnd/>
                <a:tailEnd/>
              </a:ln>
            </p:spPr>
            <p:txBody>
              <a:bodyPr wrap="none" anchor="ctr"/>
              <a:lstStyle/>
              <a:p>
                <a:endParaRPr lang="en-US" dirty="0"/>
              </a:p>
            </p:txBody>
          </p:sp>
          <p:sp>
            <p:nvSpPr>
              <p:cNvPr id="17432" name="Rectangle 201"/>
              <p:cNvSpPr>
                <a:spLocks noChangeArrowheads="1"/>
              </p:cNvSpPr>
              <p:nvPr/>
            </p:nvSpPr>
            <p:spPr bwMode="auto">
              <a:xfrm>
                <a:off x="4458" y="3184"/>
                <a:ext cx="34" cy="218"/>
              </a:xfrm>
              <a:prstGeom prst="rect">
                <a:avLst/>
              </a:prstGeom>
              <a:noFill/>
              <a:ln w="12700">
                <a:solidFill>
                  <a:schemeClr val="tx1"/>
                </a:solidFill>
                <a:miter lim="800000"/>
                <a:headEnd/>
                <a:tailEnd/>
              </a:ln>
            </p:spPr>
            <p:txBody>
              <a:bodyPr wrap="none" anchor="ctr"/>
              <a:lstStyle/>
              <a:p>
                <a:endParaRPr lang="en-US" dirty="0"/>
              </a:p>
            </p:txBody>
          </p:sp>
        </p:grpSp>
      </p:grpSp>
      <p:sp>
        <p:nvSpPr>
          <p:cNvPr id="17422" name="Rectangle 203"/>
          <p:cNvSpPr>
            <a:spLocks noChangeArrowheads="1"/>
          </p:cNvSpPr>
          <p:nvPr/>
        </p:nvSpPr>
        <p:spPr bwMode="auto">
          <a:xfrm>
            <a:off x="766763" y="1616075"/>
            <a:ext cx="1044575" cy="363538"/>
          </a:xfrm>
          <a:prstGeom prst="rect">
            <a:avLst/>
          </a:prstGeom>
          <a:noFill/>
          <a:ln w="12700">
            <a:noFill/>
            <a:miter lim="800000"/>
            <a:headEnd/>
            <a:tailEnd/>
          </a:ln>
        </p:spPr>
        <p:txBody>
          <a:bodyPr wrap="none" lIns="90488" tIns="44450" rIns="90488" bIns="44450">
            <a:spAutoFit/>
          </a:bodyPr>
          <a:lstStyle/>
          <a:p>
            <a:r>
              <a:rPr lang="en-GB" sz="1800" u="sng" dirty="0"/>
              <a:t>Angular</a:t>
            </a:r>
          </a:p>
        </p:txBody>
      </p:sp>
      <p:sp>
        <p:nvSpPr>
          <p:cNvPr id="17423" name="Rectangle 204"/>
          <p:cNvSpPr>
            <a:spLocks noChangeArrowheads="1"/>
          </p:cNvSpPr>
          <p:nvPr/>
        </p:nvSpPr>
        <p:spPr bwMode="auto">
          <a:xfrm>
            <a:off x="842963" y="3768725"/>
            <a:ext cx="993775" cy="363538"/>
          </a:xfrm>
          <a:prstGeom prst="rect">
            <a:avLst/>
          </a:prstGeom>
          <a:noFill/>
          <a:ln w="12700">
            <a:noFill/>
            <a:miter lim="800000"/>
            <a:headEnd/>
            <a:tailEnd/>
          </a:ln>
        </p:spPr>
        <p:txBody>
          <a:bodyPr wrap="none" lIns="90488" tIns="44450" rIns="90488" bIns="44450">
            <a:spAutoFit/>
          </a:bodyPr>
          <a:lstStyle/>
          <a:p>
            <a:r>
              <a:rPr lang="en-GB" sz="1800" u="sng" dirty="0"/>
              <a:t>Parallel</a:t>
            </a:r>
          </a:p>
        </p:txBody>
      </p:sp>
      <p:sp>
        <p:nvSpPr>
          <p:cNvPr id="17424" name="Rectangle 205"/>
          <p:cNvSpPr>
            <a:spLocks noChangeArrowheads="1"/>
          </p:cNvSpPr>
          <p:nvPr/>
        </p:nvSpPr>
        <p:spPr bwMode="auto">
          <a:xfrm>
            <a:off x="2347913" y="1844675"/>
            <a:ext cx="1120775" cy="363538"/>
          </a:xfrm>
          <a:prstGeom prst="rect">
            <a:avLst/>
          </a:prstGeom>
          <a:noFill/>
          <a:ln w="12700">
            <a:noFill/>
            <a:miter lim="800000"/>
            <a:headEnd/>
            <a:tailEnd/>
          </a:ln>
        </p:spPr>
        <p:txBody>
          <a:bodyPr wrap="none" lIns="90488" tIns="44450" rIns="90488" bIns="44450">
            <a:spAutoFit/>
          </a:bodyPr>
          <a:lstStyle/>
          <a:p>
            <a:r>
              <a:rPr lang="en-GB" sz="1800" dirty="0"/>
              <a:t>Elevation</a:t>
            </a:r>
          </a:p>
        </p:txBody>
      </p:sp>
      <p:sp>
        <p:nvSpPr>
          <p:cNvPr id="17425" name="Rectangle 206"/>
          <p:cNvSpPr>
            <a:spLocks noChangeArrowheads="1"/>
          </p:cNvSpPr>
          <p:nvPr/>
        </p:nvSpPr>
        <p:spPr bwMode="auto">
          <a:xfrm>
            <a:off x="2214563" y="4092575"/>
            <a:ext cx="1120775" cy="363538"/>
          </a:xfrm>
          <a:prstGeom prst="rect">
            <a:avLst/>
          </a:prstGeom>
          <a:noFill/>
          <a:ln w="12700">
            <a:noFill/>
            <a:miter lim="800000"/>
            <a:headEnd/>
            <a:tailEnd/>
          </a:ln>
        </p:spPr>
        <p:txBody>
          <a:bodyPr wrap="none" lIns="90488" tIns="44450" rIns="90488" bIns="44450">
            <a:spAutoFit/>
          </a:bodyPr>
          <a:lstStyle/>
          <a:p>
            <a:r>
              <a:rPr lang="en-GB" sz="1800" dirty="0"/>
              <a:t>Elevation</a:t>
            </a:r>
          </a:p>
        </p:txBody>
      </p:sp>
      <p:sp>
        <p:nvSpPr>
          <p:cNvPr id="17426" name="Rectangle 207"/>
          <p:cNvSpPr>
            <a:spLocks noChangeArrowheads="1"/>
          </p:cNvSpPr>
          <p:nvPr/>
        </p:nvSpPr>
        <p:spPr bwMode="auto">
          <a:xfrm>
            <a:off x="6481763" y="1997075"/>
            <a:ext cx="638175" cy="363538"/>
          </a:xfrm>
          <a:prstGeom prst="rect">
            <a:avLst/>
          </a:prstGeom>
          <a:noFill/>
          <a:ln w="12700">
            <a:noFill/>
            <a:miter lim="800000"/>
            <a:headEnd/>
            <a:tailEnd/>
          </a:ln>
        </p:spPr>
        <p:txBody>
          <a:bodyPr wrap="none" lIns="90488" tIns="44450" rIns="90488" bIns="44450">
            <a:spAutoFit/>
          </a:bodyPr>
          <a:lstStyle/>
          <a:p>
            <a:r>
              <a:rPr lang="en-GB" sz="1800" dirty="0"/>
              <a:t>Plan</a:t>
            </a:r>
          </a:p>
        </p:txBody>
      </p:sp>
      <p:sp>
        <p:nvSpPr>
          <p:cNvPr id="17427" name="Rectangle 208"/>
          <p:cNvSpPr>
            <a:spLocks noChangeArrowheads="1"/>
          </p:cNvSpPr>
          <p:nvPr/>
        </p:nvSpPr>
        <p:spPr bwMode="auto">
          <a:xfrm>
            <a:off x="6500813" y="4378325"/>
            <a:ext cx="638175" cy="363538"/>
          </a:xfrm>
          <a:prstGeom prst="rect">
            <a:avLst/>
          </a:prstGeom>
          <a:noFill/>
          <a:ln w="12700">
            <a:noFill/>
            <a:miter lim="800000"/>
            <a:headEnd/>
            <a:tailEnd/>
          </a:ln>
        </p:spPr>
        <p:txBody>
          <a:bodyPr wrap="none" lIns="90488" tIns="44450" rIns="90488" bIns="44450">
            <a:spAutoFit/>
          </a:bodyPr>
          <a:lstStyle/>
          <a:p>
            <a:r>
              <a:rPr lang="en-GB" sz="1800" dirty="0"/>
              <a:t>Plan</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1"/>
          <p:cNvSpPr>
            <a:spLocks noChangeArrowheads="1"/>
          </p:cNvSpPr>
          <p:nvPr/>
        </p:nvSpPr>
        <p:spPr bwMode="auto">
          <a:xfrm>
            <a:off x="2714625" y="3776663"/>
            <a:ext cx="428625" cy="295275"/>
          </a:xfrm>
          <a:prstGeom prst="rect">
            <a:avLst/>
          </a:prstGeom>
          <a:solidFill>
            <a:schemeClr val="accent1"/>
          </a:solidFill>
          <a:ln w="12700" algn="ctr">
            <a:solidFill>
              <a:schemeClr val="tx1"/>
            </a:solidFill>
            <a:round/>
            <a:headEnd/>
            <a:tailEnd/>
          </a:ln>
        </p:spPr>
        <p:txBody>
          <a:bodyPr/>
          <a:lstStyle/>
          <a:p>
            <a:endParaRPr lang="en-US" dirty="0"/>
          </a:p>
        </p:txBody>
      </p:sp>
      <p:sp>
        <p:nvSpPr>
          <p:cNvPr id="18435" name="Rectangle 32"/>
          <p:cNvSpPr>
            <a:spLocks noChangeArrowheads="1"/>
          </p:cNvSpPr>
          <p:nvPr/>
        </p:nvSpPr>
        <p:spPr bwMode="auto">
          <a:xfrm>
            <a:off x="1500188" y="3776663"/>
            <a:ext cx="428625" cy="295275"/>
          </a:xfrm>
          <a:prstGeom prst="rect">
            <a:avLst/>
          </a:prstGeom>
          <a:solidFill>
            <a:schemeClr val="accent1"/>
          </a:solidFill>
          <a:ln w="12700" algn="ctr">
            <a:solidFill>
              <a:schemeClr val="tx1"/>
            </a:solidFill>
            <a:round/>
            <a:headEnd/>
            <a:tailEnd/>
          </a:ln>
        </p:spPr>
        <p:txBody>
          <a:bodyPr/>
          <a:lstStyle/>
          <a:p>
            <a:endParaRPr lang="en-US" dirty="0"/>
          </a:p>
        </p:txBody>
      </p:sp>
      <p:sp>
        <p:nvSpPr>
          <p:cNvPr id="24" name="Rectangle 31"/>
          <p:cNvSpPr>
            <a:spLocks noChangeArrowheads="1"/>
          </p:cNvSpPr>
          <p:nvPr/>
        </p:nvSpPr>
        <p:spPr bwMode="auto">
          <a:xfrm>
            <a:off x="7143750" y="37766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dirty="0"/>
          </a:p>
        </p:txBody>
      </p:sp>
      <p:sp>
        <p:nvSpPr>
          <p:cNvPr id="25" name="Rectangle 32"/>
          <p:cNvSpPr>
            <a:spLocks noChangeArrowheads="1"/>
          </p:cNvSpPr>
          <p:nvPr/>
        </p:nvSpPr>
        <p:spPr bwMode="auto">
          <a:xfrm>
            <a:off x="5929313" y="37766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dirty="0"/>
          </a:p>
        </p:txBody>
      </p:sp>
      <p:sp>
        <p:nvSpPr>
          <p:cNvPr id="18438" name="Rectangle 31"/>
          <p:cNvSpPr>
            <a:spLocks noChangeArrowheads="1"/>
          </p:cNvSpPr>
          <p:nvPr/>
        </p:nvSpPr>
        <p:spPr bwMode="auto">
          <a:xfrm>
            <a:off x="2714625" y="2214563"/>
            <a:ext cx="428625" cy="295275"/>
          </a:xfrm>
          <a:prstGeom prst="rect">
            <a:avLst/>
          </a:prstGeom>
          <a:solidFill>
            <a:schemeClr val="accent1"/>
          </a:solidFill>
          <a:ln w="12700" algn="ctr">
            <a:solidFill>
              <a:schemeClr val="tx1"/>
            </a:solidFill>
            <a:round/>
            <a:headEnd/>
            <a:tailEnd/>
          </a:ln>
        </p:spPr>
        <p:txBody>
          <a:bodyPr/>
          <a:lstStyle/>
          <a:p>
            <a:endParaRPr lang="en-US" dirty="0"/>
          </a:p>
        </p:txBody>
      </p:sp>
      <p:sp>
        <p:nvSpPr>
          <p:cNvPr id="18439" name="Rectangle 32"/>
          <p:cNvSpPr>
            <a:spLocks noChangeArrowheads="1"/>
          </p:cNvSpPr>
          <p:nvPr/>
        </p:nvSpPr>
        <p:spPr bwMode="auto">
          <a:xfrm>
            <a:off x="1500188" y="2214563"/>
            <a:ext cx="428625" cy="295275"/>
          </a:xfrm>
          <a:prstGeom prst="rect">
            <a:avLst/>
          </a:prstGeom>
          <a:solidFill>
            <a:schemeClr val="accent1"/>
          </a:solidFill>
          <a:ln w="12700" algn="ctr">
            <a:solidFill>
              <a:schemeClr val="tx1"/>
            </a:solidFill>
            <a:round/>
            <a:headEnd/>
            <a:tailEnd/>
          </a:ln>
        </p:spPr>
        <p:txBody>
          <a:bodyPr/>
          <a:lstStyle/>
          <a:p>
            <a:endParaRPr lang="en-US" dirty="0"/>
          </a:p>
        </p:txBody>
      </p:sp>
      <p:sp>
        <p:nvSpPr>
          <p:cNvPr id="29" name="Rectangle 31"/>
          <p:cNvSpPr>
            <a:spLocks noChangeArrowheads="1"/>
          </p:cNvSpPr>
          <p:nvPr/>
        </p:nvSpPr>
        <p:spPr bwMode="auto">
          <a:xfrm>
            <a:off x="7143750" y="22145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dirty="0"/>
          </a:p>
        </p:txBody>
      </p:sp>
      <p:sp>
        <p:nvSpPr>
          <p:cNvPr id="30" name="Rectangle 32"/>
          <p:cNvSpPr>
            <a:spLocks noChangeArrowheads="1"/>
          </p:cNvSpPr>
          <p:nvPr/>
        </p:nvSpPr>
        <p:spPr bwMode="auto">
          <a:xfrm>
            <a:off x="5929313" y="22145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dirty="0"/>
          </a:p>
        </p:txBody>
      </p:sp>
      <p:sp>
        <p:nvSpPr>
          <p:cNvPr id="18442" name="Title 1"/>
          <p:cNvSpPr>
            <a:spLocks noGrp="1"/>
          </p:cNvSpPr>
          <p:nvPr>
            <p:ph type="title"/>
          </p:nvPr>
        </p:nvSpPr>
        <p:spPr/>
        <p:txBody>
          <a:bodyPr/>
          <a:lstStyle/>
          <a:p>
            <a:r>
              <a:rPr lang="en-GB" sz="3600" dirty="0" smtClean="0"/>
              <a:t>AXIAL</a:t>
            </a:r>
            <a:endParaRPr lang="en-US" sz="3600" dirty="0" smtClean="0"/>
          </a:p>
        </p:txBody>
      </p:sp>
      <p:cxnSp>
        <p:nvCxnSpPr>
          <p:cNvPr id="18443" name="Straight Connector 157"/>
          <p:cNvCxnSpPr>
            <a:cxnSpLocks noChangeShapeType="1"/>
          </p:cNvCxnSpPr>
          <p:nvPr/>
        </p:nvCxnSpPr>
        <p:spPr bwMode="auto">
          <a:xfrm>
            <a:off x="642938" y="3143250"/>
            <a:ext cx="7572375" cy="1588"/>
          </a:xfrm>
          <a:prstGeom prst="line">
            <a:avLst/>
          </a:prstGeom>
          <a:noFill/>
          <a:ln w="12700" algn="ctr">
            <a:solidFill>
              <a:schemeClr val="tx1"/>
            </a:solidFill>
            <a:prstDash val="lgDashDot"/>
            <a:round/>
            <a:headEnd/>
            <a:tailEnd/>
          </a:ln>
        </p:spPr>
      </p:cxnSp>
      <p:grpSp>
        <p:nvGrpSpPr>
          <p:cNvPr id="18444" name="Group 164"/>
          <p:cNvGrpSpPr>
            <a:grpSpLocks/>
          </p:cNvGrpSpPr>
          <p:nvPr/>
        </p:nvGrpSpPr>
        <p:grpSpPr bwMode="auto">
          <a:xfrm>
            <a:off x="1428750" y="2357438"/>
            <a:ext cx="2428875" cy="1571625"/>
            <a:chOff x="1214414" y="2357430"/>
            <a:chExt cx="2428892" cy="1571636"/>
          </a:xfrm>
        </p:grpSpPr>
        <p:sp>
          <p:nvSpPr>
            <p:cNvPr id="18459" name="Rectangle 155"/>
            <p:cNvSpPr>
              <a:spLocks noChangeArrowheads="1"/>
            </p:cNvSpPr>
            <p:nvPr/>
          </p:nvSpPr>
          <p:spPr bwMode="auto">
            <a:xfrm>
              <a:off x="1214414" y="2357430"/>
              <a:ext cx="1785950" cy="1571636"/>
            </a:xfrm>
            <a:prstGeom prst="rect">
              <a:avLst/>
            </a:prstGeom>
            <a:solidFill>
              <a:schemeClr val="accent1"/>
            </a:solidFill>
            <a:ln w="12700" algn="ctr">
              <a:solidFill>
                <a:schemeClr val="tx1"/>
              </a:solidFill>
              <a:round/>
              <a:headEnd/>
              <a:tailEnd/>
            </a:ln>
          </p:spPr>
          <p:txBody>
            <a:bodyPr/>
            <a:lstStyle/>
            <a:p>
              <a:endParaRPr lang="en-US" dirty="0"/>
            </a:p>
          </p:txBody>
        </p:sp>
        <p:sp>
          <p:nvSpPr>
            <p:cNvPr id="18460" name="Rectangle 158"/>
            <p:cNvSpPr>
              <a:spLocks noChangeArrowheads="1"/>
            </p:cNvSpPr>
            <p:nvPr/>
          </p:nvSpPr>
          <p:spPr bwMode="auto">
            <a:xfrm>
              <a:off x="3000364" y="3000372"/>
              <a:ext cx="500066" cy="285752"/>
            </a:xfrm>
            <a:prstGeom prst="rect">
              <a:avLst/>
            </a:prstGeom>
            <a:solidFill>
              <a:schemeClr val="accent1"/>
            </a:solidFill>
            <a:ln w="12700" algn="ctr">
              <a:solidFill>
                <a:schemeClr val="tx1"/>
              </a:solidFill>
              <a:round/>
              <a:headEnd/>
              <a:tailEnd/>
            </a:ln>
          </p:spPr>
          <p:txBody>
            <a:bodyPr/>
            <a:lstStyle/>
            <a:p>
              <a:endParaRPr lang="en-US" dirty="0"/>
            </a:p>
          </p:txBody>
        </p:sp>
        <p:sp>
          <p:nvSpPr>
            <p:cNvPr id="18461" name="Rectangle 159"/>
            <p:cNvSpPr>
              <a:spLocks noChangeArrowheads="1"/>
            </p:cNvSpPr>
            <p:nvPr/>
          </p:nvSpPr>
          <p:spPr bwMode="auto">
            <a:xfrm>
              <a:off x="3500430" y="2571744"/>
              <a:ext cx="142876" cy="1143008"/>
            </a:xfrm>
            <a:prstGeom prst="rect">
              <a:avLst/>
            </a:prstGeom>
            <a:solidFill>
              <a:schemeClr val="accent1"/>
            </a:solidFill>
            <a:ln w="12700" algn="ctr">
              <a:solidFill>
                <a:schemeClr val="tx1"/>
              </a:solidFill>
              <a:round/>
              <a:headEnd/>
              <a:tailEnd/>
            </a:ln>
          </p:spPr>
          <p:txBody>
            <a:bodyPr/>
            <a:lstStyle/>
            <a:p>
              <a:endParaRPr lang="en-US" dirty="0"/>
            </a:p>
          </p:txBody>
        </p:sp>
      </p:grpSp>
      <p:sp>
        <p:nvSpPr>
          <p:cNvPr id="18445" name="Rectangle 160"/>
          <p:cNvSpPr>
            <a:spLocks noChangeArrowheads="1"/>
          </p:cNvSpPr>
          <p:nvPr/>
        </p:nvSpPr>
        <p:spPr bwMode="auto">
          <a:xfrm flipH="1">
            <a:off x="5310188" y="3000375"/>
            <a:ext cx="547687" cy="285750"/>
          </a:xfrm>
          <a:prstGeom prst="rect">
            <a:avLst/>
          </a:prstGeom>
          <a:solidFill>
            <a:srgbClr val="00B050"/>
          </a:solidFill>
          <a:ln w="12700" algn="ctr">
            <a:solidFill>
              <a:schemeClr val="tx1"/>
            </a:solidFill>
            <a:round/>
            <a:headEnd/>
            <a:tailEnd/>
          </a:ln>
        </p:spPr>
        <p:txBody>
          <a:bodyPr/>
          <a:lstStyle/>
          <a:p>
            <a:endParaRPr lang="en-US" dirty="0"/>
          </a:p>
        </p:txBody>
      </p:sp>
      <p:sp>
        <p:nvSpPr>
          <p:cNvPr id="18446" name="Rectangle 161"/>
          <p:cNvSpPr>
            <a:spLocks noChangeArrowheads="1"/>
          </p:cNvSpPr>
          <p:nvPr/>
        </p:nvSpPr>
        <p:spPr bwMode="auto">
          <a:xfrm flipH="1">
            <a:off x="5153025" y="2571750"/>
            <a:ext cx="157163" cy="1143000"/>
          </a:xfrm>
          <a:prstGeom prst="rect">
            <a:avLst/>
          </a:prstGeom>
          <a:solidFill>
            <a:srgbClr val="00B050"/>
          </a:solidFill>
          <a:ln w="12700" algn="ctr">
            <a:solidFill>
              <a:schemeClr val="tx1"/>
            </a:solidFill>
            <a:round/>
            <a:headEnd/>
            <a:tailEnd/>
          </a:ln>
        </p:spPr>
        <p:txBody>
          <a:bodyPr/>
          <a:lstStyle/>
          <a:p>
            <a:endParaRPr lang="en-US" dirty="0"/>
          </a:p>
        </p:txBody>
      </p:sp>
      <p:sp>
        <p:nvSpPr>
          <p:cNvPr id="18447" name="Rectangle 163"/>
          <p:cNvSpPr>
            <a:spLocks noChangeArrowheads="1"/>
          </p:cNvSpPr>
          <p:nvPr/>
        </p:nvSpPr>
        <p:spPr bwMode="auto">
          <a:xfrm>
            <a:off x="5857875" y="2357438"/>
            <a:ext cx="1785938" cy="1571625"/>
          </a:xfrm>
          <a:prstGeom prst="rect">
            <a:avLst/>
          </a:prstGeom>
          <a:solidFill>
            <a:schemeClr val="accent2"/>
          </a:solidFill>
          <a:ln w="12700" algn="ctr">
            <a:solidFill>
              <a:schemeClr val="tx1"/>
            </a:solidFill>
            <a:round/>
            <a:headEnd/>
            <a:tailEnd/>
          </a:ln>
        </p:spPr>
        <p:txBody>
          <a:bodyPr/>
          <a:lstStyle/>
          <a:p>
            <a:endParaRPr lang="en-US" dirty="0"/>
          </a:p>
        </p:txBody>
      </p:sp>
      <p:cxnSp>
        <p:nvCxnSpPr>
          <p:cNvPr id="18448" name="Straight Connector 167"/>
          <p:cNvCxnSpPr>
            <a:cxnSpLocks noChangeShapeType="1"/>
          </p:cNvCxnSpPr>
          <p:nvPr/>
        </p:nvCxnSpPr>
        <p:spPr bwMode="auto">
          <a:xfrm>
            <a:off x="6000750" y="2571750"/>
            <a:ext cx="1500188" cy="1588"/>
          </a:xfrm>
          <a:prstGeom prst="line">
            <a:avLst/>
          </a:prstGeom>
          <a:noFill/>
          <a:ln w="12700" algn="ctr">
            <a:solidFill>
              <a:schemeClr val="tx1"/>
            </a:solidFill>
            <a:round/>
            <a:headEnd/>
            <a:tailEnd/>
          </a:ln>
        </p:spPr>
      </p:cxnSp>
      <p:cxnSp>
        <p:nvCxnSpPr>
          <p:cNvPr id="18449" name="Straight Connector 168"/>
          <p:cNvCxnSpPr>
            <a:cxnSpLocks noChangeShapeType="1"/>
          </p:cNvCxnSpPr>
          <p:nvPr/>
        </p:nvCxnSpPr>
        <p:spPr bwMode="auto">
          <a:xfrm>
            <a:off x="6000750" y="2724150"/>
            <a:ext cx="1500188" cy="1588"/>
          </a:xfrm>
          <a:prstGeom prst="line">
            <a:avLst/>
          </a:prstGeom>
          <a:noFill/>
          <a:ln w="12700" algn="ctr">
            <a:solidFill>
              <a:schemeClr val="tx1"/>
            </a:solidFill>
            <a:round/>
            <a:headEnd/>
            <a:tailEnd/>
          </a:ln>
        </p:spPr>
      </p:cxnSp>
      <p:cxnSp>
        <p:nvCxnSpPr>
          <p:cNvPr id="18450" name="Straight Connector 169"/>
          <p:cNvCxnSpPr>
            <a:cxnSpLocks noChangeShapeType="1"/>
          </p:cNvCxnSpPr>
          <p:nvPr/>
        </p:nvCxnSpPr>
        <p:spPr bwMode="auto">
          <a:xfrm>
            <a:off x="6000750" y="2857500"/>
            <a:ext cx="1500188" cy="1588"/>
          </a:xfrm>
          <a:prstGeom prst="line">
            <a:avLst/>
          </a:prstGeom>
          <a:noFill/>
          <a:ln w="12700" algn="ctr">
            <a:solidFill>
              <a:schemeClr val="tx1"/>
            </a:solidFill>
            <a:round/>
            <a:headEnd/>
            <a:tailEnd/>
          </a:ln>
        </p:spPr>
      </p:cxnSp>
      <p:cxnSp>
        <p:nvCxnSpPr>
          <p:cNvPr id="18451" name="Straight Connector 170"/>
          <p:cNvCxnSpPr>
            <a:cxnSpLocks noChangeShapeType="1"/>
          </p:cNvCxnSpPr>
          <p:nvPr/>
        </p:nvCxnSpPr>
        <p:spPr bwMode="auto">
          <a:xfrm>
            <a:off x="6000750" y="3009900"/>
            <a:ext cx="1500188" cy="1588"/>
          </a:xfrm>
          <a:prstGeom prst="line">
            <a:avLst/>
          </a:prstGeom>
          <a:noFill/>
          <a:ln w="12700" algn="ctr">
            <a:solidFill>
              <a:schemeClr val="tx1"/>
            </a:solidFill>
            <a:round/>
            <a:headEnd/>
            <a:tailEnd/>
          </a:ln>
        </p:spPr>
      </p:cxnSp>
      <p:sp>
        <p:nvSpPr>
          <p:cNvPr id="18452" name="TextBox 171"/>
          <p:cNvSpPr txBox="1">
            <a:spLocks noChangeArrowheads="1"/>
          </p:cNvSpPr>
          <p:nvPr/>
        </p:nvSpPr>
        <p:spPr bwMode="auto">
          <a:xfrm>
            <a:off x="6143625" y="1571625"/>
            <a:ext cx="1571625" cy="461963"/>
          </a:xfrm>
          <a:prstGeom prst="rect">
            <a:avLst/>
          </a:prstGeom>
          <a:noFill/>
          <a:ln w="9525">
            <a:noFill/>
            <a:miter lim="800000"/>
            <a:headEnd/>
            <a:tailEnd/>
          </a:ln>
        </p:spPr>
        <p:txBody>
          <a:bodyPr>
            <a:spAutoFit/>
          </a:bodyPr>
          <a:lstStyle/>
          <a:p>
            <a:r>
              <a:rPr lang="en-GB" sz="2400" dirty="0"/>
              <a:t>MOTOR</a:t>
            </a:r>
            <a:endParaRPr lang="en-US" sz="2400" dirty="0"/>
          </a:p>
        </p:txBody>
      </p:sp>
      <p:sp>
        <p:nvSpPr>
          <p:cNvPr id="18453" name="TextBox 172"/>
          <p:cNvSpPr txBox="1">
            <a:spLocks noChangeArrowheads="1"/>
          </p:cNvSpPr>
          <p:nvPr/>
        </p:nvSpPr>
        <p:spPr bwMode="auto">
          <a:xfrm>
            <a:off x="1785938" y="1571625"/>
            <a:ext cx="1571625" cy="461963"/>
          </a:xfrm>
          <a:prstGeom prst="rect">
            <a:avLst/>
          </a:prstGeom>
          <a:noFill/>
          <a:ln w="9525">
            <a:noFill/>
            <a:miter lim="800000"/>
            <a:headEnd/>
            <a:tailEnd/>
          </a:ln>
        </p:spPr>
        <p:txBody>
          <a:bodyPr>
            <a:spAutoFit/>
          </a:bodyPr>
          <a:lstStyle/>
          <a:p>
            <a:r>
              <a:rPr lang="en-GB" sz="2400" dirty="0"/>
              <a:t>PUMP</a:t>
            </a:r>
            <a:endParaRPr lang="en-US" sz="2400" dirty="0"/>
          </a:p>
        </p:txBody>
      </p:sp>
      <p:sp>
        <p:nvSpPr>
          <p:cNvPr id="18454" name="Right Arrow 173"/>
          <p:cNvSpPr>
            <a:spLocks noChangeArrowheads="1"/>
          </p:cNvSpPr>
          <p:nvPr/>
        </p:nvSpPr>
        <p:spPr bwMode="auto">
          <a:xfrm>
            <a:off x="4572000" y="2571750"/>
            <a:ext cx="500063" cy="142875"/>
          </a:xfrm>
          <a:prstGeom prst="rightArrow">
            <a:avLst>
              <a:gd name="adj1" fmla="val 50000"/>
              <a:gd name="adj2" fmla="val 50005"/>
            </a:avLst>
          </a:prstGeom>
          <a:solidFill>
            <a:schemeClr val="accent1"/>
          </a:solidFill>
          <a:ln w="12700" algn="ctr">
            <a:solidFill>
              <a:schemeClr val="tx1"/>
            </a:solidFill>
            <a:round/>
            <a:headEnd/>
            <a:tailEnd/>
          </a:ln>
        </p:spPr>
        <p:txBody>
          <a:bodyPr/>
          <a:lstStyle/>
          <a:p>
            <a:endParaRPr lang="en-US" dirty="0"/>
          </a:p>
        </p:txBody>
      </p:sp>
      <p:sp>
        <p:nvSpPr>
          <p:cNvPr id="18455" name="Right Arrow 175"/>
          <p:cNvSpPr>
            <a:spLocks noChangeArrowheads="1"/>
          </p:cNvSpPr>
          <p:nvPr/>
        </p:nvSpPr>
        <p:spPr bwMode="auto">
          <a:xfrm rot="10800000">
            <a:off x="4572000" y="3571875"/>
            <a:ext cx="500063" cy="142875"/>
          </a:xfrm>
          <a:prstGeom prst="rightArrow">
            <a:avLst>
              <a:gd name="adj1" fmla="val 50000"/>
              <a:gd name="adj2" fmla="val 50005"/>
            </a:avLst>
          </a:prstGeom>
          <a:solidFill>
            <a:schemeClr val="accent1"/>
          </a:solidFill>
          <a:ln w="12700" algn="ctr">
            <a:solidFill>
              <a:schemeClr val="tx1"/>
            </a:solidFill>
            <a:round/>
            <a:headEnd/>
            <a:tailEnd/>
          </a:ln>
        </p:spPr>
        <p:txBody>
          <a:bodyPr/>
          <a:lstStyle/>
          <a:p>
            <a:endParaRPr lang="en-US" dirty="0"/>
          </a:p>
        </p:txBody>
      </p:sp>
      <p:sp>
        <p:nvSpPr>
          <p:cNvPr id="18456" name="Right Arrow 176"/>
          <p:cNvSpPr>
            <a:spLocks noChangeArrowheads="1"/>
          </p:cNvSpPr>
          <p:nvPr/>
        </p:nvSpPr>
        <p:spPr bwMode="auto">
          <a:xfrm rot="10800000">
            <a:off x="3929063" y="2571750"/>
            <a:ext cx="500062" cy="142875"/>
          </a:xfrm>
          <a:prstGeom prst="rightArrow">
            <a:avLst>
              <a:gd name="adj1" fmla="val 50000"/>
              <a:gd name="adj2" fmla="val 50005"/>
            </a:avLst>
          </a:prstGeom>
          <a:solidFill>
            <a:srgbClr val="FF0000"/>
          </a:solidFill>
          <a:ln w="12700" algn="ctr">
            <a:solidFill>
              <a:schemeClr val="tx1"/>
            </a:solidFill>
            <a:round/>
            <a:headEnd/>
            <a:tailEnd/>
          </a:ln>
        </p:spPr>
        <p:txBody>
          <a:bodyPr/>
          <a:lstStyle/>
          <a:p>
            <a:endParaRPr lang="en-US" dirty="0"/>
          </a:p>
        </p:txBody>
      </p:sp>
      <p:sp>
        <p:nvSpPr>
          <p:cNvPr id="18457" name="Right Arrow 177"/>
          <p:cNvSpPr>
            <a:spLocks noChangeArrowheads="1"/>
          </p:cNvSpPr>
          <p:nvPr/>
        </p:nvSpPr>
        <p:spPr bwMode="auto">
          <a:xfrm>
            <a:off x="3929063" y="3571875"/>
            <a:ext cx="500062" cy="142875"/>
          </a:xfrm>
          <a:prstGeom prst="rightArrow">
            <a:avLst>
              <a:gd name="adj1" fmla="val 50000"/>
              <a:gd name="adj2" fmla="val 50005"/>
            </a:avLst>
          </a:prstGeom>
          <a:solidFill>
            <a:srgbClr val="FF0000"/>
          </a:solidFill>
          <a:ln w="12700" algn="ctr">
            <a:solidFill>
              <a:schemeClr val="tx1"/>
            </a:solidFill>
            <a:round/>
            <a:headEnd/>
            <a:tailEnd/>
          </a:ln>
        </p:spPr>
        <p:txBody>
          <a:bodyPr/>
          <a:lstStyle/>
          <a:p>
            <a:endParaRPr lang="en-US" dirty="0"/>
          </a:p>
        </p:txBody>
      </p:sp>
      <p:sp>
        <p:nvSpPr>
          <p:cNvPr id="18458" name="TextBox 25"/>
          <p:cNvSpPr txBox="1">
            <a:spLocks noChangeArrowheads="1"/>
          </p:cNvSpPr>
          <p:nvPr/>
        </p:nvSpPr>
        <p:spPr bwMode="auto">
          <a:xfrm>
            <a:off x="500063" y="4572000"/>
            <a:ext cx="8143875" cy="892175"/>
          </a:xfrm>
          <a:prstGeom prst="rect">
            <a:avLst/>
          </a:prstGeom>
          <a:noFill/>
          <a:ln w="9525">
            <a:noFill/>
            <a:miter lim="800000"/>
            <a:headEnd/>
            <a:tailEnd/>
          </a:ln>
        </p:spPr>
        <p:txBody>
          <a:bodyPr>
            <a:spAutoFit/>
          </a:bodyPr>
          <a:lstStyle/>
          <a:p>
            <a:r>
              <a:rPr lang="en-GB" sz="2400" dirty="0"/>
              <a:t>THE AXIAL FREEPLAY IS CHECKED FROM ABOVE OR DIRECTLY </a:t>
            </a:r>
            <a:r>
              <a:rPr lang="en-GB" sz="2400" dirty="0" err="1" smtClean="0"/>
              <a:t>IN</a:t>
            </a:r>
            <a:r>
              <a:rPr lang="en-GB" sz="2400" dirty="0" smtClean="0"/>
              <a:t> FRONT OF </a:t>
            </a:r>
            <a:r>
              <a:rPr lang="en-GB" sz="2400" dirty="0"/>
              <a:t>THE MOTOR / PUMP</a:t>
            </a:r>
            <a:r>
              <a:rPr lang="en-GB" dirty="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1"/>
          <p:cNvSpPr>
            <a:spLocks noChangeArrowheads="1"/>
          </p:cNvSpPr>
          <p:nvPr/>
        </p:nvSpPr>
        <p:spPr bwMode="auto">
          <a:xfrm>
            <a:off x="3286125" y="3776663"/>
            <a:ext cx="428625" cy="295275"/>
          </a:xfrm>
          <a:prstGeom prst="rect">
            <a:avLst/>
          </a:prstGeom>
          <a:solidFill>
            <a:schemeClr val="accent1"/>
          </a:solidFill>
          <a:ln w="12700" algn="ctr">
            <a:solidFill>
              <a:schemeClr val="tx1"/>
            </a:solidFill>
            <a:round/>
            <a:headEnd/>
            <a:tailEnd/>
          </a:ln>
        </p:spPr>
        <p:txBody>
          <a:bodyPr/>
          <a:lstStyle/>
          <a:p>
            <a:endParaRPr lang="en-US"/>
          </a:p>
        </p:txBody>
      </p:sp>
      <p:sp>
        <p:nvSpPr>
          <p:cNvPr id="19459" name="Rectangle 32"/>
          <p:cNvSpPr>
            <a:spLocks noChangeArrowheads="1"/>
          </p:cNvSpPr>
          <p:nvPr/>
        </p:nvSpPr>
        <p:spPr bwMode="auto">
          <a:xfrm>
            <a:off x="2071688" y="3776663"/>
            <a:ext cx="428625" cy="295275"/>
          </a:xfrm>
          <a:prstGeom prst="rect">
            <a:avLst/>
          </a:prstGeom>
          <a:solidFill>
            <a:schemeClr val="accent1"/>
          </a:solidFill>
          <a:ln w="12700" algn="ctr">
            <a:solidFill>
              <a:schemeClr val="tx1"/>
            </a:solidFill>
            <a:round/>
            <a:headEnd/>
            <a:tailEnd/>
          </a:ln>
        </p:spPr>
        <p:txBody>
          <a:bodyPr/>
          <a:lstStyle/>
          <a:p>
            <a:endParaRPr lang="en-US"/>
          </a:p>
        </p:txBody>
      </p:sp>
      <p:sp>
        <p:nvSpPr>
          <p:cNvPr id="24" name="Rectangle 31"/>
          <p:cNvSpPr>
            <a:spLocks noChangeArrowheads="1"/>
          </p:cNvSpPr>
          <p:nvPr/>
        </p:nvSpPr>
        <p:spPr bwMode="auto">
          <a:xfrm>
            <a:off x="6419850" y="37766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a:p>
        </p:txBody>
      </p:sp>
      <p:sp>
        <p:nvSpPr>
          <p:cNvPr id="25" name="Rectangle 32"/>
          <p:cNvSpPr>
            <a:spLocks noChangeArrowheads="1"/>
          </p:cNvSpPr>
          <p:nvPr/>
        </p:nvSpPr>
        <p:spPr bwMode="auto">
          <a:xfrm>
            <a:off x="5205413" y="37766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a:p>
        </p:txBody>
      </p:sp>
      <p:sp>
        <p:nvSpPr>
          <p:cNvPr id="19462" name="Rectangle 31"/>
          <p:cNvSpPr>
            <a:spLocks noChangeArrowheads="1"/>
          </p:cNvSpPr>
          <p:nvPr/>
        </p:nvSpPr>
        <p:spPr bwMode="auto">
          <a:xfrm>
            <a:off x="3286125" y="2214563"/>
            <a:ext cx="428625" cy="295275"/>
          </a:xfrm>
          <a:prstGeom prst="rect">
            <a:avLst/>
          </a:prstGeom>
          <a:solidFill>
            <a:schemeClr val="accent1"/>
          </a:solidFill>
          <a:ln w="12700" algn="ctr">
            <a:solidFill>
              <a:schemeClr val="tx1"/>
            </a:solidFill>
            <a:round/>
            <a:headEnd/>
            <a:tailEnd/>
          </a:ln>
        </p:spPr>
        <p:txBody>
          <a:bodyPr/>
          <a:lstStyle/>
          <a:p>
            <a:endParaRPr lang="en-US"/>
          </a:p>
        </p:txBody>
      </p:sp>
      <p:sp>
        <p:nvSpPr>
          <p:cNvPr id="19463" name="Rectangle 32"/>
          <p:cNvSpPr>
            <a:spLocks noChangeArrowheads="1"/>
          </p:cNvSpPr>
          <p:nvPr/>
        </p:nvSpPr>
        <p:spPr bwMode="auto">
          <a:xfrm>
            <a:off x="2071688" y="2214563"/>
            <a:ext cx="428625" cy="295275"/>
          </a:xfrm>
          <a:prstGeom prst="rect">
            <a:avLst/>
          </a:prstGeom>
          <a:solidFill>
            <a:schemeClr val="accent1"/>
          </a:solidFill>
          <a:ln w="12700" algn="ctr">
            <a:solidFill>
              <a:schemeClr val="tx1"/>
            </a:solidFill>
            <a:round/>
            <a:headEnd/>
            <a:tailEnd/>
          </a:ln>
        </p:spPr>
        <p:txBody>
          <a:bodyPr/>
          <a:lstStyle/>
          <a:p>
            <a:endParaRPr lang="en-US"/>
          </a:p>
        </p:txBody>
      </p:sp>
      <p:sp>
        <p:nvSpPr>
          <p:cNvPr id="29" name="Rectangle 31"/>
          <p:cNvSpPr>
            <a:spLocks noChangeArrowheads="1"/>
          </p:cNvSpPr>
          <p:nvPr/>
        </p:nvSpPr>
        <p:spPr bwMode="auto">
          <a:xfrm>
            <a:off x="6419850" y="22145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a:p>
        </p:txBody>
      </p:sp>
      <p:sp>
        <p:nvSpPr>
          <p:cNvPr id="30" name="Rectangle 32"/>
          <p:cNvSpPr>
            <a:spLocks noChangeArrowheads="1"/>
          </p:cNvSpPr>
          <p:nvPr/>
        </p:nvSpPr>
        <p:spPr bwMode="auto">
          <a:xfrm>
            <a:off x="5205413" y="2214563"/>
            <a:ext cx="428625" cy="295275"/>
          </a:xfrm>
          <a:prstGeom prst="rect">
            <a:avLst/>
          </a:prstGeom>
          <a:solidFill>
            <a:schemeClr val="accent6">
              <a:lumMod val="75000"/>
            </a:schemeClr>
          </a:solidFill>
          <a:ln w="12700" algn="ctr">
            <a:solidFill>
              <a:schemeClr val="tx1"/>
            </a:solidFill>
            <a:round/>
            <a:headEnd/>
            <a:tailEnd/>
          </a:ln>
        </p:spPr>
        <p:txBody>
          <a:bodyPr/>
          <a:lstStyle/>
          <a:p>
            <a:pPr>
              <a:defRPr/>
            </a:pPr>
            <a:endParaRPr lang="en-US"/>
          </a:p>
        </p:txBody>
      </p:sp>
      <p:sp>
        <p:nvSpPr>
          <p:cNvPr id="19466" name="Title 1"/>
          <p:cNvSpPr>
            <a:spLocks noGrp="1"/>
          </p:cNvSpPr>
          <p:nvPr>
            <p:ph type="title"/>
          </p:nvPr>
        </p:nvSpPr>
        <p:spPr/>
        <p:txBody>
          <a:bodyPr/>
          <a:lstStyle/>
          <a:p>
            <a:r>
              <a:rPr lang="en-GB" sz="3600" dirty="0" smtClean="0"/>
              <a:t>AXIAL</a:t>
            </a:r>
            <a:endParaRPr lang="en-US" sz="3600" dirty="0" smtClean="0"/>
          </a:p>
        </p:txBody>
      </p:sp>
      <p:cxnSp>
        <p:nvCxnSpPr>
          <p:cNvPr id="19467" name="Straight Connector 157"/>
          <p:cNvCxnSpPr>
            <a:cxnSpLocks noChangeShapeType="1"/>
          </p:cNvCxnSpPr>
          <p:nvPr/>
        </p:nvCxnSpPr>
        <p:spPr bwMode="auto">
          <a:xfrm>
            <a:off x="642938" y="3143250"/>
            <a:ext cx="7572375" cy="1588"/>
          </a:xfrm>
          <a:prstGeom prst="line">
            <a:avLst/>
          </a:prstGeom>
          <a:noFill/>
          <a:ln w="12700" algn="ctr">
            <a:solidFill>
              <a:schemeClr val="tx1"/>
            </a:solidFill>
            <a:prstDash val="lgDashDot"/>
            <a:round/>
            <a:headEnd/>
            <a:tailEnd/>
          </a:ln>
        </p:spPr>
      </p:cxnSp>
      <p:sp>
        <p:nvSpPr>
          <p:cNvPr id="19468" name="Rectangle 155"/>
          <p:cNvSpPr>
            <a:spLocks noChangeArrowheads="1"/>
          </p:cNvSpPr>
          <p:nvPr/>
        </p:nvSpPr>
        <p:spPr bwMode="auto">
          <a:xfrm>
            <a:off x="2000250" y="2357438"/>
            <a:ext cx="1785938" cy="1571625"/>
          </a:xfrm>
          <a:prstGeom prst="rect">
            <a:avLst/>
          </a:prstGeom>
          <a:solidFill>
            <a:schemeClr val="accent1"/>
          </a:solidFill>
          <a:ln w="12700" algn="ctr">
            <a:solidFill>
              <a:schemeClr val="tx1"/>
            </a:solidFill>
            <a:round/>
            <a:headEnd/>
            <a:tailEnd/>
          </a:ln>
        </p:spPr>
        <p:txBody>
          <a:bodyPr/>
          <a:lstStyle/>
          <a:p>
            <a:endParaRPr lang="en-US"/>
          </a:p>
        </p:txBody>
      </p:sp>
      <p:sp>
        <p:nvSpPr>
          <p:cNvPr id="19469" name="Rectangle 158"/>
          <p:cNvSpPr>
            <a:spLocks noChangeArrowheads="1"/>
          </p:cNvSpPr>
          <p:nvPr/>
        </p:nvSpPr>
        <p:spPr bwMode="auto">
          <a:xfrm>
            <a:off x="3786188" y="3000375"/>
            <a:ext cx="500062" cy="285750"/>
          </a:xfrm>
          <a:prstGeom prst="rect">
            <a:avLst/>
          </a:prstGeom>
          <a:solidFill>
            <a:schemeClr val="accent1"/>
          </a:solidFill>
          <a:ln w="12700" algn="ctr">
            <a:solidFill>
              <a:schemeClr val="tx1"/>
            </a:solidFill>
            <a:round/>
            <a:headEnd/>
            <a:tailEnd/>
          </a:ln>
        </p:spPr>
        <p:txBody>
          <a:bodyPr/>
          <a:lstStyle/>
          <a:p>
            <a:endParaRPr lang="en-US"/>
          </a:p>
        </p:txBody>
      </p:sp>
      <p:sp>
        <p:nvSpPr>
          <p:cNvPr id="19470" name="Rectangle 160"/>
          <p:cNvSpPr>
            <a:spLocks noChangeArrowheads="1"/>
          </p:cNvSpPr>
          <p:nvPr/>
        </p:nvSpPr>
        <p:spPr bwMode="auto">
          <a:xfrm flipH="1">
            <a:off x="4586288" y="3000375"/>
            <a:ext cx="547687" cy="285750"/>
          </a:xfrm>
          <a:prstGeom prst="rect">
            <a:avLst/>
          </a:prstGeom>
          <a:solidFill>
            <a:srgbClr val="00B050"/>
          </a:solidFill>
          <a:ln w="12700" algn="ctr">
            <a:solidFill>
              <a:schemeClr val="tx1"/>
            </a:solidFill>
            <a:round/>
            <a:headEnd/>
            <a:tailEnd/>
          </a:ln>
        </p:spPr>
        <p:txBody>
          <a:bodyPr/>
          <a:lstStyle/>
          <a:p>
            <a:endParaRPr lang="en-US"/>
          </a:p>
        </p:txBody>
      </p:sp>
      <p:sp>
        <p:nvSpPr>
          <p:cNvPr id="19471" name="Rectangle 163"/>
          <p:cNvSpPr>
            <a:spLocks noChangeArrowheads="1"/>
          </p:cNvSpPr>
          <p:nvPr/>
        </p:nvSpPr>
        <p:spPr bwMode="auto">
          <a:xfrm>
            <a:off x="5133975" y="2357438"/>
            <a:ext cx="1785938" cy="1571625"/>
          </a:xfrm>
          <a:prstGeom prst="rect">
            <a:avLst/>
          </a:prstGeom>
          <a:solidFill>
            <a:schemeClr val="accent2"/>
          </a:solidFill>
          <a:ln w="12700" algn="ctr">
            <a:solidFill>
              <a:schemeClr val="tx1"/>
            </a:solidFill>
            <a:round/>
            <a:headEnd/>
            <a:tailEnd/>
          </a:ln>
        </p:spPr>
        <p:txBody>
          <a:bodyPr/>
          <a:lstStyle/>
          <a:p>
            <a:endParaRPr lang="en-US"/>
          </a:p>
        </p:txBody>
      </p:sp>
      <p:cxnSp>
        <p:nvCxnSpPr>
          <p:cNvPr id="19472" name="Straight Connector 167"/>
          <p:cNvCxnSpPr>
            <a:cxnSpLocks noChangeShapeType="1"/>
          </p:cNvCxnSpPr>
          <p:nvPr/>
        </p:nvCxnSpPr>
        <p:spPr bwMode="auto">
          <a:xfrm>
            <a:off x="5276850" y="2571750"/>
            <a:ext cx="1500188" cy="1588"/>
          </a:xfrm>
          <a:prstGeom prst="line">
            <a:avLst/>
          </a:prstGeom>
          <a:noFill/>
          <a:ln w="12700" algn="ctr">
            <a:solidFill>
              <a:schemeClr val="tx1"/>
            </a:solidFill>
            <a:round/>
            <a:headEnd/>
            <a:tailEnd/>
          </a:ln>
        </p:spPr>
      </p:cxnSp>
      <p:cxnSp>
        <p:nvCxnSpPr>
          <p:cNvPr id="19473" name="Straight Connector 168"/>
          <p:cNvCxnSpPr>
            <a:cxnSpLocks noChangeShapeType="1"/>
          </p:cNvCxnSpPr>
          <p:nvPr/>
        </p:nvCxnSpPr>
        <p:spPr bwMode="auto">
          <a:xfrm>
            <a:off x="5276850" y="2724150"/>
            <a:ext cx="1500188" cy="1588"/>
          </a:xfrm>
          <a:prstGeom prst="line">
            <a:avLst/>
          </a:prstGeom>
          <a:noFill/>
          <a:ln w="12700" algn="ctr">
            <a:solidFill>
              <a:schemeClr val="tx1"/>
            </a:solidFill>
            <a:round/>
            <a:headEnd/>
            <a:tailEnd/>
          </a:ln>
        </p:spPr>
      </p:cxnSp>
      <p:cxnSp>
        <p:nvCxnSpPr>
          <p:cNvPr id="19474" name="Straight Connector 169"/>
          <p:cNvCxnSpPr>
            <a:cxnSpLocks noChangeShapeType="1"/>
          </p:cNvCxnSpPr>
          <p:nvPr/>
        </p:nvCxnSpPr>
        <p:spPr bwMode="auto">
          <a:xfrm>
            <a:off x="5276850" y="2857500"/>
            <a:ext cx="1500188" cy="1588"/>
          </a:xfrm>
          <a:prstGeom prst="line">
            <a:avLst/>
          </a:prstGeom>
          <a:noFill/>
          <a:ln w="12700" algn="ctr">
            <a:solidFill>
              <a:schemeClr val="tx1"/>
            </a:solidFill>
            <a:round/>
            <a:headEnd/>
            <a:tailEnd/>
          </a:ln>
        </p:spPr>
      </p:cxnSp>
      <p:cxnSp>
        <p:nvCxnSpPr>
          <p:cNvPr id="19475" name="Straight Connector 170"/>
          <p:cNvCxnSpPr>
            <a:cxnSpLocks noChangeShapeType="1"/>
          </p:cNvCxnSpPr>
          <p:nvPr/>
        </p:nvCxnSpPr>
        <p:spPr bwMode="auto">
          <a:xfrm>
            <a:off x="5276850" y="3009900"/>
            <a:ext cx="1500188" cy="1588"/>
          </a:xfrm>
          <a:prstGeom prst="line">
            <a:avLst/>
          </a:prstGeom>
          <a:noFill/>
          <a:ln w="12700" algn="ctr">
            <a:solidFill>
              <a:schemeClr val="tx1"/>
            </a:solidFill>
            <a:round/>
            <a:headEnd/>
            <a:tailEnd/>
          </a:ln>
        </p:spPr>
      </p:cxnSp>
      <p:sp>
        <p:nvSpPr>
          <p:cNvPr id="19476" name="TextBox 171"/>
          <p:cNvSpPr txBox="1">
            <a:spLocks noChangeArrowheads="1"/>
          </p:cNvSpPr>
          <p:nvPr/>
        </p:nvSpPr>
        <p:spPr bwMode="auto">
          <a:xfrm>
            <a:off x="5419725" y="1571625"/>
            <a:ext cx="1571625" cy="461963"/>
          </a:xfrm>
          <a:prstGeom prst="rect">
            <a:avLst/>
          </a:prstGeom>
          <a:noFill/>
          <a:ln w="9525">
            <a:noFill/>
            <a:miter lim="800000"/>
            <a:headEnd/>
            <a:tailEnd/>
          </a:ln>
        </p:spPr>
        <p:txBody>
          <a:bodyPr>
            <a:spAutoFit/>
          </a:bodyPr>
          <a:lstStyle/>
          <a:p>
            <a:r>
              <a:rPr lang="en-GB" sz="2400"/>
              <a:t>MOTOR</a:t>
            </a:r>
            <a:endParaRPr lang="en-US" sz="2400"/>
          </a:p>
        </p:txBody>
      </p:sp>
      <p:sp>
        <p:nvSpPr>
          <p:cNvPr id="19477" name="TextBox 172"/>
          <p:cNvSpPr txBox="1">
            <a:spLocks noChangeArrowheads="1"/>
          </p:cNvSpPr>
          <p:nvPr/>
        </p:nvSpPr>
        <p:spPr bwMode="auto">
          <a:xfrm>
            <a:off x="2357438" y="1571625"/>
            <a:ext cx="1571625" cy="461963"/>
          </a:xfrm>
          <a:prstGeom prst="rect">
            <a:avLst/>
          </a:prstGeom>
          <a:noFill/>
          <a:ln w="9525">
            <a:noFill/>
            <a:miter lim="800000"/>
            <a:headEnd/>
            <a:tailEnd/>
          </a:ln>
        </p:spPr>
        <p:txBody>
          <a:bodyPr>
            <a:spAutoFit/>
          </a:bodyPr>
          <a:lstStyle/>
          <a:p>
            <a:r>
              <a:rPr lang="en-GB" sz="2400"/>
              <a:t>PUMP</a:t>
            </a:r>
            <a:endParaRPr lang="en-US" sz="2400"/>
          </a:p>
        </p:txBody>
      </p:sp>
      <p:sp>
        <p:nvSpPr>
          <p:cNvPr id="19478" name="Right Arrow 173"/>
          <p:cNvSpPr>
            <a:spLocks noChangeArrowheads="1"/>
          </p:cNvSpPr>
          <p:nvPr/>
        </p:nvSpPr>
        <p:spPr bwMode="auto">
          <a:xfrm>
            <a:off x="4143375" y="2214563"/>
            <a:ext cx="500063" cy="142875"/>
          </a:xfrm>
          <a:prstGeom prst="rightArrow">
            <a:avLst>
              <a:gd name="adj1" fmla="val 50000"/>
              <a:gd name="adj2" fmla="val 50005"/>
            </a:avLst>
          </a:prstGeom>
          <a:solidFill>
            <a:schemeClr val="accent1"/>
          </a:solidFill>
          <a:ln w="12700" algn="ctr">
            <a:solidFill>
              <a:schemeClr val="tx1"/>
            </a:solidFill>
            <a:round/>
            <a:headEnd/>
            <a:tailEnd/>
          </a:ln>
        </p:spPr>
        <p:txBody>
          <a:bodyPr/>
          <a:lstStyle/>
          <a:p>
            <a:endParaRPr lang="en-US"/>
          </a:p>
        </p:txBody>
      </p:sp>
      <p:sp>
        <p:nvSpPr>
          <p:cNvPr id="19479" name="Right Arrow 175"/>
          <p:cNvSpPr>
            <a:spLocks noChangeArrowheads="1"/>
          </p:cNvSpPr>
          <p:nvPr/>
        </p:nvSpPr>
        <p:spPr bwMode="auto">
          <a:xfrm rot="10800000">
            <a:off x="4214813" y="4000500"/>
            <a:ext cx="500062" cy="142875"/>
          </a:xfrm>
          <a:prstGeom prst="rightArrow">
            <a:avLst>
              <a:gd name="adj1" fmla="val 50000"/>
              <a:gd name="adj2" fmla="val 50005"/>
            </a:avLst>
          </a:prstGeom>
          <a:solidFill>
            <a:schemeClr val="accent1"/>
          </a:solidFill>
          <a:ln w="12700" algn="ctr">
            <a:solidFill>
              <a:schemeClr val="tx1"/>
            </a:solidFill>
            <a:round/>
            <a:headEnd/>
            <a:tailEnd/>
          </a:ln>
        </p:spPr>
        <p:txBody>
          <a:bodyPr/>
          <a:lstStyle/>
          <a:p>
            <a:endParaRPr lang="en-US"/>
          </a:p>
        </p:txBody>
      </p:sp>
      <p:sp>
        <p:nvSpPr>
          <p:cNvPr id="19480" name="Right Arrow 176"/>
          <p:cNvSpPr>
            <a:spLocks noChangeArrowheads="1"/>
          </p:cNvSpPr>
          <p:nvPr/>
        </p:nvSpPr>
        <p:spPr bwMode="auto">
          <a:xfrm rot="10800000">
            <a:off x="4143375" y="2357438"/>
            <a:ext cx="500063" cy="142875"/>
          </a:xfrm>
          <a:prstGeom prst="rightArrow">
            <a:avLst>
              <a:gd name="adj1" fmla="val 50000"/>
              <a:gd name="adj2" fmla="val 50005"/>
            </a:avLst>
          </a:prstGeom>
          <a:solidFill>
            <a:srgbClr val="FF0000"/>
          </a:solidFill>
          <a:ln w="12700" algn="ctr">
            <a:solidFill>
              <a:schemeClr val="tx1"/>
            </a:solidFill>
            <a:round/>
            <a:headEnd/>
            <a:tailEnd/>
          </a:ln>
        </p:spPr>
        <p:txBody>
          <a:bodyPr/>
          <a:lstStyle/>
          <a:p>
            <a:endParaRPr lang="en-US"/>
          </a:p>
        </p:txBody>
      </p:sp>
      <p:sp>
        <p:nvSpPr>
          <p:cNvPr id="19481" name="Right Arrow 177"/>
          <p:cNvSpPr>
            <a:spLocks noChangeArrowheads="1"/>
          </p:cNvSpPr>
          <p:nvPr/>
        </p:nvSpPr>
        <p:spPr bwMode="auto">
          <a:xfrm>
            <a:off x="4286250" y="3857625"/>
            <a:ext cx="500063" cy="142875"/>
          </a:xfrm>
          <a:prstGeom prst="rightArrow">
            <a:avLst>
              <a:gd name="adj1" fmla="val 50000"/>
              <a:gd name="adj2" fmla="val 50005"/>
            </a:avLst>
          </a:prstGeom>
          <a:solidFill>
            <a:srgbClr val="FF0000"/>
          </a:solidFill>
          <a:ln w="12700" algn="ctr">
            <a:solidFill>
              <a:schemeClr val="tx1"/>
            </a:solidFill>
            <a:round/>
            <a:headEnd/>
            <a:tailEnd/>
          </a:ln>
        </p:spPr>
        <p:txBody>
          <a:bodyPr/>
          <a:lstStyle/>
          <a:p>
            <a:endParaRPr lang="en-US"/>
          </a:p>
        </p:txBody>
      </p:sp>
      <p:sp>
        <p:nvSpPr>
          <p:cNvPr id="19482" name="TextBox 30"/>
          <p:cNvSpPr txBox="1">
            <a:spLocks noChangeArrowheads="1"/>
          </p:cNvSpPr>
          <p:nvPr/>
        </p:nvSpPr>
        <p:spPr bwMode="auto">
          <a:xfrm>
            <a:off x="500063" y="4572000"/>
            <a:ext cx="8143875" cy="830263"/>
          </a:xfrm>
          <a:prstGeom prst="rect">
            <a:avLst/>
          </a:prstGeom>
          <a:noFill/>
          <a:ln w="9525">
            <a:noFill/>
            <a:miter lim="800000"/>
            <a:headEnd/>
            <a:tailEnd/>
          </a:ln>
        </p:spPr>
        <p:txBody>
          <a:bodyPr>
            <a:spAutoFit/>
          </a:bodyPr>
          <a:lstStyle/>
          <a:p>
            <a:pPr algn="ctr"/>
            <a:r>
              <a:rPr lang="en-GB" sz="2400" dirty="0"/>
              <a:t>THE AXIAL </a:t>
            </a:r>
            <a:r>
              <a:rPr lang="en-GB" sz="2400" dirty="0" err="1"/>
              <a:t>FREEPLAY</a:t>
            </a:r>
            <a:r>
              <a:rPr lang="en-GB" sz="2400" dirty="0"/>
              <a:t> MUST NOT PERMIT THE SHAFT ENDS TO CONNECT!</a:t>
            </a:r>
            <a:endParaRPr lang="en-US" sz="2400" dirty="0"/>
          </a:p>
        </p:txBody>
      </p:sp>
      <p:sp>
        <p:nvSpPr>
          <p:cNvPr id="19483" name="Rectangle 159"/>
          <p:cNvSpPr>
            <a:spLocks noChangeArrowheads="1"/>
          </p:cNvSpPr>
          <p:nvPr/>
        </p:nvSpPr>
        <p:spPr bwMode="auto">
          <a:xfrm>
            <a:off x="4438650" y="2571750"/>
            <a:ext cx="133350" cy="1143000"/>
          </a:xfrm>
          <a:prstGeom prst="rect">
            <a:avLst/>
          </a:prstGeom>
          <a:solidFill>
            <a:srgbClr val="00B050"/>
          </a:solidFill>
          <a:ln w="12700" algn="ctr">
            <a:solidFill>
              <a:schemeClr val="tx1"/>
            </a:solidFill>
            <a:round/>
            <a:headEnd/>
            <a:tailEnd/>
          </a:ln>
        </p:spPr>
        <p:txBody>
          <a:bodyPr/>
          <a:lstStyle/>
          <a:p>
            <a:endParaRPr lang="en-US"/>
          </a:p>
        </p:txBody>
      </p:sp>
      <p:sp>
        <p:nvSpPr>
          <p:cNvPr id="19484" name="Rectangle 159"/>
          <p:cNvSpPr>
            <a:spLocks noChangeArrowheads="1"/>
          </p:cNvSpPr>
          <p:nvPr/>
        </p:nvSpPr>
        <p:spPr bwMode="auto">
          <a:xfrm>
            <a:off x="4286250" y="2571750"/>
            <a:ext cx="133350" cy="1143000"/>
          </a:xfrm>
          <a:prstGeom prst="rect">
            <a:avLst/>
          </a:prstGeom>
          <a:solidFill>
            <a:srgbClr val="00B0F0"/>
          </a:solidFill>
          <a:ln w="12700" algn="ctr">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92163" y="533400"/>
            <a:ext cx="7285037" cy="879475"/>
          </a:xfrm>
        </p:spPr>
        <p:txBody>
          <a:bodyPr/>
          <a:lstStyle/>
          <a:p>
            <a:r>
              <a:rPr lang="en-GB" sz="3600" dirty="0" smtClean="0">
                <a:solidFill>
                  <a:schemeClr val="tx1"/>
                </a:solidFill>
                <a:cs typeface="Arial" charset="0"/>
              </a:rPr>
              <a:t>What is coupling alignment?</a:t>
            </a:r>
          </a:p>
        </p:txBody>
      </p:sp>
      <p:sp>
        <p:nvSpPr>
          <p:cNvPr id="20483" name="Rectangle 4"/>
          <p:cNvSpPr>
            <a:spLocks noGrp="1" noChangeArrowheads="1"/>
          </p:cNvSpPr>
          <p:nvPr>
            <p:ph type="body" sz="half" idx="2"/>
          </p:nvPr>
        </p:nvSpPr>
        <p:spPr>
          <a:xfrm>
            <a:off x="5148064" y="2348880"/>
            <a:ext cx="3382963" cy="3384376"/>
          </a:xfrm>
        </p:spPr>
        <p:txBody>
          <a:bodyPr/>
          <a:lstStyle/>
          <a:p>
            <a:pPr marL="0" indent="0">
              <a:lnSpc>
                <a:spcPct val="90000"/>
              </a:lnSpc>
              <a:buFontTx/>
              <a:buNone/>
            </a:pPr>
            <a:r>
              <a:rPr lang="en-GB" sz="2400" dirty="0" smtClean="0">
                <a:cs typeface="Arial" charset="0"/>
              </a:rPr>
              <a:t>Coupling alignment is shaft alignment.  If the shafts are aligned, the couplings will normally go along for the ride. </a:t>
            </a:r>
          </a:p>
          <a:p>
            <a:pPr marL="0" indent="0">
              <a:lnSpc>
                <a:spcPct val="90000"/>
              </a:lnSpc>
              <a:buFontTx/>
              <a:buNone/>
            </a:pPr>
            <a:endParaRPr lang="en-GB" sz="1000" dirty="0" smtClean="0">
              <a:cs typeface="Arial" charset="0"/>
            </a:endParaRPr>
          </a:p>
          <a:p>
            <a:pPr marL="0" indent="0">
              <a:lnSpc>
                <a:spcPct val="90000"/>
              </a:lnSpc>
              <a:buFontTx/>
              <a:buNone/>
            </a:pPr>
            <a:r>
              <a:rPr lang="en-GB" sz="2400" dirty="0" smtClean="0">
                <a:cs typeface="Arial" charset="0"/>
              </a:rPr>
              <a:t>Always check that the coupling hubs are running concentrically with the shafts</a:t>
            </a:r>
          </a:p>
        </p:txBody>
      </p:sp>
      <p:pic>
        <p:nvPicPr>
          <p:cNvPr id="20484" name="Picture 6" descr="C:\Users\Stan\Pictures\2008-06-01\029.JPG"/>
          <p:cNvPicPr>
            <a:picLocks noGrp="1" noChangeAspect="1" noChangeArrowheads="1"/>
          </p:cNvPicPr>
          <p:nvPr>
            <p:ph type="clipArt" sz="half" idx="1"/>
          </p:nvPr>
        </p:nvPicPr>
        <p:blipFill>
          <a:blip r:embed="rId3" cstate="print"/>
          <a:srcRect/>
          <a:stretch>
            <a:fillRect/>
          </a:stretch>
        </p:blipFill>
        <p:spPr>
          <a:xfrm>
            <a:off x="1043608" y="2420937"/>
            <a:ext cx="3669680" cy="2955103"/>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dirty="0" smtClean="0"/>
              <a:t>Shaft Alignment</a:t>
            </a:r>
          </a:p>
        </p:txBody>
      </p:sp>
      <p:sp>
        <p:nvSpPr>
          <p:cNvPr id="5123" name="Rectangle 3"/>
          <p:cNvSpPr>
            <a:spLocks noGrp="1" noChangeArrowheads="1"/>
          </p:cNvSpPr>
          <p:nvPr>
            <p:ph type="body" idx="1"/>
          </p:nvPr>
        </p:nvSpPr>
        <p:spPr>
          <a:xfrm>
            <a:off x="1752600" y="2479675"/>
            <a:ext cx="5410200" cy="3344863"/>
          </a:xfrm>
        </p:spPr>
        <p:txBody>
          <a:bodyPr/>
          <a:lstStyle/>
          <a:p>
            <a:pPr algn="ctr">
              <a:buFont typeface="Wingdings" pitchFamily="2" charset="2"/>
              <a:buNone/>
              <a:defRPr/>
            </a:pPr>
            <a:r>
              <a:rPr lang="en-GB" sz="2400" b="1" dirty="0" smtClean="0">
                <a:effectLst>
                  <a:outerShdw blurRad="38100" dist="38100" dir="2700000" algn="tl">
                    <a:srgbClr val="C0C0C0"/>
                  </a:outerShdw>
                </a:effectLst>
              </a:rPr>
              <a:t>WHY ?</a:t>
            </a:r>
          </a:p>
          <a:p>
            <a:pPr algn="ctr">
              <a:buFont typeface="Wingdings" pitchFamily="2" charset="2"/>
              <a:buNone/>
              <a:defRPr/>
            </a:pPr>
            <a:endParaRPr lang="en-GB" sz="2400" dirty="0" smtClean="0"/>
          </a:p>
          <a:p>
            <a:pPr lvl="1">
              <a:defRPr/>
            </a:pPr>
            <a:r>
              <a:rPr lang="en-GB" sz="2400" dirty="0" smtClean="0"/>
              <a:t>to allow  two shafts to run as one</a:t>
            </a:r>
            <a:br>
              <a:rPr lang="en-GB" sz="2400" dirty="0" smtClean="0"/>
            </a:br>
            <a:endParaRPr lang="en-GB" sz="2400" dirty="0" smtClean="0"/>
          </a:p>
          <a:p>
            <a:pPr lvl="1">
              <a:defRPr/>
            </a:pPr>
            <a:r>
              <a:rPr lang="en-GB" sz="2400" dirty="0" smtClean="0"/>
              <a:t>to reduce vibration</a:t>
            </a:r>
            <a:br>
              <a:rPr lang="en-GB" sz="2400" dirty="0" smtClean="0"/>
            </a:br>
            <a:endParaRPr lang="en-GB" sz="2400" dirty="0" smtClean="0"/>
          </a:p>
          <a:p>
            <a:pPr lvl="1">
              <a:defRPr/>
            </a:pPr>
            <a:r>
              <a:rPr lang="en-GB" sz="2400" dirty="0" smtClean="0"/>
              <a:t>to prolong the life of the equipment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3600" dirty="0" smtClean="0">
                <a:cs typeface="Arial" charset="0"/>
              </a:rPr>
              <a:t>Alignment Preparation</a:t>
            </a:r>
          </a:p>
        </p:txBody>
      </p:sp>
      <p:sp>
        <p:nvSpPr>
          <p:cNvPr id="6" name="Slide Number Placeholder 4"/>
          <p:cNvSpPr>
            <a:spLocks noGrp="1"/>
          </p:cNvSpPr>
          <p:nvPr>
            <p:ph type="sldNum" sz="quarter" idx="12"/>
          </p:nvPr>
        </p:nvSpPr>
        <p:spPr/>
        <p:txBody>
          <a:bodyPr/>
          <a:lstStyle/>
          <a:p>
            <a:pPr>
              <a:defRPr/>
            </a:pPr>
            <a:fld id="{243F93A3-D319-4B1A-BA8B-35447F267AF5}" type="slidenum">
              <a:rPr lang="en-US" smtClean="0"/>
              <a:pPr>
                <a:defRPr/>
              </a:pPr>
              <a:t>20</a:t>
            </a:fld>
            <a:endParaRPr lang="en-US" dirty="0"/>
          </a:p>
        </p:txBody>
      </p:sp>
      <p:sp>
        <p:nvSpPr>
          <p:cNvPr id="21508" name="Text Box 3" descr="Outlined diamond"/>
          <p:cNvSpPr txBox="1">
            <a:spLocks noChangeArrowheads="1"/>
          </p:cNvSpPr>
          <p:nvPr/>
        </p:nvSpPr>
        <p:spPr bwMode="auto">
          <a:xfrm>
            <a:off x="1042988" y="3429000"/>
            <a:ext cx="7239000" cy="1200150"/>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Prior to starting your alignment process, perform a system survey to major items that are vital to good alignment.</a:t>
            </a:r>
            <a:endParaRPr lang="en-GB" sz="2400" b="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z="3600" dirty="0" smtClean="0">
                <a:cs typeface="Arial" charset="0"/>
              </a:rPr>
              <a:t>The system survey</a:t>
            </a:r>
          </a:p>
        </p:txBody>
      </p:sp>
      <p:sp>
        <p:nvSpPr>
          <p:cNvPr id="7" name="Slide Number Placeholder 4"/>
          <p:cNvSpPr>
            <a:spLocks noGrp="1"/>
          </p:cNvSpPr>
          <p:nvPr>
            <p:ph type="sldNum" sz="quarter" idx="12"/>
          </p:nvPr>
        </p:nvSpPr>
        <p:spPr/>
        <p:txBody>
          <a:bodyPr/>
          <a:lstStyle/>
          <a:p>
            <a:pPr>
              <a:defRPr/>
            </a:pPr>
            <a:fld id="{C06DAF06-7B10-48B2-8924-7916EB2E023D}" type="slidenum">
              <a:rPr lang="en-US" smtClean="0"/>
              <a:pPr>
                <a:defRPr/>
              </a:pPr>
              <a:t>21</a:t>
            </a:fld>
            <a:endParaRPr lang="en-US" dirty="0"/>
          </a:p>
        </p:txBody>
      </p:sp>
      <p:sp>
        <p:nvSpPr>
          <p:cNvPr id="112644" name="Text Box 3" descr="Outlined diamond"/>
          <p:cNvSpPr txBox="1">
            <a:spLocks noChangeArrowheads="1"/>
          </p:cNvSpPr>
          <p:nvPr/>
        </p:nvSpPr>
        <p:spPr bwMode="auto">
          <a:xfrm>
            <a:off x="827088" y="1989138"/>
            <a:ext cx="7632700" cy="3785652"/>
          </a:xfrm>
          <a:prstGeom prst="rect">
            <a:avLst/>
          </a:prstGeom>
          <a:noFill/>
          <a:ln w="12700" cap="sq">
            <a:noFill/>
            <a:miter lim="800000"/>
            <a:headEnd type="none" w="sm" len="sm"/>
            <a:tailEnd type="none" w="sm" len="sm"/>
          </a:ln>
        </p:spPr>
        <p:txBody>
          <a:bodyPr>
            <a:spAutoFit/>
          </a:bodyPr>
          <a:lstStyle/>
          <a:p>
            <a:pPr>
              <a:defRPr/>
            </a:pPr>
            <a:r>
              <a:rPr lang="en-GB" sz="2400" b="0" u="sng" dirty="0" smtClean="0"/>
              <a:t>Base Plate: </a:t>
            </a:r>
            <a:endParaRPr lang="en-GB" sz="2400" b="0" dirty="0" smtClean="0"/>
          </a:p>
          <a:p>
            <a:pPr>
              <a:defRPr/>
            </a:pPr>
            <a:r>
              <a:rPr lang="en-GB" sz="2400" b="0" dirty="0" smtClean="0"/>
              <a:t>The base plate mounting  pads should be level within .002” in/ft.</a:t>
            </a:r>
          </a:p>
          <a:p>
            <a:pPr marL="533400" indent="-533400">
              <a:defRPr/>
            </a:pPr>
            <a:endParaRPr lang="en-GB" sz="2400" b="0" dirty="0"/>
          </a:p>
          <a:p>
            <a:pPr>
              <a:defRPr/>
            </a:pPr>
            <a:r>
              <a:rPr lang="en-GB" sz="2400" b="0" u="sng" dirty="0" smtClean="0"/>
              <a:t>New Installations: </a:t>
            </a:r>
          </a:p>
          <a:p>
            <a:pPr>
              <a:defRPr/>
            </a:pPr>
            <a:r>
              <a:rPr lang="en-GB" sz="2400" b="0" dirty="0" smtClean="0"/>
              <a:t>It is considered good practice on large installations to install the fixed equipment unit on 6 to </a:t>
            </a:r>
            <a:r>
              <a:rPr lang="en-GB" sz="2400" b="0" dirty="0" smtClean="0"/>
              <a:t>10.mm </a:t>
            </a:r>
            <a:r>
              <a:rPr lang="en-GB" sz="2400" b="0" dirty="0" smtClean="0"/>
              <a:t>packing strips to increase the adjustment  potential at a later date should in be necessary  for the  </a:t>
            </a:r>
            <a:r>
              <a:rPr lang="en-GB" sz="2400" b="0" dirty="0" smtClean="0"/>
              <a:t>driven </a:t>
            </a:r>
            <a:r>
              <a:rPr lang="en-GB" sz="2400" b="0" dirty="0" smtClean="0"/>
              <a:t>units. </a:t>
            </a:r>
          </a:p>
          <a:p>
            <a:pPr marL="533400" indent="-533400">
              <a:buFont typeface="Arial" pitchFamily="34" charset="0"/>
              <a:buChar char="•"/>
              <a:defRPr/>
            </a:pPr>
            <a:endParaRPr lang="en-GB" sz="2400" b="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3600" dirty="0" smtClean="0">
                <a:cs typeface="Arial" charset="0"/>
              </a:rPr>
              <a:t>The system survey</a:t>
            </a:r>
          </a:p>
        </p:txBody>
      </p:sp>
      <p:sp>
        <p:nvSpPr>
          <p:cNvPr id="7" name="Slide Number Placeholder 4"/>
          <p:cNvSpPr>
            <a:spLocks noGrp="1"/>
          </p:cNvSpPr>
          <p:nvPr>
            <p:ph type="sldNum" sz="quarter" idx="12"/>
          </p:nvPr>
        </p:nvSpPr>
        <p:spPr/>
        <p:txBody>
          <a:bodyPr/>
          <a:lstStyle/>
          <a:p>
            <a:pPr>
              <a:defRPr/>
            </a:pPr>
            <a:fld id="{09BA5394-6A8B-4DDA-8270-6C9C072DEB02}" type="slidenum">
              <a:rPr lang="en-US" smtClean="0"/>
              <a:pPr>
                <a:defRPr/>
              </a:pPr>
              <a:t>22</a:t>
            </a:fld>
            <a:endParaRPr lang="en-US" dirty="0"/>
          </a:p>
        </p:txBody>
      </p:sp>
      <p:sp>
        <p:nvSpPr>
          <p:cNvPr id="112644" name="Text Box 3" descr="Outlined diamond"/>
          <p:cNvSpPr txBox="1">
            <a:spLocks noChangeArrowheads="1"/>
          </p:cNvSpPr>
          <p:nvPr/>
        </p:nvSpPr>
        <p:spPr bwMode="auto">
          <a:xfrm>
            <a:off x="827088" y="1989139"/>
            <a:ext cx="7632700" cy="4524315"/>
          </a:xfrm>
          <a:prstGeom prst="rect">
            <a:avLst/>
          </a:prstGeom>
          <a:noFill/>
          <a:ln w="12700" cap="sq">
            <a:noFill/>
            <a:miter lim="800000"/>
            <a:headEnd type="none" w="sm" len="sm"/>
            <a:tailEnd type="none" w="sm" len="sm"/>
          </a:ln>
        </p:spPr>
        <p:txBody>
          <a:bodyPr wrap="square">
            <a:spAutoFit/>
          </a:bodyPr>
          <a:lstStyle/>
          <a:p>
            <a:pPr>
              <a:defRPr/>
            </a:pPr>
            <a:r>
              <a:rPr lang="en-GB" sz="2400" b="0" u="sng" dirty="0" smtClean="0"/>
              <a:t>Special Note : </a:t>
            </a:r>
          </a:p>
          <a:p>
            <a:pPr>
              <a:defRPr/>
            </a:pPr>
            <a:endParaRPr lang="en-GB" sz="2400" b="0" dirty="0" smtClean="0"/>
          </a:p>
          <a:p>
            <a:pPr>
              <a:defRPr/>
            </a:pPr>
            <a:r>
              <a:rPr lang="en-GB" sz="2400" b="0" dirty="0" smtClean="0"/>
              <a:t>Take </a:t>
            </a:r>
            <a:r>
              <a:rPr lang="en-GB" sz="2400" b="0" dirty="0"/>
              <a:t>great care when drilling and tapping the base plate at the holding down bolt locations. Very accurate hole location is required as the bolts need to sit in the centre of the motor feet holes when the motor is aligned in the horizontal plain. Failure to do this will almost certainly cause problem with bolts binding on the sides of the holes during alignment  procedure or if a motor is replaced at a later date.  </a:t>
            </a:r>
            <a:endParaRPr lang="en-GB" sz="2400" b="0" dirty="0" smtClean="0"/>
          </a:p>
          <a:p>
            <a:pPr marL="533400" indent="-533400">
              <a:buFont typeface="Arial" pitchFamily="34" charset="0"/>
              <a:buChar char="•"/>
              <a:defRPr/>
            </a:pPr>
            <a:endParaRPr lang="en-GB" sz="2400" b="0" dirty="0"/>
          </a:p>
          <a:p>
            <a:pPr marL="533400" indent="-533400">
              <a:buFont typeface="Arial" pitchFamily="34" charset="0"/>
              <a:buChar char="•"/>
              <a:defRPr/>
            </a:pPr>
            <a:endParaRPr lang="en-US" sz="2400" b="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z="3600" dirty="0" smtClean="0">
                <a:cs typeface="Arial" charset="0"/>
              </a:rPr>
              <a:t>The system survey</a:t>
            </a:r>
          </a:p>
        </p:txBody>
      </p:sp>
      <p:sp>
        <p:nvSpPr>
          <p:cNvPr id="6" name="Slide Number Placeholder 4"/>
          <p:cNvSpPr>
            <a:spLocks noGrp="1"/>
          </p:cNvSpPr>
          <p:nvPr>
            <p:ph type="sldNum" sz="quarter" idx="12"/>
          </p:nvPr>
        </p:nvSpPr>
        <p:spPr/>
        <p:txBody>
          <a:bodyPr/>
          <a:lstStyle/>
          <a:p>
            <a:pPr>
              <a:defRPr/>
            </a:pPr>
            <a:fld id="{57E7CC1D-F6FE-4F9D-B556-6115B35D6AA4}" type="slidenum">
              <a:rPr lang="en-US" smtClean="0"/>
              <a:pPr>
                <a:defRPr/>
              </a:pPr>
              <a:t>23</a:t>
            </a:fld>
            <a:endParaRPr lang="en-US" dirty="0"/>
          </a:p>
        </p:txBody>
      </p:sp>
      <p:sp>
        <p:nvSpPr>
          <p:cNvPr id="114692" name="Text Box 3" descr="Outlined diamond"/>
          <p:cNvSpPr txBox="1">
            <a:spLocks noChangeArrowheads="1"/>
          </p:cNvSpPr>
          <p:nvPr/>
        </p:nvSpPr>
        <p:spPr bwMode="auto">
          <a:xfrm>
            <a:off x="755650" y="1989138"/>
            <a:ext cx="7777163" cy="3600450"/>
          </a:xfrm>
          <a:prstGeom prst="rect">
            <a:avLst/>
          </a:prstGeom>
          <a:noFill/>
          <a:ln w="12700" cap="sq">
            <a:noFill/>
            <a:miter lim="800000"/>
            <a:headEnd type="none" w="sm" len="sm"/>
            <a:tailEnd type="none" w="sm" len="sm"/>
          </a:ln>
        </p:spPr>
        <p:txBody>
          <a:bodyPr>
            <a:spAutoFit/>
          </a:bodyPr>
          <a:lstStyle/>
          <a:p>
            <a:pPr>
              <a:defRPr/>
            </a:pPr>
            <a:r>
              <a:rPr lang="en-GB" sz="2400" b="0" u="sng" dirty="0" smtClean="0"/>
              <a:t>Reference:</a:t>
            </a:r>
            <a:endParaRPr lang="en-GB" sz="2400" b="0" dirty="0" smtClean="0"/>
          </a:p>
          <a:p>
            <a:pPr>
              <a:defRPr/>
            </a:pPr>
            <a:r>
              <a:rPr lang="en-GB" sz="2400" b="0" dirty="0" smtClean="0"/>
              <a:t>The pump and driver are moved into correct relationship per the outline drawing, and the shaft or hub separation is set according the outline drawing and coupling manufacturer.</a:t>
            </a:r>
          </a:p>
          <a:p>
            <a:pPr marL="457200" indent="-457200">
              <a:spcBef>
                <a:spcPct val="50000"/>
              </a:spcBef>
              <a:defRPr/>
            </a:pPr>
            <a:endParaRPr lang="en-GB" sz="2400" b="0" dirty="0" smtClean="0"/>
          </a:p>
          <a:p>
            <a:pPr>
              <a:defRPr/>
            </a:pPr>
            <a:r>
              <a:rPr lang="en-GB" sz="2400" b="0" u="sng" dirty="0" smtClean="0"/>
              <a:t>Location:</a:t>
            </a:r>
            <a:endParaRPr lang="en-GB" sz="2400" b="0" dirty="0" smtClean="0"/>
          </a:p>
          <a:p>
            <a:pPr>
              <a:defRPr/>
            </a:pPr>
            <a:r>
              <a:rPr lang="en-GB" sz="2400" b="0" dirty="0" smtClean="0"/>
              <a:t>Initial alignment is usually done by checking at the coupling hubs.</a:t>
            </a:r>
            <a:endParaRPr lang="en-GB" sz="2400" b="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sz="3600" dirty="0" smtClean="0">
                <a:cs typeface="Arial" charset="0"/>
              </a:rPr>
              <a:t>The system survey</a:t>
            </a:r>
          </a:p>
        </p:txBody>
      </p:sp>
      <p:sp>
        <p:nvSpPr>
          <p:cNvPr id="6" name="Slide Number Placeholder 4"/>
          <p:cNvSpPr>
            <a:spLocks noGrp="1"/>
          </p:cNvSpPr>
          <p:nvPr>
            <p:ph type="sldNum" sz="quarter" idx="12"/>
          </p:nvPr>
        </p:nvSpPr>
        <p:spPr/>
        <p:txBody>
          <a:bodyPr/>
          <a:lstStyle/>
          <a:p>
            <a:pPr>
              <a:defRPr/>
            </a:pPr>
            <a:fld id="{BCD96128-DDF6-4B56-ABEE-95C00009F65E}" type="slidenum">
              <a:rPr lang="en-US" smtClean="0"/>
              <a:pPr>
                <a:defRPr/>
              </a:pPr>
              <a:t>24</a:t>
            </a:fld>
            <a:endParaRPr lang="en-US" dirty="0"/>
          </a:p>
        </p:txBody>
      </p:sp>
      <p:sp>
        <p:nvSpPr>
          <p:cNvPr id="114692" name="Text Box 3" descr="Outlined diamond"/>
          <p:cNvSpPr txBox="1">
            <a:spLocks noChangeArrowheads="1"/>
          </p:cNvSpPr>
          <p:nvPr/>
        </p:nvSpPr>
        <p:spPr bwMode="auto">
          <a:xfrm>
            <a:off x="755650" y="1844675"/>
            <a:ext cx="7777163" cy="4154488"/>
          </a:xfrm>
          <a:prstGeom prst="rect">
            <a:avLst/>
          </a:prstGeom>
          <a:noFill/>
          <a:ln w="12700" cap="sq">
            <a:noFill/>
            <a:miter lim="800000"/>
            <a:headEnd type="none" w="sm" len="sm"/>
            <a:tailEnd type="none" w="sm" len="sm"/>
          </a:ln>
        </p:spPr>
        <p:txBody>
          <a:bodyPr>
            <a:spAutoFit/>
          </a:bodyPr>
          <a:lstStyle/>
          <a:p>
            <a:pPr>
              <a:defRPr/>
            </a:pPr>
            <a:r>
              <a:rPr lang="en-GB" sz="2400" b="0" u="sng" dirty="0" smtClean="0"/>
              <a:t>Sequence of Alignment:</a:t>
            </a:r>
            <a:endParaRPr lang="en-GB" sz="2400" b="0" dirty="0" smtClean="0"/>
          </a:p>
          <a:p>
            <a:pPr>
              <a:defRPr/>
            </a:pPr>
            <a:r>
              <a:rPr lang="en-GB" sz="2400" b="0" dirty="0" smtClean="0"/>
              <a:t>Move pump or motor?  Determine  which piece of equipment is to remain fixed and which is to be moved during alignment.</a:t>
            </a:r>
          </a:p>
          <a:p>
            <a:pPr marL="441325" indent="-441325">
              <a:defRPr/>
            </a:pPr>
            <a:endParaRPr lang="en-GB" sz="2400" b="0" dirty="0" smtClean="0"/>
          </a:p>
          <a:p>
            <a:pPr>
              <a:defRPr/>
            </a:pPr>
            <a:r>
              <a:rPr lang="en-GB" sz="2400" b="0" u="sng" dirty="0" smtClean="0"/>
              <a:t>Setup Marking:</a:t>
            </a:r>
            <a:endParaRPr lang="en-GB" sz="2400" b="0" dirty="0" smtClean="0"/>
          </a:p>
          <a:p>
            <a:pPr marL="0" lvl="1">
              <a:defRPr/>
            </a:pPr>
            <a:r>
              <a:rPr lang="en-GB" sz="2400" b="0" dirty="0" smtClean="0"/>
              <a:t>Some larger electric drive motor armatures are mounted on plain bearings and will align with the windings magnetic centre. This axial position needs to be reference so that coupling hub axial position is maintained when the alignment is adjusted. </a:t>
            </a:r>
            <a:endParaRPr lang="en-GB" sz="2400" b="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sz="3600" dirty="0" smtClean="0">
                <a:cs typeface="Arial" charset="0"/>
              </a:rPr>
              <a:t>Piping Connections</a:t>
            </a:r>
          </a:p>
        </p:txBody>
      </p:sp>
      <p:sp>
        <p:nvSpPr>
          <p:cNvPr id="7" name="Slide Number Placeholder 4"/>
          <p:cNvSpPr>
            <a:spLocks noGrp="1"/>
          </p:cNvSpPr>
          <p:nvPr>
            <p:ph type="sldNum" sz="quarter" idx="12"/>
          </p:nvPr>
        </p:nvSpPr>
        <p:spPr/>
        <p:txBody>
          <a:bodyPr/>
          <a:lstStyle/>
          <a:p>
            <a:pPr>
              <a:defRPr/>
            </a:pPr>
            <a:fld id="{8ACC6ABF-DDA4-4EFA-9604-B4CBD3C58637}" type="slidenum">
              <a:rPr lang="en-US" smtClean="0"/>
              <a:pPr>
                <a:defRPr/>
              </a:pPr>
              <a:t>25</a:t>
            </a:fld>
            <a:endParaRPr lang="en-US" dirty="0"/>
          </a:p>
        </p:txBody>
      </p:sp>
      <p:sp>
        <p:nvSpPr>
          <p:cNvPr id="26628" name="Text Box 3"/>
          <p:cNvSpPr txBox="1">
            <a:spLocks noChangeArrowheads="1"/>
          </p:cNvSpPr>
          <p:nvPr/>
        </p:nvSpPr>
        <p:spPr bwMode="auto">
          <a:xfrm>
            <a:off x="2209800" y="1828800"/>
            <a:ext cx="6248400" cy="457200"/>
          </a:xfrm>
          <a:prstGeom prst="rect">
            <a:avLst/>
          </a:prstGeom>
          <a:noFill/>
          <a:ln w="12700" cap="sq">
            <a:noFill/>
            <a:miter lim="800000"/>
            <a:headEnd type="none" w="sm" len="sm"/>
            <a:tailEnd type="none" w="sm" len="sm"/>
          </a:ln>
        </p:spPr>
        <p:txBody>
          <a:bodyPr>
            <a:spAutoFit/>
          </a:bodyPr>
          <a:lstStyle/>
          <a:p>
            <a:pPr>
              <a:spcBef>
                <a:spcPct val="50000"/>
              </a:spcBef>
            </a:pPr>
            <a:endParaRPr lang="en-US" dirty="0"/>
          </a:p>
        </p:txBody>
      </p:sp>
      <p:sp>
        <p:nvSpPr>
          <p:cNvPr id="26629" name="Text Box 4" descr="Outlined diamond"/>
          <p:cNvSpPr txBox="1">
            <a:spLocks noChangeArrowheads="1"/>
          </p:cNvSpPr>
          <p:nvPr/>
        </p:nvSpPr>
        <p:spPr bwMode="auto">
          <a:xfrm>
            <a:off x="827584" y="1844824"/>
            <a:ext cx="7561263" cy="3785652"/>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Piping inspection will assure that the piping is installed in apparent agreement with design criteria.</a:t>
            </a:r>
          </a:p>
          <a:p>
            <a:pPr>
              <a:spcBef>
                <a:spcPct val="50000"/>
              </a:spcBef>
            </a:pPr>
            <a:r>
              <a:rPr lang="en-GB" sz="2400" b="0" dirty="0" smtClean="0"/>
              <a:t>Look for proper placement and adjustment of guides, anchors, and support.</a:t>
            </a:r>
          </a:p>
          <a:p>
            <a:pPr>
              <a:spcBef>
                <a:spcPct val="50000"/>
              </a:spcBef>
            </a:pPr>
            <a:r>
              <a:rPr lang="en-GB" sz="2400" b="0" dirty="0" smtClean="0"/>
              <a:t>Disconnect suction/discharge piping from the pump.</a:t>
            </a:r>
          </a:p>
          <a:p>
            <a:pPr>
              <a:spcBef>
                <a:spcPct val="50000"/>
              </a:spcBef>
            </a:pPr>
            <a:r>
              <a:rPr lang="en-GB" sz="2400" b="0" dirty="0" smtClean="0"/>
              <a:t>Correct position of spring hangers.</a:t>
            </a:r>
          </a:p>
          <a:p>
            <a:pPr>
              <a:spcBef>
                <a:spcPct val="50000"/>
              </a:spcBef>
            </a:pPr>
            <a:r>
              <a:rPr lang="en-GB" sz="2400" b="0" dirty="0" smtClean="0"/>
              <a:t>Complete make-up of flanges with gaskets in place and bolts tightened.</a:t>
            </a:r>
            <a:endParaRPr lang="en-GB" sz="2400" b="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539750" y="908050"/>
            <a:ext cx="8229600" cy="1143000"/>
          </a:xfrm>
        </p:spPr>
        <p:txBody>
          <a:bodyPr/>
          <a:lstStyle/>
          <a:p>
            <a:r>
              <a:rPr lang="en-GB" sz="3600" dirty="0" smtClean="0">
                <a:cs typeface="Arial" charset="0"/>
              </a:rPr>
              <a:t>Piping Connections</a:t>
            </a:r>
          </a:p>
        </p:txBody>
      </p:sp>
      <p:sp>
        <p:nvSpPr>
          <p:cNvPr id="6" name="Slide Number Placeholder 4"/>
          <p:cNvSpPr>
            <a:spLocks noGrp="1"/>
          </p:cNvSpPr>
          <p:nvPr>
            <p:ph type="sldNum" sz="quarter" idx="12"/>
          </p:nvPr>
        </p:nvSpPr>
        <p:spPr/>
        <p:txBody>
          <a:bodyPr/>
          <a:lstStyle/>
          <a:p>
            <a:pPr>
              <a:defRPr/>
            </a:pPr>
            <a:fld id="{6ACBE9E7-FB43-43AC-8162-0A325CE814BD}" type="slidenum">
              <a:rPr lang="en-US" smtClean="0"/>
              <a:pPr>
                <a:defRPr/>
              </a:pPr>
              <a:t>26</a:t>
            </a:fld>
            <a:endParaRPr lang="en-US" dirty="0"/>
          </a:p>
        </p:txBody>
      </p:sp>
      <p:sp>
        <p:nvSpPr>
          <p:cNvPr id="27652" name="Text Box 3" descr="Outlined diamond"/>
          <p:cNvSpPr txBox="1">
            <a:spLocks noChangeArrowheads="1"/>
          </p:cNvSpPr>
          <p:nvPr/>
        </p:nvSpPr>
        <p:spPr bwMode="auto">
          <a:xfrm>
            <a:off x="683568" y="3068960"/>
            <a:ext cx="7776864" cy="1200150"/>
          </a:xfrm>
          <a:prstGeom prst="rect">
            <a:avLst/>
          </a:prstGeom>
          <a:noFill/>
          <a:ln w="12700" cap="sq">
            <a:noFill/>
            <a:miter lim="800000"/>
            <a:headEnd type="none" w="sm" len="sm"/>
            <a:tailEnd type="none" w="sm" len="sm"/>
          </a:ln>
        </p:spPr>
        <p:txBody>
          <a:bodyPr wrap="square">
            <a:spAutoFit/>
          </a:bodyPr>
          <a:lstStyle/>
          <a:p>
            <a:pPr>
              <a:spcBef>
                <a:spcPct val="50000"/>
              </a:spcBef>
            </a:pPr>
            <a:r>
              <a:rPr lang="en-GB" sz="2400" b="0" dirty="0" smtClean="0"/>
              <a:t>In short: it must be verified that the system is configured such that post-alignment piping modification will not nullify the alignment effort.  </a:t>
            </a:r>
            <a:endParaRPr lang="en-GB" sz="2400" b="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z="3600" dirty="0" smtClean="0">
                <a:cs typeface="Arial" charset="0"/>
              </a:rPr>
              <a:t>Shim Packs</a:t>
            </a:r>
          </a:p>
        </p:txBody>
      </p:sp>
      <p:sp>
        <p:nvSpPr>
          <p:cNvPr id="6" name="Slide Number Placeholder 4"/>
          <p:cNvSpPr>
            <a:spLocks noGrp="1"/>
          </p:cNvSpPr>
          <p:nvPr>
            <p:ph type="sldNum" sz="quarter" idx="12"/>
          </p:nvPr>
        </p:nvSpPr>
        <p:spPr/>
        <p:txBody>
          <a:bodyPr/>
          <a:lstStyle/>
          <a:p>
            <a:pPr>
              <a:defRPr/>
            </a:pPr>
            <a:fld id="{B9E2D7D5-F3FE-4615-9CB9-08E59337CE8E}" type="slidenum">
              <a:rPr lang="en-US" smtClean="0"/>
              <a:pPr>
                <a:defRPr/>
              </a:pPr>
              <a:t>27</a:t>
            </a:fld>
            <a:endParaRPr lang="en-US" dirty="0"/>
          </a:p>
        </p:txBody>
      </p:sp>
      <p:sp>
        <p:nvSpPr>
          <p:cNvPr id="28676" name="Text Box 3" descr="Outlined diamond"/>
          <p:cNvSpPr txBox="1">
            <a:spLocks noChangeArrowheads="1"/>
          </p:cNvSpPr>
          <p:nvPr/>
        </p:nvSpPr>
        <p:spPr bwMode="auto">
          <a:xfrm>
            <a:off x="827584" y="1700213"/>
            <a:ext cx="7704856" cy="3585597"/>
          </a:xfrm>
          <a:prstGeom prst="rect">
            <a:avLst/>
          </a:prstGeom>
          <a:noFill/>
          <a:ln w="12700" cap="sq">
            <a:noFill/>
            <a:miter lim="800000"/>
            <a:headEnd type="none" w="sm" len="sm"/>
            <a:tailEnd type="none" w="sm" len="sm"/>
          </a:ln>
        </p:spPr>
        <p:txBody>
          <a:bodyPr wrap="square">
            <a:spAutoFit/>
          </a:bodyPr>
          <a:lstStyle/>
          <a:p>
            <a:pPr marL="457200" indent="-457200">
              <a:spcBef>
                <a:spcPct val="50000"/>
              </a:spcBef>
            </a:pPr>
            <a:r>
              <a:rPr lang="en-GB" sz="2400" b="0" u="sng" dirty="0" smtClean="0"/>
              <a:t>Shim packs:</a:t>
            </a:r>
          </a:p>
          <a:p>
            <a:pPr marL="457200" indent="-457200">
              <a:spcBef>
                <a:spcPct val="50000"/>
              </a:spcBef>
            </a:pPr>
            <a:endParaRPr lang="en-GB" sz="1000" b="0" u="sng" dirty="0" smtClean="0"/>
          </a:p>
          <a:p>
            <a:pPr>
              <a:spcBef>
                <a:spcPts val="0"/>
              </a:spcBef>
            </a:pPr>
            <a:r>
              <a:rPr lang="en-GB" sz="2400" b="0" dirty="0" smtClean="0"/>
              <a:t>Shims  should be placed under the driver to provide a solid, adjustable link between the equipment and mounting surface. </a:t>
            </a:r>
          </a:p>
          <a:p>
            <a:pPr>
              <a:spcBef>
                <a:spcPts val="0"/>
              </a:spcBef>
            </a:pPr>
            <a:endParaRPr lang="en-GB" sz="1000" b="0" dirty="0" smtClean="0"/>
          </a:p>
          <a:p>
            <a:pPr>
              <a:spcBef>
                <a:spcPts val="0"/>
              </a:spcBef>
            </a:pPr>
            <a:r>
              <a:rPr lang="en-GB" sz="2400" b="0" dirty="0" smtClean="0"/>
              <a:t>A shim stack under each mounting foot provides the ability to remove shims during alignment.</a:t>
            </a:r>
          </a:p>
          <a:p>
            <a:pPr>
              <a:spcBef>
                <a:spcPts val="0"/>
              </a:spcBef>
            </a:pPr>
            <a:endParaRPr lang="en-GB" sz="1000" b="0" dirty="0" smtClean="0"/>
          </a:p>
          <a:p>
            <a:pPr>
              <a:spcBef>
                <a:spcPts val="0"/>
              </a:spcBef>
            </a:pPr>
            <a:r>
              <a:rPr lang="en-GB" sz="2400" b="0" dirty="0" smtClean="0"/>
              <a:t>Avoid </a:t>
            </a:r>
            <a:r>
              <a:rPr lang="en-GB" sz="2400" b="0" dirty="0"/>
              <a:t>using lots of thin shims, as this can lead to errors. </a:t>
            </a:r>
            <a:endParaRPr lang="en-GB" sz="2400" b="0" dirty="0" smtClean="0"/>
          </a:p>
          <a:p>
            <a:pPr>
              <a:spcBef>
                <a:spcPts val="0"/>
              </a:spcBef>
            </a:pPr>
            <a:r>
              <a:rPr lang="en-GB" sz="2400" b="0" dirty="0" smtClean="0"/>
              <a:t>        </a:t>
            </a:r>
            <a:endParaRPr lang="en-GB" sz="2400" b="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95536" y="404664"/>
            <a:ext cx="8229600" cy="778098"/>
          </a:xfrm>
        </p:spPr>
        <p:txBody>
          <a:bodyPr/>
          <a:lstStyle/>
          <a:p>
            <a:r>
              <a:rPr lang="en-GB" sz="3600" dirty="0" smtClean="0"/>
              <a:t>SHIMS</a:t>
            </a:r>
            <a:endParaRPr lang="en-GB" dirty="0" smtClean="0"/>
          </a:p>
        </p:txBody>
      </p:sp>
      <p:sp>
        <p:nvSpPr>
          <p:cNvPr id="36867" name="Rectangle 3"/>
          <p:cNvSpPr>
            <a:spLocks noGrp="1" noChangeArrowheads="1"/>
          </p:cNvSpPr>
          <p:nvPr>
            <p:ph type="body" idx="1"/>
          </p:nvPr>
        </p:nvSpPr>
        <p:spPr>
          <a:xfrm>
            <a:off x="539552" y="1196975"/>
            <a:ext cx="8136904" cy="5127625"/>
          </a:xfrm>
        </p:spPr>
        <p:txBody>
          <a:bodyPr/>
          <a:lstStyle/>
          <a:p>
            <a:pPr marL="0" indent="0" algn="ctr">
              <a:buFont typeface="Wingdings" pitchFamily="2" charset="2"/>
              <a:buNone/>
            </a:pPr>
            <a:r>
              <a:rPr lang="en-GB" sz="2400" dirty="0" smtClean="0">
                <a:latin typeface="Arial" pitchFamily="34" charset="0"/>
                <a:cs typeface="Arial" pitchFamily="34" charset="0"/>
              </a:rPr>
              <a:t>These come in various thicknesses and various materials :</a:t>
            </a:r>
          </a:p>
          <a:p>
            <a:pPr marL="0" indent="0" algn="ctr">
              <a:buFont typeface="Wingdings" pitchFamily="2" charset="2"/>
              <a:buNone/>
            </a:pPr>
            <a:endParaRPr lang="en-GB" sz="1000" dirty="0" smtClean="0">
              <a:latin typeface="Arial" pitchFamily="34" charset="0"/>
              <a:cs typeface="Arial" pitchFamily="34" charset="0"/>
            </a:endParaRPr>
          </a:p>
          <a:p>
            <a:pPr marL="0" indent="0">
              <a:spcBef>
                <a:spcPts val="0"/>
              </a:spcBef>
              <a:buFont typeface="Wingdings" pitchFamily="2" charset="2"/>
              <a:buNone/>
            </a:pPr>
            <a:r>
              <a:rPr lang="en-GB" sz="2400" dirty="0" smtClean="0">
                <a:latin typeface="Arial" pitchFamily="34" charset="0"/>
                <a:cs typeface="Arial" pitchFamily="34" charset="0"/>
              </a:rPr>
              <a:t>		</a:t>
            </a:r>
            <a:r>
              <a:rPr lang="en-GB" sz="2400" b="1" dirty="0" smtClean="0">
                <a:latin typeface="Arial" pitchFamily="34" charset="0"/>
                <a:cs typeface="Arial" pitchFamily="34" charset="0"/>
              </a:rPr>
              <a:t>Brass   </a:t>
            </a:r>
            <a:r>
              <a:rPr lang="en-GB" sz="2400" dirty="0" smtClean="0">
                <a:latin typeface="Arial" pitchFamily="34" charset="0"/>
                <a:cs typeface="Arial" pitchFamily="34" charset="0"/>
              </a:rPr>
              <a:t>   }   Do not</a:t>
            </a:r>
          </a:p>
          <a:p>
            <a:pPr marL="0" indent="0">
              <a:spcBef>
                <a:spcPts val="0"/>
              </a:spcBef>
              <a:buFont typeface="Wingdings" pitchFamily="2" charset="2"/>
              <a:buNone/>
            </a:pPr>
            <a:r>
              <a:rPr lang="en-GB" sz="2400" dirty="0" smtClean="0">
                <a:latin typeface="Arial" pitchFamily="34" charset="0"/>
                <a:cs typeface="Arial" pitchFamily="34" charset="0"/>
              </a:rPr>
              <a:t>   		</a:t>
            </a:r>
            <a:r>
              <a:rPr lang="en-GB" sz="2400" b="1" dirty="0" smtClean="0">
                <a:latin typeface="Arial" pitchFamily="34" charset="0"/>
                <a:cs typeface="Arial" pitchFamily="34" charset="0"/>
              </a:rPr>
              <a:t>Plastic  </a:t>
            </a:r>
            <a:r>
              <a:rPr lang="en-GB" sz="2400" dirty="0" smtClean="0">
                <a:latin typeface="Arial" pitchFamily="34" charset="0"/>
                <a:cs typeface="Arial" pitchFamily="34" charset="0"/>
              </a:rPr>
              <a:t>  }   corrode</a:t>
            </a:r>
          </a:p>
          <a:p>
            <a:pPr marL="0" indent="0">
              <a:spcBef>
                <a:spcPts val="0"/>
              </a:spcBef>
              <a:buFont typeface="Wingdings" pitchFamily="2" charset="2"/>
              <a:buNone/>
            </a:pPr>
            <a:r>
              <a:rPr lang="en-GB" sz="2400" dirty="0" smtClean="0">
                <a:latin typeface="Arial" pitchFamily="34" charset="0"/>
                <a:cs typeface="Arial" pitchFamily="34" charset="0"/>
              </a:rPr>
              <a:t/>
            </a:r>
            <a:br>
              <a:rPr lang="en-GB" sz="2400" dirty="0" smtClean="0">
                <a:latin typeface="Arial" pitchFamily="34" charset="0"/>
                <a:cs typeface="Arial" pitchFamily="34" charset="0"/>
              </a:rPr>
            </a:br>
            <a:r>
              <a:rPr lang="en-GB" sz="2400" dirty="0" smtClean="0">
                <a:latin typeface="Arial" pitchFamily="34" charset="0"/>
                <a:cs typeface="Arial" pitchFamily="34" charset="0"/>
              </a:rPr>
              <a:t>   		</a:t>
            </a:r>
            <a:r>
              <a:rPr lang="en-GB" sz="2400" b="1" dirty="0" smtClean="0">
                <a:latin typeface="Arial" pitchFamily="34" charset="0"/>
                <a:cs typeface="Arial" pitchFamily="34" charset="0"/>
              </a:rPr>
              <a:t>Steel </a:t>
            </a:r>
            <a:r>
              <a:rPr lang="en-GB" sz="2400" dirty="0" smtClean="0">
                <a:latin typeface="Arial" pitchFamily="34" charset="0"/>
                <a:cs typeface="Arial" pitchFamily="34" charset="0"/>
              </a:rPr>
              <a:t>      }   Tends to </a:t>
            </a:r>
            <a:r>
              <a:rPr lang="en-GB" sz="2400" dirty="0" smtClean="0">
                <a:latin typeface="Arial" pitchFamily="34" charset="0"/>
                <a:cs typeface="Arial" pitchFamily="34" charset="0"/>
              </a:rPr>
              <a:t>corrode</a:t>
            </a:r>
          </a:p>
          <a:p>
            <a:pPr marL="0" indent="0">
              <a:spcBef>
                <a:spcPts val="0"/>
              </a:spcBef>
              <a:buFont typeface="Wingdings" pitchFamily="2" charset="2"/>
              <a:buNone/>
            </a:pPr>
            <a:r>
              <a:rPr lang="en-GB" sz="2400" b="1" dirty="0" smtClean="0">
                <a:latin typeface="Arial" pitchFamily="34" charset="0"/>
                <a:cs typeface="Arial" pitchFamily="34" charset="0"/>
              </a:rPr>
              <a:t>		S/Steel</a:t>
            </a:r>
            <a:r>
              <a:rPr lang="en-GB" sz="2400" dirty="0" smtClean="0">
                <a:latin typeface="Arial" pitchFamily="34" charset="0"/>
                <a:cs typeface="Arial" pitchFamily="34" charset="0"/>
              </a:rPr>
              <a:t>    </a:t>
            </a:r>
            <a:r>
              <a:rPr lang="en-GB" sz="2400" dirty="0" smtClean="0">
                <a:latin typeface="Arial" pitchFamily="34" charset="0"/>
                <a:cs typeface="Arial" pitchFamily="34" charset="0"/>
              </a:rPr>
              <a:t>}   </a:t>
            </a:r>
            <a:r>
              <a:rPr lang="en-GB" sz="2400" dirty="0" smtClean="0">
                <a:latin typeface="Arial" pitchFamily="34" charset="0"/>
                <a:cs typeface="Arial" pitchFamily="34" charset="0"/>
              </a:rPr>
              <a:t>Probably the Best</a:t>
            </a:r>
            <a:endParaRPr lang="en-GB" sz="2400" dirty="0" smtClean="0">
              <a:latin typeface="Arial" pitchFamily="34" charset="0"/>
              <a:cs typeface="Arial" pitchFamily="34" charset="0"/>
            </a:endParaRPr>
          </a:p>
          <a:p>
            <a:pPr marL="0" indent="0">
              <a:buFont typeface="Wingdings" pitchFamily="2" charset="2"/>
              <a:buNone/>
            </a:pPr>
            <a:endParaRPr lang="en-GB" sz="1000" dirty="0" smtClean="0">
              <a:latin typeface="Arial" pitchFamily="34" charset="0"/>
              <a:cs typeface="Arial" pitchFamily="34" charset="0"/>
            </a:endParaRPr>
          </a:p>
          <a:p>
            <a:pPr marL="0" indent="0" algn="ctr">
              <a:buFont typeface="Wingdings" pitchFamily="2" charset="2"/>
              <a:buNone/>
            </a:pPr>
            <a:r>
              <a:rPr lang="en-GB" sz="2400" dirty="0" smtClean="0">
                <a:latin typeface="Arial" pitchFamily="34" charset="0"/>
                <a:cs typeface="Arial" pitchFamily="34" charset="0"/>
              </a:rPr>
              <a:t>You </a:t>
            </a:r>
            <a:r>
              <a:rPr lang="en-GB" sz="2400" b="1" u="sng" dirty="0" smtClean="0">
                <a:latin typeface="Arial" pitchFamily="34" charset="0"/>
                <a:cs typeface="Arial" pitchFamily="34" charset="0"/>
              </a:rPr>
              <a:t>must</a:t>
            </a:r>
            <a:r>
              <a:rPr lang="en-GB" sz="2400" dirty="0" smtClean="0">
                <a:latin typeface="Arial" pitchFamily="34" charset="0"/>
                <a:cs typeface="Arial" pitchFamily="34" charset="0"/>
              </a:rPr>
              <a:t> ensure they are undamaged</a:t>
            </a:r>
          </a:p>
          <a:p>
            <a:pPr marL="0" indent="0" algn="ctr">
              <a:buFont typeface="Wingdings" pitchFamily="2" charset="2"/>
              <a:buNone/>
            </a:pPr>
            <a:endParaRPr lang="en-GB" sz="1000" dirty="0" smtClean="0">
              <a:latin typeface="Arial" pitchFamily="34" charset="0"/>
              <a:cs typeface="Arial" pitchFamily="34" charset="0"/>
            </a:endParaRPr>
          </a:p>
          <a:p>
            <a:pPr marL="0" indent="0">
              <a:buFont typeface="Wingdings" pitchFamily="2" charset="2"/>
              <a:buNone/>
            </a:pPr>
            <a:r>
              <a:rPr lang="en-GB" sz="2400" dirty="0" smtClean="0">
                <a:latin typeface="Arial" pitchFamily="34" charset="0"/>
                <a:cs typeface="Arial" pitchFamily="34" charset="0"/>
              </a:rPr>
              <a:t>Ensure a minimum amount are used, i.e. if you require 0.075” of shim, use one large shim or plate 0.050” then 0.025</a:t>
            </a:r>
            <a:r>
              <a:rPr lang="en-GB" sz="2400" dirty="0" smtClean="0">
                <a:latin typeface="Arial" pitchFamily="34" charset="0"/>
                <a:cs typeface="Arial" pitchFamily="34" charset="0"/>
              </a:rPr>
              <a:t>”.</a:t>
            </a:r>
            <a:endParaRPr lang="en-GB" sz="1000" dirty="0" smtClean="0">
              <a:latin typeface="Arial" pitchFamily="34" charset="0"/>
              <a:cs typeface="Arial" pitchFamily="34" charset="0"/>
            </a:endParaRPr>
          </a:p>
          <a:p>
            <a:pPr marL="0" indent="0" algn="ctr">
              <a:buFont typeface="Wingdings" pitchFamily="2" charset="2"/>
              <a:buNone/>
            </a:pPr>
            <a:r>
              <a:rPr lang="en-GB" sz="2400" i="1" dirty="0" smtClean="0">
                <a:latin typeface="Arial" pitchFamily="34" charset="0"/>
                <a:cs typeface="Arial" pitchFamily="34" charset="0"/>
              </a:rPr>
              <a:t>NB : Failure to do this </a:t>
            </a:r>
            <a:r>
              <a:rPr lang="en-GB" sz="2400" i="1" u="sng" dirty="0" smtClean="0">
                <a:latin typeface="Arial" pitchFamily="34" charset="0"/>
                <a:cs typeface="Arial" pitchFamily="34" charset="0"/>
              </a:rPr>
              <a:t>will</a:t>
            </a:r>
            <a:r>
              <a:rPr lang="en-GB" sz="2400" i="1" dirty="0" smtClean="0">
                <a:latin typeface="Arial" pitchFamily="34" charset="0"/>
                <a:cs typeface="Arial" pitchFamily="34" charset="0"/>
              </a:rPr>
              <a:t> cause problems, </a:t>
            </a:r>
            <a:br>
              <a:rPr lang="en-GB" sz="2400" i="1" dirty="0" smtClean="0">
                <a:latin typeface="Arial" pitchFamily="34" charset="0"/>
                <a:cs typeface="Arial" pitchFamily="34" charset="0"/>
              </a:rPr>
            </a:br>
            <a:r>
              <a:rPr lang="en-GB" sz="2400" i="1" dirty="0" smtClean="0">
                <a:latin typeface="Arial" pitchFamily="34" charset="0"/>
                <a:cs typeface="Arial" pitchFamily="34" charset="0"/>
              </a:rPr>
              <a:t>       i.e. variations when tightening down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GB" sz="3600" dirty="0" smtClean="0">
                <a:cs typeface="Arial" charset="0"/>
              </a:rPr>
              <a:t>Shim Packs</a:t>
            </a:r>
          </a:p>
        </p:txBody>
      </p:sp>
      <p:sp>
        <p:nvSpPr>
          <p:cNvPr id="7" name="Slide Number Placeholder 4"/>
          <p:cNvSpPr>
            <a:spLocks noGrp="1"/>
          </p:cNvSpPr>
          <p:nvPr>
            <p:ph type="sldNum" sz="quarter" idx="12"/>
          </p:nvPr>
        </p:nvSpPr>
        <p:spPr/>
        <p:txBody>
          <a:bodyPr/>
          <a:lstStyle/>
          <a:p>
            <a:pPr>
              <a:defRPr/>
            </a:pPr>
            <a:fld id="{03BCED66-9465-4C2A-85F9-DDD53E91CEC7}" type="slidenum">
              <a:rPr lang="en-US" smtClean="0"/>
              <a:pPr>
                <a:defRPr/>
              </a:pPr>
              <a:t>29</a:t>
            </a:fld>
            <a:endParaRPr lang="en-US" dirty="0"/>
          </a:p>
        </p:txBody>
      </p:sp>
      <p:sp>
        <p:nvSpPr>
          <p:cNvPr id="29700" name="Text Box 3" descr="Outlined diamond"/>
          <p:cNvSpPr txBox="1">
            <a:spLocks noChangeArrowheads="1"/>
          </p:cNvSpPr>
          <p:nvPr/>
        </p:nvSpPr>
        <p:spPr bwMode="auto">
          <a:xfrm>
            <a:off x="971550" y="1844675"/>
            <a:ext cx="7315200" cy="3216265"/>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Physically check shims for</a:t>
            </a:r>
            <a:r>
              <a:rPr lang="en-GB" sz="2400" b="0" dirty="0" smtClean="0"/>
              <a:t> :</a:t>
            </a:r>
          </a:p>
          <a:p>
            <a:pPr marL="457200" indent="-457200">
              <a:spcBef>
                <a:spcPct val="50000"/>
              </a:spcBef>
            </a:pPr>
            <a:endParaRPr lang="en-GB" sz="1000" b="0" dirty="0" smtClean="0"/>
          </a:p>
          <a:p>
            <a:pPr>
              <a:spcBef>
                <a:spcPts val="0"/>
              </a:spcBef>
            </a:pPr>
            <a:r>
              <a:rPr lang="en-GB" sz="2400" b="0" dirty="0" smtClean="0"/>
              <a:t>Rust, improper-cut-shims, voids &amp; wrinkles, hammer marks and dirt.</a:t>
            </a:r>
          </a:p>
          <a:p>
            <a:pPr>
              <a:spcBef>
                <a:spcPts val="0"/>
              </a:spcBef>
            </a:pPr>
            <a:endParaRPr lang="en-GB" sz="1000" b="0" dirty="0" smtClean="0"/>
          </a:p>
          <a:p>
            <a:pPr>
              <a:spcBef>
                <a:spcPts val="0"/>
              </a:spcBef>
            </a:pPr>
            <a:r>
              <a:rPr lang="en-GB" sz="2400" b="0" dirty="0" smtClean="0"/>
              <a:t>Replace many thin shims with fewer shims of greater thickness.</a:t>
            </a:r>
          </a:p>
          <a:p>
            <a:pPr>
              <a:spcBef>
                <a:spcPts val="0"/>
              </a:spcBef>
            </a:pPr>
            <a:endParaRPr lang="en-GB" sz="1000" b="0" dirty="0" smtClean="0"/>
          </a:p>
          <a:p>
            <a:pPr>
              <a:spcBef>
                <a:spcPts val="0"/>
              </a:spcBef>
            </a:pPr>
            <a:r>
              <a:rPr lang="en-GB" sz="2400" b="0" dirty="0" smtClean="0"/>
              <a:t>Equally important, surface of equipment supports and the base plate are clean and in good condition.</a:t>
            </a:r>
            <a:endParaRPr lang="en-GB" sz="2400" b="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85813" y="895350"/>
            <a:ext cx="7429500" cy="990600"/>
          </a:xfrm>
        </p:spPr>
        <p:txBody>
          <a:bodyPr/>
          <a:lstStyle/>
          <a:p>
            <a:r>
              <a:rPr lang="en-GB" dirty="0" smtClean="0"/>
              <a:t>Recording Shaft Misalignment</a:t>
            </a:r>
          </a:p>
        </p:txBody>
      </p:sp>
      <p:sp>
        <p:nvSpPr>
          <p:cNvPr id="5123" name="Rectangle 3"/>
          <p:cNvSpPr>
            <a:spLocks noGrp="1" noChangeArrowheads="1"/>
          </p:cNvSpPr>
          <p:nvPr>
            <p:ph type="body" idx="1"/>
          </p:nvPr>
        </p:nvSpPr>
        <p:spPr>
          <a:xfrm>
            <a:off x="1752600" y="2479675"/>
            <a:ext cx="5410200" cy="3344863"/>
          </a:xfrm>
        </p:spPr>
        <p:txBody>
          <a:bodyPr/>
          <a:lstStyle/>
          <a:p>
            <a:pPr algn="ctr">
              <a:buFont typeface="Wingdings" pitchFamily="2" charset="2"/>
              <a:buNone/>
              <a:defRPr/>
            </a:pPr>
            <a:r>
              <a:rPr lang="en-GB" sz="2400" b="1" dirty="0" smtClean="0">
                <a:effectLst>
                  <a:outerShdw blurRad="38100" dist="38100" dir="2700000" algn="tl">
                    <a:srgbClr val="C0C0C0"/>
                  </a:outerShdw>
                </a:effectLst>
              </a:rPr>
              <a:t>WHY ?</a:t>
            </a:r>
          </a:p>
          <a:p>
            <a:pPr algn="ctr">
              <a:buFont typeface="Wingdings" pitchFamily="2" charset="2"/>
              <a:buNone/>
              <a:defRPr/>
            </a:pPr>
            <a:endParaRPr lang="en-GB" sz="2400" dirty="0" smtClean="0"/>
          </a:p>
          <a:p>
            <a:pPr lvl="1">
              <a:defRPr/>
            </a:pPr>
            <a:r>
              <a:rPr lang="en-GB" sz="2400" dirty="0" smtClean="0"/>
              <a:t>to allow referral at a later date</a:t>
            </a:r>
            <a:br>
              <a:rPr lang="en-GB" sz="2400" dirty="0" smtClean="0"/>
            </a:br>
            <a:endParaRPr lang="en-GB" sz="2400" dirty="0" smtClean="0"/>
          </a:p>
          <a:p>
            <a:pPr lvl="1">
              <a:defRPr/>
            </a:pPr>
            <a:r>
              <a:rPr lang="en-GB" sz="2400" dirty="0" smtClean="0"/>
              <a:t>to allow data to be monitored</a:t>
            </a:r>
            <a:br>
              <a:rPr lang="en-GB" sz="2400" dirty="0" smtClean="0"/>
            </a:br>
            <a:endParaRPr lang="en-GB" sz="2400" dirty="0" smtClean="0"/>
          </a:p>
          <a:p>
            <a:pPr lvl="1">
              <a:defRPr/>
            </a:pPr>
            <a:r>
              <a:rPr lang="en-GB" sz="2400" dirty="0" smtClean="0"/>
              <a:t>to permit readings to be checked</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3600" dirty="0" smtClean="0">
                <a:solidFill>
                  <a:schemeClr val="tx1"/>
                </a:solidFill>
                <a:cs typeface="Arial" charset="0"/>
              </a:rPr>
              <a:t>A Quick Comment on Shims…</a:t>
            </a:r>
          </a:p>
        </p:txBody>
      </p:sp>
      <p:sp>
        <p:nvSpPr>
          <p:cNvPr id="30723" name="Rectangle 3"/>
          <p:cNvSpPr>
            <a:spLocks noGrp="1" noChangeArrowheads="1"/>
          </p:cNvSpPr>
          <p:nvPr>
            <p:ph type="body" idx="1"/>
          </p:nvPr>
        </p:nvSpPr>
        <p:spPr>
          <a:xfrm>
            <a:off x="539750" y="1484313"/>
            <a:ext cx="8291513" cy="4752975"/>
          </a:xfrm>
        </p:spPr>
        <p:txBody>
          <a:bodyPr/>
          <a:lstStyle/>
          <a:p>
            <a:pPr marL="0" indent="0">
              <a:lnSpc>
                <a:spcPct val="90000"/>
              </a:lnSpc>
              <a:buNone/>
            </a:pPr>
            <a:r>
              <a:rPr lang="en-GB" sz="2400" dirty="0" smtClean="0">
                <a:cs typeface="Arial" charset="0"/>
              </a:rPr>
              <a:t>Try to use a maximum of 4 or less shims under each foot.  It’s not always possible, but try to minimize the number of shims per foot.</a:t>
            </a:r>
          </a:p>
          <a:p>
            <a:pPr marL="0" indent="0">
              <a:lnSpc>
                <a:spcPct val="90000"/>
              </a:lnSpc>
              <a:buNone/>
            </a:pPr>
            <a:endParaRPr lang="en-GB" sz="2400" dirty="0" smtClean="0">
              <a:cs typeface="Arial" charset="0"/>
            </a:endParaRPr>
          </a:p>
          <a:p>
            <a:pPr marL="0" indent="0">
              <a:lnSpc>
                <a:spcPct val="90000"/>
              </a:lnSpc>
              <a:buNone/>
            </a:pPr>
            <a:r>
              <a:rPr lang="en-GB" sz="2400" dirty="0" smtClean="0">
                <a:cs typeface="Arial" charset="0"/>
              </a:rPr>
              <a:t>When you insert shims under the foot, slide them all the way in, then back them out ¼”, so the bolt threads don’t bend them.</a:t>
            </a:r>
          </a:p>
          <a:p>
            <a:pPr marL="0" indent="0">
              <a:lnSpc>
                <a:spcPct val="90000"/>
              </a:lnSpc>
              <a:buNone/>
            </a:pPr>
            <a:endParaRPr lang="en-GB" sz="2400" dirty="0" smtClean="0">
              <a:cs typeface="Arial" charset="0"/>
            </a:endParaRPr>
          </a:p>
          <a:p>
            <a:pPr marL="0" indent="0">
              <a:lnSpc>
                <a:spcPct val="90000"/>
              </a:lnSpc>
              <a:buNone/>
            </a:pPr>
            <a:r>
              <a:rPr lang="en-GB" sz="2400" dirty="0" smtClean="0">
                <a:cs typeface="Arial" charset="0"/>
              </a:rPr>
              <a:t>Be careful.  A 0.003” shim can cut you like a knife.  Trust me on this one!</a:t>
            </a:r>
          </a:p>
          <a:p>
            <a:pPr marL="0" indent="0">
              <a:lnSpc>
                <a:spcPct val="90000"/>
              </a:lnSpc>
              <a:buNone/>
            </a:pPr>
            <a:endParaRPr lang="en-GB" sz="2400" dirty="0" smtClean="0">
              <a:cs typeface="Arial" charset="0"/>
            </a:endParaRPr>
          </a:p>
          <a:p>
            <a:pPr marL="0" indent="0">
              <a:lnSpc>
                <a:spcPct val="90000"/>
              </a:lnSpc>
              <a:buNone/>
            </a:pPr>
            <a:r>
              <a:rPr lang="en-GB" sz="2400" dirty="0" smtClean="0">
                <a:cs typeface="Arial" charset="0"/>
              </a:rPr>
              <a:t>Keep them neat.</a:t>
            </a:r>
          </a:p>
          <a:p>
            <a:pPr>
              <a:lnSpc>
                <a:spcPct val="90000"/>
              </a:lnSpc>
            </a:pPr>
            <a:endParaRPr lang="en-US" sz="2400" dirty="0" smtClean="0">
              <a:cs typeface="Arial" charset="0"/>
            </a:endParaRPr>
          </a:p>
          <a:p>
            <a:pPr>
              <a:lnSpc>
                <a:spcPct val="90000"/>
              </a:lnSpc>
              <a:buFontTx/>
              <a:buNone/>
            </a:pPr>
            <a:endParaRPr lang="en-US" sz="2400" dirty="0" smtClean="0">
              <a:cs typeface="Arial"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549275"/>
            <a:ext cx="8229600" cy="792163"/>
          </a:xfrm>
        </p:spPr>
        <p:txBody>
          <a:bodyPr/>
          <a:lstStyle/>
          <a:p>
            <a:r>
              <a:rPr lang="en-GB" sz="3600" dirty="0" smtClean="0">
                <a:cs typeface="Arial" charset="0"/>
              </a:rPr>
              <a:t>Soft Foot</a:t>
            </a:r>
          </a:p>
        </p:txBody>
      </p:sp>
      <p:sp>
        <p:nvSpPr>
          <p:cNvPr id="19" name="Slide Number Placeholder 4"/>
          <p:cNvSpPr>
            <a:spLocks noGrp="1"/>
          </p:cNvSpPr>
          <p:nvPr>
            <p:ph type="sldNum" sz="quarter" idx="12"/>
          </p:nvPr>
        </p:nvSpPr>
        <p:spPr/>
        <p:txBody>
          <a:bodyPr/>
          <a:lstStyle/>
          <a:p>
            <a:pPr>
              <a:defRPr/>
            </a:pPr>
            <a:fld id="{FD6B98FE-6AB4-4BF4-81CA-600F4D9268B9}" type="slidenum">
              <a:rPr lang="en-US" smtClean="0"/>
              <a:pPr>
                <a:defRPr/>
              </a:pPr>
              <a:t>31</a:t>
            </a:fld>
            <a:endParaRPr lang="en-US" dirty="0"/>
          </a:p>
        </p:txBody>
      </p:sp>
      <p:sp>
        <p:nvSpPr>
          <p:cNvPr id="31748" name="Text Box 3" descr="Outlined diamond"/>
          <p:cNvSpPr txBox="1">
            <a:spLocks noChangeArrowheads="1"/>
          </p:cNvSpPr>
          <p:nvPr/>
        </p:nvSpPr>
        <p:spPr bwMode="auto">
          <a:xfrm>
            <a:off x="323850" y="1052513"/>
            <a:ext cx="8569325" cy="5078412"/>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Soft Foot: </a:t>
            </a:r>
            <a:endParaRPr lang="en-GB" sz="2400" b="0" dirty="0" smtClean="0"/>
          </a:p>
          <a:p>
            <a:pPr>
              <a:spcBef>
                <a:spcPct val="50000"/>
              </a:spcBef>
            </a:pPr>
            <a:r>
              <a:rPr lang="en-GB" sz="2400" b="0" dirty="0" smtClean="0"/>
              <a:t>Check for “soft feet”, be sure each mounting foot actually rests on its support surface as follow:</a:t>
            </a:r>
          </a:p>
          <a:p>
            <a:pPr>
              <a:spcBef>
                <a:spcPct val="50000"/>
              </a:spcBef>
            </a:pPr>
            <a:r>
              <a:rPr lang="en-GB" sz="2400" b="0" dirty="0" smtClean="0"/>
              <a:t>Mount a dial indicator on the machine support with the indicator stem resting on the base-plate.</a:t>
            </a:r>
          </a:p>
          <a:p>
            <a:pPr>
              <a:spcBef>
                <a:spcPct val="50000"/>
              </a:spcBef>
            </a:pPr>
            <a:r>
              <a:rPr lang="en-GB" sz="2400" b="0" dirty="0" smtClean="0"/>
              <a:t>Watch the indicator as the hold-down bolts are loosened.</a:t>
            </a:r>
          </a:p>
          <a:p>
            <a:pPr>
              <a:spcBef>
                <a:spcPct val="50000"/>
              </a:spcBef>
            </a:pPr>
            <a:r>
              <a:rPr lang="en-GB" sz="2400" b="0" dirty="0" smtClean="0"/>
              <a:t>If the movement of the indicator is more than .001”-.002” , it is an indication of soft feet problem.</a:t>
            </a:r>
          </a:p>
          <a:p>
            <a:pPr marL="457200" indent="-457200">
              <a:spcBef>
                <a:spcPct val="50000"/>
              </a:spcBef>
            </a:pPr>
            <a:r>
              <a:rPr lang="en-GB" u="sng" dirty="0" smtClean="0">
                <a:solidFill>
                  <a:srgbClr val="336600"/>
                </a:solidFill>
                <a:latin typeface="Tahoma" pitchFamily="34" charset="0"/>
                <a:cs typeface="Tahoma" pitchFamily="34" charset="0"/>
              </a:rPr>
              <a:t>  </a:t>
            </a:r>
            <a:endParaRPr lang="en-GB" dirty="0" smtClean="0">
              <a:latin typeface="Tahoma" pitchFamily="34" charset="0"/>
              <a:cs typeface="Tahoma" pitchFamily="34" charset="0"/>
            </a:endParaRPr>
          </a:p>
          <a:p>
            <a:pPr marL="457200" indent="-457200">
              <a:spcBef>
                <a:spcPct val="50000"/>
              </a:spcBef>
            </a:pPr>
            <a:r>
              <a:rPr lang="en-US" dirty="0" smtClean="0">
                <a:latin typeface="Tahoma" pitchFamily="34" charset="0"/>
                <a:cs typeface="Tahoma" pitchFamily="34" charset="0"/>
              </a:rPr>
              <a:t>    </a:t>
            </a:r>
            <a:r>
              <a:rPr lang="en-US" sz="2000" dirty="0" smtClean="0">
                <a:latin typeface="Tahoma" pitchFamily="34" charset="0"/>
                <a:cs typeface="Tahoma" pitchFamily="34" charset="0"/>
              </a:rPr>
              <a:t>   </a:t>
            </a:r>
            <a:r>
              <a:rPr lang="en-US" dirty="0" smtClean="0">
                <a:solidFill>
                  <a:srgbClr val="336600"/>
                </a:solidFill>
                <a:latin typeface="Tahoma" pitchFamily="34" charset="0"/>
                <a:cs typeface="Tahoma" pitchFamily="34" charset="0"/>
              </a:rPr>
              <a:t>   </a:t>
            </a:r>
            <a:r>
              <a:rPr lang="en-US" sz="2000" dirty="0" smtClean="0">
                <a:solidFill>
                  <a:srgbClr val="336600"/>
                </a:solidFill>
                <a:latin typeface="Tahoma" pitchFamily="34" charset="0"/>
                <a:cs typeface="Tahoma" pitchFamily="34" charset="0"/>
              </a:rPr>
              <a:t> </a:t>
            </a:r>
            <a:endParaRPr lang="en-US" sz="2000" dirty="0">
              <a:solidFill>
                <a:srgbClr val="336600"/>
              </a:solidFill>
              <a:latin typeface="Tahoma" pitchFamily="34" charset="0"/>
              <a:cs typeface="Tahoma" pitchFamily="34" charset="0"/>
            </a:endParaRPr>
          </a:p>
        </p:txBody>
      </p:sp>
      <p:sp>
        <p:nvSpPr>
          <p:cNvPr id="31749" name="Line 4"/>
          <p:cNvSpPr>
            <a:spLocks noChangeShapeType="1"/>
          </p:cNvSpPr>
          <p:nvPr/>
        </p:nvSpPr>
        <p:spPr bwMode="auto">
          <a:xfrm flipH="1">
            <a:off x="3492500" y="6092825"/>
            <a:ext cx="2362200" cy="0"/>
          </a:xfrm>
          <a:prstGeom prst="line">
            <a:avLst/>
          </a:prstGeom>
          <a:noFill/>
          <a:ln w="12700" cap="sq">
            <a:solidFill>
              <a:schemeClr val="tx1"/>
            </a:solidFill>
            <a:round/>
            <a:headEnd type="none" w="sm" len="sm"/>
            <a:tailEnd type="none" w="sm" len="sm"/>
          </a:ln>
        </p:spPr>
        <p:txBody>
          <a:bodyPr/>
          <a:lstStyle/>
          <a:p>
            <a:endParaRPr lang="en-US" dirty="0"/>
          </a:p>
        </p:txBody>
      </p:sp>
      <p:sp>
        <p:nvSpPr>
          <p:cNvPr id="31750" name="Line 5"/>
          <p:cNvSpPr>
            <a:spLocks noChangeShapeType="1"/>
          </p:cNvSpPr>
          <p:nvPr/>
        </p:nvSpPr>
        <p:spPr bwMode="auto">
          <a:xfrm flipH="1">
            <a:off x="4406900" y="6016625"/>
            <a:ext cx="1371600" cy="0"/>
          </a:xfrm>
          <a:prstGeom prst="line">
            <a:avLst/>
          </a:prstGeom>
          <a:noFill/>
          <a:ln w="38100" cap="sq">
            <a:solidFill>
              <a:srgbClr val="CC3399"/>
            </a:solidFill>
            <a:round/>
            <a:headEnd type="none" w="sm" len="sm"/>
            <a:tailEnd type="none" w="sm" len="sm"/>
          </a:ln>
        </p:spPr>
        <p:txBody>
          <a:bodyPr/>
          <a:lstStyle/>
          <a:p>
            <a:endParaRPr lang="en-US" dirty="0"/>
          </a:p>
        </p:txBody>
      </p:sp>
      <p:sp>
        <p:nvSpPr>
          <p:cNvPr id="31751" name="Line 6"/>
          <p:cNvSpPr>
            <a:spLocks noChangeShapeType="1"/>
          </p:cNvSpPr>
          <p:nvPr/>
        </p:nvSpPr>
        <p:spPr bwMode="auto">
          <a:xfrm flipV="1">
            <a:off x="4406900" y="5788025"/>
            <a:ext cx="0" cy="228600"/>
          </a:xfrm>
          <a:prstGeom prst="line">
            <a:avLst/>
          </a:prstGeom>
          <a:noFill/>
          <a:ln w="38100" cap="sq">
            <a:solidFill>
              <a:srgbClr val="CC3399"/>
            </a:solidFill>
            <a:round/>
            <a:headEnd type="none" w="sm" len="sm"/>
            <a:tailEnd type="none" w="sm" len="sm"/>
          </a:ln>
        </p:spPr>
        <p:txBody>
          <a:bodyPr/>
          <a:lstStyle/>
          <a:p>
            <a:endParaRPr lang="en-US" dirty="0"/>
          </a:p>
        </p:txBody>
      </p:sp>
      <p:sp>
        <p:nvSpPr>
          <p:cNvPr id="31752" name="Line 8"/>
          <p:cNvSpPr>
            <a:spLocks noChangeShapeType="1"/>
          </p:cNvSpPr>
          <p:nvPr/>
        </p:nvSpPr>
        <p:spPr bwMode="auto">
          <a:xfrm>
            <a:off x="4406900" y="5788025"/>
            <a:ext cx="304800" cy="0"/>
          </a:xfrm>
          <a:prstGeom prst="line">
            <a:avLst/>
          </a:prstGeom>
          <a:noFill/>
          <a:ln w="38100" cap="sq">
            <a:solidFill>
              <a:srgbClr val="CC3399"/>
            </a:solidFill>
            <a:round/>
            <a:headEnd type="none" w="sm" len="sm"/>
            <a:tailEnd type="none" w="sm" len="sm"/>
          </a:ln>
        </p:spPr>
        <p:txBody>
          <a:bodyPr/>
          <a:lstStyle/>
          <a:p>
            <a:endParaRPr lang="en-US" dirty="0"/>
          </a:p>
        </p:txBody>
      </p:sp>
      <p:sp>
        <p:nvSpPr>
          <p:cNvPr id="31753" name="Line 10"/>
          <p:cNvSpPr>
            <a:spLocks noChangeShapeType="1"/>
          </p:cNvSpPr>
          <p:nvPr/>
        </p:nvSpPr>
        <p:spPr bwMode="auto">
          <a:xfrm flipV="1">
            <a:off x="4711700" y="5178425"/>
            <a:ext cx="381000" cy="609600"/>
          </a:xfrm>
          <a:prstGeom prst="line">
            <a:avLst/>
          </a:prstGeom>
          <a:noFill/>
          <a:ln w="38100" cap="sq">
            <a:solidFill>
              <a:srgbClr val="CC3399"/>
            </a:solidFill>
            <a:round/>
            <a:headEnd type="none" w="sm" len="sm"/>
            <a:tailEnd type="none" w="sm" len="sm"/>
          </a:ln>
        </p:spPr>
        <p:txBody>
          <a:bodyPr/>
          <a:lstStyle/>
          <a:p>
            <a:endParaRPr lang="en-US" dirty="0"/>
          </a:p>
        </p:txBody>
      </p:sp>
      <p:sp>
        <p:nvSpPr>
          <p:cNvPr id="31754" name="Line 11"/>
          <p:cNvSpPr>
            <a:spLocks noChangeShapeType="1"/>
          </p:cNvSpPr>
          <p:nvPr/>
        </p:nvSpPr>
        <p:spPr bwMode="auto">
          <a:xfrm>
            <a:off x="4559300" y="5788025"/>
            <a:ext cx="228600" cy="228600"/>
          </a:xfrm>
          <a:prstGeom prst="line">
            <a:avLst/>
          </a:prstGeom>
          <a:noFill/>
          <a:ln w="28575" cap="sq">
            <a:solidFill>
              <a:srgbClr val="996633"/>
            </a:solidFill>
            <a:round/>
            <a:headEnd type="none" w="sm" len="sm"/>
            <a:tailEnd type="none" w="sm" len="sm"/>
          </a:ln>
        </p:spPr>
        <p:txBody>
          <a:bodyPr/>
          <a:lstStyle/>
          <a:p>
            <a:endParaRPr lang="en-US" dirty="0"/>
          </a:p>
        </p:txBody>
      </p:sp>
      <p:sp>
        <p:nvSpPr>
          <p:cNvPr id="31755" name="Line 12"/>
          <p:cNvSpPr>
            <a:spLocks noChangeShapeType="1"/>
          </p:cNvSpPr>
          <p:nvPr/>
        </p:nvSpPr>
        <p:spPr bwMode="auto">
          <a:xfrm>
            <a:off x="4864100" y="5635625"/>
            <a:ext cx="457200" cy="381000"/>
          </a:xfrm>
          <a:prstGeom prst="line">
            <a:avLst/>
          </a:prstGeom>
          <a:noFill/>
          <a:ln w="28575" cap="sq">
            <a:solidFill>
              <a:srgbClr val="996633"/>
            </a:solidFill>
            <a:round/>
            <a:headEnd type="none" w="sm" len="sm"/>
            <a:tailEnd type="none" w="sm" len="sm"/>
          </a:ln>
        </p:spPr>
        <p:txBody>
          <a:bodyPr/>
          <a:lstStyle/>
          <a:p>
            <a:endParaRPr lang="en-US" dirty="0"/>
          </a:p>
        </p:txBody>
      </p:sp>
      <p:sp>
        <p:nvSpPr>
          <p:cNvPr id="31756" name="Line 13"/>
          <p:cNvSpPr>
            <a:spLocks noChangeShapeType="1"/>
          </p:cNvSpPr>
          <p:nvPr/>
        </p:nvSpPr>
        <p:spPr bwMode="auto">
          <a:xfrm>
            <a:off x="5016500" y="5330825"/>
            <a:ext cx="685800" cy="685800"/>
          </a:xfrm>
          <a:prstGeom prst="line">
            <a:avLst/>
          </a:prstGeom>
          <a:noFill/>
          <a:ln w="28575" cap="sq">
            <a:solidFill>
              <a:srgbClr val="996633"/>
            </a:solidFill>
            <a:round/>
            <a:headEnd type="none" w="sm" len="sm"/>
            <a:tailEnd type="none" w="sm" len="sm"/>
          </a:ln>
        </p:spPr>
        <p:txBody>
          <a:bodyPr/>
          <a:lstStyle/>
          <a:p>
            <a:endParaRPr lang="en-US" dirty="0"/>
          </a:p>
        </p:txBody>
      </p:sp>
      <p:sp>
        <p:nvSpPr>
          <p:cNvPr id="31757" name="Line 16"/>
          <p:cNvSpPr>
            <a:spLocks noChangeShapeType="1"/>
          </p:cNvSpPr>
          <p:nvPr/>
        </p:nvSpPr>
        <p:spPr bwMode="auto">
          <a:xfrm flipV="1">
            <a:off x="4483100" y="5483225"/>
            <a:ext cx="0" cy="304800"/>
          </a:xfrm>
          <a:prstGeom prst="line">
            <a:avLst/>
          </a:prstGeom>
          <a:noFill/>
          <a:ln w="12700" cap="sq">
            <a:solidFill>
              <a:schemeClr val="tx1"/>
            </a:solidFill>
            <a:round/>
            <a:headEnd type="triangle" w="med" len="med"/>
            <a:tailEnd/>
          </a:ln>
        </p:spPr>
        <p:txBody>
          <a:bodyPr/>
          <a:lstStyle/>
          <a:p>
            <a:endParaRPr lang="en-US" dirty="0"/>
          </a:p>
        </p:txBody>
      </p:sp>
      <p:sp>
        <p:nvSpPr>
          <p:cNvPr id="31758" name="Oval 17"/>
          <p:cNvSpPr>
            <a:spLocks noChangeArrowheads="1"/>
          </p:cNvSpPr>
          <p:nvPr/>
        </p:nvSpPr>
        <p:spPr bwMode="auto">
          <a:xfrm>
            <a:off x="4254500" y="5178425"/>
            <a:ext cx="457200" cy="381000"/>
          </a:xfrm>
          <a:prstGeom prst="ellipse">
            <a:avLst/>
          </a:prstGeom>
          <a:solidFill>
            <a:srgbClr val="99FF33"/>
          </a:solidFill>
          <a:ln w="12700" cap="sq">
            <a:solidFill>
              <a:schemeClr val="tx1"/>
            </a:solidFill>
            <a:round/>
            <a:headEnd type="none" w="sm" len="sm"/>
            <a:tailEnd type="none" w="sm" len="sm"/>
          </a:ln>
        </p:spPr>
        <p:txBody>
          <a:bodyPr wrap="none" anchor="ctr"/>
          <a:lstStyle/>
          <a:p>
            <a:endParaRPr lang="en-US" dirty="0">
              <a:solidFill>
                <a:srgbClr val="99FF33"/>
              </a:solidFill>
            </a:endParaRPr>
          </a:p>
        </p:txBody>
      </p:sp>
      <p:sp>
        <p:nvSpPr>
          <p:cNvPr id="31759" name="Line 18"/>
          <p:cNvSpPr>
            <a:spLocks noChangeShapeType="1"/>
          </p:cNvSpPr>
          <p:nvPr/>
        </p:nvSpPr>
        <p:spPr bwMode="auto">
          <a:xfrm flipH="1">
            <a:off x="3721100" y="5330825"/>
            <a:ext cx="533400" cy="0"/>
          </a:xfrm>
          <a:prstGeom prst="line">
            <a:avLst/>
          </a:prstGeom>
          <a:noFill/>
          <a:ln w="38100" cap="sq">
            <a:solidFill>
              <a:srgbClr val="006666"/>
            </a:solidFill>
            <a:round/>
            <a:headEnd type="none" w="sm" len="sm"/>
            <a:tailEnd type="none" w="sm" len="sm"/>
          </a:ln>
        </p:spPr>
        <p:txBody>
          <a:bodyPr/>
          <a:lstStyle/>
          <a:p>
            <a:endParaRPr lang="en-US" dirty="0"/>
          </a:p>
        </p:txBody>
      </p:sp>
      <p:sp>
        <p:nvSpPr>
          <p:cNvPr id="31760" name="Line 19"/>
          <p:cNvSpPr>
            <a:spLocks noChangeShapeType="1"/>
          </p:cNvSpPr>
          <p:nvPr/>
        </p:nvSpPr>
        <p:spPr bwMode="auto">
          <a:xfrm>
            <a:off x="3721100" y="5330825"/>
            <a:ext cx="0" cy="609600"/>
          </a:xfrm>
          <a:prstGeom prst="line">
            <a:avLst/>
          </a:prstGeom>
          <a:noFill/>
          <a:ln w="38100" cap="sq">
            <a:solidFill>
              <a:srgbClr val="006666"/>
            </a:solidFill>
            <a:round/>
            <a:headEnd type="none" w="sm" len="sm"/>
            <a:tailEnd type="none" w="sm" len="sm"/>
          </a:ln>
        </p:spPr>
        <p:txBody>
          <a:bodyPr/>
          <a:lstStyle/>
          <a:p>
            <a:endParaRPr lang="en-US" dirty="0"/>
          </a:p>
        </p:txBody>
      </p:sp>
      <p:sp>
        <p:nvSpPr>
          <p:cNvPr id="31761" name="Rectangle 20" descr="Granite"/>
          <p:cNvSpPr>
            <a:spLocks noChangeArrowheads="1"/>
          </p:cNvSpPr>
          <p:nvPr/>
        </p:nvSpPr>
        <p:spPr bwMode="auto">
          <a:xfrm>
            <a:off x="3568700" y="5940425"/>
            <a:ext cx="304800" cy="1524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404813"/>
            <a:ext cx="8229600" cy="706437"/>
          </a:xfrm>
        </p:spPr>
        <p:txBody>
          <a:bodyPr/>
          <a:lstStyle/>
          <a:p>
            <a:r>
              <a:rPr lang="en-GB" sz="3600" dirty="0" smtClean="0">
                <a:cs typeface="Arial" charset="0"/>
              </a:rPr>
              <a:t>Soft Foot</a:t>
            </a:r>
          </a:p>
        </p:txBody>
      </p:sp>
      <p:sp>
        <p:nvSpPr>
          <p:cNvPr id="15" name="Slide Number Placeholder 4"/>
          <p:cNvSpPr>
            <a:spLocks noGrp="1"/>
          </p:cNvSpPr>
          <p:nvPr>
            <p:ph type="sldNum" sz="quarter" idx="12"/>
          </p:nvPr>
        </p:nvSpPr>
        <p:spPr/>
        <p:txBody>
          <a:bodyPr/>
          <a:lstStyle/>
          <a:p>
            <a:pPr>
              <a:defRPr/>
            </a:pPr>
            <a:fld id="{BC4F1C41-06F4-4A1B-9848-E9DC3B25419F}" type="slidenum">
              <a:rPr lang="en-US" smtClean="0"/>
              <a:pPr>
                <a:defRPr/>
              </a:pPr>
              <a:t>32</a:t>
            </a:fld>
            <a:endParaRPr lang="en-US" dirty="0"/>
          </a:p>
        </p:txBody>
      </p:sp>
      <p:sp>
        <p:nvSpPr>
          <p:cNvPr id="32772" name="Text Box 3" descr="Outlined diamond"/>
          <p:cNvSpPr txBox="1">
            <a:spLocks noChangeArrowheads="1"/>
          </p:cNvSpPr>
          <p:nvPr/>
        </p:nvSpPr>
        <p:spPr bwMode="auto">
          <a:xfrm>
            <a:off x="395288" y="981075"/>
            <a:ext cx="8497887" cy="3970338"/>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Soft foot further checks:</a:t>
            </a:r>
          </a:p>
          <a:p>
            <a:pPr>
              <a:spcBef>
                <a:spcPct val="50000"/>
              </a:spcBef>
            </a:pPr>
            <a:r>
              <a:rPr lang="en-GB" sz="2400" b="0" dirty="0" smtClean="0"/>
              <a:t>Remove shim pack underneath machine support.</a:t>
            </a:r>
          </a:p>
          <a:p>
            <a:pPr>
              <a:spcBef>
                <a:spcPct val="50000"/>
              </a:spcBef>
            </a:pPr>
            <a:r>
              <a:rPr lang="en-GB" sz="2400" b="0" dirty="0" smtClean="0"/>
              <a:t>Use feeler gauges to assure that machine supports are parallel with the soleplate/pedestal.</a:t>
            </a:r>
          </a:p>
          <a:p>
            <a:pPr>
              <a:spcBef>
                <a:spcPct val="50000"/>
              </a:spcBef>
            </a:pPr>
            <a:r>
              <a:rPr lang="en-GB" sz="2400" b="0" dirty="0" smtClean="0"/>
              <a:t>If supports are not parallel, re-work is required to correct the condition:</a:t>
            </a:r>
          </a:p>
          <a:p>
            <a:pPr>
              <a:spcBef>
                <a:spcPct val="50000"/>
              </a:spcBef>
            </a:pPr>
            <a:r>
              <a:rPr lang="en-GB" sz="2400" b="0" dirty="0" smtClean="0"/>
              <a:t>Re-grout, re-machine the support as required       </a:t>
            </a:r>
          </a:p>
          <a:p>
            <a:pPr>
              <a:spcBef>
                <a:spcPct val="50000"/>
              </a:spcBef>
            </a:pPr>
            <a:r>
              <a:rPr lang="en-GB" sz="2400" b="0" dirty="0" smtClean="0"/>
              <a:t>Prepare tapered shims.</a:t>
            </a:r>
            <a:endParaRPr lang="en-GB" sz="2400" b="0" dirty="0"/>
          </a:p>
        </p:txBody>
      </p:sp>
      <p:sp>
        <p:nvSpPr>
          <p:cNvPr id="32773" name="Line 4"/>
          <p:cNvSpPr>
            <a:spLocks noChangeShapeType="1"/>
          </p:cNvSpPr>
          <p:nvPr/>
        </p:nvSpPr>
        <p:spPr bwMode="auto">
          <a:xfrm rot="1457551" flipV="1">
            <a:off x="4219575" y="5259388"/>
            <a:ext cx="1588" cy="381000"/>
          </a:xfrm>
          <a:prstGeom prst="line">
            <a:avLst/>
          </a:prstGeom>
          <a:noFill/>
          <a:ln w="38100" cap="sq">
            <a:solidFill>
              <a:srgbClr val="CC3399"/>
            </a:solidFill>
            <a:round/>
            <a:headEnd type="none" w="sm" len="sm"/>
            <a:tailEnd type="none" w="sm" len="sm"/>
          </a:ln>
        </p:spPr>
        <p:txBody>
          <a:bodyPr/>
          <a:lstStyle/>
          <a:p>
            <a:endParaRPr lang="en-US" dirty="0"/>
          </a:p>
        </p:txBody>
      </p:sp>
      <p:sp>
        <p:nvSpPr>
          <p:cNvPr id="32774" name="Line 5"/>
          <p:cNvSpPr>
            <a:spLocks noChangeShapeType="1"/>
          </p:cNvSpPr>
          <p:nvPr/>
        </p:nvSpPr>
        <p:spPr bwMode="auto">
          <a:xfrm rot="434901" flipV="1">
            <a:off x="4851400" y="4508500"/>
            <a:ext cx="533400" cy="990600"/>
          </a:xfrm>
          <a:prstGeom prst="line">
            <a:avLst/>
          </a:prstGeom>
          <a:noFill/>
          <a:ln w="38100" cap="sq">
            <a:solidFill>
              <a:srgbClr val="CC3399"/>
            </a:solidFill>
            <a:round/>
            <a:headEnd type="none" w="sm" len="sm"/>
            <a:tailEnd type="none" w="sm" len="sm"/>
          </a:ln>
        </p:spPr>
        <p:txBody>
          <a:bodyPr/>
          <a:lstStyle/>
          <a:p>
            <a:endParaRPr lang="en-US" dirty="0"/>
          </a:p>
        </p:txBody>
      </p:sp>
      <p:sp>
        <p:nvSpPr>
          <p:cNvPr id="32775" name="Line 6"/>
          <p:cNvSpPr>
            <a:spLocks noChangeShapeType="1"/>
          </p:cNvSpPr>
          <p:nvPr/>
        </p:nvSpPr>
        <p:spPr bwMode="auto">
          <a:xfrm rot="454103">
            <a:off x="4676775" y="5487988"/>
            <a:ext cx="228600" cy="228600"/>
          </a:xfrm>
          <a:prstGeom prst="line">
            <a:avLst/>
          </a:prstGeom>
          <a:noFill/>
          <a:ln w="12700" cap="sq">
            <a:solidFill>
              <a:schemeClr val="tx1"/>
            </a:solidFill>
            <a:round/>
            <a:headEnd type="none" w="sm" len="sm"/>
            <a:tailEnd type="none" w="sm" len="sm"/>
          </a:ln>
        </p:spPr>
        <p:txBody>
          <a:bodyPr/>
          <a:lstStyle/>
          <a:p>
            <a:endParaRPr lang="en-US" dirty="0"/>
          </a:p>
        </p:txBody>
      </p:sp>
      <p:sp>
        <p:nvSpPr>
          <p:cNvPr id="32776" name="Line 7"/>
          <p:cNvSpPr>
            <a:spLocks noChangeShapeType="1"/>
          </p:cNvSpPr>
          <p:nvPr/>
        </p:nvSpPr>
        <p:spPr bwMode="auto">
          <a:xfrm rot="433033">
            <a:off x="4981575" y="5335588"/>
            <a:ext cx="457200" cy="381000"/>
          </a:xfrm>
          <a:prstGeom prst="line">
            <a:avLst/>
          </a:prstGeom>
          <a:noFill/>
          <a:ln w="12700" cap="sq">
            <a:solidFill>
              <a:schemeClr val="tx1"/>
            </a:solidFill>
            <a:round/>
            <a:headEnd type="none" w="sm" len="sm"/>
            <a:tailEnd type="none" w="sm" len="sm"/>
          </a:ln>
        </p:spPr>
        <p:txBody>
          <a:bodyPr/>
          <a:lstStyle/>
          <a:p>
            <a:endParaRPr lang="en-US" dirty="0"/>
          </a:p>
        </p:txBody>
      </p:sp>
      <p:sp>
        <p:nvSpPr>
          <p:cNvPr id="32777" name="Line 8"/>
          <p:cNvSpPr>
            <a:spLocks noChangeShapeType="1"/>
          </p:cNvSpPr>
          <p:nvPr/>
        </p:nvSpPr>
        <p:spPr bwMode="auto">
          <a:xfrm rot="438345">
            <a:off x="5133975" y="5030788"/>
            <a:ext cx="685800" cy="685800"/>
          </a:xfrm>
          <a:prstGeom prst="line">
            <a:avLst/>
          </a:prstGeom>
          <a:noFill/>
          <a:ln w="12700" cap="sq">
            <a:solidFill>
              <a:schemeClr val="tx1"/>
            </a:solidFill>
            <a:round/>
            <a:headEnd type="none" w="sm" len="sm"/>
            <a:tailEnd type="none" w="sm" len="sm"/>
          </a:ln>
        </p:spPr>
        <p:txBody>
          <a:bodyPr/>
          <a:lstStyle/>
          <a:p>
            <a:endParaRPr lang="en-US" dirty="0"/>
          </a:p>
        </p:txBody>
      </p:sp>
      <p:sp>
        <p:nvSpPr>
          <p:cNvPr id="32778" name="Line 9"/>
          <p:cNvSpPr>
            <a:spLocks noChangeShapeType="1"/>
          </p:cNvSpPr>
          <p:nvPr/>
        </p:nvSpPr>
        <p:spPr bwMode="auto">
          <a:xfrm rot="430302" flipH="1">
            <a:off x="4144963" y="5768975"/>
            <a:ext cx="1828800" cy="0"/>
          </a:xfrm>
          <a:prstGeom prst="line">
            <a:avLst/>
          </a:prstGeom>
          <a:noFill/>
          <a:ln w="38100" cap="sq">
            <a:solidFill>
              <a:srgbClr val="CC3399"/>
            </a:solidFill>
            <a:round/>
            <a:headEnd type="none" w="sm" len="sm"/>
            <a:tailEnd type="none" w="sm" len="sm"/>
          </a:ln>
        </p:spPr>
        <p:txBody>
          <a:bodyPr/>
          <a:lstStyle/>
          <a:p>
            <a:endParaRPr lang="en-US" dirty="0"/>
          </a:p>
        </p:txBody>
      </p:sp>
      <p:sp>
        <p:nvSpPr>
          <p:cNvPr id="32779" name="Line 10"/>
          <p:cNvSpPr>
            <a:spLocks noChangeShapeType="1"/>
          </p:cNvSpPr>
          <p:nvPr/>
        </p:nvSpPr>
        <p:spPr bwMode="auto">
          <a:xfrm rot="-439677">
            <a:off x="4291013" y="5264150"/>
            <a:ext cx="538162" cy="217488"/>
          </a:xfrm>
          <a:prstGeom prst="line">
            <a:avLst/>
          </a:prstGeom>
          <a:noFill/>
          <a:ln w="38100" cap="sq">
            <a:solidFill>
              <a:srgbClr val="CC3399"/>
            </a:solidFill>
            <a:round/>
            <a:headEnd type="none" w="sm" len="sm"/>
            <a:tailEnd type="none" w="sm" len="sm"/>
          </a:ln>
        </p:spPr>
        <p:txBody>
          <a:bodyPr/>
          <a:lstStyle/>
          <a:p>
            <a:endParaRPr lang="en-US" dirty="0"/>
          </a:p>
        </p:txBody>
      </p:sp>
      <p:sp>
        <p:nvSpPr>
          <p:cNvPr id="32780" name="Line 11"/>
          <p:cNvSpPr>
            <a:spLocks noChangeShapeType="1"/>
          </p:cNvSpPr>
          <p:nvPr/>
        </p:nvSpPr>
        <p:spPr bwMode="auto">
          <a:xfrm flipH="1">
            <a:off x="4067175" y="6021388"/>
            <a:ext cx="2057400" cy="0"/>
          </a:xfrm>
          <a:prstGeom prst="line">
            <a:avLst/>
          </a:prstGeom>
          <a:noFill/>
          <a:ln w="38100" cap="sq">
            <a:solidFill>
              <a:srgbClr val="006666"/>
            </a:solidFill>
            <a:round/>
            <a:headEnd type="none" w="sm" len="sm"/>
            <a:tailEnd type="none" w="sm" len="sm"/>
          </a:ln>
        </p:spPr>
        <p:txBody>
          <a:bodyPr/>
          <a:lstStyle/>
          <a:p>
            <a:endParaRPr lang="en-US" dirty="0"/>
          </a:p>
        </p:txBody>
      </p:sp>
      <p:sp>
        <p:nvSpPr>
          <p:cNvPr id="32781" name="AutoShape 12" descr="Sand"/>
          <p:cNvSpPr>
            <a:spLocks noChangeArrowheads="1"/>
          </p:cNvSpPr>
          <p:nvPr/>
        </p:nvSpPr>
        <p:spPr bwMode="auto">
          <a:xfrm rot="-5400000">
            <a:off x="3533775" y="5411788"/>
            <a:ext cx="266700" cy="876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539750" y="908050"/>
            <a:ext cx="8229600" cy="720725"/>
          </a:xfrm>
        </p:spPr>
        <p:txBody>
          <a:bodyPr/>
          <a:lstStyle/>
          <a:p>
            <a:r>
              <a:rPr lang="en-GB" sz="3600" dirty="0" smtClean="0">
                <a:cs typeface="Arial" charset="0"/>
              </a:rPr>
              <a:t>Indicator Bracket Bar Sag </a:t>
            </a:r>
            <a:endParaRPr lang="en-US" sz="3600" dirty="0" smtClean="0">
              <a:cs typeface="Arial" charset="0"/>
            </a:endParaRPr>
          </a:p>
        </p:txBody>
      </p:sp>
      <p:sp>
        <p:nvSpPr>
          <p:cNvPr id="92163" name="TextBox 22"/>
          <p:cNvSpPr txBox="1">
            <a:spLocks noChangeArrowheads="1"/>
          </p:cNvSpPr>
          <p:nvPr/>
        </p:nvSpPr>
        <p:spPr bwMode="auto">
          <a:xfrm>
            <a:off x="827088" y="2205038"/>
            <a:ext cx="7705725" cy="3108325"/>
          </a:xfrm>
          <a:prstGeom prst="rect">
            <a:avLst/>
          </a:prstGeom>
          <a:noFill/>
          <a:ln w="9525">
            <a:noFill/>
            <a:miter lim="800000"/>
            <a:headEnd/>
            <a:tailEnd/>
          </a:ln>
        </p:spPr>
        <p:txBody>
          <a:bodyPr>
            <a:spAutoFit/>
          </a:bodyPr>
          <a:lstStyle/>
          <a:p>
            <a:r>
              <a:rPr lang="en-GB" b="0" u="sng" dirty="0" smtClean="0"/>
              <a:t>How to perform a sag check:</a:t>
            </a:r>
          </a:p>
          <a:p>
            <a:r>
              <a:rPr lang="en-GB" dirty="0" smtClean="0"/>
              <a:t/>
            </a:r>
            <a:br>
              <a:rPr lang="en-GB" dirty="0" smtClean="0"/>
            </a:br>
            <a:r>
              <a:rPr lang="en-GB" b="0" dirty="0" smtClean="0"/>
              <a:t>Clamp the brackets on a sturdy piece of pipe the same distance they will be when placed on the equipment. Zero both indicators on top, then rotate to the bottom. The difference between the top and bottom reading is the sag. </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GB" sz="3600" dirty="0" smtClean="0">
                <a:cs typeface="Arabic Transparent" pitchFamily="2" charset="-78"/>
              </a:rPr>
              <a:t>BAR SAG</a:t>
            </a:r>
            <a:endParaRPr lang="en-US" sz="3600" dirty="0" smtClean="0">
              <a:cs typeface="Arabic Transparent" pitchFamily="2" charset="-78"/>
            </a:endParaRPr>
          </a:p>
        </p:txBody>
      </p:sp>
      <p:grpSp>
        <p:nvGrpSpPr>
          <p:cNvPr id="2" name="Group 33"/>
          <p:cNvGrpSpPr>
            <a:grpSpLocks/>
          </p:cNvGrpSpPr>
          <p:nvPr/>
        </p:nvGrpSpPr>
        <p:grpSpPr bwMode="auto">
          <a:xfrm>
            <a:off x="928688" y="2000250"/>
            <a:ext cx="3429000" cy="4286250"/>
            <a:chOff x="928662" y="2000240"/>
            <a:chExt cx="3429024" cy="4286280"/>
          </a:xfrm>
        </p:grpSpPr>
        <p:sp>
          <p:nvSpPr>
            <p:cNvPr id="93201" name="Rounded Rectangle 3"/>
            <p:cNvSpPr>
              <a:spLocks noChangeArrowheads="1"/>
            </p:cNvSpPr>
            <p:nvPr/>
          </p:nvSpPr>
          <p:spPr bwMode="auto">
            <a:xfrm>
              <a:off x="928662" y="2000240"/>
              <a:ext cx="2571768" cy="3429024"/>
            </a:xfrm>
            <a:prstGeom prst="roundRect">
              <a:avLst>
                <a:gd name="adj" fmla="val 16667"/>
              </a:avLst>
            </a:prstGeom>
            <a:solidFill>
              <a:schemeClr val="accent1"/>
            </a:solidFill>
            <a:ln w="12700" algn="ctr">
              <a:solidFill>
                <a:schemeClr val="tx1"/>
              </a:solidFill>
              <a:round/>
              <a:headEnd/>
              <a:tailEnd/>
            </a:ln>
          </p:spPr>
          <p:txBody>
            <a:bodyPr/>
            <a:lstStyle/>
            <a:p>
              <a:endParaRPr lang="en-US" dirty="0"/>
            </a:p>
          </p:txBody>
        </p:sp>
        <p:sp>
          <p:nvSpPr>
            <p:cNvPr id="93202" name="Rectangle 4"/>
            <p:cNvSpPr>
              <a:spLocks noChangeArrowheads="1"/>
            </p:cNvSpPr>
            <p:nvPr/>
          </p:nvSpPr>
          <p:spPr bwMode="auto">
            <a:xfrm>
              <a:off x="3500430" y="3143248"/>
              <a:ext cx="428628" cy="1143008"/>
            </a:xfrm>
            <a:prstGeom prst="rect">
              <a:avLst/>
            </a:prstGeom>
            <a:solidFill>
              <a:schemeClr val="accent1"/>
            </a:solidFill>
            <a:ln w="12700" algn="ctr">
              <a:solidFill>
                <a:schemeClr val="tx1"/>
              </a:solidFill>
              <a:round/>
              <a:headEnd/>
              <a:tailEnd/>
            </a:ln>
          </p:spPr>
          <p:txBody>
            <a:bodyPr/>
            <a:lstStyle/>
            <a:p>
              <a:endParaRPr lang="en-US" dirty="0"/>
            </a:p>
          </p:txBody>
        </p:sp>
        <p:sp>
          <p:nvSpPr>
            <p:cNvPr id="93203" name="Rectangle 6"/>
            <p:cNvSpPr>
              <a:spLocks noChangeArrowheads="1"/>
            </p:cNvSpPr>
            <p:nvPr/>
          </p:nvSpPr>
          <p:spPr bwMode="auto">
            <a:xfrm>
              <a:off x="3929058" y="2714620"/>
              <a:ext cx="428628" cy="2000264"/>
            </a:xfrm>
            <a:prstGeom prst="rect">
              <a:avLst/>
            </a:prstGeom>
            <a:solidFill>
              <a:schemeClr val="accent1"/>
            </a:solidFill>
            <a:ln w="12700" algn="ctr">
              <a:solidFill>
                <a:schemeClr val="tx1"/>
              </a:solidFill>
              <a:round/>
              <a:headEnd/>
              <a:tailEnd/>
            </a:ln>
          </p:spPr>
          <p:txBody>
            <a:bodyPr/>
            <a:lstStyle/>
            <a:p>
              <a:endParaRPr lang="en-US" dirty="0"/>
            </a:p>
          </p:txBody>
        </p:sp>
        <p:sp>
          <p:nvSpPr>
            <p:cNvPr id="93204" name="TextBox 9"/>
            <p:cNvSpPr txBox="1">
              <a:spLocks noChangeArrowheads="1"/>
            </p:cNvSpPr>
            <p:nvPr/>
          </p:nvSpPr>
          <p:spPr bwMode="auto">
            <a:xfrm>
              <a:off x="1643042" y="5824855"/>
              <a:ext cx="2143140" cy="461665"/>
            </a:xfrm>
            <a:prstGeom prst="rect">
              <a:avLst/>
            </a:prstGeom>
            <a:noFill/>
            <a:ln w="9525">
              <a:noFill/>
              <a:miter lim="800000"/>
              <a:headEnd/>
              <a:tailEnd/>
            </a:ln>
          </p:spPr>
          <p:txBody>
            <a:bodyPr>
              <a:spAutoFit/>
            </a:bodyPr>
            <a:lstStyle/>
            <a:p>
              <a:r>
                <a:rPr lang="en-GB" sz="2400" dirty="0"/>
                <a:t>MOTOR</a:t>
              </a:r>
              <a:endParaRPr lang="en-US" sz="2400" dirty="0"/>
            </a:p>
          </p:txBody>
        </p:sp>
        <p:sp>
          <p:nvSpPr>
            <p:cNvPr id="93205" name="Rectangle 31"/>
            <p:cNvSpPr>
              <a:spLocks noChangeArrowheads="1"/>
            </p:cNvSpPr>
            <p:nvPr/>
          </p:nvSpPr>
          <p:spPr bwMode="auto">
            <a:xfrm>
              <a:off x="2786050" y="5429264"/>
              <a:ext cx="428628" cy="295276"/>
            </a:xfrm>
            <a:prstGeom prst="rect">
              <a:avLst/>
            </a:prstGeom>
            <a:solidFill>
              <a:schemeClr val="accent1"/>
            </a:solidFill>
            <a:ln w="12700" algn="ctr">
              <a:solidFill>
                <a:schemeClr val="tx1"/>
              </a:solidFill>
              <a:round/>
              <a:headEnd/>
              <a:tailEnd/>
            </a:ln>
          </p:spPr>
          <p:txBody>
            <a:bodyPr/>
            <a:lstStyle/>
            <a:p>
              <a:endParaRPr lang="en-US" dirty="0"/>
            </a:p>
          </p:txBody>
        </p:sp>
        <p:sp>
          <p:nvSpPr>
            <p:cNvPr id="93206" name="Rectangle 32"/>
            <p:cNvSpPr>
              <a:spLocks noChangeArrowheads="1"/>
            </p:cNvSpPr>
            <p:nvPr/>
          </p:nvSpPr>
          <p:spPr bwMode="auto">
            <a:xfrm>
              <a:off x="1285852" y="5429264"/>
              <a:ext cx="428628" cy="295276"/>
            </a:xfrm>
            <a:prstGeom prst="rect">
              <a:avLst/>
            </a:prstGeom>
            <a:solidFill>
              <a:schemeClr val="accent1"/>
            </a:solidFill>
            <a:ln w="12700" algn="ctr">
              <a:solidFill>
                <a:schemeClr val="tx1"/>
              </a:solidFill>
              <a:round/>
              <a:headEnd/>
              <a:tailEnd/>
            </a:ln>
          </p:spPr>
          <p:txBody>
            <a:bodyPr/>
            <a:lstStyle/>
            <a:p>
              <a:endParaRPr lang="en-US" dirty="0"/>
            </a:p>
          </p:txBody>
        </p:sp>
      </p:grpSp>
      <p:cxnSp>
        <p:nvCxnSpPr>
          <p:cNvPr id="93188" name="Straight Connector 18"/>
          <p:cNvCxnSpPr>
            <a:cxnSpLocks noChangeShapeType="1"/>
          </p:cNvCxnSpPr>
          <p:nvPr/>
        </p:nvCxnSpPr>
        <p:spPr bwMode="auto">
          <a:xfrm>
            <a:off x="714375" y="5715000"/>
            <a:ext cx="7572375" cy="1588"/>
          </a:xfrm>
          <a:prstGeom prst="line">
            <a:avLst/>
          </a:prstGeom>
          <a:noFill/>
          <a:ln w="63500" algn="ctr">
            <a:solidFill>
              <a:schemeClr val="tx1"/>
            </a:solidFill>
            <a:round/>
            <a:headEnd/>
            <a:tailEnd/>
          </a:ln>
        </p:spPr>
      </p:cxnSp>
      <p:grpSp>
        <p:nvGrpSpPr>
          <p:cNvPr id="3" name="Group 38"/>
          <p:cNvGrpSpPr>
            <a:grpSpLocks/>
          </p:cNvGrpSpPr>
          <p:nvPr/>
        </p:nvGrpSpPr>
        <p:grpSpPr bwMode="auto">
          <a:xfrm>
            <a:off x="6215063" y="2714625"/>
            <a:ext cx="2000250" cy="2000250"/>
            <a:chOff x="6215074" y="2714620"/>
            <a:chExt cx="2000264" cy="2000264"/>
          </a:xfrm>
        </p:grpSpPr>
        <p:sp>
          <p:nvSpPr>
            <p:cNvPr id="93196" name="Oval 26"/>
            <p:cNvSpPr>
              <a:spLocks noChangeArrowheads="1"/>
            </p:cNvSpPr>
            <p:nvPr/>
          </p:nvSpPr>
          <p:spPr bwMode="auto">
            <a:xfrm>
              <a:off x="6215074" y="2714620"/>
              <a:ext cx="2000264" cy="2000264"/>
            </a:xfrm>
            <a:prstGeom prst="ellipse">
              <a:avLst/>
            </a:prstGeom>
            <a:solidFill>
              <a:schemeClr val="accent1"/>
            </a:solidFill>
            <a:ln w="12700" algn="ctr">
              <a:solidFill>
                <a:schemeClr val="tx1"/>
              </a:solidFill>
              <a:round/>
              <a:headEnd/>
              <a:tailEnd/>
            </a:ln>
          </p:spPr>
          <p:txBody>
            <a:bodyPr/>
            <a:lstStyle/>
            <a:p>
              <a:endParaRPr lang="en-US" dirty="0"/>
            </a:p>
          </p:txBody>
        </p:sp>
        <p:sp>
          <p:nvSpPr>
            <p:cNvPr id="28" name="Donut 27"/>
            <p:cNvSpPr/>
            <p:nvPr/>
          </p:nvSpPr>
          <p:spPr bwMode="auto">
            <a:xfrm>
              <a:off x="7143767" y="2786059"/>
              <a:ext cx="142876" cy="142876"/>
            </a:xfrm>
            <a:prstGeom prst="donut">
              <a:avLst/>
            </a:prstGeom>
            <a:solidFill>
              <a:srgbClr val="FF0000"/>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29" name="Donut 28"/>
            <p:cNvSpPr/>
            <p:nvPr/>
          </p:nvSpPr>
          <p:spPr bwMode="auto">
            <a:xfrm>
              <a:off x="8001023" y="3643315"/>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0" name="Donut 29"/>
            <p:cNvSpPr/>
            <p:nvPr/>
          </p:nvSpPr>
          <p:spPr bwMode="auto">
            <a:xfrm>
              <a:off x="6286511" y="3643315"/>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1" name="Donut 30"/>
            <p:cNvSpPr/>
            <p:nvPr/>
          </p:nvSpPr>
          <p:spPr bwMode="auto">
            <a:xfrm>
              <a:off x="7143767" y="4500571"/>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grpSp>
      <p:cxnSp>
        <p:nvCxnSpPr>
          <p:cNvPr id="93190" name="Straight Connector 33"/>
          <p:cNvCxnSpPr>
            <a:cxnSpLocks noChangeShapeType="1"/>
          </p:cNvCxnSpPr>
          <p:nvPr/>
        </p:nvCxnSpPr>
        <p:spPr bwMode="auto">
          <a:xfrm rot="16200000" flipH="1">
            <a:off x="5928520" y="3786981"/>
            <a:ext cx="2582862" cy="9525"/>
          </a:xfrm>
          <a:prstGeom prst="line">
            <a:avLst/>
          </a:prstGeom>
          <a:noFill/>
          <a:ln w="12700" algn="ctr">
            <a:solidFill>
              <a:schemeClr val="tx1"/>
            </a:solidFill>
            <a:prstDash val="lgDashDot"/>
            <a:round/>
            <a:headEnd/>
            <a:tailEnd/>
          </a:ln>
        </p:spPr>
      </p:cxnSp>
      <p:sp>
        <p:nvSpPr>
          <p:cNvPr id="38" name="Curved Left Arrow 37"/>
          <p:cNvSpPr/>
          <p:nvPr/>
        </p:nvSpPr>
        <p:spPr bwMode="auto">
          <a:xfrm>
            <a:off x="7715250" y="2500313"/>
            <a:ext cx="714375" cy="2357437"/>
          </a:xfrm>
          <a:prstGeom prst="curvedLeftArrow">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93192" name="TextBox 39"/>
          <p:cNvSpPr txBox="1">
            <a:spLocks noChangeArrowheads="1"/>
          </p:cNvSpPr>
          <p:nvPr/>
        </p:nvSpPr>
        <p:spPr bwMode="auto">
          <a:xfrm>
            <a:off x="8143875" y="2286000"/>
            <a:ext cx="642938" cy="338138"/>
          </a:xfrm>
          <a:prstGeom prst="rect">
            <a:avLst/>
          </a:prstGeom>
          <a:noFill/>
          <a:ln w="9525">
            <a:noFill/>
            <a:miter lim="800000"/>
            <a:headEnd/>
            <a:tailEnd/>
          </a:ln>
        </p:spPr>
        <p:txBody>
          <a:bodyPr>
            <a:spAutoFit/>
          </a:bodyPr>
          <a:lstStyle/>
          <a:p>
            <a:r>
              <a:rPr lang="en-GB" sz="1600" dirty="0" err="1"/>
              <a:t>DOR</a:t>
            </a:r>
            <a:endParaRPr lang="en-US" sz="1600" dirty="0"/>
          </a:p>
        </p:txBody>
      </p:sp>
      <p:cxnSp>
        <p:nvCxnSpPr>
          <p:cNvPr id="93193" name="Straight Connector 5"/>
          <p:cNvCxnSpPr>
            <a:cxnSpLocks noChangeShapeType="1"/>
          </p:cNvCxnSpPr>
          <p:nvPr/>
        </p:nvCxnSpPr>
        <p:spPr bwMode="auto">
          <a:xfrm>
            <a:off x="785813" y="3714750"/>
            <a:ext cx="7572375" cy="1588"/>
          </a:xfrm>
          <a:prstGeom prst="line">
            <a:avLst/>
          </a:prstGeom>
          <a:noFill/>
          <a:ln w="12700" algn="ctr">
            <a:solidFill>
              <a:schemeClr val="tx1"/>
            </a:solidFill>
            <a:prstDash val="lgDashDot"/>
            <a:round/>
            <a:headEnd/>
            <a:tailEnd/>
          </a:ln>
        </p:spPr>
      </p:cxnSp>
      <p:pic>
        <p:nvPicPr>
          <p:cNvPr id="26" name="Picture 25" descr="d.t.i.1.JPG"/>
          <p:cNvPicPr>
            <a:picLocks noChangeAspect="1"/>
          </p:cNvPicPr>
          <p:nvPr/>
        </p:nvPicPr>
        <p:blipFill>
          <a:blip r:embed="rId2" cstate="print"/>
          <a:stretch>
            <a:fillRect/>
          </a:stretch>
        </p:blipFill>
        <p:spPr>
          <a:xfrm>
            <a:off x="3923928" y="1628800"/>
            <a:ext cx="1368152" cy="1026114"/>
          </a:xfrm>
          <a:prstGeom prst="rect">
            <a:avLst/>
          </a:prstGeom>
        </p:spPr>
      </p:pic>
      <p:pic>
        <p:nvPicPr>
          <p:cNvPr id="32" name="Picture 31" descr="d.t.i2.JPG"/>
          <p:cNvPicPr>
            <a:picLocks noChangeAspect="1"/>
          </p:cNvPicPr>
          <p:nvPr/>
        </p:nvPicPr>
        <p:blipFill>
          <a:blip r:embed="rId3" cstate="print"/>
          <a:stretch>
            <a:fillRect/>
          </a:stretch>
        </p:blipFill>
        <p:spPr>
          <a:xfrm>
            <a:off x="6084168" y="1556792"/>
            <a:ext cx="1424946" cy="1068710"/>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GB" sz="3600" smtClean="0">
                <a:cs typeface="Arial" charset="0"/>
              </a:rPr>
              <a:t>BAR SAG</a:t>
            </a:r>
            <a:endParaRPr lang="en-US" sz="3600" smtClean="0">
              <a:cs typeface="Arial" charset="0"/>
            </a:endParaRPr>
          </a:p>
        </p:txBody>
      </p:sp>
      <p:grpSp>
        <p:nvGrpSpPr>
          <p:cNvPr id="2" name="Group 33"/>
          <p:cNvGrpSpPr>
            <a:grpSpLocks/>
          </p:cNvGrpSpPr>
          <p:nvPr/>
        </p:nvGrpSpPr>
        <p:grpSpPr bwMode="auto">
          <a:xfrm>
            <a:off x="928688" y="2000250"/>
            <a:ext cx="3429000" cy="4286250"/>
            <a:chOff x="928662" y="2000240"/>
            <a:chExt cx="3429024" cy="4286280"/>
          </a:xfrm>
        </p:grpSpPr>
        <p:sp>
          <p:nvSpPr>
            <p:cNvPr id="94223" name="Rounded Rectangle 3"/>
            <p:cNvSpPr>
              <a:spLocks noChangeArrowheads="1"/>
            </p:cNvSpPr>
            <p:nvPr/>
          </p:nvSpPr>
          <p:spPr bwMode="auto">
            <a:xfrm>
              <a:off x="928662" y="2000240"/>
              <a:ext cx="2571768" cy="3429024"/>
            </a:xfrm>
            <a:prstGeom prst="roundRect">
              <a:avLst>
                <a:gd name="adj" fmla="val 16667"/>
              </a:avLst>
            </a:prstGeom>
            <a:solidFill>
              <a:schemeClr val="accent1"/>
            </a:solidFill>
            <a:ln w="12700" algn="ctr">
              <a:solidFill>
                <a:schemeClr val="tx1"/>
              </a:solidFill>
              <a:round/>
              <a:headEnd/>
              <a:tailEnd/>
            </a:ln>
          </p:spPr>
          <p:txBody>
            <a:bodyPr/>
            <a:lstStyle/>
            <a:p>
              <a:endParaRPr lang="en-US"/>
            </a:p>
          </p:txBody>
        </p:sp>
        <p:sp>
          <p:nvSpPr>
            <p:cNvPr id="94224" name="Rectangle 4"/>
            <p:cNvSpPr>
              <a:spLocks noChangeArrowheads="1"/>
            </p:cNvSpPr>
            <p:nvPr/>
          </p:nvSpPr>
          <p:spPr bwMode="auto">
            <a:xfrm>
              <a:off x="3500430" y="3143248"/>
              <a:ext cx="428628" cy="1143008"/>
            </a:xfrm>
            <a:prstGeom prst="rect">
              <a:avLst/>
            </a:prstGeom>
            <a:solidFill>
              <a:schemeClr val="accent1"/>
            </a:solidFill>
            <a:ln w="12700" algn="ctr">
              <a:solidFill>
                <a:schemeClr val="tx1"/>
              </a:solidFill>
              <a:round/>
              <a:headEnd/>
              <a:tailEnd/>
            </a:ln>
          </p:spPr>
          <p:txBody>
            <a:bodyPr/>
            <a:lstStyle/>
            <a:p>
              <a:endParaRPr lang="en-US"/>
            </a:p>
          </p:txBody>
        </p:sp>
        <p:sp>
          <p:nvSpPr>
            <p:cNvPr id="94225" name="Rectangle 6"/>
            <p:cNvSpPr>
              <a:spLocks noChangeArrowheads="1"/>
            </p:cNvSpPr>
            <p:nvPr/>
          </p:nvSpPr>
          <p:spPr bwMode="auto">
            <a:xfrm>
              <a:off x="3929058" y="2714620"/>
              <a:ext cx="428628" cy="2000264"/>
            </a:xfrm>
            <a:prstGeom prst="rect">
              <a:avLst/>
            </a:prstGeom>
            <a:solidFill>
              <a:schemeClr val="accent1"/>
            </a:solidFill>
            <a:ln w="12700" algn="ctr">
              <a:solidFill>
                <a:schemeClr val="tx1"/>
              </a:solidFill>
              <a:round/>
              <a:headEnd/>
              <a:tailEnd/>
            </a:ln>
          </p:spPr>
          <p:txBody>
            <a:bodyPr/>
            <a:lstStyle/>
            <a:p>
              <a:endParaRPr lang="en-US"/>
            </a:p>
          </p:txBody>
        </p:sp>
        <p:sp>
          <p:nvSpPr>
            <p:cNvPr id="94226" name="TextBox 9"/>
            <p:cNvSpPr txBox="1">
              <a:spLocks noChangeArrowheads="1"/>
            </p:cNvSpPr>
            <p:nvPr/>
          </p:nvSpPr>
          <p:spPr bwMode="auto">
            <a:xfrm>
              <a:off x="1643042" y="5824855"/>
              <a:ext cx="2143140" cy="461665"/>
            </a:xfrm>
            <a:prstGeom prst="rect">
              <a:avLst/>
            </a:prstGeom>
            <a:noFill/>
            <a:ln w="9525">
              <a:noFill/>
              <a:miter lim="800000"/>
              <a:headEnd/>
              <a:tailEnd/>
            </a:ln>
          </p:spPr>
          <p:txBody>
            <a:bodyPr>
              <a:spAutoFit/>
            </a:bodyPr>
            <a:lstStyle/>
            <a:p>
              <a:r>
                <a:rPr lang="en-GB" sz="2400"/>
                <a:t>MOTOR</a:t>
              </a:r>
              <a:endParaRPr lang="en-US" sz="2400"/>
            </a:p>
          </p:txBody>
        </p:sp>
        <p:sp>
          <p:nvSpPr>
            <p:cNvPr id="94227" name="Rectangle 31"/>
            <p:cNvSpPr>
              <a:spLocks noChangeArrowheads="1"/>
            </p:cNvSpPr>
            <p:nvPr/>
          </p:nvSpPr>
          <p:spPr bwMode="auto">
            <a:xfrm>
              <a:off x="2786050" y="5429264"/>
              <a:ext cx="428628" cy="295276"/>
            </a:xfrm>
            <a:prstGeom prst="rect">
              <a:avLst/>
            </a:prstGeom>
            <a:solidFill>
              <a:schemeClr val="accent1"/>
            </a:solidFill>
            <a:ln w="12700" algn="ctr">
              <a:solidFill>
                <a:schemeClr val="tx1"/>
              </a:solidFill>
              <a:round/>
              <a:headEnd/>
              <a:tailEnd/>
            </a:ln>
          </p:spPr>
          <p:txBody>
            <a:bodyPr/>
            <a:lstStyle/>
            <a:p>
              <a:endParaRPr lang="en-US"/>
            </a:p>
          </p:txBody>
        </p:sp>
        <p:sp>
          <p:nvSpPr>
            <p:cNvPr id="94228" name="Rectangle 32"/>
            <p:cNvSpPr>
              <a:spLocks noChangeArrowheads="1"/>
            </p:cNvSpPr>
            <p:nvPr/>
          </p:nvSpPr>
          <p:spPr bwMode="auto">
            <a:xfrm>
              <a:off x="1285852" y="5429264"/>
              <a:ext cx="428628" cy="295276"/>
            </a:xfrm>
            <a:prstGeom prst="rect">
              <a:avLst/>
            </a:prstGeom>
            <a:solidFill>
              <a:schemeClr val="accent1"/>
            </a:solidFill>
            <a:ln w="12700" algn="ctr">
              <a:solidFill>
                <a:schemeClr val="tx1"/>
              </a:solidFill>
              <a:round/>
              <a:headEnd/>
              <a:tailEnd/>
            </a:ln>
          </p:spPr>
          <p:txBody>
            <a:bodyPr/>
            <a:lstStyle/>
            <a:p>
              <a:endParaRPr lang="en-US"/>
            </a:p>
          </p:txBody>
        </p:sp>
      </p:grpSp>
      <p:cxnSp>
        <p:nvCxnSpPr>
          <p:cNvPr id="94212" name="Straight Connector 18"/>
          <p:cNvCxnSpPr>
            <a:cxnSpLocks noChangeShapeType="1"/>
          </p:cNvCxnSpPr>
          <p:nvPr/>
        </p:nvCxnSpPr>
        <p:spPr bwMode="auto">
          <a:xfrm>
            <a:off x="714375" y="5715000"/>
            <a:ext cx="7572375" cy="1588"/>
          </a:xfrm>
          <a:prstGeom prst="line">
            <a:avLst/>
          </a:prstGeom>
          <a:noFill/>
          <a:ln w="63500" algn="ctr">
            <a:solidFill>
              <a:schemeClr val="tx1"/>
            </a:solidFill>
            <a:round/>
            <a:headEnd/>
            <a:tailEnd/>
          </a:ln>
        </p:spPr>
      </p:cxnSp>
      <p:sp>
        <p:nvSpPr>
          <p:cNvPr id="94213" name="Oval 26"/>
          <p:cNvSpPr>
            <a:spLocks noChangeArrowheads="1"/>
          </p:cNvSpPr>
          <p:nvPr/>
        </p:nvSpPr>
        <p:spPr bwMode="auto">
          <a:xfrm>
            <a:off x="6215063" y="2714625"/>
            <a:ext cx="2000250" cy="2000250"/>
          </a:xfrm>
          <a:prstGeom prst="ellipse">
            <a:avLst/>
          </a:prstGeom>
          <a:solidFill>
            <a:schemeClr val="accent1"/>
          </a:solidFill>
          <a:ln w="12700" algn="ctr">
            <a:solidFill>
              <a:schemeClr val="tx1"/>
            </a:solidFill>
            <a:round/>
            <a:headEnd/>
            <a:tailEnd/>
          </a:ln>
        </p:spPr>
        <p:txBody>
          <a:bodyPr/>
          <a:lstStyle/>
          <a:p>
            <a:endParaRPr lang="en-US"/>
          </a:p>
        </p:txBody>
      </p:sp>
      <p:sp>
        <p:nvSpPr>
          <p:cNvPr id="29" name="Donut 28"/>
          <p:cNvSpPr/>
          <p:nvPr/>
        </p:nvSpPr>
        <p:spPr bwMode="auto">
          <a:xfrm>
            <a:off x="8001000" y="364331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0" name="Donut 29"/>
          <p:cNvSpPr/>
          <p:nvPr/>
        </p:nvSpPr>
        <p:spPr bwMode="auto">
          <a:xfrm>
            <a:off x="6286500" y="364331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cxnSp>
        <p:nvCxnSpPr>
          <p:cNvPr id="94216" name="Straight Connector 33"/>
          <p:cNvCxnSpPr>
            <a:cxnSpLocks noChangeShapeType="1"/>
          </p:cNvCxnSpPr>
          <p:nvPr/>
        </p:nvCxnSpPr>
        <p:spPr bwMode="auto">
          <a:xfrm rot="16200000" flipH="1">
            <a:off x="5928520" y="3786981"/>
            <a:ext cx="2582862" cy="9525"/>
          </a:xfrm>
          <a:prstGeom prst="line">
            <a:avLst/>
          </a:prstGeom>
          <a:noFill/>
          <a:ln w="12700" algn="ctr">
            <a:solidFill>
              <a:schemeClr val="tx1"/>
            </a:solidFill>
            <a:prstDash val="lgDashDot"/>
            <a:round/>
            <a:headEnd/>
            <a:tailEnd/>
          </a:ln>
        </p:spPr>
      </p:cxnSp>
      <p:sp>
        <p:nvSpPr>
          <p:cNvPr id="38" name="Curved Left Arrow 37"/>
          <p:cNvSpPr/>
          <p:nvPr/>
        </p:nvSpPr>
        <p:spPr bwMode="auto">
          <a:xfrm>
            <a:off x="7715250" y="2500313"/>
            <a:ext cx="714375" cy="2357437"/>
          </a:xfrm>
          <a:prstGeom prst="curvedLeftArrow">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94218" name="TextBox 39"/>
          <p:cNvSpPr txBox="1">
            <a:spLocks noChangeArrowheads="1"/>
          </p:cNvSpPr>
          <p:nvPr/>
        </p:nvSpPr>
        <p:spPr bwMode="auto">
          <a:xfrm>
            <a:off x="8143875" y="2286000"/>
            <a:ext cx="642938" cy="338138"/>
          </a:xfrm>
          <a:prstGeom prst="rect">
            <a:avLst/>
          </a:prstGeom>
          <a:noFill/>
          <a:ln w="9525">
            <a:noFill/>
            <a:miter lim="800000"/>
            <a:headEnd/>
            <a:tailEnd/>
          </a:ln>
        </p:spPr>
        <p:txBody>
          <a:bodyPr>
            <a:spAutoFit/>
          </a:bodyPr>
          <a:lstStyle/>
          <a:p>
            <a:r>
              <a:rPr lang="en-GB" sz="1600"/>
              <a:t>DOR</a:t>
            </a:r>
            <a:endParaRPr lang="en-US" sz="1600"/>
          </a:p>
        </p:txBody>
      </p:sp>
      <p:cxnSp>
        <p:nvCxnSpPr>
          <p:cNvPr id="94219" name="Straight Connector 5"/>
          <p:cNvCxnSpPr>
            <a:cxnSpLocks noChangeShapeType="1"/>
          </p:cNvCxnSpPr>
          <p:nvPr/>
        </p:nvCxnSpPr>
        <p:spPr bwMode="auto">
          <a:xfrm>
            <a:off x="785813" y="3714750"/>
            <a:ext cx="7572375" cy="1588"/>
          </a:xfrm>
          <a:prstGeom prst="line">
            <a:avLst/>
          </a:prstGeom>
          <a:noFill/>
          <a:ln w="12700" algn="ctr">
            <a:solidFill>
              <a:schemeClr val="tx1"/>
            </a:solidFill>
            <a:prstDash val="lgDashDot"/>
            <a:round/>
            <a:headEnd/>
            <a:tailEnd/>
          </a:ln>
        </p:spPr>
      </p:cxnSp>
      <p:sp>
        <p:nvSpPr>
          <p:cNvPr id="23" name="Donut 22"/>
          <p:cNvSpPr/>
          <p:nvPr/>
        </p:nvSpPr>
        <p:spPr bwMode="auto">
          <a:xfrm>
            <a:off x="7143750" y="4500563"/>
            <a:ext cx="142875" cy="142875"/>
          </a:xfrm>
          <a:prstGeom prst="donut">
            <a:avLst/>
          </a:prstGeom>
          <a:solidFill>
            <a:srgbClr val="FF0000"/>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24" name="Donut 23"/>
          <p:cNvSpPr/>
          <p:nvPr/>
        </p:nvSpPr>
        <p:spPr bwMode="auto">
          <a:xfrm>
            <a:off x="7143750" y="278606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21" name="Picture 20" descr="d.t.i.1.JPG"/>
          <p:cNvPicPr>
            <a:picLocks noChangeAspect="1"/>
          </p:cNvPicPr>
          <p:nvPr/>
        </p:nvPicPr>
        <p:blipFill>
          <a:blip r:embed="rId2" cstate="print"/>
          <a:stretch>
            <a:fillRect/>
          </a:stretch>
        </p:blipFill>
        <p:spPr>
          <a:xfrm rot="10800000">
            <a:off x="6156176" y="4725144"/>
            <a:ext cx="1256928" cy="942696"/>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GB" sz="3600" dirty="0" smtClean="0">
                <a:solidFill>
                  <a:schemeClr val="tx1"/>
                </a:solidFill>
                <a:cs typeface="Arial" charset="0"/>
              </a:rPr>
              <a:t>Thermal Growth </a:t>
            </a:r>
          </a:p>
        </p:txBody>
      </p:sp>
      <p:pic>
        <p:nvPicPr>
          <p:cNvPr id="95235" name="Picture 4" descr="!termiskutvidgning"/>
          <p:cNvPicPr>
            <a:picLocks noGrp="1" noChangeAspect="1" noChangeArrowheads="1"/>
          </p:cNvPicPr>
          <p:nvPr>
            <p:ph type="body" idx="1"/>
          </p:nvPr>
        </p:nvPicPr>
        <p:blipFill>
          <a:blip r:embed="rId3" cstate="print"/>
          <a:srcRect/>
          <a:stretch>
            <a:fillRect/>
          </a:stretch>
        </p:blipFill>
        <p:spPr>
          <a:xfrm>
            <a:off x="4876800" y="3429000"/>
            <a:ext cx="3525838" cy="2489200"/>
          </a:xfrm>
          <a:noFill/>
        </p:spPr>
      </p:pic>
      <p:sp>
        <p:nvSpPr>
          <p:cNvPr id="95236" name="Text Box 5"/>
          <p:cNvSpPr txBox="1">
            <a:spLocks noChangeArrowheads="1"/>
          </p:cNvSpPr>
          <p:nvPr/>
        </p:nvSpPr>
        <p:spPr bwMode="auto">
          <a:xfrm>
            <a:off x="611188" y="1484313"/>
            <a:ext cx="8077200" cy="1200150"/>
          </a:xfrm>
          <a:prstGeom prst="rect">
            <a:avLst/>
          </a:prstGeom>
          <a:noFill/>
          <a:ln w="12700">
            <a:noFill/>
            <a:miter lim="800000"/>
            <a:headEnd/>
            <a:tailEnd/>
          </a:ln>
        </p:spPr>
        <p:txBody>
          <a:bodyPr>
            <a:spAutoFit/>
          </a:bodyPr>
          <a:lstStyle/>
          <a:p>
            <a:pPr>
              <a:spcBef>
                <a:spcPct val="50000"/>
              </a:spcBef>
            </a:pPr>
            <a:r>
              <a:rPr lang="en-GB" sz="2400" b="0" dirty="0" smtClean="0"/>
              <a:t>Machines that operate at a considerably hotter or colder condition than the ambient room temperature should be thermally compensated.</a:t>
            </a:r>
            <a:endParaRPr lang="en-GB" sz="2400" b="0" dirty="0"/>
          </a:p>
        </p:txBody>
      </p:sp>
      <p:sp>
        <p:nvSpPr>
          <p:cNvPr id="95237" name="Text Box 6"/>
          <p:cNvSpPr txBox="1">
            <a:spLocks noChangeArrowheads="1"/>
          </p:cNvSpPr>
          <p:nvPr/>
        </p:nvSpPr>
        <p:spPr bwMode="auto">
          <a:xfrm>
            <a:off x="755650" y="4076700"/>
            <a:ext cx="3455988" cy="1200150"/>
          </a:xfrm>
          <a:prstGeom prst="rect">
            <a:avLst/>
          </a:prstGeom>
          <a:noFill/>
          <a:ln w="12700">
            <a:noFill/>
            <a:miter lim="800000"/>
            <a:headEnd/>
            <a:tailEnd/>
          </a:ln>
        </p:spPr>
        <p:txBody>
          <a:bodyPr>
            <a:spAutoFit/>
          </a:bodyPr>
          <a:lstStyle/>
          <a:p>
            <a:pPr>
              <a:spcBef>
                <a:spcPct val="50000"/>
              </a:spcBef>
            </a:pPr>
            <a:r>
              <a:rPr lang="en-GB" sz="2400" b="0" dirty="0" smtClean="0"/>
              <a:t>They will “grow” or “shrink” as they heat up, or cool off</a:t>
            </a:r>
            <a:endParaRPr lang="en-GB" sz="2400" b="0"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sz="half" idx="1"/>
          </p:nvPr>
        </p:nvSpPr>
        <p:spPr>
          <a:xfrm>
            <a:off x="827088" y="1628775"/>
            <a:ext cx="7632700" cy="1219200"/>
          </a:xfrm>
        </p:spPr>
        <p:txBody>
          <a:bodyPr/>
          <a:lstStyle/>
          <a:p>
            <a:pPr marL="0" indent="0">
              <a:buFont typeface="Symbol" pitchFamily="18" charset="2"/>
              <a:buNone/>
            </a:pPr>
            <a:r>
              <a:rPr lang="en-GB" sz="2400" dirty="0" smtClean="0">
                <a:cs typeface="Arabic Transparent" pitchFamily="2" charset="-78"/>
              </a:rPr>
              <a:t>The machine manufacturer’s specs are a good place to start but, the machine manufacturer probably does not know:</a:t>
            </a:r>
          </a:p>
        </p:txBody>
      </p:sp>
      <p:pic>
        <p:nvPicPr>
          <p:cNvPr id="96259" name="Picture 5" descr="!termiskutvidgning"/>
          <p:cNvPicPr>
            <a:picLocks noGrp="1" noChangeAspect="1" noChangeArrowheads="1"/>
          </p:cNvPicPr>
          <p:nvPr>
            <p:ph type="clipArt" sz="half" idx="2"/>
          </p:nvPr>
        </p:nvPicPr>
        <p:blipFill>
          <a:blip r:embed="rId3" cstate="print"/>
          <a:srcRect/>
          <a:stretch>
            <a:fillRect/>
          </a:stretch>
        </p:blipFill>
        <p:spPr>
          <a:xfrm>
            <a:off x="5724525" y="3500438"/>
            <a:ext cx="3108325" cy="2193925"/>
          </a:xfrm>
          <a:noFill/>
        </p:spPr>
      </p:pic>
      <p:sp>
        <p:nvSpPr>
          <p:cNvPr id="96261" name="Text Box 7"/>
          <p:cNvSpPr txBox="1">
            <a:spLocks noChangeArrowheads="1"/>
          </p:cNvSpPr>
          <p:nvPr/>
        </p:nvSpPr>
        <p:spPr bwMode="auto">
          <a:xfrm>
            <a:off x="684213" y="3141663"/>
            <a:ext cx="4818062" cy="2862262"/>
          </a:xfrm>
          <a:prstGeom prst="rect">
            <a:avLst/>
          </a:prstGeom>
          <a:noFill/>
          <a:ln w="12700">
            <a:noFill/>
            <a:miter lim="800000"/>
            <a:headEnd/>
            <a:tailEnd/>
          </a:ln>
        </p:spPr>
        <p:txBody>
          <a:bodyPr>
            <a:spAutoFit/>
          </a:bodyPr>
          <a:lstStyle/>
          <a:p>
            <a:pPr>
              <a:spcBef>
                <a:spcPct val="50000"/>
              </a:spcBef>
            </a:pPr>
            <a:r>
              <a:rPr lang="en-GB" sz="2400" b="0" dirty="0" smtClean="0"/>
              <a:t>The exact temperature of the driver and driven machines</a:t>
            </a:r>
          </a:p>
          <a:p>
            <a:pPr>
              <a:spcBef>
                <a:spcPct val="50000"/>
              </a:spcBef>
            </a:pPr>
            <a:r>
              <a:rPr lang="en-GB" sz="2400" b="0" dirty="0" smtClean="0"/>
              <a:t>Ventilation quality or cooling effects</a:t>
            </a:r>
          </a:p>
          <a:p>
            <a:pPr>
              <a:spcBef>
                <a:spcPct val="50000"/>
              </a:spcBef>
            </a:pPr>
            <a:r>
              <a:rPr lang="en-GB" sz="2400" b="0" dirty="0" smtClean="0"/>
              <a:t>Piping strain influences</a:t>
            </a:r>
          </a:p>
          <a:p>
            <a:pPr>
              <a:spcBef>
                <a:spcPct val="50000"/>
              </a:spcBef>
            </a:pPr>
            <a:r>
              <a:rPr lang="en-GB" sz="2400" b="0" dirty="0" smtClean="0"/>
              <a:t>Piping thermal changes</a:t>
            </a:r>
            <a:endParaRPr lang="en-GB" sz="1800" dirty="0"/>
          </a:p>
        </p:txBody>
      </p:sp>
      <p:sp>
        <p:nvSpPr>
          <p:cNvPr id="96262" name="Rectangle 7"/>
          <p:cNvSpPr>
            <a:spLocks noChangeArrowheads="1"/>
          </p:cNvSpPr>
          <p:nvPr/>
        </p:nvSpPr>
        <p:spPr bwMode="auto">
          <a:xfrm>
            <a:off x="2843213" y="620713"/>
            <a:ext cx="3622675" cy="646112"/>
          </a:xfrm>
          <a:prstGeom prst="rect">
            <a:avLst/>
          </a:prstGeom>
          <a:noFill/>
          <a:ln w="9525">
            <a:noFill/>
            <a:miter lim="800000"/>
            <a:headEnd/>
            <a:tailEnd/>
          </a:ln>
        </p:spPr>
        <p:txBody>
          <a:bodyPr wrap="none">
            <a:spAutoFit/>
          </a:bodyPr>
          <a:lstStyle/>
          <a:p>
            <a:r>
              <a:rPr lang="en-GB" sz="3600" b="0" dirty="0" smtClean="0"/>
              <a:t>Thermal Growth </a:t>
            </a:r>
            <a:endParaRPr lang="en-GB" sz="3600" b="0"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4638"/>
            <a:ext cx="8229600" cy="993775"/>
          </a:xfrm>
        </p:spPr>
        <p:txBody>
          <a:bodyPr/>
          <a:lstStyle/>
          <a:p>
            <a:r>
              <a:rPr lang="en-GB" sz="3600" dirty="0" smtClean="0">
                <a:solidFill>
                  <a:schemeClr val="tx1"/>
                </a:solidFill>
                <a:cs typeface="Arial" charset="0"/>
              </a:rPr>
              <a:t>Coefficient of Thermal Expansion</a:t>
            </a:r>
          </a:p>
        </p:txBody>
      </p:sp>
      <p:pic>
        <p:nvPicPr>
          <p:cNvPr id="97283" name="Picture 2"/>
          <p:cNvPicPr>
            <a:picLocks noGrp="1" noChangeAspect="1" noChangeArrowheads="1"/>
          </p:cNvPicPr>
          <p:nvPr>
            <p:ph type="body" idx="1"/>
          </p:nvPr>
        </p:nvPicPr>
        <p:blipFill>
          <a:blip r:embed="rId3" cstate="print"/>
          <a:srcRect/>
          <a:stretch>
            <a:fillRect/>
          </a:stretch>
        </p:blipFill>
        <p:spPr>
          <a:xfrm>
            <a:off x="609600" y="1447800"/>
            <a:ext cx="3975100" cy="4213225"/>
          </a:xfrm>
          <a:noFill/>
        </p:spPr>
      </p:pic>
      <p:sp>
        <p:nvSpPr>
          <p:cNvPr id="97284" name="Text Box 5"/>
          <p:cNvSpPr txBox="1">
            <a:spLocks noChangeArrowheads="1"/>
          </p:cNvSpPr>
          <p:nvPr/>
        </p:nvSpPr>
        <p:spPr bwMode="auto">
          <a:xfrm>
            <a:off x="5410200" y="1219200"/>
            <a:ext cx="2133600" cy="579438"/>
          </a:xfrm>
          <a:prstGeom prst="rect">
            <a:avLst/>
          </a:prstGeom>
          <a:noFill/>
          <a:ln w="12700">
            <a:noFill/>
            <a:miter lim="800000"/>
            <a:headEnd/>
            <a:tailEnd/>
          </a:ln>
        </p:spPr>
        <p:txBody>
          <a:bodyPr>
            <a:spAutoFit/>
          </a:bodyPr>
          <a:lstStyle/>
          <a:p>
            <a:pPr>
              <a:spcBef>
                <a:spcPct val="50000"/>
              </a:spcBef>
            </a:pPr>
            <a:endParaRPr lang="en-US"/>
          </a:p>
        </p:txBody>
      </p:sp>
      <p:sp>
        <p:nvSpPr>
          <p:cNvPr id="97285" name="Text Box 6"/>
          <p:cNvSpPr txBox="1">
            <a:spLocks noChangeArrowheads="1"/>
          </p:cNvSpPr>
          <p:nvPr/>
        </p:nvSpPr>
        <p:spPr bwMode="auto">
          <a:xfrm>
            <a:off x="5076825" y="1773238"/>
            <a:ext cx="3810000" cy="3416300"/>
          </a:xfrm>
          <a:prstGeom prst="rect">
            <a:avLst/>
          </a:prstGeom>
          <a:noFill/>
          <a:ln w="12700">
            <a:noFill/>
            <a:miter lim="800000"/>
            <a:headEnd/>
            <a:tailEnd/>
          </a:ln>
        </p:spPr>
        <p:txBody>
          <a:bodyPr>
            <a:spAutoFit/>
          </a:bodyPr>
          <a:lstStyle/>
          <a:p>
            <a:pPr>
              <a:spcBef>
                <a:spcPct val="50000"/>
              </a:spcBef>
            </a:pPr>
            <a:r>
              <a:rPr lang="en-GB" sz="2400" b="0" dirty="0" smtClean="0"/>
              <a:t>If you can’t remember this chart, remember this:</a:t>
            </a:r>
          </a:p>
          <a:p>
            <a:pPr>
              <a:spcBef>
                <a:spcPct val="50000"/>
              </a:spcBef>
            </a:pPr>
            <a:endParaRPr lang="en-GB" dirty="0"/>
          </a:p>
          <a:p>
            <a:pPr>
              <a:spcBef>
                <a:spcPct val="50000"/>
              </a:spcBef>
            </a:pPr>
            <a:endParaRPr lang="en-GB" dirty="0" smtClean="0"/>
          </a:p>
          <a:p>
            <a:pPr>
              <a:spcBef>
                <a:spcPct val="50000"/>
              </a:spcBef>
            </a:pPr>
            <a:r>
              <a:rPr lang="en-GB" sz="2400" b="0" dirty="0" smtClean="0"/>
              <a:t>If one foot of steel get 100 degrees hotter, it grows about ( 0.008”)</a:t>
            </a:r>
            <a:endParaRPr lang="en-GB" sz="2400" b="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900113" y="274638"/>
            <a:ext cx="7127875" cy="922337"/>
          </a:xfrm>
        </p:spPr>
        <p:txBody>
          <a:bodyPr/>
          <a:lstStyle/>
          <a:p>
            <a:r>
              <a:rPr lang="en-GB" sz="3600" dirty="0" smtClean="0">
                <a:solidFill>
                  <a:schemeClr val="tx1"/>
                </a:solidFill>
                <a:cs typeface="Arial" charset="0"/>
              </a:rPr>
              <a:t>Thermal Growth </a:t>
            </a:r>
          </a:p>
        </p:txBody>
      </p:sp>
      <p:sp>
        <p:nvSpPr>
          <p:cNvPr id="98307" name="Rectangle 3"/>
          <p:cNvSpPr>
            <a:spLocks noGrp="1" noChangeArrowheads="1"/>
          </p:cNvSpPr>
          <p:nvPr>
            <p:ph type="body" idx="1"/>
          </p:nvPr>
        </p:nvSpPr>
        <p:spPr>
          <a:xfrm>
            <a:off x="395288" y="1052513"/>
            <a:ext cx="8229600" cy="2376487"/>
          </a:xfrm>
        </p:spPr>
        <p:txBody>
          <a:bodyPr/>
          <a:lstStyle/>
          <a:p>
            <a:pPr>
              <a:buFontTx/>
              <a:buNone/>
            </a:pPr>
            <a:r>
              <a:rPr lang="en-GB" sz="2400" u="sng" dirty="0" smtClean="0">
                <a:cs typeface="Arial" charset="0"/>
              </a:rPr>
              <a:t>However, this is not a magic formula!</a:t>
            </a:r>
          </a:p>
          <a:p>
            <a:pPr marL="0" indent="0">
              <a:buNone/>
            </a:pPr>
            <a:r>
              <a:rPr lang="en-GB" sz="2400" dirty="0" smtClean="0">
                <a:cs typeface="Arial" charset="0"/>
              </a:rPr>
              <a:t>Machines do not usually heat or cool at the exact same temperature top to bottom.</a:t>
            </a:r>
          </a:p>
          <a:p>
            <a:pPr marL="0" indent="0">
              <a:buNone/>
            </a:pPr>
            <a:r>
              <a:rPr lang="en-GB" sz="2400" dirty="0" smtClean="0">
                <a:cs typeface="Arial" charset="0"/>
              </a:rPr>
              <a:t>You need to find a mean, or average temperature of the machine – from the </a:t>
            </a:r>
            <a:r>
              <a:rPr lang="en-GB" sz="2400" dirty="0" err="1" smtClean="0">
                <a:cs typeface="Arial" charset="0"/>
              </a:rPr>
              <a:t>centerline</a:t>
            </a:r>
            <a:r>
              <a:rPr lang="en-GB" sz="2400" dirty="0" smtClean="0">
                <a:cs typeface="Arial" charset="0"/>
              </a:rPr>
              <a:t> of the shaft, to the bottom of the foot.</a:t>
            </a:r>
          </a:p>
        </p:txBody>
      </p:sp>
      <p:pic>
        <p:nvPicPr>
          <p:cNvPr id="98308" name="Picture 3" descr="MachineswoTDs"/>
          <p:cNvPicPr>
            <a:picLocks noChangeAspect="1" noChangeArrowheads="1"/>
          </p:cNvPicPr>
          <p:nvPr/>
        </p:nvPicPr>
        <p:blipFill>
          <a:blip r:embed="rId3" cstate="print"/>
          <a:srcRect/>
          <a:stretch>
            <a:fillRect/>
          </a:stretch>
        </p:blipFill>
        <p:spPr bwMode="auto">
          <a:xfrm>
            <a:off x="1763713" y="3789363"/>
            <a:ext cx="5562600" cy="25908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549275"/>
            <a:ext cx="8229600" cy="1143000"/>
          </a:xfrm>
        </p:spPr>
        <p:txBody>
          <a:bodyPr/>
          <a:lstStyle/>
          <a:p>
            <a:r>
              <a:rPr lang="en-US" sz="3600" dirty="0" smtClean="0">
                <a:cs typeface="Arial" charset="0"/>
              </a:rPr>
              <a:t>What is the relation between alignment and machinery </a:t>
            </a:r>
            <a:r>
              <a:rPr lang="en-GB" sz="3600" dirty="0" smtClean="0">
                <a:cs typeface="Arial" charset="0"/>
              </a:rPr>
              <a:t>performance</a:t>
            </a:r>
            <a:r>
              <a:rPr lang="en-US" dirty="0" smtClean="0"/>
              <a:t>? </a:t>
            </a:r>
          </a:p>
        </p:txBody>
      </p:sp>
      <p:sp>
        <p:nvSpPr>
          <p:cNvPr id="8" name="Slide Number Placeholder 4"/>
          <p:cNvSpPr>
            <a:spLocks noGrp="1"/>
          </p:cNvSpPr>
          <p:nvPr>
            <p:ph type="sldNum" sz="quarter" idx="12"/>
          </p:nvPr>
        </p:nvSpPr>
        <p:spPr/>
        <p:txBody>
          <a:bodyPr/>
          <a:lstStyle/>
          <a:p>
            <a:pPr>
              <a:defRPr/>
            </a:pPr>
            <a:fld id="{06B10E95-EE73-497E-83A2-C65AD665694E}" type="slidenum">
              <a:rPr lang="en-US" smtClean="0"/>
              <a:pPr>
                <a:defRPr/>
              </a:pPr>
              <a:t>4</a:t>
            </a:fld>
            <a:endParaRPr lang="en-US" dirty="0"/>
          </a:p>
        </p:txBody>
      </p:sp>
      <p:sp>
        <p:nvSpPr>
          <p:cNvPr id="9220" name="Text Box 3"/>
          <p:cNvSpPr txBox="1">
            <a:spLocks noChangeArrowheads="1"/>
          </p:cNvSpPr>
          <p:nvPr/>
        </p:nvSpPr>
        <p:spPr bwMode="auto">
          <a:xfrm>
            <a:off x="3276600" y="2133600"/>
            <a:ext cx="4191000" cy="523220"/>
          </a:xfrm>
          <a:prstGeom prst="rect">
            <a:avLst/>
          </a:prstGeom>
          <a:noFill/>
          <a:ln w="12700" cap="sq">
            <a:noFill/>
            <a:miter lim="800000"/>
            <a:headEnd type="none" w="sm" len="sm"/>
            <a:tailEnd type="none" w="sm" len="sm"/>
          </a:ln>
        </p:spPr>
        <p:txBody>
          <a:bodyPr>
            <a:spAutoFit/>
          </a:bodyPr>
          <a:lstStyle/>
          <a:p>
            <a:pPr algn="r">
              <a:spcBef>
                <a:spcPct val="50000"/>
              </a:spcBef>
            </a:pPr>
            <a:endParaRPr lang="en-GB" dirty="0"/>
          </a:p>
        </p:txBody>
      </p:sp>
      <p:sp>
        <p:nvSpPr>
          <p:cNvPr id="9221" name="Text Box 4" descr="Outlined diamond"/>
          <p:cNvSpPr txBox="1">
            <a:spLocks noChangeArrowheads="1"/>
          </p:cNvSpPr>
          <p:nvPr/>
        </p:nvSpPr>
        <p:spPr bwMode="auto">
          <a:xfrm>
            <a:off x="1908175" y="2420938"/>
            <a:ext cx="4800600" cy="461962"/>
          </a:xfrm>
          <a:prstGeom prst="rect">
            <a:avLst/>
          </a:prstGeom>
          <a:noFill/>
          <a:ln w="12700" cap="sq">
            <a:noFill/>
            <a:miter lim="800000"/>
            <a:headEnd type="none" w="sm" len="sm"/>
            <a:tailEnd type="none" w="sm" len="sm"/>
          </a:ln>
        </p:spPr>
        <p:txBody>
          <a:bodyPr>
            <a:spAutoFit/>
          </a:bodyPr>
          <a:lstStyle/>
          <a:p>
            <a:pPr algn="ctr">
              <a:spcBef>
                <a:spcPct val="50000"/>
              </a:spcBef>
            </a:pPr>
            <a:r>
              <a:rPr lang="en-GB" sz="2400" dirty="0" smtClean="0"/>
              <a:t>Alignment = Performance</a:t>
            </a:r>
            <a:endParaRPr lang="en-GB" sz="2400" dirty="0"/>
          </a:p>
        </p:txBody>
      </p:sp>
      <p:sp>
        <p:nvSpPr>
          <p:cNvPr id="9222" name="Text Box 5" descr="Outlined diamond"/>
          <p:cNvSpPr txBox="1">
            <a:spLocks noChangeArrowheads="1"/>
          </p:cNvSpPr>
          <p:nvPr/>
        </p:nvSpPr>
        <p:spPr bwMode="auto">
          <a:xfrm>
            <a:off x="900113" y="3429000"/>
            <a:ext cx="7253287" cy="2124075"/>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Precise alignment between the pump and driver is mandatory for the  correct pump system performance.</a:t>
            </a:r>
          </a:p>
          <a:p>
            <a:pPr>
              <a:spcBef>
                <a:spcPct val="50000"/>
              </a:spcBef>
            </a:pPr>
            <a:r>
              <a:rPr lang="en-GB" sz="2400" b="0" dirty="0" smtClean="0"/>
              <a:t>Incorrect alignment is one of the major causes of rotating equipment failure. </a:t>
            </a:r>
            <a:endParaRPr lang="en-GB" sz="2400" b="0"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68313" y="404813"/>
            <a:ext cx="8229600" cy="777875"/>
          </a:xfrm>
        </p:spPr>
        <p:txBody>
          <a:bodyPr/>
          <a:lstStyle/>
          <a:p>
            <a:r>
              <a:rPr lang="en-GB" sz="3600" dirty="0" smtClean="0">
                <a:solidFill>
                  <a:schemeClr val="tx1"/>
                </a:solidFill>
                <a:cs typeface="Arial" charset="0"/>
              </a:rPr>
              <a:t>Thermal Growth </a:t>
            </a:r>
          </a:p>
        </p:txBody>
      </p:sp>
      <p:sp>
        <p:nvSpPr>
          <p:cNvPr id="99331" name="Rectangle 3"/>
          <p:cNvSpPr>
            <a:spLocks noGrp="1" noChangeArrowheads="1"/>
          </p:cNvSpPr>
          <p:nvPr>
            <p:ph type="body" idx="1"/>
          </p:nvPr>
        </p:nvSpPr>
        <p:spPr>
          <a:xfrm>
            <a:off x="539552" y="1628800"/>
            <a:ext cx="8353425" cy="4031778"/>
          </a:xfrm>
        </p:spPr>
        <p:txBody>
          <a:bodyPr/>
          <a:lstStyle/>
          <a:p>
            <a:pPr>
              <a:buFontTx/>
              <a:buNone/>
            </a:pPr>
            <a:r>
              <a:rPr lang="en-GB" sz="2400" u="sng" dirty="0" smtClean="0">
                <a:cs typeface="Arial" charset="0"/>
              </a:rPr>
              <a:t>The Best Way to Know Thermal Growth Changes</a:t>
            </a:r>
          </a:p>
          <a:p>
            <a:pPr>
              <a:buFontTx/>
              <a:buNone/>
            </a:pPr>
            <a:endParaRPr lang="en-GB" sz="1000" u="sng" dirty="0" smtClean="0">
              <a:cs typeface="Arial" charset="0"/>
            </a:endParaRPr>
          </a:p>
          <a:p>
            <a:pPr marL="0" indent="0">
              <a:spcBef>
                <a:spcPts val="0"/>
              </a:spcBef>
              <a:buNone/>
            </a:pPr>
            <a:r>
              <a:rPr lang="en-GB" sz="2400" dirty="0" smtClean="0">
                <a:cs typeface="Arial" charset="0"/>
              </a:rPr>
              <a:t>Measure them yourself.</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Measure the machine in the cold condition, and pre-set it to the manufacturer’s recommendations.</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Re-measure in the hot condition, if possible.</a:t>
            </a:r>
          </a:p>
          <a:p>
            <a:pPr marL="0" indent="0">
              <a:spcBef>
                <a:spcPts val="0"/>
              </a:spcBef>
              <a:buNone/>
            </a:pPr>
            <a:r>
              <a:rPr lang="en-GB" sz="2400" dirty="0" smtClean="0">
                <a:cs typeface="Arial" charset="0"/>
              </a:rPr>
              <a:t>Some lasers can do this calculation for you, or you can simply plot it on paper.</a:t>
            </a:r>
          </a:p>
          <a:p>
            <a:pPr marL="0" indent="0">
              <a:spcBef>
                <a:spcPts val="0"/>
              </a:spcBef>
              <a:buNone/>
            </a:pPr>
            <a:endParaRPr lang="en-GB" sz="1000" dirty="0" smtClean="0">
              <a:cs typeface="Arial" charset="0"/>
            </a:endParaRPr>
          </a:p>
          <a:p>
            <a:pPr marL="0" indent="0">
              <a:spcBef>
                <a:spcPts val="0"/>
              </a:spcBef>
              <a:buNone/>
            </a:pPr>
            <a:r>
              <a:rPr lang="en-GB" sz="2400" dirty="0" smtClean="0">
                <a:solidFill>
                  <a:srgbClr val="000000"/>
                </a:solidFill>
                <a:cs typeface="Arial" charset="0"/>
              </a:rPr>
              <a:t>In addition, some laser alignment tool manufacturers sell equipment that allow you to measure the thermal changes.</a:t>
            </a:r>
            <a:r>
              <a:rPr lang="en-GB" sz="2400" dirty="0" smtClean="0">
                <a:cs typeface="Arial" charset="0"/>
              </a:rPr>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3568" y="476672"/>
            <a:ext cx="7772400" cy="685800"/>
          </a:xfrm>
        </p:spPr>
        <p:txBody>
          <a:bodyPr/>
          <a:lstStyle/>
          <a:p>
            <a:r>
              <a:rPr lang="en-GB" sz="3600" dirty="0" smtClean="0">
                <a:solidFill>
                  <a:schemeClr val="tx1"/>
                </a:solidFill>
              </a:rPr>
              <a:t>Assumptions</a:t>
            </a:r>
          </a:p>
        </p:txBody>
      </p:sp>
      <p:sp>
        <p:nvSpPr>
          <p:cNvPr id="100355" name="Rectangle 3"/>
          <p:cNvSpPr>
            <a:spLocks noGrp="1" noChangeArrowheads="1"/>
          </p:cNvSpPr>
          <p:nvPr>
            <p:ph type="body" idx="1"/>
          </p:nvPr>
        </p:nvSpPr>
        <p:spPr>
          <a:xfrm>
            <a:off x="755576" y="1412776"/>
            <a:ext cx="7914456" cy="4607718"/>
          </a:xfrm>
        </p:spPr>
        <p:txBody>
          <a:bodyPr/>
          <a:lstStyle/>
          <a:p>
            <a:pPr marL="0" indent="0">
              <a:spcBef>
                <a:spcPts val="0"/>
              </a:spcBef>
              <a:buNone/>
            </a:pPr>
            <a:r>
              <a:rPr lang="en-GB" sz="2400" u="sng" dirty="0" smtClean="0">
                <a:cs typeface="Arial" charset="0"/>
              </a:rPr>
              <a:t>NEVER ASSUME IT’S LOCKED OFF AND ISOLATED!</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Don’t assume it’s aligned correctly, even if you did it the last time.</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Can the shafts be rotated together?  Can they be rotated individually?  You may have to modify your alignment technique.</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Is there a soft foot issue?  Check and minimize before alignment.</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Is there going to be thermal growth?  How much?  Which direction?  Is it going to get hotter, or colder?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83568" y="764704"/>
            <a:ext cx="7772400" cy="685800"/>
          </a:xfrm>
        </p:spPr>
        <p:txBody>
          <a:bodyPr/>
          <a:lstStyle/>
          <a:p>
            <a:r>
              <a:rPr lang="en-GB" sz="3600" dirty="0" smtClean="0">
                <a:solidFill>
                  <a:schemeClr val="tx1"/>
                </a:solidFill>
              </a:rPr>
              <a:t>Assumptions</a:t>
            </a:r>
          </a:p>
        </p:txBody>
      </p:sp>
      <p:sp>
        <p:nvSpPr>
          <p:cNvPr id="101379" name="Rectangle 3"/>
          <p:cNvSpPr>
            <a:spLocks noGrp="1" noChangeArrowheads="1"/>
          </p:cNvSpPr>
          <p:nvPr>
            <p:ph type="body" idx="1"/>
          </p:nvPr>
        </p:nvSpPr>
        <p:spPr>
          <a:xfrm>
            <a:off x="755576" y="1916832"/>
            <a:ext cx="7772400" cy="3861792"/>
          </a:xfrm>
        </p:spPr>
        <p:txBody>
          <a:bodyPr/>
          <a:lstStyle/>
          <a:p>
            <a:pPr marL="0" indent="0">
              <a:spcBef>
                <a:spcPts val="0"/>
              </a:spcBef>
              <a:buNone/>
            </a:pPr>
            <a:r>
              <a:rPr lang="en-GB" sz="2400" dirty="0" smtClean="0">
                <a:cs typeface="Arial" charset="0"/>
              </a:rPr>
              <a:t>Is the coupling insert worn?  Does it need replacement?</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Is there adequate spacing between the shafts?  Between couplings?</a:t>
            </a:r>
          </a:p>
          <a:p>
            <a:pPr marL="0" indent="0">
              <a:spcBef>
                <a:spcPts val="0"/>
              </a:spcBef>
              <a:buNone/>
            </a:pPr>
            <a:endParaRPr lang="en-GB" sz="1050" dirty="0" smtClean="0">
              <a:cs typeface="Arial" charset="0"/>
            </a:endParaRPr>
          </a:p>
          <a:p>
            <a:pPr marL="0" indent="0">
              <a:spcBef>
                <a:spcPts val="0"/>
              </a:spcBef>
              <a:buNone/>
            </a:pPr>
            <a:r>
              <a:rPr lang="en-GB" sz="2400" dirty="0" smtClean="0">
                <a:cs typeface="Arial" charset="0"/>
              </a:rPr>
              <a:t>Has pipe strain been minimized?</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Is the pump assembly sitting on isolators?  Are they functioning properly?</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Is the pump assembly sitting on an inertia block?  Is it properly affixed to the floor?</a:t>
            </a:r>
          </a:p>
          <a:p>
            <a:endParaRPr lang="en-US" sz="2200" dirty="0" smtClean="0">
              <a:cs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sz="3600" dirty="0" smtClean="0">
                <a:solidFill>
                  <a:schemeClr val="tx1"/>
                </a:solidFill>
              </a:rPr>
              <a:t>Assumptions</a:t>
            </a:r>
          </a:p>
        </p:txBody>
      </p:sp>
      <p:sp>
        <p:nvSpPr>
          <p:cNvPr id="102403" name="Rectangle 3"/>
          <p:cNvSpPr>
            <a:spLocks noGrp="1" noChangeArrowheads="1"/>
          </p:cNvSpPr>
          <p:nvPr>
            <p:ph type="body" idx="1"/>
          </p:nvPr>
        </p:nvSpPr>
        <p:spPr>
          <a:xfrm>
            <a:off x="1043608" y="2492896"/>
            <a:ext cx="7391400" cy="3167682"/>
          </a:xfrm>
        </p:spPr>
        <p:txBody>
          <a:bodyPr/>
          <a:lstStyle/>
          <a:p>
            <a:pPr marL="0" indent="0">
              <a:lnSpc>
                <a:spcPct val="90000"/>
              </a:lnSpc>
              <a:spcBef>
                <a:spcPts val="0"/>
              </a:spcBef>
              <a:buNone/>
            </a:pPr>
            <a:r>
              <a:rPr lang="en-GB" sz="2400" dirty="0" smtClean="0">
                <a:cs typeface="Arial" charset="0"/>
              </a:rPr>
              <a:t>Do you notice any cracks in the floor around the base?</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Can you feel vibration in the floor?</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Does the coupling insert have excessive backlash?</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the coupling flanges tight to the shaft?</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set screws and bolts tight?</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keys in place?</a:t>
            </a:r>
          </a:p>
          <a:p>
            <a:pPr marL="0" indent="0">
              <a:lnSpc>
                <a:spcPct val="90000"/>
              </a:lnSpc>
              <a:spcBef>
                <a:spcPts val="0"/>
              </a:spcBef>
              <a:buNone/>
            </a:pPr>
            <a:endParaRPr lang="en-US" sz="2400" dirty="0" smtClean="0"/>
          </a:p>
          <a:p>
            <a:pPr>
              <a:lnSpc>
                <a:spcPct val="90000"/>
              </a:lnSpc>
              <a:buFont typeface="Symbol" pitchFamily="18" charset="2"/>
              <a:buNone/>
            </a:pPr>
            <a:endParaRPr lang="en-US" sz="1800"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sz="3600" dirty="0" smtClean="0">
                <a:solidFill>
                  <a:schemeClr val="tx1"/>
                </a:solidFill>
              </a:rPr>
              <a:t>Assumptions</a:t>
            </a:r>
          </a:p>
        </p:txBody>
      </p:sp>
      <p:sp>
        <p:nvSpPr>
          <p:cNvPr id="103427" name="Rectangle 3"/>
          <p:cNvSpPr>
            <a:spLocks noGrp="1" noChangeArrowheads="1"/>
          </p:cNvSpPr>
          <p:nvPr>
            <p:ph type="body" idx="1"/>
          </p:nvPr>
        </p:nvSpPr>
        <p:spPr>
          <a:xfrm>
            <a:off x="827088" y="1412875"/>
            <a:ext cx="7391400" cy="5111750"/>
          </a:xfrm>
        </p:spPr>
        <p:txBody>
          <a:bodyPr/>
          <a:lstStyle/>
          <a:p>
            <a:pPr marL="0" indent="0">
              <a:lnSpc>
                <a:spcPct val="90000"/>
              </a:lnSpc>
              <a:spcBef>
                <a:spcPts val="0"/>
              </a:spcBef>
              <a:buNone/>
            </a:pPr>
            <a:r>
              <a:rPr lang="en-GB" sz="2400" dirty="0" smtClean="0">
                <a:cs typeface="Arabic Transparent" pitchFamily="2" charset="-78"/>
              </a:rPr>
              <a:t>Are the hubs concentric?  You may be able to align an eccentric hub, but may cause vibration, and make you look bad, if you miss it.</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Does the coupling guard clear the coupling?</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How clean is the area?</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Soft foot is not limited to just under the motor feet.  It can happen between a riser and frame, and between a frame and a floor.</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Are there </a:t>
            </a:r>
            <a:r>
              <a:rPr lang="en-GB" sz="2400" dirty="0" err="1" smtClean="0">
                <a:cs typeface="Arabic Transparent" pitchFamily="2" charset="-78"/>
              </a:rPr>
              <a:t>jackbolts</a:t>
            </a:r>
            <a:r>
              <a:rPr lang="en-GB" sz="2400" dirty="0" smtClean="0">
                <a:cs typeface="Arabic Transparent" pitchFamily="2" charset="-78"/>
              </a:rPr>
              <a:t>?  Are they screwed tight to the motor?</a:t>
            </a:r>
          </a:p>
          <a:p>
            <a:pPr>
              <a:lnSpc>
                <a:spcPct val="90000"/>
              </a:lnSpc>
              <a:buFont typeface="Symbol" pitchFamily="18" charset="2"/>
              <a:buNone/>
            </a:pPr>
            <a:endParaRPr lang="en-US" sz="1800" dirty="0" smtClean="0"/>
          </a:p>
          <a:p>
            <a:pPr>
              <a:lnSpc>
                <a:spcPct val="90000"/>
              </a:lnSpc>
              <a:buFont typeface="Symbol" pitchFamily="18" charset="2"/>
              <a:buNone/>
            </a:pPr>
            <a:endParaRPr lang="en-US" sz="1800"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38200" y="457200"/>
            <a:ext cx="7285038" cy="668338"/>
          </a:xfrm>
        </p:spPr>
        <p:txBody>
          <a:bodyPr/>
          <a:lstStyle/>
          <a:p>
            <a:r>
              <a:rPr lang="en-GB" sz="3600" dirty="0" smtClean="0">
                <a:solidFill>
                  <a:schemeClr val="tx1"/>
                </a:solidFill>
                <a:cs typeface="Arial" charset="0"/>
              </a:rPr>
              <a:t>General Observations</a:t>
            </a:r>
          </a:p>
        </p:txBody>
      </p:sp>
      <p:sp>
        <p:nvSpPr>
          <p:cNvPr id="104451" name="Rectangle 3"/>
          <p:cNvSpPr>
            <a:spLocks noGrp="1" noChangeArrowheads="1"/>
          </p:cNvSpPr>
          <p:nvPr>
            <p:ph type="body" idx="1"/>
          </p:nvPr>
        </p:nvSpPr>
        <p:spPr/>
        <p:txBody>
          <a:bodyPr/>
          <a:lstStyle/>
          <a:p>
            <a:pPr marL="0" indent="0">
              <a:buNone/>
            </a:pPr>
            <a:r>
              <a:rPr lang="en-GB" sz="2400" dirty="0" smtClean="0">
                <a:cs typeface="Arial" charset="0"/>
              </a:rPr>
              <a:t>Some alignment systems are sensitive to backlash or “play” in the coupling.  Not only lasers, but indicators can be misread due to backlash, especially if there is any eccentricity in the coupling.</a:t>
            </a:r>
          </a:p>
          <a:p>
            <a:pPr marL="0" indent="0">
              <a:buNone/>
            </a:pPr>
            <a:endParaRPr lang="en-GB" sz="2400" dirty="0" smtClean="0">
              <a:cs typeface="Arial" charset="0"/>
            </a:endParaRPr>
          </a:p>
          <a:p>
            <a:pPr marL="0" indent="0">
              <a:buNone/>
            </a:pPr>
            <a:r>
              <a:rPr lang="en-GB" sz="2400" dirty="0" smtClean="0">
                <a:cs typeface="Arial" charset="0"/>
              </a:rPr>
              <a:t>Beware of bumping your indicators or laser detectors.</a:t>
            </a:r>
          </a:p>
          <a:p>
            <a:pPr marL="0" indent="0">
              <a:buNone/>
            </a:pPr>
            <a:endParaRPr lang="en-GB" sz="2400" dirty="0" smtClean="0">
              <a:cs typeface="Arial" charset="0"/>
            </a:endParaRPr>
          </a:p>
          <a:p>
            <a:pPr marL="0" indent="0">
              <a:buNone/>
            </a:pPr>
            <a:r>
              <a:rPr lang="en-GB" sz="2400" dirty="0" smtClean="0">
                <a:cs typeface="Arial" charset="0"/>
              </a:rPr>
              <a:t>Beware of any binding or tightness in the machines as they are rotated.</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274638"/>
            <a:ext cx="8229600" cy="993775"/>
          </a:xfrm>
        </p:spPr>
        <p:txBody>
          <a:bodyPr/>
          <a:lstStyle/>
          <a:p>
            <a:r>
              <a:rPr lang="en-GB" sz="3600" dirty="0" smtClean="0">
                <a:solidFill>
                  <a:schemeClr val="tx1"/>
                </a:solidFill>
                <a:cs typeface="Arial" charset="0"/>
              </a:rPr>
              <a:t>General Observations</a:t>
            </a:r>
          </a:p>
        </p:txBody>
      </p:sp>
      <p:sp>
        <p:nvSpPr>
          <p:cNvPr id="105475" name="Rectangle 3"/>
          <p:cNvSpPr>
            <a:spLocks noGrp="1" noChangeArrowheads="1"/>
          </p:cNvSpPr>
          <p:nvPr>
            <p:ph type="body" idx="1"/>
          </p:nvPr>
        </p:nvSpPr>
        <p:spPr>
          <a:xfrm>
            <a:off x="899592" y="1628800"/>
            <a:ext cx="7427168" cy="4525963"/>
          </a:xfrm>
        </p:spPr>
        <p:txBody>
          <a:bodyPr/>
          <a:lstStyle/>
          <a:p>
            <a:pPr marL="0" indent="0">
              <a:spcBef>
                <a:spcPts val="0"/>
              </a:spcBef>
              <a:buNone/>
            </a:pPr>
            <a:r>
              <a:rPr lang="en-GB" sz="2400" dirty="0" smtClean="0">
                <a:cs typeface="Arial" charset="0"/>
              </a:rPr>
              <a:t>Always correct vertical misalignment </a:t>
            </a:r>
            <a:r>
              <a:rPr lang="en-GB" sz="2400" dirty="0" smtClean="0">
                <a:cs typeface="Arial" charset="0"/>
              </a:rPr>
              <a:t>first once the gross horizontal misalignment has been removed.  </a:t>
            </a:r>
            <a:endParaRPr lang="en-GB" sz="2400" dirty="0" smtClean="0">
              <a:cs typeface="Arial" charset="0"/>
            </a:endParaRP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Once the vertical (top to bottom, up and down) is corrected, you can theoretically move the machine side to side as far as it will go, without changing the vertical alignment.</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Then, correct misalignment in the horizontal plane (side to side). </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971550" y="2420938"/>
            <a:ext cx="7342188" cy="2798762"/>
          </a:xfrm>
        </p:spPr>
        <p:txBody>
          <a:bodyPr/>
          <a:lstStyle/>
          <a:p>
            <a:pPr algn="l"/>
            <a:r>
              <a:rPr lang="en-GB" sz="2400" dirty="0" smtClean="0">
                <a:solidFill>
                  <a:schemeClr val="tx1"/>
                </a:solidFill>
              </a:rPr>
              <a:t>You must make the right moves in sequence !</a:t>
            </a:r>
            <a:br>
              <a:rPr lang="en-GB" sz="2400" dirty="0" smtClean="0">
                <a:solidFill>
                  <a:schemeClr val="tx1"/>
                </a:solidFill>
              </a:rPr>
            </a:br>
            <a:r>
              <a:rPr lang="en-GB" sz="2400" dirty="0" smtClean="0">
                <a:solidFill>
                  <a:schemeClr val="tx1"/>
                </a:solidFill>
              </a:rPr>
              <a:t/>
            </a:r>
            <a:br>
              <a:rPr lang="en-GB" sz="2400" dirty="0" smtClean="0">
                <a:solidFill>
                  <a:schemeClr val="tx1"/>
                </a:solidFill>
              </a:rPr>
            </a:br>
            <a:r>
              <a:rPr lang="en-GB" sz="2400" dirty="0" smtClean="0">
                <a:solidFill>
                  <a:schemeClr val="tx1"/>
                </a:solidFill>
              </a:rPr>
              <a:t>Regardless of the method you use, alignment needs to be done in four steps</a:t>
            </a:r>
          </a:p>
        </p:txBody>
      </p:sp>
      <p:sp>
        <p:nvSpPr>
          <p:cNvPr id="106499" name="TextBox 2"/>
          <p:cNvSpPr txBox="1">
            <a:spLocks noChangeArrowheads="1"/>
          </p:cNvSpPr>
          <p:nvPr/>
        </p:nvSpPr>
        <p:spPr bwMode="auto">
          <a:xfrm>
            <a:off x="1187450" y="1052513"/>
            <a:ext cx="6264275" cy="646112"/>
          </a:xfrm>
          <a:prstGeom prst="rect">
            <a:avLst/>
          </a:prstGeom>
          <a:noFill/>
          <a:ln w="9525">
            <a:noFill/>
            <a:miter lim="800000"/>
            <a:headEnd/>
            <a:tailEnd/>
          </a:ln>
        </p:spPr>
        <p:txBody>
          <a:bodyPr>
            <a:spAutoFit/>
          </a:bodyPr>
          <a:lstStyle/>
          <a:p>
            <a:pPr algn="ctr"/>
            <a:r>
              <a:rPr lang="en-GB" sz="3600" b="0" dirty="0" smtClean="0"/>
              <a:t>When your ready to align!</a:t>
            </a:r>
            <a:endParaRPr lang="en-GB" sz="3600" b="0"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84213" y="620713"/>
            <a:ext cx="7775575" cy="1243012"/>
          </a:xfrm>
        </p:spPr>
        <p:txBody>
          <a:bodyPr/>
          <a:lstStyle/>
          <a:p>
            <a:r>
              <a:rPr lang="en-GB" sz="3600" dirty="0" smtClean="0">
                <a:solidFill>
                  <a:schemeClr val="tx1"/>
                </a:solidFill>
                <a:cs typeface="Arial" charset="0"/>
              </a:rPr>
              <a:t>Angular misalignment in the Horizontal Plane</a:t>
            </a:r>
          </a:p>
        </p:txBody>
      </p:sp>
      <p:pic>
        <p:nvPicPr>
          <p:cNvPr id="109571" name="Picture 4" descr="C:\Users\Stan\Pictures\AOVP.jpg"/>
          <p:cNvPicPr>
            <a:picLocks noChangeAspect="1" noChangeArrowheads="1"/>
          </p:cNvPicPr>
          <p:nvPr/>
        </p:nvPicPr>
        <p:blipFill>
          <a:blip r:embed="rId3" cstate="print"/>
          <a:srcRect/>
          <a:stretch>
            <a:fillRect/>
          </a:stretch>
        </p:blipFill>
        <p:spPr bwMode="auto">
          <a:xfrm>
            <a:off x="2124075" y="2349500"/>
            <a:ext cx="5800725" cy="3992563"/>
          </a:xfrm>
          <a:prstGeom prst="rect">
            <a:avLst/>
          </a:prstGeom>
          <a:noFill/>
          <a:ln w="9525">
            <a:noFill/>
            <a:miter lim="800000"/>
            <a:headEnd/>
            <a:tailEnd/>
          </a:ln>
        </p:spPr>
      </p:pic>
      <p:sp>
        <p:nvSpPr>
          <p:cNvPr id="109572" name="Text Box 5"/>
          <p:cNvSpPr txBox="1">
            <a:spLocks noChangeArrowheads="1"/>
          </p:cNvSpPr>
          <p:nvPr/>
        </p:nvSpPr>
        <p:spPr bwMode="auto">
          <a:xfrm>
            <a:off x="3243263" y="2562225"/>
            <a:ext cx="3505200" cy="522288"/>
          </a:xfrm>
          <a:prstGeom prst="rect">
            <a:avLst/>
          </a:prstGeom>
          <a:noFill/>
          <a:ln w="12700">
            <a:noFill/>
            <a:miter lim="800000"/>
            <a:headEnd/>
            <a:tailEnd/>
          </a:ln>
        </p:spPr>
        <p:txBody>
          <a:bodyPr>
            <a:spAutoFit/>
          </a:bodyPr>
          <a:lstStyle/>
          <a:p>
            <a:pPr>
              <a:spcBef>
                <a:spcPct val="50000"/>
              </a:spcBef>
            </a:pPr>
            <a:r>
              <a:rPr lang="en-GB" b="0" dirty="0" smtClean="0"/>
              <a:t>Top View</a:t>
            </a:r>
            <a:endParaRPr lang="en-GB" b="0" dirty="0"/>
          </a:p>
        </p:txBody>
      </p:sp>
      <p:sp>
        <p:nvSpPr>
          <p:cNvPr id="109573" name="Line 7"/>
          <p:cNvSpPr>
            <a:spLocks noChangeShapeType="1"/>
          </p:cNvSpPr>
          <p:nvPr/>
        </p:nvSpPr>
        <p:spPr bwMode="auto">
          <a:xfrm flipH="1">
            <a:off x="4005263" y="4619625"/>
            <a:ext cx="609600" cy="1219200"/>
          </a:xfrm>
          <a:prstGeom prst="line">
            <a:avLst/>
          </a:prstGeom>
          <a:noFill/>
          <a:ln w="12700">
            <a:solidFill>
              <a:schemeClr val="tx1"/>
            </a:solidFill>
            <a:round/>
            <a:headEnd/>
            <a:tailEnd/>
          </a:ln>
        </p:spPr>
        <p:txBody>
          <a:bodyPr/>
          <a:lstStyle/>
          <a:p>
            <a:endParaRPr lang="en-US"/>
          </a:p>
        </p:txBody>
      </p:sp>
      <p:sp>
        <p:nvSpPr>
          <p:cNvPr id="109574" name="Line 8"/>
          <p:cNvSpPr>
            <a:spLocks noChangeShapeType="1"/>
          </p:cNvSpPr>
          <p:nvPr/>
        </p:nvSpPr>
        <p:spPr bwMode="auto">
          <a:xfrm>
            <a:off x="4462463" y="4543425"/>
            <a:ext cx="0" cy="1295400"/>
          </a:xfrm>
          <a:prstGeom prst="line">
            <a:avLst/>
          </a:prstGeom>
          <a:noFill/>
          <a:ln w="12700">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900113" y="836613"/>
            <a:ext cx="7285037" cy="955675"/>
          </a:xfrm>
        </p:spPr>
        <p:txBody>
          <a:bodyPr/>
          <a:lstStyle/>
          <a:p>
            <a:r>
              <a:rPr lang="en-GB" sz="3600" dirty="0" smtClean="0">
                <a:solidFill>
                  <a:schemeClr val="tx1"/>
                </a:solidFill>
                <a:cs typeface="Arial" charset="0"/>
              </a:rPr>
              <a:t>Parallel Offset in the Horizontal Plane</a:t>
            </a:r>
          </a:p>
        </p:txBody>
      </p:sp>
      <p:pic>
        <p:nvPicPr>
          <p:cNvPr id="110595" name="Picture 4" descr="C:\Users\Stan\Pictures\POVP.jpg"/>
          <p:cNvPicPr>
            <a:picLocks noChangeAspect="1" noChangeArrowheads="1"/>
          </p:cNvPicPr>
          <p:nvPr/>
        </p:nvPicPr>
        <p:blipFill>
          <a:blip r:embed="rId3" cstate="print"/>
          <a:srcRect/>
          <a:stretch>
            <a:fillRect/>
          </a:stretch>
        </p:blipFill>
        <p:spPr bwMode="auto">
          <a:xfrm>
            <a:off x="1547813" y="2133600"/>
            <a:ext cx="6105525" cy="4202113"/>
          </a:xfrm>
          <a:prstGeom prst="rect">
            <a:avLst/>
          </a:prstGeom>
          <a:noFill/>
          <a:ln w="9525">
            <a:noFill/>
            <a:miter lim="800000"/>
            <a:headEnd/>
            <a:tailEnd/>
          </a:ln>
        </p:spPr>
      </p:pic>
      <p:sp>
        <p:nvSpPr>
          <p:cNvPr id="110596" name="Text Box 5"/>
          <p:cNvSpPr txBox="1">
            <a:spLocks noChangeArrowheads="1"/>
          </p:cNvSpPr>
          <p:nvPr/>
        </p:nvSpPr>
        <p:spPr bwMode="auto">
          <a:xfrm>
            <a:off x="2919413" y="2743200"/>
            <a:ext cx="3505200" cy="522288"/>
          </a:xfrm>
          <a:prstGeom prst="rect">
            <a:avLst/>
          </a:prstGeom>
          <a:noFill/>
          <a:ln w="12700">
            <a:noFill/>
            <a:miter lim="800000"/>
            <a:headEnd/>
            <a:tailEnd/>
          </a:ln>
        </p:spPr>
        <p:txBody>
          <a:bodyPr>
            <a:spAutoFit/>
          </a:bodyPr>
          <a:lstStyle/>
          <a:p>
            <a:pPr>
              <a:spcBef>
                <a:spcPct val="50000"/>
              </a:spcBef>
            </a:pPr>
            <a:r>
              <a:rPr lang="en-GB" b="0" dirty="0" smtClean="0"/>
              <a:t>Top View</a:t>
            </a:r>
            <a:endParaRPr lang="en-GB" b="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549275"/>
            <a:ext cx="8229600" cy="1143000"/>
          </a:xfrm>
        </p:spPr>
        <p:txBody>
          <a:bodyPr/>
          <a:lstStyle/>
          <a:p>
            <a:r>
              <a:rPr lang="en-GB" sz="3600" dirty="0" smtClean="0">
                <a:cs typeface="Arial" charset="0"/>
              </a:rPr>
              <a:t>Results of Shaft Misalignment</a:t>
            </a:r>
          </a:p>
        </p:txBody>
      </p:sp>
      <p:sp>
        <p:nvSpPr>
          <p:cNvPr id="10243" name="Rectangle 3" descr="Outlined diamond"/>
          <p:cNvSpPr>
            <a:spLocks noGrp="1" noChangeArrowheads="1"/>
          </p:cNvSpPr>
          <p:nvPr>
            <p:ph type="body" idx="1"/>
          </p:nvPr>
        </p:nvSpPr>
        <p:spPr>
          <a:xfrm>
            <a:off x="827088" y="2565400"/>
            <a:ext cx="7715250" cy="3240088"/>
          </a:xfrm>
        </p:spPr>
        <p:txBody>
          <a:bodyPr/>
          <a:lstStyle/>
          <a:p>
            <a:r>
              <a:rPr lang="en-GB" sz="2400" dirty="0" smtClean="0">
                <a:cs typeface="Arial" charset="0"/>
              </a:rPr>
              <a:t>Excessive vibration(destructive).</a:t>
            </a:r>
          </a:p>
          <a:p>
            <a:endParaRPr lang="en-GB" sz="2400" dirty="0" smtClean="0">
              <a:cs typeface="Arial" charset="0"/>
            </a:endParaRPr>
          </a:p>
          <a:p>
            <a:r>
              <a:rPr lang="en-GB" sz="2400" dirty="0" smtClean="0">
                <a:cs typeface="Arial" charset="0"/>
              </a:rPr>
              <a:t>Abnormal bearing and coupling wear as both will exposed to additional loads.</a:t>
            </a:r>
          </a:p>
          <a:p>
            <a:endParaRPr lang="en-GB" sz="2400" dirty="0" smtClean="0">
              <a:cs typeface="Arial" charset="0"/>
            </a:endParaRPr>
          </a:p>
          <a:p>
            <a:r>
              <a:rPr lang="en-GB" sz="2400" dirty="0" smtClean="0">
                <a:cs typeface="Arial" charset="0"/>
              </a:rPr>
              <a:t>As a result equipment reliability life will diminish.</a:t>
            </a:r>
          </a:p>
        </p:txBody>
      </p:sp>
      <p:sp>
        <p:nvSpPr>
          <p:cNvPr id="6" name="Slide Number Placeholder 5"/>
          <p:cNvSpPr>
            <a:spLocks noGrp="1"/>
          </p:cNvSpPr>
          <p:nvPr>
            <p:ph type="sldNum" sz="quarter" idx="12"/>
          </p:nvPr>
        </p:nvSpPr>
        <p:spPr/>
        <p:txBody>
          <a:bodyPr/>
          <a:lstStyle/>
          <a:p>
            <a:pPr>
              <a:defRPr/>
            </a:pPr>
            <a:fld id="{672A463E-14DF-4DF0-A863-F939259256D1}" type="slidenum">
              <a:rPr lang="en-US" smtClean="0"/>
              <a:pPr>
                <a:defRPr/>
              </a:pPr>
              <a:t>5</a:t>
            </a:fld>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900113" y="620713"/>
            <a:ext cx="7285037" cy="1100137"/>
          </a:xfrm>
        </p:spPr>
        <p:txBody>
          <a:bodyPr/>
          <a:lstStyle/>
          <a:p>
            <a:r>
              <a:rPr lang="en-GB" sz="3600" dirty="0" smtClean="0">
                <a:solidFill>
                  <a:schemeClr val="tx1"/>
                </a:solidFill>
                <a:cs typeface="Arial" charset="0"/>
              </a:rPr>
              <a:t>Angular misalignment in the Vertical Plane</a:t>
            </a:r>
          </a:p>
        </p:txBody>
      </p:sp>
      <p:pic>
        <p:nvPicPr>
          <p:cNvPr id="107523" name="Picture 4" descr="C:\Users\Stan\Pictures\AOVP.jpg"/>
          <p:cNvPicPr>
            <a:picLocks noChangeAspect="1" noChangeArrowheads="1"/>
          </p:cNvPicPr>
          <p:nvPr/>
        </p:nvPicPr>
        <p:blipFill>
          <a:blip r:embed="rId3" cstate="print"/>
          <a:srcRect/>
          <a:stretch>
            <a:fillRect/>
          </a:stretch>
        </p:blipFill>
        <p:spPr bwMode="auto">
          <a:xfrm>
            <a:off x="1763713" y="2420938"/>
            <a:ext cx="5638800" cy="3881437"/>
          </a:xfrm>
          <a:prstGeom prst="rect">
            <a:avLst/>
          </a:prstGeom>
          <a:noFill/>
          <a:ln w="9525">
            <a:noFill/>
            <a:miter lim="800000"/>
            <a:headEnd/>
            <a:tailEnd/>
          </a:ln>
        </p:spPr>
      </p:pic>
      <p:sp>
        <p:nvSpPr>
          <p:cNvPr id="107524" name="Line 7"/>
          <p:cNvSpPr>
            <a:spLocks noChangeShapeType="1"/>
          </p:cNvSpPr>
          <p:nvPr/>
        </p:nvSpPr>
        <p:spPr bwMode="auto">
          <a:xfrm flipH="1">
            <a:off x="3592513" y="4706938"/>
            <a:ext cx="609600" cy="1219200"/>
          </a:xfrm>
          <a:prstGeom prst="line">
            <a:avLst/>
          </a:prstGeom>
          <a:noFill/>
          <a:ln w="12700">
            <a:solidFill>
              <a:schemeClr val="tx1"/>
            </a:solidFill>
            <a:round/>
            <a:headEnd/>
            <a:tailEnd/>
          </a:ln>
        </p:spPr>
        <p:txBody>
          <a:bodyPr/>
          <a:lstStyle/>
          <a:p>
            <a:endParaRPr lang="en-US"/>
          </a:p>
        </p:txBody>
      </p:sp>
      <p:sp>
        <p:nvSpPr>
          <p:cNvPr id="107525" name="Line 8"/>
          <p:cNvSpPr>
            <a:spLocks noChangeShapeType="1"/>
          </p:cNvSpPr>
          <p:nvPr/>
        </p:nvSpPr>
        <p:spPr bwMode="auto">
          <a:xfrm>
            <a:off x="4049713" y="4783138"/>
            <a:ext cx="0" cy="1295400"/>
          </a:xfrm>
          <a:prstGeom prst="line">
            <a:avLst/>
          </a:prstGeom>
          <a:noFill/>
          <a:ln w="12700">
            <a:solidFill>
              <a:schemeClr val="tx1"/>
            </a:solidFill>
            <a:round/>
            <a:headEnd/>
            <a:tailEnd/>
          </a:ln>
        </p:spPr>
        <p:txBody>
          <a:bodyPr/>
          <a:lstStyle/>
          <a:p>
            <a:endParaRPr lang="en-US"/>
          </a:p>
        </p:txBody>
      </p:sp>
      <p:sp>
        <p:nvSpPr>
          <p:cNvPr id="107526" name="Text Box 9"/>
          <p:cNvSpPr txBox="1">
            <a:spLocks noChangeArrowheads="1"/>
          </p:cNvSpPr>
          <p:nvPr/>
        </p:nvSpPr>
        <p:spPr bwMode="auto">
          <a:xfrm>
            <a:off x="2601913" y="2649538"/>
            <a:ext cx="3810000" cy="523875"/>
          </a:xfrm>
          <a:prstGeom prst="rect">
            <a:avLst/>
          </a:prstGeom>
          <a:noFill/>
          <a:ln w="12700">
            <a:noFill/>
            <a:miter lim="800000"/>
            <a:headEnd/>
            <a:tailEnd/>
          </a:ln>
        </p:spPr>
        <p:txBody>
          <a:bodyPr>
            <a:spAutoFit/>
          </a:bodyPr>
          <a:lstStyle/>
          <a:p>
            <a:pPr>
              <a:spcBef>
                <a:spcPct val="50000"/>
              </a:spcBef>
            </a:pPr>
            <a:r>
              <a:rPr lang="en-GB" b="0" dirty="0" smtClean="0"/>
              <a:t>Side View</a:t>
            </a:r>
            <a:endParaRPr lang="en-GB" b="0"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4213" y="549275"/>
            <a:ext cx="8229600" cy="1143000"/>
          </a:xfrm>
        </p:spPr>
        <p:txBody>
          <a:bodyPr/>
          <a:lstStyle/>
          <a:p>
            <a:r>
              <a:rPr lang="en-GB" sz="3600" dirty="0" smtClean="0">
                <a:solidFill>
                  <a:schemeClr val="tx1"/>
                </a:solidFill>
                <a:cs typeface="Arial" charset="0"/>
              </a:rPr>
              <a:t>Parallel Offset in the Vertical Plane</a:t>
            </a:r>
          </a:p>
        </p:txBody>
      </p:sp>
      <p:pic>
        <p:nvPicPr>
          <p:cNvPr id="108547" name="Picture 4" descr="C:\Users\Stan\Pictures\POVP.jpg"/>
          <p:cNvPicPr>
            <a:picLocks noChangeAspect="1" noChangeArrowheads="1"/>
          </p:cNvPicPr>
          <p:nvPr/>
        </p:nvPicPr>
        <p:blipFill>
          <a:blip r:embed="rId3" cstate="print"/>
          <a:srcRect/>
          <a:stretch>
            <a:fillRect/>
          </a:stretch>
        </p:blipFill>
        <p:spPr bwMode="auto">
          <a:xfrm>
            <a:off x="1763713" y="2276475"/>
            <a:ext cx="5867400" cy="4038600"/>
          </a:xfrm>
          <a:prstGeom prst="rect">
            <a:avLst/>
          </a:prstGeom>
          <a:noFill/>
          <a:ln w="9525">
            <a:noFill/>
            <a:miter lim="800000"/>
            <a:headEnd/>
            <a:tailEnd/>
          </a:ln>
        </p:spPr>
      </p:pic>
      <p:sp>
        <p:nvSpPr>
          <p:cNvPr id="108548" name="Text Box 5"/>
          <p:cNvSpPr txBox="1">
            <a:spLocks noChangeArrowheads="1"/>
          </p:cNvSpPr>
          <p:nvPr/>
        </p:nvSpPr>
        <p:spPr bwMode="auto">
          <a:xfrm>
            <a:off x="2649538" y="2705100"/>
            <a:ext cx="3810000" cy="523875"/>
          </a:xfrm>
          <a:prstGeom prst="rect">
            <a:avLst/>
          </a:prstGeom>
          <a:noFill/>
          <a:ln w="12700">
            <a:noFill/>
            <a:miter lim="800000"/>
            <a:headEnd/>
            <a:tailEnd/>
          </a:ln>
        </p:spPr>
        <p:txBody>
          <a:bodyPr>
            <a:spAutoFit/>
          </a:bodyPr>
          <a:lstStyle/>
          <a:p>
            <a:pPr>
              <a:spcBef>
                <a:spcPct val="50000"/>
              </a:spcBef>
            </a:pPr>
            <a:r>
              <a:rPr lang="en-GB" b="0" dirty="0" smtClean="0"/>
              <a:t>Side View</a:t>
            </a:r>
            <a:endParaRPr lang="en-GB" b="0"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539750" y="2276475"/>
            <a:ext cx="8229600" cy="2439988"/>
          </a:xfrm>
        </p:spPr>
        <p:txBody>
          <a:bodyPr/>
          <a:lstStyle/>
          <a:p>
            <a:r>
              <a:rPr lang="en-GB" b="1" dirty="0" smtClean="0"/>
              <a:t>The End</a:t>
            </a:r>
            <a:br>
              <a:rPr lang="en-GB" b="1" dirty="0" smtClean="0"/>
            </a:br>
            <a:r>
              <a:rPr lang="en-GB" b="1" dirty="0" smtClean="0"/>
              <a:t/>
            </a:r>
            <a:br>
              <a:rPr lang="en-GB" b="1" dirty="0" smtClean="0"/>
            </a:br>
            <a:r>
              <a:rPr lang="en-GB" b="1" dirty="0" smtClean="0"/>
              <a:t>Any Questions?</a:t>
            </a:r>
            <a:br>
              <a:rPr lang="en-GB" b="1" dirty="0" smtClean="0"/>
            </a:b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sz="3600" dirty="0" smtClean="0">
                <a:cs typeface="Arial" charset="0"/>
              </a:rPr>
              <a:t>Alignment Methods</a:t>
            </a:r>
          </a:p>
        </p:txBody>
      </p:sp>
      <p:sp>
        <p:nvSpPr>
          <p:cNvPr id="6" name="Slide Number Placeholder 4"/>
          <p:cNvSpPr>
            <a:spLocks noGrp="1"/>
          </p:cNvSpPr>
          <p:nvPr>
            <p:ph type="sldNum" sz="quarter" idx="12"/>
          </p:nvPr>
        </p:nvSpPr>
        <p:spPr/>
        <p:txBody>
          <a:bodyPr/>
          <a:lstStyle/>
          <a:p>
            <a:pPr>
              <a:defRPr/>
            </a:pPr>
            <a:fld id="{C9463869-5968-4442-8575-0812D86554D0}" type="slidenum">
              <a:rPr lang="en-US" smtClean="0"/>
              <a:pPr>
                <a:defRPr/>
              </a:pPr>
              <a:t>6</a:t>
            </a:fld>
            <a:endParaRPr lang="en-US" dirty="0"/>
          </a:p>
        </p:txBody>
      </p:sp>
      <p:sp>
        <p:nvSpPr>
          <p:cNvPr id="33796" name="Text Box 3" descr="Outlined diamond"/>
          <p:cNvSpPr txBox="1">
            <a:spLocks noChangeArrowheads="1"/>
          </p:cNvSpPr>
          <p:nvPr/>
        </p:nvSpPr>
        <p:spPr bwMode="auto">
          <a:xfrm>
            <a:off x="2124075" y="2276475"/>
            <a:ext cx="4968875" cy="2678113"/>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Specify Alignment Method:</a:t>
            </a:r>
          </a:p>
          <a:p>
            <a:pPr marL="457200" indent="-457200">
              <a:spcBef>
                <a:spcPct val="50000"/>
              </a:spcBef>
              <a:buFont typeface="Arial" charset="0"/>
              <a:buChar char="•"/>
            </a:pPr>
            <a:r>
              <a:rPr lang="en-GB" sz="2400" b="0" dirty="0" smtClean="0"/>
              <a:t>Initial Alignment.</a:t>
            </a:r>
          </a:p>
          <a:p>
            <a:pPr marL="457200" indent="-457200">
              <a:spcBef>
                <a:spcPct val="50000"/>
              </a:spcBef>
              <a:buFont typeface="Arial" charset="0"/>
              <a:buChar char="•"/>
            </a:pPr>
            <a:r>
              <a:rPr lang="en-GB" sz="2400" b="0" dirty="0" smtClean="0"/>
              <a:t>Face and Rim Alignment.</a:t>
            </a:r>
          </a:p>
          <a:p>
            <a:pPr marL="457200" indent="-457200">
              <a:spcBef>
                <a:spcPct val="50000"/>
              </a:spcBef>
              <a:buFont typeface="Arial" charset="0"/>
              <a:buChar char="•"/>
            </a:pPr>
            <a:r>
              <a:rPr lang="en-GB" sz="2400" b="0" dirty="0" smtClean="0"/>
              <a:t>Reverse Indicator Alignment.</a:t>
            </a:r>
          </a:p>
          <a:p>
            <a:pPr marL="457200" indent="-457200">
              <a:spcBef>
                <a:spcPct val="50000"/>
              </a:spcBef>
              <a:buFont typeface="Arial" charset="0"/>
              <a:buChar char="•"/>
            </a:pPr>
            <a:r>
              <a:rPr lang="en-GB" sz="2400" b="0" dirty="0" smtClean="0"/>
              <a:t>Laser optics Alignment.</a:t>
            </a:r>
            <a:endParaRPr lang="en-GB" sz="2400"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219200" y="742950"/>
            <a:ext cx="6705600" cy="990600"/>
          </a:xfrm>
        </p:spPr>
        <p:txBody>
          <a:bodyPr/>
          <a:lstStyle/>
          <a:p>
            <a:r>
              <a:rPr lang="en-GB" sz="3600" dirty="0" smtClean="0"/>
              <a:t>Shaft Alignment</a:t>
            </a:r>
          </a:p>
        </p:txBody>
      </p:sp>
      <p:sp>
        <p:nvSpPr>
          <p:cNvPr id="34819" name="Rectangle 3"/>
          <p:cNvSpPr>
            <a:spLocks noGrp="1" noChangeArrowheads="1"/>
          </p:cNvSpPr>
          <p:nvPr>
            <p:ph type="body" idx="1"/>
          </p:nvPr>
        </p:nvSpPr>
        <p:spPr>
          <a:xfrm>
            <a:off x="1082675" y="1778000"/>
            <a:ext cx="7010400" cy="525463"/>
          </a:xfrm>
        </p:spPr>
        <p:txBody>
          <a:bodyPr/>
          <a:lstStyle/>
          <a:p>
            <a:pPr>
              <a:buFont typeface="Wingdings" pitchFamily="2" charset="2"/>
              <a:buNone/>
            </a:pPr>
            <a:r>
              <a:rPr lang="en-GB" sz="2000" dirty="0" smtClean="0"/>
              <a:t>There are three methods used in industry to align shafts :</a:t>
            </a:r>
          </a:p>
        </p:txBody>
      </p:sp>
      <p:grpSp>
        <p:nvGrpSpPr>
          <p:cNvPr id="2" name="Group 6"/>
          <p:cNvGrpSpPr>
            <a:grpSpLocks/>
          </p:cNvGrpSpPr>
          <p:nvPr/>
        </p:nvGrpSpPr>
        <p:grpSpPr bwMode="auto">
          <a:xfrm>
            <a:off x="684213" y="2420938"/>
            <a:ext cx="3765550" cy="1625600"/>
            <a:chOff x="292" y="1600"/>
            <a:chExt cx="2372" cy="1024"/>
          </a:xfrm>
        </p:grpSpPr>
        <p:sp>
          <p:nvSpPr>
            <p:cNvPr id="34830" name="Rectangle 4"/>
            <p:cNvSpPr>
              <a:spLocks noChangeArrowheads="1"/>
            </p:cNvSpPr>
            <p:nvPr/>
          </p:nvSpPr>
          <p:spPr bwMode="auto">
            <a:xfrm>
              <a:off x="364" y="1635"/>
              <a:ext cx="2300" cy="969"/>
            </a:xfrm>
            <a:prstGeom prst="rect">
              <a:avLst/>
            </a:prstGeom>
            <a:noFill/>
            <a:ln w="12700">
              <a:noFill/>
              <a:miter lim="800000"/>
              <a:headEnd/>
              <a:tailEnd/>
            </a:ln>
          </p:spPr>
          <p:txBody>
            <a:bodyPr lIns="90488" tIns="44450" rIns="90488" bIns="44450"/>
            <a:lstStyle/>
            <a:p>
              <a:pPr>
                <a:spcBef>
                  <a:spcPct val="20000"/>
                </a:spcBef>
              </a:pPr>
              <a:r>
                <a:rPr lang="en-GB" sz="1600" dirty="0"/>
                <a:t>Taper gauges / </a:t>
              </a:r>
              <a:br>
                <a:rPr lang="en-GB" sz="1600" dirty="0"/>
              </a:br>
              <a:r>
                <a:rPr lang="en-GB" sz="1600" dirty="0"/>
                <a:t>Straight edge feeler gauge </a:t>
              </a:r>
            </a:p>
            <a:p>
              <a:pPr>
                <a:spcBef>
                  <a:spcPct val="20000"/>
                </a:spcBef>
              </a:pPr>
              <a:endParaRPr lang="en-GB" sz="1600" dirty="0"/>
            </a:p>
            <a:p>
              <a:pPr>
                <a:spcBef>
                  <a:spcPct val="20000"/>
                </a:spcBef>
                <a:buFont typeface="Wingdings" pitchFamily="2" charset="2"/>
                <a:buChar char="§"/>
              </a:pPr>
              <a:r>
                <a:rPr lang="en-GB" sz="1600" dirty="0"/>
                <a:t>   Basic method </a:t>
              </a:r>
            </a:p>
            <a:p>
              <a:pPr>
                <a:spcBef>
                  <a:spcPct val="20000"/>
                </a:spcBef>
                <a:buFont typeface="Wingdings" pitchFamily="2" charset="2"/>
                <a:buChar char="§"/>
              </a:pPr>
              <a:r>
                <a:rPr lang="en-GB" sz="1600" dirty="0"/>
                <a:t>  Limited accuracy ( +/- 0.002” </a:t>
              </a:r>
              <a:r>
                <a:rPr lang="en-GB" sz="1800" dirty="0"/>
                <a:t>)</a:t>
              </a:r>
            </a:p>
          </p:txBody>
        </p:sp>
        <p:sp>
          <p:nvSpPr>
            <p:cNvPr id="34831" name="Rectangle 5"/>
            <p:cNvSpPr>
              <a:spLocks noChangeArrowheads="1"/>
            </p:cNvSpPr>
            <p:nvPr/>
          </p:nvSpPr>
          <p:spPr bwMode="auto">
            <a:xfrm>
              <a:off x="292" y="1600"/>
              <a:ext cx="2284" cy="1024"/>
            </a:xfrm>
            <a:prstGeom prst="rect">
              <a:avLst/>
            </a:prstGeom>
            <a:noFill/>
            <a:ln w="12700">
              <a:solidFill>
                <a:schemeClr val="bg2"/>
              </a:solidFill>
              <a:prstDash val="lgDash"/>
              <a:miter lim="800000"/>
              <a:headEnd/>
              <a:tailEnd/>
            </a:ln>
          </p:spPr>
          <p:txBody>
            <a:bodyPr wrap="none" anchor="ctr"/>
            <a:lstStyle/>
            <a:p>
              <a:endParaRPr lang="en-US" dirty="0"/>
            </a:p>
          </p:txBody>
        </p:sp>
      </p:grpSp>
      <p:grpSp>
        <p:nvGrpSpPr>
          <p:cNvPr id="3" name="Group 9"/>
          <p:cNvGrpSpPr>
            <a:grpSpLocks/>
          </p:cNvGrpSpPr>
          <p:nvPr/>
        </p:nvGrpSpPr>
        <p:grpSpPr bwMode="auto">
          <a:xfrm>
            <a:off x="3203575" y="4508500"/>
            <a:ext cx="4610100" cy="2012950"/>
            <a:chOff x="2668" y="1640"/>
            <a:chExt cx="2904" cy="1268"/>
          </a:xfrm>
        </p:grpSpPr>
        <p:sp>
          <p:nvSpPr>
            <p:cNvPr id="34828" name="Rectangle 7"/>
            <p:cNvSpPr>
              <a:spLocks noChangeArrowheads="1"/>
            </p:cNvSpPr>
            <p:nvPr/>
          </p:nvSpPr>
          <p:spPr bwMode="auto">
            <a:xfrm>
              <a:off x="2704" y="1708"/>
              <a:ext cx="2868" cy="1200"/>
            </a:xfrm>
            <a:prstGeom prst="rect">
              <a:avLst/>
            </a:prstGeom>
            <a:noFill/>
            <a:ln w="12700">
              <a:noFill/>
              <a:miter lim="800000"/>
              <a:headEnd/>
              <a:tailEnd/>
            </a:ln>
          </p:spPr>
          <p:txBody>
            <a:bodyPr lIns="90488" tIns="44450" rIns="90488" bIns="44450"/>
            <a:lstStyle/>
            <a:p>
              <a:pPr marL="342900" indent="-342900">
                <a:spcBef>
                  <a:spcPct val="20000"/>
                </a:spcBef>
              </a:pPr>
              <a:r>
                <a:rPr lang="en-GB" sz="1800" dirty="0"/>
                <a:t>Lasers</a:t>
              </a:r>
            </a:p>
            <a:p>
              <a:pPr marL="342900" indent="-342900">
                <a:spcBef>
                  <a:spcPct val="20000"/>
                </a:spcBef>
                <a:buFont typeface="Wingdings" pitchFamily="2" charset="2"/>
                <a:buChar char="§"/>
              </a:pPr>
              <a:r>
                <a:rPr lang="en-GB" sz="1800" dirty="0"/>
                <a:t>Most accurate ( +/- 0.001 and below )</a:t>
              </a:r>
            </a:p>
            <a:p>
              <a:pPr marL="342900" indent="-342900">
                <a:spcBef>
                  <a:spcPct val="20000"/>
                </a:spcBef>
                <a:buFont typeface="Wingdings" pitchFamily="2" charset="2"/>
                <a:buChar char="§"/>
              </a:pPr>
              <a:r>
                <a:rPr lang="en-GB" sz="1800" dirty="0"/>
                <a:t>Quick to use</a:t>
              </a:r>
            </a:p>
            <a:p>
              <a:pPr marL="342900" indent="-342900">
                <a:spcBef>
                  <a:spcPct val="20000"/>
                </a:spcBef>
                <a:buFont typeface="Wingdings" pitchFamily="2" charset="2"/>
                <a:buChar char="§"/>
              </a:pPr>
              <a:r>
                <a:rPr lang="en-GB" sz="1800" dirty="0"/>
                <a:t>Initial cost high</a:t>
              </a:r>
            </a:p>
            <a:p>
              <a:pPr marL="342900" indent="-342900">
                <a:spcBef>
                  <a:spcPct val="20000"/>
                </a:spcBef>
                <a:buFont typeface="Wingdings" pitchFamily="2" charset="2"/>
                <a:buChar char="§"/>
              </a:pPr>
              <a:r>
                <a:rPr lang="en-GB" sz="1800" dirty="0"/>
                <a:t>Training required</a:t>
              </a:r>
            </a:p>
          </p:txBody>
        </p:sp>
        <p:sp>
          <p:nvSpPr>
            <p:cNvPr id="34829" name="Rectangle 8"/>
            <p:cNvSpPr>
              <a:spLocks noChangeArrowheads="1"/>
            </p:cNvSpPr>
            <p:nvPr/>
          </p:nvSpPr>
          <p:spPr bwMode="auto">
            <a:xfrm>
              <a:off x="2668" y="1640"/>
              <a:ext cx="2858" cy="1168"/>
            </a:xfrm>
            <a:prstGeom prst="rect">
              <a:avLst/>
            </a:prstGeom>
            <a:noFill/>
            <a:ln w="12700">
              <a:solidFill>
                <a:schemeClr val="bg2"/>
              </a:solidFill>
              <a:prstDash val="lgDash"/>
              <a:miter lim="800000"/>
              <a:headEnd/>
              <a:tailEnd/>
            </a:ln>
          </p:spPr>
          <p:txBody>
            <a:bodyPr wrap="none" anchor="ctr"/>
            <a:lstStyle/>
            <a:p>
              <a:endParaRPr lang="en-US" dirty="0"/>
            </a:p>
          </p:txBody>
        </p:sp>
      </p:grpSp>
      <p:grpSp>
        <p:nvGrpSpPr>
          <p:cNvPr id="4" name="Group 12"/>
          <p:cNvGrpSpPr>
            <a:grpSpLocks/>
          </p:cNvGrpSpPr>
          <p:nvPr/>
        </p:nvGrpSpPr>
        <p:grpSpPr bwMode="auto">
          <a:xfrm>
            <a:off x="4859338" y="2565400"/>
            <a:ext cx="4033837" cy="1593850"/>
            <a:chOff x="1348" y="2920"/>
            <a:chExt cx="2636" cy="1004"/>
          </a:xfrm>
        </p:grpSpPr>
        <p:sp>
          <p:nvSpPr>
            <p:cNvPr id="34826" name="Rectangle 10"/>
            <p:cNvSpPr>
              <a:spLocks noChangeArrowheads="1"/>
            </p:cNvSpPr>
            <p:nvPr/>
          </p:nvSpPr>
          <p:spPr bwMode="auto">
            <a:xfrm>
              <a:off x="1457" y="2994"/>
              <a:ext cx="2527" cy="930"/>
            </a:xfrm>
            <a:prstGeom prst="rect">
              <a:avLst/>
            </a:prstGeom>
            <a:noFill/>
            <a:ln w="12700">
              <a:noFill/>
              <a:miter lim="800000"/>
              <a:headEnd/>
              <a:tailEnd/>
            </a:ln>
          </p:spPr>
          <p:txBody>
            <a:bodyPr lIns="90488" tIns="44450" rIns="90488" bIns="44450"/>
            <a:lstStyle/>
            <a:p>
              <a:pPr marL="342900" indent="-342900">
                <a:spcBef>
                  <a:spcPct val="20000"/>
                </a:spcBef>
              </a:pPr>
              <a:r>
                <a:rPr lang="en-GB" sz="1600" dirty="0"/>
                <a:t>Dial Test Indicators :</a:t>
              </a:r>
            </a:p>
            <a:p>
              <a:pPr marL="342900" indent="-342900">
                <a:spcBef>
                  <a:spcPct val="20000"/>
                </a:spcBef>
                <a:buFont typeface="Wingdings" pitchFamily="2" charset="2"/>
                <a:buChar char="§"/>
              </a:pPr>
              <a:r>
                <a:rPr lang="en-GB" sz="1600" dirty="0"/>
                <a:t>Increased accuracy ( +/- 0.001”  )</a:t>
              </a:r>
            </a:p>
            <a:p>
              <a:pPr marL="342900" indent="-342900">
                <a:spcBef>
                  <a:spcPct val="20000"/>
                </a:spcBef>
                <a:buFont typeface="Wingdings" pitchFamily="2" charset="2"/>
                <a:buChar char="§"/>
              </a:pPr>
              <a:r>
                <a:rPr lang="en-GB" sz="1600" dirty="0"/>
                <a:t>Can be time consuming</a:t>
              </a:r>
            </a:p>
            <a:p>
              <a:pPr marL="342900" indent="-342900">
                <a:spcBef>
                  <a:spcPct val="20000"/>
                </a:spcBef>
                <a:buFont typeface="Wingdings" pitchFamily="2" charset="2"/>
                <a:buChar char="§"/>
              </a:pPr>
              <a:r>
                <a:rPr lang="en-GB" sz="1600" dirty="0"/>
                <a:t>training required</a:t>
              </a:r>
            </a:p>
          </p:txBody>
        </p:sp>
        <p:sp>
          <p:nvSpPr>
            <p:cNvPr id="34827" name="Rectangle 11"/>
            <p:cNvSpPr>
              <a:spLocks noChangeArrowheads="1"/>
            </p:cNvSpPr>
            <p:nvPr/>
          </p:nvSpPr>
          <p:spPr bwMode="auto">
            <a:xfrm>
              <a:off x="1348" y="2920"/>
              <a:ext cx="2495" cy="976"/>
            </a:xfrm>
            <a:prstGeom prst="rect">
              <a:avLst/>
            </a:prstGeom>
            <a:noFill/>
            <a:ln w="12700">
              <a:solidFill>
                <a:schemeClr val="bg2"/>
              </a:solidFill>
              <a:prstDash val="lgDash"/>
              <a:miter lim="800000"/>
              <a:headEnd/>
              <a:tailEnd/>
            </a:ln>
          </p:spPr>
          <p:txBody>
            <a:bodyPr wrap="none" anchor="ctr"/>
            <a:lstStyle/>
            <a:p>
              <a:endParaRPr lang="en-US" dirty="0"/>
            </a:p>
          </p:txBody>
        </p:sp>
      </p:grpSp>
      <p:sp>
        <p:nvSpPr>
          <p:cNvPr id="34823" name="TextBox 15"/>
          <p:cNvSpPr txBox="1">
            <a:spLocks noChangeArrowheads="1"/>
          </p:cNvSpPr>
          <p:nvPr/>
        </p:nvSpPr>
        <p:spPr bwMode="auto">
          <a:xfrm>
            <a:off x="323850" y="2205038"/>
            <a:ext cx="287338" cy="522287"/>
          </a:xfrm>
          <a:prstGeom prst="rect">
            <a:avLst/>
          </a:prstGeom>
          <a:noFill/>
          <a:ln w="9525">
            <a:noFill/>
            <a:miter lim="800000"/>
            <a:headEnd/>
            <a:tailEnd/>
          </a:ln>
        </p:spPr>
        <p:txBody>
          <a:bodyPr>
            <a:spAutoFit/>
          </a:bodyPr>
          <a:lstStyle/>
          <a:p>
            <a:r>
              <a:rPr lang="en-GB" dirty="0"/>
              <a:t>1</a:t>
            </a:r>
            <a:endParaRPr lang="en-US" dirty="0"/>
          </a:p>
        </p:txBody>
      </p:sp>
      <p:sp>
        <p:nvSpPr>
          <p:cNvPr id="34824" name="TextBox 16"/>
          <p:cNvSpPr txBox="1">
            <a:spLocks noChangeArrowheads="1"/>
          </p:cNvSpPr>
          <p:nvPr/>
        </p:nvSpPr>
        <p:spPr bwMode="auto">
          <a:xfrm>
            <a:off x="4500563" y="2276475"/>
            <a:ext cx="287337" cy="523875"/>
          </a:xfrm>
          <a:prstGeom prst="rect">
            <a:avLst/>
          </a:prstGeom>
          <a:noFill/>
          <a:ln w="9525">
            <a:noFill/>
            <a:miter lim="800000"/>
            <a:headEnd/>
            <a:tailEnd/>
          </a:ln>
        </p:spPr>
        <p:txBody>
          <a:bodyPr>
            <a:spAutoFit/>
          </a:bodyPr>
          <a:lstStyle/>
          <a:p>
            <a:r>
              <a:rPr lang="en-GB" dirty="0"/>
              <a:t>2</a:t>
            </a:r>
            <a:endParaRPr lang="en-US" dirty="0"/>
          </a:p>
        </p:txBody>
      </p:sp>
      <p:sp>
        <p:nvSpPr>
          <p:cNvPr id="34825" name="TextBox 17"/>
          <p:cNvSpPr txBox="1">
            <a:spLocks noChangeArrowheads="1"/>
          </p:cNvSpPr>
          <p:nvPr/>
        </p:nvSpPr>
        <p:spPr bwMode="auto">
          <a:xfrm>
            <a:off x="2771775" y="4292600"/>
            <a:ext cx="287338" cy="523875"/>
          </a:xfrm>
          <a:prstGeom prst="rect">
            <a:avLst/>
          </a:prstGeom>
          <a:noFill/>
          <a:ln w="9525">
            <a:noFill/>
            <a:miter lim="800000"/>
            <a:headEnd/>
            <a:tailEnd/>
          </a:ln>
        </p:spPr>
        <p:txBody>
          <a:bodyPr>
            <a:spAutoFit/>
          </a:bodyPr>
          <a:lstStyle/>
          <a:p>
            <a:r>
              <a:rPr lang="en-GB" dirty="0"/>
              <a:t>3</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GB" sz="3600" dirty="0" smtClean="0">
                <a:solidFill>
                  <a:schemeClr val="tx1"/>
                </a:solidFill>
              </a:rPr>
              <a:t>Shaft Alignment</a:t>
            </a:r>
          </a:p>
        </p:txBody>
      </p:sp>
      <p:graphicFrame>
        <p:nvGraphicFramePr>
          <p:cNvPr id="1026" name="Object 5">
            <a:hlinkClick r:id="" action="ppaction://ole?verb=0"/>
          </p:cNvPr>
          <p:cNvGraphicFramePr>
            <a:graphicFrameLocks/>
          </p:cNvGraphicFramePr>
          <p:nvPr>
            <p:ph type="body" idx="1"/>
          </p:nvPr>
        </p:nvGraphicFramePr>
        <p:xfrm>
          <a:off x="0" y="1676400"/>
          <a:ext cx="3763963" cy="1208088"/>
        </p:xfrm>
        <a:graphic>
          <a:graphicData uri="http://schemas.openxmlformats.org/presentationml/2006/ole">
            <p:oleObj spid="_x0000_s1026" name="CorelDRAW!" r:id="rId4" imgW="1935000" imgH="831600" progId="">
              <p:embed/>
            </p:oleObj>
          </a:graphicData>
        </a:graphic>
      </p:graphicFrame>
      <p:pic>
        <p:nvPicPr>
          <p:cNvPr id="1028" name="Picture 4"/>
          <p:cNvPicPr>
            <a:picLocks noChangeArrowheads="1"/>
          </p:cNvPicPr>
          <p:nvPr/>
        </p:nvPicPr>
        <p:blipFill>
          <a:blip r:embed="rId5" cstate="print"/>
          <a:srcRect l="12328" t="10204" r="34923" b="38896"/>
          <a:stretch>
            <a:fillRect/>
          </a:stretch>
        </p:blipFill>
        <p:spPr bwMode="auto">
          <a:xfrm>
            <a:off x="4876800" y="1371600"/>
            <a:ext cx="2881313" cy="1931988"/>
          </a:xfrm>
          <a:prstGeom prst="rect">
            <a:avLst/>
          </a:prstGeom>
          <a:noFill/>
          <a:ln w="12700">
            <a:noFill/>
            <a:miter lim="800000"/>
            <a:headEnd/>
            <a:tailEnd/>
          </a:ln>
        </p:spPr>
      </p:pic>
      <p:pic>
        <p:nvPicPr>
          <p:cNvPr id="1029" name="Picture 3"/>
          <p:cNvPicPr>
            <a:picLocks noChangeArrowheads="1"/>
          </p:cNvPicPr>
          <p:nvPr/>
        </p:nvPicPr>
        <p:blipFill>
          <a:blip r:embed="rId6" cstate="print"/>
          <a:srcRect/>
          <a:stretch>
            <a:fillRect/>
          </a:stretch>
        </p:blipFill>
        <p:spPr bwMode="auto">
          <a:xfrm>
            <a:off x="685800" y="3429000"/>
            <a:ext cx="2206625" cy="1973263"/>
          </a:xfrm>
          <a:prstGeom prst="rect">
            <a:avLst/>
          </a:prstGeom>
          <a:noFill/>
          <a:ln w="12700">
            <a:noFill/>
            <a:miter lim="800000"/>
            <a:headEnd/>
            <a:tailEnd/>
          </a:ln>
        </p:spPr>
      </p:pic>
      <p:pic>
        <p:nvPicPr>
          <p:cNvPr id="1030" name="Picture 6"/>
          <p:cNvPicPr>
            <a:picLocks noChangeArrowheads="1"/>
          </p:cNvPicPr>
          <p:nvPr/>
        </p:nvPicPr>
        <p:blipFill>
          <a:blip r:embed="rId7" cstate="print"/>
          <a:srcRect/>
          <a:stretch>
            <a:fillRect/>
          </a:stretch>
        </p:blipFill>
        <p:spPr bwMode="auto">
          <a:xfrm>
            <a:off x="5105400" y="3429000"/>
            <a:ext cx="2381250" cy="2003425"/>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sz="3600" dirty="0" smtClean="0"/>
              <a:t>Shaft Alignment</a:t>
            </a:r>
          </a:p>
        </p:txBody>
      </p:sp>
      <p:sp>
        <p:nvSpPr>
          <p:cNvPr id="35843" name="Rectangle 3"/>
          <p:cNvSpPr>
            <a:spLocks noGrp="1" noChangeArrowheads="1"/>
          </p:cNvSpPr>
          <p:nvPr>
            <p:ph type="body" idx="1"/>
          </p:nvPr>
        </p:nvSpPr>
        <p:spPr>
          <a:xfrm>
            <a:off x="900113" y="1412875"/>
            <a:ext cx="7599362" cy="5111750"/>
          </a:xfrm>
        </p:spPr>
        <p:txBody>
          <a:bodyPr/>
          <a:lstStyle/>
          <a:p>
            <a:pPr marL="0" indent="0">
              <a:spcBef>
                <a:spcPts val="0"/>
              </a:spcBef>
              <a:buNone/>
            </a:pPr>
            <a:r>
              <a:rPr lang="en-GB" sz="2400" dirty="0" smtClean="0">
                <a:latin typeface="Arial" pitchFamily="34" charset="0"/>
                <a:cs typeface="Arial" pitchFamily="34" charset="0"/>
              </a:rPr>
              <a:t>To achieve accurate alignment, the procedure must be carried out in logical stages</a:t>
            </a:r>
          </a:p>
          <a:p>
            <a:pPr marL="0" indent="0">
              <a:spcBef>
                <a:spcPts val="0"/>
              </a:spcBef>
              <a:buNone/>
            </a:pPr>
            <a:endParaRPr lang="en-GB" sz="1000" dirty="0" smtClean="0">
              <a:latin typeface="Arial" pitchFamily="34" charset="0"/>
              <a:cs typeface="Arial" pitchFamily="34" charset="0"/>
            </a:endParaRPr>
          </a:p>
          <a:p>
            <a:pPr marL="0" indent="0">
              <a:spcBef>
                <a:spcPts val="0"/>
              </a:spcBef>
              <a:buNone/>
            </a:pPr>
            <a:r>
              <a:rPr lang="en-GB" sz="2400" dirty="0" smtClean="0">
                <a:latin typeface="Arial" pitchFamily="34" charset="0"/>
                <a:cs typeface="Arial" pitchFamily="34" charset="0"/>
              </a:rPr>
              <a:t>The pump should be placed in position with relative </a:t>
            </a:r>
            <a:r>
              <a:rPr lang="en-GB" sz="2400" dirty="0" err="1" smtClean="0">
                <a:latin typeface="Arial" pitchFamily="34" charset="0"/>
                <a:cs typeface="Arial" pitchFamily="34" charset="0"/>
              </a:rPr>
              <a:t>pipework</a:t>
            </a:r>
            <a:r>
              <a:rPr lang="en-GB" sz="2400" dirty="0" smtClean="0">
                <a:latin typeface="Arial" pitchFamily="34" charset="0"/>
                <a:cs typeface="Arial" pitchFamily="34" charset="0"/>
              </a:rPr>
              <a:t> installed. This is your </a:t>
            </a:r>
            <a:r>
              <a:rPr lang="en-GB" sz="2400" u="sng" dirty="0" smtClean="0">
                <a:latin typeface="Arial" pitchFamily="34" charset="0"/>
                <a:cs typeface="Arial" pitchFamily="34" charset="0"/>
              </a:rPr>
              <a:t>Datum</a:t>
            </a:r>
          </a:p>
          <a:p>
            <a:pPr marL="0" indent="0">
              <a:spcBef>
                <a:spcPts val="0"/>
              </a:spcBef>
              <a:buNone/>
            </a:pPr>
            <a:endParaRPr lang="en-GB" sz="1000" dirty="0" smtClean="0">
              <a:latin typeface="Arial" pitchFamily="34" charset="0"/>
              <a:cs typeface="Arial" pitchFamily="34" charset="0"/>
            </a:endParaRPr>
          </a:p>
          <a:p>
            <a:pPr marL="0" indent="0">
              <a:spcBef>
                <a:spcPts val="0"/>
              </a:spcBef>
              <a:buNone/>
            </a:pPr>
            <a:r>
              <a:rPr lang="en-GB" sz="2400" dirty="0" smtClean="0">
                <a:latin typeface="Arial" pitchFamily="34" charset="0"/>
                <a:cs typeface="Arial" pitchFamily="34" charset="0"/>
              </a:rPr>
              <a:t>Ensure the pump is secure and under </a:t>
            </a:r>
            <a:r>
              <a:rPr lang="en-GB" sz="2400" u="sng" dirty="0" smtClean="0">
                <a:latin typeface="Arial" pitchFamily="34" charset="0"/>
                <a:cs typeface="Arial" pitchFamily="34" charset="0"/>
              </a:rPr>
              <a:t>no</a:t>
            </a:r>
            <a:r>
              <a:rPr lang="en-GB" sz="2400" dirty="0" smtClean="0">
                <a:latin typeface="Arial" pitchFamily="34" charset="0"/>
                <a:cs typeface="Arial" pitchFamily="34" charset="0"/>
              </a:rPr>
              <a:t> stresses, i.e. </a:t>
            </a:r>
            <a:r>
              <a:rPr lang="en-GB" sz="2400" dirty="0" err="1" smtClean="0">
                <a:latin typeface="Arial" pitchFamily="34" charset="0"/>
                <a:cs typeface="Arial" pitchFamily="34" charset="0"/>
              </a:rPr>
              <a:t>Pipework</a:t>
            </a:r>
            <a:endParaRPr lang="en-GB" sz="2400" dirty="0" smtClean="0">
              <a:latin typeface="Arial" pitchFamily="34" charset="0"/>
              <a:cs typeface="Arial" pitchFamily="34" charset="0"/>
            </a:endParaRPr>
          </a:p>
          <a:p>
            <a:pPr marL="0" indent="0">
              <a:spcBef>
                <a:spcPts val="0"/>
              </a:spcBef>
              <a:buNone/>
            </a:pPr>
            <a:endParaRPr lang="en-GB" sz="1000" dirty="0" smtClean="0">
              <a:latin typeface="Arial" pitchFamily="34" charset="0"/>
              <a:cs typeface="Arial" pitchFamily="34" charset="0"/>
            </a:endParaRPr>
          </a:p>
          <a:p>
            <a:pPr marL="0" indent="0">
              <a:spcBef>
                <a:spcPts val="0"/>
              </a:spcBef>
              <a:buNone/>
            </a:pPr>
            <a:r>
              <a:rPr lang="en-GB" sz="2400" dirty="0" smtClean="0">
                <a:latin typeface="Arial" pitchFamily="34" charset="0"/>
                <a:cs typeface="Arial" pitchFamily="34" charset="0"/>
              </a:rPr>
              <a:t>You should use </a:t>
            </a:r>
            <a:r>
              <a:rPr lang="en-GB" sz="2400" dirty="0" err="1" smtClean="0">
                <a:latin typeface="Arial" pitchFamily="34" charset="0"/>
                <a:cs typeface="Arial" pitchFamily="34" charset="0"/>
              </a:rPr>
              <a:t>DTIs</a:t>
            </a:r>
            <a:r>
              <a:rPr lang="en-GB" sz="2400" dirty="0" smtClean="0">
                <a:latin typeface="Arial" pitchFamily="34" charset="0"/>
                <a:cs typeface="Arial" pitchFamily="34" charset="0"/>
              </a:rPr>
              <a:t> to check for eccentricity of shaft and coupling</a:t>
            </a:r>
          </a:p>
          <a:p>
            <a:pPr marL="0" indent="0">
              <a:spcBef>
                <a:spcPts val="0"/>
              </a:spcBef>
              <a:buNone/>
            </a:pPr>
            <a:endParaRPr lang="en-GB" sz="1000" dirty="0" smtClean="0">
              <a:latin typeface="Arial" pitchFamily="34" charset="0"/>
              <a:cs typeface="Arial" pitchFamily="34" charset="0"/>
            </a:endParaRPr>
          </a:p>
          <a:p>
            <a:pPr marL="0" indent="0">
              <a:spcBef>
                <a:spcPts val="0"/>
              </a:spcBef>
              <a:buNone/>
            </a:pPr>
            <a:r>
              <a:rPr lang="en-GB" sz="2400" dirty="0" smtClean="0">
                <a:latin typeface="Arial" pitchFamily="34" charset="0"/>
                <a:cs typeface="Arial" pitchFamily="34" charset="0"/>
              </a:rPr>
              <a:t>You should use DTI to check end float of shafts pump and motor</a:t>
            </a:r>
            <a:br>
              <a:rPr lang="en-GB" sz="2400" dirty="0" smtClean="0">
                <a:latin typeface="Arial" pitchFamily="34" charset="0"/>
                <a:cs typeface="Arial" pitchFamily="34" charset="0"/>
              </a:rPr>
            </a:br>
            <a:r>
              <a:rPr lang="en-GB" sz="2400" dirty="0" smtClean="0">
                <a:latin typeface="Arial" pitchFamily="34" charset="0"/>
                <a:cs typeface="Arial" pitchFamily="34" charset="0"/>
              </a:rPr>
              <a:t>		</a:t>
            </a:r>
            <a:r>
              <a:rPr lang="en-GB" sz="2400" i="1" dirty="0" smtClean="0">
                <a:latin typeface="Arial" pitchFamily="34" charset="0"/>
                <a:cs typeface="Arial" pitchFamily="34" charset="0"/>
              </a:rPr>
              <a:t>NB : Always record readings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5_Default Design">
  <a:themeElements>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5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5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5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5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5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5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5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5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5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5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5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5558</TotalTime>
  <Words>1944</Words>
  <Application>Microsoft Office PowerPoint</Application>
  <PresentationFormat>On-screen Show (4:3)</PresentationFormat>
  <Paragraphs>319</Paragraphs>
  <Slides>52</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15_Default Design</vt:lpstr>
      <vt:lpstr>CorelDRAW!</vt:lpstr>
      <vt:lpstr>Slide 1</vt:lpstr>
      <vt:lpstr>Shaft Alignment</vt:lpstr>
      <vt:lpstr>Recording Shaft Misalignment</vt:lpstr>
      <vt:lpstr>What is the relation between alignment and machinery performance? </vt:lpstr>
      <vt:lpstr>Results of Shaft Misalignment</vt:lpstr>
      <vt:lpstr>Alignment Methods</vt:lpstr>
      <vt:lpstr>Shaft Alignment</vt:lpstr>
      <vt:lpstr>Shaft Alignment</vt:lpstr>
      <vt:lpstr>Shaft Alignment</vt:lpstr>
      <vt:lpstr>Every shaft, bent or straight, rotates about an axis that forms a straight line.</vt:lpstr>
      <vt:lpstr>Shaft Alignment</vt:lpstr>
      <vt:lpstr>Misalignment</vt:lpstr>
      <vt:lpstr>Types of Misalignment</vt:lpstr>
      <vt:lpstr>Types of Misalignment</vt:lpstr>
      <vt:lpstr>Slide 15</vt:lpstr>
      <vt:lpstr>Alignment</vt:lpstr>
      <vt:lpstr>AXIAL</vt:lpstr>
      <vt:lpstr>AXIAL</vt:lpstr>
      <vt:lpstr>What is coupling alignment?</vt:lpstr>
      <vt:lpstr>Alignment Preparation</vt:lpstr>
      <vt:lpstr>The system survey</vt:lpstr>
      <vt:lpstr>The system survey</vt:lpstr>
      <vt:lpstr>The system survey</vt:lpstr>
      <vt:lpstr>The system survey</vt:lpstr>
      <vt:lpstr>Piping Connections</vt:lpstr>
      <vt:lpstr>Piping Connections</vt:lpstr>
      <vt:lpstr>Shim Packs</vt:lpstr>
      <vt:lpstr>SHIMS</vt:lpstr>
      <vt:lpstr>Shim Packs</vt:lpstr>
      <vt:lpstr>A Quick Comment on Shims…</vt:lpstr>
      <vt:lpstr>Soft Foot</vt:lpstr>
      <vt:lpstr>Soft Foot</vt:lpstr>
      <vt:lpstr>Indicator Bracket Bar Sag </vt:lpstr>
      <vt:lpstr>BAR SAG</vt:lpstr>
      <vt:lpstr>BAR SAG</vt:lpstr>
      <vt:lpstr>Thermal Growth </vt:lpstr>
      <vt:lpstr>Slide 37</vt:lpstr>
      <vt:lpstr>Coefficient of Thermal Expansion</vt:lpstr>
      <vt:lpstr>Thermal Growth </vt:lpstr>
      <vt:lpstr>Thermal Growth </vt:lpstr>
      <vt:lpstr>Assumptions</vt:lpstr>
      <vt:lpstr>Assumptions</vt:lpstr>
      <vt:lpstr>Assumptions</vt:lpstr>
      <vt:lpstr>Assumptions</vt:lpstr>
      <vt:lpstr>General Observations</vt:lpstr>
      <vt:lpstr>General Observations</vt:lpstr>
      <vt:lpstr>You must make the right moves in sequence !  Regardless of the method you use, alignment needs to be done in four steps</vt:lpstr>
      <vt:lpstr>Angular misalignment in the Horizontal Plane</vt:lpstr>
      <vt:lpstr>Parallel Offset in the Horizontal Plane</vt:lpstr>
      <vt:lpstr>Angular misalignment in the Vertical Plane</vt:lpstr>
      <vt:lpstr>Parallel Offset in the Vertical Plane</vt:lpstr>
      <vt:lpstr>The End  Any 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 </cp:lastModifiedBy>
  <cp:revision>434</cp:revision>
  <dcterms:modified xsi:type="dcterms:W3CDTF">2013-07-01T15:40:34Z</dcterms:modified>
</cp:coreProperties>
</file>