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1" r:id="rId1"/>
  </p:sldMasterIdLst>
  <p:notesMasterIdLst>
    <p:notesMasterId r:id="rId26"/>
  </p:notesMasterIdLst>
  <p:handoutMasterIdLst>
    <p:handoutMasterId r:id="rId27"/>
  </p:handoutMasterIdLst>
  <p:sldIdLst>
    <p:sldId id="1412" r:id="rId2"/>
    <p:sldId id="1992" r:id="rId3"/>
    <p:sldId id="1993" r:id="rId4"/>
    <p:sldId id="1994" r:id="rId5"/>
    <p:sldId id="1995" r:id="rId6"/>
    <p:sldId id="1996" r:id="rId7"/>
    <p:sldId id="1997" r:id="rId8"/>
    <p:sldId id="1998" r:id="rId9"/>
    <p:sldId id="1999" r:id="rId10"/>
    <p:sldId id="2000" r:id="rId11"/>
    <p:sldId id="2001" r:id="rId12"/>
    <p:sldId id="2002" r:id="rId13"/>
    <p:sldId id="2066" r:id="rId14"/>
    <p:sldId id="2003" r:id="rId15"/>
    <p:sldId id="2004" r:id="rId16"/>
    <p:sldId id="2005" r:id="rId17"/>
    <p:sldId id="2006" r:id="rId18"/>
    <p:sldId id="2007" r:id="rId19"/>
    <p:sldId id="2008" r:id="rId20"/>
    <p:sldId id="2009" r:id="rId21"/>
    <p:sldId id="2010" r:id="rId22"/>
    <p:sldId id="2011" r:id="rId23"/>
    <p:sldId id="2012" r:id="rId24"/>
    <p:sldId id="2065" r:id="rId25"/>
  </p:sldIdLst>
  <p:sldSz cx="9144000" cy="6858000" type="screen4x3"/>
  <p:notesSz cx="6669088" cy="9867900"/>
  <p:defaultTextStyle>
    <a:defPPr>
      <a:defRPr lang="en-GB"/>
    </a:defPPr>
    <a:lvl1pPr algn="l" rtl="0" fontAlgn="base">
      <a:spcBef>
        <a:spcPct val="0"/>
      </a:spcBef>
      <a:spcAft>
        <a:spcPct val="0"/>
      </a:spcAft>
      <a:defRPr sz="2800" b="1" kern="1200">
        <a:solidFill>
          <a:schemeClr val="tx1"/>
        </a:solidFill>
        <a:latin typeface="Arial" charset="0"/>
        <a:ea typeface="+mn-ea"/>
        <a:cs typeface="Arial" charset="0"/>
      </a:defRPr>
    </a:lvl1pPr>
    <a:lvl2pPr marL="457200" algn="l" rtl="0" fontAlgn="base">
      <a:spcBef>
        <a:spcPct val="0"/>
      </a:spcBef>
      <a:spcAft>
        <a:spcPct val="0"/>
      </a:spcAft>
      <a:defRPr sz="2800" b="1" kern="1200">
        <a:solidFill>
          <a:schemeClr val="tx1"/>
        </a:solidFill>
        <a:latin typeface="Arial" charset="0"/>
        <a:ea typeface="+mn-ea"/>
        <a:cs typeface="Arial" charset="0"/>
      </a:defRPr>
    </a:lvl2pPr>
    <a:lvl3pPr marL="914400" algn="l" rtl="0" fontAlgn="base">
      <a:spcBef>
        <a:spcPct val="0"/>
      </a:spcBef>
      <a:spcAft>
        <a:spcPct val="0"/>
      </a:spcAft>
      <a:defRPr sz="2800" b="1" kern="1200">
        <a:solidFill>
          <a:schemeClr val="tx1"/>
        </a:solidFill>
        <a:latin typeface="Arial" charset="0"/>
        <a:ea typeface="+mn-ea"/>
        <a:cs typeface="Arial" charset="0"/>
      </a:defRPr>
    </a:lvl3pPr>
    <a:lvl4pPr marL="1371600" algn="l" rtl="0" fontAlgn="base">
      <a:spcBef>
        <a:spcPct val="0"/>
      </a:spcBef>
      <a:spcAft>
        <a:spcPct val="0"/>
      </a:spcAft>
      <a:defRPr sz="2800" b="1" kern="1200">
        <a:solidFill>
          <a:schemeClr val="tx1"/>
        </a:solidFill>
        <a:latin typeface="Arial" charset="0"/>
        <a:ea typeface="+mn-ea"/>
        <a:cs typeface="Arial" charset="0"/>
      </a:defRPr>
    </a:lvl4pPr>
    <a:lvl5pPr marL="1828800" algn="l" rtl="0" fontAlgn="base">
      <a:spcBef>
        <a:spcPct val="0"/>
      </a:spcBef>
      <a:spcAft>
        <a:spcPct val="0"/>
      </a:spcAft>
      <a:defRPr sz="2800" b="1" kern="1200">
        <a:solidFill>
          <a:schemeClr val="tx1"/>
        </a:solidFill>
        <a:latin typeface="Arial" charset="0"/>
        <a:ea typeface="+mn-ea"/>
        <a:cs typeface="Arial" charset="0"/>
      </a:defRPr>
    </a:lvl5pPr>
    <a:lvl6pPr marL="2286000" algn="l" defTabSz="914400" rtl="0" eaLnBrk="1" latinLnBrk="0" hangingPunct="1">
      <a:defRPr sz="2800" b="1" kern="1200">
        <a:solidFill>
          <a:schemeClr val="tx1"/>
        </a:solidFill>
        <a:latin typeface="Arial" charset="0"/>
        <a:ea typeface="+mn-ea"/>
        <a:cs typeface="Arial" charset="0"/>
      </a:defRPr>
    </a:lvl6pPr>
    <a:lvl7pPr marL="2743200" algn="l" defTabSz="914400" rtl="0" eaLnBrk="1" latinLnBrk="0" hangingPunct="1">
      <a:defRPr sz="2800" b="1" kern="1200">
        <a:solidFill>
          <a:schemeClr val="tx1"/>
        </a:solidFill>
        <a:latin typeface="Arial" charset="0"/>
        <a:ea typeface="+mn-ea"/>
        <a:cs typeface="Arial" charset="0"/>
      </a:defRPr>
    </a:lvl7pPr>
    <a:lvl8pPr marL="3200400" algn="l" defTabSz="914400" rtl="0" eaLnBrk="1" latinLnBrk="0" hangingPunct="1">
      <a:defRPr sz="2800" b="1" kern="1200">
        <a:solidFill>
          <a:schemeClr val="tx1"/>
        </a:solidFill>
        <a:latin typeface="Arial" charset="0"/>
        <a:ea typeface="+mn-ea"/>
        <a:cs typeface="Arial" charset="0"/>
      </a:defRPr>
    </a:lvl8pPr>
    <a:lvl9pPr marL="3657600" algn="l" defTabSz="914400" rtl="0" eaLnBrk="1" latinLnBrk="0" hangingPunct="1">
      <a:defRPr sz="28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a:srgbClr val="FFFF99"/>
    <a:srgbClr val="FFFF66"/>
    <a:srgbClr val="FF0000"/>
    <a:srgbClr val="990000"/>
    <a:srgbClr val="CC66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68" autoAdjust="0"/>
    <p:restoredTop sz="86409" autoAdjust="0"/>
  </p:normalViewPr>
  <p:slideViewPr>
    <p:cSldViewPr>
      <p:cViewPr>
        <p:scale>
          <a:sx n="55" d="100"/>
          <a:sy n="55" d="100"/>
        </p:scale>
        <p:origin x="-1758" y="-2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824"/>
    </p:cViewPr>
  </p:sorterViewPr>
  <p:notesViewPr>
    <p:cSldViewPr>
      <p:cViewPr varScale="1">
        <p:scale>
          <a:sx n="74" d="100"/>
          <a:sy n="74" d="100"/>
        </p:scale>
        <p:origin x="-2172" y="-90"/>
      </p:cViewPr>
      <p:guideLst>
        <p:guide orient="horz" pos="310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defRPr sz="1200" b="0">
                <a:latin typeface="Arial" pitchFamily="34" charset="0"/>
                <a:cs typeface="Arial" pitchFamily="34" charset="0"/>
              </a:defRPr>
            </a:lvl1pPr>
          </a:lstStyle>
          <a:p>
            <a:pPr>
              <a:defRPr/>
            </a:pPr>
            <a:endParaRPr lang="en-GB"/>
          </a:p>
        </p:txBody>
      </p:sp>
      <p:sp>
        <p:nvSpPr>
          <p:cNvPr id="11267" name="Rectangle 3"/>
          <p:cNvSpPr>
            <a:spLocks noGrp="1" noChangeArrowheads="1"/>
          </p:cNvSpPr>
          <p:nvPr>
            <p:ph type="dt" sz="quarter" idx="1"/>
          </p:nvPr>
        </p:nvSpPr>
        <p:spPr bwMode="auto">
          <a:xfrm>
            <a:off x="3776663" y="0"/>
            <a:ext cx="2890837"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lgn="r">
              <a:defRPr sz="1200" b="0">
                <a:latin typeface="Arial" pitchFamily="34" charset="0"/>
                <a:cs typeface="Arial" pitchFamily="34" charset="0"/>
              </a:defRPr>
            </a:lvl1pPr>
          </a:lstStyle>
          <a:p>
            <a:pPr>
              <a:defRPr/>
            </a:pPr>
            <a:fld id="{7347EA58-E857-4025-94C7-0DA0692FF7EC}" type="datetimeFigureOut">
              <a:rPr lang="en-GB"/>
              <a:pPr>
                <a:defRPr/>
              </a:pPr>
              <a:t>17/12/2013</a:t>
            </a:fld>
            <a:endParaRPr lang="en-GB"/>
          </a:p>
        </p:txBody>
      </p:sp>
      <p:sp>
        <p:nvSpPr>
          <p:cNvPr id="11268" name="Rectangle 4"/>
          <p:cNvSpPr>
            <a:spLocks noGrp="1" noChangeArrowheads="1"/>
          </p:cNvSpPr>
          <p:nvPr>
            <p:ph type="ftr" sz="quarter" idx="2"/>
          </p:nvPr>
        </p:nvSpPr>
        <p:spPr bwMode="auto">
          <a:xfrm>
            <a:off x="0" y="9372600"/>
            <a:ext cx="2890838"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defRPr sz="1200" b="0">
                <a:latin typeface="Arial" pitchFamily="34" charset="0"/>
                <a:cs typeface="Arial" pitchFamily="34" charset="0"/>
              </a:defRPr>
            </a:lvl1pPr>
          </a:lstStyle>
          <a:p>
            <a:pPr>
              <a:defRPr/>
            </a:pPr>
            <a:endParaRPr lang="en-GB"/>
          </a:p>
        </p:txBody>
      </p:sp>
      <p:sp>
        <p:nvSpPr>
          <p:cNvPr id="11269" name="Rectangle 5"/>
          <p:cNvSpPr>
            <a:spLocks noGrp="1" noChangeArrowheads="1"/>
          </p:cNvSpPr>
          <p:nvPr>
            <p:ph type="sldNum" sz="quarter" idx="3"/>
          </p:nvPr>
        </p:nvSpPr>
        <p:spPr bwMode="auto">
          <a:xfrm>
            <a:off x="3776663" y="9372600"/>
            <a:ext cx="2890837"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lgn="r">
              <a:defRPr sz="1200" b="0">
                <a:latin typeface="Arial" charset="0"/>
                <a:cs typeface="+mn-cs"/>
              </a:defRPr>
            </a:lvl1pPr>
          </a:lstStyle>
          <a:p>
            <a:pPr>
              <a:defRPr/>
            </a:pPr>
            <a:fld id="{E3346BB4-3BCB-4B22-851C-A8F2479A5580}" type="slidenum">
              <a:rPr lang="en-GB"/>
              <a:pPr>
                <a:defRPr/>
              </a:pPr>
              <a:t>‹#›</a:t>
            </a:fld>
            <a:endParaRPr lang="en-GB"/>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defRPr sz="1200" b="0">
                <a:latin typeface="Arial" pitchFamily="34" charset="0"/>
                <a:cs typeface="Arial" pitchFamily="34" charset="0"/>
              </a:defRPr>
            </a:lvl1pPr>
          </a:lstStyle>
          <a:p>
            <a:pPr>
              <a:defRPr/>
            </a:pPr>
            <a:endParaRPr lang="en-US"/>
          </a:p>
        </p:txBody>
      </p:sp>
      <p:sp>
        <p:nvSpPr>
          <p:cNvPr id="15363" name="Rectangle 3"/>
          <p:cNvSpPr>
            <a:spLocks noGrp="1" noChangeArrowheads="1"/>
          </p:cNvSpPr>
          <p:nvPr>
            <p:ph type="dt" idx="1"/>
          </p:nvPr>
        </p:nvSpPr>
        <p:spPr bwMode="auto">
          <a:xfrm>
            <a:off x="3776663" y="0"/>
            <a:ext cx="2890837"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lgn="r">
              <a:defRPr sz="1200" b="0">
                <a:latin typeface="Arial" pitchFamily="34" charset="0"/>
                <a:cs typeface="Arial" pitchFamily="34" charset="0"/>
              </a:defRPr>
            </a:lvl1pPr>
          </a:lstStyle>
          <a:p>
            <a:pPr>
              <a:defRPr/>
            </a:pPr>
            <a:fld id="{8EAE0A5E-B3D9-4DBE-B677-BF22C08EF3AB}" type="datetimeFigureOut">
              <a:rPr lang="en-US"/>
              <a:pPr>
                <a:defRPr/>
              </a:pPr>
              <a:t>12/17/2013</a:t>
            </a:fld>
            <a:endParaRPr lang="en-US"/>
          </a:p>
        </p:txBody>
      </p:sp>
      <p:sp>
        <p:nvSpPr>
          <p:cNvPr id="115716" name="Rectangle 4"/>
          <p:cNvSpPr>
            <a:spLocks noGrp="1" noRot="1" noChangeAspect="1" noChangeArrowheads="1" noTextEdit="1"/>
          </p:cNvSpPr>
          <p:nvPr>
            <p:ph type="sldImg" idx="2"/>
          </p:nvPr>
        </p:nvSpPr>
        <p:spPr bwMode="auto">
          <a:xfrm>
            <a:off x="868363" y="739775"/>
            <a:ext cx="4932362" cy="370046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66750" y="4686300"/>
            <a:ext cx="5335588" cy="4441825"/>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9372600"/>
            <a:ext cx="2890838"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defRPr sz="1200" b="0">
                <a:latin typeface="Arial" pitchFamily="34" charset="0"/>
                <a:cs typeface="Arial"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3776663" y="9372600"/>
            <a:ext cx="2890837"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lgn="r">
              <a:defRPr sz="1200" b="0">
                <a:latin typeface="Arial" charset="0"/>
                <a:cs typeface="+mn-cs"/>
              </a:defRPr>
            </a:lvl1pPr>
          </a:lstStyle>
          <a:p>
            <a:pPr>
              <a:defRPr/>
            </a:pPr>
            <a:fld id="{8BDAEC6C-F571-4D91-B473-917F3C911A51}" type="slidenum">
              <a:rPr lang="en-US"/>
              <a:pPr>
                <a:defRPr/>
              </a:pPr>
              <a:t>‹#›</a:t>
            </a:fld>
            <a:endParaRPr lang="en-US"/>
          </a:p>
        </p:txBody>
      </p:sp>
      <p:pic>
        <p:nvPicPr>
          <p:cNvPr id="115720" name="Picture 2" descr="01_TTELogo_sm"/>
          <p:cNvPicPr>
            <a:picLocks noChangeAspect="1" noChangeArrowheads="1"/>
          </p:cNvPicPr>
          <p:nvPr/>
        </p:nvPicPr>
        <p:blipFill>
          <a:blip r:embed="rId2"/>
          <a:srcRect/>
          <a:stretch>
            <a:fillRect/>
          </a:stretch>
        </p:blipFill>
        <p:spPr bwMode="auto">
          <a:xfrm>
            <a:off x="4818063" y="709613"/>
            <a:ext cx="1028700" cy="492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p:txBody>
          <a:bodyPr/>
          <a:lstStyle/>
          <a:p>
            <a:pPr>
              <a:defRPr/>
            </a:pPr>
            <a:fld id="{2937DFE4-6265-4A88-8774-3B413917488B}" type="slidenum">
              <a:rPr lang="en-US"/>
              <a:pPr>
                <a:defRPr/>
              </a:pPr>
              <a:t>1</a:t>
            </a:fld>
            <a:endParaRPr lang="en-US"/>
          </a:p>
        </p:txBody>
      </p:sp>
      <p:sp>
        <p:nvSpPr>
          <p:cNvPr id="116739" name="Slide Image Placeholder 1"/>
          <p:cNvSpPr>
            <a:spLocks noGrp="1" noRot="1" noChangeAspect="1" noTextEdit="1"/>
          </p:cNvSpPr>
          <p:nvPr>
            <p:ph type="sldImg"/>
          </p:nvPr>
        </p:nvSpPr>
        <p:spPr>
          <a:ln/>
        </p:spPr>
      </p:sp>
      <p:sp>
        <p:nvSpPr>
          <p:cNvPr id="116740"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236EE138-7E83-4962-948D-7E9151A7DD7B}" type="slidenum">
              <a:rPr lang="en-US" smtClean="0"/>
              <a:pPr>
                <a:defRPr/>
              </a:pPr>
              <a:t>6</a:t>
            </a:fld>
            <a:endParaRPr lang="en-US"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09B67F9-8B47-4DB9-8198-1F30223ECDB9}" type="datetimeFigureOut">
              <a:rPr lang="en-US"/>
              <a:pPr>
                <a:defRPr/>
              </a:pPr>
              <a:t>12/17/2013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6424D2-7964-44B7-9002-2A686D7D403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43C6341-E14C-49C6-83B8-94057507E2CB}" type="datetimeFigureOut">
              <a:rPr lang="en-US"/>
              <a:pPr>
                <a:defRPr/>
              </a:pPr>
              <a:t>12/17/2013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AB1C7A-CDA3-4216-A851-AC197899369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C7FC05F-8C78-4246-8994-3DE23C3D6E47}" type="datetimeFigureOut">
              <a:rPr lang="en-US"/>
              <a:pPr>
                <a:defRPr/>
              </a:pPr>
              <a:t>12/17/2013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596F320-D17C-48EB-A869-E4DDF48ED1F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9718E89-5831-47A8-98C8-6FF1CB7CB8F9}" type="datetimeFigureOut">
              <a:rPr lang="en-US"/>
              <a:pPr>
                <a:defRPr/>
              </a:pPr>
              <a:t>12/17/2013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EB3564-D086-4BE0-967C-0BAD69FA099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1B4F3B8-A4BA-4110-92EE-605C055E4676}" type="datetimeFigureOut">
              <a:rPr lang="en-US"/>
              <a:pPr>
                <a:defRPr/>
              </a:pPr>
              <a:t>12/17/2013</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F7DC1D-3323-47A9-8D54-0755EB67610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93ED821-C4BB-4DB6-8E0B-7FAEC32E607F}" type="datetimeFigureOut">
              <a:rPr lang="en-US"/>
              <a:pPr>
                <a:defRPr/>
              </a:pPr>
              <a:t>12/17/2013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CABEDFB-3854-40C5-848F-0A560559A77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A9B7178-2E96-4724-B0A1-14325FF096FF}" type="datetimeFigureOut">
              <a:rPr lang="en-US"/>
              <a:pPr>
                <a:defRPr/>
              </a:pPr>
              <a:t>12/17/2013</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8BF9DE8-4987-43E8-A5A7-8D27FAB1012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ECAF5682-F432-489A-B9D4-775A12C90474}" type="datetimeFigureOut">
              <a:rPr lang="en-US"/>
              <a:pPr>
                <a:defRPr/>
              </a:pPr>
              <a:t>12/17/2013</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AC1BE69-44B3-45E2-A819-D64F292F546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66C539C-788C-4171-AB78-9268CF3F8E28}" type="datetimeFigureOut">
              <a:rPr lang="en-US"/>
              <a:pPr>
                <a:defRPr/>
              </a:pPr>
              <a:t>12/17/2013</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39D68F8-3354-4F84-9835-8A454A4DBBB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F60E2F-7AC0-4151-A349-5AD485F5FA97}" type="datetimeFigureOut">
              <a:rPr lang="en-US"/>
              <a:pPr>
                <a:defRPr/>
              </a:pPr>
              <a:t>12/17/2013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FF5EEC8-4292-4152-9350-D9125D89FD8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58C9A4-67FE-4FCC-8288-613B3AD3A445}" type="datetimeFigureOut">
              <a:rPr lang="en-US"/>
              <a:pPr>
                <a:defRPr/>
              </a:pPr>
              <a:t>12/17/2013</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FD85B7E-2629-4F22-9870-F88A60EE66C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77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cs typeface="+mn-cs"/>
              </a:defRPr>
            </a:lvl1pPr>
          </a:lstStyle>
          <a:p>
            <a:pPr>
              <a:defRPr/>
            </a:pPr>
            <a:fld id="{9F001BAF-7ACB-42AE-A8E1-CE7986A31ECF}" type="datetimeFigureOut">
              <a:rPr lang="en-US"/>
              <a:pPr>
                <a:defRPr/>
              </a:pPr>
              <a:t>12/17/2013</a:t>
            </a:fld>
            <a:endParaRPr lang="en-GB"/>
          </a:p>
        </p:txBody>
      </p:sp>
      <p:sp>
        <p:nvSpPr>
          <p:cNvPr id="277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pitchFamily="34" charset="0"/>
                <a:cs typeface="Arial" pitchFamily="34" charset="0"/>
              </a:defRPr>
            </a:lvl1pPr>
          </a:lstStyle>
          <a:p>
            <a:pPr>
              <a:defRPr/>
            </a:pPr>
            <a:endParaRPr lang="en-GB"/>
          </a:p>
        </p:txBody>
      </p:sp>
      <p:sp>
        <p:nvSpPr>
          <p:cNvPr id="277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cs typeface="+mn-cs"/>
              </a:defRPr>
            </a:lvl1pPr>
          </a:lstStyle>
          <a:p>
            <a:pPr>
              <a:defRPr/>
            </a:pPr>
            <a:fld id="{C7341E8C-8383-45E7-9D64-4E69F9C35473}" type="slidenum">
              <a:rPr lang="en-GB"/>
              <a:pPr>
                <a:defRPr/>
              </a:pPr>
              <a:t>‹#›</a:t>
            </a:fld>
            <a:endParaRPr lang="en-GB"/>
          </a:p>
        </p:txBody>
      </p:sp>
      <p:pic>
        <p:nvPicPr>
          <p:cNvPr id="3079" name="Picture 2" descr="01_TTELogo_sm"/>
          <p:cNvPicPr>
            <a:picLocks noChangeAspect="1" noChangeArrowheads="1"/>
          </p:cNvPicPr>
          <p:nvPr/>
        </p:nvPicPr>
        <p:blipFill>
          <a:blip r:embed="rId13" cstate="print"/>
          <a:srcRect/>
          <a:stretch>
            <a:fillRect/>
          </a:stretch>
        </p:blipFill>
        <p:spPr bwMode="auto">
          <a:xfrm>
            <a:off x="8096250" y="0"/>
            <a:ext cx="1047750" cy="495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5135563"/>
            <a:ext cx="8964613" cy="519112"/>
          </a:xfrm>
          <a:prstGeom prst="rect">
            <a:avLst/>
          </a:prstGeom>
          <a:noFill/>
          <a:ln w="9525">
            <a:noFill/>
            <a:miter lim="800000"/>
            <a:headEnd/>
            <a:tailEnd/>
          </a:ln>
        </p:spPr>
        <p:txBody>
          <a:bodyPr lIns="90000" tIns="46800" rIns="90000" bIns="46800" anchor="ctr">
            <a:spAutoFit/>
          </a:bodyPr>
          <a:lstStyle/>
          <a:p>
            <a:pPr algn="ctr" eaLnBrk="0" hangingPunct="0"/>
            <a:endParaRPr lang="en-US">
              <a:ea typeface="Calibri" pitchFamily="34" charset="0"/>
              <a:cs typeface="Times New Roman" pitchFamily="18" charset="0"/>
            </a:endParaRPr>
          </a:p>
        </p:txBody>
      </p:sp>
      <p:sp>
        <p:nvSpPr>
          <p:cNvPr id="4101" name="Slide Number Placeholder 4"/>
          <p:cNvSpPr>
            <a:spLocks noGrp="1"/>
          </p:cNvSpPr>
          <p:nvPr>
            <p:ph type="sldNum" sz="quarter" idx="12"/>
          </p:nvPr>
        </p:nvSpPr>
        <p:spPr>
          <a:xfrm>
            <a:off x="6553200" y="6381750"/>
            <a:ext cx="2133600" cy="339725"/>
          </a:xfrm>
        </p:spPr>
        <p:txBody>
          <a:bodyPr/>
          <a:lstStyle/>
          <a:p>
            <a:pPr>
              <a:defRPr/>
            </a:pPr>
            <a:fld id="{E02AC507-0697-426F-9FF5-93A0B1DE0E9C}" type="slidenum">
              <a:rPr lang="en-GB" sz="800" smtClean="0"/>
              <a:pPr>
                <a:defRPr/>
              </a:pPr>
              <a:t>1</a:t>
            </a:fld>
            <a:endParaRPr lang="en-GB" sz="800" dirty="0" smtClean="0"/>
          </a:p>
        </p:txBody>
      </p:sp>
      <p:sp>
        <p:nvSpPr>
          <p:cNvPr id="6148" name="Rectangle 5"/>
          <p:cNvSpPr>
            <a:spLocks noChangeArrowheads="1"/>
          </p:cNvSpPr>
          <p:nvPr/>
        </p:nvSpPr>
        <p:spPr bwMode="auto">
          <a:xfrm>
            <a:off x="285750" y="6143625"/>
            <a:ext cx="4429125" cy="338138"/>
          </a:xfrm>
          <a:prstGeom prst="rect">
            <a:avLst/>
          </a:prstGeom>
          <a:noFill/>
          <a:ln w="9525">
            <a:noFill/>
            <a:miter lim="800000"/>
            <a:headEnd/>
            <a:tailEnd/>
          </a:ln>
        </p:spPr>
        <p:txBody>
          <a:bodyPr>
            <a:spAutoFit/>
          </a:bodyPr>
          <a:lstStyle/>
          <a:p>
            <a:pPr>
              <a:spcBef>
                <a:spcPct val="50000"/>
              </a:spcBef>
            </a:pPr>
            <a:r>
              <a:rPr lang="en-GB" sz="1600"/>
              <a:t>Website: www.ttetraining.ltd.uk</a:t>
            </a:r>
            <a:endParaRPr lang="en-US" sz="1600"/>
          </a:p>
        </p:txBody>
      </p:sp>
      <p:pic>
        <p:nvPicPr>
          <p:cNvPr id="6149" name="Picture 9" descr="accrediation2"/>
          <p:cNvPicPr>
            <a:picLocks noChangeAspect="1" noChangeArrowheads="1"/>
          </p:cNvPicPr>
          <p:nvPr/>
        </p:nvPicPr>
        <p:blipFill>
          <a:blip r:embed="rId3" cstate="print"/>
          <a:srcRect/>
          <a:stretch>
            <a:fillRect/>
          </a:stretch>
        </p:blipFill>
        <p:spPr bwMode="auto">
          <a:xfrm>
            <a:off x="4071938" y="5929313"/>
            <a:ext cx="4464050" cy="692150"/>
          </a:xfrm>
          <a:prstGeom prst="rect">
            <a:avLst/>
          </a:prstGeom>
          <a:noFill/>
          <a:ln w="9525">
            <a:noFill/>
            <a:miter lim="800000"/>
            <a:headEnd/>
            <a:tailEnd/>
          </a:ln>
        </p:spPr>
      </p:pic>
      <p:sp>
        <p:nvSpPr>
          <p:cNvPr id="6" name="Rectangle 2"/>
          <p:cNvSpPr txBox="1">
            <a:spLocks noChangeArrowheads="1"/>
          </p:cNvSpPr>
          <p:nvPr/>
        </p:nvSpPr>
        <p:spPr>
          <a:xfrm>
            <a:off x="1063625" y="2271713"/>
            <a:ext cx="7231063" cy="990600"/>
          </a:xfrm>
          <a:prstGeom prst="rect">
            <a:avLst/>
          </a:prstGeom>
        </p:spPr>
        <p:txBody>
          <a:bodyPr lIns="79375" tIns="39688" rIns="79375" bIns="39688"/>
          <a:lstStyle/>
          <a:p>
            <a:pPr algn="ctr" defTabSz="655638" eaLnBrk="0" hangingPunct="0">
              <a:defRPr/>
            </a:pPr>
            <a:r>
              <a:rPr lang="en-GB" sz="3800" b="0" kern="0" dirty="0">
                <a:solidFill>
                  <a:schemeClr val="tx2"/>
                </a:solidFill>
                <a:latin typeface="+mj-lt"/>
                <a:ea typeface="+mj-ea"/>
                <a:cs typeface="+mj-cs"/>
              </a:rPr>
              <a:t>SHAFT </a:t>
            </a:r>
            <a:r>
              <a:rPr lang="en-GB" sz="3800" b="0" kern="0" dirty="0" smtClean="0">
                <a:solidFill>
                  <a:schemeClr val="tx2"/>
                </a:solidFill>
                <a:latin typeface="+mj-lt"/>
                <a:ea typeface="+mj-ea"/>
                <a:cs typeface="+mj-cs"/>
              </a:rPr>
              <a:t>ALIGNMENT</a:t>
            </a:r>
          </a:p>
          <a:p>
            <a:pPr algn="ctr" defTabSz="655638" eaLnBrk="0" hangingPunct="0">
              <a:defRPr/>
            </a:pPr>
            <a:r>
              <a:rPr lang="en-GB" sz="2000" b="0" i="1" kern="0" dirty="0" smtClean="0">
                <a:solidFill>
                  <a:schemeClr val="tx2"/>
                </a:solidFill>
                <a:latin typeface="+mj-lt"/>
                <a:ea typeface="+mj-ea"/>
                <a:cs typeface="+mj-cs"/>
              </a:rPr>
              <a:t>(2) Face and Rim Method</a:t>
            </a:r>
            <a:endParaRPr lang="en-GB" sz="2000" b="0" i="1"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200150" y="723900"/>
            <a:ext cx="6705600" cy="990600"/>
          </a:xfrm>
        </p:spPr>
        <p:txBody>
          <a:bodyPr/>
          <a:lstStyle/>
          <a:p>
            <a:r>
              <a:rPr lang="en-GB" sz="3600" dirty="0" smtClean="0">
                <a:cs typeface="Arial" charset="0"/>
              </a:rPr>
              <a:t>Shaft Alignment - Step 1</a:t>
            </a:r>
            <a:endParaRPr lang="en-GB" sz="3600" dirty="0" smtClean="0"/>
          </a:p>
        </p:txBody>
      </p:sp>
      <p:sp>
        <p:nvSpPr>
          <p:cNvPr id="46083" name="Rectangle 3"/>
          <p:cNvSpPr>
            <a:spLocks noGrp="1" noChangeArrowheads="1"/>
          </p:cNvSpPr>
          <p:nvPr>
            <p:ph type="body" idx="1"/>
          </p:nvPr>
        </p:nvSpPr>
        <p:spPr>
          <a:xfrm>
            <a:off x="323528" y="1905000"/>
            <a:ext cx="8172772" cy="4114800"/>
          </a:xfrm>
        </p:spPr>
        <p:txBody>
          <a:bodyPr/>
          <a:lstStyle/>
          <a:p>
            <a:pPr marL="0" indent="0">
              <a:buNone/>
            </a:pPr>
            <a:r>
              <a:rPr lang="en-GB" sz="2400" dirty="0" smtClean="0"/>
              <a:t>A </a:t>
            </a:r>
            <a:r>
              <a:rPr lang="en-GB" sz="2400" dirty="0" smtClean="0"/>
              <a:t>coupling has a diameter of 5” (D)</a:t>
            </a:r>
            <a:br>
              <a:rPr lang="en-GB" sz="2400" dirty="0" smtClean="0"/>
            </a:br>
            <a:r>
              <a:rPr lang="en-GB" sz="2400" dirty="0" smtClean="0"/>
              <a:t>The </a:t>
            </a:r>
            <a:r>
              <a:rPr lang="en-GB" sz="2400" dirty="0" smtClean="0"/>
              <a:t>distance between motor front &amp; rear holding down bolts is (L) 30”</a:t>
            </a:r>
            <a:br>
              <a:rPr lang="en-GB" sz="2400" dirty="0" smtClean="0"/>
            </a:br>
            <a:r>
              <a:rPr lang="en-GB" sz="2400" dirty="0" smtClean="0"/>
              <a:t>The </a:t>
            </a:r>
            <a:r>
              <a:rPr lang="en-GB" sz="2400" dirty="0" smtClean="0"/>
              <a:t>Net angular mismatched  M = 0.012” </a:t>
            </a:r>
            <a:br>
              <a:rPr lang="en-GB" sz="2400" dirty="0" smtClean="0"/>
            </a:br>
            <a:endParaRPr lang="en-GB" sz="2400" dirty="0" smtClean="0"/>
          </a:p>
          <a:p>
            <a:pPr marL="0" indent="0">
              <a:buFont typeface="Wingdings" pitchFamily="2" charset="2"/>
              <a:buNone/>
            </a:pPr>
            <a:r>
              <a:rPr lang="en-GB" sz="2400" dirty="0" smtClean="0"/>
              <a:t>   </a:t>
            </a:r>
            <a:endParaRPr lang="en-GB" sz="1800" dirty="0" smtClean="0"/>
          </a:p>
          <a:p>
            <a:pPr marL="0" indent="0">
              <a:buFont typeface="Wingdings" pitchFamily="2" charset="2"/>
              <a:buNone/>
            </a:pPr>
            <a:r>
              <a:rPr lang="en-GB" sz="2400" dirty="0" smtClean="0"/>
              <a:t>Therefore : </a:t>
            </a:r>
          </a:p>
          <a:p>
            <a:pPr marL="0" indent="0">
              <a:buFont typeface="Wingdings" pitchFamily="2" charset="2"/>
              <a:buNone/>
            </a:pPr>
            <a:r>
              <a:rPr lang="en-GB" sz="2400" dirty="0" smtClean="0"/>
              <a:t> 	S = ML / D</a:t>
            </a:r>
          </a:p>
          <a:p>
            <a:pPr marL="0" indent="0">
              <a:buFont typeface="Wingdings" pitchFamily="2" charset="2"/>
              <a:buNone/>
            </a:pPr>
            <a:r>
              <a:rPr lang="en-GB" sz="2400" dirty="0" smtClean="0"/>
              <a:t>	S = 30 x 0.012 /5</a:t>
            </a:r>
          </a:p>
          <a:p>
            <a:pPr marL="0" indent="0">
              <a:buFont typeface="Wingdings" pitchFamily="2" charset="2"/>
              <a:buNone/>
            </a:pPr>
            <a:r>
              <a:rPr lang="en-GB" sz="2400" dirty="0" smtClean="0"/>
              <a:t>	S = 0.072”</a:t>
            </a:r>
          </a:p>
        </p:txBody>
      </p:sp>
      <p:grpSp>
        <p:nvGrpSpPr>
          <p:cNvPr id="46084" name="Group 13"/>
          <p:cNvGrpSpPr>
            <a:grpSpLocks/>
          </p:cNvGrpSpPr>
          <p:nvPr/>
        </p:nvGrpSpPr>
        <p:grpSpPr bwMode="auto">
          <a:xfrm>
            <a:off x="3705225" y="3816350"/>
            <a:ext cx="741363" cy="1371600"/>
            <a:chOff x="2334" y="2404"/>
            <a:chExt cx="467" cy="864"/>
          </a:xfrm>
        </p:grpSpPr>
        <p:sp>
          <p:nvSpPr>
            <p:cNvPr id="46119" name="Rectangle 4"/>
            <p:cNvSpPr>
              <a:spLocks noChangeArrowheads="1"/>
            </p:cNvSpPr>
            <p:nvPr/>
          </p:nvSpPr>
          <p:spPr bwMode="auto">
            <a:xfrm>
              <a:off x="2668" y="2404"/>
              <a:ext cx="133" cy="864"/>
            </a:xfrm>
            <a:prstGeom prst="rect">
              <a:avLst/>
            </a:prstGeom>
            <a:noFill/>
            <a:ln w="12700">
              <a:solidFill>
                <a:schemeClr val="tx1"/>
              </a:solidFill>
              <a:miter lim="800000"/>
              <a:headEnd/>
              <a:tailEnd/>
            </a:ln>
          </p:spPr>
          <p:txBody>
            <a:bodyPr wrap="none" anchor="ctr"/>
            <a:lstStyle/>
            <a:p>
              <a:endParaRPr lang="en-US"/>
            </a:p>
          </p:txBody>
        </p:sp>
        <p:sp>
          <p:nvSpPr>
            <p:cNvPr id="46120" name="Rectangle 5"/>
            <p:cNvSpPr>
              <a:spLocks noChangeArrowheads="1"/>
            </p:cNvSpPr>
            <p:nvPr/>
          </p:nvSpPr>
          <p:spPr bwMode="auto">
            <a:xfrm>
              <a:off x="2593" y="2610"/>
              <a:ext cx="73" cy="507"/>
            </a:xfrm>
            <a:prstGeom prst="rect">
              <a:avLst/>
            </a:prstGeom>
            <a:noFill/>
            <a:ln w="12700">
              <a:solidFill>
                <a:schemeClr val="tx1"/>
              </a:solidFill>
              <a:miter lim="800000"/>
              <a:headEnd/>
              <a:tailEnd/>
            </a:ln>
          </p:spPr>
          <p:txBody>
            <a:bodyPr wrap="none" anchor="ctr"/>
            <a:lstStyle/>
            <a:p>
              <a:endParaRPr lang="en-US"/>
            </a:p>
          </p:txBody>
        </p:sp>
        <p:grpSp>
          <p:nvGrpSpPr>
            <p:cNvPr id="46121" name="Group 12"/>
            <p:cNvGrpSpPr>
              <a:grpSpLocks/>
            </p:cNvGrpSpPr>
            <p:nvPr/>
          </p:nvGrpSpPr>
          <p:grpSpPr bwMode="auto">
            <a:xfrm>
              <a:off x="2334" y="2760"/>
              <a:ext cx="265" cy="224"/>
              <a:chOff x="2334" y="2760"/>
              <a:chExt cx="265" cy="224"/>
            </a:xfrm>
          </p:grpSpPr>
          <p:sp>
            <p:nvSpPr>
              <p:cNvPr id="46122" name="Line 6"/>
              <p:cNvSpPr>
                <a:spLocks noChangeShapeType="1"/>
              </p:cNvSpPr>
              <p:nvPr/>
            </p:nvSpPr>
            <p:spPr bwMode="auto">
              <a:xfrm flipH="1">
                <a:off x="2358" y="2760"/>
                <a:ext cx="241" cy="0"/>
              </a:xfrm>
              <a:prstGeom prst="line">
                <a:avLst/>
              </a:prstGeom>
              <a:noFill/>
              <a:ln w="12700">
                <a:solidFill>
                  <a:schemeClr val="tx1"/>
                </a:solidFill>
                <a:round/>
                <a:headEnd/>
                <a:tailEnd/>
              </a:ln>
            </p:spPr>
            <p:txBody>
              <a:bodyPr wrap="none" anchor="ctr"/>
              <a:lstStyle/>
              <a:p>
                <a:endParaRPr lang="en-US"/>
              </a:p>
            </p:txBody>
          </p:sp>
          <p:sp>
            <p:nvSpPr>
              <p:cNvPr id="46123" name="Line 7"/>
              <p:cNvSpPr>
                <a:spLocks noChangeShapeType="1"/>
              </p:cNvSpPr>
              <p:nvPr/>
            </p:nvSpPr>
            <p:spPr bwMode="auto">
              <a:xfrm flipH="1">
                <a:off x="2347" y="2982"/>
                <a:ext cx="249" cy="1"/>
              </a:xfrm>
              <a:prstGeom prst="line">
                <a:avLst/>
              </a:prstGeom>
              <a:noFill/>
              <a:ln w="12700">
                <a:solidFill>
                  <a:schemeClr val="tx1"/>
                </a:solidFill>
                <a:round/>
                <a:headEnd/>
                <a:tailEnd/>
              </a:ln>
            </p:spPr>
            <p:txBody>
              <a:bodyPr wrap="none" anchor="ctr"/>
              <a:lstStyle/>
              <a:p>
                <a:endParaRPr lang="en-US"/>
              </a:p>
            </p:txBody>
          </p:sp>
          <p:grpSp>
            <p:nvGrpSpPr>
              <p:cNvPr id="46124" name="Group 10"/>
              <p:cNvGrpSpPr>
                <a:grpSpLocks/>
              </p:cNvGrpSpPr>
              <p:nvPr/>
            </p:nvGrpSpPr>
            <p:grpSpPr bwMode="auto">
              <a:xfrm>
                <a:off x="2340" y="2765"/>
                <a:ext cx="36" cy="218"/>
                <a:chOff x="2340" y="2765"/>
                <a:chExt cx="36" cy="218"/>
              </a:xfrm>
            </p:grpSpPr>
            <p:sp>
              <p:nvSpPr>
                <p:cNvPr id="46126" name="Arc 8"/>
                <p:cNvSpPr>
                  <a:spLocks/>
                </p:cNvSpPr>
                <p:nvPr/>
              </p:nvSpPr>
              <p:spPr bwMode="auto">
                <a:xfrm>
                  <a:off x="2340" y="2765"/>
                  <a:ext cx="24" cy="104"/>
                </a:xfrm>
                <a:custGeom>
                  <a:avLst/>
                  <a:gdLst>
                    <a:gd name="T0" fmla="*/ 0 w 21600"/>
                    <a:gd name="T1" fmla="*/ 0 h 42161"/>
                    <a:gd name="T2" fmla="*/ 0 w 21600"/>
                    <a:gd name="T3" fmla="*/ 0 h 42161"/>
                    <a:gd name="T4" fmla="*/ 0 w 21600"/>
                    <a:gd name="T5" fmla="*/ 0 h 42161"/>
                    <a:gd name="T6" fmla="*/ 0 60000 65536"/>
                    <a:gd name="T7" fmla="*/ 0 60000 65536"/>
                    <a:gd name="T8" fmla="*/ 0 60000 65536"/>
                    <a:gd name="T9" fmla="*/ 0 w 21600"/>
                    <a:gd name="T10" fmla="*/ 0 h 42161"/>
                    <a:gd name="T11" fmla="*/ 21600 w 21600"/>
                    <a:gd name="T12" fmla="*/ 42161 h 42161"/>
                  </a:gdLst>
                  <a:ahLst/>
                  <a:cxnLst>
                    <a:cxn ang="T6">
                      <a:pos x="T0" y="T1"/>
                    </a:cxn>
                    <a:cxn ang="T7">
                      <a:pos x="T2" y="T3"/>
                    </a:cxn>
                    <a:cxn ang="T8">
                      <a:pos x="T4" y="T5"/>
                    </a:cxn>
                  </a:cxnLst>
                  <a:rect l="T9" t="T10" r="T11" b="T12"/>
                  <a:pathLst>
                    <a:path w="21600" h="42161" fill="none" extrusionOk="0">
                      <a:moveTo>
                        <a:pt x="15040" y="42161"/>
                      </a:moveTo>
                      <a:cubicBezTo>
                        <a:pt x="6082" y="39305"/>
                        <a:pt x="0" y="30983"/>
                        <a:pt x="0" y="21581"/>
                      </a:cubicBezTo>
                      <a:cubicBezTo>
                        <a:pt x="-1" y="10005"/>
                        <a:pt x="9124" y="487"/>
                        <a:pt x="20690" y="0"/>
                      </a:cubicBezTo>
                    </a:path>
                    <a:path w="21600" h="42161" stroke="0" extrusionOk="0">
                      <a:moveTo>
                        <a:pt x="15040" y="42161"/>
                      </a:moveTo>
                      <a:cubicBezTo>
                        <a:pt x="6082" y="39305"/>
                        <a:pt x="0" y="30983"/>
                        <a:pt x="0" y="21581"/>
                      </a:cubicBezTo>
                      <a:cubicBezTo>
                        <a:pt x="-1" y="10005"/>
                        <a:pt x="9124" y="487"/>
                        <a:pt x="20690" y="0"/>
                      </a:cubicBezTo>
                      <a:lnTo>
                        <a:pt x="21600" y="21581"/>
                      </a:lnTo>
                      <a:close/>
                    </a:path>
                  </a:pathLst>
                </a:custGeom>
                <a:noFill/>
                <a:ln w="12700" cap="rnd">
                  <a:solidFill>
                    <a:schemeClr val="tx1"/>
                  </a:solidFill>
                  <a:round/>
                  <a:headEnd/>
                  <a:tailEnd/>
                </a:ln>
              </p:spPr>
              <p:txBody>
                <a:bodyPr wrap="none" anchor="ctr"/>
                <a:lstStyle/>
                <a:p>
                  <a:endParaRPr lang="en-US"/>
                </a:p>
              </p:txBody>
            </p:sp>
            <p:sp>
              <p:nvSpPr>
                <p:cNvPr id="46127" name="Arc 9"/>
                <p:cNvSpPr>
                  <a:spLocks/>
                </p:cNvSpPr>
                <p:nvPr/>
              </p:nvSpPr>
              <p:spPr bwMode="auto">
                <a:xfrm rot="10800000">
                  <a:off x="2352" y="2878"/>
                  <a:ext cx="24" cy="105"/>
                </a:xfrm>
                <a:custGeom>
                  <a:avLst/>
                  <a:gdLst>
                    <a:gd name="T0" fmla="*/ 0 w 21600"/>
                    <a:gd name="T1" fmla="*/ 0 h 42201"/>
                    <a:gd name="T2" fmla="*/ 0 w 21600"/>
                    <a:gd name="T3" fmla="*/ 0 h 42201"/>
                    <a:gd name="T4" fmla="*/ 0 w 21600"/>
                    <a:gd name="T5" fmla="*/ 0 h 42201"/>
                    <a:gd name="T6" fmla="*/ 0 60000 65536"/>
                    <a:gd name="T7" fmla="*/ 0 60000 65536"/>
                    <a:gd name="T8" fmla="*/ 0 60000 65536"/>
                    <a:gd name="T9" fmla="*/ 0 w 21600"/>
                    <a:gd name="T10" fmla="*/ 0 h 42201"/>
                    <a:gd name="T11" fmla="*/ 21600 w 21600"/>
                    <a:gd name="T12" fmla="*/ 42201 h 42201"/>
                  </a:gdLst>
                  <a:ahLst/>
                  <a:cxnLst>
                    <a:cxn ang="T6">
                      <a:pos x="T0" y="T1"/>
                    </a:cxn>
                    <a:cxn ang="T7">
                      <a:pos x="T2" y="T3"/>
                    </a:cxn>
                    <a:cxn ang="T8">
                      <a:pos x="T4" y="T5"/>
                    </a:cxn>
                  </a:cxnLst>
                  <a:rect l="T9" t="T10" r="T11" b="T12"/>
                  <a:pathLst>
                    <a:path w="21600" h="42201" fill="none" extrusionOk="0">
                      <a:moveTo>
                        <a:pt x="15164" y="42201"/>
                      </a:moveTo>
                      <a:cubicBezTo>
                        <a:pt x="6143" y="39385"/>
                        <a:pt x="0" y="31032"/>
                        <a:pt x="0" y="21582"/>
                      </a:cubicBezTo>
                      <a:cubicBezTo>
                        <a:pt x="-1" y="9999"/>
                        <a:pt x="9136" y="478"/>
                        <a:pt x="20709" y="0"/>
                      </a:cubicBezTo>
                    </a:path>
                    <a:path w="21600" h="42201" stroke="0" extrusionOk="0">
                      <a:moveTo>
                        <a:pt x="15164" y="42201"/>
                      </a:moveTo>
                      <a:cubicBezTo>
                        <a:pt x="6143" y="39385"/>
                        <a:pt x="0" y="31032"/>
                        <a:pt x="0" y="21582"/>
                      </a:cubicBezTo>
                      <a:cubicBezTo>
                        <a:pt x="-1" y="9999"/>
                        <a:pt x="9136" y="478"/>
                        <a:pt x="20709" y="0"/>
                      </a:cubicBezTo>
                      <a:lnTo>
                        <a:pt x="21600" y="21582"/>
                      </a:lnTo>
                      <a:close/>
                    </a:path>
                  </a:pathLst>
                </a:custGeom>
                <a:noFill/>
                <a:ln w="12700" cap="rnd">
                  <a:solidFill>
                    <a:schemeClr val="tx1"/>
                  </a:solidFill>
                  <a:round/>
                  <a:headEnd/>
                  <a:tailEnd/>
                </a:ln>
              </p:spPr>
              <p:txBody>
                <a:bodyPr wrap="none" anchor="ctr"/>
                <a:lstStyle/>
                <a:p>
                  <a:endParaRPr lang="en-US"/>
                </a:p>
              </p:txBody>
            </p:sp>
          </p:grpSp>
          <p:sp>
            <p:nvSpPr>
              <p:cNvPr id="46125" name="Freeform 11"/>
              <p:cNvSpPr>
                <a:spLocks/>
              </p:cNvSpPr>
              <p:nvPr/>
            </p:nvSpPr>
            <p:spPr bwMode="auto">
              <a:xfrm>
                <a:off x="2334" y="2873"/>
                <a:ext cx="40" cy="111"/>
              </a:xfrm>
              <a:custGeom>
                <a:avLst/>
                <a:gdLst>
                  <a:gd name="T0" fmla="*/ 17 w 40"/>
                  <a:gd name="T1" fmla="*/ 0 h 111"/>
                  <a:gd name="T2" fmla="*/ 7 w 40"/>
                  <a:gd name="T3" fmla="*/ 33 h 111"/>
                  <a:gd name="T4" fmla="*/ 3 w 40"/>
                  <a:gd name="T5" fmla="*/ 44 h 111"/>
                  <a:gd name="T6" fmla="*/ 0 w 40"/>
                  <a:gd name="T7" fmla="*/ 58 h 111"/>
                  <a:gd name="T8" fmla="*/ 0 w 40"/>
                  <a:gd name="T9" fmla="*/ 68 h 111"/>
                  <a:gd name="T10" fmla="*/ 0 w 40"/>
                  <a:gd name="T11" fmla="*/ 66 h 111"/>
                  <a:gd name="T12" fmla="*/ 0 w 40"/>
                  <a:gd name="T13" fmla="*/ 85 h 111"/>
                  <a:gd name="T14" fmla="*/ 3 w 40"/>
                  <a:gd name="T15" fmla="*/ 97 h 111"/>
                  <a:gd name="T16" fmla="*/ 9 w 40"/>
                  <a:gd name="T17" fmla="*/ 105 h 111"/>
                  <a:gd name="T18" fmla="*/ 16 w 40"/>
                  <a:gd name="T19" fmla="*/ 110 h 111"/>
                  <a:gd name="T20" fmla="*/ 27 w 40"/>
                  <a:gd name="T21" fmla="*/ 103 h 111"/>
                  <a:gd name="T22" fmla="*/ 39 w 40"/>
                  <a:gd name="T23" fmla="*/ 72 h 111"/>
                  <a:gd name="T24" fmla="*/ 39 w 40"/>
                  <a:gd name="T25" fmla="*/ 47 h 111"/>
                  <a:gd name="T26" fmla="*/ 36 w 40"/>
                  <a:gd name="T27" fmla="*/ 23 h 111"/>
                  <a:gd name="T28" fmla="*/ 27 w 40"/>
                  <a:gd name="T29" fmla="*/ 8 h 111"/>
                  <a:gd name="T30" fmla="*/ 17 w 40"/>
                  <a:gd name="T31" fmla="*/ 0 h 1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
                  <a:gd name="T49" fmla="*/ 0 h 111"/>
                  <a:gd name="T50" fmla="*/ 40 w 40"/>
                  <a:gd name="T51" fmla="*/ 111 h 1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 h="111">
                    <a:moveTo>
                      <a:pt x="17" y="0"/>
                    </a:moveTo>
                    <a:lnTo>
                      <a:pt x="7" y="33"/>
                    </a:lnTo>
                    <a:lnTo>
                      <a:pt x="3" y="44"/>
                    </a:lnTo>
                    <a:lnTo>
                      <a:pt x="0" y="58"/>
                    </a:lnTo>
                    <a:lnTo>
                      <a:pt x="0" y="68"/>
                    </a:lnTo>
                    <a:lnTo>
                      <a:pt x="0" y="66"/>
                    </a:lnTo>
                    <a:lnTo>
                      <a:pt x="0" y="85"/>
                    </a:lnTo>
                    <a:lnTo>
                      <a:pt x="3" y="97"/>
                    </a:lnTo>
                    <a:lnTo>
                      <a:pt x="9" y="105"/>
                    </a:lnTo>
                    <a:lnTo>
                      <a:pt x="16" y="110"/>
                    </a:lnTo>
                    <a:lnTo>
                      <a:pt x="27" y="103"/>
                    </a:lnTo>
                    <a:lnTo>
                      <a:pt x="39" y="72"/>
                    </a:lnTo>
                    <a:lnTo>
                      <a:pt x="39" y="47"/>
                    </a:lnTo>
                    <a:lnTo>
                      <a:pt x="36" y="23"/>
                    </a:lnTo>
                    <a:lnTo>
                      <a:pt x="27" y="8"/>
                    </a:lnTo>
                    <a:lnTo>
                      <a:pt x="17" y="0"/>
                    </a:lnTo>
                  </a:path>
                </a:pathLst>
              </a:custGeom>
              <a:solidFill>
                <a:schemeClr val="folHlink"/>
              </a:solidFill>
              <a:ln w="12700" cap="rnd">
                <a:solidFill>
                  <a:schemeClr val="tx1"/>
                </a:solidFill>
                <a:round/>
                <a:headEnd/>
                <a:tailEnd/>
              </a:ln>
            </p:spPr>
            <p:txBody>
              <a:bodyPr/>
              <a:lstStyle/>
              <a:p>
                <a:endParaRPr lang="en-US"/>
              </a:p>
            </p:txBody>
          </p:sp>
        </p:grpSp>
      </p:grpSp>
      <p:grpSp>
        <p:nvGrpSpPr>
          <p:cNvPr id="46085" name="Group 18"/>
          <p:cNvGrpSpPr>
            <a:grpSpLocks/>
          </p:cNvGrpSpPr>
          <p:nvPr/>
        </p:nvGrpSpPr>
        <p:grpSpPr bwMode="auto">
          <a:xfrm>
            <a:off x="4845050" y="3862388"/>
            <a:ext cx="869950" cy="1331912"/>
            <a:chOff x="3052" y="2433"/>
            <a:chExt cx="548" cy="839"/>
          </a:xfrm>
        </p:grpSpPr>
        <p:grpSp>
          <p:nvGrpSpPr>
            <p:cNvPr id="46115" name="Group 16"/>
            <p:cNvGrpSpPr>
              <a:grpSpLocks/>
            </p:cNvGrpSpPr>
            <p:nvPr/>
          </p:nvGrpSpPr>
          <p:grpSpPr bwMode="auto">
            <a:xfrm>
              <a:off x="3052" y="2433"/>
              <a:ext cx="222" cy="839"/>
              <a:chOff x="3052" y="2433"/>
              <a:chExt cx="222" cy="839"/>
            </a:xfrm>
          </p:grpSpPr>
          <p:sp>
            <p:nvSpPr>
              <p:cNvPr id="46117" name="Rectangle 14"/>
              <p:cNvSpPr>
                <a:spLocks noChangeArrowheads="1"/>
              </p:cNvSpPr>
              <p:nvPr/>
            </p:nvSpPr>
            <p:spPr bwMode="auto">
              <a:xfrm rot="480000">
                <a:off x="3052" y="2433"/>
                <a:ext cx="142" cy="839"/>
              </a:xfrm>
              <a:prstGeom prst="rect">
                <a:avLst/>
              </a:prstGeom>
              <a:noFill/>
              <a:ln w="12700">
                <a:solidFill>
                  <a:schemeClr val="tx1"/>
                </a:solidFill>
                <a:miter lim="800000"/>
                <a:headEnd/>
                <a:tailEnd/>
              </a:ln>
            </p:spPr>
            <p:txBody>
              <a:bodyPr wrap="none" anchor="ctr"/>
              <a:lstStyle/>
              <a:p>
                <a:endParaRPr lang="en-US"/>
              </a:p>
            </p:txBody>
          </p:sp>
          <p:sp>
            <p:nvSpPr>
              <p:cNvPr id="46118" name="Rectangle 15"/>
              <p:cNvSpPr>
                <a:spLocks noChangeArrowheads="1"/>
              </p:cNvSpPr>
              <p:nvPr/>
            </p:nvSpPr>
            <p:spPr bwMode="auto">
              <a:xfrm rot="480000">
                <a:off x="3202" y="2598"/>
                <a:ext cx="72" cy="490"/>
              </a:xfrm>
              <a:prstGeom prst="rect">
                <a:avLst/>
              </a:prstGeom>
              <a:noFill/>
              <a:ln w="12700">
                <a:solidFill>
                  <a:schemeClr val="tx1"/>
                </a:solidFill>
                <a:miter lim="800000"/>
                <a:headEnd/>
                <a:tailEnd/>
              </a:ln>
            </p:spPr>
            <p:txBody>
              <a:bodyPr wrap="none" anchor="ctr"/>
              <a:lstStyle/>
              <a:p>
                <a:endParaRPr lang="en-US"/>
              </a:p>
            </p:txBody>
          </p:sp>
        </p:grpSp>
        <p:sp>
          <p:nvSpPr>
            <p:cNvPr id="46116" name="Rectangle 17"/>
            <p:cNvSpPr>
              <a:spLocks noChangeArrowheads="1"/>
            </p:cNvSpPr>
            <p:nvPr/>
          </p:nvSpPr>
          <p:spPr bwMode="auto">
            <a:xfrm rot="600000">
              <a:off x="3278" y="2814"/>
              <a:ext cx="322" cy="147"/>
            </a:xfrm>
            <a:prstGeom prst="rect">
              <a:avLst/>
            </a:prstGeom>
            <a:noFill/>
            <a:ln w="12700">
              <a:solidFill>
                <a:schemeClr val="tx1"/>
              </a:solidFill>
              <a:miter lim="800000"/>
              <a:headEnd/>
              <a:tailEnd/>
            </a:ln>
          </p:spPr>
          <p:txBody>
            <a:bodyPr wrap="none" anchor="ctr"/>
            <a:lstStyle/>
            <a:p>
              <a:endParaRPr lang="en-US"/>
            </a:p>
          </p:txBody>
        </p:sp>
      </p:grpSp>
      <p:grpSp>
        <p:nvGrpSpPr>
          <p:cNvPr id="46086" name="Group 39"/>
          <p:cNvGrpSpPr>
            <a:grpSpLocks/>
          </p:cNvGrpSpPr>
          <p:nvPr/>
        </p:nvGrpSpPr>
        <p:grpSpPr bwMode="auto">
          <a:xfrm>
            <a:off x="5632450" y="4006850"/>
            <a:ext cx="2368550" cy="1797050"/>
            <a:chOff x="3548" y="2524"/>
            <a:chExt cx="1492" cy="1132"/>
          </a:xfrm>
        </p:grpSpPr>
        <p:sp>
          <p:nvSpPr>
            <p:cNvPr id="46095" name="Rectangle 19"/>
            <p:cNvSpPr>
              <a:spLocks noChangeArrowheads="1"/>
            </p:cNvSpPr>
            <p:nvPr/>
          </p:nvSpPr>
          <p:spPr bwMode="auto">
            <a:xfrm rot="-10260000">
              <a:off x="4468" y="3544"/>
              <a:ext cx="208" cy="112"/>
            </a:xfrm>
            <a:prstGeom prst="rect">
              <a:avLst/>
            </a:prstGeom>
            <a:noFill/>
            <a:ln w="12700">
              <a:solidFill>
                <a:schemeClr val="tx1"/>
              </a:solidFill>
              <a:miter lim="800000"/>
              <a:headEnd/>
              <a:tailEnd/>
            </a:ln>
          </p:spPr>
          <p:txBody>
            <a:bodyPr wrap="none" anchor="ctr"/>
            <a:lstStyle/>
            <a:p>
              <a:endParaRPr lang="en-US"/>
            </a:p>
          </p:txBody>
        </p:sp>
        <p:grpSp>
          <p:nvGrpSpPr>
            <p:cNvPr id="46096" name="Group 37"/>
            <p:cNvGrpSpPr>
              <a:grpSpLocks/>
            </p:cNvGrpSpPr>
            <p:nvPr/>
          </p:nvGrpSpPr>
          <p:grpSpPr bwMode="auto">
            <a:xfrm>
              <a:off x="3548" y="2524"/>
              <a:ext cx="1492" cy="976"/>
              <a:chOff x="3548" y="2524"/>
              <a:chExt cx="1492" cy="976"/>
            </a:xfrm>
          </p:grpSpPr>
          <p:sp>
            <p:nvSpPr>
              <p:cNvPr id="46098" name="AutoShape 20"/>
              <p:cNvSpPr>
                <a:spLocks noChangeArrowheads="1"/>
              </p:cNvSpPr>
              <p:nvPr/>
            </p:nvSpPr>
            <p:spPr bwMode="auto">
              <a:xfrm rot="540000">
                <a:off x="3548" y="2524"/>
                <a:ext cx="1492" cy="976"/>
              </a:xfrm>
              <a:prstGeom prst="roundRect">
                <a:avLst>
                  <a:gd name="adj" fmla="val 4463"/>
                </a:avLst>
              </a:prstGeom>
              <a:solidFill>
                <a:schemeClr val="bg1"/>
              </a:solidFill>
              <a:ln w="12700">
                <a:solidFill>
                  <a:schemeClr val="tx1"/>
                </a:solidFill>
                <a:round/>
                <a:headEnd/>
                <a:tailEnd/>
              </a:ln>
            </p:spPr>
            <p:txBody>
              <a:bodyPr wrap="none" anchor="ctr"/>
              <a:lstStyle/>
              <a:p>
                <a:endParaRPr lang="en-US"/>
              </a:p>
            </p:txBody>
          </p:sp>
          <p:grpSp>
            <p:nvGrpSpPr>
              <p:cNvPr id="46099" name="Group 36"/>
              <p:cNvGrpSpPr>
                <a:grpSpLocks/>
              </p:cNvGrpSpPr>
              <p:nvPr/>
            </p:nvGrpSpPr>
            <p:grpSpPr bwMode="auto">
              <a:xfrm>
                <a:off x="3638" y="2567"/>
                <a:ext cx="1303" cy="886"/>
                <a:chOff x="3638" y="2567"/>
                <a:chExt cx="1303" cy="886"/>
              </a:xfrm>
            </p:grpSpPr>
            <p:sp>
              <p:nvSpPr>
                <p:cNvPr id="46100" name="Line 21"/>
                <p:cNvSpPr>
                  <a:spLocks noChangeShapeType="1"/>
                </p:cNvSpPr>
                <p:nvPr/>
              </p:nvSpPr>
              <p:spPr bwMode="auto">
                <a:xfrm>
                  <a:off x="3656" y="3165"/>
                  <a:ext cx="1190" cy="183"/>
                </a:xfrm>
                <a:prstGeom prst="line">
                  <a:avLst/>
                </a:prstGeom>
                <a:noFill/>
                <a:ln w="12700">
                  <a:solidFill>
                    <a:schemeClr val="tx1"/>
                  </a:solidFill>
                  <a:round/>
                  <a:headEnd/>
                  <a:tailEnd/>
                </a:ln>
              </p:spPr>
              <p:txBody>
                <a:bodyPr wrap="none" anchor="ctr"/>
                <a:lstStyle/>
                <a:p>
                  <a:endParaRPr lang="en-US"/>
                </a:p>
              </p:txBody>
            </p:sp>
            <p:sp>
              <p:nvSpPr>
                <p:cNvPr id="46101" name="Line 22"/>
                <p:cNvSpPr>
                  <a:spLocks noChangeShapeType="1"/>
                </p:cNvSpPr>
                <p:nvPr/>
              </p:nvSpPr>
              <p:spPr bwMode="auto">
                <a:xfrm>
                  <a:off x="3752" y="2567"/>
                  <a:ext cx="1189" cy="184"/>
                </a:xfrm>
                <a:prstGeom prst="line">
                  <a:avLst/>
                </a:prstGeom>
                <a:noFill/>
                <a:ln w="12700">
                  <a:solidFill>
                    <a:schemeClr val="tx1"/>
                  </a:solidFill>
                  <a:round/>
                  <a:headEnd/>
                  <a:tailEnd/>
                </a:ln>
              </p:spPr>
              <p:txBody>
                <a:bodyPr wrap="none" anchor="ctr"/>
                <a:lstStyle/>
                <a:p>
                  <a:endParaRPr lang="en-US"/>
                </a:p>
              </p:txBody>
            </p:sp>
            <p:sp>
              <p:nvSpPr>
                <p:cNvPr id="46102" name="Line 23"/>
                <p:cNvSpPr>
                  <a:spLocks noChangeShapeType="1"/>
                </p:cNvSpPr>
                <p:nvPr/>
              </p:nvSpPr>
              <p:spPr bwMode="auto">
                <a:xfrm>
                  <a:off x="3743" y="2618"/>
                  <a:ext cx="1190" cy="183"/>
                </a:xfrm>
                <a:prstGeom prst="line">
                  <a:avLst/>
                </a:prstGeom>
                <a:noFill/>
                <a:ln w="12700">
                  <a:solidFill>
                    <a:schemeClr val="tx1"/>
                  </a:solidFill>
                  <a:round/>
                  <a:headEnd/>
                  <a:tailEnd/>
                </a:ln>
              </p:spPr>
              <p:txBody>
                <a:bodyPr wrap="none" anchor="ctr"/>
                <a:lstStyle/>
                <a:p>
                  <a:endParaRPr lang="en-US"/>
                </a:p>
              </p:txBody>
            </p:sp>
            <p:sp>
              <p:nvSpPr>
                <p:cNvPr id="46103" name="Line 24"/>
                <p:cNvSpPr>
                  <a:spLocks noChangeShapeType="1"/>
                </p:cNvSpPr>
                <p:nvPr/>
              </p:nvSpPr>
              <p:spPr bwMode="auto">
                <a:xfrm>
                  <a:off x="3734" y="2669"/>
                  <a:ext cx="1191" cy="184"/>
                </a:xfrm>
                <a:prstGeom prst="line">
                  <a:avLst/>
                </a:prstGeom>
                <a:noFill/>
                <a:ln w="12700">
                  <a:solidFill>
                    <a:schemeClr val="tx1"/>
                  </a:solidFill>
                  <a:round/>
                  <a:headEnd/>
                  <a:tailEnd/>
                </a:ln>
              </p:spPr>
              <p:txBody>
                <a:bodyPr wrap="none" anchor="ctr"/>
                <a:lstStyle/>
                <a:p>
                  <a:endParaRPr lang="en-US"/>
                </a:p>
              </p:txBody>
            </p:sp>
            <p:sp>
              <p:nvSpPr>
                <p:cNvPr id="46104" name="Line 25"/>
                <p:cNvSpPr>
                  <a:spLocks noChangeShapeType="1"/>
                </p:cNvSpPr>
                <p:nvPr/>
              </p:nvSpPr>
              <p:spPr bwMode="auto">
                <a:xfrm>
                  <a:off x="3727" y="2718"/>
                  <a:ext cx="1192" cy="184"/>
                </a:xfrm>
                <a:prstGeom prst="line">
                  <a:avLst/>
                </a:prstGeom>
                <a:noFill/>
                <a:ln w="12700">
                  <a:solidFill>
                    <a:schemeClr val="tx1"/>
                  </a:solidFill>
                  <a:round/>
                  <a:headEnd/>
                  <a:tailEnd/>
                </a:ln>
              </p:spPr>
              <p:txBody>
                <a:bodyPr wrap="none" anchor="ctr"/>
                <a:lstStyle/>
                <a:p>
                  <a:endParaRPr lang="en-US"/>
                </a:p>
              </p:txBody>
            </p:sp>
            <p:sp>
              <p:nvSpPr>
                <p:cNvPr id="46105" name="Line 26"/>
                <p:cNvSpPr>
                  <a:spLocks noChangeShapeType="1"/>
                </p:cNvSpPr>
                <p:nvPr/>
              </p:nvSpPr>
              <p:spPr bwMode="auto">
                <a:xfrm>
                  <a:off x="3718" y="2768"/>
                  <a:ext cx="1191" cy="183"/>
                </a:xfrm>
                <a:prstGeom prst="line">
                  <a:avLst/>
                </a:prstGeom>
                <a:noFill/>
                <a:ln w="12700">
                  <a:solidFill>
                    <a:schemeClr val="tx1"/>
                  </a:solidFill>
                  <a:round/>
                  <a:headEnd/>
                  <a:tailEnd/>
                </a:ln>
              </p:spPr>
              <p:txBody>
                <a:bodyPr wrap="none" anchor="ctr"/>
                <a:lstStyle/>
                <a:p>
                  <a:endParaRPr lang="en-US"/>
                </a:p>
              </p:txBody>
            </p:sp>
            <p:sp>
              <p:nvSpPr>
                <p:cNvPr id="46106" name="Line 27"/>
                <p:cNvSpPr>
                  <a:spLocks noChangeShapeType="1"/>
                </p:cNvSpPr>
                <p:nvPr/>
              </p:nvSpPr>
              <p:spPr bwMode="auto">
                <a:xfrm>
                  <a:off x="3710" y="2818"/>
                  <a:ext cx="1192" cy="185"/>
                </a:xfrm>
                <a:prstGeom prst="line">
                  <a:avLst/>
                </a:prstGeom>
                <a:noFill/>
                <a:ln w="12700">
                  <a:solidFill>
                    <a:schemeClr val="tx1"/>
                  </a:solidFill>
                  <a:round/>
                  <a:headEnd/>
                  <a:tailEnd/>
                </a:ln>
              </p:spPr>
              <p:txBody>
                <a:bodyPr wrap="none" anchor="ctr"/>
                <a:lstStyle/>
                <a:p>
                  <a:endParaRPr lang="en-US"/>
                </a:p>
              </p:txBody>
            </p:sp>
            <p:sp>
              <p:nvSpPr>
                <p:cNvPr id="46107" name="Line 28"/>
                <p:cNvSpPr>
                  <a:spLocks noChangeShapeType="1"/>
                </p:cNvSpPr>
                <p:nvPr/>
              </p:nvSpPr>
              <p:spPr bwMode="auto">
                <a:xfrm>
                  <a:off x="3704" y="2870"/>
                  <a:ext cx="1190" cy="184"/>
                </a:xfrm>
                <a:prstGeom prst="line">
                  <a:avLst/>
                </a:prstGeom>
                <a:noFill/>
                <a:ln w="12700">
                  <a:solidFill>
                    <a:schemeClr val="tx1"/>
                  </a:solidFill>
                  <a:round/>
                  <a:headEnd/>
                  <a:tailEnd/>
                </a:ln>
              </p:spPr>
              <p:txBody>
                <a:bodyPr wrap="none" anchor="ctr"/>
                <a:lstStyle/>
                <a:p>
                  <a:endParaRPr lang="en-US"/>
                </a:p>
              </p:txBody>
            </p:sp>
            <p:sp>
              <p:nvSpPr>
                <p:cNvPr id="46108" name="Line 29"/>
                <p:cNvSpPr>
                  <a:spLocks noChangeShapeType="1"/>
                </p:cNvSpPr>
                <p:nvPr/>
              </p:nvSpPr>
              <p:spPr bwMode="auto">
                <a:xfrm>
                  <a:off x="3696" y="2916"/>
                  <a:ext cx="1191" cy="184"/>
                </a:xfrm>
                <a:prstGeom prst="line">
                  <a:avLst/>
                </a:prstGeom>
                <a:noFill/>
                <a:ln w="12700">
                  <a:solidFill>
                    <a:schemeClr val="tx1"/>
                  </a:solidFill>
                  <a:round/>
                  <a:headEnd/>
                  <a:tailEnd/>
                </a:ln>
              </p:spPr>
              <p:txBody>
                <a:bodyPr wrap="none" anchor="ctr"/>
                <a:lstStyle/>
                <a:p>
                  <a:endParaRPr lang="en-US"/>
                </a:p>
              </p:txBody>
            </p:sp>
            <p:sp>
              <p:nvSpPr>
                <p:cNvPr id="46109" name="Line 30"/>
                <p:cNvSpPr>
                  <a:spLocks noChangeShapeType="1"/>
                </p:cNvSpPr>
                <p:nvPr/>
              </p:nvSpPr>
              <p:spPr bwMode="auto">
                <a:xfrm>
                  <a:off x="3688" y="2965"/>
                  <a:ext cx="1191" cy="185"/>
                </a:xfrm>
                <a:prstGeom prst="line">
                  <a:avLst/>
                </a:prstGeom>
                <a:noFill/>
                <a:ln w="12700">
                  <a:solidFill>
                    <a:schemeClr val="tx1"/>
                  </a:solidFill>
                  <a:round/>
                  <a:headEnd/>
                  <a:tailEnd/>
                </a:ln>
              </p:spPr>
              <p:txBody>
                <a:bodyPr wrap="none" anchor="ctr"/>
                <a:lstStyle/>
                <a:p>
                  <a:endParaRPr lang="en-US"/>
                </a:p>
              </p:txBody>
            </p:sp>
            <p:sp>
              <p:nvSpPr>
                <p:cNvPr id="46110" name="Line 31"/>
                <p:cNvSpPr>
                  <a:spLocks noChangeShapeType="1"/>
                </p:cNvSpPr>
                <p:nvPr/>
              </p:nvSpPr>
              <p:spPr bwMode="auto">
                <a:xfrm>
                  <a:off x="3681" y="3019"/>
                  <a:ext cx="1190" cy="183"/>
                </a:xfrm>
                <a:prstGeom prst="line">
                  <a:avLst/>
                </a:prstGeom>
                <a:noFill/>
                <a:ln w="12700">
                  <a:solidFill>
                    <a:schemeClr val="tx1"/>
                  </a:solidFill>
                  <a:round/>
                  <a:headEnd/>
                  <a:tailEnd/>
                </a:ln>
              </p:spPr>
              <p:txBody>
                <a:bodyPr wrap="none" anchor="ctr"/>
                <a:lstStyle/>
                <a:p>
                  <a:endParaRPr lang="en-US"/>
                </a:p>
              </p:txBody>
            </p:sp>
            <p:sp>
              <p:nvSpPr>
                <p:cNvPr id="46111" name="Line 32"/>
                <p:cNvSpPr>
                  <a:spLocks noChangeShapeType="1"/>
                </p:cNvSpPr>
                <p:nvPr/>
              </p:nvSpPr>
              <p:spPr bwMode="auto">
                <a:xfrm>
                  <a:off x="3671" y="3069"/>
                  <a:ext cx="1191" cy="183"/>
                </a:xfrm>
                <a:prstGeom prst="line">
                  <a:avLst/>
                </a:prstGeom>
                <a:noFill/>
                <a:ln w="12700">
                  <a:solidFill>
                    <a:schemeClr val="tx1"/>
                  </a:solidFill>
                  <a:round/>
                  <a:headEnd/>
                  <a:tailEnd/>
                </a:ln>
              </p:spPr>
              <p:txBody>
                <a:bodyPr wrap="none" anchor="ctr"/>
                <a:lstStyle/>
                <a:p>
                  <a:endParaRPr lang="en-US"/>
                </a:p>
              </p:txBody>
            </p:sp>
            <p:sp>
              <p:nvSpPr>
                <p:cNvPr id="46112" name="Line 33"/>
                <p:cNvSpPr>
                  <a:spLocks noChangeShapeType="1"/>
                </p:cNvSpPr>
                <p:nvPr/>
              </p:nvSpPr>
              <p:spPr bwMode="auto">
                <a:xfrm>
                  <a:off x="3663" y="3120"/>
                  <a:ext cx="1192" cy="184"/>
                </a:xfrm>
                <a:prstGeom prst="line">
                  <a:avLst/>
                </a:prstGeom>
                <a:noFill/>
                <a:ln w="12700">
                  <a:solidFill>
                    <a:schemeClr val="tx1"/>
                  </a:solidFill>
                  <a:round/>
                  <a:headEnd/>
                  <a:tailEnd/>
                </a:ln>
              </p:spPr>
              <p:txBody>
                <a:bodyPr wrap="none" anchor="ctr"/>
                <a:lstStyle/>
                <a:p>
                  <a:endParaRPr lang="en-US"/>
                </a:p>
              </p:txBody>
            </p:sp>
            <p:sp>
              <p:nvSpPr>
                <p:cNvPr id="46113" name="Line 34"/>
                <p:cNvSpPr>
                  <a:spLocks noChangeShapeType="1"/>
                </p:cNvSpPr>
                <p:nvPr/>
              </p:nvSpPr>
              <p:spPr bwMode="auto">
                <a:xfrm>
                  <a:off x="3648" y="3219"/>
                  <a:ext cx="1191" cy="184"/>
                </a:xfrm>
                <a:prstGeom prst="line">
                  <a:avLst/>
                </a:prstGeom>
                <a:noFill/>
                <a:ln w="12700">
                  <a:solidFill>
                    <a:schemeClr val="tx1"/>
                  </a:solidFill>
                  <a:round/>
                  <a:headEnd/>
                  <a:tailEnd/>
                </a:ln>
              </p:spPr>
              <p:txBody>
                <a:bodyPr wrap="none" anchor="ctr"/>
                <a:lstStyle/>
                <a:p>
                  <a:endParaRPr lang="en-US"/>
                </a:p>
              </p:txBody>
            </p:sp>
            <p:sp>
              <p:nvSpPr>
                <p:cNvPr id="46114" name="Line 35"/>
                <p:cNvSpPr>
                  <a:spLocks noChangeShapeType="1"/>
                </p:cNvSpPr>
                <p:nvPr/>
              </p:nvSpPr>
              <p:spPr bwMode="auto">
                <a:xfrm>
                  <a:off x="3638" y="3269"/>
                  <a:ext cx="1192" cy="184"/>
                </a:xfrm>
                <a:prstGeom prst="line">
                  <a:avLst/>
                </a:prstGeom>
                <a:noFill/>
                <a:ln w="12700">
                  <a:solidFill>
                    <a:schemeClr val="tx1"/>
                  </a:solidFill>
                  <a:round/>
                  <a:headEnd/>
                  <a:tailEnd/>
                </a:ln>
              </p:spPr>
              <p:txBody>
                <a:bodyPr wrap="none" anchor="ctr"/>
                <a:lstStyle/>
                <a:p>
                  <a:endParaRPr lang="en-US"/>
                </a:p>
              </p:txBody>
            </p:sp>
          </p:grpSp>
        </p:grpSp>
        <p:sp>
          <p:nvSpPr>
            <p:cNvPr id="46097" name="Rectangle 38"/>
            <p:cNvSpPr>
              <a:spLocks noChangeArrowheads="1"/>
            </p:cNvSpPr>
            <p:nvPr/>
          </p:nvSpPr>
          <p:spPr bwMode="auto">
            <a:xfrm rot="540000">
              <a:off x="3707" y="3431"/>
              <a:ext cx="208" cy="112"/>
            </a:xfrm>
            <a:prstGeom prst="rect">
              <a:avLst/>
            </a:prstGeom>
            <a:noFill/>
            <a:ln w="12700">
              <a:solidFill>
                <a:schemeClr val="tx1"/>
              </a:solidFill>
              <a:miter lim="800000"/>
              <a:headEnd/>
              <a:tailEnd/>
            </a:ln>
          </p:spPr>
          <p:txBody>
            <a:bodyPr wrap="none" anchor="ctr"/>
            <a:lstStyle/>
            <a:p>
              <a:endParaRPr lang="en-US"/>
            </a:p>
          </p:txBody>
        </p:sp>
      </p:grpSp>
      <p:sp>
        <p:nvSpPr>
          <p:cNvPr id="46088" name="Line 41"/>
          <p:cNvSpPr>
            <a:spLocks noChangeShapeType="1"/>
          </p:cNvSpPr>
          <p:nvPr/>
        </p:nvSpPr>
        <p:spPr bwMode="auto">
          <a:xfrm>
            <a:off x="3707904" y="3789040"/>
            <a:ext cx="406400" cy="0"/>
          </a:xfrm>
          <a:prstGeom prst="line">
            <a:avLst/>
          </a:prstGeom>
          <a:noFill/>
          <a:ln w="12700">
            <a:solidFill>
              <a:schemeClr val="tx1"/>
            </a:solidFill>
            <a:round/>
            <a:headEnd/>
            <a:tailEnd/>
          </a:ln>
        </p:spPr>
        <p:txBody>
          <a:bodyPr wrap="none" anchor="ctr"/>
          <a:lstStyle/>
          <a:p>
            <a:endParaRPr lang="en-US"/>
          </a:p>
        </p:txBody>
      </p:sp>
      <p:sp>
        <p:nvSpPr>
          <p:cNvPr id="46089" name="Line 42"/>
          <p:cNvSpPr>
            <a:spLocks noChangeShapeType="1"/>
          </p:cNvSpPr>
          <p:nvPr/>
        </p:nvSpPr>
        <p:spPr bwMode="auto">
          <a:xfrm>
            <a:off x="3707904" y="5157192"/>
            <a:ext cx="406400" cy="0"/>
          </a:xfrm>
          <a:prstGeom prst="line">
            <a:avLst/>
          </a:prstGeom>
          <a:noFill/>
          <a:ln w="12700">
            <a:solidFill>
              <a:schemeClr val="tx1"/>
            </a:solidFill>
            <a:round/>
            <a:headEnd/>
            <a:tailEnd/>
          </a:ln>
        </p:spPr>
        <p:txBody>
          <a:bodyPr wrap="none" anchor="ctr"/>
          <a:lstStyle/>
          <a:p>
            <a:endParaRPr lang="en-US"/>
          </a:p>
        </p:txBody>
      </p:sp>
      <p:sp>
        <p:nvSpPr>
          <p:cNvPr id="46090" name="Line 43"/>
          <p:cNvSpPr>
            <a:spLocks noChangeShapeType="1"/>
          </p:cNvSpPr>
          <p:nvPr/>
        </p:nvSpPr>
        <p:spPr bwMode="auto">
          <a:xfrm flipH="1">
            <a:off x="5994400" y="5340350"/>
            <a:ext cx="88900" cy="525463"/>
          </a:xfrm>
          <a:prstGeom prst="line">
            <a:avLst/>
          </a:prstGeom>
          <a:noFill/>
          <a:ln w="12700">
            <a:solidFill>
              <a:schemeClr val="tx1"/>
            </a:solidFill>
            <a:round/>
            <a:headEnd/>
            <a:tailEnd/>
          </a:ln>
        </p:spPr>
        <p:txBody>
          <a:bodyPr wrap="none" anchor="ctr"/>
          <a:lstStyle/>
          <a:p>
            <a:endParaRPr lang="en-US"/>
          </a:p>
        </p:txBody>
      </p:sp>
      <p:sp>
        <p:nvSpPr>
          <p:cNvPr id="46091" name="Line 44"/>
          <p:cNvSpPr>
            <a:spLocks noChangeShapeType="1"/>
          </p:cNvSpPr>
          <p:nvPr/>
        </p:nvSpPr>
        <p:spPr bwMode="auto">
          <a:xfrm flipH="1">
            <a:off x="7208838" y="5507038"/>
            <a:ext cx="88900" cy="525462"/>
          </a:xfrm>
          <a:prstGeom prst="line">
            <a:avLst/>
          </a:prstGeom>
          <a:noFill/>
          <a:ln w="12700">
            <a:solidFill>
              <a:schemeClr val="tx1"/>
            </a:solidFill>
            <a:round/>
            <a:headEnd/>
            <a:tailEnd/>
          </a:ln>
        </p:spPr>
        <p:txBody>
          <a:bodyPr wrap="none" anchor="ctr"/>
          <a:lstStyle/>
          <a:p>
            <a:endParaRPr lang="en-US"/>
          </a:p>
        </p:txBody>
      </p:sp>
      <p:sp>
        <p:nvSpPr>
          <p:cNvPr id="46092" name="Rectangle 45"/>
          <p:cNvSpPr>
            <a:spLocks noChangeArrowheads="1"/>
          </p:cNvSpPr>
          <p:nvPr/>
        </p:nvSpPr>
        <p:spPr bwMode="auto">
          <a:xfrm rot="480000">
            <a:off x="6429375" y="5729288"/>
            <a:ext cx="400050" cy="454025"/>
          </a:xfrm>
          <a:prstGeom prst="rect">
            <a:avLst/>
          </a:prstGeom>
          <a:noFill/>
          <a:ln w="12700">
            <a:noFill/>
            <a:miter lim="800000"/>
            <a:headEnd/>
            <a:tailEnd/>
          </a:ln>
        </p:spPr>
        <p:txBody>
          <a:bodyPr wrap="none" lIns="90488" tIns="44450" rIns="90488" bIns="44450">
            <a:spAutoFit/>
          </a:bodyPr>
          <a:lstStyle/>
          <a:p>
            <a:pPr algn="ctr"/>
            <a:r>
              <a:rPr lang="en-GB" sz="1200"/>
              <a:t>L</a:t>
            </a:r>
          </a:p>
          <a:p>
            <a:pPr algn="ctr"/>
            <a:r>
              <a:rPr lang="en-GB" sz="1200"/>
              <a:t>30”</a:t>
            </a:r>
          </a:p>
        </p:txBody>
      </p:sp>
      <p:sp>
        <p:nvSpPr>
          <p:cNvPr id="46093" name="Line 46"/>
          <p:cNvSpPr>
            <a:spLocks noChangeShapeType="1"/>
          </p:cNvSpPr>
          <p:nvPr/>
        </p:nvSpPr>
        <p:spPr bwMode="auto">
          <a:xfrm>
            <a:off x="6069013" y="5873750"/>
            <a:ext cx="1054100" cy="149225"/>
          </a:xfrm>
          <a:prstGeom prst="line">
            <a:avLst/>
          </a:prstGeom>
          <a:noFill/>
          <a:ln w="12700">
            <a:solidFill>
              <a:schemeClr val="tx1"/>
            </a:solidFill>
            <a:round/>
            <a:headEnd type="triangle" w="med" len="med"/>
            <a:tailEnd type="triangle" w="med" len="med"/>
          </a:ln>
        </p:spPr>
        <p:txBody>
          <a:bodyPr wrap="none" anchor="ctr"/>
          <a:lstStyle/>
          <a:p>
            <a:endParaRPr lang="en-US"/>
          </a:p>
        </p:txBody>
      </p:sp>
      <p:sp>
        <p:nvSpPr>
          <p:cNvPr id="46094" name="Rectangle 47"/>
          <p:cNvSpPr>
            <a:spLocks noChangeArrowheads="1"/>
          </p:cNvSpPr>
          <p:nvPr/>
        </p:nvSpPr>
        <p:spPr bwMode="auto">
          <a:xfrm>
            <a:off x="3451225" y="4200525"/>
            <a:ext cx="290513" cy="271463"/>
          </a:xfrm>
          <a:prstGeom prst="rect">
            <a:avLst/>
          </a:prstGeom>
          <a:noFill/>
          <a:ln w="12700">
            <a:noFill/>
            <a:miter lim="800000"/>
            <a:headEnd/>
            <a:tailEnd/>
          </a:ln>
        </p:spPr>
        <p:txBody>
          <a:bodyPr wrap="none" lIns="90488" tIns="44450" rIns="90488" bIns="44450">
            <a:spAutoFit/>
          </a:bodyPr>
          <a:lstStyle/>
          <a:p>
            <a:pPr algn="ctr"/>
            <a:r>
              <a:rPr lang="en-GB" sz="1200"/>
              <a:t>D</a:t>
            </a:r>
          </a:p>
        </p:txBody>
      </p:sp>
      <p:cxnSp>
        <p:nvCxnSpPr>
          <p:cNvPr id="52" name="Straight Arrow Connector 51"/>
          <p:cNvCxnSpPr>
            <a:stCxn id="46088" idx="0"/>
            <a:endCxn id="46089" idx="0"/>
          </p:cNvCxnSpPr>
          <p:nvPr/>
        </p:nvCxnSpPr>
        <p:spPr>
          <a:xfrm>
            <a:off x="3707904" y="3789040"/>
            <a:ext cx="0" cy="136815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sz="3600" dirty="0" smtClean="0">
                <a:cs typeface="Arial" charset="0"/>
              </a:rPr>
              <a:t>Shaft Alignment - Step 1</a:t>
            </a:r>
            <a:endParaRPr lang="en-GB" sz="3600" dirty="0" smtClean="0"/>
          </a:p>
        </p:txBody>
      </p:sp>
      <p:sp>
        <p:nvSpPr>
          <p:cNvPr id="47107" name="Rectangle 3"/>
          <p:cNvSpPr>
            <a:spLocks noChangeArrowheads="1"/>
          </p:cNvSpPr>
          <p:nvPr/>
        </p:nvSpPr>
        <p:spPr bwMode="auto">
          <a:xfrm>
            <a:off x="395536" y="1628800"/>
            <a:ext cx="8229600" cy="3888432"/>
          </a:xfrm>
          <a:prstGeom prst="rect">
            <a:avLst/>
          </a:prstGeom>
          <a:noFill/>
          <a:ln w="12700">
            <a:noFill/>
            <a:miter lim="800000"/>
            <a:headEnd/>
            <a:tailEnd/>
          </a:ln>
        </p:spPr>
        <p:txBody>
          <a:bodyPr lIns="90488" tIns="44450" rIns="90488" bIns="44450"/>
          <a:lstStyle/>
          <a:p>
            <a:pPr marL="228600" indent="-228600">
              <a:spcBef>
                <a:spcPct val="20000"/>
              </a:spcBef>
            </a:pPr>
            <a:r>
              <a:rPr lang="en-GB" sz="2400" dirty="0"/>
              <a:t>	</a:t>
            </a:r>
            <a:r>
              <a:rPr lang="en-GB" sz="2400" b="0" dirty="0"/>
              <a:t>A </a:t>
            </a:r>
            <a:r>
              <a:rPr lang="en-GB" sz="2400" b="0" dirty="0" smtClean="0"/>
              <a:t>Shim/Shims </a:t>
            </a:r>
            <a:r>
              <a:rPr lang="en-GB" sz="2400" b="0" dirty="0"/>
              <a:t>to the value of 0.072” can be inserted under the front or rear holding down bolts of the motor</a:t>
            </a:r>
          </a:p>
          <a:p>
            <a:pPr marL="228600" indent="-228600" algn="ctr">
              <a:spcBef>
                <a:spcPct val="20000"/>
              </a:spcBef>
            </a:pPr>
            <a:r>
              <a:rPr lang="en-GB" sz="2400" b="0" dirty="0"/>
              <a:t>	</a:t>
            </a:r>
          </a:p>
          <a:p>
            <a:pPr marL="228600" indent="-228600" algn="ctr">
              <a:spcBef>
                <a:spcPct val="20000"/>
              </a:spcBef>
            </a:pPr>
            <a:r>
              <a:rPr lang="en-GB" sz="2400" b="0" u="sng" dirty="0"/>
              <a:t>	How can you tell </a:t>
            </a:r>
            <a:r>
              <a:rPr lang="en-GB" sz="2400" b="0" u="sng" dirty="0" smtClean="0"/>
              <a:t>which end to fit them </a:t>
            </a:r>
            <a:r>
              <a:rPr lang="en-GB" sz="2400" b="0" u="sng" dirty="0"/>
              <a:t>?</a:t>
            </a:r>
          </a:p>
          <a:p>
            <a:pPr marL="228600" indent="-228600">
              <a:spcBef>
                <a:spcPct val="20000"/>
              </a:spcBef>
            </a:pPr>
            <a:endParaRPr lang="en-GB" sz="2400" b="0" dirty="0"/>
          </a:p>
          <a:p>
            <a:pPr marL="228600" indent="-228600">
              <a:spcBef>
                <a:spcPct val="20000"/>
              </a:spcBef>
            </a:pPr>
            <a:r>
              <a:rPr lang="en-GB" sz="2400" b="0" dirty="0"/>
              <a:t>If gap is greater at top, place under rear feet or remove from front</a:t>
            </a:r>
          </a:p>
          <a:p>
            <a:pPr marL="228600" indent="-228600">
              <a:spcBef>
                <a:spcPct val="20000"/>
              </a:spcBef>
            </a:pPr>
            <a:r>
              <a:rPr lang="en-GB" sz="2400" b="0" dirty="0"/>
              <a:t>If gap is greater at bottom, place under front or remove from rear</a:t>
            </a:r>
          </a:p>
          <a:p>
            <a:pPr marL="228600" indent="-228600" latinLnBrk="1">
              <a:spcBef>
                <a:spcPct val="20000"/>
              </a:spcBef>
            </a:pPr>
            <a:endParaRPr lang="en-GB" sz="18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1259632" y="260648"/>
            <a:ext cx="6705600" cy="990600"/>
          </a:xfrm>
        </p:spPr>
        <p:txBody>
          <a:bodyPr/>
          <a:lstStyle/>
          <a:p>
            <a:r>
              <a:rPr lang="en-GB" sz="3600" dirty="0" smtClean="0"/>
              <a:t>Shaft Alignment - Step 2</a:t>
            </a:r>
          </a:p>
        </p:txBody>
      </p:sp>
      <p:sp>
        <p:nvSpPr>
          <p:cNvPr id="48133" name="Rectangle 5"/>
          <p:cNvSpPr>
            <a:spLocks noGrp="1" noChangeArrowheads="1"/>
          </p:cNvSpPr>
          <p:nvPr>
            <p:ph type="body" idx="1"/>
          </p:nvPr>
        </p:nvSpPr>
        <p:spPr>
          <a:xfrm>
            <a:off x="2771800" y="1556792"/>
            <a:ext cx="5958780" cy="4649316"/>
          </a:xfrm>
        </p:spPr>
        <p:txBody>
          <a:bodyPr/>
          <a:lstStyle/>
          <a:p>
            <a:pPr algn="ctr">
              <a:buFont typeface="Wingdings" pitchFamily="2" charset="2"/>
              <a:buNone/>
            </a:pPr>
            <a:r>
              <a:rPr lang="en-GB" sz="2400" b="1" u="sng" dirty="0" smtClean="0">
                <a:cs typeface="Arial" charset="0"/>
              </a:rPr>
              <a:t>Parallel in Elevation</a:t>
            </a:r>
            <a:endParaRPr lang="en-GB" sz="2400" u="sng" dirty="0" smtClean="0">
              <a:cs typeface="Arial" charset="0"/>
            </a:endParaRPr>
          </a:p>
          <a:p>
            <a:pPr marL="0" indent="0">
              <a:buNone/>
            </a:pPr>
            <a:r>
              <a:rPr lang="en-GB" sz="2400" dirty="0" smtClean="0">
                <a:cs typeface="Arial" charset="0"/>
              </a:rPr>
              <a:t>Place straight edge on top of </a:t>
            </a:r>
            <a:r>
              <a:rPr lang="en-GB" sz="2400" dirty="0" smtClean="0">
                <a:cs typeface="Arial" charset="0"/>
              </a:rPr>
              <a:t>pump coupling</a:t>
            </a:r>
            <a:r>
              <a:rPr lang="en-GB" sz="2400" dirty="0" smtClean="0">
                <a:cs typeface="Arial" charset="0"/>
              </a:rPr>
              <a:t>, having first </a:t>
            </a:r>
            <a:r>
              <a:rPr lang="en-GB" sz="2400" dirty="0" smtClean="0">
                <a:cs typeface="Arial" charset="0"/>
              </a:rPr>
              <a:t>moved the </a:t>
            </a:r>
            <a:r>
              <a:rPr lang="en-GB" sz="2400" dirty="0" smtClean="0">
                <a:cs typeface="Arial" charset="0"/>
              </a:rPr>
              <a:t>motor in line</a:t>
            </a:r>
          </a:p>
          <a:p>
            <a:pPr marL="0" indent="0">
              <a:buNone/>
            </a:pPr>
            <a:r>
              <a:rPr lang="en-GB" sz="2400" dirty="0" smtClean="0">
                <a:cs typeface="Arial" charset="0"/>
              </a:rPr>
              <a:t>Place feeler gauges between </a:t>
            </a:r>
            <a:r>
              <a:rPr lang="en-GB" sz="2400" dirty="0" smtClean="0">
                <a:cs typeface="Arial" charset="0"/>
              </a:rPr>
              <a:t>straight edge </a:t>
            </a:r>
            <a:r>
              <a:rPr lang="en-GB" sz="2400" dirty="0" smtClean="0">
                <a:cs typeface="Arial" charset="0"/>
              </a:rPr>
              <a:t>and </a:t>
            </a:r>
            <a:r>
              <a:rPr lang="en-GB" sz="2400" dirty="0" smtClean="0">
                <a:cs typeface="Arial" charset="0"/>
              </a:rPr>
              <a:t>top of </a:t>
            </a:r>
            <a:r>
              <a:rPr lang="en-GB" sz="2400" dirty="0" smtClean="0">
                <a:cs typeface="Arial" charset="0"/>
              </a:rPr>
              <a:t>motor coupling</a:t>
            </a:r>
          </a:p>
          <a:p>
            <a:pPr marL="0" indent="0">
              <a:buNone/>
            </a:pPr>
            <a:r>
              <a:rPr lang="en-GB" sz="2400" dirty="0" smtClean="0">
                <a:cs typeface="Arial" charset="0"/>
              </a:rPr>
              <a:t>Record reading</a:t>
            </a:r>
          </a:p>
          <a:p>
            <a:pPr marL="0" indent="0">
              <a:buNone/>
            </a:pPr>
            <a:r>
              <a:rPr lang="en-GB" sz="2400" dirty="0" smtClean="0">
                <a:cs typeface="Arial" charset="0"/>
              </a:rPr>
              <a:t>Place required shim under all motor feet</a:t>
            </a:r>
          </a:p>
          <a:p>
            <a:pPr marL="0" indent="0">
              <a:buNone/>
            </a:pPr>
            <a:r>
              <a:rPr lang="en-GB" sz="2400" dirty="0" smtClean="0">
                <a:cs typeface="Arial" charset="0"/>
              </a:rPr>
              <a:t>Tighten down / check </a:t>
            </a:r>
          </a:p>
        </p:txBody>
      </p:sp>
      <p:grpSp>
        <p:nvGrpSpPr>
          <p:cNvPr id="48134" name="Group 15"/>
          <p:cNvGrpSpPr>
            <a:grpSpLocks/>
          </p:cNvGrpSpPr>
          <p:nvPr/>
        </p:nvGrpSpPr>
        <p:grpSpPr bwMode="auto">
          <a:xfrm>
            <a:off x="683568" y="3140968"/>
            <a:ext cx="627063" cy="1162050"/>
            <a:chOff x="450" y="1456"/>
            <a:chExt cx="395" cy="732"/>
          </a:xfrm>
        </p:grpSpPr>
        <p:sp>
          <p:nvSpPr>
            <p:cNvPr id="48175" name="Rectangle 6"/>
            <p:cNvSpPr>
              <a:spLocks noChangeArrowheads="1"/>
            </p:cNvSpPr>
            <p:nvPr/>
          </p:nvSpPr>
          <p:spPr bwMode="auto">
            <a:xfrm>
              <a:off x="734" y="1456"/>
              <a:ext cx="111" cy="732"/>
            </a:xfrm>
            <a:prstGeom prst="rect">
              <a:avLst/>
            </a:prstGeom>
            <a:noFill/>
            <a:ln w="12700">
              <a:solidFill>
                <a:schemeClr val="tx1"/>
              </a:solidFill>
              <a:miter lim="800000"/>
              <a:headEnd/>
              <a:tailEnd/>
            </a:ln>
          </p:spPr>
          <p:txBody>
            <a:bodyPr wrap="none" anchor="ctr"/>
            <a:lstStyle/>
            <a:p>
              <a:endParaRPr lang="en-US"/>
            </a:p>
          </p:txBody>
        </p:sp>
        <p:sp>
          <p:nvSpPr>
            <p:cNvPr id="48176" name="Rectangle 7"/>
            <p:cNvSpPr>
              <a:spLocks noChangeArrowheads="1"/>
            </p:cNvSpPr>
            <p:nvPr/>
          </p:nvSpPr>
          <p:spPr bwMode="auto">
            <a:xfrm>
              <a:off x="670" y="1631"/>
              <a:ext cx="61" cy="429"/>
            </a:xfrm>
            <a:prstGeom prst="rect">
              <a:avLst/>
            </a:prstGeom>
            <a:noFill/>
            <a:ln w="12700">
              <a:solidFill>
                <a:schemeClr val="tx1"/>
              </a:solidFill>
              <a:miter lim="800000"/>
              <a:headEnd/>
              <a:tailEnd/>
            </a:ln>
          </p:spPr>
          <p:txBody>
            <a:bodyPr wrap="none" anchor="ctr"/>
            <a:lstStyle/>
            <a:p>
              <a:endParaRPr lang="en-US"/>
            </a:p>
          </p:txBody>
        </p:sp>
        <p:grpSp>
          <p:nvGrpSpPr>
            <p:cNvPr id="48177" name="Group 14"/>
            <p:cNvGrpSpPr>
              <a:grpSpLocks/>
            </p:cNvGrpSpPr>
            <p:nvPr/>
          </p:nvGrpSpPr>
          <p:grpSpPr bwMode="auto">
            <a:xfrm>
              <a:off x="450" y="1758"/>
              <a:ext cx="225" cy="190"/>
              <a:chOff x="450" y="1758"/>
              <a:chExt cx="225" cy="190"/>
            </a:xfrm>
          </p:grpSpPr>
          <p:sp>
            <p:nvSpPr>
              <p:cNvPr id="48178" name="Line 8"/>
              <p:cNvSpPr>
                <a:spLocks noChangeShapeType="1"/>
              </p:cNvSpPr>
              <p:nvPr/>
            </p:nvSpPr>
            <p:spPr bwMode="auto">
              <a:xfrm flipH="1">
                <a:off x="470" y="1758"/>
                <a:ext cx="205" cy="0"/>
              </a:xfrm>
              <a:prstGeom prst="line">
                <a:avLst/>
              </a:prstGeom>
              <a:noFill/>
              <a:ln w="12700">
                <a:solidFill>
                  <a:schemeClr val="tx1"/>
                </a:solidFill>
                <a:round/>
                <a:headEnd/>
                <a:tailEnd/>
              </a:ln>
            </p:spPr>
            <p:txBody>
              <a:bodyPr wrap="none" anchor="ctr"/>
              <a:lstStyle/>
              <a:p>
                <a:endParaRPr lang="en-US"/>
              </a:p>
            </p:txBody>
          </p:sp>
          <p:sp>
            <p:nvSpPr>
              <p:cNvPr id="48179" name="Line 9"/>
              <p:cNvSpPr>
                <a:spLocks noChangeShapeType="1"/>
              </p:cNvSpPr>
              <p:nvPr/>
            </p:nvSpPr>
            <p:spPr bwMode="auto">
              <a:xfrm flipH="1">
                <a:off x="460" y="1946"/>
                <a:ext cx="213" cy="1"/>
              </a:xfrm>
              <a:prstGeom prst="line">
                <a:avLst/>
              </a:prstGeom>
              <a:noFill/>
              <a:ln w="12700">
                <a:solidFill>
                  <a:schemeClr val="tx1"/>
                </a:solidFill>
                <a:round/>
                <a:headEnd/>
                <a:tailEnd/>
              </a:ln>
            </p:spPr>
            <p:txBody>
              <a:bodyPr wrap="none" anchor="ctr"/>
              <a:lstStyle/>
              <a:p>
                <a:endParaRPr lang="en-US"/>
              </a:p>
            </p:txBody>
          </p:sp>
          <p:grpSp>
            <p:nvGrpSpPr>
              <p:cNvPr id="48180" name="Group 12"/>
              <p:cNvGrpSpPr>
                <a:grpSpLocks/>
              </p:cNvGrpSpPr>
              <p:nvPr/>
            </p:nvGrpSpPr>
            <p:grpSpPr bwMode="auto">
              <a:xfrm>
                <a:off x="456" y="1764"/>
                <a:ext cx="30" cy="182"/>
                <a:chOff x="456" y="1764"/>
                <a:chExt cx="30" cy="182"/>
              </a:xfrm>
            </p:grpSpPr>
            <p:sp>
              <p:nvSpPr>
                <p:cNvPr id="48182" name="Arc 10"/>
                <p:cNvSpPr>
                  <a:spLocks/>
                </p:cNvSpPr>
                <p:nvPr/>
              </p:nvSpPr>
              <p:spPr bwMode="auto">
                <a:xfrm>
                  <a:off x="456" y="1764"/>
                  <a:ext cx="19" cy="87"/>
                </a:xfrm>
                <a:custGeom>
                  <a:avLst/>
                  <a:gdLst>
                    <a:gd name="T0" fmla="*/ 0 w 21600"/>
                    <a:gd name="T1" fmla="*/ 0 h 42055"/>
                    <a:gd name="T2" fmla="*/ 0 w 21600"/>
                    <a:gd name="T3" fmla="*/ 0 h 42055"/>
                    <a:gd name="T4" fmla="*/ 0 w 21600"/>
                    <a:gd name="T5" fmla="*/ 0 h 42055"/>
                    <a:gd name="T6" fmla="*/ 0 60000 65536"/>
                    <a:gd name="T7" fmla="*/ 0 60000 65536"/>
                    <a:gd name="T8" fmla="*/ 0 60000 65536"/>
                    <a:gd name="T9" fmla="*/ 0 w 21600"/>
                    <a:gd name="T10" fmla="*/ 0 h 42055"/>
                    <a:gd name="T11" fmla="*/ 21600 w 21600"/>
                    <a:gd name="T12" fmla="*/ 42055 h 42055"/>
                  </a:gdLst>
                  <a:ahLst/>
                  <a:cxnLst>
                    <a:cxn ang="T6">
                      <a:pos x="T0" y="T1"/>
                    </a:cxn>
                    <a:cxn ang="T7">
                      <a:pos x="T2" y="T3"/>
                    </a:cxn>
                    <a:cxn ang="T8">
                      <a:pos x="T4" y="T5"/>
                    </a:cxn>
                  </a:cxnLst>
                  <a:rect l="T9" t="T10" r="T11" b="T12"/>
                  <a:pathLst>
                    <a:path w="21600" h="42055" fill="none" extrusionOk="0">
                      <a:moveTo>
                        <a:pt x="14746" y="42054"/>
                      </a:moveTo>
                      <a:cubicBezTo>
                        <a:pt x="5937" y="39107"/>
                        <a:pt x="0" y="30859"/>
                        <a:pt x="0" y="21571"/>
                      </a:cubicBezTo>
                      <a:cubicBezTo>
                        <a:pt x="-1" y="10078"/>
                        <a:pt x="8999" y="597"/>
                        <a:pt x="20477" y="0"/>
                      </a:cubicBezTo>
                    </a:path>
                    <a:path w="21600" h="42055" stroke="0" extrusionOk="0">
                      <a:moveTo>
                        <a:pt x="14746" y="42054"/>
                      </a:moveTo>
                      <a:cubicBezTo>
                        <a:pt x="5937" y="39107"/>
                        <a:pt x="0" y="30859"/>
                        <a:pt x="0" y="21571"/>
                      </a:cubicBezTo>
                      <a:cubicBezTo>
                        <a:pt x="-1" y="10078"/>
                        <a:pt x="8999" y="597"/>
                        <a:pt x="20477" y="0"/>
                      </a:cubicBezTo>
                      <a:lnTo>
                        <a:pt x="21600" y="21571"/>
                      </a:lnTo>
                      <a:close/>
                    </a:path>
                  </a:pathLst>
                </a:custGeom>
                <a:noFill/>
                <a:ln w="12700" cap="rnd">
                  <a:solidFill>
                    <a:schemeClr val="tx1"/>
                  </a:solidFill>
                  <a:round/>
                  <a:headEnd/>
                  <a:tailEnd/>
                </a:ln>
              </p:spPr>
              <p:txBody>
                <a:bodyPr wrap="none" anchor="ctr"/>
                <a:lstStyle/>
                <a:p>
                  <a:endParaRPr lang="en-US"/>
                </a:p>
              </p:txBody>
            </p:sp>
            <p:sp>
              <p:nvSpPr>
                <p:cNvPr id="48183" name="Arc 11"/>
                <p:cNvSpPr>
                  <a:spLocks/>
                </p:cNvSpPr>
                <p:nvPr/>
              </p:nvSpPr>
              <p:spPr bwMode="auto">
                <a:xfrm rot="10800000">
                  <a:off x="466" y="1859"/>
                  <a:ext cx="20" cy="87"/>
                </a:xfrm>
                <a:custGeom>
                  <a:avLst/>
                  <a:gdLst>
                    <a:gd name="T0" fmla="*/ 0 w 21600"/>
                    <a:gd name="T1" fmla="*/ 0 h 42108"/>
                    <a:gd name="T2" fmla="*/ 0 w 21600"/>
                    <a:gd name="T3" fmla="*/ 0 h 42108"/>
                    <a:gd name="T4" fmla="*/ 0 w 21600"/>
                    <a:gd name="T5" fmla="*/ 0 h 42108"/>
                    <a:gd name="T6" fmla="*/ 0 60000 65536"/>
                    <a:gd name="T7" fmla="*/ 0 60000 65536"/>
                    <a:gd name="T8" fmla="*/ 0 60000 65536"/>
                    <a:gd name="T9" fmla="*/ 0 w 21600"/>
                    <a:gd name="T10" fmla="*/ 0 h 42108"/>
                    <a:gd name="T11" fmla="*/ 21600 w 21600"/>
                    <a:gd name="T12" fmla="*/ 42108 h 42108"/>
                  </a:gdLst>
                  <a:ahLst/>
                  <a:cxnLst>
                    <a:cxn ang="T6">
                      <a:pos x="T0" y="T1"/>
                    </a:cxn>
                    <a:cxn ang="T7">
                      <a:pos x="T2" y="T3"/>
                    </a:cxn>
                    <a:cxn ang="T8">
                      <a:pos x="T4" y="T5"/>
                    </a:cxn>
                  </a:cxnLst>
                  <a:rect l="T9" t="T10" r="T11" b="T12"/>
                  <a:pathLst>
                    <a:path w="21600" h="42108" fill="none" extrusionOk="0">
                      <a:moveTo>
                        <a:pt x="14904" y="42108"/>
                      </a:moveTo>
                      <a:cubicBezTo>
                        <a:pt x="6015" y="39210"/>
                        <a:pt x="0" y="30921"/>
                        <a:pt x="0" y="21572"/>
                      </a:cubicBezTo>
                      <a:cubicBezTo>
                        <a:pt x="-1" y="10067"/>
                        <a:pt x="9016" y="582"/>
                        <a:pt x="20505" y="-1"/>
                      </a:cubicBezTo>
                    </a:path>
                    <a:path w="21600" h="42108" stroke="0" extrusionOk="0">
                      <a:moveTo>
                        <a:pt x="14904" y="42108"/>
                      </a:moveTo>
                      <a:cubicBezTo>
                        <a:pt x="6015" y="39210"/>
                        <a:pt x="0" y="30921"/>
                        <a:pt x="0" y="21572"/>
                      </a:cubicBezTo>
                      <a:cubicBezTo>
                        <a:pt x="-1" y="10067"/>
                        <a:pt x="9016" y="582"/>
                        <a:pt x="20505" y="-1"/>
                      </a:cubicBezTo>
                      <a:lnTo>
                        <a:pt x="21600" y="21572"/>
                      </a:lnTo>
                      <a:close/>
                    </a:path>
                  </a:pathLst>
                </a:custGeom>
                <a:noFill/>
                <a:ln w="12700" cap="rnd">
                  <a:solidFill>
                    <a:schemeClr val="tx1"/>
                  </a:solidFill>
                  <a:round/>
                  <a:headEnd/>
                  <a:tailEnd/>
                </a:ln>
              </p:spPr>
              <p:txBody>
                <a:bodyPr wrap="none" anchor="ctr"/>
                <a:lstStyle/>
                <a:p>
                  <a:endParaRPr lang="en-US"/>
                </a:p>
              </p:txBody>
            </p:sp>
          </p:grpSp>
          <p:sp>
            <p:nvSpPr>
              <p:cNvPr id="48181" name="Freeform 13"/>
              <p:cNvSpPr>
                <a:spLocks/>
              </p:cNvSpPr>
              <p:nvPr/>
            </p:nvSpPr>
            <p:spPr bwMode="auto">
              <a:xfrm>
                <a:off x="450" y="1853"/>
                <a:ext cx="34" cy="95"/>
              </a:xfrm>
              <a:custGeom>
                <a:avLst/>
                <a:gdLst>
                  <a:gd name="T0" fmla="*/ 15 w 34"/>
                  <a:gd name="T1" fmla="*/ 0 h 95"/>
                  <a:gd name="T2" fmla="*/ 6 w 34"/>
                  <a:gd name="T3" fmla="*/ 28 h 95"/>
                  <a:gd name="T4" fmla="*/ 2 w 34"/>
                  <a:gd name="T5" fmla="*/ 38 h 95"/>
                  <a:gd name="T6" fmla="*/ 0 w 34"/>
                  <a:gd name="T7" fmla="*/ 50 h 95"/>
                  <a:gd name="T8" fmla="*/ 0 w 34"/>
                  <a:gd name="T9" fmla="*/ 58 h 95"/>
                  <a:gd name="T10" fmla="*/ 0 w 34"/>
                  <a:gd name="T11" fmla="*/ 56 h 95"/>
                  <a:gd name="T12" fmla="*/ 0 w 34"/>
                  <a:gd name="T13" fmla="*/ 73 h 95"/>
                  <a:gd name="T14" fmla="*/ 2 w 34"/>
                  <a:gd name="T15" fmla="*/ 83 h 95"/>
                  <a:gd name="T16" fmla="*/ 7 w 34"/>
                  <a:gd name="T17" fmla="*/ 90 h 95"/>
                  <a:gd name="T18" fmla="*/ 14 w 34"/>
                  <a:gd name="T19" fmla="*/ 94 h 95"/>
                  <a:gd name="T20" fmla="*/ 23 w 34"/>
                  <a:gd name="T21" fmla="*/ 88 h 95"/>
                  <a:gd name="T22" fmla="*/ 33 w 34"/>
                  <a:gd name="T23" fmla="*/ 62 h 95"/>
                  <a:gd name="T24" fmla="*/ 33 w 34"/>
                  <a:gd name="T25" fmla="*/ 40 h 95"/>
                  <a:gd name="T26" fmla="*/ 30 w 34"/>
                  <a:gd name="T27" fmla="*/ 19 h 95"/>
                  <a:gd name="T28" fmla="*/ 23 w 34"/>
                  <a:gd name="T29" fmla="*/ 7 h 95"/>
                  <a:gd name="T30" fmla="*/ 15 w 34"/>
                  <a:gd name="T31" fmla="*/ 0 h 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4"/>
                  <a:gd name="T49" fmla="*/ 0 h 95"/>
                  <a:gd name="T50" fmla="*/ 34 w 34"/>
                  <a:gd name="T51" fmla="*/ 95 h 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4" h="95">
                    <a:moveTo>
                      <a:pt x="15" y="0"/>
                    </a:moveTo>
                    <a:lnTo>
                      <a:pt x="6" y="28"/>
                    </a:lnTo>
                    <a:lnTo>
                      <a:pt x="2" y="38"/>
                    </a:lnTo>
                    <a:lnTo>
                      <a:pt x="0" y="50"/>
                    </a:lnTo>
                    <a:lnTo>
                      <a:pt x="0" y="58"/>
                    </a:lnTo>
                    <a:lnTo>
                      <a:pt x="0" y="56"/>
                    </a:lnTo>
                    <a:lnTo>
                      <a:pt x="0" y="73"/>
                    </a:lnTo>
                    <a:lnTo>
                      <a:pt x="2" y="83"/>
                    </a:lnTo>
                    <a:lnTo>
                      <a:pt x="7" y="90"/>
                    </a:lnTo>
                    <a:lnTo>
                      <a:pt x="14" y="94"/>
                    </a:lnTo>
                    <a:lnTo>
                      <a:pt x="23" y="88"/>
                    </a:lnTo>
                    <a:lnTo>
                      <a:pt x="33" y="62"/>
                    </a:lnTo>
                    <a:lnTo>
                      <a:pt x="33" y="40"/>
                    </a:lnTo>
                    <a:lnTo>
                      <a:pt x="30" y="19"/>
                    </a:lnTo>
                    <a:lnTo>
                      <a:pt x="23" y="7"/>
                    </a:lnTo>
                    <a:lnTo>
                      <a:pt x="15" y="0"/>
                    </a:lnTo>
                  </a:path>
                </a:pathLst>
              </a:custGeom>
              <a:solidFill>
                <a:schemeClr val="folHlink"/>
              </a:solidFill>
              <a:ln w="12700" cap="rnd">
                <a:solidFill>
                  <a:schemeClr val="tx1"/>
                </a:solidFill>
                <a:round/>
                <a:headEnd/>
                <a:tailEnd/>
              </a:ln>
            </p:spPr>
            <p:txBody>
              <a:bodyPr/>
              <a:lstStyle/>
              <a:p>
                <a:endParaRPr lang="en-US"/>
              </a:p>
            </p:txBody>
          </p:sp>
        </p:grpSp>
      </p:grpSp>
      <p:grpSp>
        <p:nvGrpSpPr>
          <p:cNvPr id="48135" name="Group 25"/>
          <p:cNvGrpSpPr>
            <a:grpSpLocks/>
          </p:cNvGrpSpPr>
          <p:nvPr/>
        </p:nvGrpSpPr>
        <p:grpSpPr bwMode="auto">
          <a:xfrm>
            <a:off x="1469381" y="3312418"/>
            <a:ext cx="628650" cy="1162050"/>
            <a:chOff x="945" y="1564"/>
            <a:chExt cx="396" cy="732"/>
          </a:xfrm>
        </p:grpSpPr>
        <p:sp>
          <p:nvSpPr>
            <p:cNvPr id="48166" name="Rectangle 16"/>
            <p:cNvSpPr>
              <a:spLocks noChangeArrowheads="1"/>
            </p:cNvSpPr>
            <p:nvPr/>
          </p:nvSpPr>
          <p:spPr bwMode="auto">
            <a:xfrm>
              <a:off x="945" y="1564"/>
              <a:ext cx="111" cy="732"/>
            </a:xfrm>
            <a:prstGeom prst="rect">
              <a:avLst/>
            </a:prstGeom>
            <a:noFill/>
            <a:ln w="12700">
              <a:solidFill>
                <a:schemeClr val="tx1"/>
              </a:solidFill>
              <a:miter lim="800000"/>
              <a:headEnd/>
              <a:tailEnd/>
            </a:ln>
          </p:spPr>
          <p:txBody>
            <a:bodyPr wrap="none" anchor="ctr"/>
            <a:lstStyle/>
            <a:p>
              <a:endParaRPr lang="en-US"/>
            </a:p>
          </p:txBody>
        </p:sp>
        <p:sp>
          <p:nvSpPr>
            <p:cNvPr id="48167" name="Rectangle 17"/>
            <p:cNvSpPr>
              <a:spLocks noChangeArrowheads="1"/>
            </p:cNvSpPr>
            <p:nvPr/>
          </p:nvSpPr>
          <p:spPr bwMode="auto">
            <a:xfrm>
              <a:off x="1059" y="1692"/>
              <a:ext cx="61" cy="429"/>
            </a:xfrm>
            <a:prstGeom prst="rect">
              <a:avLst/>
            </a:prstGeom>
            <a:noFill/>
            <a:ln w="12700">
              <a:solidFill>
                <a:schemeClr val="tx1"/>
              </a:solidFill>
              <a:miter lim="800000"/>
              <a:headEnd/>
              <a:tailEnd/>
            </a:ln>
          </p:spPr>
          <p:txBody>
            <a:bodyPr wrap="none" anchor="ctr"/>
            <a:lstStyle/>
            <a:p>
              <a:endParaRPr lang="en-US"/>
            </a:p>
          </p:txBody>
        </p:sp>
        <p:grpSp>
          <p:nvGrpSpPr>
            <p:cNvPr id="48168" name="Group 24"/>
            <p:cNvGrpSpPr>
              <a:grpSpLocks/>
            </p:cNvGrpSpPr>
            <p:nvPr/>
          </p:nvGrpSpPr>
          <p:grpSpPr bwMode="auto">
            <a:xfrm>
              <a:off x="1123" y="1801"/>
              <a:ext cx="218" cy="193"/>
              <a:chOff x="1123" y="1801"/>
              <a:chExt cx="218" cy="193"/>
            </a:xfrm>
          </p:grpSpPr>
          <p:sp>
            <p:nvSpPr>
              <p:cNvPr id="48169" name="Line 18"/>
              <p:cNvSpPr>
                <a:spLocks noChangeShapeType="1"/>
              </p:cNvSpPr>
              <p:nvPr/>
            </p:nvSpPr>
            <p:spPr bwMode="auto">
              <a:xfrm>
                <a:off x="1123" y="1994"/>
                <a:ext cx="189" cy="0"/>
              </a:xfrm>
              <a:prstGeom prst="line">
                <a:avLst/>
              </a:prstGeom>
              <a:noFill/>
              <a:ln w="12700">
                <a:solidFill>
                  <a:schemeClr val="tx1"/>
                </a:solidFill>
                <a:round/>
                <a:headEnd/>
                <a:tailEnd/>
              </a:ln>
            </p:spPr>
            <p:txBody>
              <a:bodyPr wrap="none" anchor="ctr"/>
              <a:lstStyle/>
              <a:p>
                <a:endParaRPr lang="en-US"/>
              </a:p>
            </p:txBody>
          </p:sp>
          <p:sp>
            <p:nvSpPr>
              <p:cNvPr id="48170" name="Line 19"/>
              <p:cNvSpPr>
                <a:spLocks noChangeShapeType="1"/>
              </p:cNvSpPr>
              <p:nvPr/>
            </p:nvSpPr>
            <p:spPr bwMode="auto">
              <a:xfrm flipV="1">
                <a:off x="1125" y="1801"/>
                <a:ext cx="197" cy="9"/>
              </a:xfrm>
              <a:prstGeom prst="line">
                <a:avLst/>
              </a:prstGeom>
              <a:noFill/>
              <a:ln w="12700">
                <a:solidFill>
                  <a:schemeClr val="tx1"/>
                </a:solidFill>
                <a:round/>
                <a:headEnd/>
                <a:tailEnd/>
              </a:ln>
            </p:spPr>
            <p:txBody>
              <a:bodyPr wrap="none" anchor="ctr"/>
              <a:lstStyle/>
              <a:p>
                <a:endParaRPr lang="en-US"/>
              </a:p>
            </p:txBody>
          </p:sp>
          <p:grpSp>
            <p:nvGrpSpPr>
              <p:cNvPr id="48171" name="Group 22"/>
              <p:cNvGrpSpPr>
                <a:grpSpLocks/>
              </p:cNvGrpSpPr>
              <p:nvPr/>
            </p:nvGrpSpPr>
            <p:grpSpPr bwMode="auto">
              <a:xfrm>
                <a:off x="1312" y="1811"/>
                <a:ext cx="29" cy="182"/>
                <a:chOff x="1312" y="1811"/>
                <a:chExt cx="29" cy="182"/>
              </a:xfrm>
            </p:grpSpPr>
            <p:sp>
              <p:nvSpPr>
                <p:cNvPr id="48173" name="Arc 20"/>
                <p:cNvSpPr>
                  <a:spLocks/>
                </p:cNvSpPr>
                <p:nvPr/>
              </p:nvSpPr>
              <p:spPr bwMode="auto">
                <a:xfrm rot="10800000">
                  <a:off x="1322" y="1906"/>
                  <a:ext cx="19" cy="87"/>
                </a:xfrm>
                <a:custGeom>
                  <a:avLst/>
                  <a:gdLst>
                    <a:gd name="T0" fmla="*/ 0 w 21600"/>
                    <a:gd name="T1" fmla="*/ 0 h 42055"/>
                    <a:gd name="T2" fmla="*/ 0 w 21600"/>
                    <a:gd name="T3" fmla="*/ 0 h 42055"/>
                    <a:gd name="T4" fmla="*/ 0 w 21600"/>
                    <a:gd name="T5" fmla="*/ 0 h 42055"/>
                    <a:gd name="T6" fmla="*/ 0 60000 65536"/>
                    <a:gd name="T7" fmla="*/ 0 60000 65536"/>
                    <a:gd name="T8" fmla="*/ 0 60000 65536"/>
                    <a:gd name="T9" fmla="*/ 0 w 21600"/>
                    <a:gd name="T10" fmla="*/ 0 h 42055"/>
                    <a:gd name="T11" fmla="*/ 21600 w 21600"/>
                    <a:gd name="T12" fmla="*/ 42055 h 42055"/>
                  </a:gdLst>
                  <a:ahLst/>
                  <a:cxnLst>
                    <a:cxn ang="T6">
                      <a:pos x="T0" y="T1"/>
                    </a:cxn>
                    <a:cxn ang="T7">
                      <a:pos x="T2" y="T3"/>
                    </a:cxn>
                    <a:cxn ang="T8">
                      <a:pos x="T4" y="T5"/>
                    </a:cxn>
                  </a:cxnLst>
                  <a:rect l="T9" t="T10" r="T11" b="T12"/>
                  <a:pathLst>
                    <a:path w="21600" h="42055" fill="none" extrusionOk="0">
                      <a:moveTo>
                        <a:pt x="14746" y="42054"/>
                      </a:moveTo>
                      <a:cubicBezTo>
                        <a:pt x="5937" y="39107"/>
                        <a:pt x="0" y="30859"/>
                        <a:pt x="0" y="21571"/>
                      </a:cubicBezTo>
                      <a:cubicBezTo>
                        <a:pt x="-1" y="10078"/>
                        <a:pt x="8999" y="597"/>
                        <a:pt x="20477" y="0"/>
                      </a:cubicBezTo>
                    </a:path>
                    <a:path w="21600" h="42055" stroke="0" extrusionOk="0">
                      <a:moveTo>
                        <a:pt x="14746" y="42054"/>
                      </a:moveTo>
                      <a:cubicBezTo>
                        <a:pt x="5937" y="39107"/>
                        <a:pt x="0" y="30859"/>
                        <a:pt x="0" y="21571"/>
                      </a:cubicBezTo>
                      <a:cubicBezTo>
                        <a:pt x="-1" y="10078"/>
                        <a:pt x="8999" y="597"/>
                        <a:pt x="20477" y="0"/>
                      </a:cubicBezTo>
                      <a:lnTo>
                        <a:pt x="21600" y="21571"/>
                      </a:lnTo>
                      <a:close/>
                    </a:path>
                  </a:pathLst>
                </a:custGeom>
                <a:noFill/>
                <a:ln w="12700" cap="rnd">
                  <a:solidFill>
                    <a:schemeClr val="tx1"/>
                  </a:solidFill>
                  <a:round/>
                  <a:headEnd/>
                  <a:tailEnd/>
                </a:ln>
              </p:spPr>
              <p:txBody>
                <a:bodyPr wrap="none" anchor="ctr"/>
                <a:lstStyle/>
                <a:p>
                  <a:endParaRPr lang="en-US"/>
                </a:p>
              </p:txBody>
            </p:sp>
            <p:sp>
              <p:nvSpPr>
                <p:cNvPr id="48174" name="Arc 21"/>
                <p:cNvSpPr>
                  <a:spLocks/>
                </p:cNvSpPr>
                <p:nvPr/>
              </p:nvSpPr>
              <p:spPr bwMode="auto">
                <a:xfrm>
                  <a:off x="1312" y="1811"/>
                  <a:ext cx="20" cy="87"/>
                </a:xfrm>
                <a:custGeom>
                  <a:avLst/>
                  <a:gdLst>
                    <a:gd name="T0" fmla="*/ 0 w 21600"/>
                    <a:gd name="T1" fmla="*/ 0 h 42108"/>
                    <a:gd name="T2" fmla="*/ 0 w 21600"/>
                    <a:gd name="T3" fmla="*/ 0 h 42108"/>
                    <a:gd name="T4" fmla="*/ 0 w 21600"/>
                    <a:gd name="T5" fmla="*/ 0 h 42108"/>
                    <a:gd name="T6" fmla="*/ 0 60000 65536"/>
                    <a:gd name="T7" fmla="*/ 0 60000 65536"/>
                    <a:gd name="T8" fmla="*/ 0 60000 65536"/>
                    <a:gd name="T9" fmla="*/ 0 w 21600"/>
                    <a:gd name="T10" fmla="*/ 0 h 42108"/>
                    <a:gd name="T11" fmla="*/ 21600 w 21600"/>
                    <a:gd name="T12" fmla="*/ 42108 h 42108"/>
                  </a:gdLst>
                  <a:ahLst/>
                  <a:cxnLst>
                    <a:cxn ang="T6">
                      <a:pos x="T0" y="T1"/>
                    </a:cxn>
                    <a:cxn ang="T7">
                      <a:pos x="T2" y="T3"/>
                    </a:cxn>
                    <a:cxn ang="T8">
                      <a:pos x="T4" y="T5"/>
                    </a:cxn>
                  </a:cxnLst>
                  <a:rect l="T9" t="T10" r="T11" b="T12"/>
                  <a:pathLst>
                    <a:path w="21600" h="42108" fill="none" extrusionOk="0">
                      <a:moveTo>
                        <a:pt x="14904" y="42108"/>
                      </a:moveTo>
                      <a:cubicBezTo>
                        <a:pt x="6015" y="39210"/>
                        <a:pt x="0" y="30921"/>
                        <a:pt x="0" y="21572"/>
                      </a:cubicBezTo>
                      <a:cubicBezTo>
                        <a:pt x="-1" y="10067"/>
                        <a:pt x="9016" y="582"/>
                        <a:pt x="20505" y="-1"/>
                      </a:cubicBezTo>
                    </a:path>
                    <a:path w="21600" h="42108" stroke="0" extrusionOk="0">
                      <a:moveTo>
                        <a:pt x="14904" y="42108"/>
                      </a:moveTo>
                      <a:cubicBezTo>
                        <a:pt x="6015" y="39210"/>
                        <a:pt x="0" y="30921"/>
                        <a:pt x="0" y="21572"/>
                      </a:cubicBezTo>
                      <a:cubicBezTo>
                        <a:pt x="-1" y="10067"/>
                        <a:pt x="9016" y="582"/>
                        <a:pt x="20505" y="-1"/>
                      </a:cubicBezTo>
                      <a:lnTo>
                        <a:pt x="21600" y="21572"/>
                      </a:lnTo>
                      <a:close/>
                    </a:path>
                  </a:pathLst>
                </a:custGeom>
                <a:noFill/>
                <a:ln w="12700" cap="rnd">
                  <a:solidFill>
                    <a:schemeClr val="tx1"/>
                  </a:solidFill>
                  <a:round/>
                  <a:headEnd/>
                  <a:tailEnd/>
                </a:ln>
              </p:spPr>
              <p:txBody>
                <a:bodyPr wrap="none" anchor="ctr"/>
                <a:lstStyle/>
                <a:p>
                  <a:endParaRPr lang="en-US"/>
                </a:p>
              </p:txBody>
            </p:sp>
          </p:grpSp>
          <p:sp>
            <p:nvSpPr>
              <p:cNvPr id="48172" name="Freeform 23"/>
              <p:cNvSpPr>
                <a:spLocks/>
              </p:cNvSpPr>
              <p:nvPr/>
            </p:nvSpPr>
            <p:spPr bwMode="auto">
              <a:xfrm>
                <a:off x="1307" y="1805"/>
                <a:ext cx="34" cy="95"/>
              </a:xfrm>
              <a:custGeom>
                <a:avLst/>
                <a:gdLst>
                  <a:gd name="T0" fmla="*/ 18 w 34"/>
                  <a:gd name="T1" fmla="*/ 94 h 95"/>
                  <a:gd name="T2" fmla="*/ 27 w 34"/>
                  <a:gd name="T3" fmla="*/ 66 h 95"/>
                  <a:gd name="T4" fmla="*/ 31 w 34"/>
                  <a:gd name="T5" fmla="*/ 56 h 95"/>
                  <a:gd name="T6" fmla="*/ 33 w 34"/>
                  <a:gd name="T7" fmla="*/ 44 h 95"/>
                  <a:gd name="T8" fmla="*/ 33 w 34"/>
                  <a:gd name="T9" fmla="*/ 36 h 95"/>
                  <a:gd name="T10" fmla="*/ 33 w 34"/>
                  <a:gd name="T11" fmla="*/ 38 h 95"/>
                  <a:gd name="T12" fmla="*/ 33 w 34"/>
                  <a:gd name="T13" fmla="*/ 21 h 95"/>
                  <a:gd name="T14" fmla="*/ 31 w 34"/>
                  <a:gd name="T15" fmla="*/ 11 h 95"/>
                  <a:gd name="T16" fmla="*/ 26 w 34"/>
                  <a:gd name="T17" fmla="*/ 4 h 95"/>
                  <a:gd name="T18" fmla="*/ 19 w 34"/>
                  <a:gd name="T19" fmla="*/ 0 h 95"/>
                  <a:gd name="T20" fmla="*/ 10 w 34"/>
                  <a:gd name="T21" fmla="*/ 6 h 95"/>
                  <a:gd name="T22" fmla="*/ 0 w 34"/>
                  <a:gd name="T23" fmla="*/ 32 h 95"/>
                  <a:gd name="T24" fmla="*/ 0 w 34"/>
                  <a:gd name="T25" fmla="*/ 54 h 95"/>
                  <a:gd name="T26" fmla="*/ 3 w 34"/>
                  <a:gd name="T27" fmla="*/ 75 h 95"/>
                  <a:gd name="T28" fmla="*/ 10 w 34"/>
                  <a:gd name="T29" fmla="*/ 87 h 95"/>
                  <a:gd name="T30" fmla="*/ 18 w 34"/>
                  <a:gd name="T31" fmla="*/ 94 h 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4"/>
                  <a:gd name="T49" fmla="*/ 0 h 95"/>
                  <a:gd name="T50" fmla="*/ 34 w 34"/>
                  <a:gd name="T51" fmla="*/ 95 h 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4" h="95">
                    <a:moveTo>
                      <a:pt x="18" y="94"/>
                    </a:moveTo>
                    <a:lnTo>
                      <a:pt x="27" y="66"/>
                    </a:lnTo>
                    <a:lnTo>
                      <a:pt x="31" y="56"/>
                    </a:lnTo>
                    <a:lnTo>
                      <a:pt x="33" y="44"/>
                    </a:lnTo>
                    <a:lnTo>
                      <a:pt x="33" y="36"/>
                    </a:lnTo>
                    <a:lnTo>
                      <a:pt x="33" y="38"/>
                    </a:lnTo>
                    <a:lnTo>
                      <a:pt x="33" y="21"/>
                    </a:lnTo>
                    <a:lnTo>
                      <a:pt x="31" y="11"/>
                    </a:lnTo>
                    <a:lnTo>
                      <a:pt x="26" y="4"/>
                    </a:lnTo>
                    <a:lnTo>
                      <a:pt x="19" y="0"/>
                    </a:lnTo>
                    <a:lnTo>
                      <a:pt x="10" y="6"/>
                    </a:lnTo>
                    <a:lnTo>
                      <a:pt x="0" y="32"/>
                    </a:lnTo>
                    <a:lnTo>
                      <a:pt x="0" y="54"/>
                    </a:lnTo>
                    <a:lnTo>
                      <a:pt x="3" y="75"/>
                    </a:lnTo>
                    <a:lnTo>
                      <a:pt x="10" y="87"/>
                    </a:lnTo>
                    <a:lnTo>
                      <a:pt x="18" y="94"/>
                    </a:lnTo>
                  </a:path>
                </a:pathLst>
              </a:custGeom>
              <a:solidFill>
                <a:schemeClr val="folHlink"/>
              </a:solidFill>
              <a:ln w="12700" cap="rnd">
                <a:solidFill>
                  <a:schemeClr val="tx1"/>
                </a:solidFill>
                <a:round/>
                <a:headEnd/>
                <a:tailEnd/>
              </a:ln>
            </p:spPr>
            <p:txBody>
              <a:bodyPr/>
              <a:lstStyle/>
              <a:p>
                <a:endParaRPr lang="en-US"/>
              </a:p>
            </p:txBody>
          </p:sp>
        </p:grpSp>
      </p:grpSp>
      <p:sp>
        <p:nvSpPr>
          <p:cNvPr id="48136" name="Rectangle 26"/>
          <p:cNvSpPr>
            <a:spLocks noChangeArrowheads="1"/>
          </p:cNvSpPr>
          <p:nvPr/>
        </p:nvSpPr>
        <p:spPr bwMode="auto">
          <a:xfrm>
            <a:off x="775643" y="2855218"/>
            <a:ext cx="1263650" cy="196850"/>
          </a:xfrm>
          <a:prstGeom prst="rect">
            <a:avLst/>
          </a:prstGeom>
          <a:noFill/>
          <a:ln w="127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857425" y="4350320"/>
            <a:ext cx="201612" cy="107950"/>
          </a:xfrm>
          <a:prstGeom prst="rect">
            <a:avLst/>
          </a:prstGeom>
          <a:noFill/>
          <a:ln w="12700">
            <a:solidFill>
              <a:schemeClr val="tx1"/>
            </a:solidFill>
            <a:miter lim="800000"/>
            <a:headEnd/>
            <a:tailEnd/>
          </a:ln>
        </p:spPr>
        <p:txBody>
          <a:bodyPr wrap="none" anchor="ctr"/>
          <a:lstStyle/>
          <a:p>
            <a:endParaRPr lang="en-US"/>
          </a:p>
        </p:txBody>
      </p:sp>
      <p:sp>
        <p:nvSpPr>
          <p:cNvPr id="48131" name="Rectangle 3"/>
          <p:cNvSpPr>
            <a:spLocks noChangeArrowheads="1"/>
          </p:cNvSpPr>
          <p:nvPr/>
        </p:nvSpPr>
        <p:spPr bwMode="auto">
          <a:xfrm>
            <a:off x="1092250" y="4359845"/>
            <a:ext cx="203200" cy="96838"/>
          </a:xfrm>
          <a:prstGeom prst="rect">
            <a:avLst/>
          </a:prstGeom>
          <a:noFill/>
          <a:ln w="12700">
            <a:solidFill>
              <a:schemeClr val="tx1"/>
            </a:solidFill>
            <a:miter lim="800000"/>
            <a:headEnd/>
            <a:tailEnd/>
          </a:ln>
        </p:spPr>
        <p:txBody>
          <a:bodyPr wrap="none" anchor="ctr"/>
          <a:lstStyle/>
          <a:p>
            <a:endParaRPr lang="en-US"/>
          </a:p>
        </p:txBody>
      </p:sp>
      <p:sp>
        <p:nvSpPr>
          <p:cNvPr id="48132" name="Rectangle 4"/>
          <p:cNvSpPr>
            <a:spLocks noGrp="1" noChangeArrowheads="1"/>
          </p:cNvSpPr>
          <p:nvPr>
            <p:ph type="title"/>
          </p:nvPr>
        </p:nvSpPr>
        <p:spPr>
          <a:xfrm>
            <a:off x="1259632" y="260648"/>
            <a:ext cx="6705600" cy="990600"/>
          </a:xfrm>
        </p:spPr>
        <p:txBody>
          <a:bodyPr/>
          <a:lstStyle/>
          <a:p>
            <a:r>
              <a:rPr lang="en-GB" sz="3600" dirty="0" smtClean="0"/>
              <a:t>Shaft Alignment - Step 2</a:t>
            </a:r>
          </a:p>
        </p:txBody>
      </p:sp>
      <p:sp>
        <p:nvSpPr>
          <p:cNvPr id="48133" name="Rectangle 5"/>
          <p:cNvSpPr>
            <a:spLocks noGrp="1" noChangeArrowheads="1"/>
          </p:cNvSpPr>
          <p:nvPr>
            <p:ph type="body" idx="1"/>
          </p:nvPr>
        </p:nvSpPr>
        <p:spPr>
          <a:xfrm>
            <a:off x="2915816" y="1556792"/>
            <a:ext cx="5958780" cy="4649316"/>
          </a:xfrm>
        </p:spPr>
        <p:txBody>
          <a:bodyPr/>
          <a:lstStyle/>
          <a:p>
            <a:pPr algn="ctr">
              <a:buFont typeface="Wingdings" pitchFamily="2" charset="2"/>
              <a:buNone/>
            </a:pPr>
            <a:r>
              <a:rPr lang="en-GB" sz="2400" b="1" u="sng" dirty="0" smtClean="0">
                <a:cs typeface="Arial" charset="0"/>
              </a:rPr>
              <a:t>Parallel in </a:t>
            </a:r>
            <a:r>
              <a:rPr lang="en-GB" sz="2400" b="1" u="sng" dirty="0" smtClean="0">
                <a:cs typeface="Arial" charset="0"/>
              </a:rPr>
              <a:t>Elevation</a:t>
            </a:r>
            <a:endParaRPr lang="en-GB" sz="2400" dirty="0" smtClean="0"/>
          </a:p>
          <a:p>
            <a:pPr marL="0" indent="0">
              <a:buNone/>
            </a:pPr>
            <a:r>
              <a:rPr lang="en-GB" sz="2400" i="1" dirty="0" smtClean="0"/>
              <a:t>      </a:t>
            </a:r>
            <a:r>
              <a:rPr lang="en-GB" sz="2400" b="1" i="1" dirty="0" smtClean="0"/>
              <a:t>Note </a:t>
            </a:r>
            <a:r>
              <a:rPr lang="en-GB" sz="2400" b="1" i="1" dirty="0" smtClean="0"/>
              <a:t>: </a:t>
            </a:r>
            <a:endParaRPr lang="en-GB" sz="2400" i="1" dirty="0" smtClean="0"/>
          </a:p>
          <a:p>
            <a:pPr marL="0" indent="0">
              <a:buNone/>
            </a:pPr>
            <a:r>
              <a:rPr lang="en-GB" sz="2400" i="1" dirty="0" smtClean="0"/>
              <a:t>Always try to maintain </a:t>
            </a:r>
            <a:r>
              <a:rPr lang="en-GB" sz="2400" i="1" dirty="0" smtClean="0"/>
              <a:t>the motor </a:t>
            </a:r>
            <a:r>
              <a:rPr lang="en-GB" sz="2400" i="1" dirty="0" smtClean="0"/>
              <a:t>/ pump on centre line. </a:t>
            </a:r>
            <a:endParaRPr lang="en-GB" sz="2400" i="1" dirty="0" smtClean="0"/>
          </a:p>
          <a:p>
            <a:pPr marL="0" indent="0">
              <a:buNone/>
            </a:pPr>
            <a:r>
              <a:rPr lang="en-GB" sz="2400" i="1" dirty="0" smtClean="0"/>
              <a:t> </a:t>
            </a:r>
            <a:r>
              <a:rPr lang="en-GB" sz="2400" i="1" dirty="0" smtClean="0"/>
              <a:t/>
            </a:r>
            <a:br>
              <a:rPr lang="en-GB" sz="2400" i="1" dirty="0" smtClean="0"/>
            </a:br>
            <a:r>
              <a:rPr lang="en-GB" sz="2400" i="1" dirty="0" smtClean="0"/>
              <a:t>Check after each movement  This will put the </a:t>
            </a:r>
            <a:r>
              <a:rPr lang="en-GB" sz="2400" i="1" dirty="0" smtClean="0"/>
              <a:t>motor </a:t>
            </a:r>
            <a:r>
              <a:rPr lang="en-GB" sz="2400" i="1" dirty="0" smtClean="0"/>
              <a:t>/ pump at the same </a:t>
            </a:r>
            <a:r>
              <a:rPr lang="en-GB" sz="2400" i="1" dirty="0" smtClean="0"/>
              <a:t>height</a:t>
            </a:r>
          </a:p>
          <a:p>
            <a:pPr marL="0" indent="0">
              <a:buNone/>
            </a:pPr>
            <a:endParaRPr lang="en-GB" sz="2400" i="1" dirty="0" smtClean="0"/>
          </a:p>
          <a:p>
            <a:pPr marL="0" indent="0">
              <a:buNone/>
            </a:pPr>
            <a:r>
              <a:rPr lang="en-GB" sz="2400" i="1" dirty="0" smtClean="0"/>
              <a:t>All Checks </a:t>
            </a:r>
            <a:r>
              <a:rPr lang="en-GB" sz="2400" i="1" u="sng" dirty="0" smtClean="0"/>
              <a:t>must</a:t>
            </a:r>
            <a:r>
              <a:rPr lang="en-GB" sz="2400" i="1" dirty="0" smtClean="0"/>
              <a:t> be done with motor feet bolted down</a:t>
            </a:r>
          </a:p>
        </p:txBody>
      </p:sp>
      <p:sp>
        <p:nvSpPr>
          <p:cNvPr id="48137" name="Rectangle 27"/>
          <p:cNvSpPr>
            <a:spLocks noChangeArrowheads="1"/>
          </p:cNvSpPr>
          <p:nvPr/>
        </p:nvSpPr>
        <p:spPr bwMode="auto">
          <a:xfrm>
            <a:off x="292150" y="3434333"/>
            <a:ext cx="136525" cy="831850"/>
          </a:xfrm>
          <a:prstGeom prst="rect">
            <a:avLst/>
          </a:prstGeom>
          <a:noFill/>
          <a:ln w="12700">
            <a:solidFill>
              <a:schemeClr val="tx1"/>
            </a:solidFill>
            <a:miter lim="800000"/>
            <a:headEnd/>
            <a:tailEnd/>
          </a:ln>
        </p:spPr>
        <p:txBody>
          <a:bodyPr wrap="none" anchor="ctr"/>
          <a:lstStyle/>
          <a:p>
            <a:endParaRPr lang="en-US"/>
          </a:p>
        </p:txBody>
      </p:sp>
      <p:sp>
        <p:nvSpPr>
          <p:cNvPr id="48138" name="Rectangle 28"/>
          <p:cNvSpPr>
            <a:spLocks noChangeArrowheads="1"/>
          </p:cNvSpPr>
          <p:nvPr/>
        </p:nvSpPr>
        <p:spPr bwMode="auto">
          <a:xfrm>
            <a:off x="435025" y="3621658"/>
            <a:ext cx="66675" cy="482600"/>
          </a:xfrm>
          <a:prstGeom prst="rect">
            <a:avLst/>
          </a:prstGeom>
          <a:noFill/>
          <a:ln w="12700">
            <a:solidFill>
              <a:schemeClr val="tx1"/>
            </a:solidFill>
            <a:miter lim="800000"/>
            <a:headEnd/>
            <a:tailEnd/>
          </a:ln>
        </p:spPr>
        <p:txBody>
          <a:bodyPr wrap="none" anchor="ctr"/>
          <a:lstStyle/>
          <a:p>
            <a:endParaRPr lang="en-US"/>
          </a:p>
        </p:txBody>
      </p:sp>
      <p:sp>
        <p:nvSpPr>
          <p:cNvPr id="48139" name="Rectangle 29"/>
          <p:cNvSpPr>
            <a:spLocks noChangeArrowheads="1"/>
          </p:cNvSpPr>
          <p:nvPr/>
        </p:nvSpPr>
        <p:spPr bwMode="auto">
          <a:xfrm>
            <a:off x="506462" y="3788345"/>
            <a:ext cx="342900" cy="142875"/>
          </a:xfrm>
          <a:prstGeom prst="rect">
            <a:avLst/>
          </a:prstGeom>
          <a:noFill/>
          <a:ln w="12700">
            <a:solidFill>
              <a:schemeClr val="tx1"/>
            </a:solidFill>
            <a:miter lim="800000"/>
            <a:headEnd/>
            <a:tailEnd/>
          </a:ln>
        </p:spPr>
        <p:txBody>
          <a:bodyPr wrap="none" anchor="ctr"/>
          <a:lstStyle/>
          <a:p>
            <a:endParaRPr lang="en-US"/>
          </a:p>
        </p:txBody>
      </p:sp>
      <p:sp>
        <p:nvSpPr>
          <p:cNvPr id="48140" name="AutoShape 30"/>
          <p:cNvSpPr>
            <a:spLocks noChangeArrowheads="1"/>
          </p:cNvSpPr>
          <p:nvPr/>
        </p:nvSpPr>
        <p:spPr bwMode="auto">
          <a:xfrm>
            <a:off x="854125" y="3389883"/>
            <a:ext cx="1482725" cy="968375"/>
          </a:xfrm>
          <a:prstGeom prst="roundRect">
            <a:avLst>
              <a:gd name="adj" fmla="val 4463"/>
            </a:avLst>
          </a:prstGeom>
          <a:solidFill>
            <a:schemeClr val="bg1"/>
          </a:solidFill>
          <a:ln w="12700">
            <a:solidFill>
              <a:schemeClr val="tx1"/>
            </a:solidFill>
            <a:round/>
            <a:headEnd/>
            <a:tailEnd/>
          </a:ln>
        </p:spPr>
        <p:txBody>
          <a:bodyPr wrap="none" anchor="ctr"/>
          <a:lstStyle/>
          <a:p>
            <a:endParaRPr lang="en-US"/>
          </a:p>
        </p:txBody>
      </p:sp>
      <p:grpSp>
        <p:nvGrpSpPr>
          <p:cNvPr id="8" name="Group 51"/>
          <p:cNvGrpSpPr>
            <a:grpSpLocks/>
          </p:cNvGrpSpPr>
          <p:nvPr/>
        </p:nvGrpSpPr>
        <p:grpSpPr bwMode="auto">
          <a:xfrm>
            <a:off x="971600" y="3501008"/>
            <a:ext cx="1244600" cy="747712"/>
            <a:chOff x="871" y="2991"/>
            <a:chExt cx="784" cy="471"/>
          </a:xfrm>
        </p:grpSpPr>
        <p:grpSp>
          <p:nvGrpSpPr>
            <p:cNvPr id="9" name="Group 35"/>
            <p:cNvGrpSpPr>
              <a:grpSpLocks/>
            </p:cNvGrpSpPr>
            <p:nvPr/>
          </p:nvGrpSpPr>
          <p:grpSpPr bwMode="auto">
            <a:xfrm>
              <a:off x="871" y="2991"/>
              <a:ext cx="784" cy="93"/>
              <a:chOff x="871" y="2991"/>
              <a:chExt cx="784" cy="93"/>
            </a:xfrm>
          </p:grpSpPr>
          <p:sp>
            <p:nvSpPr>
              <p:cNvPr id="48162" name="Line 31"/>
              <p:cNvSpPr>
                <a:spLocks noChangeShapeType="1"/>
              </p:cNvSpPr>
              <p:nvPr/>
            </p:nvSpPr>
            <p:spPr bwMode="auto">
              <a:xfrm>
                <a:off x="871" y="2991"/>
                <a:ext cx="784" cy="0"/>
              </a:xfrm>
              <a:prstGeom prst="line">
                <a:avLst/>
              </a:prstGeom>
              <a:noFill/>
              <a:ln w="12700">
                <a:solidFill>
                  <a:schemeClr val="tx1"/>
                </a:solidFill>
                <a:round/>
                <a:headEnd/>
                <a:tailEnd/>
              </a:ln>
            </p:spPr>
            <p:txBody>
              <a:bodyPr wrap="none" anchor="ctr"/>
              <a:lstStyle/>
              <a:p>
                <a:endParaRPr lang="en-US"/>
              </a:p>
            </p:txBody>
          </p:sp>
          <p:sp>
            <p:nvSpPr>
              <p:cNvPr id="48163" name="Line 32"/>
              <p:cNvSpPr>
                <a:spLocks noChangeShapeType="1"/>
              </p:cNvSpPr>
              <p:nvPr/>
            </p:nvSpPr>
            <p:spPr bwMode="auto">
              <a:xfrm>
                <a:off x="871" y="3022"/>
                <a:ext cx="784" cy="0"/>
              </a:xfrm>
              <a:prstGeom prst="line">
                <a:avLst/>
              </a:prstGeom>
              <a:noFill/>
              <a:ln w="12700">
                <a:solidFill>
                  <a:schemeClr val="tx1"/>
                </a:solidFill>
                <a:round/>
                <a:headEnd/>
                <a:tailEnd/>
              </a:ln>
            </p:spPr>
            <p:txBody>
              <a:bodyPr wrap="none" anchor="ctr"/>
              <a:lstStyle/>
              <a:p>
                <a:endParaRPr lang="en-US"/>
              </a:p>
            </p:txBody>
          </p:sp>
          <p:sp>
            <p:nvSpPr>
              <p:cNvPr id="48164" name="Line 33"/>
              <p:cNvSpPr>
                <a:spLocks noChangeShapeType="1"/>
              </p:cNvSpPr>
              <p:nvPr/>
            </p:nvSpPr>
            <p:spPr bwMode="auto">
              <a:xfrm>
                <a:off x="871" y="3053"/>
                <a:ext cx="784" cy="0"/>
              </a:xfrm>
              <a:prstGeom prst="line">
                <a:avLst/>
              </a:prstGeom>
              <a:noFill/>
              <a:ln w="12700">
                <a:solidFill>
                  <a:schemeClr val="tx1"/>
                </a:solidFill>
                <a:round/>
                <a:headEnd/>
                <a:tailEnd/>
              </a:ln>
            </p:spPr>
            <p:txBody>
              <a:bodyPr wrap="none" anchor="ctr"/>
              <a:lstStyle/>
              <a:p>
                <a:endParaRPr lang="en-US"/>
              </a:p>
            </p:txBody>
          </p:sp>
          <p:sp>
            <p:nvSpPr>
              <p:cNvPr id="48165" name="Line 34"/>
              <p:cNvSpPr>
                <a:spLocks noChangeShapeType="1"/>
              </p:cNvSpPr>
              <p:nvPr/>
            </p:nvSpPr>
            <p:spPr bwMode="auto">
              <a:xfrm>
                <a:off x="871" y="3084"/>
                <a:ext cx="784" cy="0"/>
              </a:xfrm>
              <a:prstGeom prst="line">
                <a:avLst/>
              </a:prstGeom>
              <a:noFill/>
              <a:ln w="12700">
                <a:solidFill>
                  <a:schemeClr val="tx1"/>
                </a:solidFill>
                <a:round/>
                <a:headEnd/>
                <a:tailEnd/>
              </a:ln>
            </p:spPr>
            <p:txBody>
              <a:bodyPr wrap="none" anchor="ctr"/>
              <a:lstStyle/>
              <a:p>
                <a:endParaRPr lang="en-US"/>
              </a:p>
            </p:txBody>
          </p:sp>
        </p:grpSp>
        <p:grpSp>
          <p:nvGrpSpPr>
            <p:cNvPr id="10" name="Group 40"/>
            <p:cNvGrpSpPr>
              <a:grpSpLocks/>
            </p:cNvGrpSpPr>
            <p:nvPr/>
          </p:nvGrpSpPr>
          <p:grpSpPr bwMode="auto">
            <a:xfrm>
              <a:off x="871" y="3118"/>
              <a:ext cx="784" cy="93"/>
              <a:chOff x="871" y="3118"/>
              <a:chExt cx="784" cy="93"/>
            </a:xfrm>
          </p:grpSpPr>
          <p:sp>
            <p:nvSpPr>
              <p:cNvPr id="48158" name="Line 36"/>
              <p:cNvSpPr>
                <a:spLocks noChangeShapeType="1"/>
              </p:cNvSpPr>
              <p:nvPr/>
            </p:nvSpPr>
            <p:spPr bwMode="auto">
              <a:xfrm>
                <a:off x="871" y="3118"/>
                <a:ext cx="784" cy="0"/>
              </a:xfrm>
              <a:prstGeom prst="line">
                <a:avLst/>
              </a:prstGeom>
              <a:noFill/>
              <a:ln w="12700">
                <a:solidFill>
                  <a:schemeClr val="tx1"/>
                </a:solidFill>
                <a:round/>
                <a:headEnd/>
                <a:tailEnd/>
              </a:ln>
            </p:spPr>
            <p:txBody>
              <a:bodyPr wrap="none" anchor="ctr"/>
              <a:lstStyle/>
              <a:p>
                <a:endParaRPr lang="en-US"/>
              </a:p>
            </p:txBody>
          </p:sp>
          <p:sp>
            <p:nvSpPr>
              <p:cNvPr id="48159" name="Line 37"/>
              <p:cNvSpPr>
                <a:spLocks noChangeShapeType="1"/>
              </p:cNvSpPr>
              <p:nvPr/>
            </p:nvSpPr>
            <p:spPr bwMode="auto">
              <a:xfrm>
                <a:off x="871" y="3149"/>
                <a:ext cx="784" cy="0"/>
              </a:xfrm>
              <a:prstGeom prst="line">
                <a:avLst/>
              </a:prstGeom>
              <a:noFill/>
              <a:ln w="12700">
                <a:solidFill>
                  <a:schemeClr val="tx1"/>
                </a:solidFill>
                <a:round/>
                <a:headEnd/>
                <a:tailEnd/>
              </a:ln>
            </p:spPr>
            <p:txBody>
              <a:bodyPr wrap="none" anchor="ctr"/>
              <a:lstStyle/>
              <a:p>
                <a:endParaRPr lang="en-US"/>
              </a:p>
            </p:txBody>
          </p:sp>
          <p:sp>
            <p:nvSpPr>
              <p:cNvPr id="48160" name="Line 38"/>
              <p:cNvSpPr>
                <a:spLocks noChangeShapeType="1"/>
              </p:cNvSpPr>
              <p:nvPr/>
            </p:nvSpPr>
            <p:spPr bwMode="auto">
              <a:xfrm>
                <a:off x="871" y="3180"/>
                <a:ext cx="784" cy="0"/>
              </a:xfrm>
              <a:prstGeom prst="line">
                <a:avLst/>
              </a:prstGeom>
              <a:noFill/>
              <a:ln w="12700">
                <a:solidFill>
                  <a:schemeClr val="tx1"/>
                </a:solidFill>
                <a:round/>
                <a:headEnd/>
                <a:tailEnd/>
              </a:ln>
            </p:spPr>
            <p:txBody>
              <a:bodyPr wrap="none" anchor="ctr"/>
              <a:lstStyle/>
              <a:p>
                <a:endParaRPr lang="en-US"/>
              </a:p>
            </p:txBody>
          </p:sp>
          <p:sp>
            <p:nvSpPr>
              <p:cNvPr id="48161" name="Line 39"/>
              <p:cNvSpPr>
                <a:spLocks noChangeShapeType="1"/>
              </p:cNvSpPr>
              <p:nvPr/>
            </p:nvSpPr>
            <p:spPr bwMode="auto">
              <a:xfrm>
                <a:off x="871" y="3211"/>
                <a:ext cx="784" cy="0"/>
              </a:xfrm>
              <a:prstGeom prst="line">
                <a:avLst/>
              </a:prstGeom>
              <a:noFill/>
              <a:ln w="12700">
                <a:solidFill>
                  <a:schemeClr val="tx1"/>
                </a:solidFill>
                <a:round/>
                <a:headEnd/>
                <a:tailEnd/>
              </a:ln>
            </p:spPr>
            <p:txBody>
              <a:bodyPr wrap="none" anchor="ctr"/>
              <a:lstStyle/>
              <a:p>
                <a:endParaRPr lang="en-US"/>
              </a:p>
            </p:txBody>
          </p:sp>
        </p:grpSp>
        <p:grpSp>
          <p:nvGrpSpPr>
            <p:cNvPr id="11" name="Group 45"/>
            <p:cNvGrpSpPr>
              <a:grpSpLocks/>
            </p:cNvGrpSpPr>
            <p:nvPr/>
          </p:nvGrpSpPr>
          <p:grpSpPr bwMode="auto">
            <a:xfrm>
              <a:off x="871" y="3242"/>
              <a:ext cx="784" cy="93"/>
              <a:chOff x="871" y="3242"/>
              <a:chExt cx="784" cy="93"/>
            </a:xfrm>
          </p:grpSpPr>
          <p:sp>
            <p:nvSpPr>
              <p:cNvPr id="48154" name="Line 41"/>
              <p:cNvSpPr>
                <a:spLocks noChangeShapeType="1"/>
              </p:cNvSpPr>
              <p:nvPr/>
            </p:nvSpPr>
            <p:spPr bwMode="auto">
              <a:xfrm>
                <a:off x="871" y="3242"/>
                <a:ext cx="784" cy="0"/>
              </a:xfrm>
              <a:prstGeom prst="line">
                <a:avLst/>
              </a:prstGeom>
              <a:noFill/>
              <a:ln w="12700">
                <a:solidFill>
                  <a:schemeClr val="tx1"/>
                </a:solidFill>
                <a:round/>
                <a:headEnd/>
                <a:tailEnd/>
              </a:ln>
            </p:spPr>
            <p:txBody>
              <a:bodyPr wrap="none" anchor="ctr"/>
              <a:lstStyle/>
              <a:p>
                <a:endParaRPr lang="en-US"/>
              </a:p>
            </p:txBody>
          </p:sp>
          <p:sp>
            <p:nvSpPr>
              <p:cNvPr id="48155" name="Line 42"/>
              <p:cNvSpPr>
                <a:spLocks noChangeShapeType="1"/>
              </p:cNvSpPr>
              <p:nvPr/>
            </p:nvSpPr>
            <p:spPr bwMode="auto">
              <a:xfrm>
                <a:off x="871" y="3273"/>
                <a:ext cx="784" cy="0"/>
              </a:xfrm>
              <a:prstGeom prst="line">
                <a:avLst/>
              </a:prstGeom>
              <a:noFill/>
              <a:ln w="12700">
                <a:solidFill>
                  <a:schemeClr val="tx1"/>
                </a:solidFill>
                <a:round/>
                <a:headEnd/>
                <a:tailEnd/>
              </a:ln>
            </p:spPr>
            <p:txBody>
              <a:bodyPr wrap="none" anchor="ctr"/>
              <a:lstStyle/>
              <a:p>
                <a:endParaRPr lang="en-US"/>
              </a:p>
            </p:txBody>
          </p:sp>
          <p:sp>
            <p:nvSpPr>
              <p:cNvPr id="48156" name="Line 43"/>
              <p:cNvSpPr>
                <a:spLocks noChangeShapeType="1"/>
              </p:cNvSpPr>
              <p:nvPr/>
            </p:nvSpPr>
            <p:spPr bwMode="auto">
              <a:xfrm>
                <a:off x="871" y="3304"/>
                <a:ext cx="784" cy="0"/>
              </a:xfrm>
              <a:prstGeom prst="line">
                <a:avLst/>
              </a:prstGeom>
              <a:noFill/>
              <a:ln w="12700">
                <a:solidFill>
                  <a:schemeClr val="tx1"/>
                </a:solidFill>
                <a:round/>
                <a:headEnd/>
                <a:tailEnd/>
              </a:ln>
            </p:spPr>
            <p:txBody>
              <a:bodyPr wrap="none" anchor="ctr"/>
              <a:lstStyle/>
              <a:p>
                <a:endParaRPr lang="en-US"/>
              </a:p>
            </p:txBody>
          </p:sp>
          <p:sp>
            <p:nvSpPr>
              <p:cNvPr id="48157" name="Line 44"/>
              <p:cNvSpPr>
                <a:spLocks noChangeShapeType="1"/>
              </p:cNvSpPr>
              <p:nvPr/>
            </p:nvSpPr>
            <p:spPr bwMode="auto">
              <a:xfrm>
                <a:off x="871" y="3335"/>
                <a:ext cx="784" cy="0"/>
              </a:xfrm>
              <a:prstGeom prst="line">
                <a:avLst/>
              </a:prstGeom>
              <a:noFill/>
              <a:ln w="12700">
                <a:solidFill>
                  <a:schemeClr val="tx1"/>
                </a:solidFill>
                <a:round/>
                <a:headEnd/>
                <a:tailEnd/>
              </a:ln>
            </p:spPr>
            <p:txBody>
              <a:bodyPr wrap="none" anchor="ctr"/>
              <a:lstStyle/>
              <a:p>
                <a:endParaRPr lang="en-US"/>
              </a:p>
            </p:txBody>
          </p:sp>
        </p:grpSp>
        <p:grpSp>
          <p:nvGrpSpPr>
            <p:cNvPr id="12" name="Group 50"/>
            <p:cNvGrpSpPr>
              <a:grpSpLocks/>
            </p:cNvGrpSpPr>
            <p:nvPr/>
          </p:nvGrpSpPr>
          <p:grpSpPr bwMode="auto">
            <a:xfrm>
              <a:off x="871" y="3369"/>
              <a:ext cx="784" cy="93"/>
              <a:chOff x="871" y="3369"/>
              <a:chExt cx="784" cy="93"/>
            </a:xfrm>
          </p:grpSpPr>
          <p:sp>
            <p:nvSpPr>
              <p:cNvPr id="48150" name="Line 46"/>
              <p:cNvSpPr>
                <a:spLocks noChangeShapeType="1"/>
              </p:cNvSpPr>
              <p:nvPr/>
            </p:nvSpPr>
            <p:spPr bwMode="auto">
              <a:xfrm>
                <a:off x="871" y="3369"/>
                <a:ext cx="784" cy="0"/>
              </a:xfrm>
              <a:prstGeom prst="line">
                <a:avLst/>
              </a:prstGeom>
              <a:noFill/>
              <a:ln w="12700">
                <a:solidFill>
                  <a:schemeClr val="tx1"/>
                </a:solidFill>
                <a:round/>
                <a:headEnd/>
                <a:tailEnd/>
              </a:ln>
            </p:spPr>
            <p:txBody>
              <a:bodyPr wrap="none" anchor="ctr"/>
              <a:lstStyle/>
              <a:p>
                <a:endParaRPr lang="en-US"/>
              </a:p>
            </p:txBody>
          </p:sp>
          <p:sp>
            <p:nvSpPr>
              <p:cNvPr id="48151" name="Line 47"/>
              <p:cNvSpPr>
                <a:spLocks noChangeShapeType="1"/>
              </p:cNvSpPr>
              <p:nvPr/>
            </p:nvSpPr>
            <p:spPr bwMode="auto">
              <a:xfrm>
                <a:off x="871" y="3400"/>
                <a:ext cx="784" cy="0"/>
              </a:xfrm>
              <a:prstGeom prst="line">
                <a:avLst/>
              </a:prstGeom>
              <a:noFill/>
              <a:ln w="12700">
                <a:solidFill>
                  <a:schemeClr val="tx1"/>
                </a:solidFill>
                <a:round/>
                <a:headEnd/>
                <a:tailEnd/>
              </a:ln>
            </p:spPr>
            <p:txBody>
              <a:bodyPr wrap="none" anchor="ctr"/>
              <a:lstStyle/>
              <a:p>
                <a:endParaRPr lang="en-US"/>
              </a:p>
            </p:txBody>
          </p:sp>
          <p:sp>
            <p:nvSpPr>
              <p:cNvPr id="48152" name="Line 48"/>
              <p:cNvSpPr>
                <a:spLocks noChangeShapeType="1"/>
              </p:cNvSpPr>
              <p:nvPr/>
            </p:nvSpPr>
            <p:spPr bwMode="auto">
              <a:xfrm>
                <a:off x="871" y="3431"/>
                <a:ext cx="784" cy="0"/>
              </a:xfrm>
              <a:prstGeom prst="line">
                <a:avLst/>
              </a:prstGeom>
              <a:noFill/>
              <a:ln w="12700">
                <a:solidFill>
                  <a:schemeClr val="tx1"/>
                </a:solidFill>
                <a:round/>
                <a:headEnd/>
                <a:tailEnd/>
              </a:ln>
            </p:spPr>
            <p:txBody>
              <a:bodyPr wrap="none" anchor="ctr"/>
              <a:lstStyle/>
              <a:p>
                <a:endParaRPr lang="en-US"/>
              </a:p>
            </p:txBody>
          </p:sp>
          <p:sp>
            <p:nvSpPr>
              <p:cNvPr id="48153" name="Line 49"/>
              <p:cNvSpPr>
                <a:spLocks noChangeShapeType="1"/>
              </p:cNvSpPr>
              <p:nvPr/>
            </p:nvSpPr>
            <p:spPr bwMode="auto">
              <a:xfrm>
                <a:off x="871" y="3462"/>
                <a:ext cx="784" cy="0"/>
              </a:xfrm>
              <a:prstGeom prst="line">
                <a:avLst/>
              </a:prstGeom>
              <a:noFill/>
              <a:ln w="12700">
                <a:solidFill>
                  <a:schemeClr val="tx1"/>
                </a:solidFill>
                <a:round/>
                <a:headEnd/>
                <a:tailEnd/>
              </a:ln>
            </p:spPr>
            <p:txBody>
              <a:bodyPr wrap="none" anchor="ctr"/>
              <a:lstStyle/>
              <a:p>
                <a:endParaRPr lang="en-US"/>
              </a:p>
            </p:txBody>
          </p:sp>
        </p:grpSp>
      </p:grpSp>
      <p:sp>
        <p:nvSpPr>
          <p:cNvPr id="48142" name="Rectangle 52"/>
          <p:cNvSpPr>
            <a:spLocks noChangeArrowheads="1"/>
          </p:cNvSpPr>
          <p:nvPr/>
        </p:nvSpPr>
        <p:spPr bwMode="auto">
          <a:xfrm>
            <a:off x="1212900" y="3720083"/>
            <a:ext cx="749300" cy="271462"/>
          </a:xfrm>
          <a:prstGeom prst="rect">
            <a:avLst/>
          </a:prstGeom>
          <a:solidFill>
            <a:schemeClr val="bg1"/>
          </a:solidFill>
          <a:ln w="12700">
            <a:noFill/>
            <a:miter lim="800000"/>
            <a:headEnd/>
            <a:tailEnd/>
          </a:ln>
        </p:spPr>
        <p:txBody>
          <a:bodyPr wrap="none" lIns="90488" tIns="44450" rIns="90488" bIns="44450">
            <a:spAutoFit/>
          </a:bodyPr>
          <a:lstStyle/>
          <a:p>
            <a:r>
              <a:rPr lang="en-GB" sz="1200"/>
              <a:t>MOTOR</a:t>
            </a:r>
          </a:p>
        </p:txBody>
      </p:sp>
      <p:sp>
        <p:nvSpPr>
          <p:cNvPr id="48143" name="Line 53"/>
          <p:cNvSpPr>
            <a:spLocks noChangeShapeType="1"/>
          </p:cNvSpPr>
          <p:nvPr/>
        </p:nvSpPr>
        <p:spPr bwMode="auto">
          <a:xfrm>
            <a:off x="719187" y="4458270"/>
            <a:ext cx="1778000" cy="0"/>
          </a:xfrm>
          <a:prstGeom prst="line">
            <a:avLst/>
          </a:prstGeom>
          <a:noFill/>
          <a:ln w="12700">
            <a:solidFill>
              <a:schemeClr val="tx1"/>
            </a:solidFill>
            <a:round/>
            <a:headEnd/>
            <a:tailEnd/>
          </a:ln>
        </p:spPr>
        <p:txBody>
          <a:bodyPr wrap="none" anchor="ctr"/>
          <a:lstStyle/>
          <a:p>
            <a:endParaRPr lang="en-US"/>
          </a:p>
        </p:txBody>
      </p:sp>
      <p:sp>
        <p:nvSpPr>
          <p:cNvPr id="48144" name="Line 54"/>
          <p:cNvSpPr>
            <a:spLocks noChangeShapeType="1"/>
          </p:cNvSpPr>
          <p:nvPr/>
        </p:nvSpPr>
        <p:spPr bwMode="auto">
          <a:xfrm>
            <a:off x="1219250" y="4512245"/>
            <a:ext cx="377825" cy="377825"/>
          </a:xfrm>
          <a:prstGeom prst="line">
            <a:avLst/>
          </a:prstGeom>
          <a:noFill/>
          <a:ln w="12700">
            <a:solidFill>
              <a:schemeClr val="tx1"/>
            </a:solidFill>
            <a:round/>
            <a:headEnd type="triangle" w="med" len="med"/>
            <a:tailEnd/>
          </a:ln>
        </p:spPr>
        <p:txBody>
          <a:bodyPr wrap="none" anchor="ctr"/>
          <a:lstStyle/>
          <a:p>
            <a:endParaRPr lang="en-US"/>
          </a:p>
        </p:txBody>
      </p:sp>
      <p:sp>
        <p:nvSpPr>
          <p:cNvPr id="48145" name="Line 55"/>
          <p:cNvSpPr>
            <a:spLocks noChangeShapeType="1"/>
          </p:cNvSpPr>
          <p:nvPr/>
        </p:nvSpPr>
        <p:spPr bwMode="auto">
          <a:xfrm>
            <a:off x="1990775" y="4526533"/>
            <a:ext cx="377825" cy="377825"/>
          </a:xfrm>
          <a:prstGeom prst="line">
            <a:avLst/>
          </a:prstGeom>
          <a:noFill/>
          <a:ln w="12700">
            <a:solidFill>
              <a:schemeClr val="tx1"/>
            </a:solidFill>
            <a:round/>
            <a:headEnd type="triangle" w="med" len="me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GB" sz="3600" dirty="0" smtClean="0">
                <a:cs typeface="Arial" charset="0"/>
              </a:rPr>
              <a:t>Face &amp; Rim Alignment Method</a:t>
            </a:r>
          </a:p>
        </p:txBody>
      </p:sp>
      <p:sp>
        <p:nvSpPr>
          <p:cNvPr id="27" name="Slide Number Placeholder 4"/>
          <p:cNvSpPr>
            <a:spLocks noGrp="1"/>
          </p:cNvSpPr>
          <p:nvPr>
            <p:ph type="sldNum" sz="quarter" idx="12"/>
          </p:nvPr>
        </p:nvSpPr>
        <p:spPr/>
        <p:txBody>
          <a:bodyPr/>
          <a:lstStyle/>
          <a:p>
            <a:pPr>
              <a:defRPr/>
            </a:pPr>
            <a:fld id="{231EB5D2-D17E-47D2-978D-D15AE212F66A}" type="slidenum">
              <a:rPr lang="en-US" smtClean="0"/>
              <a:pPr>
                <a:defRPr/>
              </a:pPr>
              <a:t>14</a:t>
            </a:fld>
            <a:endParaRPr lang="en-US" dirty="0"/>
          </a:p>
        </p:txBody>
      </p:sp>
      <p:sp>
        <p:nvSpPr>
          <p:cNvPr id="49156" name="Rectangle 11"/>
          <p:cNvSpPr>
            <a:spLocks noChangeArrowheads="1"/>
          </p:cNvSpPr>
          <p:nvPr/>
        </p:nvSpPr>
        <p:spPr bwMode="auto">
          <a:xfrm rot="3315169">
            <a:off x="4865688" y="4551363"/>
            <a:ext cx="76200" cy="1600200"/>
          </a:xfrm>
          <a:prstGeom prst="rect">
            <a:avLst/>
          </a:prstGeom>
          <a:solidFill>
            <a:srgbClr val="FF9900"/>
          </a:solidFill>
          <a:ln w="12700" cap="sq">
            <a:solidFill>
              <a:schemeClr val="tx1"/>
            </a:solidFill>
            <a:miter lim="800000"/>
            <a:headEnd type="none" w="sm" len="sm"/>
            <a:tailEnd type="none" w="sm" len="sm"/>
          </a:ln>
        </p:spPr>
        <p:txBody>
          <a:bodyPr wrap="none" anchor="ctr"/>
          <a:lstStyle/>
          <a:p>
            <a:endParaRPr lang="en-US"/>
          </a:p>
        </p:txBody>
      </p:sp>
      <p:sp>
        <p:nvSpPr>
          <p:cNvPr id="49157" name="Rectangle 3"/>
          <p:cNvSpPr>
            <a:spLocks noChangeArrowheads="1"/>
          </p:cNvSpPr>
          <p:nvPr/>
        </p:nvSpPr>
        <p:spPr bwMode="auto">
          <a:xfrm>
            <a:off x="6084888" y="5084763"/>
            <a:ext cx="304800" cy="914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49158" name="Rectangle 4"/>
          <p:cNvSpPr>
            <a:spLocks noChangeArrowheads="1"/>
          </p:cNvSpPr>
          <p:nvPr/>
        </p:nvSpPr>
        <p:spPr bwMode="auto">
          <a:xfrm>
            <a:off x="6389688" y="5313363"/>
            <a:ext cx="304800" cy="533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49159" name="Rectangle 5" descr="Pink tissue paper"/>
          <p:cNvSpPr>
            <a:spLocks noChangeArrowheads="1"/>
          </p:cNvSpPr>
          <p:nvPr/>
        </p:nvSpPr>
        <p:spPr bwMode="auto">
          <a:xfrm>
            <a:off x="6694488" y="5465763"/>
            <a:ext cx="3810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49160" name="Rectangle 6"/>
          <p:cNvSpPr>
            <a:spLocks noChangeArrowheads="1"/>
          </p:cNvSpPr>
          <p:nvPr/>
        </p:nvSpPr>
        <p:spPr bwMode="auto">
          <a:xfrm>
            <a:off x="3875088" y="5084763"/>
            <a:ext cx="304800" cy="914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49161" name="Rectangle 7"/>
          <p:cNvSpPr>
            <a:spLocks noChangeArrowheads="1"/>
          </p:cNvSpPr>
          <p:nvPr/>
        </p:nvSpPr>
        <p:spPr bwMode="auto">
          <a:xfrm>
            <a:off x="3570288" y="5313363"/>
            <a:ext cx="304800" cy="533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49162" name="Rectangle 8" descr="Pink tissue paper"/>
          <p:cNvSpPr>
            <a:spLocks noChangeArrowheads="1"/>
          </p:cNvSpPr>
          <p:nvPr/>
        </p:nvSpPr>
        <p:spPr bwMode="auto">
          <a:xfrm>
            <a:off x="3189288" y="5465763"/>
            <a:ext cx="3810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49163" name="Rectangle 9"/>
          <p:cNvSpPr>
            <a:spLocks noChangeArrowheads="1"/>
          </p:cNvSpPr>
          <p:nvPr/>
        </p:nvSpPr>
        <p:spPr bwMode="auto">
          <a:xfrm>
            <a:off x="4179888" y="4856163"/>
            <a:ext cx="152400" cy="1295400"/>
          </a:xfrm>
          <a:prstGeom prst="rect">
            <a:avLst/>
          </a:prstGeom>
          <a:solidFill>
            <a:srgbClr val="FF9900"/>
          </a:solidFill>
          <a:ln w="12700" cap="sq">
            <a:solidFill>
              <a:schemeClr val="tx1"/>
            </a:solidFill>
            <a:miter lim="800000"/>
            <a:headEnd type="none" w="sm" len="sm"/>
            <a:tailEnd type="none" w="sm" len="sm"/>
          </a:ln>
        </p:spPr>
        <p:txBody>
          <a:bodyPr wrap="none" anchor="ctr"/>
          <a:lstStyle/>
          <a:p>
            <a:endParaRPr lang="en-US"/>
          </a:p>
        </p:txBody>
      </p:sp>
      <p:sp>
        <p:nvSpPr>
          <p:cNvPr id="49164" name="Rectangle 10"/>
          <p:cNvSpPr>
            <a:spLocks noChangeArrowheads="1"/>
          </p:cNvSpPr>
          <p:nvPr/>
        </p:nvSpPr>
        <p:spPr bwMode="auto">
          <a:xfrm>
            <a:off x="4332288" y="4856163"/>
            <a:ext cx="1524000" cy="76200"/>
          </a:xfrm>
          <a:prstGeom prst="rect">
            <a:avLst/>
          </a:prstGeom>
          <a:solidFill>
            <a:srgbClr val="FF9900"/>
          </a:solidFill>
          <a:ln w="12700" cap="sq">
            <a:solidFill>
              <a:schemeClr val="tx1"/>
            </a:solidFill>
            <a:miter lim="800000"/>
            <a:headEnd type="none" w="sm" len="sm"/>
            <a:tailEnd type="none" w="sm" len="sm"/>
          </a:ln>
        </p:spPr>
        <p:txBody>
          <a:bodyPr wrap="none" anchor="ctr"/>
          <a:lstStyle/>
          <a:p>
            <a:endParaRPr lang="en-US"/>
          </a:p>
        </p:txBody>
      </p:sp>
      <p:sp>
        <p:nvSpPr>
          <p:cNvPr id="49165" name="Oval 12"/>
          <p:cNvSpPr>
            <a:spLocks noChangeArrowheads="1"/>
          </p:cNvSpPr>
          <p:nvPr/>
        </p:nvSpPr>
        <p:spPr bwMode="auto">
          <a:xfrm>
            <a:off x="5551488" y="5160963"/>
            <a:ext cx="304800" cy="3048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49166" name="Oval 13"/>
          <p:cNvSpPr>
            <a:spLocks noChangeArrowheads="1"/>
          </p:cNvSpPr>
          <p:nvPr/>
        </p:nvSpPr>
        <p:spPr bwMode="auto">
          <a:xfrm>
            <a:off x="6084888" y="4398963"/>
            <a:ext cx="304800" cy="3048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49167" name="Line 15"/>
          <p:cNvSpPr>
            <a:spLocks noChangeShapeType="1"/>
          </p:cNvSpPr>
          <p:nvPr/>
        </p:nvSpPr>
        <p:spPr bwMode="auto">
          <a:xfrm>
            <a:off x="6237288" y="4398963"/>
            <a:ext cx="0" cy="152400"/>
          </a:xfrm>
          <a:prstGeom prst="line">
            <a:avLst/>
          </a:prstGeom>
          <a:noFill/>
          <a:ln w="28575" cap="sq">
            <a:solidFill>
              <a:schemeClr val="tx1"/>
            </a:solidFill>
            <a:round/>
            <a:headEnd type="none" w="sm" len="sm"/>
            <a:tailEnd type="triangle" w="sm" len="sm"/>
          </a:ln>
        </p:spPr>
        <p:txBody>
          <a:bodyPr/>
          <a:lstStyle/>
          <a:p>
            <a:endParaRPr lang="en-US"/>
          </a:p>
        </p:txBody>
      </p:sp>
      <p:sp>
        <p:nvSpPr>
          <p:cNvPr id="49168" name="Line 16"/>
          <p:cNvSpPr>
            <a:spLocks noChangeShapeType="1"/>
          </p:cNvSpPr>
          <p:nvPr/>
        </p:nvSpPr>
        <p:spPr bwMode="auto">
          <a:xfrm>
            <a:off x="5551488" y="5313363"/>
            <a:ext cx="228600" cy="0"/>
          </a:xfrm>
          <a:prstGeom prst="line">
            <a:avLst/>
          </a:prstGeom>
          <a:noFill/>
          <a:ln w="19050" cap="sq">
            <a:solidFill>
              <a:schemeClr val="tx1"/>
            </a:solidFill>
            <a:round/>
            <a:headEnd type="none" w="sm" len="sm"/>
            <a:tailEnd type="triangle" w="sm" len="sm"/>
          </a:ln>
        </p:spPr>
        <p:txBody>
          <a:bodyPr/>
          <a:lstStyle/>
          <a:p>
            <a:endParaRPr lang="en-US"/>
          </a:p>
        </p:txBody>
      </p:sp>
      <p:sp>
        <p:nvSpPr>
          <p:cNvPr id="49169" name="Line 17"/>
          <p:cNvSpPr>
            <a:spLocks noChangeShapeType="1"/>
          </p:cNvSpPr>
          <p:nvPr/>
        </p:nvSpPr>
        <p:spPr bwMode="auto">
          <a:xfrm flipV="1">
            <a:off x="5703888" y="4551363"/>
            <a:ext cx="0" cy="304800"/>
          </a:xfrm>
          <a:prstGeom prst="line">
            <a:avLst/>
          </a:prstGeom>
          <a:noFill/>
          <a:ln w="12700" cap="sq">
            <a:solidFill>
              <a:schemeClr val="tx1"/>
            </a:solidFill>
            <a:round/>
            <a:headEnd type="none" w="sm" len="sm"/>
            <a:tailEnd type="none" w="sm" len="sm"/>
          </a:ln>
        </p:spPr>
        <p:txBody>
          <a:bodyPr/>
          <a:lstStyle/>
          <a:p>
            <a:endParaRPr lang="en-US"/>
          </a:p>
        </p:txBody>
      </p:sp>
      <p:sp>
        <p:nvSpPr>
          <p:cNvPr id="49170" name="Line 18"/>
          <p:cNvSpPr>
            <a:spLocks noChangeShapeType="1"/>
          </p:cNvSpPr>
          <p:nvPr/>
        </p:nvSpPr>
        <p:spPr bwMode="auto">
          <a:xfrm>
            <a:off x="5703888" y="4551363"/>
            <a:ext cx="381000" cy="0"/>
          </a:xfrm>
          <a:prstGeom prst="line">
            <a:avLst/>
          </a:prstGeom>
          <a:noFill/>
          <a:ln w="12700" cap="sq">
            <a:solidFill>
              <a:schemeClr val="tx1"/>
            </a:solidFill>
            <a:round/>
            <a:headEnd type="none" w="sm" len="sm"/>
            <a:tailEnd type="none" w="sm" len="sm"/>
          </a:ln>
        </p:spPr>
        <p:txBody>
          <a:bodyPr/>
          <a:lstStyle/>
          <a:p>
            <a:endParaRPr lang="en-US"/>
          </a:p>
        </p:txBody>
      </p:sp>
      <p:sp>
        <p:nvSpPr>
          <p:cNvPr id="49171" name="Line 19"/>
          <p:cNvSpPr>
            <a:spLocks noChangeShapeType="1"/>
          </p:cNvSpPr>
          <p:nvPr/>
        </p:nvSpPr>
        <p:spPr bwMode="auto">
          <a:xfrm>
            <a:off x="6237288" y="4703763"/>
            <a:ext cx="0" cy="381000"/>
          </a:xfrm>
          <a:prstGeom prst="line">
            <a:avLst/>
          </a:prstGeom>
          <a:noFill/>
          <a:ln w="38100" cap="sq">
            <a:solidFill>
              <a:schemeClr val="tx1"/>
            </a:solidFill>
            <a:round/>
            <a:headEnd type="none" w="sm" len="sm"/>
            <a:tailEnd type="triangle" w="sm" len="sm"/>
          </a:ln>
        </p:spPr>
        <p:txBody>
          <a:bodyPr/>
          <a:lstStyle/>
          <a:p>
            <a:endParaRPr lang="en-US"/>
          </a:p>
        </p:txBody>
      </p:sp>
      <p:sp>
        <p:nvSpPr>
          <p:cNvPr id="49172" name="Line 20"/>
          <p:cNvSpPr>
            <a:spLocks noChangeShapeType="1"/>
          </p:cNvSpPr>
          <p:nvPr/>
        </p:nvSpPr>
        <p:spPr bwMode="auto">
          <a:xfrm>
            <a:off x="5703888" y="4932363"/>
            <a:ext cx="0" cy="228600"/>
          </a:xfrm>
          <a:prstGeom prst="line">
            <a:avLst/>
          </a:prstGeom>
          <a:noFill/>
          <a:ln w="12700" cap="sq">
            <a:solidFill>
              <a:schemeClr val="tx1"/>
            </a:solidFill>
            <a:round/>
            <a:headEnd type="none" w="sm" len="sm"/>
            <a:tailEnd type="none" w="sm" len="sm"/>
          </a:ln>
        </p:spPr>
        <p:txBody>
          <a:bodyPr/>
          <a:lstStyle/>
          <a:p>
            <a:endParaRPr lang="en-US"/>
          </a:p>
        </p:txBody>
      </p:sp>
      <p:sp>
        <p:nvSpPr>
          <p:cNvPr id="49173" name="Line 21"/>
          <p:cNvSpPr>
            <a:spLocks noChangeShapeType="1"/>
          </p:cNvSpPr>
          <p:nvPr/>
        </p:nvSpPr>
        <p:spPr bwMode="auto">
          <a:xfrm>
            <a:off x="5856288" y="5313363"/>
            <a:ext cx="228600" cy="0"/>
          </a:xfrm>
          <a:prstGeom prst="line">
            <a:avLst/>
          </a:prstGeom>
          <a:noFill/>
          <a:ln w="28575" cap="sq">
            <a:solidFill>
              <a:schemeClr val="tx1"/>
            </a:solidFill>
            <a:round/>
            <a:headEnd type="none" w="sm" len="sm"/>
            <a:tailEnd type="triangle" w="sm" len="sm"/>
          </a:ln>
        </p:spPr>
        <p:txBody>
          <a:bodyPr/>
          <a:lstStyle/>
          <a:p>
            <a:endParaRPr lang="en-US"/>
          </a:p>
        </p:txBody>
      </p:sp>
      <p:sp>
        <p:nvSpPr>
          <p:cNvPr id="49174" name="AutoShape 23"/>
          <p:cNvSpPr>
            <a:spLocks/>
          </p:cNvSpPr>
          <p:nvPr/>
        </p:nvSpPr>
        <p:spPr bwMode="auto">
          <a:xfrm>
            <a:off x="723900" y="4941888"/>
            <a:ext cx="1727200" cy="431800"/>
          </a:xfrm>
          <a:prstGeom prst="borderCallout2">
            <a:avLst>
              <a:gd name="adj1" fmla="val 14287"/>
              <a:gd name="adj2" fmla="val 105556"/>
              <a:gd name="adj3" fmla="val 14287"/>
              <a:gd name="adj4" fmla="val 137616"/>
              <a:gd name="adj5" fmla="val 95236"/>
              <a:gd name="adj6" fmla="val 170833"/>
            </a:avLst>
          </a:prstGeom>
          <a:noFill/>
          <a:ln w="12700" cap="sq">
            <a:solidFill>
              <a:schemeClr val="tx1"/>
            </a:solidFill>
            <a:miter lim="800000"/>
            <a:headEnd type="none" w="sm" len="sm"/>
            <a:tailEnd type="triangle" w="med" len="med"/>
          </a:ln>
        </p:spPr>
        <p:txBody>
          <a:bodyPr/>
          <a:lstStyle/>
          <a:p>
            <a:r>
              <a:rPr lang="en-US" sz="1800" b="0"/>
              <a:t>Coupling Hub</a:t>
            </a:r>
          </a:p>
        </p:txBody>
      </p:sp>
      <p:sp>
        <p:nvSpPr>
          <p:cNvPr id="49175" name="AutoShape 24"/>
          <p:cNvSpPr>
            <a:spLocks/>
          </p:cNvSpPr>
          <p:nvPr/>
        </p:nvSpPr>
        <p:spPr bwMode="auto">
          <a:xfrm>
            <a:off x="4972050" y="6165850"/>
            <a:ext cx="2232025" cy="360363"/>
          </a:xfrm>
          <a:prstGeom prst="borderCallout2">
            <a:avLst>
              <a:gd name="adj1" fmla="val 31579"/>
              <a:gd name="adj2" fmla="val -2856"/>
              <a:gd name="adj3" fmla="val 31579"/>
              <a:gd name="adj4" fmla="val -11310"/>
              <a:gd name="adj5" fmla="val -163157"/>
              <a:gd name="adj6" fmla="val -20000"/>
            </a:avLst>
          </a:prstGeom>
          <a:noFill/>
          <a:ln w="12700" cap="sq">
            <a:solidFill>
              <a:schemeClr val="tx1"/>
            </a:solidFill>
            <a:miter lim="800000"/>
            <a:headEnd/>
            <a:tailEnd type="triangle" w="med" len="med"/>
          </a:ln>
        </p:spPr>
        <p:txBody>
          <a:bodyPr/>
          <a:lstStyle/>
          <a:p>
            <a:r>
              <a:rPr lang="en-US" sz="1800" b="0"/>
              <a:t>Alignment Bracket</a:t>
            </a:r>
          </a:p>
        </p:txBody>
      </p:sp>
      <p:sp>
        <p:nvSpPr>
          <p:cNvPr id="49176" name="AutoShape 25"/>
          <p:cNvSpPr>
            <a:spLocks/>
          </p:cNvSpPr>
          <p:nvPr/>
        </p:nvSpPr>
        <p:spPr bwMode="auto">
          <a:xfrm>
            <a:off x="6843713" y="4941888"/>
            <a:ext cx="1600200" cy="381000"/>
          </a:xfrm>
          <a:prstGeom prst="borderCallout2">
            <a:avLst>
              <a:gd name="adj1" fmla="val 30000"/>
              <a:gd name="adj2" fmla="val -4764"/>
              <a:gd name="adj3" fmla="val 30000"/>
              <a:gd name="adj4" fmla="val -17065"/>
              <a:gd name="adj5" fmla="val -85000"/>
              <a:gd name="adj6" fmla="val -29764"/>
            </a:avLst>
          </a:prstGeom>
          <a:noFill/>
          <a:ln w="12700" cap="sq">
            <a:solidFill>
              <a:schemeClr val="tx1"/>
            </a:solidFill>
            <a:miter lim="800000"/>
            <a:headEnd type="none" w="sm" len="sm"/>
            <a:tailEnd type="none" w="sm" len="sm"/>
          </a:ln>
        </p:spPr>
        <p:txBody>
          <a:bodyPr/>
          <a:lstStyle/>
          <a:p>
            <a:r>
              <a:rPr lang="en-US" sz="1800" b="0"/>
              <a:t>Dial Indicator</a:t>
            </a:r>
          </a:p>
        </p:txBody>
      </p:sp>
      <p:sp>
        <p:nvSpPr>
          <p:cNvPr id="49177" name="Text Box 26" descr="Outlined diamond"/>
          <p:cNvSpPr txBox="1">
            <a:spLocks noChangeArrowheads="1"/>
          </p:cNvSpPr>
          <p:nvPr/>
        </p:nvSpPr>
        <p:spPr bwMode="auto">
          <a:xfrm>
            <a:off x="250825" y="1196975"/>
            <a:ext cx="8642350" cy="3046413"/>
          </a:xfrm>
          <a:prstGeom prst="rect">
            <a:avLst/>
          </a:prstGeom>
          <a:noFill/>
          <a:ln w="12700" cap="sq">
            <a:noFill/>
            <a:miter lim="800000"/>
            <a:headEnd type="none" w="sm" len="sm"/>
            <a:tailEnd type="none" w="sm" len="sm"/>
          </a:ln>
        </p:spPr>
        <p:txBody>
          <a:bodyPr>
            <a:spAutoFit/>
          </a:bodyPr>
          <a:lstStyle/>
          <a:p>
            <a:pPr marL="457200" indent="-457200">
              <a:spcBef>
                <a:spcPct val="50000"/>
              </a:spcBef>
              <a:buFont typeface="Arial" charset="0"/>
              <a:buChar char="•"/>
            </a:pPr>
            <a:r>
              <a:rPr lang="en-GB" sz="2400" b="0" dirty="0" smtClean="0"/>
              <a:t>Figure below illustrates typical arrangement for Face &amp; Rim alignment.</a:t>
            </a:r>
          </a:p>
          <a:p>
            <a:pPr marL="457200" indent="-457200">
              <a:spcBef>
                <a:spcPct val="50000"/>
              </a:spcBef>
              <a:buFont typeface="Arial" charset="0"/>
              <a:buChar char="•"/>
            </a:pPr>
            <a:r>
              <a:rPr lang="en-GB" sz="2400" b="0" dirty="0" smtClean="0"/>
              <a:t>A bracket is attached to one shaft and extends to the proximity of the coupling hub on the adjacent shaft.</a:t>
            </a:r>
          </a:p>
          <a:p>
            <a:pPr marL="457200" indent="-457200">
              <a:spcBef>
                <a:spcPct val="50000"/>
              </a:spcBef>
              <a:buFont typeface="Arial" charset="0"/>
              <a:buChar char="•"/>
            </a:pPr>
            <a:r>
              <a:rPr lang="en-GB" sz="2400" b="0" dirty="0" smtClean="0"/>
              <a:t>Dial indicators are affixed to this bracket with the stem of one indicator resting on the face of the coupling hub and second resting upon the outside diameter of the same hub. </a:t>
            </a:r>
            <a:endParaRPr lang="en-GB" sz="2400" b="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GB" sz="3600" dirty="0" smtClean="0">
                <a:cs typeface="Arial" charset="0"/>
              </a:rPr>
              <a:t>READING THE </a:t>
            </a:r>
            <a:r>
              <a:rPr lang="en-GB" sz="3600" dirty="0" err="1" smtClean="0">
                <a:cs typeface="Arial" charset="0"/>
              </a:rPr>
              <a:t>D.T.I.</a:t>
            </a:r>
            <a:endParaRPr lang="en-US" sz="3600" dirty="0" smtClean="0">
              <a:cs typeface="Arial" charset="0"/>
            </a:endParaRPr>
          </a:p>
        </p:txBody>
      </p:sp>
      <p:pic>
        <p:nvPicPr>
          <p:cNvPr id="50179" name="Picture 3"/>
          <p:cNvPicPr>
            <a:picLocks noChangeAspect="1" noChangeArrowheads="1"/>
          </p:cNvPicPr>
          <p:nvPr/>
        </p:nvPicPr>
        <p:blipFill>
          <a:blip r:embed="rId2" cstate="print"/>
          <a:srcRect/>
          <a:stretch>
            <a:fillRect/>
          </a:stretch>
        </p:blipFill>
        <p:spPr bwMode="auto">
          <a:xfrm>
            <a:off x="1103313" y="1714500"/>
            <a:ext cx="7612062" cy="4429125"/>
          </a:xfrm>
          <a:prstGeom prst="rect">
            <a:avLst/>
          </a:prstGeom>
          <a:noFill/>
          <a:ln w="12700">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GB" sz="3600" dirty="0" err="1" smtClean="0"/>
              <a:t>D.T.I.</a:t>
            </a:r>
            <a:r>
              <a:rPr lang="en-GB" sz="3600" dirty="0" smtClean="0"/>
              <a:t> ERROR</a:t>
            </a:r>
            <a:endParaRPr lang="en-US" sz="3600" dirty="0" smtClean="0"/>
          </a:p>
        </p:txBody>
      </p:sp>
      <p:pic>
        <p:nvPicPr>
          <p:cNvPr id="51203" name="Picture 2"/>
          <p:cNvPicPr>
            <a:picLocks noChangeAspect="1" noChangeArrowheads="1"/>
          </p:cNvPicPr>
          <p:nvPr/>
        </p:nvPicPr>
        <p:blipFill>
          <a:blip r:embed="rId2" cstate="print"/>
          <a:srcRect/>
          <a:stretch>
            <a:fillRect/>
          </a:stretch>
        </p:blipFill>
        <p:spPr bwMode="auto">
          <a:xfrm>
            <a:off x="642938" y="2000250"/>
            <a:ext cx="2057400" cy="3105150"/>
          </a:xfrm>
          <a:prstGeom prst="rect">
            <a:avLst/>
          </a:prstGeom>
          <a:noFill/>
          <a:ln w="12700">
            <a:noFill/>
            <a:miter lim="800000"/>
            <a:headEnd/>
            <a:tailEnd/>
          </a:ln>
        </p:spPr>
      </p:pic>
      <p:sp>
        <p:nvSpPr>
          <p:cNvPr id="51204" name="TextBox 4"/>
          <p:cNvSpPr txBox="1">
            <a:spLocks noChangeArrowheads="1"/>
          </p:cNvSpPr>
          <p:nvPr/>
        </p:nvSpPr>
        <p:spPr bwMode="auto">
          <a:xfrm>
            <a:off x="714375" y="5357813"/>
            <a:ext cx="2071688" cy="461962"/>
          </a:xfrm>
          <a:prstGeom prst="rect">
            <a:avLst/>
          </a:prstGeom>
          <a:noFill/>
          <a:ln w="9525">
            <a:noFill/>
            <a:miter lim="800000"/>
            <a:headEnd/>
            <a:tailEnd/>
          </a:ln>
        </p:spPr>
        <p:txBody>
          <a:bodyPr>
            <a:spAutoFit/>
          </a:bodyPr>
          <a:lstStyle/>
          <a:p>
            <a:r>
              <a:rPr lang="en-GB"/>
              <a:t>FRONT VIEW</a:t>
            </a:r>
            <a:endParaRPr lang="en-US"/>
          </a:p>
        </p:txBody>
      </p:sp>
      <p:sp>
        <p:nvSpPr>
          <p:cNvPr id="51205" name="Rectangle 5"/>
          <p:cNvSpPr>
            <a:spLocks noChangeArrowheads="1"/>
          </p:cNvSpPr>
          <p:nvPr/>
        </p:nvSpPr>
        <p:spPr bwMode="auto">
          <a:xfrm>
            <a:off x="5500688" y="2000250"/>
            <a:ext cx="714375" cy="2000250"/>
          </a:xfrm>
          <a:prstGeom prst="rect">
            <a:avLst/>
          </a:prstGeom>
          <a:solidFill>
            <a:schemeClr val="accent1"/>
          </a:solidFill>
          <a:ln w="12700" algn="ctr">
            <a:solidFill>
              <a:schemeClr val="tx1"/>
            </a:solidFill>
            <a:round/>
            <a:headEnd/>
            <a:tailEnd/>
          </a:ln>
        </p:spPr>
        <p:txBody>
          <a:bodyPr/>
          <a:lstStyle/>
          <a:p>
            <a:endParaRPr lang="en-US"/>
          </a:p>
        </p:txBody>
      </p:sp>
      <p:sp>
        <p:nvSpPr>
          <p:cNvPr id="51206" name="Rectangle 6"/>
          <p:cNvSpPr>
            <a:spLocks noChangeArrowheads="1"/>
          </p:cNvSpPr>
          <p:nvPr/>
        </p:nvSpPr>
        <p:spPr bwMode="auto">
          <a:xfrm>
            <a:off x="5643563" y="3929063"/>
            <a:ext cx="428625" cy="428625"/>
          </a:xfrm>
          <a:prstGeom prst="rect">
            <a:avLst/>
          </a:prstGeom>
          <a:solidFill>
            <a:schemeClr val="accent1"/>
          </a:solidFill>
          <a:ln w="12700" algn="ctr">
            <a:solidFill>
              <a:schemeClr val="tx1"/>
            </a:solidFill>
            <a:round/>
            <a:headEnd/>
            <a:tailEnd/>
          </a:ln>
        </p:spPr>
        <p:txBody>
          <a:bodyPr/>
          <a:lstStyle/>
          <a:p>
            <a:endParaRPr lang="en-US"/>
          </a:p>
        </p:txBody>
      </p:sp>
      <p:sp>
        <p:nvSpPr>
          <p:cNvPr id="51207" name="Rectangle 7"/>
          <p:cNvSpPr>
            <a:spLocks noChangeArrowheads="1"/>
          </p:cNvSpPr>
          <p:nvPr/>
        </p:nvSpPr>
        <p:spPr bwMode="auto">
          <a:xfrm>
            <a:off x="5786438" y="4357688"/>
            <a:ext cx="142875" cy="642937"/>
          </a:xfrm>
          <a:prstGeom prst="rect">
            <a:avLst/>
          </a:prstGeom>
          <a:solidFill>
            <a:schemeClr val="accent1"/>
          </a:solidFill>
          <a:ln w="12700" algn="ctr">
            <a:solidFill>
              <a:schemeClr val="tx1"/>
            </a:solidFill>
            <a:round/>
            <a:headEnd/>
            <a:tailEnd/>
          </a:ln>
        </p:spPr>
        <p:txBody>
          <a:bodyPr/>
          <a:lstStyle/>
          <a:p>
            <a:endParaRPr lang="en-US"/>
          </a:p>
        </p:txBody>
      </p:sp>
      <p:sp>
        <p:nvSpPr>
          <p:cNvPr id="51208" name="Oval 8"/>
          <p:cNvSpPr>
            <a:spLocks noChangeArrowheads="1"/>
          </p:cNvSpPr>
          <p:nvPr/>
        </p:nvSpPr>
        <p:spPr bwMode="auto">
          <a:xfrm>
            <a:off x="5786438" y="5000625"/>
            <a:ext cx="142875" cy="142875"/>
          </a:xfrm>
          <a:prstGeom prst="ellipse">
            <a:avLst/>
          </a:prstGeom>
          <a:solidFill>
            <a:schemeClr val="accent1"/>
          </a:solidFill>
          <a:ln w="12700" algn="ctr">
            <a:solidFill>
              <a:schemeClr val="tx1"/>
            </a:solidFill>
            <a:round/>
            <a:headEnd/>
            <a:tailEnd/>
          </a:ln>
        </p:spPr>
        <p:txBody>
          <a:bodyPr/>
          <a:lstStyle/>
          <a:p>
            <a:endParaRPr lang="en-US"/>
          </a:p>
        </p:txBody>
      </p:sp>
      <p:sp>
        <p:nvSpPr>
          <p:cNvPr id="51209" name="Rectangle 11"/>
          <p:cNvSpPr>
            <a:spLocks noChangeArrowheads="1"/>
          </p:cNvSpPr>
          <p:nvPr/>
        </p:nvSpPr>
        <p:spPr bwMode="auto">
          <a:xfrm>
            <a:off x="3143250" y="5143500"/>
            <a:ext cx="3929063" cy="857250"/>
          </a:xfrm>
          <a:prstGeom prst="rect">
            <a:avLst/>
          </a:prstGeom>
          <a:solidFill>
            <a:srgbClr val="00B050"/>
          </a:solidFill>
          <a:ln w="12700" algn="ctr">
            <a:solidFill>
              <a:schemeClr val="tx1"/>
            </a:solidFill>
            <a:round/>
            <a:headEnd/>
            <a:tailEnd/>
          </a:ln>
        </p:spPr>
        <p:txBody>
          <a:bodyPr/>
          <a:lstStyle/>
          <a:p>
            <a:endParaRPr lang="en-US"/>
          </a:p>
        </p:txBody>
      </p:sp>
      <p:cxnSp>
        <p:nvCxnSpPr>
          <p:cNvPr id="51210" name="Straight Connector 9"/>
          <p:cNvCxnSpPr>
            <a:cxnSpLocks noChangeShapeType="1"/>
          </p:cNvCxnSpPr>
          <p:nvPr/>
        </p:nvCxnSpPr>
        <p:spPr bwMode="auto">
          <a:xfrm rot="5400000">
            <a:off x="3715544" y="3785394"/>
            <a:ext cx="4286250" cy="1588"/>
          </a:xfrm>
          <a:prstGeom prst="line">
            <a:avLst/>
          </a:prstGeom>
          <a:noFill/>
          <a:ln w="12700" algn="ctr">
            <a:solidFill>
              <a:schemeClr val="tx1"/>
            </a:solidFill>
            <a:prstDash val="lgDashDot"/>
            <a:round/>
            <a:headEnd/>
            <a:tailEnd/>
          </a:ln>
        </p:spPr>
      </p:cxnSp>
      <p:grpSp>
        <p:nvGrpSpPr>
          <p:cNvPr id="51211" name="Group 54"/>
          <p:cNvGrpSpPr>
            <a:grpSpLocks/>
          </p:cNvGrpSpPr>
          <p:nvPr/>
        </p:nvGrpSpPr>
        <p:grpSpPr bwMode="auto">
          <a:xfrm>
            <a:off x="5786438" y="1285875"/>
            <a:ext cx="785812" cy="4500563"/>
            <a:chOff x="5786446" y="1285860"/>
            <a:chExt cx="785818" cy="4500594"/>
          </a:xfrm>
        </p:grpSpPr>
        <p:cxnSp>
          <p:nvCxnSpPr>
            <p:cNvPr id="51234" name="Straight Connector 13"/>
            <p:cNvCxnSpPr>
              <a:cxnSpLocks noChangeShapeType="1"/>
            </p:cNvCxnSpPr>
            <p:nvPr/>
          </p:nvCxnSpPr>
          <p:spPr bwMode="auto">
            <a:xfrm rot="5400000">
              <a:off x="3964777" y="3464719"/>
              <a:ext cx="4143404" cy="500066"/>
            </a:xfrm>
            <a:prstGeom prst="line">
              <a:avLst/>
            </a:prstGeom>
            <a:noFill/>
            <a:ln w="12700" algn="ctr">
              <a:solidFill>
                <a:schemeClr val="tx1"/>
              </a:solidFill>
              <a:prstDash val="lgDashDot"/>
              <a:round/>
              <a:headEnd/>
              <a:tailEnd/>
            </a:ln>
          </p:spPr>
        </p:cxnSp>
        <p:sp>
          <p:nvSpPr>
            <p:cNvPr id="51235" name="TextBox 42"/>
            <p:cNvSpPr txBox="1">
              <a:spLocks noChangeArrowheads="1"/>
            </p:cNvSpPr>
            <p:nvPr/>
          </p:nvSpPr>
          <p:spPr bwMode="auto">
            <a:xfrm>
              <a:off x="6143636" y="1285860"/>
              <a:ext cx="428628" cy="276999"/>
            </a:xfrm>
            <a:prstGeom prst="rect">
              <a:avLst/>
            </a:prstGeom>
            <a:noFill/>
            <a:ln w="9525">
              <a:noFill/>
              <a:miter lim="800000"/>
              <a:headEnd/>
              <a:tailEnd/>
            </a:ln>
          </p:spPr>
          <p:txBody>
            <a:bodyPr>
              <a:spAutoFit/>
            </a:bodyPr>
            <a:lstStyle/>
            <a:p>
              <a:r>
                <a:rPr lang="en-GB" sz="1200"/>
                <a:t>10°</a:t>
              </a:r>
              <a:endParaRPr lang="en-US" sz="1200"/>
            </a:p>
          </p:txBody>
        </p:sp>
      </p:grpSp>
      <p:sp>
        <p:nvSpPr>
          <p:cNvPr id="51212" name="TextBox 43"/>
          <p:cNvSpPr txBox="1">
            <a:spLocks noChangeArrowheads="1"/>
          </p:cNvSpPr>
          <p:nvPr/>
        </p:nvSpPr>
        <p:spPr bwMode="auto">
          <a:xfrm>
            <a:off x="2857500" y="1714500"/>
            <a:ext cx="1571625" cy="276225"/>
          </a:xfrm>
          <a:prstGeom prst="rect">
            <a:avLst/>
          </a:prstGeom>
          <a:noFill/>
          <a:ln w="9525">
            <a:noFill/>
            <a:miter lim="800000"/>
            <a:headEnd/>
            <a:tailEnd/>
          </a:ln>
        </p:spPr>
        <p:txBody>
          <a:bodyPr>
            <a:spAutoFit/>
          </a:bodyPr>
          <a:lstStyle/>
          <a:p>
            <a:r>
              <a:rPr lang="en-GB" sz="1200"/>
              <a:t>10° = 0.985 </a:t>
            </a:r>
            <a:endParaRPr lang="en-US" sz="1200"/>
          </a:p>
        </p:txBody>
      </p:sp>
      <p:grpSp>
        <p:nvGrpSpPr>
          <p:cNvPr id="51213" name="Group 55"/>
          <p:cNvGrpSpPr>
            <a:grpSpLocks/>
          </p:cNvGrpSpPr>
          <p:nvPr/>
        </p:nvGrpSpPr>
        <p:grpSpPr bwMode="auto">
          <a:xfrm>
            <a:off x="5715000" y="1357313"/>
            <a:ext cx="1285875" cy="4429125"/>
            <a:chOff x="5715008" y="1357298"/>
            <a:chExt cx="1285884" cy="4429156"/>
          </a:xfrm>
        </p:grpSpPr>
        <p:cxnSp>
          <p:nvCxnSpPr>
            <p:cNvPr id="51232" name="Straight Connector 20"/>
            <p:cNvCxnSpPr>
              <a:cxnSpLocks noChangeShapeType="1"/>
            </p:cNvCxnSpPr>
            <p:nvPr/>
          </p:nvCxnSpPr>
          <p:spPr bwMode="auto">
            <a:xfrm rot="5400000">
              <a:off x="4179091" y="3250405"/>
              <a:ext cx="4071966" cy="1000132"/>
            </a:xfrm>
            <a:prstGeom prst="line">
              <a:avLst/>
            </a:prstGeom>
            <a:noFill/>
            <a:ln w="12700" algn="ctr">
              <a:solidFill>
                <a:schemeClr val="tx1"/>
              </a:solidFill>
              <a:prstDash val="lgDashDot"/>
              <a:round/>
              <a:headEnd/>
              <a:tailEnd/>
            </a:ln>
          </p:spPr>
        </p:cxnSp>
        <p:sp>
          <p:nvSpPr>
            <p:cNvPr id="51233" name="TextBox 44"/>
            <p:cNvSpPr txBox="1">
              <a:spLocks noChangeArrowheads="1"/>
            </p:cNvSpPr>
            <p:nvPr/>
          </p:nvSpPr>
          <p:spPr bwMode="auto">
            <a:xfrm>
              <a:off x="6572264" y="1357298"/>
              <a:ext cx="428628" cy="276999"/>
            </a:xfrm>
            <a:prstGeom prst="rect">
              <a:avLst/>
            </a:prstGeom>
            <a:noFill/>
            <a:ln w="9525">
              <a:noFill/>
              <a:miter lim="800000"/>
              <a:headEnd/>
              <a:tailEnd/>
            </a:ln>
          </p:spPr>
          <p:txBody>
            <a:bodyPr>
              <a:spAutoFit/>
            </a:bodyPr>
            <a:lstStyle/>
            <a:p>
              <a:r>
                <a:rPr lang="en-GB" sz="1200"/>
                <a:t>20°</a:t>
              </a:r>
              <a:endParaRPr lang="en-US" sz="1200"/>
            </a:p>
          </p:txBody>
        </p:sp>
      </p:grpSp>
      <p:sp>
        <p:nvSpPr>
          <p:cNvPr id="51214" name="TextBox 45"/>
          <p:cNvSpPr txBox="1">
            <a:spLocks noChangeArrowheads="1"/>
          </p:cNvSpPr>
          <p:nvPr/>
        </p:nvSpPr>
        <p:spPr bwMode="auto">
          <a:xfrm>
            <a:off x="2857500" y="2071688"/>
            <a:ext cx="1285875" cy="276225"/>
          </a:xfrm>
          <a:prstGeom prst="rect">
            <a:avLst/>
          </a:prstGeom>
          <a:noFill/>
          <a:ln w="9525">
            <a:noFill/>
            <a:miter lim="800000"/>
            <a:headEnd/>
            <a:tailEnd/>
          </a:ln>
        </p:spPr>
        <p:txBody>
          <a:bodyPr>
            <a:spAutoFit/>
          </a:bodyPr>
          <a:lstStyle/>
          <a:p>
            <a:r>
              <a:rPr lang="en-GB" sz="1200"/>
              <a:t>20° = 0.960</a:t>
            </a:r>
            <a:endParaRPr lang="en-US" sz="1200"/>
          </a:p>
        </p:txBody>
      </p:sp>
      <p:grpSp>
        <p:nvGrpSpPr>
          <p:cNvPr id="51215" name="Group 56"/>
          <p:cNvGrpSpPr>
            <a:grpSpLocks/>
          </p:cNvGrpSpPr>
          <p:nvPr/>
        </p:nvGrpSpPr>
        <p:grpSpPr bwMode="auto">
          <a:xfrm>
            <a:off x="5643563" y="1500188"/>
            <a:ext cx="1785937" cy="4286250"/>
            <a:chOff x="5643570" y="1500174"/>
            <a:chExt cx="1785950" cy="4286280"/>
          </a:xfrm>
        </p:grpSpPr>
        <p:cxnSp>
          <p:nvCxnSpPr>
            <p:cNvPr id="51230" name="Straight Connector 24"/>
            <p:cNvCxnSpPr>
              <a:cxnSpLocks noChangeShapeType="1"/>
            </p:cNvCxnSpPr>
            <p:nvPr/>
          </p:nvCxnSpPr>
          <p:spPr bwMode="auto">
            <a:xfrm rot="5400000">
              <a:off x="4429124" y="3071810"/>
              <a:ext cx="3929090" cy="1500198"/>
            </a:xfrm>
            <a:prstGeom prst="line">
              <a:avLst/>
            </a:prstGeom>
            <a:noFill/>
            <a:ln w="12700" algn="ctr">
              <a:solidFill>
                <a:schemeClr val="tx1"/>
              </a:solidFill>
              <a:prstDash val="lgDashDot"/>
              <a:round/>
              <a:headEnd/>
              <a:tailEnd/>
            </a:ln>
          </p:spPr>
        </p:cxnSp>
        <p:sp>
          <p:nvSpPr>
            <p:cNvPr id="51231" name="TextBox 46"/>
            <p:cNvSpPr txBox="1">
              <a:spLocks noChangeArrowheads="1"/>
            </p:cNvSpPr>
            <p:nvPr/>
          </p:nvSpPr>
          <p:spPr bwMode="auto">
            <a:xfrm>
              <a:off x="7000892" y="1500174"/>
              <a:ext cx="428628" cy="276999"/>
            </a:xfrm>
            <a:prstGeom prst="rect">
              <a:avLst/>
            </a:prstGeom>
            <a:noFill/>
            <a:ln w="9525">
              <a:noFill/>
              <a:miter lim="800000"/>
              <a:headEnd/>
              <a:tailEnd/>
            </a:ln>
          </p:spPr>
          <p:txBody>
            <a:bodyPr>
              <a:spAutoFit/>
            </a:bodyPr>
            <a:lstStyle/>
            <a:p>
              <a:r>
                <a:rPr lang="en-GB" sz="1200"/>
                <a:t>30°</a:t>
              </a:r>
              <a:endParaRPr lang="en-US" sz="1200"/>
            </a:p>
          </p:txBody>
        </p:sp>
      </p:grpSp>
      <p:sp>
        <p:nvSpPr>
          <p:cNvPr id="51216" name="TextBox 47"/>
          <p:cNvSpPr txBox="1">
            <a:spLocks noChangeArrowheads="1"/>
          </p:cNvSpPr>
          <p:nvPr/>
        </p:nvSpPr>
        <p:spPr bwMode="auto">
          <a:xfrm>
            <a:off x="2857500" y="2428875"/>
            <a:ext cx="1071563" cy="276225"/>
          </a:xfrm>
          <a:prstGeom prst="rect">
            <a:avLst/>
          </a:prstGeom>
          <a:noFill/>
          <a:ln w="9525">
            <a:noFill/>
            <a:miter lim="800000"/>
            <a:headEnd/>
            <a:tailEnd/>
          </a:ln>
        </p:spPr>
        <p:txBody>
          <a:bodyPr>
            <a:spAutoFit/>
          </a:bodyPr>
          <a:lstStyle/>
          <a:p>
            <a:r>
              <a:rPr lang="en-GB" sz="1200"/>
              <a:t>30° = 0.866</a:t>
            </a:r>
            <a:endParaRPr lang="en-US" sz="1200"/>
          </a:p>
        </p:txBody>
      </p:sp>
      <p:sp>
        <p:nvSpPr>
          <p:cNvPr id="51217" name="TextBox 48"/>
          <p:cNvSpPr txBox="1">
            <a:spLocks noChangeArrowheads="1"/>
          </p:cNvSpPr>
          <p:nvPr/>
        </p:nvSpPr>
        <p:spPr bwMode="auto">
          <a:xfrm>
            <a:off x="2857500" y="2786063"/>
            <a:ext cx="1357313" cy="276225"/>
          </a:xfrm>
          <a:prstGeom prst="rect">
            <a:avLst/>
          </a:prstGeom>
          <a:noFill/>
          <a:ln w="9525">
            <a:noFill/>
            <a:miter lim="800000"/>
            <a:headEnd/>
            <a:tailEnd/>
          </a:ln>
        </p:spPr>
        <p:txBody>
          <a:bodyPr>
            <a:spAutoFit/>
          </a:bodyPr>
          <a:lstStyle/>
          <a:p>
            <a:r>
              <a:rPr lang="en-GB" sz="1200"/>
              <a:t>40° = 0.766</a:t>
            </a:r>
            <a:endParaRPr lang="en-US" sz="1200"/>
          </a:p>
        </p:txBody>
      </p:sp>
      <p:sp>
        <p:nvSpPr>
          <p:cNvPr id="51218" name="TextBox 49"/>
          <p:cNvSpPr txBox="1">
            <a:spLocks noChangeArrowheads="1"/>
          </p:cNvSpPr>
          <p:nvPr/>
        </p:nvSpPr>
        <p:spPr bwMode="auto">
          <a:xfrm>
            <a:off x="2857500" y="3143250"/>
            <a:ext cx="1357313" cy="276225"/>
          </a:xfrm>
          <a:prstGeom prst="rect">
            <a:avLst/>
          </a:prstGeom>
          <a:noFill/>
          <a:ln w="9525">
            <a:noFill/>
            <a:miter lim="800000"/>
            <a:headEnd/>
            <a:tailEnd/>
          </a:ln>
        </p:spPr>
        <p:txBody>
          <a:bodyPr>
            <a:spAutoFit/>
          </a:bodyPr>
          <a:lstStyle/>
          <a:p>
            <a:r>
              <a:rPr lang="en-GB" sz="1200"/>
              <a:t>50° = 0.643</a:t>
            </a:r>
            <a:endParaRPr lang="en-US" sz="1200"/>
          </a:p>
        </p:txBody>
      </p:sp>
      <p:sp>
        <p:nvSpPr>
          <p:cNvPr id="51219" name="TextBox 50"/>
          <p:cNvSpPr txBox="1">
            <a:spLocks noChangeArrowheads="1"/>
          </p:cNvSpPr>
          <p:nvPr/>
        </p:nvSpPr>
        <p:spPr bwMode="auto">
          <a:xfrm>
            <a:off x="2857500" y="3500438"/>
            <a:ext cx="1214438" cy="285750"/>
          </a:xfrm>
          <a:prstGeom prst="rect">
            <a:avLst/>
          </a:prstGeom>
          <a:noFill/>
          <a:ln w="9525">
            <a:noFill/>
            <a:miter lim="800000"/>
            <a:headEnd/>
            <a:tailEnd/>
          </a:ln>
        </p:spPr>
        <p:txBody>
          <a:bodyPr>
            <a:spAutoFit/>
          </a:bodyPr>
          <a:lstStyle/>
          <a:p>
            <a:r>
              <a:rPr lang="en-GB" sz="1200"/>
              <a:t>60° = 0.500</a:t>
            </a:r>
            <a:endParaRPr lang="en-US" sz="1200"/>
          </a:p>
        </p:txBody>
      </p:sp>
      <p:grpSp>
        <p:nvGrpSpPr>
          <p:cNvPr id="51220" name="Group 57"/>
          <p:cNvGrpSpPr>
            <a:grpSpLocks/>
          </p:cNvGrpSpPr>
          <p:nvPr/>
        </p:nvGrpSpPr>
        <p:grpSpPr bwMode="auto">
          <a:xfrm>
            <a:off x="5643563" y="1785938"/>
            <a:ext cx="2214562" cy="3786187"/>
            <a:chOff x="5643570" y="1785926"/>
            <a:chExt cx="2214578" cy="3786214"/>
          </a:xfrm>
        </p:grpSpPr>
        <p:cxnSp>
          <p:nvCxnSpPr>
            <p:cNvPr id="51228" name="Straight Connector 28"/>
            <p:cNvCxnSpPr>
              <a:cxnSpLocks noChangeShapeType="1"/>
            </p:cNvCxnSpPr>
            <p:nvPr/>
          </p:nvCxnSpPr>
          <p:spPr bwMode="auto">
            <a:xfrm rot="5400000">
              <a:off x="4857752" y="2857496"/>
              <a:ext cx="3500462" cy="1928826"/>
            </a:xfrm>
            <a:prstGeom prst="line">
              <a:avLst/>
            </a:prstGeom>
            <a:noFill/>
            <a:ln w="12700" algn="ctr">
              <a:solidFill>
                <a:schemeClr val="tx1"/>
              </a:solidFill>
              <a:prstDash val="lgDashDot"/>
              <a:round/>
              <a:headEnd/>
              <a:tailEnd/>
            </a:ln>
          </p:spPr>
        </p:cxnSp>
        <p:sp>
          <p:nvSpPr>
            <p:cNvPr id="51229" name="TextBox 51"/>
            <p:cNvSpPr txBox="1">
              <a:spLocks noChangeArrowheads="1"/>
            </p:cNvSpPr>
            <p:nvPr/>
          </p:nvSpPr>
          <p:spPr bwMode="auto">
            <a:xfrm>
              <a:off x="7429520" y="1785926"/>
              <a:ext cx="428628" cy="276999"/>
            </a:xfrm>
            <a:prstGeom prst="rect">
              <a:avLst/>
            </a:prstGeom>
            <a:noFill/>
            <a:ln w="9525">
              <a:noFill/>
              <a:miter lim="800000"/>
              <a:headEnd/>
              <a:tailEnd/>
            </a:ln>
          </p:spPr>
          <p:txBody>
            <a:bodyPr>
              <a:spAutoFit/>
            </a:bodyPr>
            <a:lstStyle/>
            <a:p>
              <a:r>
                <a:rPr lang="en-GB" sz="1200"/>
                <a:t>40°</a:t>
              </a:r>
              <a:endParaRPr lang="en-US" sz="1200"/>
            </a:p>
          </p:txBody>
        </p:sp>
      </p:grpSp>
      <p:grpSp>
        <p:nvGrpSpPr>
          <p:cNvPr id="51221" name="Group 58"/>
          <p:cNvGrpSpPr>
            <a:grpSpLocks/>
          </p:cNvGrpSpPr>
          <p:nvPr/>
        </p:nvGrpSpPr>
        <p:grpSpPr bwMode="auto">
          <a:xfrm>
            <a:off x="5500688" y="2143125"/>
            <a:ext cx="2714625" cy="3429000"/>
            <a:chOff x="5500694" y="2143116"/>
            <a:chExt cx="2714644" cy="3429024"/>
          </a:xfrm>
        </p:grpSpPr>
        <p:cxnSp>
          <p:nvCxnSpPr>
            <p:cNvPr id="51226" name="Straight Connector 34"/>
            <p:cNvCxnSpPr>
              <a:cxnSpLocks noChangeShapeType="1"/>
            </p:cNvCxnSpPr>
            <p:nvPr/>
          </p:nvCxnSpPr>
          <p:spPr bwMode="auto">
            <a:xfrm rot="5400000">
              <a:off x="5143504" y="2786058"/>
              <a:ext cx="3143272" cy="2428892"/>
            </a:xfrm>
            <a:prstGeom prst="line">
              <a:avLst/>
            </a:prstGeom>
            <a:noFill/>
            <a:ln w="12700" algn="ctr">
              <a:solidFill>
                <a:schemeClr val="tx1"/>
              </a:solidFill>
              <a:prstDash val="lgDashDot"/>
              <a:round/>
              <a:headEnd/>
              <a:tailEnd/>
            </a:ln>
          </p:spPr>
        </p:cxnSp>
        <p:sp>
          <p:nvSpPr>
            <p:cNvPr id="51227" name="TextBox 52"/>
            <p:cNvSpPr txBox="1">
              <a:spLocks noChangeArrowheads="1"/>
            </p:cNvSpPr>
            <p:nvPr/>
          </p:nvSpPr>
          <p:spPr bwMode="auto">
            <a:xfrm>
              <a:off x="7786710" y="2143116"/>
              <a:ext cx="428628" cy="276999"/>
            </a:xfrm>
            <a:prstGeom prst="rect">
              <a:avLst/>
            </a:prstGeom>
            <a:noFill/>
            <a:ln w="9525">
              <a:noFill/>
              <a:miter lim="800000"/>
              <a:headEnd/>
              <a:tailEnd/>
            </a:ln>
          </p:spPr>
          <p:txBody>
            <a:bodyPr>
              <a:spAutoFit/>
            </a:bodyPr>
            <a:lstStyle/>
            <a:p>
              <a:r>
                <a:rPr lang="en-GB" sz="1200"/>
                <a:t>50°</a:t>
              </a:r>
              <a:endParaRPr lang="en-US" sz="1200"/>
            </a:p>
          </p:txBody>
        </p:sp>
      </p:grpSp>
      <p:grpSp>
        <p:nvGrpSpPr>
          <p:cNvPr id="51222" name="Group 59"/>
          <p:cNvGrpSpPr>
            <a:grpSpLocks/>
          </p:cNvGrpSpPr>
          <p:nvPr/>
        </p:nvGrpSpPr>
        <p:grpSpPr bwMode="auto">
          <a:xfrm>
            <a:off x="5572125" y="2571750"/>
            <a:ext cx="3000375" cy="2786063"/>
            <a:chOff x="5572132" y="2571744"/>
            <a:chExt cx="3000396" cy="2786082"/>
          </a:xfrm>
        </p:grpSpPr>
        <p:cxnSp>
          <p:nvCxnSpPr>
            <p:cNvPr id="51224" name="Straight Connector 37"/>
            <p:cNvCxnSpPr>
              <a:cxnSpLocks noChangeShapeType="1"/>
            </p:cNvCxnSpPr>
            <p:nvPr/>
          </p:nvCxnSpPr>
          <p:spPr bwMode="auto">
            <a:xfrm rot="10800000" flipV="1">
              <a:off x="5572132" y="2857496"/>
              <a:ext cx="2643206" cy="2500330"/>
            </a:xfrm>
            <a:prstGeom prst="line">
              <a:avLst/>
            </a:prstGeom>
            <a:noFill/>
            <a:ln w="12700" algn="ctr">
              <a:solidFill>
                <a:schemeClr val="tx1"/>
              </a:solidFill>
              <a:prstDash val="lgDashDot"/>
              <a:round/>
              <a:headEnd/>
              <a:tailEnd/>
            </a:ln>
          </p:spPr>
        </p:cxnSp>
        <p:sp>
          <p:nvSpPr>
            <p:cNvPr id="51225" name="TextBox 53"/>
            <p:cNvSpPr txBox="1">
              <a:spLocks noChangeArrowheads="1"/>
            </p:cNvSpPr>
            <p:nvPr/>
          </p:nvSpPr>
          <p:spPr bwMode="auto">
            <a:xfrm>
              <a:off x="8143900" y="2571744"/>
              <a:ext cx="428628" cy="276999"/>
            </a:xfrm>
            <a:prstGeom prst="rect">
              <a:avLst/>
            </a:prstGeom>
            <a:noFill/>
            <a:ln w="9525">
              <a:noFill/>
              <a:miter lim="800000"/>
              <a:headEnd/>
              <a:tailEnd/>
            </a:ln>
          </p:spPr>
          <p:txBody>
            <a:bodyPr>
              <a:spAutoFit/>
            </a:bodyPr>
            <a:lstStyle/>
            <a:p>
              <a:r>
                <a:rPr lang="en-GB" sz="1200"/>
                <a:t>60°</a:t>
              </a:r>
              <a:endParaRPr lang="en-US" sz="1200"/>
            </a:p>
          </p:txBody>
        </p:sp>
      </p:grpSp>
      <p:sp>
        <p:nvSpPr>
          <p:cNvPr id="51223" name="TextBox 34"/>
          <p:cNvSpPr txBox="1">
            <a:spLocks noChangeArrowheads="1"/>
          </p:cNvSpPr>
          <p:nvPr/>
        </p:nvSpPr>
        <p:spPr bwMode="auto">
          <a:xfrm>
            <a:off x="3214688" y="5214938"/>
            <a:ext cx="2214562" cy="646112"/>
          </a:xfrm>
          <a:prstGeom prst="rect">
            <a:avLst/>
          </a:prstGeom>
          <a:noFill/>
          <a:ln w="9525">
            <a:noFill/>
            <a:miter lim="800000"/>
            <a:headEnd/>
            <a:tailEnd/>
          </a:ln>
        </p:spPr>
        <p:txBody>
          <a:bodyPr>
            <a:spAutoFit/>
          </a:bodyPr>
          <a:lstStyle/>
          <a:p>
            <a:pPr algn="ctr"/>
            <a:r>
              <a:rPr lang="en-GB" sz="1800"/>
              <a:t>DTI READING 1.0 AT VERTICAL</a:t>
            </a:r>
            <a:endParaRPr lang="en-US" sz="1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95288" y="549275"/>
            <a:ext cx="8229600" cy="1143000"/>
          </a:xfrm>
        </p:spPr>
        <p:txBody>
          <a:bodyPr/>
          <a:lstStyle/>
          <a:p>
            <a:r>
              <a:rPr lang="en-GB" sz="3600" dirty="0" smtClean="0">
                <a:cs typeface="Arabic Transparent" pitchFamily="2" charset="-78"/>
              </a:rPr>
              <a:t>Face &amp; Rim Alignment Method</a:t>
            </a:r>
          </a:p>
        </p:txBody>
      </p:sp>
      <p:sp>
        <p:nvSpPr>
          <p:cNvPr id="51" name="Slide Number Placeholder 4"/>
          <p:cNvSpPr>
            <a:spLocks noGrp="1"/>
          </p:cNvSpPr>
          <p:nvPr>
            <p:ph type="sldNum" sz="quarter" idx="12"/>
          </p:nvPr>
        </p:nvSpPr>
        <p:spPr/>
        <p:txBody>
          <a:bodyPr/>
          <a:lstStyle/>
          <a:p>
            <a:pPr>
              <a:defRPr/>
            </a:pPr>
            <a:fld id="{61302A2D-1331-4FBE-A56B-6BE8F164148E}" type="slidenum">
              <a:rPr lang="en-US" smtClean="0"/>
              <a:pPr>
                <a:defRPr/>
              </a:pPr>
              <a:t>17</a:t>
            </a:fld>
            <a:endParaRPr lang="en-US" dirty="0"/>
          </a:p>
        </p:txBody>
      </p:sp>
      <p:graphicFrame>
        <p:nvGraphicFramePr>
          <p:cNvPr id="27865" name="Group 217"/>
          <p:cNvGraphicFramePr>
            <a:graphicFrameLocks noGrp="1"/>
          </p:cNvGraphicFramePr>
          <p:nvPr/>
        </p:nvGraphicFramePr>
        <p:xfrm>
          <a:off x="1908076" y="2276475"/>
          <a:ext cx="5216624" cy="3281364"/>
        </p:xfrm>
        <a:graphic>
          <a:graphicData uri="http://schemas.openxmlformats.org/drawingml/2006/table">
            <a:tbl>
              <a:tblPr rtl="1"/>
              <a:tblGrid>
                <a:gridCol w="2102222"/>
                <a:gridCol w="1521515"/>
                <a:gridCol w="1592887"/>
              </a:tblGrid>
              <a:tr h="122396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Maximum</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TIR (IN)</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Angular(at 12” radius)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Maximum</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TIR (IN)</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Parallel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Operating speed</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(rpm)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1038">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.004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.006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1800 &amp; slower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8975">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.002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.003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1800-4000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.001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.002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Over 4000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2250" name="TextBox 46"/>
          <p:cNvSpPr txBox="1">
            <a:spLocks noChangeArrowheads="1"/>
          </p:cNvSpPr>
          <p:nvPr/>
        </p:nvSpPr>
        <p:spPr bwMode="auto">
          <a:xfrm>
            <a:off x="2700338" y="1628775"/>
            <a:ext cx="3744912" cy="461963"/>
          </a:xfrm>
          <a:prstGeom prst="rect">
            <a:avLst/>
          </a:prstGeom>
          <a:noFill/>
          <a:ln w="9525">
            <a:noFill/>
            <a:miter lim="800000"/>
            <a:headEnd/>
            <a:tailEnd/>
          </a:ln>
        </p:spPr>
        <p:txBody>
          <a:bodyPr>
            <a:spAutoFit/>
          </a:bodyPr>
          <a:lstStyle/>
          <a:p>
            <a:r>
              <a:rPr lang="en-GB" sz="2400" b="0" dirty="0"/>
              <a:t>Example of Tolerances</a:t>
            </a:r>
            <a:endParaRPr lang="en-US" sz="2400" b="0" dirty="0"/>
          </a:p>
        </p:txBody>
      </p:sp>
      <p:sp>
        <p:nvSpPr>
          <p:cNvPr id="52251" name="TextBox 47"/>
          <p:cNvSpPr txBox="1">
            <a:spLocks noChangeArrowheads="1"/>
          </p:cNvSpPr>
          <p:nvPr/>
        </p:nvSpPr>
        <p:spPr bwMode="auto">
          <a:xfrm>
            <a:off x="2555875" y="5732463"/>
            <a:ext cx="4103688" cy="460375"/>
          </a:xfrm>
          <a:prstGeom prst="rect">
            <a:avLst/>
          </a:prstGeom>
          <a:noFill/>
          <a:ln w="9525">
            <a:noFill/>
            <a:miter lim="800000"/>
            <a:headEnd/>
            <a:tailEnd/>
          </a:ln>
        </p:spPr>
        <p:txBody>
          <a:bodyPr>
            <a:spAutoFit/>
          </a:bodyPr>
          <a:lstStyle/>
          <a:p>
            <a:r>
              <a:rPr lang="en-GB" sz="2400" b="0"/>
              <a:t>TIR: Total Indicator Reading</a:t>
            </a:r>
            <a:endParaRPr lang="en-US" sz="2400" b="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sz="3600" dirty="0" smtClean="0">
                <a:cs typeface="Arial" charset="0"/>
              </a:rPr>
              <a:t>Procedure</a:t>
            </a:r>
          </a:p>
        </p:txBody>
      </p:sp>
      <p:sp>
        <p:nvSpPr>
          <p:cNvPr id="6" name="Slide Number Placeholder 4"/>
          <p:cNvSpPr>
            <a:spLocks noGrp="1"/>
          </p:cNvSpPr>
          <p:nvPr>
            <p:ph type="sldNum" sz="quarter" idx="12"/>
          </p:nvPr>
        </p:nvSpPr>
        <p:spPr/>
        <p:txBody>
          <a:bodyPr/>
          <a:lstStyle/>
          <a:p>
            <a:pPr>
              <a:defRPr/>
            </a:pPr>
            <a:fld id="{84DFBB2D-C6A5-449E-89ED-DEA32C4D6717}" type="slidenum">
              <a:rPr lang="en-US" smtClean="0"/>
              <a:pPr>
                <a:defRPr/>
              </a:pPr>
              <a:t>18</a:t>
            </a:fld>
            <a:endParaRPr lang="en-US" dirty="0"/>
          </a:p>
        </p:txBody>
      </p:sp>
      <p:sp>
        <p:nvSpPr>
          <p:cNvPr id="53252" name="Text Box 3" descr="Outlined diamond"/>
          <p:cNvSpPr txBox="1">
            <a:spLocks noChangeArrowheads="1"/>
          </p:cNvSpPr>
          <p:nvPr/>
        </p:nvSpPr>
        <p:spPr bwMode="auto">
          <a:xfrm>
            <a:off x="900113" y="2276475"/>
            <a:ext cx="7561262" cy="3232150"/>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Procedures:</a:t>
            </a:r>
          </a:p>
          <a:p>
            <a:pPr marL="457200" indent="-457200">
              <a:spcBef>
                <a:spcPct val="50000"/>
              </a:spcBef>
              <a:buFont typeface="Arial" charset="0"/>
              <a:buChar char="•"/>
            </a:pPr>
            <a:r>
              <a:rPr lang="en-GB" sz="2400" b="0" dirty="0" smtClean="0"/>
              <a:t>Use a clocking assembly designed to hold the two dial indicators.</a:t>
            </a:r>
          </a:p>
          <a:p>
            <a:pPr marL="457200" indent="-457200">
              <a:spcBef>
                <a:spcPct val="50000"/>
              </a:spcBef>
              <a:buFont typeface="Arial" charset="0"/>
              <a:buChar char="•"/>
            </a:pPr>
            <a:r>
              <a:rPr lang="en-GB" sz="2400" b="0" dirty="0" smtClean="0"/>
              <a:t>Install the assembly to read the driver hub face and rim.</a:t>
            </a:r>
          </a:p>
          <a:p>
            <a:pPr marL="457200" indent="-457200">
              <a:spcBef>
                <a:spcPct val="50000"/>
              </a:spcBef>
              <a:buFont typeface="Arial" charset="0"/>
              <a:buChar char="•"/>
            </a:pPr>
            <a:r>
              <a:rPr lang="en-GB" sz="2400" b="0" dirty="0" smtClean="0"/>
              <a:t>Take angularity reading at a maximum radius from the shaft </a:t>
            </a:r>
            <a:r>
              <a:rPr lang="en-GB" sz="2400" b="0" dirty="0" err="1" smtClean="0"/>
              <a:t>centerline</a:t>
            </a:r>
            <a:r>
              <a:rPr lang="en-GB" sz="2400" b="0" dirty="0" smtClean="0"/>
              <a:t>.</a:t>
            </a:r>
            <a:endParaRPr lang="en-GB" sz="2400" b="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sz="3600" dirty="0" smtClean="0">
                <a:cs typeface="Arial" charset="0"/>
              </a:rPr>
              <a:t>Procedure cont.</a:t>
            </a:r>
          </a:p>
        </p:txBody>
      </p:sp>
      <p:sp>
        <p:nvSpPr>
          <p:cNvPr id="6" name="Slide Number Placeholder 4"/>
          <p:cNvSpPr>
            <a:spLocks noGrp="1"/>
          </p:cNvSpPr>
          <p:nvPr>
            <p:ph type="sldNum" sz="quarter" idx="12"/>
          </p:nvPr>
        </p:nvSpPr>
        <p:spPr/>
        <p:txBody>
          <a:bodyPr/>
          <a:lstStyle/>
          <a:p>
            <a:pPr>
              <a:defRPr/>
            </a:pPr>
            <a:fld id="{292086D5-E54F-43D3-997D-B5796C132644}" type="slidenum">
              <a:rPr lang="en-US" smtClean="0"/>
              <a:pPr>
                <a:defRPr/>
              </a:pPr>
              <a:t>19</a:t>
            </a:fld>
            <a:endParaRPr lang="en-US" dirty="0"/>
          </a:p>
        </p:txBody>
      </p:sp>
      <p:sp>
        <p:nvSpPr>
          <p:cNvPr id="54276" name="Text Box 3" descr="Outlined diamond"/>
          <p:cNvSpPr txBox="1">
            <a:spLocks noChangeArrowheads="1"/>
          </p:cNvSpPr>
          <p:nvPr/>
        </p:nvSpPr>
        <p:spPr bwMode="auto">
          <a:xfrm>
            <a:off x="971550" y="2492375"/>
            <a:ext cx="7561263" cy="2308225"/>
          </a:xfrm>
          <a:prstGeom prst="rect">
            <a:avLst/>
          </a:prstGeom>
          <a:noFill/>
          <a:ln w="12700" cap="sq">
            <a:noFill/>
            <a:miter lim="800000"/>
            <a:headEnd type="none" w="sm" len="sm"/>
            <a:tailEnd type="none" w="sm" len="sm"/>
          </a:ln>
        </p:spPr>
        <p:txBody>
          <a:bodyPr>
            <a:spAutoFit/>
          </a:bodyPr>
          <a:lstStyle/>
          <a:p>
            <a:pPr marL="457200" indent="-457200">
              <a:spcBef>
                <a:spcPct val="50000"/>
              </a:spcBef>
              <a:buFont typeface="Arial" charset="0"/>
              <a:buChar char="•"/>
            </a:pPr>
            <a:r>
              <a:rPr lang="en-GB" sz="2400" b="0" dirty="0" smtClean="0"/>
              <a:t>When ever possible both hubs are turned together with the with the clocking assembly.</a:t>
            </a:r>
          </a:p>
          <a:p>
            <a:pPr marL="457200" indent="-457200">
              <a:spcBef>
                <a:spcPct val="50000"/>
              </a:spcBef>
              <a:buFont typeface="Arial" charset="0"/>
              <a:buChar char="•"/>
            </a:pPr>
            <a:r>
              <a:rPr lang="en-GB" sz="2400" b="0" dirty="0" smtClean="0"/>
              <a:t>Take four readings at 90 degree intervals.</a:t>
            </a:r>
          </a:p>
          <a:p>
            <a:pPr marL="457200" indent="-457200">
              <a:spcBef>
                <a:spcPct val="50000"/>
              </a:spcBef>
              <a:buFont typeface="Arial" charset="0"/>
              <a:buChar char="•"/>
            </a:pPr>
            <a:r>
              <a:rPr lang="en-GB" sz="2400" b="0" dirty="0" smtClean="0"/>
              <a:t>Adjust shims as needed to bring angular and parallel misalignment within tolerances.</a:t>
            </a:r>
            <a:endParaRPr lang="en-GB" sz="2400" b="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68313" y="620713"/>
            <a:ext cx="8229600" cy="1282700"/>
          </a:xfrm>
        </p:spPr>
        <p:txBody>
          <a:bodyPr/>
          <a:lstStyle/>
          <a:p>
            <a:r>
              <a:rPr lang="en-GB" sz="3600" dirty="0" smtClean="0">
                <a:cs typeface="Arial" charset="0"/>
              </a:rPr>
              <a:t>Taper gauge/straight edge &amp; feeler gauge or Face &amp; Rim DTI</a:t>
            </a:r>
          </a:p>
        </p:txBody>
      </p:sp>
      <p:sp>
        <p:nvSpPr>
          <p:cNvPr id="3" name="Content Placeholder 2"/>
          <p:cNvSpPr>
            <a:spLocks noGrp="1"/>
          </p:cNvSpPr>
          <p:nvPr>
            <p:ph idx="1"/>
          </p:nvPr>
        </p:nvSpPr>
        <p:spPr>
          <a:xfrm>
            <a:off x="755650" y="2565400"/>
            <a:ext cx="8002588" cy="2984500"/>
          </a:xfrm>
        </p:spPr>
        <p:txBody>
          <a:bodyPr/>
          <a:lstStyle/>
          <a:p>
            <a:pPr marL="0" lvl="1" indent="0">
              <a:buFontTx/>
              <a:buNone/>
              <a:defRPr/>
            </a:pPr>
            <a:r>
              <a:rPr lang="en-GB" sz="2400" dirty="0" smtClean="0">
                <a:ea typeface="+mn-ea"/>
              </a:rPr>
              <a:t>This method is mainly used when the coupling components are large in diameter, close together separated by a small gape. The horizontal move is made first to eliminate any accumulative error then the vertical alignment is measured and corrected. This is a two stage process first correction is the angular and then the  second correction (move) is to correct parallel miss-alignment .</a:t>
            </a:r>
            <a:endParaRPr lang="en-US" sz="2400" dirty="0" smtClean="0">
              <a:ea typeface="+mn-ea"/>
            </a:endParaRPr>
          </a:p>
          <a:p>
            <a:pPr>
              <a:buFontTx/>
              <a:buNone/>
              <a:defRPr/>
            </a:pPr>
            <a:endParaRPr lang="en-US" sz="2400" dirty="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sz="3600" dirty="0" smtClean="0">
                <a:cs typeface="Arial" charset="0"/>
              </a:rPr>
              <a:t>Considerations</a:t>
            </a:r>
          </a:p>
        </p:txBody>
      </p:sp>
      <p:sp>
        <p:nvSpPr>
          <p:cNvPr id="6" name="Slide Number Placeholder 4"/>
          <p:cNvSpPr>
            <a:spLocks noGrp="1"/>
          </p:cNvSpPr>
          <p:nvPr>
            <p:ph type="sldNum" sz="quarter" idx="12"/>
          </p:nvPr>
        </p:nvSpPr>
        <p:spPr/>
        <p:txBody>
          <a:bodyPr/>
          <a:lstStyle/>
          <a:p>
            <a:pPr>
              <a:defRPr/>
            </a:pPr>
            <a:fld id="{F5BC7470-299A-468E-A75F-BE4A5A94D58F}" type="slidenum">
              <a:rPr lang="en-US" smtClean="0"/>
              <a:pPr>
                <a:defRPr/>
              </a:pPr>
              <a:t>20</a:t>
            </a:fld>
            <a:endParaRPr lang="en-US" dirty="0"/>
          </a:p>
        </p:txBody>
      </p:sp>
      <p:sp>
        <p:nvSpPr>
          <p:cNvPr id="55300" name="Text Box 3" descr="Outlined diamond"/>
          <p:cNvSpPr txBox="1">
            <a:spLocks noChangeArrowheads="1"/>
          </p:cNvSpPr>
          <p:nvPr/>
        </p:nvSpPr>
        <p:spPr bwMode="auto">
          <a:xfrm>
            <a:off x="755650" y="1341438"/>
            <a:ext cx="8007350" cy="3940175"/>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Considerations:    </a:t>
            </a:r>
          </a:p>
          <a:p>
            <a:pPr marL="457200" indent="-457200">
              <a:spcBef>
                <a:spcPts val="1200"/>
              </a:spcBef>
              <a:buFont typeface="Arial" charset="0"/>
              <a:buChar char="•"/>
            </a:pPr>
            <a:r>
              <a:rPr lang="en-GB" sz="2400" b="0" dirty="0" smtClean="0"/>
              <a:t>Turning the hubs together eliminates any errors that can be introduced with coupling hubs that are slightly eccentric or not exactly perpendicular to the shaft.</a:t>
            </a:r>
          </a:p>
          <a:p>
            <a:pPr marL="457200" indent="-457200">
              <a:spcBef>
                <a:spcPct val="50000"/>
              </a:spcBef>
              <a:buFont typeface="Arial" charset="0"/>
              <a:buChar char="•"/>
            </a:pPr>
            <a:r>
              <a:rPr lang="en-GB" sz="2400" b="0" dirty="0" smtClean="0"/>
              <a:t>The clocking assembly should maintain the distance between hubs, preventing erroneous reading.</a:t>
            </a:r>
          </a:p>
          <a:p>
            <a:pPr marL="457200" indent="-457200">
              <a:spcBef>
                <a:spcPct val="50000"/>
              </a:spcBef>
              <a:buFont typeface="Arial" charset="0"/>
              <a:buChar char="•"/>
            </a:pPr>
            <a:r>
              <a:rPr lang="en-GB" sz="2400" b="0" dirty="0" smtClean="0"/>
              <a:t>Prevent sag and less accurate readings by using a sturdy dial indicator extensions.(doesn’t deflect under its own weight)</a:t>
            </a:r>
            <a:endParaRPr lang="en-GB" sz="2400" b="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sz="3600" dirty="0" smtClean="0">
                <a:cs typeface="Arial" charset="0"/>
              </a:rPr>
              <a:t>Considerations cont.</a:t>
            </a:r>
          </a:p>
        </p:txBody>
      </p:sp>
      <p:sp>
        <p:nvSpPr>
          <p:cNvPr id="6" name="Slide Number Placeholder 4"/>
          <p:cNvSpPr>
            <a:spLocks noGrp="1"/>
          </p:cNvSpPr>
          <p:nvPr>
            <p:ph type="sldNum" sz="quarter" idx="12"/>
          </p:nvPr>
        </p:nvSpPr>
        <p:spPr/>
        <p:txBody>
          <a:bodyPr/>
          <a:lstStyle/>
          <a:p>
            <a:pPr>
              <a:defRPr/>
            </a:pPr>
            <a:fld id="{A5CC4324-5D05-4BE9-AD10-3A61E854AA18}" type="slidenum">
              <a:rPr lang="en-US" smtClean="0"/>
              <a:pPr>
                <a:defRPr/>
              </a:pPr>
              <a:t>21</a:t>
            </a:fld>
            <a:endParaRPr lang="en-US" dirty="0"/>
          </a:p>
        </p:txBody>
      </p:sp>
      <p:sp>
        <p:nvSpPr>
          <p:cNvPr id="56324" name="Text Box 3" descr="Outlined diamond"/>
          <p:cNvSpPr txBox="1">
            <a:spLocks noChangeArrowheads="1"/>
          </p:cNvSpPr>
          <p:nvPr/>
        </p:nvSpPr>
        <p:spPr bwMode="auto">
          <a:xfrm>
            <a:off x="827088" y="1844675"/>
            <a:ext cx="8007350" cy="3878263"/>
          </a:xfrm>
          <a:prstGeom prst="rect">
            <a:avLst/>
          </a:prstGeom>
          <a:noFill/>
          <a:ln w="12700" cap="sq">
            <a:noFill/>
            <a:miter lim="800000"/>
            <a:headEnd type="none" w="sm" len="sm"/>
            <a:tailEnd type="none" w="sm" len="sm"/>
          </a:ln>
        </p:spPr>
        <p:txBody>
          <a:bodyPr>
            <a:spAutoFit/>
          </a:bodyPr>
          <a:lstStyle/>
          <a:p>
            <a:pPr marL="457200" indent="-457200">
              <a:spcBef>
                <a:spcPts val="1200"/>
              </a:spcBef>
            </a:pPr>
            <a:r>
              <a:rPr lang="en-US" sz="2400" b="0" u="sng" dirty="0"/>
              <a:t>   </a:t>
            </a:r>
          </a:p>
          <a:p>
            <a:pPr marL="457200" indent="-457200">
              <a:spcBef>
                <a:spcPts val="1200"/>
              </a:spcBef>
              <a:buFont typeface="Arial" charset="0"/>
              <a:buChar char="•"/>
            </a:pPr>
            <a:r>
              <a:rPr lang="en-GB" sz="2400" b="0" dirty="0" smtClean="0"/>
              <a:t>Make all measurements with mounting bolts properly tightened.</a:t>
            </a:r>
          </a:p>
          <a:p>
            <a:pPr marL="457200" indent="-457200">
              <a:spcBef>
                <a:spcPts val="1200"/>
              </a:spcBef>
              <a:buFont typeface="Arial" charset="0"/>
              <a:buChar char="•"/>
            </a:pPr>
            <a:r>
              <a:rPr lang="en-GB" sz="2400" b="0" dirty="0" smtClean="0"/>
              <a:t>Make all allowances for driver and gear thermal expansion as recommended by the manufacturer.</a:t>
            </a:r>
          </a:p>
          <a:p>
            <a:pPr marL="457200" indent="-457200">
              <a:spcBef>
                <a:spcPts val="1200"/>
              </a:spcBef>
              <a:buFont typeface="Arial" charset="0"/>
              <a:buChar char="•"/>
            </a:pPr>
            <a:r>
              <a:rPr lang="en-GB" sz="2400" b="0" dirty="0" smtClean="0"/>
              <a:t>The shaft axial position and coupling hub separation should remains constant at all  times as reading are taken. (Ensure motor magnetic centre position is maintained) </a:t>
            </a:r>
            <a:endParaRPr lang="en-GB" sz="2400" b="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sz="3600" dirty="0" smtClean="0">
                <a:cs typeface="Arial" charset="0"/>
              </a:rPr>
              <a:t>Method Shortcomings</a:t>
            </a:r>
          </a:p>
        </p:txBody>
      </p:sp>
      <p:sp>
        <p:nvSpPr>
          <p:cNvPr id="6" name="Slide Number Placeholder 4"/>
          <p:cNvSpPr>
            <a:spLocks noGrp="1"/>
          </p:cNvSpPr>
          <p:nvPr>
            <p:ph type="sldNum" sz="quarter" idx="12"/>
          </p:nvPr>
        </p:nvSpPr>
        <p:spPr/>
        <p:txBody>
          <a:bodyPr/>
          <a:lstStyle/>
          <a:p>
            <a:pPr>
              <a:defRPr/>
            </a:pPr>
            <a:fld id="{B8971233-AEAC-4938-8BAA-31CD5A367C2B}" type="slidenum">
              <a:rPr lang="en-US" smtClean="0"/>
              <a:pPr>
                <a:defRPr/>
              </a:pPr>
              <a:t>22</a:t>
            </a:fld>
            <a:endParaRPr lang="en-US" dirty="0"/>
          </a:p>
        </p:txBody>
      </p:sp>
      <p:sp>
        <p:nvSpPr>
          <p:cNvPr id="121860" name="Text Box 3" descr="Outlined diamond"/>
          <p:cNvSpPr txBox="1">
            <a:spLocks noChangeArrowheads="1"/>
          </p:cNvSpPr>
          <p:nvPr/>
        </p:nvSpPr>
        <p:spPr bwMode="auto">
          <a:xfrm>
            <a:off x="900113" y="1844675"/>
            <a:ext cx="7488237" cy="2862263"/>
          </a:xfrm>
          <a:prstGeom prst="rect">
            <a:avLst/>
          </a:prstGeom>
          <a:noFill/>
          <a:ln w="12700" cap="sq">
            <a:noFill/>
            <a:miter lim="800000"/>
            <a:headEnd type="none" w="sm" len="sm"/>
            <a:tailEnd type="none" w="sm" len="sm"/>
          </a:ln>
        </p:spPr>
        <p:txBody>
          <a:bodyPr>
            <a:spAutoFit/>
          </a:bodyPr>
          <a:lstStyle/>
          <a:p>
            <a:pPr marL="457200" indent="-457200">
              <a:spcBef>
                <a:spcPct val="50000"/>
              </a:spcBef>
              <a:defRPr/>
            </a:pPr>
            <a:r>
              <a:rPr lang="en-GB" sz="2400" b="0" u="sng" dirty="0" smtClean="0"/>
              <a:t>Note:</a:t>
            </a:r>
          </a:p>
          <a:p>
            <a:pPr>
              <a:spcBef>
                <a:spcPct val="50000"/>
              </a:spcBef>
              <a:defRPr/>
            </a:pPr>
            <a:r>
              <a:rPr lang="en-GB" sz="2400" b="0" dirty="0" smtClean="0"/>
              <a:t>When </a:t>
            </a:r>
            <a:r>
              <a:rPr lang="en-GB" sz="2400" b="0" dirty="0"/>
              <a:t>it comes to high speed, high horsepower machines or the requirement for precise alignment accuracy, this method does have shortcoming especially when the coupling separation is quite large. Because of this the Reverse Indicator Method is better suited to give a more accurate result</a:t>
            </a:r>
            <a:r>
              <a:rPr lang="en-GB" sz="2400" b="0" dirty="0" smtClean="0"/>
              <a:t>.</a:t>
            </a:r>
            <a:endParaRPr lang="en-GB" sz="2400" b="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5"/>
          <p:cNvSpPr>
            <a:spLocks noGrp="1" noChangeArrowheads="1"/>
          </p:cNvSpPr>
          <p:nvPr>
            <p:ph type="title"/>
          </p:nvPr>
        </p:nvSpPr>
        <p:spPr/>
        <p:txBody>
          <a:bodyPr/>
          <a:lstStyle/>
          <a:p>
            <a:r>
              <a:rPr lang="en-GB" sz="3600" dirty="0" smtClean="0">
                <a:cs typeface="Arial" charset="0"/>
              </a:rPr>
              <a:t>Method Shortcomings Example</a:t>
            </a:r>
          </a:p>
        </p:txBody>
      </p:sp>
      <p:sp>
        <p:nvSpPr>
          <p:cNvPr id="7" name="Slide Number Placeholder 4"/>
          <p:cNvSpPr>
            <a:spLocks noGrp="1"/>
          </p:cNvSpPr>
          <p:nvPr>
            <p:ph type="sldNum" sz="quarter" idx="12"/>
          </p:nvPr>
        </p:nvSpPr>
        <p:spPr/>
        <p:txBody>
          <a:bodyPr/>
          <a:lstStyle/>
          <a:p>
            <a:pPr>
              <a:defRPr/>
            </a:pPr>
            <a:fld id="{4A7ABB1C-576B-488A-B2AD-001CD8E08272}" type="slidenum">
              <a:rPr lang="en-US" smtClean="0"/>
              <a:pPr>
                <a:defRPr/>
              </a:pPr>
              <a:t>23</a:t>
            </a:fld>
            <a:endParaRPr lang="en-US" dirty="0"/>
          </a:p>
        </p:txBody>
      </p:sp>
      <p:sp>
        <p:nvSpPr>
          <p:cNvPr id="58372" name="Text Box 3" descr="Outlined diamond"/>
          <p:cNvSpPr txBox="1">
            <a:spLocks noChangeArrowheads="1"/>
          </p:cNvSpPr>
          <p:nvPr/>
        </p:nvSpPr>
        <p:spPr bwMode="auto">
          <a:xfrm>
            <a:off x="971550" y="1989138"/>
            <a:ext cx="7315200" cy="3232150"/>
          </a:xfrm>
          <a:prstGeom prst="rect">
            <a:avLst/>
          </a:prstGeom>
          <a:noFill/>
          <a:ln w="12700" cap="sq">
            <a:noFill/>
            <a:miter lim="800000"/>
            <a:headEnd type="none" w="sm" len="sm"/>
            <a:tailEnd type="none" w="sm" len="sm"/>
          </a:ln>
        </p:spPr>
        <p:txBody>
          <a:bodyPr>
            <a:spAutoFit/>
          </a:bodyPr>
          <a:lstStyle/>
          <a:p>
            <a:pPr marL="457200" indent="-457200">
              <a:spcBef>
                <a:spcPct val="50000"/>
              </a:spcBef>
              <a:buFont typeface="Arial" charset="0"/>
              <a:buChar char="•"/>
            </a:pPr>
            <a:r>
              <a:rPr lang="en-GB" sz="2400" b="0" dirty="0" smtClean="0"/>
              <a:t>You will have a reading of .002” on the face of 4” dia. Coupling hub.</a:t>
            </a:r>
          </a:p>
          <a:p>
            <a:pPr marL="457200" indent="-457200">
              <a:spcBef>
                <a:spcPct val="50000"/>
              </a:spcBef>
              <a:buFont typeface="Arial" charset="0"/>
              <a:buChar char="•"/>
            </a:pPr>
            <a:r>
              <a:rPr lang="en-GB" sz="2400" b="0" dirty="0" smtClean="0"/>
              <a:t>This represent an angularity of .006” per foot.</a:t>
            </a:r>
          </a:p>
          <a:p>
            <a:pPr marL="457200" indent="-457200">
              <a:spcBef>
                <a:spcPct val="50000"/>
              </a:spcBef>
              <a:buFont typeface="Arial" charset="0"/>
              <a:buChar char="•"/>
            </a:pPr>
            <a:r>
              <a:rPr lang="en-GB" sz="2400" b="0" dirty="0" smtClean="0"/>
              <a:t>It is an error of .030” at the opposite end of a machine five feet long.</a:t>
            </a:r>
          </a:p>
          <a:p>
            <a:pPr marL="457200" indent="-457200">
              <a:spcBef>
                <a:spcPct val="50000"/>
              </a:spcBef>
              <a:buFont typeface="Arial" charset="0"/>
              <a:buChar char="•"/>
            </a:pPr>
            <a:r>
              <a:rPr lang="en-GB" sz="2400" b="0" dirty="0" smtClean="0"/>
              <a:t>Above an error, that would normally be acceptable. </a:t>
            </a:r>
            <a:endParaRPr lang="en-GB" sz="2400" b="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539750" y="2276475"/>
            <a:ext cx="8229600" cy="2439988"/>
          </a:xfrm>
        </p:spPr>
        <p:txBody>
          <a:bodyPr/>
          <a:lstStyle/>
          <a:p>
            <a:r>
              <a:rPr lang="en-GB" b="1" smtClean="0"/>
              <a:t>The End</a:t>
            </a:r>
            <a:br>
              <a:rPr lang="en-GB" b="1" smtClean="0"/>
            </a:br>
            <a:r>
              <a:rPr lang="en-US" b="1" smtClean="0"/>
              <a:t/>
            </a:r>
            <a:br>
              <a:rPr lang="en-US" b="1" smtClean="0"/>
            </a:br>
            <a:r>
              <a:rPr lang="en-GB" b="1" smtClean="0"/>
              <a:t>Any Questions?</a:t>
            </a:r>
            <a:r>
              <a:rPr lang="en-US" b="1" smtClean="0"/>
              <a:t/>
            </a:r>
            <a:br>
              <a:rPr lang="en-US" b="1" smtClean="0"/>
            </a:b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sz="3600" dirty="0" smtClean="0">
                <a:cs typeface="Arial" charset="0"/>
              </a:rPr>
              <a:t>Angular  Alignment with Taper or Feeler Gage</a:t>
            </a:r>
          </a:p>
        </p:txBody>
      </p:sp>
      <p:sp>
        <p:nvSpPr>
          <p:cNvPr id="45" name="Slide Number Placeholder 4"/>
          <p:cNvSpPr>
            <a:spLocks noGrp="1"/>
          </p:cNvSpPr>
          <p:nvPr>
            <p:ph type="sldNum" sz="quarter" idx="12"/>
          </p:nvPr>
        </p:nvSpPr>
        <p:spPr/>
        <p:txBody>
          <a:bodyPr/>
          <a:lstStyle/>
          <a:p>
            <a:pPr>
              <a:defRPr/>
            </a:pPr>
            <a:fld id="{8C174F8B-87F5-4F68-B1F7-2FD8AE552AD8}" type="slidenum">
              <a:rPr lang="en-US" smtClean="0"/>
              <a:pPr>
                <a:defRPr/>
              </a:pPr>
              <a:t>3</a:t>
            </a:fld>
            <a:endParaRPr lang="en-US"/>
          </a:p>
        </p:txBody>
      </p:sp>
      <p:sp>
        <p:nvSpPr>
          <p:cNvPr id="38916" name="AutoShape 3"/>
          <p:cNvSpPr>
            <a:spLocks noChangeArrowheads="1"/>
          </p:cNvSpPr>
          <p:nvPr/>
        </p:nvSpPr>
        <p:spPr bwMode="auto">
          <a:xfrm rot="143156">
            <a:off x="2514600" y="1981200"/>
            <a:ext cx="1295400" cy="914400"/>
          </a:xfrm>
          <a:prstGeom prst="roundRect">
            <a:avLst>
              <a:gd name="adj" fmla="val 16667"/>
            </a:avLst>
          </a:prstGeom>
          <a:gradFill rotWithShape="0">
            <a:gsLst>
              <a:gs pos="0">
                <a:srgbClr val="007256"/>
              </a:gs>
              <a:gs pos="50000">
                <a:srgbClr val="00CC99"/>
              </a:gs>
              <a:gs pos="100000">
                <a:srgbClr val="007256"/>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8917" name="Rectangle 4"/>
          <p:cNvSpPr>
            <a:spLocks noChangeArrowheads="1"/>
          </p:cNvSpPr>
          <p:nvPr/>
        </p:nvSpPr>
        <p:spPr bwMode="auto">
          <a:xfrm rot="143156">
            <a:off x="3810000" y="2362200"/>
            <a:ext cx="304800" cy="1524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18" name="Rectangle 5"/>
          <p:cNvSpPr>
            <a:spLocks noChangeArrowheads="1"/>
          </p:cNvSpPr>
          <p:nvPr/>
        </p:nvSpPr>
        <p:spPr bwMode="auto">
          <a:xfrm rot="151250">
            <a:off x="4114800" y="2209800"/>
            <a:ext cx="152400" cy="4572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19" name="Oval 6"/>
          <p:cNvSpPr>
            <a:spLocks noChangeArrowheads="1"/>
          </p:cNvSpPr>
          <p:nvPr/>
        </p:nvSpPr>
        <p:spPr bwMode="auto">
          <a:xfrm>
            <a:off x="5410200" y="1905000"/>
            <a:ext cx="533400" cy="1143000"/>
          </a:xfrm>
          <a:prstGeom prst="ellipse">
            <a:avLst/>
          </a:prstGeom>
          <a:gradFill rotWithShape="0">
            <a:gsLst>
              <a:gs pos="0">
                <a:srgbClr val="76393B"/>
              </a:gs>
              <a:gs pos="50000">
                <a:srgbClr val="FF7C80"/>
              </a:gs>
              <a:gs pos="100000">
                <a:srgbClr val="76393B"/>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8920" name="AutoShape 7"/>
          <p:cNvSpPr>
            <a:spLocks noChangeArrowheads="1"/>
          </p:cNvSpPr>
          <p:nvPr/>
        </p:nvSpPr>
        <p:spPr bwMode="auto">
          <a:xfrm>
            <a:off x="5486400" y="2133600"/>
            <a:ext cx="381000" cy="762000"/>
          </a:xfrm>
          <a:prstGeom prst="roundRect">
            <a:avLst>
              <a:gd name="adj" fmla="val 16667"/>
            </a:avLst>
          </a:prstGeom>
          <a:gradFill rotWithShape="0">
            <a:gsLst>
              <a:gs pos="0">
                <a:srgbClr val="76393B"/>
              </a:gs>
              <a:gs pos="50000">
                <a:srgbClr val="FF7C80"/>
              </a:gs>
              <a:gs pos="100000">
                <a:srgbClr val="76393B"/>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8921" name="Rectangle 8"/>
          <p:cNvSpPr>
            <a:spLocks noChangeArrowheads="1"/>
          </p:cNvSpPr>
          <p:nvPr/>
        </p:nvSpPr>
        <p:spPr bwMode="auto">
          <a:xfrm>
            <a:off x="5943600" y="2209800"/>
            <a:ext cx="76200" cy="6096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38922" name="AutoShape 9"/>
          <p:cNvSpPr>
            <a:spLocks noChangeArrowheads="1"/>
          </p:cNvSpPr>
          <p:nvPr/>
        </p:nvSpPr>
        <p:spPr bwMode="auto">
          <a:xfrm rot="5436714">
            <a:off x="4914900" y="2247900"/>
            <a:ext cx="609600"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76393B"/>
              </a:gs>
              <a:gs pos="50000">
                <a:srgbClr val="FF7C80"/>
              </a:gs>
              <a:gs pos="100000">
                <a:srgbClr val="76393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23" name="Rectangle 10"/>
          <p:cNvSpPr>
            <a:spLocks noChangeArrowheads="1"/>
          </p:cNvSpPr>
          <p:nvPr/>
        </p:nvSpPr>
        <p:spPr bwMode="auto">
          <a:xfrm rot="10714933">
            <a:off x="4648200" y="2438400"/>
            <a:ext cx="304800" cy="1524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24" name="Line 11"/>
          <p:cNvSpPr>
            <a:spLocks noChangeShapeType="1"/>
          </p:cNvSpPr>
          <p:nvPr/>
        </p:nvSpPr>
        <p:spPr bwMode="auto">
          <a:xfrm rot="143156" flipH="1">
            <a:off x="2286000" y="2438400"/>
            <a:ext cx="2057400" cy="1588"/>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8925" name="Line 12"/>
          <p:cNvSpPr>
            <a:spLocks noChangeShapeType="1"/>
          </p:cNvSpPr>
          <p:nvPr/>
        </p:nvSpPr>
        <p:spPr bwMode="auto">
          <a:xfrm>
            <a:off x="4343400" y="25146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8926" name="AutoShape 13"/>
          <p:cNvSpPr>
            <a:spLocks noChangeArrowheads="1"/>
          </p:cNvSpPr>
          <p:nvPr/>
        </p:nvSpPr>
        <p:spPr bwMode="auto">
          <a:xfrm rot="192585">
            <a:off x="2438400" y="4114800"/>
            <a:ext cx="1295400" cy="914400"/>
          </a:xfrm>
          <a:prstGeom prst="roundRect">
            <a:avLst>
              <a:gd name="adj" fmla="val 16667"/>
            </a:avLst>
          </a:prstGeom>
          <a:gradFill rotWithShape="0">
            <a:gsLst>
              <a:gs pos="0">
                <a:srgbClr val="007256"/>
              </a:gs>
              <a:gs pos="50000">
                <a:srgbClr val="00CC99"/>
              </a:gs>
              <a:gs pos="100000">
                <a:srgbClr val="007256"/>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8927" name="Rectangle 14"/>
          <p:cNvSpPr>
            <a:spLocks noChangeArrowheads="1"/>
          </p:cNvSpPr>
          <p:nvPr/>
        </p:nvSpPr>
        <p:spPr bwMode="auto">
          <a:xfrm rot="198657">
            <a:off x="3733800" y="4495800"/>
            <a:ext cx="304800" cy="1524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28" name="Rectangle 15"/>
          <p:cNvSpPr>
            <a:spLocks noChangeArrowheads="1"/>
          </p:cNvSpPr>
          <p:nvPr/>
        </p:nvSpPr>
        <p:spPr bwMode="auto">
          <a:xfrm rot="170958">
            <a:off x="4038600" y="4343400"/>
            <a:ext cx="152400" cy="4572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29" name="Rectangle 16" descr="Granite"/>
          <p:cNvSpPr>
            <a:spLocks noChangeArrowheads="1"/>
          </p:cNvSpPr>
          <p:nvPr/>
        </p:nvSpPr>
        <p:spPr bwMode="auto">
          <a:xfrm>
            <a:off x="3352800" y="5029200"/>
            <a:ext cx="304800" cy="1524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8930" name="Rectangle 17" descr="Granite"/>
          <p:cNvSpPr>
            <a:spLocks noChangeArrowheads="1"/>
          </p:cNvSpPr>
          <p:nvPr/>
        </p:nvSpPr>
        <p:spPr bwMode="auto">
          <a:xfrm>
            <a:off x="2514600" y="5029200"/>
            <a:ext cx="304800" cy="1524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8931" name="AutoShape 18"/>
          <p:cNvSpPr>
            <a:spLocks noChangeArrowheads="1"/>
          </p:cNvSpPr>
          <p:nvPr/>
        </p:nvSpPr>
        <p:spPr bwMode="auto">
          <a:xfrm>
            <a:off x="5486400" y="3886200"/>
            <a:ext cx="457200" cy="1143000"/>
          </a:xfrm>
          <a:prstGeom prst="roundRect">
            <a:avLst>
              <a:gd name="adj" fmla="val 16667"/>
            </a:avLst>
          </a:prstGeom>
          <a:gradFill rotWithShape="0">
            <a:gsLst>
              <a:gs pos="0">
                <a:srgbClr val="76393B"/>
              </a:gs>
              <a:gs pos="50000">
                <a:srgbClr val="FF7C80"/>
              </a:gs>
              <a:gs pos="100000">
                <a:srgbClr val="76393B"/>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8932" name="AutoShape 19"/>
          <p:cNvSpPr>
            <a:spLocks noChangeArrowheads="1"/>
          </p:cNvSpPr>
          <p:nvPr/>
        </p:nvSpPr>
        <p:spPr bwMode="auto">
          <a:xfrm rot="5400000">
            <a:off x="4762500" y="4152900"/>
            <a:ext cx="7620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76393B"/>
              </a:gs>
              <a:gs pos="50000">
                <a:srgbClr val="FF7C80"/>
              </a:gs>
              <a:gs pos="100000">
                <a:srgbClr val="76393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33" name="Rectangle 20"/>
          <p:cNvSpPr>
            <a:spLocks noChangeArrowheads="1"/>
          </p:cNvSpPr>
          <p:nvPr/>
        </p:nvSpPr>
        <p:spPr bwMode="auto">
          <a:xfrm>
            <a:off x="5638800" y="3657600"/>
            <a:ext cx="152400" cy="2286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38934" name="AutoShape 21"/>
          <p:cNvSpPr>
            <a:spLocks noChangeArrowheads="1"/>
          </p:cNvSpPr>
          <p:nvPr/>
        </p:nvSpPr>
        <p:spPr bwMode="auto">
          <a:xfrm>
            <a:off x="5486400" y="3581400"/>
            <a:ext cx="457200" cy="76200"/>
          </a:xfrm>
          <a:prstGeom prst="octagon">
            <a:avLst>
              <a:gd name="adj" fmla="val 29287"/>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38935" name="AutoShape 22" descr="Granite"/>
          <p:cNvSpPr>
            <a:spLocks noChangeArrowheads="1"/>
          </p:cNvSpPr>
          <p:nvPr/>
        </p:nvSpPr>
        <p:spPr bwMode="auto">
          <a:xfrm rot="-10785852">
            <a:off x="5562600" y="5029200"/>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8936" name="Rectangle 23" descr="Brown marble"/>
          <p:cNvSpPr>
            <a:spLocks noChangeArrowheads="1"/>
          </p:cNvSpPr>
          <p:nvPr/>
        </p:nvSpPr>
        <p:spPr bwMode="auto">
          <a:xfrm>
            <a:off x="2209800" y="5181600"/>
            <a:ext cx="3886200" cy="228600"/>
          </a:xfrm>
          <a:prstGeom prst="rect">
            <a:avLst/>
          </a:prstGeom>
          <a:blipFill dpi="0" rotWithShape="0">
            <a:blip r:embed="rId3"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8937" name="Rectangle 24"/>
          <p:cNvSpPr>
            <a:spLocks noChangeArrowheads="1"/>
          </p:cNvSpPr>
          <p:nvPr/>
        </p:nvSpPr>
        <p:spPr bwMode="auto">
          <a:xfrm>
            <a:off x="4419600" y="4419600"/>
            <a:ext cx="381000" cy="1524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38" name="Rectangle 25"/>
          <p:cNvSpPr>
            <a:spLocks noChangeArrowheads="1"/>
          </p:cNvSpPr>
          <p:nvPr/>
        </p:nvSpPr>
        <p:spPr bwMode="auto">
          <a:xfrm>
            <a:off x="4343400" y="4267200"/>
            <a:ext cx="152400" cy="4572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39" name="Line 26"/>
          <p:cNvSpPr>
            <a:spLocks noChangeShapeType="1"/>
          </p:cNvSpPr>
          <p:nvPr/>
        </p:nvSpPr>
        <p:spPr bwMode="auto">
          <a:xfrm rot="196371" flipH="1">
            <a:off x="2209800" y="4572000"/>
            <a:ext cx="2057400" cy="1588"/>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8940" name="Line 27"/>
          <p:cNvSpPr>
            <a:spLocks noChangeShapeType="1"/>
          </p:cNvSpPr>
          <p:nvPr/>
        </p:nvSpPr>
        <p:spPr bwMode="auto">
          <a:xfrm>
            <a:off x="4267200" y="44958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8941" name="AutoShape 28"/>
          <p:cNvSpPr>
            <a:spLocks noChangeArrowheads="1"/>
          </p:cNvSpPr>
          <p:nvPr/>
        </p:nvSpPr>
        <p:spPr bwMode="auto">
          <a:xfrm>
            <a:off x="5486400" y="2286000"/>
            <a:ext cx="381000" cy="4572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38942" name="Line 29"/>
          <p:cNvSpPr>
            <a:spLocks noChangeShapeType="1"/>
          </p:cNvSpPr>
          <p:nvPr/>
        </p:nvSpPr>
        <p:spPr bwMode="auto">
          <a:xfrm rot="190824">
            <a:off x="2590800" y="4114800"/>
            <a:ext cx="1588" cy="914400"/>
          </a:xfrm>
          <a:prstGeom prst="line">
            <a:avLst/>
          </a:prstGeom>
          <a:noFill/>
          <a:ln w="12700" cap="sq">
            <a:solidFill>
              <a:schemeClr val="tx1"/>
            </a:solidFill>
            <a:round/>
            <a:headEnd type="none" w="sm" len="sm"/>
            <a:tailEnd type="none" w="sm" len="sm"/>
          </a:ln>
        </p:spPr>
        <p:txBody>
          <a:bodyPr/>
          <a:lstStyle/>
          <a:p>
            <a:endParaRPr lang="en-US"/>
          </a:p>
        </p:txBody>
      </p:sp>
      <p:sp>
        <p:nvSpPr>
          <p:cNvPr id="38943" name="Line 30"/>
          <p:cNvSpPr>
            <a:spLocks noChangeShapeType="1"/>
          </p:cNvSpPr>
          <p:nvPr/>
        </p:nvSpPr>
        <p:spPr bwMode="auto">
          <a:xfrm rot="190824">
            <a:off x="3581400" y="4114800"/>
            <a:ext cx="1588" cy="914400"/>
          </a:xfrm>
          <a:prstGeom prst="line">
            <a:avLst/>
          </a:prstGeom>
          <a:noFill/>
          <a:ln w="12700" cap="sq">
            <a:solidFill>
              <a:schemeClr val="tx1"/>
            </a:solidFill>
            <a:round/>
            <a:headEnd type="none" w="sm" len="sm"/>
            <a:tailEnd type="none" w="sm" len="sm"/>
          </a:ln>
        </p:spPr>
        <p:txBody>
          <a:bodyPr/>
          <a:lstStyle/>
          <a:p>
            <a:endParaRPr lang="en-US"/>
          </a:p>
        </p:txBody>
      </p:sp>
      <p:sp>
        <p:nvSpPr>
          <p:cNvPr id="38944" name="AutoShape 31"/>
          <p:cNvSpPr>
            <a:spLocks noChangeArrowheads="1"/>
          </p:cNvSpPr>
          <p:nvPr/>
        </p:nvSpPr>
        <p:spPr bwMode="auto">
          <a:xfrm rot="149855">
            <a:off x="2438400" y="2286000"/>
            <a:ext cx="76200" cy="381000"/>
          </a:xfrm>
          <a:prstGeom prst="octagon">
            <a:avLst>
              <a:gd name="adj" fmla="val 29287"/>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38945" name="AutoShape 32"/>
          <p:cNvSpPr>
            <a:spLocks noChangeArrowheads="1"/>
          </p:cNvSpPr>
          <p:nvPr/>
        </p:nvSpPr>
        <p:spPr bwMode="auto">
          <a:xfrm rot="175020">
            <a:off x="2362200" y="4343400"/>
            <a:ext cx="76200" cy="381000"/>
          </a:xfrm>
          <a:prstGeom prst="octagon">
            <a:avLst>
              <a:gd name="adj" fmla="val 29287"/>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38946" name="AutoShape 33"/>
          <p:cNvSpPr>
            <a:spLocks noChangeArrowheads="1"/>
          </p:cNvSpPr>
          <p:nvPr/>
        </p:nvSpPr>
        <p:spPr bwMode="auto">
          <a:xfrm>
            <a:off x="5943600" y="4114800"/>
            <a:ext cx="152400" cy="762000"/>
          </a:xfrm>
          <a:prstGeom prst="hexagon">
            <a:avLst>
              <a:gd name="adj" fmla="val 25000"/>
              <a:gd name="vf" fmla="val 115470"/>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38947" name="Rectangle 34"/>
          <p:cNvSpPr>
            <a:spLocks noChangeArrowheads="1"/>
          </p:cNvSpPr>
          <p:nvPr/>
        </p:nvSpPr>
        <p:spPr bwMode="auto">
          <a:xfrm>
            <a:off x="4495800" y="2286000"/>
            <a:ext cx="152400" cy="457200"/>
          </a:xfrm>
          <a:prstGeom prst="rect">
            <a:avLst/>
          </a:prstGeom>
          <a:gradFill rotWithShape="0">
            <a:gsLst>
              <a:gs pos="0">
                <a:srgbClr val="3366CC"/>
              </a:gs>
              <a:gs pos="50000">
                <a:srgbClr val="224487"/>
              </a:gs>
              <a:gs pos="100000">
                <a:srgbClr val="3366CC"/>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48" name="Line 37"/>
          <p:cNvSpPr>
            <a:spLocks noChangeShapeType="1"/>
          </p:cNvSpPr>
          <p:nvPr/>
        </p:nvSpPr>
        <p:spPr bwMode="auto">
          <a:xfrm flipH="1">
            <a:off x="2667000" y="1981200"/>
            <a:ext cx="76200" cy="914400"/>
          </a:xfrm>
          <a:prstGeom prst="line">
            <a:avLst/>
          </a:prstGeom>
          <a:noFill/>
          <a:ln w="12700" cap="sq">
            <a:solidFill>
              <a:schemeClr val="tx1"/>
            </a:solidFill>
            <a:round/>
            <a:headEnd type="none" w="sm" len="sm"/>
            <a:tailEnd type="none" w="sm" len="sm"/>
          </a:ln>
        </p:spPr>
        <p:txBody>
          <a:bodyPr/>
          <a:lstStyle/>
          <a:p>
            <a:endParaRPr lang="en-US"/>
          </a:p>
        </p:txBody>
      </p:sp>
      <p:sp>
        <p:nvSpPr>
          <p:cNvPr id="38949" name="Line 38"/>
          <p:cNvSpPr>
            <a:spLocks noChangeShapeType="1"/>
          </p:cNvSpPr>
          <p:nvPr/>
        </p:nvSpPr>
        <p:spPr bwMode="auto">
          <a:xfrm flipH="1">
            <a:off x="3581400" y="1981200"/>
            <a:ext cx="76200" cy="914400"/>
          </a:xfrm>
          <a:prstGeom prst="line">
            <a:avLst/>
          </a:prstGeom>
          <a:noFill/>
          <a:ln w="12700" cap="sq">
            <a:solidFill>
              <a:schemeClr val="tx1"/>
            </a:solidFill>
            <a:round/>
            <a:headEnd type="none" w="sm" len="sm"/>
            <a:tailEnd type="none" w="sm" len="sm"/>
          </a:ln>
        </p:spPr>
        <p:txBody>
          <a:bodyPr/>
          <a:lstStyle/>
          <a:p>
            <a:endParaRPr lang="en-US"/>
          </a:p>
        </p:txBody>
      </p:sp>
      <p:sp>
        <p:nvSpPr>
          <p:cNvPr id="38950" name="AutoShape 39"/>
          <p:cNvSpPr>
            <a:spLocks noChangeArrowheads="1"/>
          </p:cNvSpPr>
          <p:nvPr/>
        </p:nvSpPr>
        <p:spPr bwMode="auto">
          <a:xfrm>
            <a:off x="4267200" y="1676400"/>
            <a:ext cx="228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5C132D"/>
              </a:gs>
              <a:gs pos="50000">
                <a:srgbClr val="C62A62"/>
              </a:gs>
              <a:gs pos="100000">
                <a:srgbClr val="5C132D"/>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51" name="AutoShape 40"/>
          <p:cNvSpPr>
            <a:spLocks noChangeArrowheads="1"/>
          </p:cNvSpPr>
          <p:nvPr/>
        </p:nvSpPr>
        <p:spPr bwMode="auto">
          <a:xfrm>
            <a:off x="4191000" y="3962400"/>
            <a:ext cx="152400" cy="457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5C132D"/>
              </a:gs>
              <a:gs pos="50000">
                <a:srgbClr val="C62A62"/>
              </a:gs>
              <a:gs pos="100000">
                <a:srgbClr val="5C132D"/>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52" name="AutoShape 41"/>
          <p:cNvSpPr>
            <a:spLocks noChangeArrowheads="1"/>
          </p:cNvSpPr>
          <p:nvPr/>
        </p:nvSpPr>
        <p:spPr bwMode="auto">
          <a:xfrm rot="10692953">
            <a:off x="4191000" y="4572000"/>
            <a:ext cx="152400" cy="457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5C132D"/>
              </a:gs>
              <a:gs pos="50000">
                <a:srgbClr val="C62A62"/>
              </a:gs>
              <a:gs pos="100000">
                <a:srgbClr val="5C132D"/>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53" name="AutoShape 42"/>
          <p:cNvSpPr>
            <a:spLocks noChangeArrowheads="1"/>
          </p:cNvSpPr>
          <p:nvPr/>
        </p:nvSpPr>
        <p:spPr bwMode="auto">
          <a:xfrm rot="10692953">
            <a:off x="4268788" y="2589213"/>
            <a:ext cx="228600" cy="609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5C132D"/>
              </a:gs>
              <a:gs pos="50000">
                <a:srgbClr val="C62A62"/>
              </a:gs>
              <a:gs pos="100000">
                <a:srgbClr val="5C132D"/>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8954" name="TextBox 48"/>
          <p:cNvSpPr txBox="1">
            <a:spLocks noChangeArrowheads="1"/>
          </p:cNvSpPr>
          <p:nvPr/>
        </p:nvSpPr>
        <p:spPr bwMode="auto">
          <a:xfrm>
            <a:off x="6875463" y="2133600"/>
            <a:ext cx="1584325" cy="460375"/>
          </a:xfrm>
          <a:prstGeom prst="rect">
            <a:avLst/>
          </a:prstGeom>
          <a:noFill/>
          <a:ln w="9525">
            <a:noFill/>
            <a:miter lim="800000"/>
            <a:headEnd/>
            <a:tailEnd/>
          </a:ln>
        </p:spPr>
        <p:txBody>
          <a:bodyPr>
            <a:spAutoFit/>
          </a:bodyPr>
          <a:lstStyle/>
          <a:p>
            <a:r>
              <a:rPr lang="en-GB" sz="2400" b="0"/>
              <a:t>Horizontal</a:t>
            </a:r>
            <a:endParaRPr lang="en-US" sz="2400" b="0"/>
          </a:p>
        </p:txBody>
      </p:sp>
      <p:sp>
        <p:nvSpPr>
          <p:cNvPr id="38955" name="TextBox 49"/>
          <p:cNvSpPr txBox="1">
            <a:spLocks noChangeArrowheads="1"/>
          </p:cNvSpPr>
          <p:nvPr/>
        </p:nvSpPr>
        <p:spPr bwMode="auto">
          <a:xfrm>
            <a:off x="7019925" y="4221163"/>
            <a:ext cx="1584325" cy="461962"/>
          </a:xfrm>
          <a:prstGeom prst="rect">
            <a:avLst/>
          </a:prstGeom>
          <a:noFill/>
          <a:ln w="9525">
            <a:noFill/>
            <a:miter lim="800000"/>
            <a:headEnd/>
            <a:tailEnd/>
          </a:ln>
        </p:spPr>
        <p:txBody>
          <a:bodyPr>
            <a:spAutoFit/>
          </a:bodyPr>
          <a:lstStyle/>
          <a:p>
            <a:r>
              <a:rPr lang="en-GB" sz="2400" b="0"/>
              <a:t>Vertical</a:t>
            </a:r>
            <a:endParaRPr lang="en-US" sz="2400" b="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sz="3600" dirty="0" smtClean="0">
                <a:cs typeface="Arial" charset="0"/>
              </a:rPr>
              <a:t>Parallel Alignment with Straightedge</a:t>
            </a:r>
          </a:p>
        </p:txBody>
      </p:sp>
      <p:sp>
        <p:nvSpPr>
          <p:cNvPr id="45" name="Slide Number Placeholder 4"/>
          <p:cNvSpPr>
            <a:spLocks noGrp="1"/>
          </p:cNvSpPr>
          <p:nvPr>
            <p:ph type="sldNum" sz="quarter" idx="12"/>
          </p:nvPr>
        </p:nvSpPr>
        <p:spPr/>
        <p:txBody>
          <a:bodyPr/>
          <a:lstStyle/>
          <a:p>
            <a:pPr>
              <a:defRPr/>
            </a:pPr>
            <a:fld id="{16CD2ED6-D050-478E-A7CD-CFC2FF840720}" type="slidenum">
              <a:rPr lang="en-US" smtClean="0"/>
              <a:pPr>
                <a:defRPr/>
              </a:pPr>
              <a:t>4</a:t>
            </a:fld>
            <a:endParaRPr lang="en-US"/>
          </a:p>
        </p:txBody>
      </p:sp>
      <p:sp>
        <p:nvSpPr>
          <p:cNvPr id="39940" name="AutoShape 3"/>
          <p:cNvSpPr>
            <a:spLocks noChangeArrowheads="1"/>
          </p:cNvSpPr>
          <p:nvPr/>
        </p:nvSpPr>
        <p:spPr bwMode="auto">
          <a:xfrm>
            <a:off x="2514600" y="1981200"/>
            <a:ext cx="1295400" cy="914400"/>
          </a:xfrm>
          <a:prstGeom prst="roundRect">
            <a:avLst>
              <a:gd name="adj" fmla="val 16667"/>
            </a:avLst>
          </a:prstGeom>
          <a:gradFill rotWithShape="0">
            <a:gsLst>
              <a:gs pos="0">
                <a:srgbClr val="698B76"/>
              </a:gs>
              <a:gs pos="50000">
                <a:srgbClr val="9ED2B2"/>
              </a:gs>
              <a:gs pos="100000">
                <a:srgbClr val="698B76"/>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9941" name="Rectangle 4"/>
          <p:cNvSpPr>
            <a:spLocks noChangeArrowheads="1"/>
          </p:cNvSpPr>
          <p:nvPr/>
        </p:nvSpPr>
        <p:spPr bwMode="auto">
          <a:xfrm>
            <a:off x="3810000" y="2362200"/>
            <a:ext cx="304800" cy="1524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42" name="Rectangle 5"/>
          <p:cNvSpPr>
            <a:spLocks noChangeArrowheads="1"/>
          </p:cNvSpPr>
          <p:nvPr/>
        </p:nvSpPr>
        <p:spPr bwMode="auto">
          <a:xfrm>
            <a:off x="4114800" y="2209800"/>
            <a:ext cx="152400" cy="4572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43" name="Oval 6"/>
          <p:cNvSpPr>
            <a:spLocks noChangeArrowheads="1"/>
          </p:cNvSpPr>
          <p:nvPr/>
        </p:nvSpPr>
        <p:spPr bwMode="auto">
          <a:xfrm>
            <a:off x="5410200" y="1905000"/>
            <a:ext cx="533400" cy="1143000"/>
          </a:xfrm>
          <a:prstGeom prst="ellipse">
            <a:avLst/>
          </a:prstGeom>
          <a:gradFill rotWithShape="0">
            <a:gsLst>
              <a:gs pos="0">
                <a:srgbClr val="274E9B"/>
              </a:gs>
              <a:gs pos="50000">
                <a:srgbClr val="3366CC"/>
              </a:gs>
              <a:gs pos="100000">
                <a:srgbClr val="274E9B"/>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9944" name="AutoShape 7"/>
          <p:cNvSpPr>
            <a:spLocks noChangeArrowheads="1"/>
          </p:cNvSpPr>
          <p:nvPr/>
        </p:nvSpPr>
        <p:spPr bwMode="auto">
          <a:xfrm>
            <a:off x="5486400" y="2133600"/>
            <a:ext cx="381000" cy="762000"/>
          </a:xfrm>
          <a:prstGeom prst="roundRect">
            <a:avLst>
              <a:gd name="adj" fmla="val 16667"/>
            </a:avLst>
          </a:prstGeom>
          <a:solidFill>
            <a:srgbClr val="3366CC"/>
          </a:solidFill>
          <a:ln w="12700" cap="sq">
            <a:solidFill>
              <a:schemeClr val="tx1"/>
            </a:solidFill>
            <a:round/>
            <a:headEnd type="none" w="sm" len="sm"/>
            <a:tailEnd type="none" w="sm" len="sm"/>
          </a:ln>
        </p:spPr>
        <p:txBody>
          <a:bodyPr wrap="none" anchor="ctr"/>
          <a:lstStyle/>
          <a:p>
            <a:endParaRPr lang="en-US"/>
          </a:p>
        </p:txBody>
      </p:sp>
      <p:sp>
        <p:nvSpPr>
          <p:cNvPr id="39945" name="Rectangle 9"/>
          <p:cNvSpPr>
            <a:spLocks noChangeArrowheads="1"/>
          </p:cNvSpPr>
          <p:nvPr/>
        </p:nvSpPr>
        <p:spPr bwMode="auto">
          <a:xfrm>
            <a:off x="5943600" y="2209800"/>
            <a:ext cx="76200" cy="609600"/>
          </a:xfrm>
          <a:prstGeom prst="rect">
            <a:avLst/>
          </a:prstGeom>
          <a:gradFill rotWithShape="0">
            <a:gsLst>
              <a:gs pos="0">
                <a:srgbClr val="274E9B"/>
              </a:gs>
              <a:gs pos="50000">
                <a:srgbClr val="3366CC"/>
              </a:gs>
              <a:gs pos="100000">
                <a:srgbClr val="274E9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46" name="AutoShape 10"/>
          <p:cNvSpPr>
            <a:spLocks noChangeArrowheads="1"/>
          </p:cNvSpPr>
          <p:nvPr/>
        </p:nvSpPr>
        <p:spPr bwMode="auto">
          <a:xfrm rot="5436714">
            <a:off x="4914900" y="2247900"/>
            <a:ext cx="609600" cy="533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274E9B"/>
              </a:gs>
              <a:gs pos="50000">
                <a:srgbClr val="3366CC"/>
              </a:gs>
              <a:gs pos="100000">
                <a:srgbClr val="274E9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47" name="Rectangle 11"/>
          <p:cNvSpPr>
            <a:spLocks noChangeArrowheads="1"/>
          </p:cNvSpPr>
          <p:nvPr/>
        </p:nvSpPr>
        <p:spPr bwMode="auto">
          <a:xfrm rot="10714933">
            <a:off x="4648200" y="2438400"/>
            <a:ext cx="304800" cy="1524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48" name="Rectangle 12"/>
          <p:cNvSpPr>
            <a:spLocks noChangeArrowheads="1"/>
          </p:cNvSpPr>
          <p:nvPr/>
        </p:nvSpPr>
        <p:spPr bwMode="auto">
          <a:xfrm rot="10683741">
            <a:off x="4495800" y="2286000"/>
            <a:ext cx="152400" cy="4572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49" name="Rectangle 13" descr="Granite"/>
          <p:cNvSpPr>
            <a:spLocks noChangeArrowheads="1"/>
          </p:cNvSpPr>
          <p:nvPr/>
        </p:nvSpPr>
        <p:spPr bwMode="auto">
          <a:xfrm>
            <a:off x="3962400" y="2743200"/>
            <a:ext cx="609600" cy="762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50" name="Rectangle 14" descr="Granite"/>
          <p:cNvSpPr>
            <a:spLocks noChangeArrowheads="1"/>
          </p:cNvSpPr>
          <p:nvPr/>
        </p:nvSpPr>
        <p:spPr bwMode="auto">
          <a:xfrm>
            <a:off x="4114800" y="2133600"/>
            <a:ext cx="609600" cy="762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51" name="Line 15"/>
          <p:cNvSpPr>
            <a:spLocks noChangeShapeType="1"/>
          </p:cNvSpPr>
          <p:nvPr/>
        </p:nvSpPr>
        <p:spPr bwMode="auto">
          <a:xfrm flipH="1">
            <a:off x="2286000" y="24384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9952" name="Line 16"/>
          <p:cNvSpPr>
            <a:spLocks noChangeShapeType="1"/>
          </p:cNvSpPr>
          <p:nvPr/>
        </p:nvSpPr>
        <p:spPr bwMode="auto">
          <a:xfrm>
            <a:off x="4343400" y="25146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9953" name="AutoShape 17"/>
          <p:cNvSpPr>
            <a:spLocks noChangeArrowheads="1"/>
          </p:cNvSpPr>
          <p:nvPr/>
        </p:nvSpPr>
        <p:spPr bwMode="auto">
          <a:xfrm>
            <a:off x="2438400" y="4114800"/>
            <a:ext cx="1295400" cy="914400"/>
          </a:xfrm>
          <a:prstGeom prst="roundRect">
            <a:avLst>
              <a:gd name="adj" fmla="val 16667"/>
            </a:avLst>
          </a:prstGeom>
          <a:gradFill rotWithShape="0">
            <a:gsLst>
              <a:gs pos="0">
                <a:srgbClr val="698B76"/>
              </a:gs>
              <a:gs pos="50000">
                <a:srgbClr val="9ED2B2"/>
              </a:gs>
              <a:gs pos="100000">
                <a:srgbClr val="698B76"/>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9954" name="Rectangle 18"/>
          <p:cNvSpPr>
            <a:spLocks noChangeArrowheads="1"/>
          </p:cNvSpPr>
          <p:nvPr/>
        </p:nvSpPr>
        <p:spPr bwMode="auto">
          <a:xfrm>
            <a:off x="3733800" y="4495800"/>
            <a:ext cx="304800" cy="1524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55" name="Rectangle 19"/>
          <p:cNvSpPr>
            <a:spLocks noChangeArrowheads="1"/>
          </p:cNvSpPr>
          <p:nvPr/>
        </p:nvSpPr>
        <p:spPr bwMode="auto">
          <a:xfrm>
            <a:off x="4038600" y="4343400"/>
            <a:ext cx="152400" cy="4572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56" name="Rectangle 20" descr="Granite"/>
          <p:cNvSpPr>
            <a:spLocks noChangeArrowheads="1"/>
          </p:cNvSpPr>
          <p:nvPr/>
        </p:nvSpPr>
        <p:spPr bwMode="auto">
          <a:xfrm>
            <a:off x="3352800" y="5029200"/>
            <a:ext cx="304800" cy="1524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57" name="Rectangle 21" descr="Granite"/>
          <p:cNvSpPr>
            <a:spLocks noChangeArrowheads="1"/>
          </p:cNvSpPr>
          <p:nvPr/>
        </p:nvSpPr>
        <p:spPr bwMode="auto">
          <a:xfrm>
            <a:off x="2514600" y="5029200"/>
            <a:ext cx="304800" cy="1524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58" name="AutoShape 22"/>
          <p:cNvSpPr>
            <a:spLocks noChangeArrowheads="1"/>
          </p:cNvSpPr>
          <p:nvPr/>
        </p:nvSpPr>
        <p:spPr bwMode="auto">
          <a:xfrm>
            <a:off x="5486400" y="3886200"/>
            <a:ext cx="457200" cy="1143000"/>
          </a:xfrm>
          <a:prstGeom prst="roundRect">
            <a:avLst>
              <a:gd name="adj" fmla="val 16667"/>
            </a:avLst>
          </a:prstGeom>
          <a:gradFill rotWithShape="0">
            <a:gsLst>
              <a:gs pos="0">
                <a:srgbClr val="274E9B"/>
              </a:gs>
              <a:gs pos="50000">
                <a:srgbClr val="3366CC"/>
              </a:gs>
              <a:gs pos="100000">
                <a:srgbClr val="274E9B"/>
              </a:gs>
            </a:gsLst>
            <a:lin ang="5400000" scaled="1"/>
          </a:gradFill>
          <a:ln w="12700" cap="sq">
            <a:solidFill>
              <a:schemeClr val="tx1"/>
            </a:solidFill>
            <a:round/>
            <a:headEnd type="none" w="sm" len="sm"/>
            <a:tailEnd type="none" w="sm" len="sm"/>
          </a:ln>
        </p:spPr>
        <p:txBody>
          <a:bodyPr wrap="none" anchor="ctr"/>
          <a:lstStyle/>
          <a:p>
            <a:endParaRPr lang="en-US"/>
          </a:p>
        </p:txBody>
      </p:sp>
      <p:sp>
        <p:nvSpPr>
          <p:cNvPr id="39959" name="AutoShape 23"/>
          <p:cNvSpPr>
            <a:spLocks noChangeArrowheads="1"/>
          </p:cNvSpPr>
          <p:nvPr/>
        </p:nvSpPr>
        <p:spPr bwMode="auto">
          <a:xfrm rot="5400000">
            <a:off x="4762500" y="4152900"/>
            <a:ext cx="7620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gradFill rotWithShape="0">
            <a:gsLst>
              <a:gs pos="0">
                <a:srgbClr val="274E9B"/>
              </a:gs>
              <a:gs pos="50000">
                <a:srgbClr val="3366CC"/>
              </a:gs>
              <a:gs pos="100000">
                <a:srgbClr val="274E9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60" name="Rectangle 24"/>
          <p:cNvSpPr>
            <a:spLocks noChangeArrowheads="1"/>
          </p:cNvSpPr>
          <p:nvPr/>
        </p:nvSpPr>
        <p:spPr bwMode="auto">
          <a:xfrm>
            <a:off x="5638800" y="3657600"/>
            <a:ext cx="152400" cy="228600"/>
          </a:xfrm>
          <a:prstGeom prst="rect">
            <a:avLst/>
          </a:prstGeom>
          <a:gradFill rotWithShape="0">
            <a:gsLst>
              <a:gs pos="0">
                <a:srgbClr val="274E9B"/>
              </a:gs>
              <a:gs pos="50000">
                <a:srgbClr val="3366CC"/>
              </a:gs>
              <a:gs pos="100000">
                <a:srgbClr val="274E9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61" name="AutoShape 25"/>
          <p:cNvSpPr>
            <a:spLocks noChangeArrowheads="1"/>
          </p:cNvSpPr>
          <p:nvPr/>
        </p:nvSpPr>
        <p:spPr bwMode="auto">
          <a:xfrm>
            <a:off x="5486400" y="3581400"/>
            <a:ext cx="457200" cy="76200"/>
          </a:xfrm>
          <a:prstGeom prst="octagon">
            <a:avLst>
              <a:gd name="adj" fmla="val 29287"/>
            </a:avLst>
          </a:prstGeom>
          <a:gradFill rotWithShape="0">
            <a:gsLst>
              <a:gs pos="0">
                <a:srgbClr val="274E9B"/>
              </a:gs>
              <a:gs pos="50000">
                <a:srgbClr val="3366CC"/>
              </a:gs>
              <a:gs pos="100000">
                <a:srgbClr val="274E9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62" name="AutoShape 27" descr="Granite"/>
          <p:cNvSpPr>
            <a:spLocks noChangeArrowheads="1"/>
          </p:cNvSpPr>
          <p:nvPr/>
        </p:nvSpPr>
        <p:spPr bwMode="auto">
          <a:xfrm rot="-10785852">
            <a:off x="5562600" y="5029200"/>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63" name="Rectangle 28" descr="Recycled paper"/>
          <p:cNvSpPr>
            <a:spLocks noChangeArrowheads="1"/>
          </p:cNvSpPr>
          <p:nvPr/>
        </p:nvSpPr>
        <p:spPr bwMode="auto">
          <a:xfrm>
            <a:off x="2209800" y="5181600"/>
            <a:ext cx="3886200" cy="228600"/>
          </a:xfrm>
          <a:prstGeom prst="rect">
            <a:avLst/>
          </a:prstGeom>
          <a:blipFill dpi="0" rotWithShape="0">
            <a:blip r:embed="rId3"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64" name="Rectangle 29"/>
          <p:cNvSpPr>
            <a:spLocks noChangeArrowheads="1"/>
          </p:cNvSpPr>
          <p:nvPr/>
        </p:nvSpPr>
        <p:spPr bwMode="auto">
          <a:xfrm>
            <a:off x="4419600" y="4419600"/>
            <a:ext cx="381000" cy="1524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65" name="Rectangle 30"/>
          <p:cNvSpPr>
            <a:spLocks noChangeArrowheads="1"/>
          </p:cNvSpPr>
          <p:nvPr/>
        </p:nvSpPr>
        <p:spPr bwMode="auto">
          <a:xfrm>
            <a:off x="4343400" y="4267200"/>
            <a:ext cx="152400" cy="457200"/>
          </a:xfrm>
          <a:prstGeom prst="rect">
            <a:avLst/>
          </a:prstGeom>
          <a:gradFill rotWithShape="0">
            <a:gsLst>
              <a:gs pos="0">
                <a:srgbClr val="5F6194"/>
              </a:gs>
              <a:gs pos="50000">
                <a:srgbClr val="9092E0"/>
              </a:gs>
              <a:gs pos="100000">
                <a:srgbClr val="5F6194"/>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66" name="Rectangle 31" descr="Granite"/>
          <p:cNvSpPr>
            <a:spLocks noChangeArrowheads="1"/>
          </p:cNvSpPr>
          <p:nvPr/>
        </p:nvSpPr>
        <p:spPr bwMode="auto">
          <a:xfrm>
            <a:off x="3886200" y="4191000"/>
            <a:ext cx="609600" cy="762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67" name="Rectangle 32" descr="Granite"/>
          <p:cNvSpPr>
            <a:spLocks noChangeArrowheads="1"/>
          </p:cNvSpPr>
          <p:nvPr/>
        </p:nvSpPr>
        <p:spPr bwMode="auto">
          <a:xfrm>
            <a:off x="4038600" y="4800600"/>
            <a:ext cx="609600" cy="762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39968" name="Line 33"/>
          <p:cNvSpPr>
            <a:spLocks noChangeShapeType="1"/>
          </p:cNvSpPr>
          <p:nvPr/>
        </p:nvSpPr>
        <p:spPr bwMode="auto">
          <a:xfrm flipH="1">
            <a:off x="2209800" y="45720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9969" name="Line 34"/>
          <p:cNvSpPr>
            <a:spLocks noChangeShapeType="1"/>
          </p:cNvSpPr>
          <p:nvPr/>
        </p:nvSpPr>
        <p:spPr bwMode="auto">
          <a:xfrm>
            <a:off x="4267200" y="44958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39970" name="AutoShape 35"/>
          <p:cNvSpPr>
            <a:spLocks noChangeArrowheads="1"/>
          </p:cNvSpPr>
          <p:nvPr/>
        </p:nvSpPr>
        <p:spPr bwMode="auto">
          <a:xfrm>
            <a:off x="5486400" y="2286000"/>
            <a:ext cx="381000" cy="4572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39971" name="Line 36"/>
          <p:cNvSpPr>
            <a:spLocks noChangeShapeType="1"/>
          </p:cNvSpPr>
          <p:nvPr/>
        </p:nvSpPr>
        <p:spPr bwMode="auto">
          <a:xfrm>
            <a:off x="2667000" y="19812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39972" name="Line 37"/>
          <p:cNvSpPr>
            <a:spLocks noChangeShapeType="1"/>
          </p:cNvSpPr>
          <p:nvPr/>
        </p:nvSpPr>
        <p:spPr bwMode="auto">
          <a:xfrm>
            <a:off x="3657600" y="19812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39973" name="Line 38"/>
          <p:cNvSpPr>
            <a:spLocks noChangeShapeType="1"/>
          </p:cNvSpPr>
          <p:nvPr/>
        </p:nvSpPr>
        <p:spPr bwMode="auto">
          <a:xfrm>
            <a:off x="2590800" y="41148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39974" name="Line 39"/>
          <p:cNvSpPr>
            <a:spLocks noChangeShapeType="1"/>
          </p:cNvSpPr>
          <p:nvPr/>
        </p:nvSpPr>
        <p:spPr bwMode="auto">
          <a:xfrm>
            <a:off x="3581400" y="41148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39975" name="AutoShape 40"/>
          <p:cNvSpPr>
            <a:spLocks noChangeArrowheads="1"/>
          </p:cNvSpPr>
          <p:nvPr/>
        </p:nvSpPr>
        <p:spPr bwMode="auto">
          <a:xfrm>
            <a:off x="2438400" y="2286000"/>
            <a:ext cx="76200" cy="381000"/>
          </a:xfrm>
          <a:prstGeom prst="octagon">
            <a:avLst>
              <a:gd name="adj" fmla="val 29287"/>
            </a:avLst>
          </a:prstGeom>
          <a:gradFill rotWithShape="0">
            <a:gsLst>
              <a:gs pos="0">
                <a:srgbClr val="698B76"/>
              </a:gs>
              <a:gs pos="50000">
                <a:srgbClr val="9ED2B2"/>
              </a:gs>
              <a:gs pos="100000">
                <a:srgbClr val="698B76"/>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76" name="AutoShape 42"/>
          <p:cNvSpPr>
            <a:spLocks noChangeArrowheads="1"/>
          </p:cNvSpPr>
          <p:nvPr/>
        </p:nvSpPr>
        <p:spPr bwMode="auto">
          <a:xfrm>
            <a:off x="2362200" y="4343400"/>
            <a:ext cx="76200" cy="381000"/>
          </a:xfrm>
          <a:prstGeom prst="octagon">
            <a:avLst>
              <a:gd name="adj" fmla="val 29287"/>
            </a:avLst>
          </a:prstGeom>
          <a:gradFill rotWithShape="0">
            <a:gsLst>
              <a:gs pos="0">
                <a:srgbClr val="698B76"/>
              </a:gs>
              <a:gs pos="50000">
                <a:srgbClr val="9ED2B2"/>
              </a:gs>
              <a:gs pos="100000">
                <a:srgbClr val="698B76"/>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77" name="AutoShape 46"/>
          <p:cNvSpPr>
            <a:spLocks noChangeArrowheads="1"/>
          </p:cNvSpPr>
          <p:nvPr/>
        </p:nvSpPr>
        <p:spPr bwMode="auto">
          <a:xfrm>
            <a:off x="5943600" y="4191000"/>
            <a:ext cx="152400" cy="685800"/>
          </a:xfrm>
          <a:prstGeom prst="hexagon">
            <a:avLst>
              <a:gd name="adj" fmla="val 25000"/>
              <a:gd name="vf" fmla="val 115470"/>
            </a:avLst>
          </a:prstGeom>
          <a:gradFill rotWithShape="0">
            <a:gsLst>
              <a:gs pos="0">
                <a:srgbClr val="274E9B"/>
              </a:gs>
              <a:gs pos="50000">
                <a:srgbClr val="3366CC"/>
              </a:gs>
              <a:gs pos="100000">
                <a:srgbClr val="274E9B"/>
              </a:gs>
            </a:gsLst>
            <a:lin ang="5400000" scaled="1"/>
          </a:gradFill>
          <a:ln w="12700" cap="sq">
            <a:solidFill>
              <a:schemeClr val="tx1"/>
            </a:solidFill>
            <a:miter lim="800000"/>
            <a:headEnd type="none" w="sm" len="sm"/>
            <a:tailEnd type="none" w="sm" len="sm"/>
          </a:ln>
        </p:spPr>
        <p:txBody>
          <a:bodyPr wrap="none" anchor="ctr"/>
          <a:lstStyle/>
          <a:p>
            <a:endParaRPr lang="en-US"/>
          </a:p>
        </p:txBody>
      </p:sp>
      <p:sp>
        <p:nvSpPr>
          <p:cNvPr id="39978" name="TextBox 48"/>
          <p:cNvSpPr txBox="1">
            <a:spLocks noChangeArrowheads="1"/>
          </p:cNvSpPr>
          <p:nvPr/>
        </p:nvSpPr>
        <p:spPr bwMode="auto">
          <a:xfrm>
            <a:off x="6948488" y="2276475"/>
            <a:ext cx="1584325" cy="461963"/>
          </a:xfrm>
          <a:prstGeom prst="rect">
            <a:avLst/>
          </a:prstGeom>
          <a:noFill/>
          <a:ln w="9525">
            <a:noFill/>
            <a:miter lim="800000"/>
            <a:headEnd/>
            <a:tailEnd/>
          </a:ln>
        </p:spPr>
        <p:txBody>
          <a:bodyPr>
            <a:spAutoFit/>
          </a:bodyPr>
          <a:lstStyle/>
          <a:p>
            <a:r>
              <a:rPr lang="en-GB" sz="2400" b="0"/>
              <a:t>Horizontal</a:t>
            </a:r>
            <a:endParaRPr lang="en-US" sz="2400" b="0"/>
          </a:p>
        </p:txBody>
      </p:sp>
      <p:sp>
        <p:nvSpPr>
          <p:cNvPr id="39979" name="TextBox 49"/>
          <p:cNvSpPr txBox="1">
            <a:spLocks noChangeArrowheads="1"/>
          </p:cNvSpPr>
          <p:nvPr/>
        </p:nvSpPr>
        <p:spPr bwMode="auto">
          <a:xfrm>
            <a:off x="6948488" y="4221163"/>
            <a:ext cx="1584325" cy="461962"/>
          </a:xfrm>
          <a:prstGeom prst="rect">
            <a:avLst/>
          </a:prstGeom>
          <a:noFill/>
          <a:ln w="9525">
            <a:noFill/>
            <a:miter lim="800000"/>
            <a:headEnd/>
            <a:tailEnd/>
          </a:ln>
        </p:spPr>
        <p:txBody>
          <a:bodyPr>
            <a:spAutoFit/>
          </a:bodyPr>
          <a:lstStyle/>
          <a:p>
            <a:r>
              <a:rPr lang="en-GB" sz="2400" b="0"/>
              <a:t>Vertical </a:t>
            </a:r>
            <a:endParaRPr lang="en-US" sz="2400" b="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sz="3600" dirty="0" smtClean="0">
                <a:cs typeface="Arial" charset="0"/>
              </a:rPr>
              <a:t>Initial Alignment</a:t>
            </a:r>
          </a:p>
        </p:txBody>
      </p:sp>
      <p:sp>
        <p:nvSpPr>
          <p:cNvPr id="6" name="Slide Number Placeholder 4"/>
          <p:cNvSpPr>
            <a:spLocks noGrp="1"/>
          </p:cNvSpPr>
          <p:nvPr>
            <p:ph type="sldNum" sz="quarter" idx="12"/>
          </p:nvPr>
        </p:nvSpPr>
        <p:spPr/>
        <p:txBody>
          <a:bodyPr/>
          <a:lstStyle/>
          <a:p>
            <a:pPr>
              <a:defRPr/>
            </a:pPr>
            <a:fld id="{EC8D3DD5-EB30-4B98-90DB-797866185C25}" type="slidenum">
              <a:rPr lang="en-US" smtClean="0"/>
              <a:pPr>
                <a:defRPr/>
              </a:pPr>
              <a:t>5</a:t>
            </a:fld>
            <a:endParaRPr lang="en-US" dirty="0"/>
          </a:p>
        </p:txBody>
      </p:sp>
      <p:sp>
        <p:nvSpPr>
          <p:cNvPr id="40964" name="Text Box 3" descr="Outlined diamond"/>
          <p:cNvSpPr txBox="1">
            <a:spLocks noChangeArrowheads="1"/>
          </p:cNvSpPr>
          <p:nvPr/>
        </p:nvSpPr>
        <p:spPr bwMode="auto">
          <a:xfrm>
            <a:off x="1042988" y="2133600"/>
            <a:ext cx="7345362" cy="3232150"/>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Steps:</a:t>
            </a:r>
          </a:p>
          <a:p>
            <a:pPr marL="457200" indent="-457200">
              <a:spcBef>
                <a:spcPct val="50000"/>
              </a:spcBef>
              <a:buFont typeface="Arial" charset="0"/>
              <a:buChar char="•"/>
            </a:pPr>
            <a:r>
              <a:rPr lang="en-GB" sz="2400" b="0" dirty="0" smtClean="0"/>
              <a:t>Initial alignment is performed prior to precise alignment method.</a:t>
            </a:r>
          </a:p>
          <a:p>
            <a:pPr marL="457200" indent="-457200">
              <a:spcBef>
                <a:spcPct val="50000"/>
              </a:spcBef>
              <a:buFont typeface="Arial" charset="0"/>
              <a:buChar char="•"/>
            </a:pPr>
            <a:r>
              <a:rPr lang="en-GB" sz="2400" b="0" dirty="0" smtClean="0"/>
              <a:t>Be certain the driver has the shaft placed in the axial </a:t>
            </a:r>
            <a:r>
              <a:rPr lang="en-GB" sz="2400" b="0" dirty="0" smtClean="0"/>
              <a:t>centred </a:t>
            </a:r>
            <a:r>
              <a:rPr lang="en-GB" sz="2400" b="0" dirty="0" smtClean="0"/>
              <a:t>position or magnetic </a:t>
            </a:r>
            <a:r>
              <a:rPr lang="en-GB" sz="2400" b="0" dirty="0" smtClean="0"/>
              <a:t>centre.</a:t>
            </a:r>
            <a:endParaRPr lang="en-GB" sz="2400" b="0" dirty="0" smtClean="0"/>
          </a:p>
          <a:p>
            <a:pPr marL="457200" indent="-457200">
              <a:spcBef>
                <a:spcPct val="50000"/>
              </a:spcBef>
              <a:buFont typeface="Arial" charset="0"/>
              <a:buChar char="•"/>
            </a:pPr>
            <a:r>
              <a:rPr lang="en-GB" sz="2400" b="0" dirty="0" smtClean="0"/>
              <a:t>Use a straightedge and taper gage or set of feeler gages.</a:t>
            </a:r>
            <a:endParaRPr lang="en-GB" sz="2400" b="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0" y="533400"/>
            <a:ext cx="7285038" cy="501650"/>
          </a:xfrm>
        </p:spPr>
        <p:txBody>
          <a:bodyPr/>
          <a:lstStyle/>
          <a:p>
            <a:r>
              <a:rPr lang="en-GB" sz="3600" dirty="0" smtClean="0">
                <a:solidFill>
                  <a:schemeClr val="tx1"/>
                </a:solidFill>
                <a:cs typeface="Arial" charset="0"/>
              </a:rPr>
              <a:t>Roughing in</a:t>
            </a:r>
          </a:p>
        </p:txBody>
      </p:sp>
      <p:sp>
        <p:nvSpPr>
          <p:cNvPr id="41987" name="Rectangle 3"/>
          <p:cNvSpPr>
            <a:spLocks noGrp="1" noChangeArrowheads="1"/>
          </p:cNvSpPr>
          <p:nvPr>
            <p:ph type="body" idx="1"/>
          </p:nvPr>
        </p:nvSpPr>
        <p:spPr>
          <a:xfrm>
            <a:off x="1042988" y="1700213"/>
            <a:ext cx="7427912" cy="1254125"/>
          </a:xfrm>
        </p:spPr>
        <p:txBody>
          <a:bodyPr/>
          <a:lstStyle/>
          <a:p>
            <a:pPr marL="0" indent="0">
              <a:buFont typeface="Symbol" pitchFamily="18" charset="2"/>
              <a:buNone/>
            </a:pPr>
            <a:r>
              <a:rPr lang="en-GB" sz="2400" dirty="0" smtClean="0">
                <a:cs typeface="Arial" charset="0"/>
              </a:rPr>
              <a:t>Straightedge, flashlight, feeler gauges, taper gauge, outside </a:t>
            </a:r>
            <a:r>
              <a:rPr lang="en-GB" sz="2400" dirty="0" err="1" smtClean="0">
                <a:cs typeface="Arial" charset="0"/>
              </a:rPr>
              <a:t>caliper</a:t>
            </a:r>
            <a:r>
              <a:rPr lang="en-GB" sz="2400" dirty="0" smtClean="0">
                <a:cs typeface="Arial" charset="0"/>
              </a:rPr>
              <a:t>, etc…</a:t>
            </a:r>
          </a:p>
        </p:txBody>
      </p:sp>
      <p:pic>
        <p:nvPicPr>
          <p:cNvPr id="41988" name="Picture 3" descr="rough-alignment01"/>
          <p:cNvPicPr>
            <a:picLocks noChangeAspect="1" noChangeArrowheads="1"/>
          </p:cNvPicPr>
          <p:nvPr/>
        </p:nvPicPr>
        <p:blipFill>
          <a:blip r:embed="rId3" cstate="print"/>
          <a:srcRect/>
          <a:stretch>
            <a:fillRect/>
          </a:stretch>
        </p:blipFill>
        <p:spPr bwMode="auto">
          <a:xfrm>
            <a:off x="2700338" y="2852738"/>
            <a:ext cx="3802062" cy="3090862"/>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sz="3600" dirty="0" smtClean="0"/>
              <a:t>Shaft Alignment</a:t>
            </a:r>
          </a:p>
        </p:txBody>
      </p:sp>
      <p:sp>
        <p:nvSpPr>
          <p:cNvPr id="43011" name="Rectangle 3"/>
          <p:cNvSpPr>
            <a:spLocks noGrp="1" noChangeArrowheads="1"/>
          </p:cNvSpPr>
          <p:nvPr>
            <p:ph type="body" idx="1"/>
          </p:nvPr>
        </p:nvSpPr>
        <p:spPr/>
        <p:txBody>
          <a:bodyPr/>
          <a:lstStyle/>
          <a:p>
            <a:pPr lvl="2" algn="ctr">
              <a:buFont typeface="Wingdings" pitchFamily="2" charset="2"/>
              <a:buNone/>
            </a:pPr>
            <a:r>
              <a:rPr lang="en-GB" dirty="0" smtClean="0">
                <a:cs typeface="Arial" charset="0"/>
              </a:rPr>
              <a:t>After addressing any soft foot issues, the next steps to aligning equipment and are :</a:t>
            </a:r>
            <a:br>
              <a:rPr lang="en-GB" dirty="0" smtClean="0">
                <a:cs typeface="Arial" charset="0"/>
              </a:rPr>
            </a:br>
            <a:endParaRPr lang="en-GB" dirty="0" smtClean="0">
              <a:cs typeface="Arial" charset="0"/>
            </a:endParaRPr>
          </a:p>
          <a:p>
            <a:pPr lvl="4">
              <a:buFont typeface="Arial" charset="0"/>
              <a:buChar char="•"/>
            </a:pPr>
            <a:r>
              <a:rPr lang="en-GB" sz="2400" dirty="0" smtClean="0">
                <a:cs typeface="Arial" charset="0"/>
              </a:rPr>
              <a:t>Check angular in elevation</a:t>
            </a:r>
            <a:br>
              <a:rPr lang="en-GB" sz="2400" dirty="0" smtClean="0">
                <a:cs typeface="Arial" charset="0"/>
              </a:rPr>
            </a:br>
            <a:endParaRPr lang="en-GB" sz="2400" dirty="0" smtClean="0">
              <a:cs typeface="Arial" charset="0"/>
            </a:endParaRPr>
          </a:p>
          <a:p>
            <a:pPr lvl="4">
              <a:buFont typeface="Arial" charset="0"/>
              <a:buChar char="•"/>
            </a:pPr>
            <a:r>
              <a:rPr lang="en-GB" sz="2400" dirty="0" smtClean="0">
                <a:cs typeface="Arial" charset="0"/>
              </a:rPr>
              <a:t>Check angular in plan</a:t>
            </a:r>
          </a:p>
          <a:p>
            <a:pPr lvl="4"/>
            <a:endParaRPr lang="en-GB" sz="2400" dirty="0" smtClean="0">
              <a:cs typeface="Arial" charset="0"/>
            </a:endParaRPr>
          </a:p>
          <a:p>
            <a:pPr lvl="4">
              <a:buFont typeface="Arial" charset="0"/>
              <a:buChar char="•"/>
            </a:pPr>
            <a:r>
              <a:rPr lang="en-GB" sz="2400" dirty="0" smtClean="0">
                <a:cs typeface="Arial" charset="0"/>
              </a:rPr>
              <a:t>Check parallel in elevation</a:t>
            </a:r>
            <a:br>
              <a:rPr lang="en-GB" sz="2400" dirty="0" smtClean="0">
                <a:cs typeface="Arial" charset="0"/>
              </a:rPr>
            </a:br>
            <a:endParaRPr lang="en-GB" sz="2400" dirty="0" smtClean="0">
              <a:cs typeface="Arial" charset="0"/>
            </a:endParaRPr>
          </a:p>
          <a:p>
            <a:pPr lvl="4">
              <a:buFont typeface="Arial" charset="0"/>
              <a:buChar char="•"/>
            </a:pPr>
            <a:r>
              <a:rPr lang="en-GB" sz="2400" dirty="0" smtClean="0">
                <a:cs typeface="Arial" charset="0"/>
              </a:rPr>
              <a:t>Check parallel in plan</a:t>
            </a:r>
          </a:p>
          <a:p>
            <a:pPr lvl="4"/>
            <a:endParaRPr lang="en-GB"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sz="3600" dirty="0" smtClean="0">
                <a:cs typeface="Arial" charset="0"/>
              </a:rPr>
              <a:t>Shaft Alignment - Step 1</a:t>
            </a:r>
          </a:p>
        </p:txBody>
      </p:sp>
      <p:sp>
        <p:nvSpPr>
          <p:cNvPr id="44035" name="Rectangle 3"/>
          <p:cNvSpPr>
            <a:spLocks noGrp="1" noChangeArrowheads="1"/>
          </p:cNvSpPr>
          <p:nvPr>
            <p:ph type="body" idx="1"/>
          </p:nvPr>
        </p:nvSpPr>
        <p:spPr>
          <a:xfrm>
            <a:off x="1163638" y="2190750"/>
            <a:ext cx="6943725" cy="3905250"/>
          </a:xfrm>
        </p:spPr>
        <p:txBody>
          <a:bodyPr/>
          <a:lstStyle/>
          <a:p>
            <a:pPr marL="0" indent="0" algn="ctr">
              <a:buFont typeface="Wingdings" pitchFamily="2" charset="2"/>
              <a:buNone/>
            </a:pPr>
            <a:r>
              <a:rPr lang="en-GB" sz="2400" dirty="0" smtClean="0">
                <a:cs typeface="Arial" charset="0"/>
              </a:rPr>
              <a:t>Check angular in elevation</a:t>
            </a:r>
          </a:p>
          <a:p>
            <a:pPr marL="0" indent="0" algn="ctr">
              <a:buFont typeface="Wingdings" pitchFamily="2" charset="2"/>
              <a:buNone/>
            </a:pPr>
            <a:endParaRPr lang="en-GB" sz="2400" dirty="0" smtClean="0">
              <a:cs typeface="Arial" charset="0"/>
            </a:endParaRPr>
          </a:p>
          <a:p>
            <a:pPr marL="0" indent="0" algn="ctr">
              <a:buFont typeface="Wingdings" pitchFamily="2" charset="2"/>
              <a:buNone/>
            </a:pPr>
            <a:r>
              <a:rPr lang="en-GB" sz="2400" dirty="0" smtClean="0">
                <a:cs typeface="Arial" charset="0"/>
              </a:rPr>
              <a:t>(NB : Elevation means side on view)</a:t>
            </a:r>
          </a:p>
          <a:p>
            <a:pPr marL="0" indent="0" algn="ctr">
              <a:buFont typeface="Wingdings" pitchFamily="2" charset="2"/>
              <a:buNone/>
            </a:pPr>
            <a:endParaRPr lang="en-GB" sz="2400" dirty="0" smtClean="0">
              <a:cs typeface="Arial" charset="0"/>
            </a:endParaRPr>
          </a:p>
          <a:p>
            <a:pPr marL="0" indent="0" algn="ctr">
              <a:buFont typeface="Wingdings" pitchFamily="2" charset="2"/>
              <a:buNone/>
            </a:pPr>
            <a:r>
              <a:rPr lang="en-GB" sz="2400" dirty="0" smtClean="0">
                <a:cs typeface="Arial" charset="0"/>
              </a:rPr>
              <a:t>With motor and pump bolted down, </a:t>
            </a:r>
          </a:p>
          <a:p>
            <a:pPr marL="0" indent="0" algn="ctr">
              <a:buFont typeface="Wingdings" pitchFamily="2" charset="2"/>
              <a:buNone/>
            </a:pPr>
            <a:r>
              <a:rPr lang="en-GB" sz="2400" dirty="0" smtClean="0">
                <a:cs typeface="Arial" charset="0"/>
              </a:rPr>
              <a:t>check with taper gauge and feelers, </a:t>
            </a:r>
          </a:p>
          <a:p>
            <a:pPr marL="0" indent="0" algn="ctr">
              <a:buFont typeface="Wingdings" pitchFamily="2" charset="2"/>
              <a:buNone/>
            </a:pPr>
            <a:r>
              <a:rPr lang="en-GB" sz="2400" dirty="0" smtClean="0">
                <a:cs typeface="Arial" charset="0"/>
              </a:rPr>
              <a:t>the gap at the top of the coupling </a:t>
            </a:r>
          </a:p>
          <a:p>
            <a:pPr marL="0" indent="0" algn="ctr">
              <a:buFont typeface="Wingdings" pitchFamily="2" charset="2"/>
              <a:buNone/>
            </a:pPr>
            <a:r>
              <a:rPr lang="en-GB" sz="2400" dirty="0" smtClean="0">
                <a:cs typeface="Arial" charset="0"/>
              </a:rPr>
              <a:t>and the bottom of the coupling</a:t>
            </a:r>
          </a:p>
          <a:p>
            <a:pPr marL="0" indent="0" algn="ctr">
              <a:buFont typeface="Wingdings" pitchFamily="2" charset="2"/>
              <a:buNone/>
            </a:pPr>
            <a:endParaRPr lang="en-GB" sz="2400" dirty="0" smtClean="0">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sz="3600" dirty="0" smtClean="0">
                <a:cs typeface="Arial" charset="0"/>
              </a:rPr>
              <a:t>Shaft Alignment - Step 1</a:t>
            </a:r>
          </a:p>
        </p:txBody>
      </p:sp>
      <p:sp>
        <p:nvSpPr>
          <p:cNvPr id="45059" name="Rectangle 3"/>
          <p:cNvSpPr>
            <a:spLocks noGrp="1" noChangeArrowheads="1"/>
          </p:cNvSpPr>
          <p:nvPr>
            <p:ph type="body" idx="1"/>
          </p:nvPr>
        </p:nvSpPr>
        <p:spPr>
          <a:xfrm>
            <a:off x="4499992" y="1556792"/>
            <a:ext cx="4341490" cy="4608512"/>
          </a:xfrm>
        </p:spPr>
        <p:txBody>
          <a:bodyPr/>
          <a:lstStyle/>
          <a:p>
            <a:pPr marL="0" indent="0" algn="ctr">
              <a:buFont typeface="Wingdings" pitchFamily="2" charset="2"/>
              <a:buNone/>
            </a:pPr>
            <a:r>
              <a:rPr lang="en-GB" sz="2400" dirty="0" smtClean="0"/>
              <a:t>Using the formula  </a:t>
            </a:r>
            <a:r>
              <a:rPr lang="en-GB" sz="2400" b="1" dirty="0" smtClean="0"/>
              <a:t>S = M L / </a:t>
            </a:r>
            <a:r>
              <a:rPr lang="en-GB" sz="2400" b="1" dirty="0" smtClean="0"/>
              <a:t>D</a:t>
            </a:r>
            <a:endParaRPr lang="en-GB" sz="2400" b="1" dirty="0" smtClean="0"/>
          </a:p>
          <a:p>
            <a:pPr marL="0" indent="0">
              <a:buFont typeface="Wingdings" pitchFamily="2" charset="2"/>
              <a:buNone/>
            </a:pPr>
            <a:r>
              <a:rPr lang="en-GB" sz="2400" dirty="0" smtClean="0"/>
              <a:t>S = thickness of shim </a:t>
            </a:r>
            <a:r>
              <a:rPr lang="en-GB" sz="2400" dirty="0" smtClean="0"/>
              <a:t>required</a:t>
            </a:r>
            <a:endParaRPr lang="en-GB" sz="2400" dirty="0" smtClean="0"/>
          </a:p>
          <a:p>
            <a:pPr marL="0" indent="0">
              <a:buFont typeface="Wingdings" pitchFamily="2" charset="2"/>
              <a:buNone/>
            </a:pPr>
            <a:r>
              <a:rPr lang="en-GB" sz="2400" dirty="0" smtClean="0"/>
              <a:t>L = distance between front and rear </a:t>
            </a:r>
            <a:r>
              <a:rPr lang="en-GB" sz="2400" dirty="0" smtClean="0"/>
              <a:t>motor </a:t>
            </a:r>
            <a:r>
              <a:rPr lang="en-GB" sz="2400" dirty="0" smtClean="0"/>
              <a:t>holding down bolts </a:t>
            </a:r>
            <a:r>
              <a:rPr lang="en-GB" sz="2400" dirty="0" smtClean="0"/>
              <a:t>measured </a:t>
            </a:r>
            <a:r>
              <a:rPr lang="en-GB" sz="2400" dirty="0" smtClean="0"/>
              <a:t>in inches</a:t>
            </a:r>
            <a:r>
              <a:rPr lang="en-GB" sz="2400" dirty="0" smtClean="0"/>
              <a:t>.</a:t>
            </a:r>
            <a:endParaRPr lang="en-GB" sz="2400" dirty="0" smtClean="0"/>
          </a:p>
          <a:p>
            <a:pPr marL="0" indent="0">
              <a:buFont typeface="Wingdings" pitchFamily="2" charset="2"/>
              <a:buNone/>
            </a:pPr>
            <a:r>
              <a:rPr lang="en-GB" sz="2400" dirty="0" smtClean="0"/>
              <a:t>D = diameter of the </a:t>
            </a:r>
            <a:r>
              <a:rPr lang="en-GB" sz="2400" dirty="0" smtClean="0"/>
              <a:t>coupling</a:t>
            </a:r>
            <a:endParaRPr lang="en-GB" sz="2400" dirty="0" smtClean="0"/>
          </a:p>
          <a:p>
            <a:pPr marL="0" indent="0">
              <a:buFont typeface="Wingdings" pitchFamily="2" charset="2"/>
              <a:buNone/>
            </a:pPr>
            <a:r>
              <a:rPr lang="en-GB" sz="2400" dirty="0" smtClean="0"/>
              <a:t>M = The Net misalignment in inches </a:t>
            </a:r>
            <a:r>
              <a:rPr lang="en-GB" sz="2400" dirty="0" smtClean="0"/>
              <a:t> of </a:t>
            </a:r>
            <a:r>
              <a:rPr lang="en-GB" sz="2400" dirty="0" smtClean="0"/>
              <a:t>the </a:t>
            </a:r>
            <a:r>
              <a:rPr lang="en-GB" sz="2400" dirty="0" smtClean="0"/>
              <a:t>couples</a:t>
            </a:r>
            <a:endParaRPr lang="en-GB" sz="2400" dirty="0" smtClean="0"/>
          </a:p>
          <a:p>
            <a:pPr marL="0" indent="0" algn="ctr">
              <a:buFont typeface="Wingdings" pitchFamily="2" charset="2"/>
              <a:buNone/>
            </a:pPr>
            <a:r>
              <a:rPr lang="en-GB" sz="2400" i="1" dirty="0" smtClean="0"/>
              <a:t>This calculation will ensure the </a:t>
            </a:r>
            <a:br>
              <a:rPr lang="en-GB" sz="2400" i="1" dirty="0" smtClean="0"/>
            </a:br>
            <a:r>
              <a:rPr lang="en-GB" sz="2400" i="1" dirty="0" smtClean="0"/>
              <a:t>motor is flat in relation to the pump</a:t>
            </a:r>
          </a:p>
        </p:txBody>
      </p:sp>
      <p:sp>
        <p:nvSpPr>
          <p:cNvPr id="45060" name="Line 4"/>
          <p:cNvSpPr>
            <a:spLocks noChangeShapeType="1"/>
          </p:cNvSpPr>
          <p:nvPr/>
        </p:nvSpPr>
        <p:spPr bwMode="auto">
          <a:xfrm>
            <a:off x="698500" y="3695700"/>
            <a:ext cx="2667000" cy="0"/>
          </a:xfrm>
          <a:prstGeom prst="line">
            <a:avLst/>
          </a:prstGeom>
          <a:noFill/>
          <a:ln w="12700">
            <a:solidFill>
              <a:schemeClr val="tx1"/>
            </a:solidFill>
            <a:prstDash val="lgDash"/>
            <a:round/>
            <a:headEnd/>
            <a:tailEnd/>
          </a:ln>
        </p:spPr>
        <p:txBody>
          <a:bodyPr wrap="none" anchor="ctr"/>
          <a:lstStyle/>
          <a:p>
            <a:endParaRPr lang="en-US"/>
          </a:p>
        </p:txBody>
      </p:sp>
      <p:grpSp>
        <p:nvGrpSpPr>
          <p:cNvPr id="45061" name="Group 15"/>
          <p:cNvGrpSpPr>
            <a:grpSpLocks/>
          </p:cNvGrpSpPr>
          <p:nvPr/>
        </p:nvGrpSpPr>
        <p:grpSpPr bwMode="auto">
          <a:xfrm>
            <a:off x="774700" y="2462213"/>
            <a:ext cx="1077913" cy="2297112"/>
            <a:chOff x="488" y="1551"/>
            <a:chExt cx="679" cy="1447"/>
          </a:xfrm>
        </p:grpSpPr>
        <p:grpSp>
          <p:nvGrpSpPr>
            <p:cNvPr id="45101" name="Group 7"/>
            <p:cNvGrpSpPr>
              <a:grpSpLocks/>
            </p:cNvGrpSpPr>
            <p:nvPr/>
          </p:nvGrpSpPr>
          <p:grpSpPr bwMode="auto">
            <a:xfrm>
              <a:off x="796" y="1551"/>
              <a:ext cx="371" cy="1447"/>
              <a:chOff x="796" y="1551"/>
              <a:chExt cx="371" cy="1447"/>
            </a:xfrm>
          </p:grpSpPr>
          <p:sp>
            <p:nvSpPr>
              <p:cNvPr id="45109" name="Rectangle 5"/>
              <p:cNvSpPr>
                <a:spLocks noChangeArrowheads="1"/>
              </p:cNvSpPr>
              <p:nvPr/>
            </p:nvSpPr>
            <p:spPr bwMode="auto">
              <a:xfrm>
                <a:off x="926" y="1551"/>
                <a:ext cx="241" cy="1447"/>
              </a:xfrm>
              <a:prstGeom prst="rect">
                <a:avLst/>
              </a:prstGeom>
              <a:noFill/>
              <a:ln w="12700">
                <a:solidFill>
                  <a:schemeClr val="tx1"/>
                </a:solidFill>
                <a:miter lim="800000"/>
                <a:headEnd/>
                <a:tailEnd/>
              </a:ln>
            </p:spPr>
            <p:txBody>
              <a:bodyPr wrap="none" anchor="ctr"/>
              <a:lstStyle/>
              <a:p>
                <a:endParaRPr lang="en-US"/>
              </a:p>
            </p:txBody>
          </p:sp>
          <p:sp>
            <p:nvSpPr>
              <p:cNvPr id="45110" name="Rectangle 6"/>
              <p:cNvSpPr>
                <a:spLocks noChangeArrowheads="1"/>
              </p:cNvSpPr>
              <p:nvPr/>
            </p:nvSpPr>
            <p:spPr bwMode="auto">
              <a:xfrm>
                <a:off x="796" y="1896"/>
                <a:ext cx="125" cy="849"/>
              </a:xfrm>
              <a:prstGeom prst="rect">
                <a:avLst/>
              </a:prstGeom>
              <a:noFill/>
              <a:ln w="12700">
                <a:solidFill>
                  <a:schemeClr val="tx1"/>
                </a:solidFill>
                <a:miter lim="800000"/>
                <a:headEnd/>
                <a:tailEnd/>
              </a:ln>
            </p:spPr>
            <p:txBody>
              <a:bodyPr wrap="none" anchor="ctr"/>
              <a:lstStyle/>
              <a:p>
                <a:endParaRPr lang="en-US"/>
              </a:p>
            </p:txBody>
          </p:sp>
        </p:grpSp>
        <p:grpSp>
          <p:nvGrpSpPr>
            <p:cNvPr id="45102" name="Group 14"/>
            <p:cNvGrpSpPr>
              <a:grpSpLocks/>
            </p:cNvGrpSpPr>
            <p:nvPr/>
          </p:nvGrpSpPr>
          <p:grpSpPr bwMode="auto">
            <a:xfrm>
              <a:off x="488" y="2147"/>
              <a:ext cx="311" cy="375"/>
              <a:chOff x="488" y="2147"/>
              <a:chExt cx="311" cy="375"/>
            </a:xfrm>
          </p:grpSpPr>
          <p:sp>
            <p:nvSpPr>
              <p:cNvPr id="45103" name="Line 8"/>
              <p:cNvSpPr>
                <a:spLocks noChangeShapeType="1"/>
              </p:cNvSpPr>
              <p:nvPr/>
            </p:nvSpPr>
            <p:spPr bwMode="auto">
              <a:xfrm flipH="1">
                <a:off x="529" y="2147"/>
                <a:ext cx="269" cy="0"/>
              </a:xfrm>
              <a:prstGeom prst="line">
                <a:avLst/>
              </a:prstGeom>
              <a:noFill/>
              <a:ln w="12700">
                <a:solidFill>
                  <a:schemeClr val="tx1"/>
                </a:solidFill>
                <a:round/>
                <a:headEnd/>
                <a:tailEnd/>
              </a:ln>
            </p:spPr>
            <p:txBody>
              <a:bodyPr wrap="none" anchor="ctr"/>
              <a:lstStyle/>
              <a:p>
                <a:endParaRPr lang="en-US"/>
              </a:p>
            </p:txBody>
          </p:sp>
          <p:sp>
            <p:nvSpPr>
              <p:cNvPr id="45104" name="Line 9"/>
              <p:cNvSpPr>
                <a:spLocks noChangeShapeType="1"/>
              </p:cNvSpPr>
              <p:nvPr/>
            </p:nvSpPr>
            <p:spPr bwMode="auto">
              <a:xfrm flipH="1">
                <a:off x="513" y="2520"/>
                <a:ext cx="286" cy="0"/>
              </a:xfrm>
              <a:prstGeom prst="line">
                <a:avLst/>
              </a:prstGeom>
              <a:noFill/>
              <a:ln w="12700">
                <a:solidFill>
                  <a:schemeClr val="tx1"/>
                </a:solidFill>
                <a:round/>
                <a:headEnd/>
                <a:tailEnd/>
              </a:ln>
            </p:spPr>
            <p:txBody>
              <a:bodyPr wrap="none" anchor="ctr"/>
              <a:lstStyle/>
              <a:p>
                <a:endParaRPr lang="en-US"/>
              </a:p>
            </p:txBody>
          </p:sp>
          <p:grpSp>
            <p:nvGrpSpPr>
              <p:cNvPr id="45105" name="Group 12"/>
              <p:cNvGrpSpPr>
                <a:grpSpLocks/>
              </p:cNvGrpSpPr>
              <p:nvPr/>
            </p:nvGrpSpPr>
            <p:grpSpPr bwMode="auto">
              <a:xfrm>
                <a:off x="495" y="2153"/>
                <a:ext cx="61" cy="369"/>
                <a:chOff x="495" y="2153"/>
                <a:chExt cx="61" cy="369"/>
              </a:xfrm>
            </p:grpSpPr>
            <p:sp>
              <p:nvSpPr>
                <p:cNvPr id="45107" name="Arc 10"/>
                <p:cNvSpPr>
                  <a:spLocks/>
                </p:cNvSpPr>
                <p:nvPr/>
              </p:nvSpPr>
              <p:spPr bwMode="auto">
                <a:xfrm>
                  <a:off x="495" y="2153"/>
                  <a:ext cx="41" cy="181"/>
                </a:xfrm>
                <a:custGeom>
                  <a:avLst/>
                  <a:gdLst>
                    <a:gd name="T0" fmla="*/ 0 w 21600"/>
                    <a:gd name="T1" fmla="*/ 0 h 42216"/>
                    <a:gd name="T2" fmla="*/ 0 w 21600"/>
                    <a:gd name="T3" fmla="*/ 0 h 42216"/>
                    <a:gd name="T4" fmla="*/ 0 w 21600"/>
                    <a:gd name="T5" fmla="*/ 0 h 42216"/>
                    <a:gd name="T6" fmla="*/ 0 60000 65536"/>
                    <a:gd name="T7" fmla="*/ 0 60000 65536"/>
                    <a:gd name="T8" fmla="*/ 0 60000 65536"/>
                    <a:gd name="T9" fmla="*/ 0 w 21600"/>
                    <a:gd name="T10" fmla="*/ 0 h 42216"/>
                    <a:gd name="T11" fmla="*/ 21600 w 21600"/>
                    <a:gd name="T12" fmla="*/ 42216 h 42216"/>
                  </a:gdLst>
                  <a:ahLst/>
                  <a:cxnLst>
                    <a:cxn ang="T6">
                      <a:pos x="T0" y="T1"/>
                    </a:cxn>
                    <a:cxn ang="T7">
                      <a:pos x="T2" y="T3"/>
                    </a:cxn>
                    <a:cxn ang="T8">
                      <a:pos x="T4" y="T5"/>
                    </a:cxn>
                  </a:cxnLst>
                  <a:rect l="T9" t="T10" r="T11" b="T12"/>
                  <a:pathLst>
                    <a:path w="21600" h="42216" fill="none" extrusionOk="0">
                      <a:moveTo>
                        <a:pt x="15177" y="42215"/>
                      </a:moveTo>
                      <a:cubicBezTo>
                        <a:pt x="6149" y="39404"/>
                        <a:pt x="0" y="31048"/>
                        <a:pt x="0" y="21593"/>
                      </a:cubicBezTo>
                      <a:cubicBezTo>
                        <a:pt x="-1" y="9870"/>
                        <a:pt x="9350" y="287"/>
                        <a:pt x="21069" y="-1"/>
                      </a:cubicBezTo>
                    </a:path>
                    <a:path w="21600" h="42216" stroke="0" extrusionOk="0">
                      <a:moveTo>
                        <a:pt x="15177" y="42215"/>
                      </a:moveTo>
                      <a:cubicBezTo>
                        <a:pt x="6149" y="39404"/>
                        <a:pt x="0" y="31048"/>
                        <a:pt x="0" y="21593"/>
                      </a:cubicBezTo>
                      <a:cubicBezTo>
                        <a:pt x="-1" y="9870"/>
                        <a:pt x="9350" y="287"/>
                        <a:pt x="21069" y="-1"/>
                      </a:cubicBezTo>
                      <a:lnTo>
                        <a:pt x="21600" y="21593"/>
                      </a:lnTo>
                      <a:close/>
                    </a:path>
                  </a:pathLst>
                </a:custGeom>
                <a:noFill/>
                <a:ln w="12700" cap="rnd">
                  <a:solidFill>
                    <a:schemeClr val="tx1"/>
                  </a:solidFill>
                  <a:round/>
                  <a:headEnd/>
                  <a:tailEnd/>
                </a:ln>
              </p:spPr>
              <p:txBody>
                <a:bodyPr wrap="none" anchor="ctr"/>
                <a:lstStyle/>
                <a:p>
                  <a:endParaRPr lang="en-US"/>
                </a:p>
              </p:txBody>
            </p:sp>
            <p:sp>
              <p:nvSpPr>
                <p:cNvPr id="45108" name="Arc 11"/>
                <p:cNvSpPr>
                  <a:spLocks/>
                </p:cNvSpPr>
                <p:nvPr/>
              </p:nvSpPr>
              <p:spPr bwMode="auto">
                <a:xfrm rot="10800000">
                  <a:off x="515" y="2341"/>
                  <a:ext cx="41" cy="181"/>
                </a:xfrm>
                <a:custGeom>
                  <a:avLst/>
                  <a:gdLst>
                    <a:gd name="T0" fmla="*/ 0 w 21600"/>
                    <a:gd name="T1" fmla="*/ 0 h 42216"/>
                    <a:gd name="T2" fmla="*/ 0 w 21600"/>
                    <a:gd name="T3" fmla="*/ 0 h 42216"/>
                    <a:gd name="T4" fmla="*/ 0 w 21600"/>
                    <a:gd name="T5" fmla="*/ 0 h 42216"/>
                    <a:gd name="T6" fmla="*/ 0 60000 65536"/>
                    <a:gd name="T7" fmla="*/ 0 60000 65536"/>
                    <a:gd name="T8" fmla="*/ 0 60000 65536"/>
                    <a:gd name="T9" fmla="*/ 0 w 21600"/>
                    <a:gd name="T10" fmla="*/ 0 h 42216"/>
                    <a:gd name="T11" fmla="*/ 21600 w 21600"/>
                    <a:gd name="T12" fmla="*/ 42216 h 42216"/>
                  </a:gdLst>
                  <a:ahLst/>
                  <a:cxnLst>
                    <a:cxn ang="T6">
                      <a:pos x="T0" y="T1"/>
                    </a:cxn>
                    <a:cxn ang="T7">
                      <a:pos x="T2" y="T3"/>
                    </a:cxn>
                    <a:cxn ang="T8">
                      <a:pos x="T4" y="T5"/>
                    </a:cxn>
                  </a:cxnLst>
                  <a:rect l="T9" t="T10" r="T11" b="T12"/>
                  <a:pathLst>
                    <a:path w="21600" h="42216" fill="none" extrusionOk="0">
                      <a:moveTo>
                        <a:pt x="15177" y="42215"/>
                      </a:moveTo>
                      <a:cubicBezTo>
                        <a:pt x="6149" y="39404"/>
                        <a:pt x="0" y="31048"/>
                        <a:pt x="0" y="21593"/>
                      </a:cubicBezTo>
                      <a:cubicBezTo>
                        <a:pt x="-1" y="9870"/>
                        <a:pt x="9350" y="287"/>
                        <a:pt x="21069" y="-1"/>
                      </a:cubicBezTo>
                    </a:path>
                    <a:path w="21600" h="42216" stroke="0" extrusionOk="0">
                      <a:moveTo>
                        <a:pt x="15177" y="42215"/>
                      </a:moveTo>
                      <a:cubicBezTo>
                        <a:pt x="6149" y="39404"/>
                        <a:pt x="0" y="31048"/>
                        <a:pt x="0" y="21593"/>
                      </a:cubicBezTo>
                      <a:cubicBezTo>
                        <a:pt x="-1" y="9870"/>
                        <a:pt x="9350" y="287"/>
                        <a:pt x="21069" y="-1"/>
                      </a:cubicBezTo>
                      <a:lnTo>
                        <a:pt x="21600" y="21593"/>
                      </a:lnTo>
                      <a:close/>
                    </a:path>
                  </a:pathLst>
                </a:custGeom>
                <a:noFill/>
                <a:ln w="12700" cap="rnd">
                  <a:solidFill>
                    <a:schemeClr val="tx1"/>
                  </a:solidFill>
                  <a:round/>
                  <a:headEnd/>
                  <a:tailEnd/>
                </a:ln>
              </p:spPr>
              <p:txBody>
                <a:bodyPr wrap="none" anchor="ctr"/>
                <a:lstStyle/>
                <a:p>
                  <a:endParaRPr lang="en-US"/>
                </a:p>
              </p:txBody>
            </p:sp>
          </p:grpSp>
          <p:sp>
            <p:nvSpPr>
              <p:cNvPr id="45106" name="Freeform 13"/>
              <p:cNvSpPr>
                <a:spLocks/>
              </p:cNvSpPr>
              <p:nvPr/>
            </p:nvSpPr>
            <p:spPr bwMode="auto">
              <a:xfrm>
                <a:off x="488" y="2337"/>
                <a:ext cx="65" cy="184"/>
              </a:xfrm>
              <a:custGeom>
                <a:avLst/>
                <a:gdLst>
                  <a:gd name="T0" fmla="*/ 28 w 65"/>
                  <a:gd name="T1" fmla="*/ 0 h 184"/>
                  <a:gd name="T2" fmla="*/ 12 w 65"/>
                  <a:gd name="T3" fmla="*/ 55 h 184"/>
                  <a:gd name="T4" fmla="*/ 5 w 65"/>
                  <a:gd name="T5" fmla="*/ 73 h 184"/>
                  <a:gd name="T6" fmla="*/ 0 w 65"/>
                  <a:gd name="T7" fmla="*/ 97 h 184"/>
                  <a:gd name="T8" fmla="*/ 0 w 65"/>
                  <a:gd name="T9" fmla="*/ 112 h 184"/>
                  <a:gd name="T10" fmla="*/ 0 w 65"/>
                  <a:gd name="T11" fmla="*/ 110 h 184"/>
                  <a:gd name="T12" fmla="*/ 0 w 65"/>
                  <a:gd name="T13" fmla="*/ 141 h 184"/>
                  <a:gd name="T14" fmla="*/ 5 w 65"/>
                  <a:gd name="T15" fmla="*/ 162 h 184"/>
                  <a:gd name="T16" fmla="*/ 14 w 65"/>
                  <a:gd name="T17" fmla="*/ 175 h 184"/>
                  <a:gd name="T18" fmla="*/ 27 w 65"/>
                  <a:gd name="T19" fmla="*/ 183 h 184"/>
                  <a:gd name="T20" fmla="*/ 45 w 65"/>
                  <a:gd name="T21" fmla="*/ 172 h 184"/>
                  <a:gd name="T22" fmla="*/ 64 w 65"/>
                  <a:gd name="T23" fmla="*/ 120 h 184"/>
                  <a:gd name="T24" fmla="*/ 64 w 65"/>
                  <a:gd name="T25" fmla="*/ 78 h 184"/>
                  <a:gd name="T26" fmla="*/ 58 w 65"/>
                  <a:gd name="T27" fmla="*/ 37 h 184"/>
                  <a:gd name="T28" fmla="*/ 45 w 65"/>
                  <a:gd name="T29" fmla="*/ 14 h 184"/>
                  <a:gd name="T30" fmla="*/ 28 w 65"/>
                  <a:gd name="T31" fmla="*/ 0 h 1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5"/>
                  <a:gd name="T49" fmla="*/ 0 h 184"/>
                  <a:gd name="T50" fmla="*/ 65 w 65"/>
                  <a:gd name="T51" fmla="*/ 184 h 18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5" h="184">
                    <a:moveTo>
                      <a:pt x="28" y="0"/>
                    </a:moveTo>
                    <a:lnTo>
                      <a:pt x="12" y="55"/>
                    </a:lnTo>
                    <a:lnTo>
                      <a:pt x="5" y="73"/>
                    </a:lnTo>
                    <a:lnTo>
                      <a:pt x="0" y="97"/>
                    </a:lnTo>
                    <a:lnTo>
                      <a:pt x="0" y="112"/>
                    </a:lnTo>
                    <a:lnTo>
                      <a:pt x="0" y="110"/>
                    </a:lnTo>
                    <a:lnTo>
                      <a:pt x="0" y="141"/>
                    </a:lnTo>
                    <a:lnTo>
                      <a:pt x="5" y="162"/>
                    </a:lnTo>
                    <a:lnTo>
                      <a:pt x="14" y="175"/>
                    </a:lnTo>
                    <a:lnTo>
                      <a:pt x="27" y="183"/>
                    </a:lnTo>
                    <a:lnTo>
                      <a:pt x="45" y="172"/>
                    </a:lnTo>
                    <a:lnTo>
                      <a:pt x="64" y="120"/>
                    </a:lnTo>
                    <a:lnTo>
                      <a:pt x="64" y="78"/>
                    </a:lnTo>
                    <a:lnTo>
                      <a:pt x="58" y="37"/>
                    </a:lnTo>
                    <a:lnTo>
                      <a:pt x="45" y="14"/>
                    </a:lnTo>
                    <a:lnTo>
                      <a:pt x="28" y="0"/>
                    </a:lnTo>
                  </a:path>
                </a:pathLst>
              </a:custGeom>
              <a:solidFill>
                <a:schemeClr val="folHlink"/>
              </a:solidFill>
              <a:ln w="12700" cap="rnd">
                <a:solidFill>
                  <a:schemeClr val="tx1"/>
                </a:solidFill>
                <a:round/>
                <a:headEnd/>
                <a:tailEnd/>
              </a:ln>
            </p:spPr>
            <p:txBody>
              <a:bodyPr/>
              <a:lstStyle/>
              <a:p>
                <a:endParaRPr lang="en-US"/>
              </a:p>
            </p:txBody>
          </p:sp>
        </p:grpSp>
      </p:grpSp>
      <p:grpSp>
        <p:nvGrpSpPr>
          <p:cNvPr id="45062" name="Group 26"/>
          <p:cNvGrpSpPr>
            <a:grpSpLocks/>
          </p:cNvGrpSpPr>
          <p:nvPr/>
        </p:nvGrpSpPr>
        <p:grpSpPr bwMode="auto">
          <a:xfrm>
            <a:off x="2259013" y="2520950"/>
            <a:ext cx="1095375" cy="2254250"/>
            <a:chOff x="1423" y="1588"/>
            <a:chExt cx="690" cy="1420"/>
          </a:xfrm>
        </p:grpSpPr>
        <p:grpSp>
          <p:nvGrpSpPr>
            <p:cNvPr id="45091" name="Group 18"/>
            <p:cNvGrpSpPr>
              <a:grpSpLocks/>
            </p:cNvGrpSpPr>
            <p:nvPr/>
          </p:nvGrpSpPr>
          <p:grpSpPr bwMode="auto">
            <a:xfrm>
              <a:off x="1423" y="1588"/>
              <a:ext cx="369" cy="1420"/>
              <a:chOff x="1423" y="1588"/>
              <a:chExt cx="369" cy="1420"/>
            </a:xfrm>
          </p:grpSpPr>
          <p:sp>
            <p:nvSpPr>
              <p:cNvPr id="45099" name="Rectangle 16"/>
              <p:cNvSpPr>
                <a:spLocks noChangeArrowheads="1"/>
              </p:cNvSpPr>
              <p:nvPr/>
            </p:nvSpPr>
            <p:spPr bwMode="auto">
              <a:xfrm rot="480000">
                <a:off x="1423" y="1588"/>
                <a:ext cx="238" cy="1420"/>
              </a:xfrm>
              <a:prstGeom prst="rect">
                <a:avLst/>
              </a:prstGeom>
              <a:noFill/>
              <a:ln w="12700">
                <a:solidFill>
                  <a:schemeClr val="tx1"/>
                </a:solidFill>
                <a:miter lim="800000"/>
                <a:headEnd/>
                <a:tailEnd/>
              </a:ln>
            </p:spPr>
            <p:txBody>
              <a:bodyPr wrap="none" anchor="ctr"/>
              <a:lstStyle/>
              <a:p>
                <a:endParaRPr lang="en-US"/>
              </a:p>
            </p:txBody>
          </p:sp>
          <p:sp>
            <p:nvSpPr>
              <p:cNvPr id="45100" name="Rectangle 17"/>
              <p:cNvSpPr>
                <a:spLocks noChangeArrowheads="1"/>
              </p:cNvSpPr>
              <p:nvPr/>
            </p:nvSpPr>
            <p:spPr bwMode="auto">
              <a:xfrm rot="480000">
                <a:off x="1670" y="1865"/>
                <a:ext cx="122" cy="833"/>
              </a:xfrm>
              <a:prstGeom prst="rect">
                <a:avLst/>
              </a:prstGeom>
              <a:noFill/>
              <a:ln w="12700">
                <a:solidFill>
                  <a:schemeClr val="tx1"/>
                </a:solidFill>
                <a:miter lim="800000"/>
                <a:headEnd/>
                <a:tailEnd/>
              </a:ln>
            </p:spPr>
            <p:txBody>
              <a:bodyPr wrap="none" anchor="ctr"/>
              <a:lstStyle/>
              <a:p>
                <a:endParaRPr lang="en-US"/>
              </a:p>
            </p:txBody>
          </p:sp>
        </p:grpSp>
        <p:grpSp>
          <p:nvGrpSpPr>
            <p:cNvPr id="45092" name="Group 25"/>
            <p:cNvGrpSpPr>
              <a:grpSpLocks/>
            </p:cNvGrpSpPr>
            <p:nvPr/>
          </p:nvGrpSpPr>
          <p:grpSpPr bwMode="auto">
            <a:xfrm>
              <a:off x="1776" y="2102"/>
              <a:ext cx="337" cy="398"/>
              <a:chOff x="1776" y="2102"/>
              <a:chExt cx="337" cy="398"/>
            </a:xfrm>
          </p:grpSpPr>
          <p:sp>
            <p:nvSpPr>
              <p:cNvPr id="45093" name="Line 19"/>
              <p:cNvSpPr>
                <a:spLocks noChangeShapeType="1"/>
              </p:cNvSpPr>
              <p:nvPr/>
            </p:nvSpPr>
            <p:spPr bwMode="auto">
              <a:xfrm>
                <a:off x="1776" y="2463"/>
                <a:ext cx="246" cy="30"/>
              </a:xfrm>
              <a:prstGeom prst="line">
                <a:avLst/>
              </a:prstGeom>
              <a:noFill/>
              <a:ln w="12700">
                <a:solidFill>
                  <a:schemeClr val="tx1"/>
                </a:solidFill>
                <a:round/>
                <a:headEnd/>
                <a:tailEnd/>
              </a:ln>
            </p:spPr>
            <p:txBody>
              <a:bodyPr wrap="none" anchor="ctr"/>
              <a:lstStyle/>
              <a:p>
                <a:endParaRPr lang="en-US"/>
              </a:p>
            </p:txBody>
          </p:sp>
          <p:sp>
            <p:nvSpPr>
              <p:cNvPr id="45094" name="Line 20"/>
              <p:cNvSpPr>
                <a:spLocks noChangeShapeType="1"/>
              </p:cNvSpPr>
              <p:nvPr/>
            </p:nvSpPr>
            <p:spPr bwMode="auto">
              <a:xfrm>
                <a:off x="1821" y="2102"/>
                <a:ext cx="264" cy="30"/>
              </a:xfrm>
              <a:prstGeom prst="line">
                <a:avLst/>
              </a:prstGeom>
              <a:noFill/>
              <a:ln w="12700">
                <a:solidFill>
                  <a:schemeClr val="tx1"/>
                </a:solidFill>
                <a:round/>
                <a:headEnd/>
                <a:tailEnd/>
              </a:ln>
            </p:spPr>
            <p:txBody>
              <a:bodyPr wrap="none" anchor="ctr"/>
              <a:lstStyle/>
              <a:p>
                <a:endParaRPr lang="en-US"/>
              </a:p>
            </p:txBody>
          </p:sp>
          <p:grpSp>
            <p:nvGrpSpPr>
              <p:cNvPr id="45095" name="Group 23"/>
              <p:cNvGrpSpPr>
                <a:grpSpLocks/>
              </p:cNvGrpSpPr>
              <p:nvPr/>
            </p:nvGrpSpPr>
            <p:grpSpPr bwMode="auto">
              <a:xfrm>
                <a:off x="2040" y="2137"/>
                <a:ext cx="46" cy="363"/>
                <a:chOff x="2040" y="2137"/>
                <a:chExt cx="46" cy="363"/>
              </a:xfrm>
            </p:grpSpPr>
            <p:sp>
              <p:nvSpPr>
                <p:cNvPr id="45097" name="Arc 21"/>
                <p:cNvSpPr>
                  <a:spLocks/>
                </p:cNvSpPr>
                <p:nvPr/>
              </p:nvSpPr>
              <p:spPr bwMode="auto">
                <a:xfrm rot="-10320000">
                  <a:off x="2040" y="2322"/>
                  <a:ext cx="40" cy="178"/>
                </a:xfrm>
                <a:custGeom>
                  <a:avLst/>
                  <a:gdLst>
                    <a:gd name="T0" fmla="*/ 0 w 21600"/>
                    <a:gd name="T1" fmla="*/ 0 h 42351"/>
                    <a:gd name="T2" fmla="*/ 0 w 21600"/>
                    <a:gd name="T3" fmla="*/ 0 h 42351"/>
                    <a:gd name="T4" fmla="*/ 0 w 21600"/>
                    <a:gd name="T5" fmla="*/ 0 h 42351"/>
                    <a:gd name="T6" fmla="*/ 0 60000 65536"/>
                    <a:gd name="T7" fmla="*/ 0 60000 65536"/>
                    <a:gd name="T8" fmla="*/ 0 60000 65536"/>
                    <a:gd name="T9" fmla="*/ 0 w 21600"/>
                    <a:gd name="T10" fmla="*/ 0 h 42351"/>
                    <a:gd name="T11" fmla="*/ 21600 w 21600"/>
                    <a:gd name="T12" fmla="*/ 42351 h 42351"/>
                  </a:gdLst>
                  <a:ahLst/>
                  <a:cxnLst>
                    <a:cxn ang="T6">
                      <a:pos x="T0" y="T1"/>
                    </a:cxn>
                    <a:cxn ang="T7">
                      <a:pos x="T2" y="T3"/>
                    </a:cxn>
                    <a:cxn ang="T8">
                      <a:pos x="T4" y="T5"/>
                    </a:cxn>
                  </a:cxnLst>
                  <a:rect l="T9" t="T10" r="T11" b="T12"/>
                  <a:pathLst>
                    <a:path w="21600" h="42351" fill="none" extrusionOk="0">
                      <a:moveTo>
                        <a:pt x="15628" y="42351"/>
                      </a:moveTo>
                      <a:cubicBezTo>
                        <a:pt x="6374" y="39689"/>
                        <a:pt x="0" y="31222"/>
                        <a:pt x="0" y="21593"/>
                      </a:cubicBezTo>
                      <a:cubicBezTo>
                        <a:pt x="-1" y="9874"/>
                        <a:pt x="9344" y="292"/>
                        <a:pt x="21059" y="-1"/>
                      </a:cubicBezTo>
                    </a:path>
                    <a:path w="21600" h="42351" stroke="0" extrusionOk="0">
                      <a:moveTo>
                        <a:pt x="15628" y="42351"/>
                      </a:moveTo>
                      <a:cubicBezTo>
                        <a:pt x="6374" y="39689"/>
                        <a:pt x="0" y="31222"/>
                        <a:pt x="0" y="21593"/>
                      </a:cubicBezTo>
                      <a:cubicBezTo>
                        <a:pt x="-1" y="9874"/>
                        <a:pt x="9344" y="292"/>
                        <a:pt x="21059" y="-1"/>
                      </a:cubicBezTo>
                      <a:lnTo>
                        <a:pt x="21600" y="21593"/>
                      </a:lnTo>
                      <a:close/>
                    </a:path>
                  </a:pathLst>
                </a:custGeom>
                <a:noFill/>
                <a:ln w="12700" cap="rnd">
                  <a:solidFill>
                    <a:schemeClr val="tx1"/>
                  </a:solidFill>
                  <a:round/>
                  <a:headEnd/>
                  <a:tailEnd/>
                </a:ln>
              </p:spPr>
              <p:txBody>
                <a:bodyPr wrap="none" anchor="ctr"/>
                <a:lstStyle/>
                <a:p>
                  <a:endParaRPr lang="en-US"/>
                </a:p>
              </p:txBody>
            </p:sp>
            <p:sp>
              <p:nvSpPr>
                <p:cNvPr id="45098" name="Arc 22"/>
                <p:cNvSpPr>
                  <a:spLocks/>
                </p:cNvSpPr>
                <p:nvPr/>
              </p:nvSpPr>
              <p:spPr bwMode="auto">
                <a:xfrm rot="480000">
                  <a:off x="2046" y="2137"/>
                  <a:ext cx="40" cy="178"/>
                </a:xfrm>
                <a:custGeom>
                  <a:avLst/>
                  <a:gdLst>
                    <a:gd name="T0" fmla="*/ 0 w 21600"/>
                    <a:gd name="T1" fmla="*/ 0 h 42351"/>
                    <a:gd name="T2" fmla="*/ 0 w 21600"/>
                    <a:gd name="T3" fmla="*/ 0 h 42351"/>
                    <a:gd name="T4" fmla="*/ 0 w 21600"/>
                    <a:gd name="T5" fmla="*/ 0 h 42351"/>
                    <a:gd name="T6" fmla="*/ 0 60000 65536"/>
                    <a:gd name="T7" fmla="*/ 0 60000 65536"/>
                    <a:gd name="T8" fmla="*/ 0 60000 65536"/>
                    <a:gd name="T9" fmla="*/ 0 w 21600"/>
                    <a:gd name="T10" fmla="*/ 0 h 42351"/>
                    <a:gd name="T11" fmla="*/ 21600 w 21600"/>
                    <a:gd name="T12" fmla="*/ 42351 h 42351"/>
                  </a:gdLst>
                  <a:ahLst/>
                  <a:cxnLst>
                    <a:cxn ang="T6">
                      <a:pos x="T0" y="T1"/>
                    </a:cxn>
                    <a:cxn ang="T7">
                      <a:pos x="T2" y="T3"/>
                    </a:cxn>
                    <a:cxn ang="T8">
                      <a:pos x="T4" y="T5"/>
                    </a:cxn>
                  </a:cxnLst>
                  <a:rect l="T9" t="T10" r="T11" b="T12"/>
                  <a:pathLst>
                    <a:path w="21600" h="42351" fill="none" extrusionOk="0">
                      <a:moveTo>
                        <a:pt x="15628" y="42351"/>
                      </a:moveTo>
                      <a:cubicBezTo>
                        <a:pt x="6374" y="39689"/>
                        <a:pt x="0" y="31222"/>
                        <a:pt x="0" y="21593"/>
                      </a:cubicBezTo>
                      <a:cubicBezTo>
                        <a:pt x="-1" y="9874"/>
                        <a:pt x="9344" y="292"/>
                        <a:pt x="21059" y="-1"/>
                      </a:cubicBezTo>
                    </a:path>
                    <a:path w="21600" h="42351" stroke="0" extrusionOk="0">
                      <a:moveTo>
                        <a:pt x="15628" y="42351"/>
                      </a:moveTo>
                      <a:cubicBezTo>
                        <a:pt x="6374" y="39689"/>
                        <a:pt x="0" y="31222"/>
                        <a:pt x="0" y="21593"/>
                      </a:cubicBezTo>
                      <a:cubicBezTo>
                        <a:pt x="-1" y="9874"/>
                        <a:pt x="9344" y="292"/>
                        <a:pt x="21059" y="-1"/>
                      </a:cubicBezTo>
                      <a:lnTo>
                        <a:pt x="21600" y="21593"/>
                      </a:lnTo>
                      <a:close/>
                    </a:path>
                  </a:pathLst>
                </a:custGeom>
                <a:noFill/>
                <a:ln w="12700" cap="rnd">
                  <a:solidFill>
                    <a:schemeClr val="tx1"/>
                  </a:solidFill>
                  <a:round/>
                  <a:headEnd/>
                  <a:tailEnd/>
                </a:ln>
              </p:spPr>
              <p:txBody>
                <a:bodyPr wrap="none" anchor="ctr"/>
                <a:lstStyle/>
                <a:p>
                  <a:endParaRPr lang="en-US"/>
                </a:p>
              </p:txBody>
            </p:sp>
          </p:grpSp>
          <p:sp>
            <p:nvSpPr>
              <p:cNvPr id="45096" name="Freeform 24"/>
              <p:cNvSpPr>
                <a:spLocks/>
              </p:cNvSpPr>
              <p:nvPr/>
            </p:nvSpPr>
            <p:spPr bwMode="auto">
              <a:xfrm>
                <a:off x="2041" y="2138"/>
                <a:ext cx="72" cy="178"/>
              </a:xfrm>
              <a:custGeom>
                <a:avLst/>
                <a:gdLst>
                  <a:gd name="T0" fmla="*/ 24 w 72"/>
                  <a:gd name="T1" fmla="*/ 177 h 178"/>
                  <a:gd name="T2" fmla="*/ 46 w 72"/>
                  <a:gd name="T3" fmla="*/ 126 h 178"/>
                  <a:gd name="T4" fmla="*/ 57 w 72"/>
                  <a:gd name="T5" fmla="*/ 111 h 178"/>
                  <a:gd name="T6" fmla="*/ 65 w 72"/>
                  <a:gd name="T7" fmla="*/ 88 h 178"/>
                  <a:gd name="T8" fmla="*/ 66 w 72"/>
                  <a:gd name="T9" fmla="*/ 73 h 178"/>
                  <a:gd name="T10" fmla="*/ 66 w 72"/>
                  <a:gd name="T11" fmla="*/ 75 h 178"/>
                  <a:gd name="T12" fmla="*/ 71 w 72"/>
                  <a:gd name="T13" fmla="*/ 43 h 178"/>
                  <a:gd name="T14" fmla="*/ 67 w 72"/>
                  <a:gd name="T15" fmla="*/ 22 h 178"/>
                  <a:gd name="T16" fmla="*/ 59 w 72"/>
                  <a:gd name="T17" fmla="*/ 9 h 178"/>
                  <a:gd name="T18" fmla="*/ 50 w 72"/>
                  <a:gd name="T19" fmla="*/ 0 h 178"/>
                  <a:gd name="T20" fmla="*/ 31 w 72"/>
                  <a:gd name="T21" fmla="*/ 9 h 178"/>
                  <a:gd name="T22" fmla="*/ 5 w 72"/>
                  <a:gd name="T23" fmla="*/ 56 h 178"/>
                  <a:gd name="T24" fmla="*/ 0 w 72"/>
                  <a:gd name="T25" fmla="*/ 97 h 178"/>
                  <a:gd name="T26" fmla="*/ 0 w 72"/>
                  <a:gd name="T27" fmla="*/ 138 h 178"/>
                  <a:gd name="T28" fmla="*/ 9 w 72"/>
                  <a:gd name="T29" fmla="*/ 163 h 178"/>
                  <a:gd name="T30" fmla="*/ 24 w 72"/>
                  <a:gd name="T31" fmla="*/ 177 h 17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
                  <a:gd name="T49" fmla="*/ 0 h 178"/>
                  <a:gd name="T50" fmla="*/ 72 w 72"/>
                  <a:gd name="T51" fmla="*/ 178 h 17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 h="178">
                    <a:moveTo>
                      <a:pt x="24" y="177"/>
                    </a:moveTo>
                    <a:lnTo>
                      <a:pt x="46" y="126"/>
                    </a:lnTo>
                    <a:lnTo>
                      <a:pt x="57" y="111"/>
                    </a:lnTo>
                    <a:lnTo>
                      <a:pt x="65" y="88"/>
                    </a:lnTo>
                    <a:lnTo>
                      <a:pt x="66" y="73"/>
                    </a:lnTo>
                    <a:lnTo>
                      <a:pt x="66" y="75"/>
                    </a:lnTo>
                    <a:lnTo>
                      <a:pt x="71" y="43"/>
                    </a:lnTo>
                    <a:lnTo>
                      <a:pt x="67" y="22"/>
                    </a:lnTo>
                    <a:lnTo>
                      <a:pt x="59" y="9"/>
                    </a:lnTo>
                    <a:lnTo>
                      <a:pt x="50" y="0"/>
                    </a:lnTo>
                    <a:lnTo>
                      <a:pt x="31" y="9"/>
                    </a:lnTo>
                    <a:lnTo>
                      <a:pt x="5" y="56"/>
                    </a:lnTo>
                    <a:lnTo>
                      <a:pt x="0" y="97"/>
                    </a:lnTo>
                    <a:lnTo>
                      <a:pt x="0" y="138"/>
                    </a:lnTo>
                    <a:lnTo>
                      <a:pt x="9" y="163"/>
                    </a:lnTo>
                    <a:lnTo>
                      <a:pt x="24" y="177"/>
                    </a:lnTo>
                  </a:path>
                </a:pathLst>
              </a:custGeom>
              <a:solidFill>
                <a:schemeClr val="folHlink"/>
              </a:solidFill>
              <a:ln w="12700" cap="rnd">
                <a:solidFill>
                  <a:schemeClr val="tx1"/>
                </a:solidFill>
                <a:round/>
                <a:headEnd/>
                <a:tailEnd/>
              </a:ln>
            </p:spPr>
            <p:txBody>
              <a:bodyPr/>
              <a:lstStyle/>
              <a:p>
                <a:endParaRPr lang="en-US"/>
              </a:p>
            </p:txBody>
          </p:sp>
        </p:grpSp>
      </p:grpSp>
      <p:sp>
        <p:nvSpPr>
          <p:cNvPr id="45063" name="Line 27"/>
          <p:cNvSpPr>
            <a:spLocks noChangeShapeType="1"/>
          </p:cNvSpPr>
          <p:nvPr/>
        </p:nvSpPr>
        <p:spPr bwMode="auto">
          <a:xfrm flipH="1">
            <a:off x="1857375" y="1892300"/>
            <a:ext cx="15875" cy="441325"/>
          </a:xfrm>
          <a:prstGeom prst="line">
            <a:avLst/>
          </a:prstGeom>
          <a:noFill/>
          <a:ln w="12700">
            <a:solidFill>
              <a:schemeClr val="tx1"/>
            </a:solidFill>
            <a:round/>
            <a:headEnd/>
            <a:tailEnd/>
          </a:ln>
        </p:spPr>
        <p:txBody>
          <a:bodyPr wrap="none" anchor="ctr"/>
          <a:lstStyle/>
          <a:p>
            <a:endParaRPr lang="en-US"/>
          </a:p>
        </p:txBody>
      </p:sp>
      <p:sp>
        <p:nvSpPr>
          <p:cNvPr id="45064" name="Line 28"/>
          <p:cNvSpPr>
            <a:spLocks noChangeShapeType="1"/>
          </p:cNvSpPr>
          <p:nvPr/>
        </p:nvSpPr>
        <p:spPr bwMode="auto">
          <a:xfrm flipH="1">
            <a:off x="2446338" y="1892300"/>
            <a:ext cx="74612" cy="458788"/>
          </a:xfrm>
          <a:prstGeom prst="line">
            <a:avLst/>
          </a:prstGeom>
          <a:noFill/>
          <a:ln w="12700">
            <a:solidFill>
              <a:schemeClr val="tx1"/>
            </a:solidFill>
            <a:round/>
            <a:headEnd/>
            <a:tailEnd/>
          </a:ln>
        </p:spPr>
        <p:txBody>
          <a:bodyPr wrap="none" anchor="ctr"/>
          <a:lstStyle/>
          <a:p>
            <a:endParaRPr lang="en-US"/>
          </a:p>
        </p:txBody>
      </p:sp>
      <p:sp>
        <p:nvSpPr>
          <p:cNvPr id="45065" name="Rectangle 29"/>
          <p:cNvSpPr>
            <a:spLocks noChangeArrowheads="1"/>
          </p:cNvSpPr>
          <p:nvPr/>
        </p:nvSpPr>
        <p:spPr bwMode="auto">
          <a:xfrm>
            <a:off x="2028825" y="1946275"/>
            <a:ext cx="350838" cy="393700"/>
          </a:xfrm>
          <a:prstGeom prst="rect">
            <a:avLst/>
          </a:prstGeom>
          <a:noFill/>
          <a:ln w="12700">
            <a:noFill/>
            <a:miter lim="800000"/>
            <a:headEnd/>
            <a:tailEnd/>
          </a:ln>
        </p:spPr>
        <p:txBody>
          <a:bodyPr wrap="none" lIns="90488" tIns="44450" rIns="90488" bIns="44450">
            <a:spAutoFit/>
          </a:bodyPr>
          <a:lstStyle/>
          <a:p>
            <a:r>
              <a:rPr lang="en-GB" sz="2000"/>
              <a:t>A</a:t>
            </a:r>
          </a:p>
        </p:txBody>
      </p:sp>
      <p:sp>
        <p:nvSpPr>
          <p:cNvPr id="45066" name="Line 30"/>
          <p:cNvSpPr>
            <a:spLocks noChangeShapeType="1"/>
          </p:cNvSpPr>
          <p:nvPr/>
        </p:nvSpPr>
        <p:spPr bwMode="auto">
          <a:xfrm>
            <a:off x="1852613" y="4926013"/>
            <a:ext cx="0" cy="387350"/>
          </a:xfrm>
          <a:prstGeom prst="line">
            <a:avLst/>
          </a:prstGeom>
          <a:noFill/>
          <a:ln w="12700">
            <a:solidFill>
              <a:schemeClr val="tx1"/>
            </a:solidFill>
            <a:round/>
            <a:headEnd/>
            <a:tailEnd/>
          </a:ln>
        </p:spPr>
        <p:txBody>
          <a:bodyPr wrap="none" anchor="ctr"/>
          <a:lstStyle/>
          <a:p>
            <a:endParaRPr lang="en-US"/>
          </a:p>
        </p:txBody>
      </p:sp>
      <p:sp>
        <p:nvSpPr>
          <p:cNvPr id="45067" name="Line 31"/>
          <p:cNvSpPr>
            <a:spLocks noChangeShapeType="1"/>
          </p:cNvSpPr>
          <p:nvPr/>
        </p:nvSpPr>
        <p:spPr bwMode="auto">
          <a:xfrm flipH="1">
            <a:off x="2032000" y="4935538"/>
            <a:ext cx="69850" cy="368300"/>
          </a:xfrm>
          <a:prstGeom prst="line">
            <a:avLst/>
          </a:prstGeom>
          <a:noFill/>
          <a:ln w="12700">
            <a:solidFill>
              <a:schemeClr val="tx1"/>
            </a:solidFill>
            <a:round/>
            <a:headEnd/>
            <a:tailEnd/>
          </a:ln>
        </p:spPr>
        <p:txBody>
          <a:bodyPr wrap="none" anchor="ctr"/>
          <a:lstStyle/>
          <a:p>
            <a:endParaRPr lang="en-US"/>
          </a:p>
        </p:txBody>
      </p:sp>
      <p:sp>
        <p:nvSpPr>
          <p:cNvPr id="45068" name="Rectangle 32"/>
          <p:cNvSpPr>
            <a:spLocks noChangeArrowheads="1"/>
          </p:cNvSpPr>
          <p:nvPr/>
        </p:nvSpPr>
        <p:spPr bwMode="auto">
          <a:xfrm>
            <a:off x="1814513" y="4816475"/>
            <a:ext cx="307975" cy="363538"/>
          </a:xfrm>
          <a:prstGeom prst="rect">
            <a:avLst/>
          </a:prstGeom>
          <a:noFill/>
          <a:ln w="12700">
            <a:noFill/>
            <a:miter lim="800000"/>
            <a:headEnd/>
            <a:tailEnd/>
          </a:ln>
        </p:spPr>
        <p:txBody>
          <a:bodyPr wrap="none" lIns="90488" tIns="44450" rIns="90488" bIns="44450">
            <a:spAutoFit/>
          </a:bodyPr>
          <a:lstStyle/>
          <a:p>
            <a:r>
              <a:rPr lang="en-GB" sz="1800"/>
              <a:t>a</a:t>
            </a:r>
          </a:p>
        </p:txBody>
      </p:sp>
      <p:grpSp>
        <p:nvGrpSpPr>
          <p:cNvPr id="45069" name="Group 40"/>
          <p:cNvGrpSpPr>
            <a:grpSpLocks/>
          </p:cNvGrpSpPr>
          <p:nvPr/>
        </p:nvGrpSpPr>
        <p:grpSpPr bwMode="auto">
          <a:xfrm>
            <a:off x="1889125" y="2370138"/>
            <a:ext cx="512763" cy="112712"/>
            <a:chOff x="1190" y="1493"/>
            <a:chExt cx="323" cy="71"/>
          </a:xfrm>
        </p:grpSpPr>
        <p:sp>
          <p:nvSpPr>
            <p:cNvPr id="45084" name="Line 33"/>
            <p:cNvSpPr>
              <a:spLocks noChangeShapeType="1"/>
            </p:cNvSpPr>
            <p:nvPr/>
          </p:nvSpPr>
          <p:spPr bwMode="auto">
            <a:xfrm flipH="1">
              <a:off x="1197" y="1527"/>
              <a:ext cx="316" cy="0"/>
            </a:xfrm>
            <a:prstGeom prst="line">
              <a:avLst/>
            </a:prstGeom>
            <a:noFill/>
            <a:ln w="12700">
              <a:solidFill>
                <a:schemeClr val="tx1"/>
              </a:solidFill>
              <a:round/>
              <a:headEnd/>
              <a:tailEnd/>
            </a:ln>
          </p:spPr>
          <p:txBody>
            <a:bodyPr wrap="none" anchor="ctr"/>
            <a:lstStyle/>
            <a:p>
              <a:endParaRPr lang="en-US"/>
            </a:p>
          </p:txBody>
        </p:sp>
        <p:grpSp>
          <p:nvGrpSpPr>
            <p:cNvPr id="45085" name="Group 36"/>
            <p:cNvGrpSpPr>
              <a:grpSpLocks/>
            </p:cNvGrpSpPr>
            <p:nvPr/>
          </p:nvGrpSpPr>
          <p:grpSpPr bwMode="auto">
            <a:xfrm>
              <a:off x="1190" y="1493"/>
              <a:ext cx="53" cy="71"/>
              <a:chOff x="1190" y="1493"/>
              <a:chExt cx="53" cy="71"/>
            </a:xfrm>
          </p:grpSpPr>
          <p:sp>
            <p:nvSpPr>
              <p:cNvPr id="45089" name="Line 34"/>
              <p:cNvSpPr>
                <a:spLocks noChangeShapeType="1"/>
              </p:cNvSpPr>
              <p:nvPr/>
            </p:nvSpPr>
            <p:spPr bwMode="auto">
              <a:xfrm flipV="1">
                <a:off x="1198" y="1493"/>
                <a:ext cx="40" cy="38"/>
              </a:xfrm>
              <a:prstGeom prst="line">
                <a:avLst/>
              </a:prstGeom>
              <a:noFill/>
              <a:ln w="12700">
                <a:solidFill>
                  <a:schemeClr val="tx1"/>
                </a:solidFill>
                <a:round/>
                <a:headEnd/>
                <a:tailEnd/>
              </a:ln>
            </p:spPr>
            <p:txBody>
              <a:bodyPr wrap="none" anchor="ctr"/>
              <a:lstStyle/>
              <a:p>
                <a:endParaRPr lang="en-US"/>
              </a:p>
            </p:txBody>
          </p:sp>
          <p:sp>
            <p:nvSpPr>
              <p:cNvPr id="45090" name="Line 35"/>
              <p:cNvSpPr>
                <a:spLocks noChangeShapeType="1"/>
              </p:cNvSpPr>
              <p:nvPr/>
            </p:nvSpPr>
            <p:spPr bwMode="auto">
              <a:xfrm flipH="1" flipV="1">
                <a:off x="1190" y="1520"/>
                <a:ext cx="53" cy="44"/>
              </a:xfrm>
              <a:prstGeom prst="line">
                <a:avLst/>
              </a:prstGeom>
              <a:noFill/>
              <a:ln w="12700">
                <a:solidFill>
                  <a:schemeClr val="tx1"/>
                </a:solidFill>
                <a:round/>
                <a:headEnd/>
                <a:tailEnd/>
              </a:ln>
            </p:spPr>
            <p:txBody>
              <a:bodyPr wrap="none" anchor="ctr"/>
              <a:lstStyle/>
              <a:p>
                <a:endParaRPr lang="en-US"/>
              </a:p>
            </p:txBody>
          </p:sp>
        </p:grpSp>
        <p:grpSp>
          <p:nvGrpSpPr>
            <p:cNvPr id="45086" name="Group 39"/>
            <p:cNvGrpSpPr>
              <a:grpSpLocks/>
            </p:cNvGrpSpPr>
            <p:nvPr/>
          </p:nvGrpSpPr>
          <p:grpSpPr bwMode="auto">
            <a:xfrm>
              <a:off x="1456" y="1498"/>
              <a:ext cx="56" cy="55"/>
              <a:chOff x="1456" y="1498"/>
              <a:chExt cx="56" cy="55"/>
            </a:xfrm>
          </p:grpSpPr>
          <p:sp>
            <p:nvSpPr>
              <p:cNvPr id="45087" name="Line 37"/>
              <p:cNvSpPr>
                <a:spLocks noChangeShapeType="1"/>
              </p:cNvSpPr>
              <p:nvPr/>
            </p:nvSpPr>
            <p:spPr bwMode="auto">
              <a:xfrm flipH="1">
                <a:off x="1456" y="1531"/>
                <a:ext cx="56" cy="22"/>
              </a:xfrm>
              <a:prstGeom prst="line">
                <a:avLst/>
              </a:prstGeom>
              <a:noFill/>
              <a:ln w="12700">
                <a:solidFill>
                  <a:schemeClr val="tx1"/>
                </a:solidFill>
                <a:round/>
                <a:headEnd/>
                <a:tailEnd/>
              </a:ln>
            </p:spPr>
            <p:txBody>
              <a:bodyPr wrap="none" anchor="ctr"/>
              <a:lstStyle/>
              <a:p>
                <a:endParaRPr lang="en-US"/>
              </a:p>
            </p:txBody>
          </p:sp>
          <p:sp>
            <p:nvSpPr>
              <p:cNvPr id="45088" name="Line 38"/>
              <p:cNvSpPr>
                <a:spLocks noChangeShapeType="1"/>
              </p:cNvSpPr>
              <p:nvPr/>
            </p:nvSpPr>
            <p:spPr bwMode="auto">
              <a:xfrm>
                <a:off x="1467" y="1498"/>
                <a:ext cx="37" cy="28"/>
              </a:xfrm>
              <a:prstGeom prst="line">
                <a:avLst/>
              </a:prstGeom>
              <a:noFill/>
              <a:ln w="12700">
                <a:solidFill>
                  <a:schemeClr val="tx1"/>
                </a:solidFill>
                <a:round/>
                <a:headEnd/>
                <a:tailEnd/>
              </a:ln>
            </p:spPr>
            <p:txBody>
              <a:bodyPr wrap="none" anchor="ctr"/>
              <a:lstStyle/>
              <a:p>
                <a:endParaRPr lang="en-US"/>
              </a:p>
            </p:txBody>
          </p:sp>
        </p:grpSp>
      </p:grpSp>
      <p:grpSp>
        <p:nvGrpSpPr>
          <p:cNvPr id="45070" name="Group 48"/>
          <p:cNvGrpSpPr>
            <a:grpSpLocks/>
          </p:cNvGrpSpPr>
          <p:nvPr/>
        </p:nvGrpSpPr>
        <p:grpSpPr bwMode="auto">
          <a:xfrm>
            <a:off x="1836738" y="4789488"/>
            <a:ext cx="280987" cy="84137"/>
            <a:chOff x="1157" y="3017"/>
            <a:chExt cx="177" cy="53"/>
          </a:xfrm>
        </p:grpSpPr>
        <p:sp>
          <p:nvSpPr>
            <p:cNvPr id="45077" name="Line 41"/>
            <p:cNvSpPr>
              <a:spLocks noChangeShapeType="1"/>
            </p:cNvSpPr>
            <p:nvPr/>
          </p:nvSpPr>
          <p:spPr bwMode="auto">
            <a:xfrm flipH="1">
              <a:off x="1173" y="3042"/>
              <a:ext cx="160" cy="0"/>
            </a:xfrm>
            <a:prstGeom prst="line">
              <a:avLst/>
            </a:prstGeom>
            <a:noFill/>
            <a:ln w="12700">
              <a:solidFill>
                <a:schemeClr val="tx1"/>
              </a:solidFill>
              <a:round/>
              <a:headEnd/>
              <a:tailEnd/>
            </a:ln>
          </p:spPr>
          <p:txBody>
            <a:bodyPr wrap="none" anchor="ctr"/>
            <a:lstStyle/>
            <a:p>
              <a:endParaRPr lang="en-US"/>
            </a:p>
          </p:txBody>
        </p:sp>
        <p:grpSp>
          <p:nvGrpSpPr>
            <p:cNvPr id="45078" name="Group 44"/>
            <p:cNvGrpSpPr>
              <a:grpSpLocks/>
            </p:cNvGrpSpPr>
            <p:nvPr/>
          </p:nvGrpSpPr>
          <p:grpSpPr bwMode="auto">
            <a:xfrm>
              <a:off x="1157" y="3022"/>
              <a:ext cx="61" cy="37"/>
              <a:chOff x="1157" y="3022"/>
              <a:chExt cx="61" cy="37"/>
            </a:xfrm>
          </p:grpSpPr>
          <p:sp>
            <p:nvSpPr>
              <p:cNvPr id="45082" name="Line 42"/>
              <p:cNvSpPr>
                <a:spLocks noChangeShapeType="1"/>
              </p:cNvSpPr>
              <p:nvPr/>
            </p:nvSpPr>
            <p:spPr bwMode="auto">
              <a:xfrm>
                <a:off x="1165" y="3045"/>
                <a:ext cx="48" cy="14"/>
              </a:xfrm>
              <a:prstGeom prst="line">
                <a:avLst/>
              </a:prstGeom>
              <a:noFill/>
              <a:ln w="12700">
                <a:solidFill>
                  <a:schemeClr val="tx1"/>
                </a:solidFill>
                <a:round/>
                <a:headEnd/>
                <a:tailEnd/>
              </a:ln>
            </p:spPr>
            <p:txBody>
              <a:bodyPr wrap="none" anchor="ctr"/>
              <a:lstStyle/>
              <a:p>
                <a:endParaRPr lang="en-US"/>
              </a:p>
            </p:txBody>
          </p:sp>
          <p:sp>
            <p:nvSpPr>
              <p:cNvPr id="45083" name="Line 43"/>
              <p:cNvSpPr>
                <a:spLocks noChangeShapeType="1"/>
              </p:cNvSpPr>
              <p:nvPr/>
            </p:nvSpPr>
            <p:spPr bwMode="auto">
              <a:xfrm flipH="1">
                <a:off x="1157" y="3022"/>
                <a:ext cx="61" cy="17"/>
              </a:xfrm>
              <a:prstGeom prst="line">
                <a:avLst/>
              </a:prstGeom>
              <a:noFill/>
              <a:ln w="12700">
                <a:solidFill>
                  <a:schemeClr val="tx1"/>
                </a:solidFill>
                <a:round/>
                <a:headEnd/>
                <a:tailEnd/>
              </a:ln>
            </p:spPr>
            <p:txBody>
              <a:bodyPr wrap="none" anchor="ctr"/>
              <a:lstStyle/>
              <a:p>
                <a:endParaRPr lang="en-US"/>
              </a:p>
            </p:txBody>
          </p:sp>
        </p:grpSp>
        <p:grpSp>
          <p:nvGrpSpPr>
            <p:cNvPr id="45079" name="Group 47"/>
            <p:cNvGrpSpPr>
              <a:grpSpLocks/>
            </p:cNvGrpSpPr>
            <p:nvPr/>
          </p:nvGrpSpPr>
          <p:grpSpPr bwMode="auto">
            <a:xfrm>
              <a:off x="1270" y="3017"/>
              <a:ext cx="64" cy="53"/>
              <a:chOff x="1270" y="3017"/>
              <a:chExt cx="64" cy="53"/>
            </a:xfrm>
          </p:grpSpPr>
          <p:sp>
            <p:nvSpPr>
              <p:cNvPr id="45080" name="Line 45"/>
              <p:cNvSpPr>
                <a:spLocks noChangeShapeType="1"/>
              </p:cNvSpPr>
              <p:nvPr/>
            </p:nvSpPr>
            <p:spPr bwMode="auto">
              <a:xfrm flipH="1" flipV="1">
                <a:off x="1270" y="3017"/>
                <a:ext cx="64" cy="30"/>
              </a:xfrm>
              <a:prstGeom prst="line">
                <a:avLst/>
              </a:prstGeom>
              <a:noFill/>
              <a:ln w="12700">
                <a:solidFill>
                  <a:schemeClr val="tx1"/>
                </a:solidFill>
                <a:round/>
                <a:headEnd/>
                <a:tailEnd/>
              </a:ln>
            </p:spPr>
            <p:txBody>
              <a:bodyPr wrap="none" anchor="ctr"/>
              <a:lstStyle/>
              <a:p>
                <a:endParaRPr lang="en-US"/>
              </a:p>
            </p:txBody>
          </p:sp>
          <p:sp>
            <p:nvSpPr>
              <p:cNvPr id="45081" name="Line 46"/>
              <p:cNvSpPr>
                <a:spLocks noChangeShapeType="1"/>
              </p:cNvSpPr>
              <p:nvPr/>
            </p:nvSpPr>
            <p:spPr bwMode="auto">
              <a:xfrm flipV="1">
                <a:off x="1281" y="3037"/>
                <a:ext cx="45" cy="33"/>
              </a:xfrm>
              <a:prstGeom prst="line">
                <a:avLst/>
              </a:prstGeom>
              <a:noFill/>
              <a:ln w="12700">
                <a:solidFill>
                  <a:schemeClr val="tx1"/>
                </a:solidFill>
                <a:round/>
                <a:headEnd/>
                <a:tailEnd/>
              </a:ln>
            </p:spPr>
            <p:txBody>
              <a:bodyPr wrap="none" anchor="ctr"/>
              <a:lstStyle/>
              <a:p>
                <a:endParaRPr lang="en-US"/>
              </a:p>
            </p:txBody>
          </p:sp>
        </p:grpSp>
      </p:grpSp>
      <p:sp>
        <p:nvSpPr>
          <p:cNvPr id="45071" name="Rectangle 49"/>
          <p:cNvSpPr>
            <a:spLocks noChangeArrowheads="1"/>
          </p:cNvSpPr>
          <p:nvPr/>
        </p:nvSpPr>
        <p:spPr bwMode="auto">
          <a:xfrm>
            <a:off x="1357313" y="5308600"/>
            <a:ext cx="1214437" cy="393700"/>
          </a:xfrm>
          <a:prstGeom prst="rect">
            <a:avLst/>
          </a:prstGeom>
          <a:noFill/>
          <a:ln w="12700">
            <a:noFill/>
            <a:miter lim="800000"/>
            <a:headEnd/>
            <a:tailEnd/>
          </a:ln>
        </p:spPr>
        <p:txBody>
          <a:bodyPr wrap="none" lIns="90488" tIns="44450" rIns="90488" bIns="44450">
            <a:spAutoFit/>
          </a:bodyPr>
          <a:lstStyle/>
          <a:p>
            <a:r>
              <a:rPr lang="en-GB" sz="2000"/>
              <a:t>A - a = M</a:t>
            </a:r>
          </a:p>
        </p:txBody>
      </p:sp>
      <p:sp>
        <p:nvSpPr>
          <p:cNvPr id="45072" name="Line 50"/>
          <p:cNvSpPr>
            <a:spLocks noChangeShapeType="1"/>
          </p:cNvSpPr>
          <p:nvPr/>
        </p:nvSpPr>
        <p:spPr bwMode="auto">
          <a:xfrm>
            <a:off x="3625850" y="3695700"/>
            <a:ext cx="882650" cy="0"/>
          </a:xfrm>
          <a:prstGeom prst="line">
            <a:avLst/>
          </a:prstGeom>
          <a:noFill/>
          <a:ln w="12700">
            <a:solidFill>
              <a:schemeClr val="tx1"/>
            </a:solidFill>
            <a:prstDash val="lgDash"/>
            <a:round/>
            <a:headEnd/>
            <a:tailEnd/>
          </a:ln>
        </p:spPr>
        <p:txBody>
          <a:bodyPr wrap="none" anchor="ctr"/>
          <a:lstStyle/>
          <a:p>
            <a:endParaRPr lang="en-US"/>
          </a:p>
        </p:txBody>
      </p:sp>
      <p:grpSp>
        <p:nvGrpSpPr>
          <p:cNvPr id="45073" name="Group 53"/>
          <p:cNvGrpSpPr>
            <a:grpSpLocks/>
          </p:cNvGrpSpPr>
          <p:nvPr/>
        </p:nvGrpSpPr>
        <p:grpSpPr bwMode="auto">
          <a:xfrm>
            <a:off x="3833813" y="3414713"/>
            <a:ext cx="442912" cy="568325"/>
            <a:chOff x="2415" y="2151"/>
            <a:chExt cx="279" cy="358"/>
          </a:xfrm>
        </p:grpSpPr>
        <p:sp>
          <p:nvSpPr>
            <p:cNvPr id="45075" name="Rectangle 51"/>
            <p:cNvSpPr>
              <a:spLocks noChangeArrowheads="1"/>
            </p:cNvSpPr>
            <p:nvPr/>
          </p:nvSpPr>
          <p:spPr bwMode="auto">
            <a:xfrm>
              <a:off x="2415" y="2151"/>
              <a:ext cx="242" cy="286"/>
            </a:xfrm>
            <a:prstGeom prst="rect">
              <a:avLst/>
            </a:prstGeom>
            <a:noFill/>
            <a:ln w="12700">
              <a:noFill/>
              <a:miter lim="800000"/>
              <a:headEnd/>
              <a:tailEnd/>
            </a:ln>
          </p:spPr>
          <p:txBody>
            <a:bodyPr wrap="none" lIns="90488" tIns="44450" rIns="90488" bIns="44450">
              <a:spAutoFit/>
            </a:bodyPr>
            <a:lstStyle/>
            <a:p>
              <a:r>
                <a:rPr lang="en-GB"/>
                <a:t>C</a:t>
              </a:r>
            </a:p>
          </p:txBody>
        </p:sp>
        <p:sp>
          <p:nvSpPr>
            <p:cNvPr id="45076" name="Rectangle 52"/>
            <p:cNvSpPr>
              <a:spLocks noChangeArrowheads="1"/>
            </p:cNvSpPr>
            <p:nvPr/>
          </p:nvSpPr>
          <p:spPr bwMode="auto">
            <a:xfrm>
              <a:off x="2463" y="2223"/>
              <a:ext cx="231" cy="286"/>
            </a:xfrm>
            <a:prstGeom prst="rect">
              <a:avLst/>
            </a:prstGeom>
            <a:noFill/>
            <a:ln w="12700">
              <a:noFill/>
              <a:miter lim="800000"/>
              <a:headEnd/>
              <a:tailEnd/>
            </a:ln>
          </p:spPr>
          <p:txBody>
            <a:bodyPr wrap="none" lIns="90488" tIns="44450" rIns="90488" bIns="44450">
              <a:spAutoFit/>
            </a:bodyPr>
            <a:lstStyle/>
            <a:p>
              <a:r>
                <a:rPr lang="en-GB"/>
                <a:t>L</a:t>
              </a:r>
            </a:p>
          </p:txBody>
        </p:sp>
      </p:grpSp>
      <p:sp>
        <p:nvSpPr>
          <p:cNvPr id="45074" name="Rectangle 54"/>
          <p:cNvSpPr>
            <a:spLocks noChangeArrowheads="1"/>
          </p:cNvSpPr>
          <p:nvPr/>
        </p:nvSpPr>
        <p:spPr bwMode="auto">
          <a:xfrm>
            <a:off x="633413" y="5681663"/>
            <a:ext cx="3203575" cy="301625"/>
          </a:xfrm>
          <a:prstGeom prst="rect">
            <a:avLst/>
          </a:prstGeom>
          <a:noFill/>
          <a:ln w="12700">
            <a:noFill/>
            <a:miter lim="800000"/>
            <a:headEnd/>
            <a:tailEnd/>
          </a:ln>
        </p:spPr>
        <p:txBody>
          <a:bodyPr wrap="none" lIns="90488" tIns="44450" rIns="90488" bIns="44450">
            <a:spAutoFit/>
          </a:bodyPr>
          <a:lstStyle/>
          <a:p>
            <a:r>
              <a:rPr lang="en-GB" sz="1400"/>
              <a:t>Note difference “m” (net misalignment)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5_Default Design">
  <a:themeElements>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5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5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5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5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5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5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5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5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5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5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5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5497</TotalTime>
  <Words>909</Words>
  <Application>Microsoft Office PowerPoint</Application>
  <PresentationFormat>On-screen Show (4:3)</PresentationFormat>
  <Paragraphs>164</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15_Default Design</vt:lpstr>
      <vt:lpstr>Slide 1</vt:lpstr>
      <vt:lpstr>Taper gauge/straight edge &amp; feeler gauge or Face &amp; Rim DTI</vt:lpstr>
      <vt:lpstr>Angular  Alignment with Taper or Feeler Gage</vt:lpstr>
      <vt:lpstr>Parallel Alignment with Straightedge</vt:lpstr>
      <vt:lpstr>Initial Alignment</vt:lpstr>
      <vt:lpstr>Roughing in</vt:lpstr>
      <vt:lpstr>Shaft Alignment</vt:lpstr>
      <vt:lpstr>Shaft Alignment - Step 1</vt:lpstr>
      <vt:lpstr>Shaft Alignment - Step 1</vt:lpstr>
      <vt:lpstr>Shaft Alignment - Step 1</vt:lpstr>
      <vt:lpstr>Shaft Alignment - Step 1</vt:lpstr>
      <vt:lpstr>Shaft Alignment - Step 2</vt:lpstr>
      <vt:lpstr>Shaft Alignment - Step 2</vt:lpstr>
      <vt:lpstr>Face &amp; Rim Alignment Method</vt:lpstr>
      <vt:lpstr>READING THE D.T.I.</vt:lpstr>
      <vt:lpstr>D.T.I. ERROR</vt:lpstr>
      <vt:lpstr>Face &amp; Rim Alignment Method</vt:lpstr>
      <vt:lpstr>Procedure</vt:lpstr>
      <vt:lpstr>Procedure cont.</vt:lpstr>
      <vt:lpstr>Considerations</vt:lpstr>
      <vt:lpstr>Considerations cont.</vt:lpstr>
      <vt:lpstr>Method Shortcomings</vt:lpstr>
      <vt:lpstr>Method Shortcomings Example</vt:lpstr>
      <vt:lpstr>The End  Any 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 </cp:lastModifiedBy>
  <cp:revision>429</cp:revision>
  <dcterms:modified xsi:type="dcterms:W3CDTF">2013-12-17T16:10:01Z</dcterms:modified>
</cp:coreProperties>
</file>