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ms-office.activeX"/>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activeX/activeX1.xml" ContentType="application/vnd.ms-office.activeX+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1" r:id="rId1"/>
  </p:sldMasterIdLst>
  <p:notesMasterIdLst>
    <p:notesMasterId r:id="rId57"/>
  </p:notesMasterIdLst>
  <p:handoutMasterIdLst>
    <p:handoutMasterId r:id="rId58"/>
  </p:handoutMasterIdLst>
  <p:sldIdLst>
    <p:sldId id="1412" r:id="rId2"/>
    <p:sldId id="2068" r:id="rId3"/>
    <p:sldId id="2013" r:id="rId4"/>
    <p:sldId id="2014" r:id="rId5"/>
    <p:sldId id="2015" r:id="rId6"/>
    <p:sldId id="2016" r:id="rId7"/>
    <p:sldId id="2017" r:id="rId8"/>
    <p:sldId id="2018" r:id="rId9"/>
    <p:sldId id="2019" r:id="rId10"/>
    <p:sldId id="2020" r:id="rId11"/>
    <p:sldId id="2021" r:id="rId12"/>
    <p:sldId id="2022" r:id="rId13"/>
    <p:sldId id="2023" r:id="rId14"/>
    <p:sldId id="2024" r:id="rId15"/>
    <p:sldId id="2025" r:id="rId16"/>
    <p:sldId id="2026" r:id="rId17"/>
    <p:sldId id="2027" r:id="rId18"/>
    <p:sldId id="2028" r:id="rId19"/>
    <p:sldId id="2029" r:id="rId20"/>
    <p:sldId id="2030" r:id="rId21"/>
    <p:sldId id="2031" r:id="rId22"/>
    <p:sldId id="2032" r:id="rId23"/>
    <p:sldId id="2073" r:id="rId24"/>
    <p:sldId id="2074" r:id="rId25"/>
    <p:sldId id="2033" r:id="rId26"/>
    <p:sldId id="2034" r:id="rId27"/>
    <p:sldId id="2035" r:id="rId28"/>
    <p:sldId id="2036" r:id="rId29"/>
    <p:sldId id="2037" r:id="rId30"/>
    <p:sldId id="2038" r:id="rId31"/>
    <p:sldId id="2039" r:id="rId32"/>
    <p:sldId id="2040" r:id="rId33"/>
    <p:sldId id="2041" r:id="rId34"/>
    <p:sldId id="2042" r:id="rId35"/>
    <p:sldId id="2043" r:id="rId36"/>
    <p:sldId id="2069" r:id="rId37"/>
    <p:sldId id="2044" r:id="rId38"/>
    <p:sldId id="2071" r:id="rId39"/>
    <p:sldId id="2072" r:id="rId40"/>
    <p:sldId id="2046" r:id="rId41"/>
    <p:sldId id="2047" r:id="rId42"/>
    <p:sldId id="2048" r:id="rId43"/>
    <p:sldId id="2049" r:id="rId44"/>
    <p:sldId id="2050" r:id="rId45"/>
    <p:sldId id="2051" r:id="rId46"/>
    <p:sldId id="2052" r:id="rId47"/>
    <p:sldId id="2053" r:id="rId48"/>
    <p:sldId id="2054" r:id="rId49"/>
    <p:sldId id="2055" r:id="rId50"/>
    <p:sldId id="2056" r:id="rId51"/>
    <p:sldId id="2057" r:id="rId52"/>
    <p:sldId id="2062" r:id="rId53"/>
    <p:sldId id="2063" r:id="rId54"/>
    <p:sldId id="2064" r:id="rId55"/>
    <p:sldId id="2065" r:id="rId56"/>
  </p:sldIdLst>
  <p:sldSz cx="9144000" cy="6858000" type="screen4x3"/>
  <p:notesSz cx="6669088" cy="9867900"/>
  <p:defaultTextStyle>
    <a:defPPr>
      <a:defRPr lang="en-GB"/>
    </a:defPPr>
    <a:lvl1pPr algn="l" rtl="0" fontAlgn="base">
      <a:spcBef>
        <a:spcPct val="0"/>
      </a:spcBef>
      <a:spcAft>
        <a:spcPct val="0"/>
      </a:spcAft>
      <a:defRPr sz="2800" b="1" kern="1200">
        <a:solidFill>
          <a:schemeClr val="tx1"/>
        </a:solidFill>
        <a:latin typeface="Arial" charset="0"/>
        <a:ea typeface="+mn-ea"/>
        <a:cs typeface="Arial" charset="0"/>
      </a:defRPr>
    </a:lvl1pPr>
    <a:lvl2pPr marL="457200" algn="l" rtl="0" fontAlgn="base">
      <a:spcBef>
        <a:spcPct val="0"/>
      </a:spcBef>
      <a:spcAft>
        <a:spcPct val="0"/>
      </a:spcAft>
      <a:defRPr sz="2800" b="1" kern="1200">
        <a:solidFill>
          <a:schemeClr val="tx1"/>
        </a:solidFill>
        <a:latin typeface="Arial" charset="0"/>
        <a:ea typeface="+mn-ea"/>
        <a:cs typeface="Arial" charset="0"/>
      </a:defRPr>
    </a:lvl2pPr>
    <a:lvl3pPr marL="914400" algn="l" rtl="0" fontAlgn="base">
      <a:spcBef>
        <a:spcPct val="0"/>
      </a:spcBef>
      <a:spcAft>
        <a:spcPct val="0"/>
      </a:spcAft>
      <a:defRPr sz="2800" b="1" kern="1200">
        <a:solidFill>
          <a:schemeClr val="tx1"/>
        </a:solidFill>
        <a:latin typeface="Arial" charset="0"/>
        <a:ea typeface="+mn-ea"/>
        <a:cs typeface="Arial" charset="0"/>
      </a:defRPr>
    </a:lvl3pPr>
    <a:lvl4pPr marL="1371600" algn="l" rtl="0" fontAlgn="base">
      <a:spcBef>
        <a:spcPct val="0"/>
      </a:spcBef>
      <a:spcAft>
        <a:spcPct val="0"/>
      </a:spcAft>
      <a:defRPr sz="2800" b="1" kern="1200">
        <a:solidFill>
          <a:schemeClr val="tx1"/>
        </a:solidFill>
        <a:latin typeface="Arial" charset="0"/>
        <a:ea typeface="+mn-ea"/>
        <a:cs typeface="Arial" charset="0"/>
      </a:defRPr>
    </a:lvl4pPr>
    <a:lvl5pPr marL="1828800" algn="l" rtl="0" fontAlgn="base">
      <a:spcBef>
        <a:spcPct val="0"/>
      </a:spcBef>
      <a:spcAft>
        <a:spcPct val="0"/>
      </a:spcAft>
      <a:defRPr sz="2800" b="1" kern="1200">
        <a:solidFill>
          <a:schemeClr val="tx1"/>
        </a:solidFill>
        <a:latin typeface="Arial" charset="0"/>
        <a:ea typeface="+mn-ea"/>
        <a:cs typeface="Arial" charset="0"/>
      </a:defRPr>
    </a:lvl5pPr>
    <a:lvl6pPr marL="2286000" algn="l" defTabSz="914400" rtl="0" eaLnBrk="1" latinLnBrk="0" hangingPunct="1">
      <a:defRPr sz="2800" b="1" kern="1200">
        <a:solidFill>
          <a:schemeClr val="tx1"/>
        </a:solidFill>
        <a:latin typeface="Arial" charset="0"/>
        <a:ea typeface="+mn-ea"/>
        <a:cs typeface="Arial" charset="0"/>
      </a:defRPr>
    </a:lvl6pPr>
    <a:lvl7pPr marL="2743200" algn="l" defTabSz="914400" rtl="0" eaLnBrk="1" latinLnBrk="0" hangingPunct="1">
      <a:defRPr sz="2800" b="1" kern="1200">
        <a:solidFill>
          <a:schemeClr val="tx1"/>
        </a:solidFill>
        <a:latin typeface="Arial" charset="0"/>
        <a:ea typeface="+mn-ea"/>
        <a:cs typeface="Arial" charset="0"/>
      </a:defRPr>
    </a:lvl7pPr>
    <a:lvl8pPr marL="3200400" algn="l" defTabSz="914400" rtl="0" eaLnBrk="1" latinLnBrk="0" hangingPunct="1">
      <a:defRPr sz="2800" b="1" kern="1200">
        <a:solidFill>
          <a:schemeClr val="tx1"/>
        </a:solidFill>
        <a:latin typeface="Arial" charset="0"/>
        <a:ea typeface="+mn-ea"/>
        <a:cs typeface="Arial" charset="0"/>
      </a:defRPr>
    </a:lvl8pPr>
    <a:lvl9pPr marL="3657600" algn="l" defTabSz="914400" rtl="0" eaLnBrk="1" latinLnBrk="0" hangingPunct="1">
      <a:defRPr sz="28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a:srgbClr val="FFFF99"/>
    <a:srgbClr val="FFFF66"/>
    <a:srgbClr val="FF0000"/>
    <a:srgbClr val="990000"/>
    <a:srgbClr val="CC66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51" autoAdjust="0"/>
    <p:restoredTop sz="86409" autoAdjust="0"/>
  </p:normalViewPr>
  <p:slideViewPr>
    <p:cSldViewPr>
      <p:cViewPr varScale="1">
        <p:scale>
          <a:sx n="75" d="100"/>
          <a:sy n="75" d="100"/>
        </p:scale>
        <p:origin x="-8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824"/>
    </p:cViewPr>
  </p:sorterViewPr>
  <p:notesViewPr>
    <p:cSldViewPr>
      <p:cViewPr varScale="1">
        <p:scale>
          <a:sx n="74" d="100"/>
          <a:sy n="74" d="100"/>
        </p:scale>
        <p:origin x="-2172" y="-90"/>
      </p:cViewPr>
      <p:guideLst>
        <p:guide orient="horz" pos="3108"/>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7" name="Rectangle 3"/>
          <p:cNvSpPr>
            <a:spLocks noGrp="1" noChangeArrowheads="1"/>
          </p:cNvSpPr>
          <p:nvPr>
            <p:ph type="dt" sz="quarter"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7347EA58-E857-4025-94C7-0DA0692FF7EC}" type="datetimeFigureOut">
              <a:rPr lang="en-GB"/>
              <a:pPr>
                <a:defRPr/>
              </a:pPr>
              <a:t>16/02/2015</a:t>
            </a:fld>
            <a:endParaRPr lang="en-GB"/>
          </a:p>
        </p:txBody>
      </p:sp>
      <p:sp>
        <p:nvSpPr>
          <p:cNvPr id="11268" name="Rectangle 4"/>
          <p:cNvSpPr>
            <a:spLocks noGrp="1" noChangeArrowheads="1"/>
          </p:cNvSpPr>
          <p:nvPr>
            <p:ph type="ftr" sz="quarter" idx="2"/>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GB"/>
          </a:p>
        </p:txBody>
      </p:sp>
      <p:sp>
        <p:nvSpPr>
          <p:cNvPr id="11269" name="Rectangle 5"/>
          <p:cNvSpPr>
            <a:spLocks noGrp="1" noChangeArrowheads="1"/>
          </p:cNvSpPr>
          <p:nvPr>
            <p:ph type="sldNum" sz="quarter" idx="3"/>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E3346BB4-3BCB-4B22-851C-A8F2479A5580}" type="slidenum">
              <a:rPr lang="en-GB"/>
              <a:pPr>
                <a:defRPr/>
              </a:pPr>
              <a:t>‹#›</a:t>
            </a:fld>
            <a:endParaRPr lang="en-GB"/>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3" name="Rectangle 3"/>
          <p:cNvSpPr>
            <a:spLocks noGrp="1" noChangeArrowheads="1"/>
          </p:cNvSpPr>
          <p:nvPr>
            <p:ph type="dt" idx="1"/>
          </p:nvPr>
        </p:nvSpPr>
        <p:spPr bwMode="auto">
          <a:xfrm>
            <a:off x="3776663" y="0"/>
            <a:ext cx="2890837" cy="493713"/>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lvl1pPr algn="r">
              <a:defRPr sz="1200" b="0">
                <a:latin typeface="Arial" pitchFamily="34" charset="0"/>
                <a:cs typeface="Arial" pitchFamily="34" charset="0"/>
              </a:defRPr>
            </a:lvl1pPr>
          </a:lstStyle>
          <a:p>
            <a:pPr>
              <a:defRPr/>
            </a:pPr>
            <a:fld id="{8EAE0A5E-B3D9-4DBE-B677-BF22C08EF3AB}" type="datetimeFigureOut">
              <a:rPr lang="en-US"/>
              <a:pPr>
                <a:defRPr/>
              </a:pPr>
              <a:t>2/16/2015</a:t>
            </a:fld>
            <a:endParaRPr lang="en-US"/>
          </a:p>
        </p:txBody>
      </p:sp>
      <p:sp>
        <p:nvSpPr>
          <p:cNvPr id="115716" name="Rectangle 4"/>
          <p:cNvSpPr>
            <a:spLocks noGrp="1" noRot="1" noChangeAspect="1" noChangeArrowheads="1" noTextEdit="1"/>
          </p:cNvSpPr>
          <p:nvPr>
            <p:ph type="sldImg" idx="2"/>
          </p:nvPr>
        </p:nvSpPr>
        <p:spPr bwMode="auto">
          <a:xfrm>
            <a:off x="868363" y="739775"/>
            <a:ext cx="4932362" cy="3700463"/>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66750" y="4686300"/>
            <a:ext cx="5335588" cy="4441825"/>
          </a:xfrm>
          <a:prstGeom prst="rect">
            <a:avLst/>
          </a:prstGeom>
          <a:noFill/>
          <a:ln w="9525">
            <a:noFill/>
            <a:miter lim="800000"/>
            <a:headEnd/>
            <a:tailEnd/>
          </a:ln>
          <a:effectLst/>
        </p:spPr>
        <p:txBody>
          <a:bodyPr vert="horz" wrap="square" lIns="90385" tIns="45192" rIns="90385" bIns="451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9372600"/>
            <a:ext cx="2890838"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defRPr sz="1200" b="0">
                <a:latin typeface="Arial" pitchFamily="34" charset="0"/>
                <a:cs typeface="Arial" pitchFamily="34" charset="0"/>
              </a:defRPr>
            </a:lvl1pPr>
          </a:lstStyle>
          <a:p>
            <a:pPr>
              <a:defRPr/>
            </a:pPr>
            <a:endParaRPr lang="en-US"/>
          </a:p>
        </p:txBody>
      </p:sp>
      <p:sp>
        <p:nvSpPr>
          <p:cNvPr id="15367" name="Rectangle 7"/>
          <p:cNvSpPr>
            <a:spLocks noGrp="1" noChangeArrowheads="1"/>
          </p:cNvSpPr>
          <p:nvPr>
            <p:ph type="sldNum" sz="quarter" idx="5"/>
          </p:nvPr>
        </p:nvSpPr>
        <p:spPr bwMode="auto">
          <a:xfrm>
            <a:off x="3776663" y="9372600"/>
            <a:ext cx="2890837" cy="493713"/>
          </a:xfrm>
          <a:prstGeom prst="rect">
            <a:avLst/>
          </a:prstGeom>
          <a:noFill/>
          <a:ln w="9525">
            <a:noFill/>
            <a:miter lim="800000"/>
            <a:headEnd/>
            <a:tailEnd/>
          </a:ln>
          <a:effectLst/>
        </p:spPr>
        <p:txBody>
          <a:bodyPr vert="horz" wrap="square" lIns="90385" tIns="45192" rIns="90385" bIns="45192" numCol="1" anchor="b" anchorCtr="0" compatLnSpc="1">
            <a:prstTxWarp prst="textNoShape">
              <a:avLst/>
            </a:prstTxWarp>
          </a:bodyPr>
          <a:lstStyle>
            <a:lvl1pPr algn="r">
              <a:defRPr sz="1200" b="0">
                <a:latin typeface="Arial" charset="0"/>
                <a:cs typeface="+mn-cs"/>
              </a:defRPr>
            </a:lvl1pPr>
          </a:lstStyle>
          <a:p>
            <a:pPr>
              <a:defRPr/>
            </a:pPr>
            <a:fld id="{8BDAEC6C-F571-4D91-B473-917F3C911A51}" type="slidenum">
              <a:rPr lang="en-US"/>
              <a:pPr>
                <a:defRPr/>
              </a:pPr>
              <a:t>‹#›</a:t>
            </a:fld>
            <a:endParaRPr lang="en-US"/>
          </a:p>
        </p:txBody>
      </p:sp>
      <p:pic>
        <p:nvPicPr>
          <p:cNvPr id="115720" name="Picture 2" descr="01_TTELogo_sm"/>
          <p:cNvPicPr>
            <a:picLocks noChangeAspect="1" noChangeArrowheads="1"/>
          </p:cNvPicPr>
          <p:nvPr/>
        </p:nvPicPr>
        <p:blipFill>
          <a:blip r:embed="rId2"/>
          <a:srcRect/>
          <a:stretch>
            <a:fillRect/>
          </a:stretch>
        </p:blipFill>
        <p:spPr bwMode="auto">
          <a:xfrm>
            <a:off x="4818063" y="709613"/>
            <a:ext cx="1028700" cy="492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p:txBody>
          <a:bodyPr/>
          <a:lstStyle/>
          <a:p>
            <a:pPr>
              <a:defRPr/>
            </a:pPr>
            <a:fld id="{2937DFE4-6265-4A88-8774-3B413917488B}" type="slidenum">
              <a:rPr lang="en-US"/>
              <a:pPr>
                <a:defRPr/>
              </a:pPr>
              <a:t>1</a:t>
            </a:fld>
            <a:endParaRPr lang="en-US"/>
          </a:p>
        </p:txBody>
      </p:sp>
      <p:sp>
        <p:nvSpPr>
          <p:cNvPr id="116739" name="Slide Image Placeholder 1"/>
          <p:cNvSpPr>
            <a:spLocks noGrp="1" noRot="1" noChangeAspect="1" noTextEdit="1"/>
          </p:cNvSpPr>
          <p:nvPr>
            <p:ph type="sldImg"/>
          </p:nvPr>
        </p:nvSpPr>
        <p:spPr>
          <a:ln/>
        </p:spPr>
      </p:sp>
      <p:sp>
        <p:nvSpPr>
          <p:cNvPr id="116740"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26476BEA-36A9-4081-B479-075B05F831E7}" type="slidenum">
              <a:rPr lang="en-US" smtClean="0"/>
              <a:pPr>
                <a:defRPr/>
              </a:pPr>
              <a:t>48</a:t>
            </a:fld>
            <a:endParaRPr lang="en-US"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p:txBody>
          <a:bodyPr/>
          <a:lstStyle/>
          <a:p>
            <a:pPr>
              <a:defRPr/>
            </a:pPr>
            <a:fld id="{E9CCD024-E16D-4A74-8A30-0F406A236E76}" type="slidenum">
              <a:rPr lang="en-US" smtClean="0"/>
              <a:pPr>
                <a:defRPr/>
              </a:pPr>
              <a:t>51</a:t>
            </a:fld>
            <a:endParaRPr lang="en-US"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AF8B12AB-B4FB-4C89-9D3C-B47928FBBB69}" type="slidenum">
              <a:rPr lang="en-US" smtClean="0"/>
              <a:pPr>
                <a:defRPr/>
              </a:pPr>
              <a:t>52</a:t>
            </a:fld>
            <a:endParaRPr lang="en-US"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F46FDBE1-C82D-4350-A9BB-E45E0D04E7E3}" type="slidenum">
              <a:rPr lang="en-US" smtClean="0"/>
              <a:pPr>
                <a:defRPr/>
              </a:pPr>
              <a:t>53</a:t>
            </a:fld>
            <a:endParaRPr lang="en-US"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7931309A-E4B1-4F05-917D-E7EE855AA4EA}" type="slidenum">
              <a:rPr lang="en-US" smtClean="0"/>
              <a:pPr>
                <a:defRPr/>
              </a:pPr>
              <a:t>54</a:t>
            </a:fld>
            <a:endParaRPr lang="en-US"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p:txBody>
          <a:bodyPr/>
          <a:lstStyle/>
          <a:p>
            <a:pPr>
              <a:defRPr/>
            </a:pPr>
            <a:fld id="{D62F0B91-EBD5-4DC6-A9DE-CF5835D2FFA8}" type="slidenum">
              <a:rPr lang="en-US" smtClean="0"/>
              <a:pPr>
                <a:defRPr/>
              </a:pPr>
              <a:t>40</a:t>
            </a:fld>
            <a:endParaRPr lang="en-US"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66F7B3EB-FD98-4085-921C-382A8B67BB90}" type="slidenum">
              <a:rPr lang="en-US" smtClean="0"/>
              <a:pPr>
                <a:defRPr/>
              </a:pPr>
              <a:t>41</a:t>
            </a:fld>
            <a:endParaRPr lang="en-US"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D2E34F40-57D9-4916-8FE4-959ADC5AE7F3}" type="slidenum">
              <a:rPr lang="en-US" smtClean="0"/>
              <a:pPr>
                <a:defRPr/>
              </a:pPr>
              <a:t>44</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64B62D3D-E9EC-403F-B37F-92BFC9DCF923}" type="slidenum">
              <a:rPr lang="en-US" smtClean="0"/>
              <a:pPr>
                <a:defRPr/>
              </a:pPr>
              <a:t>45</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p>
            <a:pPr>
              <a:defRPr/>
            </a:pPr>
            <a:fld id="{8A7F9E29-0502-416E-A475-33DA950266EF}" type="slidenum">
              <a:rPr lang="en-US" smtClean="0"/>
              <a:pPr>
                <a:defRPr/>
              </a:pPr>
              <a:t>46</a:t>
            </a:fld>
            <a:endParaRPr lang="en-US"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p>
            <a:pPr>
              <a:defRPr/>
            </a:pPr>
            <a:fld id="{DA5667C3-1DD6-4183-B026-3E21E204C0B4}" type="slidenum">
              <a:rPr lang="en-US" smtClean="0"/>
              <a:pPr>
                <a:defRPr/>
              </a:pPr>
              <a:t>47</a:t>
            </a:fld>
            <a:endParaRPr lang="en-US"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9B67F9-8B47-4DB9-8198-1F30223ECDB9}" type="datetimeFigureOut">
              <a:rPr lang="en-US"/>
              <a:pPr>
                <a:defRPr/>
              </a:pPr>
              <a:t>2/16/2015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6424D2-7964-44B7-9002-2A686D7D403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43C6341-E14C-49C6-83B8-94057507E2CB}" type="datetimeFigureOut">
              <a:rPr lang="en-US"/>
              <a:pPr>
                <a:defRPr/>
              </a:pPr>
              <a:t>2/16/2015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AB1C7A-CDA3-4216-A851-AC197899369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C7FC05F-8C78-4246-8994-3DE23C3D6E47}" type="datetimeFigureOut">
              <a:rPr lang="en-US"/>
              <a:pPr>
                <a:defRPr/>
              </a:pPr>
              <a:t>2/16/2015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596F320-D17C-48EB-A869-E4DDF48ED1FA}"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81100" y="895350"/>
            <a:ext cx="6705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2190750"/>
            <a:ext cx="3810000" cy="3905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24400" y="2190750"/>
            <a:ext cx="3810000" cy="390525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9718E89-5831-47A8-98C8-6FF1CB7CB8F9}" type="datetimeFigureOut">
              <a:rPr lang="en-US"/>
              <a:pPr>
                <a:defRPr/>
              </a:pPr>
              <a:t>2/16/2015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EB3564-D086-4BE0-967C-0BAD69FA099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1B4F3B8-A4BA-4110-92EE-605C055E4676}" type="datetimeFigureOut">
              <a:rPr lang="en-US"/>
              <a:pPr>
                <a:defRPr/>
              </a:pPr>
              <a:t>2/16/2015</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F7DC1D-3323-47A9-8D54-0755EB67610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93ED821-C4BB-4DB6-8E0B-7FAEC32E607F}" type="datetimeFigureOut">
              <a:rPr lang="en-US"/>
              <a:pPr>
                <a:defRPr/>
              </a:pPr>
              <a:t>2/16/2015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CABEDFB-3854-40C5-848F-0A560559A77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A9B7178-2E96-4724-B0A1-14325FF096FF}" type="datetimeFigureOut">
              <a:rPr lang="en-US"/>
              <a:pPr>
                <a:defRPr/>
              </a:pPr>
              <a:t>2/16/2015</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8BF9DE8-4987-43E8-A5A7-8D27FAB1012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ECAF5682-F432-489A-B9D4-775A12C90474}" type="datetimeFigureOut">
              <a:rPr lang="en-US"/>
              <a:pPr>
                <a:defRPr/>
              </a:pPr>
              <a:t>2/16/2015</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AC1BE69-44B3-45E2-A819-D64F292F546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66C539C-788C-4171-AB78-9268CF3F8E28}" type="datetimeFigureOut">
              <a:rPr lang="en-US"/>
              <a:pPr>
                <a:defRPr/>
              </a:pPr>
              <a:t>2/16/2015</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39D68F8-3354-4F84-9835-8A454A4DBBB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F60E2F-7AC0-4151-A349-5AD485F5FA97}" type="datetimeFigureOut">
              <a:rPr lang="en-US"/>
              <a:pPr>
                <a:defRPr/>
              </a:pPr>
              <a:t>2/16/2015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FF5EEC8-4292-4152-9350-D9125D89FD8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58C9A4-67FE-4FCC-8288-613B3AD3A445}" type="datetimeFigureOut">
              <a:rPr lang="en-US"/>
              <a:pPr>
                <a:defRPr/>
              </a:pPr>
              <a:t>2/16/2015</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FD85B7E-2629-4F22-9870-F88A60EE66C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77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cs typeface="+mn-cs"/>
              </a:defRPr>
            </a:lvl1pPr>
          </a:lstStyle>
          <a:p>
            <a:pPr>
              <a:defRPr/>
            </a:pPr>
            <a:fld id="{9F001BAF-7ACB-42AE-A8E1-CE7986A31ECF}" type="datetimeFigureOut">
              <a:rPr lang="en-US"/>
              <a:pPr>
                <a:defRPr/>
              </a:pPr>
              <a:t>2/16/2015</a:t>
            </a:fld>
            <a:endParaRPr lang="en-GB"/>
          </a:p>
        </p:txBody>
      </p:sp>
      <p:sp>
        <p:nvSpPr>
          <p:cNvPr id="277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pitchFamily="34" charset="0"/>
                <a:cs typeface="Arial" pitchFamily="34" charset="0"/>
              </a:defRPr>
            </a:lvl1pPr>
          </a:lstStyle>
          <a:p>
            <a:pPr>
              <a:defRPr/>
            </a:pPr>
            <a:endParaRPr lang="en-GB"/>
          </a:p>
        </p:txBody>
      </p:sp>
      <p:sp>
        <p:nvSpPr>
          <p:cNvPr id="277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cs typeface="+mn-cs"/>
              </a:defRPr>
            </a:lvl1pPr>
          </a:lstStyle>
          <a:p>
            <a:pPr>
              <a:defRPr/>
            </a:pPr>
            <a:fld id="{C7341E8C-8383-45E7-9D64-4E69F9C35473}" type="slidenum">
              <a:rPr lang="en-GB"/>
              <a:pPr>
                <a:defRPr/>
              </a:pPr>
              <a:t>‹#›</a:t>
            </a:fld>
            <a:endParaRPr lang="en-GB"/>
          </a:p>
        </p:txBody>
      </p:sp>
      <p:pic>
        <p:nvPicPr>
          <p:cNvPr id="3079" name="Picture 2" descr="01_TTELogo_sm"/>
          <p:cNvPicPr>
            <a:picLocks noChangeAspect="1" noChangeArrowheads="1"/>
          </p:cNvPicPr>
          <p:nvPr/>
        </p:nvPicPr>
        <p:blipFill>
          <a:blip r:embed="rId14" cstate="print"/>
          <a:srcRect/>
          <a:stretch>
            <a:fillRect/>
          </a:stretch>
        </p:blipFill>
        <p:spPr bwMode="auto">
          <a:xfrm>
            <a:off x="8096250" y="0"/>
            <a:ext cx="1047750" cy="495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 id="214748440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5135563"/>
            <a:ext cx="8964613" cy="519112"/>
          </a:xfrm>
          <a:prstGeom prst="rect">
            <a:avLst/>
          </a:prstGeom>
          <a:noFill/>
          <a:ln w="9525">
            <a:noFill/>
            <a:miter lim="800000"/>
            <a:headEnd/>
            <a:tailEnd/>
          </a:ln>
        </p:spPr>
        <p:txBody>
          <a:bodyPr lIns="90000" tIns="46800" rIns="90000" bIns="46800" anchor="ctr">
            <a:spAutoFit/>
          </a:bodyPr>
          <a:lstStyle/>
          <a:p>
            <a:pPr algn="ctr" eaLnBrk="0" hangingPunct="0"/>
            <a:endParaRPr lang="en-US">
              <a:ea typeface="Calibri" pitchFamily="34" charset="0"/>
              <a:cs typeface="Times New Roman" pitchFamily="18" charset="0"/>
            </a:endParaRPr>
          </a:p>
        </p:txBody>
      </p:sp>
      <p:sp>
        <p:nvSpPr>
          <p:cNvPr id="4101" name="Slide Number Placeholder 4"/>
          <p:cNvSpPr>
            <a:spLocks noGrp="1"/>
          </p:cNvSpPr>
          <p:nvPr>
            <p:ph type="sldNum" sz="quarter" idx="12"/>
          </p:nvPr>
        </p:nvSpPr>
        <p:spPr>
          <a:xfrm>
            <a:off x="6553200" y="6381750"/>
            <a:ext cx="2133600" cy="339725"/>
          </a:xfrm>
        </p:spPr>
        <p:txBody>
          <a:bodyPr/>
          <a:lstStyle/>
          <a:p>
            <a:pPr>
              <a:defRPr/>
            </a:pPr>
            <a:fld id="{E02AC507-0697-426F-9FF5-93A0B1DE0E9C}" type="slidenum">
              <a:rPr lang="en-GB" sz="800" smtClean="0"/>
              <a:pPr>
                <a:defRPr/>
              </a:pPr>
              <a:t>1</a:t>
            </a:fld>
            <a:endParaRPr lang="en-GB" sz="800" dirty="0" smtClean="0"/>
          </a:p>
        </p:txBody>
      </p:sp>
      <p:sp>
        <p:nvSpPr>
          <p:cNvPr id="6148" name="Rectangle 5"/>
          <p:cNvSpPr>
            <a:spLocks noChangeArrowheads="1"/>
          </p:cNvSpPr>
          <p:nvPr/>
        </p:nvSpPr>
        <p:spPr bwMode="auto">
          <a:xfrm>
            <a:off x="285750" y="6143625"/>
            <a:ext cx="4429125" cy="338138"/>
          </a:xfrm>
          <a:prstGeom prst="rect">
            <a:avLst/>
          </a:prstGeom>
          <a:noFill/>
          <a:ln w="9525">
            <a:noFill/>
            <a:miter lim="800000"/>
            <a:headEnd/>
            <a:tailEnd/>
          </a:ln>
        </p:spPr>
        <p:txBody>
          <a:bodyPr>
            <a:spAutoFit/>
          </a:bodyPr>
          <a:lstStyle/>
          <a:p>
            <a:pPr>
              <a:spcBef>
                <a:spcPct val="50000"/>
              </a:spcBef>
            </a:pPr>
            <a:r>
              <a:rPr lang="en-GB" sz="1600"/>
              <a:t>Website: www.ttetraining.ltd.uk</a:t>
            </a:r>
            <a:endParaRPr lang="en-US" sz="1600"/>
          </a:p>
        </p:txBody>
      </p:sp>
      <p:pic>
        <p:nvPicPr>
          <p:cNvPr id="6149" name="Picture 9" descr="accrediation2"/>
          <p:cNvPicPr>
            <a:picLocks noChangeAspect="1" noChangeArrowheads="1"/>
          </p:cNvPicPr>
          <p:nvPr/>
        </p:nvPicPr>
        <p:blipFill>
          <a:blip r:embed="rId3" cstate="print"/>
          <a:srcRect/>
          <a:stretch>
            <a:fillRect/>
          </a:stretch>
        </p:blipFill>
        <p:spPr bwMode="auto">
          <a:xfrm>
            <a:off x="4071938" y="5929313"/>
            <a:ext cx="4464050" cy="692150"/>
          </a:xfrm>
          <a:prstGeom prst="rect">
            <a:avLst/>
          </a:prstGeom>
          <a:noFill/>
          <a:ln w="9525">
            <a:noFill/>
            <a:miter lim="800000"/>
            <a:headEnd/>
            <a:tailEnd/>
          </a:ln>
        </p:spPr>
      </p:pic>
      <p:sp>
        <p:nvSpPr>
          <p:cNvPr id="6" name="Rectangle 2"/>
          <p:cNvSpPr txBox="1">
            <a:spLocks noChangeArrowheads="1"/>
          </p:cNvSpPr>
          <p:nvPr/>
        </p:nvSpPr>
        <p:spPr>
          <a:xfrm>
            <a:off x="1063625" y="2271713"/>
            <a:ext cx="7231063" cy="990600"/>
          </a:xfrm>
          <a:prstGeom prst="rect">
            <a:avLst/>
          </a:prstGeom>
        </p:spPr>
        <p:txBody>
          <a:bodyPr lIns="79375" tIns="39688" rIns="79375" bIns="39688"/>
          <a:lstStyle/>
          <a:p>
            <a:pPr algn="ctr" defTabSz="655638" eaLnBrk="0" hangingPunct="0">
              <a:defRPr/>
            </a:pPr>
            <a:r>
              <a:rPr lang="en-GB" sz="3800" b="0" kern="0" dirty="0">
                <a:solidFill>
                  <a:schemeClr val="tx2"/>
                </a:solidFill>
                <a:latin typeface="+mj-lt"/>
                <a:ea typeface="+mj-ea"/>
                <a:cs typeface="+mj-cs"/>
              </a:rPr>
              <a:t>SHAFT </a:t>
            </a:r>
            <a:r>
              <a:rPr lang="en-GB" sz="3800" b="0" kern="0" dirty="0" smtClean="0">
                <a:solidFill>
                  <a:schemeClr val="tx2"/>
                </a:solidFill>
                <a:latin typeface="+mj-lt"/>
                <a:ea typeface="+mj-ea"/>
                <a:cs typeface="+mj-cs"/>
              </a:rPr>
              <a:t>ALIGNMENT</a:t>
            </a:r>
          </a:p>
          <a:p>
            <a:pPr algn="ctr" defTabSz="655638" eaLnBrk="0" hangingPunct="0">
              <a:defRPr/>
            </a:pPr>
            <a:r>
              <a:rPr lang="en-GB" sz="2000" b="0" i="1" kern="0" dirty="0" smtClean="0">
                <a:solidFill>
                  <a:schemeClr val="tx2"/>
                </a:solidFill>
                <a:latin typeface="+mj-lt"/>
                <a:ea typeface="+mj-ea"/>
                <a:cs typeface="+mj-cs"/>
              </a:rPr>
              <a:t>(3) Reverse Indicator and Laser</a:t>
            </a:r>
            <a:endParaRPr lang="en-GB" sz="2000" b="0" i="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908175" y="404813"/>
            <a:ext cx="5472113" cy="777875"/>
          </a:xfrm>
        </p:spPr>
        <p:txBody>
          <a:bodyPr/>
          <a:lstStyle/>
          <a:p>
            <a:r>
              <a:rPr lang="en-GB" sz="3600" dirty="0" smtClean="0">
                <a:cs typeface="Arial" charset="0"/>
              </a:rPr>
              <a:t>Vertical Scale</a:t>
            </a:r>
          </a:p>
        </p:txBody>
      </p:sp>
      <p:sp>
        <p:nvSpPr>
          <p:cNvPr id="6" name="Slide Number Placeholder 4"/>
          <p:cNvSpPr>
            <a:spLocks noGrp="1"/>
          </p:cNvSpPr>
          <p:nvPr>
            <p:ph type="sldNum" sz="quarter" idx="12"/>
          </p:nvPr>
        </p:nvSpPr>
        <p:spPr/>
        <p:txBody>
          <a:bodyPr/>
          <a:lstStyle/>
          <a:p>
            <a:pPr>
              <a:defRPr/>
            </a:pPr>
            <a:fld id="{79173EDB-F072-4DE2-9C95-2E75E092F747}" type="slidenum">
              <a:rPr lang="en-US" smtClean="0"/>
              <a:pPr>
                <a:defRPr/>
              </a:pPr>
              <a:t>10</a:t>
            </a:fld>
            <a:endParaRPr lang="en-US" dirty="0"/>
          </a:p>
        </p:txBody>
      </p:sp>
      <p:sp>
        <p:nvSpPr>
          <p:cNvPr id="67588" name="Text Box 3" descr="Outlined diamond"/>
          <p:cNvSpPr txBox="1">
            <a:spLocks noChangeArrowheads="1"/>
          </p:cNvSpPr>
          <p:nvPr/>
        </p:nvSpPr>
        <p:spPr bwMode="auto">
          <a:xfrm>
            <a:off x="684213" y="1676400"/>
            <a:ext cx="8154987" cy="5078313"/>
          </a:xfrm>
          <a:prstGeom prst="rect">
            <a:avLst/>
          </a:prstGeom>
          <a:noFill/>
          <a:ln w="12700" cap="sq">
            <a:noFill/>
            <a:miter lim="800000"/>
            <a:headEnd type="none" w="sm" len="sm"/>
            <a:tailEnd type="none" w="sm" len="sm"/>
          </a:ln>
        </p:spPr>
        <p:txBody>
          <a:bodyPr>
            <a:spAutoFit/>
          </a:bodyPr>
          <a:lstStyle/>
          <a:p>
            <a:r>
              <a:rPr lang="en-GB" sz="2400" b="0" dirty="0" smtClean="0"/>
              <a:t>Each vertical division typically equals .001”.</a:t>
            </a:r>
          </a:p>
          <a:p>
            <a:endParaRPr lang="en-GB" sz="2400" b="0" dirty="0" smtClean="0"/>
          </a:p>
          <a:p>
            <a:r>
              <a:rPr lang="en-GB" sz="2400" b="0" dirty="0" smtClean="0"/>
              <a:t>For greater reading accuracy use as much as possible of the vertical scale.</a:t>
            </a:r>
          </a:p>
          <a:p>
            <a:endParaRPr lang="en-GB" sz="2400" b="0" dirty="0" smtClean="0"/>
          </a:p>
          <a:p>
            <a:r>
              <a:rPr lang="en-GB" sz="2400" b="0" dirty="0" smtClean="0"/>
              <a:t>Enter ½ </a:t>
            </a:r>
            <a:r>
              <a:rPr lang="en-GB" sz="2400" b="0" dirty="0" err="1" smtClean="0"/>
              <a:t>TIR</a:t>
            </a:r>
            <a:r>
              <a:rPr lang="en-GB" sz="2400" b="0" dirty="0" smtClean="0"/>
              <a:t>. (total indicator reading) at the fixed coupling hub and  ½ </a:t>
            </a:r>
            <a:r>
              <a:rPr lang="en-GB" sz="2400" b="0" dirty="0" err="1" smtClean="0"/>
              <a:t>TIR</a:t>
            </a:r>
            <a:r>
              <a:rPr lang="en-GB" sz="2400" b="0" dirty="0" smtClean="0"/>
              <a:t> at movable coupling hub on the vertical scale. </a:t>
            </a:r>
          </a:p>
          <a:p>
            <a:endParaRPr lang="en-GB" sz="2400" b="0" dirty="0" smtClean="0"/>
          </a:p>
          <a:p>
            <a:r>
              <a:rPr lang="en-GB" sz="2400" b="0" dirty="0" smtClean="0"/>
              <a:t>The graph analysis is done on the shaft  </a:t>
            </a:r>
            <a:r>
              <a:rPr lang="en-GB" sz="2400" b="0" dirty="0" err="1" smtClean="0"/>
              <a:t>centerline</a:t>
            </a:r>
            <a:r>
              <a:rPr lang="en-GB" sz="2400" b="0" dirty="0" smtClean="0"/>
              <a:t> relationship, therefore the total indicator readings are halved before use as graph coordinates. </a:t>
            </a:r>
          </a:p>
          <a:p>
            <a:pPr>
              <a:spcBef>
                <a:spcPct val="50000"/>
              </a:spcBef>
            </a:pPr>
            <a:r>
              <a:rPr lang="en-GB" sz="2400" b="0" dirty="0" smtClean="0"/>
              <a:t>.</a:t>
            </a:r>
            <a:endParaRPr lang="en-GB" sz="2400"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765175"/>
            <a:ext cx="8229600" cy="1143000"/>
          </a:xfrm>
        </p:spPr>
        <p:txBody>
          <a:bodyPr/>
          <a:lstStyle/>
          <a:p>
            <a:r>
              <a:rPr lang="en-GB" sz="3600" dirty="0" smtClean="0">
                <a:cs typeface="Arial" charset="0"/>
              </a:rPr>
              <a:t>Vertical Scale Coordinate Sign</a:t>
            </a:r>
          </a:p>
        </p:txBody>
      </p:sp>
      <p:sp>
        <p:nvSpPr>
          <p:cNvPr id="14" name="Slide Number Placeholder 4"/>
          <p:cNvSpPr>
            <a:spLocks noGrp="1"/>
          </p:cNvSpPr>
          <p:nvPr>
            <p:ph type="sldNum" sz="quarter" idx="12"/>
          </p:nvPr>
        </p:nvSpPr>
        <p:spPr/>
        <p:txBody>
          <a:bodyPr/>
          <a:lstStyle/>
          <a:p>
            <a:pPr>
              <a:defRPr/>
            </a:pPr>
            <a:fld id="{1C449643-9707-4F5A-B627-04ACD815D515}" type="slidenum">
              <a:rPr lang="en-US" smtClean="0"/>
              <a:pPr>
                <a:defRPr/>
              </a:pPr>
              <a:t>11</a:t>
            </a:fld>
            <a:endParaRPr lang="en-US" dirty="0"/>
          </a:p>
        </p:txBody>
      </p:sp>
      <p:sp>
        <p:nvSpPr>
          <p:cNvPr id="68612" name="Text Box 4" descr="Outlined diamond"/>
          <p:cNvSpPr txBox="1">
            <a:spLocks noChangeArrowheads="1"/>
          </p:cNvSpPr>
          <p:nvPr/>
        </p:nvSpPr>
        <p:spPr bwMode="auto">
          <a:xfrm>
            <a:off x="900113" y="2492375"/>
            <a:ext cx="7416800" cy="1754188"/>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The positive and or negative sign of the movable-unit hub indicator reading is </a:t>
            </a:r>
            <a:r>
              <a:rPr lang="en-GB" sz="2400" i="1" u="sng" dirty="0" smtClean="0"/>
              <a:t>REVERSED</a:t>
            </a:r>
            <a:r>
              <a:rPr lang="en-GB" sz="2400" b="0" dirty="0" smtClean="0"/>
              <a:t> before being used as graph coordinate.</a:t>
            </a:r>
          </a:p>
          <a:p>
            <a:pPr>
              <a:spcBef>
                <a:spcPct val="50000"/>
              </a:spcBef>
            </a:pPr>
            <a:r>
              <a:rPr lang="en-GB" sz="2400" b="0" dirty="0" smtClean="0"/>
              <a:t>The sign reversal is due to </a:t>
            </a:r>
            <a:r>
              <a:rPr lang="en-GB" sz="2400" b="0" dirty="0" err="1" smtClean="0"/>
              <a:t>D.T.I</a:t>
            </a:r>
            <a:r>
              <a:rPr lang="en-GB" sz="2400" b="0" dirty="0" smtClean="0"/>
              <a:t> indicator orientation.</a:t>
            </a:r>
            <a:endParaRPr lang="en-GB" sz="2400" b="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GB" sz="3600" dirty="0" smtClean="0">
                <a:cs typeface="Arial" charset="0"/>
              </a:rPr>
              <a:t>Vertical Scale Coordinate Sign</a:t>
            </a:r>
          </a:p>
        </p:txBody>
      </p:sp>
      <p:sp>
        <p:nvSpPr>
          <p:cNvPr id="14" name="Slide Number Placeholder 4"/>
          <p:cNvSpPr>
            <a:spLocks noGrp="1"/>
          </p:cNvSpPr>
          <p:nvPr>
            <p:ph type="sldNum" sz="quarter" idx="12"/>
          </p:nvPr>
        </p:nvSpPr>
        <p:spPr/>
        <p:txBody>
          <a:bodyPr/>
          <a:lstStyle/>
          <a:p>
            <a:pPr>
              <a:defRPr/>
            </a:pPr>
            <a:fld id="{360481F9-04E5-4051-888F-BD903EFF58E1}" type="slidenum">
              <a:rPr lang="en-US" smtClean="0"/>
              <a:pPr>
                <a:defRPr/>
              </a:pPr>
              <a:t>12</a:t>
            </a:fld>
            <a:endParaRPr lang="en-US" dirty="0"/>
          </a:p>
        </p:txBody>
      </p:sp>
      <p:sp>
        <p:nvSpPr>
          <p:cNvPr id="69636" name="Text Box 4" descr="Outlined diamond"/>
          <p:cNvSpPr txBox="1">
            <a:spLocks noChangeArrowheads="1"/>
          </p:cNvSpPr>
          <p:nvPr/>
        </p:nvSpPr>
        <p:spPr bwMode="auto">
          <a:xfrm>
            <a:off x="755650" y="1447800"/>
            <a:ext cx="7931150" cy="2124075"/>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The signs of the fixed-unit hub graph coordinate remains the same as the indicator reading at that hub.</a:t>
            </a:r>
          </a:p>
          <a:p>
            <a:pPr>
              <a:spcBef>
                <a:spcPct val="50000"/>
              </a:spcBef>
            </a:pPr>
            <a:r>
              <a:rPr lang="en-GB" sz="2400" b="0" dirty="0" smtClean="0"/>
              <a:t>The positive coordinates are entered above the mid-point zero line and negative coordinates are entered below the zero line.</a:t>
            </a:r>
            <a:endParaRPr lang="en-GB" sz="2400" b="0" dirty="0"/>
          </a:p>
        </p:txBody>
      </p:sp>
      <p:sp>
        <p:nvSpPr>
          <p:cNvPr id="69637" name="Line 5"/>
          <p:cNvSpPr>
            <a:spLocks noChangeShapeType="1"/>
          </p:cNvSpPr>
          <p:nvPr/>
        </p:nvSpPr>
        <p:spPr bwMode="auto">
          <a:xfrm>
            <a:off x="5651500" y="4149725"/>
            <a:ext cx="0" cy="1447800"/>
          </a:xfrm>
          <a:prstGeom prst="line">
            <a:avLst/>
          </a:prstGeom>
          <a:noFill/>
          <a:ln w="57150" cap="sq">
            <a:solidFill>
              <a:schemeClr val="tx1"/>
            </a:solidFill>
            <a:round/>
            <a:headEnd type="none" w="sm" len="sm"/>
            <a:tailEnd type="none" w="sm" len="sm"/>
          </a:ln>
        </p:spPr>
        <p:txBody>
          <a:bodyPr/>
          <a:lstStyle/>
          <a:p>
            <a:endParaRPr lang="en-US"/>
          </a:p>
        </p:txBody>
      </p:sp>
      <p:sp>
        <p:nvSpPr>
          <p:cNvPr id="69638" name="Line 6"/>
          <p:cNvSpPr>
            <a:spLocks noChangeShapeType="1"/>
          </p:cNvSpPr>
          <p:nvPr/>
        </p:nvSpPr>
        <p:spPr bwMode="auto">
          <a:xfrm flipH="1">
            <a:off x="2698750" y="4870450"/>
            <a:ext cx="2895600" cy="0"/>
          </a:xfrm>
          <a:prstGeom prst="line">
            <a:avLst/>
          </a:prstGeom>
          <a:noFill/>
          <a:ln w="57150" cap="sq">
            <a:solidFill>
              <a:schemeClr val="tx1"/>
            </a:solidFill>
            <a:round/>
            <a:headEnd type="none" w="sm" len="sm"/>
            <a:tailEnd type="none" w="sm" len="sm"/>
          </a:ln>
        </p:spPr>
        <p:txBody>
          <a:bodyPr/>
          <a:lstStyle/>
          <a:p>
            <a:endParaRPr lang="en-US"/>
          </a:p>
        </p:txBody>
      </p:sp>
      <p:sp>
        <p:nvSpPr>
          <p:cNvPr id="69639" name="Text Box 7"/>
          <p:cNvSpPr txBox="1">
            <a:spLocks noChangeArrowheads="1"/>
          </p:cNvSpPr>
          <p:nvPr/>
        </p:nvSpPr>
        <p:spPr bwMode="auto">
          <a:xfrm>
            <a:off x="5722938" y="3933825"/>
            <a:ext cx="9144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t>+.010</a:t>
            </a:r>
          </a:p>
        </p:txBody>
      </p:sp>
      <p:sp>
        <p:nvSpPr>
          <p:cNvPr id="69640" name="Text Box 8"/>
          <p:cNvSpPr txBox="1">
            <a:spLocks noChangeArrowheads="1"/>
          </p:cNvSpPr>
          <p:nvPr/>
        </p:nvSpPr>
        <p:spPr bwMode="auto">
          <a:xfrm>
            <a:off x="5722938" y="4654550"/>
            <a:ext cx="8382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a:t>.000</a:t>
            </a:r>
          </a:p>
        </p:txBody>
      </p:sp>
      <p:sp>
        <p:nvSpPr>
          <p:cNvPr id="69641" name="Text Box 9"/>
          <p:cNvSpPr txBox="1">
            <a:spLocks noChangeArrowheads="1"/>
          </p:cNvSpPr>
          <p:nvPr/>
        </p:nvSpPr>
        <p:spPr bwMode="auto">
          <a:xfrm>
            <a:off x="5651500" y="5373688"/>
            <a:ext cx="9144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a:t>-.010</a:t>
            </a:r>
          </a:p>
        </p:txBody>
      </p:sp>
      <p:sp>
        <p:nvSpPr>
          <p:cNvPr id="69642" name="Text Box 10"/>
          <p:cNvSpPr txBox="1">
            <a:spLocks noChangeArrowheads="1"/>
          </p:cNvSpPr>
          <p:nvPr/>
        </p:nvSpPr>
        <p:spPr bwMode="auto">
          <a:xfrm>
            <a:off x="2195513" y="3933825"/>
            <a:ext cx="2890837" cy="523875"/>
          </a:xfrm>
          <a:prstGeom prst="rect">
            <a:avLst/>
          </a:prstGeom>
          <a:noFill/>
          <a:ln w="12700" cap="sq">
            <a:noFill/>
            <a:miter lim="800000"/>
            <a:headEnd type="none" w="sm" len="sm"/>
            <a:tailEnd type="none" w="sm" len="sm"/>
          </a:ln>
        </p:spPr>
        <p:txBody>
          <a:bodyPr>
            <a:spAutoFit/>
          </a:bodyPr>
          <a:lstStyle/>
          <a:p>
            <a:pPr>
              <a:spcBef>
                <a:spcPct val="50000"/>
              </a:spcBef>
            </a:pPr>
            <a:r>
              <a:rPr lang="en-US" sz="2000"/>
              <a:t>Positive Coordinates</a:t>
            </a:r>
            <a:r>
              <a:rPr lang="en-US"/>
              <a:t> </a:t>
            </a:r>
            <a:endParaRPr lang="en-US" sz="2000"/>
          </a:p>
        </p:txBody>
      </p:sp>
      <p:sp>
        <p:nvSpPr>
          <p:cNvPr id="69643" name="Text Box 11"/>
          <p:cNvSpPr txBox="1">
            <a:spLocks noChangeArrowheads="1"/>
          </p:cNvSpPr>
          <p:nvPr/>
        </p:nvSpPr>
        <p:spPr bwMode="auto">
          <a:xfrm>
            <a:off x="2051050" y="4941888"/>
            <a:ext cx="2971800" cy="400050"/>
          </a:xfrm>
          <a:prstGeom prst="rect">
            <a:avLst/>
          </a:prstGeom>
          <a:noFill/>
          <a:ln w="12700" cap="sq">
            <a:noFill/>
            <a:miter lim="800000"/>
            <a:headEnd type="none" w="sm" len="sm"/>
            <a:tailEnd type="none" w="sm" len="sm"/>
          </a:ln>
        </p:spPr>
        <p:txBody>
          <a:bodyPr>
            <a:spAutoFit/>
          </a:bodyPr>
          <a:lstStyle/>
          <a:p>
            <a:pPr>
              <a:spcBef>
                <a:spcPct val="50000"/>
              </a:spcBef>
            </a:pPr>
            <a:r>
              <a:rPr lang="en-US" sz="2000"/>
              <a:t>Negative Coordinates</a:t>
            </a:r>
          </a:p>
        </p:txBody>
      </p:sp>
      <p:sp>
        <p:nvSpPr>
          <p:cNvPr id="69644" name="Text Box 12"/>
          <p:cNvSpPr txBox="1">
            <a:spLocks noChangeArrowheads="1"/>
          </p:cNvSpPr>
          <p:nvPr/>
        </p:nvSpPr>
        <p:spPr bwMode="auto">
          <a:xfrm>
            <a:off x="3130550" y="5230813"/>
            <a:ext cx="360363" cy="522287"/>
          </a:xfrm>
          <a:prstGeom prst="rect">
            <a:avLst/>
          </a:prstGeom>
          <a:noFill/>
          <a:ln w="12700" cap="sq">
            <a:noFill/>
            <a:miter lim="800000"/>
            <a:headEnd type="none" w="sm" len="sm"/>
            <a:tailEnd type="none" w="sm" len="sm"/>
          </a:ln>
        </p:spPr>
        <p:txBody>
          <a:bodyPr>
            <a:spAutoFit/>
          </a:bodyPr>
          <a:lstStyle/>
          <a:p>
            <a:pPr>
              <a:spcBef>
                <a:spcPct val="50000"/>
              </a:spcBef>
            </a:pPr>
            <a:r>
              <a:rPr lang="en-US"/>
              <a:t>-</a:t>
            </a:r>
          </a:p>
        </p:txBody>
      </p:sp>
      <p:sp>
        <p:nvSpPr>
          <p:cNvPr id="69645" name="TextBox 17"/>
          <p:cNvSpPr txBox="1">
            <a:spLocks noChangeArrowheads="1"/>
          </p:cNvSpPr>
          <p:nvPr/>
        </p:nvSpPr>
        <p:spPr bwMode="auto">
          <a:xfrm>
            <a:off x="3132138" y="4365625"/>
            <a:ext cx="360362" cy="522288"/>
          </a:xfrm>
          <a:prstGeom prst="rect">
            <a:avLst/>
          </a:prstGeom>
          <a:noFill/>
          <a:ln w="9525">
            <a:noFill/>
            <a:miter lim="800000"/>
            <a:headEnd/>
            <a:tailEnd/>
          </a:ln>
        </p:spPr>
        <p:txBody>
          <a:bodyPr>
            <a:spAutoFit/>
          </a:bodyPr>
          <a:lstStyle/>
          <a:p>
            <a:r>
              <a:rPr lang="en-GB"/>
              <a:t>+</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124075" y="692150"/>
            <a:ext cx="5184775" cy="561975"/>
          </a:xfrm>
        </p:spPr>
        <p:txBody>
          <a:bodyPr/>
          <a:lstStyle/>
          <a:p>
            <a:r>
              <a:rPr lang="en-GB" sz="3600" dirty="0" smtClean="0">
                <a:cs typeface="Arial" charset="0"/>
              </a:rPr>
              <a:t>Indicator Mounting</a:t>
            </a:r>
          </a:p>
        </p:txBody>
      </p:sp>
      <p:sp>
        <p:nvSpPr>
          <p:cNvPr id="6" name="Slide Number Placeholder 4"/>
          <p:cNvSpPr>
            <a:spLocks noGrp="1"/>
          </p:cNvSpPr>
          <p:nvPr>
            <p:ph type="sldNum" sz="quarter" idx="12"/>
          </p:nvPr>
        </p:nvSpPr>
        <p:spPr/>
        <p:txBody>
          <a:bodyPr/>
          <a:lstStyle/>
          <a:p>
            <a:pPr>
              <a:defRPr/>
            </a:pPr>
            <a:fld id="{2E011AC6-B6A5-4B2C-81CF-69162029D8AF}" type="slidenum">
              <a:rPr lang="en-US" smtClean="0"/>
              <a:pPr>
                <a:defRPr/>
              </a:pPr>
              <a:t>13</a:t>
            </a:fld>
            <a:endParaRPr lang="en-US" dirty="0"/>
          </a:p>
        </p:txBody>
      </p:sp>
      <p:sp>
        <p:nvSpPr>
          <p:cNvPr id="70660" name="Text Box 3" descr="Outlined diamond"/>
          <p:cNvSpPr txBox="1">
            <a:spLocks noChangeArrowheads="1"/>
          </p:cNvSpPr>
          <p:nvPr/>
        </p:nvSpPr>
        <p:spPr bwMode="auto">
          <a:xfrm>
            <a:off x="611188" y="1557338"/>
            <a:ext cx="8151812" cy="4524375"/>
          </a:xfrm>
          <a:prstGeom prst="rect">
            <a:avLst/>
          </a:prstGeom>
          <a:noFill/>
          <a:ln w="12700" cap="sq">
            <a:noFill/>
            <a:miter lim="800000"/>
            <a:headEnd type="none" w="sm" len="sm"/>
            <a:tailEnd type="none" w="sm" len="sm"/>
          </a:ln>
        </p:spPr>
        <p:txBody>
          <a:bodyPr>
            <a:spAutoFit/>
          </a:bodyPr>
          <a:lstStyle/>
          <a:p>
            <a:r>
              <a:rPr lang="en-GB" sz="2400" b="0" dirty="0" smtClean="0"/>
              <a:t>If practical, use two rigid fixtures, fastened to the hubs or shafts, to hold two dial indicators.</a:t>
            </a:r>
          </a:p>
          <a:p>
            <a:endParaRPr lang="en-GB" sz="2400" b="0" dirty="0" smtClean="0"/>
          </a:p>
          <a:p>
            <a:r>
              <a:rPr lang="en-GB" sz="2400" b="0" dirty="0" smtClean="0"/>
              <a:t>The indicator tips will be in the contact with the driver and pump hub circumference or bracket contact points.</a:t>
            </a:r>
          </a:p>
          <a:p>
            <a:endParaRPr lang="en-GB" sz="2400" b="0" dirty="0" smtClean="0"/>
          </a:p>
          <a:p>
            <a:r>
              <a:rPr lang="en-GB" sz="2400" b="0" dirty="0" smtClean="0"/>
              <a:t>If any run-out as been detected both hubs are turned together, it is feasibly to use a loosely fastened coupling spacer for this purpose. </a:t>
            </a:r>
          </a:p>
          <a:p>
            <a:endParaRPr lang="en-GB" sz="2400" b="0" dirty="0" smtClean="0"/>
          </a:p>
          <a:p>
            <a:r>
              <a:rPr lang="en-GB" sz="2400" b="0" dirty="0" smtClean="0"/>
              <a:t>Alternatively, use threaded stock piece through both hubs and the fixtures.</a:t>
            </a:r>
            <a:endParaRPr lang="en-GB" sz="2400" b="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GB" sz="3600" dirty="0" smtClean="0">
                <a:cs typeface="Arial" charset="0"/>
              </a:rPr>
              <a:t>Indicator Mounting</a:t>
            </a:r>
          </a:p>
        </p:txBody>
      </p:sp>
      <p:sp>
        <p:nvSpPr>
          <p:cNvPr id="33" name="Slide Number Placeholder 4"/>
          <p:cNvSpPr>
            <a:spLocks noGrp="1"/>
          </p:cNvSpPr>
          <p:nvPr>
            <p:ph type="sldNum" sz="quarter" idx="12"/>
          </p:nvPr>
        </p:nvSpPr>
        <p:spPr/>
        <p:txBody>
          <a:bodyPr/>
          <a:lstStyle/>
          <a:p>
            <a:pPr>
              <a:defRPr/>
            </a:pPr>
            <a:fld id="{61B6F093-8520-4B42-8299-8D112C5CCD7E}" type="slidenum">
              <a:rPr lang="en-US" smtClean="0"/>
              <a:pPr>
                <a:defRPr/>
              </a:pPr>
              <a:t>14</a:t>
            </a:fld>
            <a:endParaRPr lang="en-US" dirty="0"/>
          </a:p>
        </p:txBody>
      </p:sp>
      <p:sp>
        <p:nvSpPr>
          <p:cNvPr id="71684" name="Rectangle 3"/>
          <p:cNvSpPr>
            <a:spLocks noChangeArrowheads="1"/>
          </p:cNvSpPr>
          <p:nvPr/>
        </p:nvSpPr>
        <p:spPr bwMode="auto">
          <a:xfrm>
            <a:off x="3505200" y="2667000"/>
            <a:ext cx="304800" cy="10668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1685" name="Rectangle 4"/>
          <p:cNvSpPr>
            <a:spLocks noChangeArrowheads="1"/>
          </p:cNvSpPr>
          <p:nvPr/>
        </p:nvSpPr>
        <p:spPr bwMode="auto">
          <a:xfrm>
            <a:off x="3200400" y="2895600"/>
            <a:ext cx="304800" cy="6096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1686" name="Rectangle 5"/>
          <p:cNvSpPr>
            <a:spLocks noChangeArrowheads="1"/>
          </p:cNvSpPr>
          <p:nvPr/>
        </p:nvSpPr>
        <p:spPr bwMode="auto">
          <a:xfrm>
            <a:off x="5334000" y="2667000"/>
            <a:ext cx="304800" cy="10668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1687" name="Rectangle 6"/>
          <p:cNvSpPr>
            <a:spLocks noChangeArrowheads="1"/>
          </p:cNvSpPr>
          <p:nvPr/>
        </p:nvSpPr>
        <p:spPr bwMode="auto">
          <a:xfrm>
            <a:off x="5638800" y="2895600"/>
            <a:ext cx="304800" cy="6096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1688" name="Rectangle 7"/>
          <p:cNvSpPr>
            <a:spLocks noChangeArrowheads="1"/>
          </p:cNvSpPr>
          <p:nvPr/>
        </p:nvSpPr>
        <p:spPr bwMode="auto">
          <a:xfrm>
            <a:off x="3810000" y="2667000"/>
            <a:ext cx="304800" cy="1066800"/>
          </a:xfrm>
          <a:prstGeom prst="rect">
            <a:avLst/>
          </a:prstGeom>
          <a:solidFill>
            <a:srgbClr val="CCFFCC"/>
          </a:solidFill>
          <a:ln w="12700" cap="sq">
            <a:solidFill>
              <a:schemeClr val="tx1"/>
            </a:solidFill>
            <a:miter lim="800000"/>
            <a:headEnd type="none" w="sm" len="sm"/>
            <a:tailEnd type="none" w="sm" len="sm"/>
          </a:ln>
        </p:spPr>
        <p:txBody>
          <a:bodyPr wrap="none" anchor="ctr"/>
          <a:lstStyle/>
          <a:p>
            <a:endParaRPr lang="en-US"/>
          </a:p>
        </p:txBody>
      </p:sp>
      <p:sp>
        <p:nvSpPr>
          <p:cNvPr id="71689" name="Rectangle 8"/>
          <p:cNvSpPr>
            <a:spLocks noChangeArrowheads="1"/>
          </p:cNvSpPr>
          <p:nvPr/>
        </p:nvSpPr>
        <p:spPr bwMode="auto">
          <a:xfrm>
            <a:off x="5029200" y="2667000"/>
            <a:ext cx="304800" cy="1066800"/>
          </a:xfrm>
          <a:prstGeom prst="rect">
            <a:avLst/>
          </a:prstGeom>
          <a:solidFill>
            <a:srgbClr val="CCFFCC"/>
          </a:solidFill>
          <a:ln w="12700" cap="sq">
            <a:solidFill>
              <a:schemeClr val="tx1"/>
            </a:solidFill>
            <a:miter lim="800000"/>
            <a:headEnd type="none" w="sm" len="sm"/>
            <a:tailEnd type="none" w="sm" len="sm"/>
          </a:ln>
        </p:spPr>
        <p:txBody>
          <a:bodyPr wrap="none" anchor="ctr"/>
          <a:lstStyle/>
          <a:p>
            <a:endParaRPr lang="en-US"/>
          </a:p>
        </p:txBody>
      </p:sp>
      <p:sp>
        <p:nvSpPr>
          <p:cNvPr id="71690" name="Rectangle 9"/>
          <p:cNvSpPr>
            <a:spLocks noChangeArrowheads="1"/>
          </p:cNvSpPr>
          <p:nvPr/>
        </p:nvSpPr>
        <p:spPr bwMode="auto">
          <a:xfrm>
            <a:off x="4114800" y="2895600"/>
            <a:ext cx="914400" cy="609600"/>
          </a:xfrm>
          <a:prstGeom prst="rect">
            <a:avLst/>
          </a:prstGeom>
          <a:solidFill>
            <a:srgbClr val="CCFFCC"/>
          </a:solidFill>
          <a:ln w="12700" cap="sq">
            <a:solidFill>
              <a:schemeClr val="tx1"/>
            </a:solidFill>
            <a:miter lim="800000"/>
            <a:headEnd type="none" w="sm" len="sm"/>
            <a:tailEnd type="none" w="sm" len="sm"/>
          </a:ln>
        </p:spPr>
        <p:txBody>
          <a:bodyPr wrap="none" anchor="ctr"/>
          <a:lstStyle/>
          <a:p>
            <a:endParaRPr lang="en-US"/>
          </a:p>
        </p:txBody>
      </p:sp>
      <p:sp>
        <p:nvSpPr>
          <p:cNvPr id="71691" name="Rectangle 12"/>
          <p:cNvSpPr>
            <a:spLocks noChangeArrowheads="1"/>
          </p:cNvSpPr>
          <p:nvPr/>
        </p:nvSpPr>
        <p:spPr bwMode="auto">
          <a:xfrm>
            <a:off x="5943600" y="3048000"/>
            <a:ext cx="8382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1692" name="Rectangle 13"/>
          <p:cNvSpPr>
            <a:spLocks noChangeArrowheads="1"/>
          </p:cNvSpPr>
          <p:nvPr/>
        </p:nvSpPr>
        <p:spPr bwMode="auto">
          <a:xfrm>
            <a:off x="2362200" y="3048000"/>
            <a:ext cx="8382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1693" name="Rectangle 14"/>
          <p:cNvSpPr>
            <a:spLocks noChangeArrowheads="1"/>
          </p:cNvSpPr>
          <p:nvPr/>
        </p:nvSpPr>
        <p:spPr bwMode="auto">
          <a:xfrm>
            <a:off x="5638800" y="27432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4" name="Rectangle 15"/>
          <p:cNvSpPr>
            <a:spLocks noChangeArrowheads="1"/>
          </p:cNvSpPr>
          <p:nvPr/>
        </p:nvSpPr>
        <p:spPr bwMode="auto">
          <a:xfrm>
            <a:off x="5638800" y="35814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5" name="Rectangle 16"/>
          <p:cNvSpPr>
            <a:spLocks noChangeArrowheads="1"/>
          </p:cNvSpPr>
          <p:nvPr/>
        </p:nvSpPr>
        <p:spPr bwMode="auto">
          <a:xfrm>
            <a:off x="4953000" y="35814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6" name="Rectangle 17"/>
          <p:cNvSpPr>
            <a:spLocks noChangeArrowheads="1"/>
          </p:cNvSpPr>
          <p:nvPr/>
        </p:nvSpPr>
        <p:spPr bwMode="auto">
          <a:xfrm>
            <a:off x="4114800" y="27432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7" name="Rectangle 18"/>
          <p:cNvSpPr>
            <a:spLocks noChangeArrowheads="1"/>
          </p:cNvSpPr>
          <p:nvPr/>
        </p:nvSpPr>
        <p:spPr bwMode="auto">
          <a:xfrm>
            <a:off x="3429000" y="27432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8" name="Rectangle 19"/>
          <p:cNvSpPr>
            <a:spLocks noChangeArrowheads="1"/>
          </p:cNvSpPr>
          <p:nvPr/>
        </p:nvSpPr>
        <p:spPr bwMode="auto">
          <a:xfrm>
            <a:off x="3429000" y="35814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699" name="Rectangle 20"/>
          <p:cNvSpPr>
            <a:spLocks noChangeArrowheads="1"/>
          </p:cNvSpPr>
          <p:nvPr/>
        </p:nvSpPr>
        <p:spPr bwMode="auto">
          <a:xfrm>
            <a:off x="4114800" y="35814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700" name="Rectangle 21"/>
          <p:cNvSpPr>
            <a:spLocks noChangeArrowheads="1"/>
          </p:cNvSpPr>
          <p:nvPr/>
        </p:nvSpPr>
        <p:spPr bwMode="auto">
          <a:xfrm>
            <a:off x="4953000" y="2743200"/>
            <a:ext cx="76200" cy="76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701" name="Rectangle 22"/>
          <p:cNvSpPr>
            <a:spLocks noChangeArrowheads="1"/>
          </p:cNvSpPr>
          <p:nvPr/>
        </p:nvSpPr>
        <p:spPr bwMode="auto">
          <a:xfrm>
            <a:off x="3276600" y="1447800"/>
            <a:ext cx="76200" cy="1447800"/>
          </a:xfrm>
          <a:prstGeom prst="rect">
            <a:avLst/>
          </a:prstGeom>
          <a:solidFill>
            <a:srgbClr val="0066CC"/>
          </a:solidFill>
          <a:ln w="12700" cap="sq">
            <a:solidFill>
              <a:schemeClr val="tx1"/>
            </a:solidFill>
            <a:miter lim="800000"/>
            <a:headEnd type="none" w="sm" len="sm"/>
            <a:tailEnd type="none" w="sm" len="sm"/>
          </a:ln>
        </p:spPr>
        <p:txBody>
          <a:bodyPr wrap="none" anchor="ctr"/>
          <a:lstStyle/>
          <a:p>
            <a:endParaRPr lang="en-US"/>
          </a:p>
        </p:txBody>
      </p:sp>
      <p:sp>
        <p:nvSpPr>
          <p:cNvPr id="71702" name="Rectangle 24"/>
          <p:cNvSpPr>
            <a:spLocks noChangeArrowheads="1"/>
          </p:cNvSpPr>
          <p:nvPr/>
        </p:nvSpPr>
        <p:spPr bwMode="auto">
          <a:xfrm>
            <a:off x="3200400" y="1676400"/>
            <a:ext cx="2514600" cy="76200"/>
          </a:xfrm>
          <a:prstGeom prst="rect">
            <a:avLst/>
          </a:prstGeom>
          <a:solidFill>
            <a:srgbClr val="0066CC"/>
          </a:solidFill>
          <a:ln w="12700" cap="sq">
            <a:solidFill>
              <a:schemeClr val="tx1"/>
            </a:solidFill>
            <a:miter lim="800000"/>
            <a:headEnd type="none" w="sm" len="sm"/>
            <a:tailEnd type="none" w="sm" len="sm"/>
          </a:ln>
        </p:spPr>
        <p:txBody>
          <a:bodyPr wrap="none" anchor="ctr"/>
          <a:lstStyle/>
          <a:p>
            <a:endParaRPr lang="en-US"/>
          </a:p>
        </p:txBody>
      </p:sp>
      <p:sp>
        <p:nvSpPr>
          <p:cNvPr id="71703" name="Oval 25"/>
          <p:cNvSpPr>
            <a:spLocks noChangeArrowheads="1"/>
          </p:cNvSpPr>
          <p:nvPr/>
        </p:nvSpPr>
        <p:spPr bwMode="auto">
          <a:xfrm>
            <a:off x="5334000" y="2057400"/>
            <a:ext cx="381000" cy="381000"/>
          </a:xfrm>
          <a:prstGeom prst="ellipse">
            <a:avLst/>
          </a:prstGeom>
          <a:solidFill>
            <a:srgbClr val="FFFF00"/>
          </a:solidFill>
          <a:ln w="12700" cap="sq">
            <a:solidFill>
              <a:schemeClr val="tx1"/>
            </a:solidFill>
            <a:round/>
            <a:headEnd type="none" w="sm" len="sm"/>
            <a:tailEnd type="none" w="sm" len="sm"/>
          </a:ln>
        </p:spPr>
        <p:txBody>
          <a:bodyPr wrap="none" anchor="ctr"/>
          <a:lstStyle/>
          <a:p>
            <a:endParaRPr lang="en-US"/>
          </a:p>
        </p:txBody>
      </p:sp>
      <p:sp>
        <p:nvSpPr>
          <p:cNvPr id="71704" name="Rectangle 26"/>
          <p:cNvSpPr>
            <a:spLocks noChangeArrowheads="1"/>
          </p:cNvSpPr>
          <p:nvPr/>
        </p:nvSpPr>
        <p:spPr bwMode="auto">
          <a:xfrm>
            <a:off x="5486400" y="1524000"/>
            <a:ext cx="76200" cy="5334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705" name="Line 27"/>
          <p:cNvSpPr>
            <a:spLocks noChangeShapeType="1"/>
          </p:cNvSpPr>
          <p:nvPr/>
        </p:nvSpPr>
        <p:spPr bwMode="auto">
          <a:xfrm>
            <a:off x="5486400" y="2438400"/>
            <a:ext cx="0" cy="228600"/>
          </a:xfrm>
          <a:prstGeom prst="line">
            <a:avLst/>
          </a:prstGeom>
          <a:noFill/>
          <a:ln w="28575" cap="sq">
            <a:solidFill>
              <a:schemeClr val="tx1"/>
            </a:solidFill>
            <a:round/>
            <a:headEnd type="none" w="sm" len="sm"/>
            <a:tailEnd type="triangle" w="sm" len="sm"/>
          </a:ln>
        </p:spPr>
        <p:txBody>
          <a:bodyPr/>
          <a:lstStyle/>
          <a:p>
            <a:endParaRPr lang="en-US"/>
          </a:p>
        </p:txBody>
      </p:sp>
      <p:sp>
        <p:nvSpPr>
          <p:cNvPr id="71706" name="Rectangle 28"/>
          <p:cNvSpPr>
            <a:spLocks noChangeArrowheads="1"/>
          </p:cNvSpPr>
          <p:nvPr/>
        </p:nvSpPr>
        <p:spPr bwMode="auto">
          <a:xfrm>
            <a:off x="5791200" y="3505200"/>
            <a:ext cx="76200" cy="1447800"/>
          </a:xfrm>
          <a:prstGeom prst="rect">
            <a:avLst/>
          </a:prstGeom>
          <a:solidFill>
            <a:srgbClr val="0066CC"/>
          </a:solidFill>
          <a:ln w="12700" cap="sq">
            <a:solidFill>
              <a:schemeClr val="tx1"/>
            </a:solidFill>
            <a:miter lim="800000"/>
            <a:headEnd type="none" w="sm" len="sm"/>
            <a:tailEnd type="none" w="sm" len="sm"/>
          </a:ln>
        </p:spPr>
        <p:txBody>
          <a:bodyPr wrap="none" anchor="ctr"/>
          <a:lstStyle/>
          <a:p>
            <a:endParaRPr lang="en-US"/>
          </a:p>
        </p:txBody>
      </p:sp>
      <p:sp>
        <p:nvSpPr>
          <p:cNvPr id="71707" name="Rectangle 29"/>
          <p:cNvSpPr>
            <a:spLocks noChangeArrowheads="1"/>
          </p:cNvSpPr>
          <p:nvPr/>
        </p:nvSpPr>
        <p:spPr bwMode="auto">
          <a:xfrm>
            <a:off x="3429000" y="4648200"/>
            <a:ext cx="2514600" cy="76200"/>
          </a:xfrm>
          <a:prstGeom prst="rect">
            <a:avLst/>
          </a:prstGeom>
          <a:solidFill>
            <a:srgbClr val="0066CC"/>
          </a:solidFill>
          <a:ln w="12700" cap="sq">
            <a:solidFill>
              <a:schemeClr val="tx1"/>
            </a:solidFill>
            <a:miter lim="800000"/>
            <a:headEnd type="none" w="sm" len="sm"/>
            <a:tailEnd type="none" w="sm" len="sm"/>
          </a:ln>
        </p:spPr>
        <p:txBody>
          <a:bodyPr wrap="none" anchor="ctr"/>
          <a:lstStyle/>
          <a:p>
            <a:endParaRPr lang="en-US"/>
          </a:p>
        </p:txBody>
      </p:sp>
      <p:sp>
        <p:nvSpPr>
          <p:cNvPr id="71708" name="Oval 30"/>
          <p:cNvSpPr>
            <a:spLocks noChangeArrowheads="1"/>
          </p:cNvSpPr>
          <p:nvPr/>
        </p:nvSpPr>
        <p:spPr bwMode="auto">
          <a:xfrm>
            <a:off x="3429000" y="3962400"/>
            <a:ext cx="381000" cy="381000"/>
          </a:xfrm>
          <a:prstGeom prst="ellipse">
            <a:avLst/>
          </a:prstGeom>
          <a:solidFill>
            <a:srgbClr val="FFFF00"/>
          </a:solidFill>
          <a:ln w="12700" cap="sq">
            <a:solidFill>
              <a:schemeClr val="tx1"/>
            </a:solidFill>
            <a:round/>
            <a:headEnd type="none" w="sm" len="sm"/>
            <a:tailEnd type="none" w="sm" len="sm"/>
          </a:ln>
        </p:spPr>
        <p:txBody>
          <a:bodyPr wrap="none" anchor="ctr"/>
          <a:lstStyle/>
          <a:p>
            <a:endParaRPr lang="en-US"/>
          </a:p>
        </p:txBody>
      </p:sp>
      <p:sp>
        <p:nvSpPr>
          <p:cNvPr id="71709" name="Rectangle 31"/>
          <p:cNvSpPr>
            <a:spLocks noChangeArrowheads="1"/>
          </p:cNvSpPr>
          <p:nvPr/>
        </p:nvSpPr>
        <p:spPr bwMode="auto">
          <a:xfrm>
            <a:off x="3581400" y="4343400"/>
            <a:ext cx="76200" cy="457200"/>
          </a:xfrm>
          <a:prstGeom prst="rect">
            <a:avLst/>
          </a:prstGeom>
          <a:solidFill>
            <a:srgbClr val="800000"/>
          </a:solidFill>
          <a:ln w="12700" cap="sq">
            <a:solidFill>
              <a:schemeClr val="tx1"/>
            </a:solidFill>
            <a:miter lim="800000"/>
            <a:headEnd type="none" w="sm" len="sm"/>
            <a:tailEnd type="none" w="sm" len="sm"/>
          </a:ln>
        </p:spPr>
        <p:txBody>
          <a:bodyPr wrap="none" anchor="ctr"/>
          <a:lstStyle/>
          <a:p>
            <a:endParaRPr lang="en-US"/>
          </a:p>
        </p:txBody>
      </p:sp>
      <p:sp>
        <p:nvSpPr>
          <p:cNvPr id="71710" name="Line 32"/>
          <p:cNvSpPr>
            <a:spLocks noChangeShapeType="1"/>
          </p:cNvSpPr>
          <p:nvPr/>
        </p:nvSpPr>
        <p:spPr bwMode="auto">
          <a:xfrm>
            <a:off x="3657600" y="3733800"/>
            <a:ext cx="1588" cy="228600"/>
          </a:xfrm>
          <a:prstGeom prst="line">
            <a:avLst/>
          </a:prstGeom>
          <a:noFill/>
          <a:ln w="28575" cap="sq">
            <a:solidFill>
              <a:schemeClr val="tx1"/>
            </a:solidFill>
            <a:round/>
            <a:headEnd type="triangle" w="med" len="med"/>
            <a:tailEnd type="none" w="sm" len="sm"/>
          </a:ln>
        </p:spPr>
        <p:txBody>
          <a:bodyPr/>
          <a:lstStyle/>
          <a:p>
            <a:endParaRPr lang="en-US"/>
          </a:p>
        </p:txBody>
      </p:sp>
      <p:sp>
        <p:nvSpPr>
          <p:cNvPr id="71711" name="Rectangle 37"/>
          <p:cNvSpPr>
            <a:spLocks noChangeArrowheads="1"/>
          </p:cNvSpPr>
          <p:nvPr/>
        </p:nvSpPr>
        <p:spPr bwMode="auto">
          <a:xfrm>
            <a:off x="2123728" y="5445224"/>
            <a:ext cx="5976664" cy="830997"/>
          </a:xfrm>
          <a:prstGeom prst="rect">
            <a:avLst/>
          </a:prstGeom>
          <a:noFill/>
          <a:ln w="9525">
            <a:noFill/>
            <a:miter lim="800000"/>
            <a:headEnd/>
            <a:tailEnd/>
          </a:ln>
        </p:spPr>
        <p:txBody>
          <a:bodyPr wrap="square">
            <a:spAutoFit/>
          </a:bodyPr>
          <a:lstStyle/>
          <a:p>
            <a:pPr>
              <a:spcBef>
                <a:spcPct val="50000"/>
              </a:spcBef>
            </a:pPr>
            <a:r>
              <a:rPr lang="en-GB" sz="2400" b="0" dirty="0" smtClean="0"/>
              <a:t>Alternatively, use threaded stock piece through both hubs and the fixtures.</a:t>
            </a:r>
            <a:endParaRPr lang="en-GB" sz="2400" b="0" dirty="0"/>
          </a:p>
        </p:txBody>
      </p:sp>
      <p:cxnSp>
        <p:nvCxnSpPr>
          <p:cNvPr id="40" name="Straight Arrow Connector 39"/>
          <p:cNvCxnSpPr>
            <a:stCxn id="71711" idx="0"/>
            <a:endCxn id="71690" idx="2"/>
          </p:cNvCxnSpPr>
          <p:nvPr/>
        </p:nvCxnSpPr>
        <p:spPr>
          <a:xfrm flipH="1" flipV="1">
            <a:off x="4572000" y="3505200"/>
            <a:ext cx="540060" cy="194002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908175" y="692150"/>
            <a:ext cx="5184775" cy="561975"/>
          </a:xfrm>
        </p:spPr>
        <p:txBody>
          <a:bodyPr/>
          <a:lstStyle/>
          <a:p>
            <a:r>
              <a:rPr lang="en-GB" sz="3600" dirty="0" smtClean="0">
                <a:cs typeface="Arial" charset="0"/>
              </a:rPr>
              <a:t>Indicator Mounting</a:t>
            </a:r>
          </a:p>
        </p:txBody>
      </p:sp>
      <p:sp>
        <p:nvSpPr>
          <p:cNvPr id="6" name="Slide Number Placeholder 4"/>
          <p:cNvSpPr>
            <a:spLocks noGrp="1"/>
          </p:cNvSpPr>
          <p:nvPr>
            <p:ph type="sldNum" sz="quarter" idx="12"/>
          </p:nvPr>
        </p:nvSpPr>
        <p:spPr/>
        <p:txBody>
          <a:bodyPr/>
          <a:lstStyle/>
          <a:p>
            <a:pPr>
              <a:defRPr/>
            </a:pPr>
            <a:fld id="{7063091F-F29B-4192-B0D8-281A27C28F51}" type="slidenum">
              <a:rPr lang="en-US" smtClean="0"/>
              <a:pPr>
                <a:defRPr/>
              </a:pPr>
              <a:t>15</a:t>
            </a:fld>
            <a:endParaRPr lang="en-US" dirty="0"/>
          </a:p>
        </p:txBody>
      </p:sp>
      <p:sp>
        <p:nvSpPr>
          <p:cNvPr id="72708" name="Text Box 3" descr="Outlined diamond"/>
          <p:cNvSpPr txBox="1">
            <a:spLocks noChangeArrowheads="1"/>
          </p:cNvSpPr>
          <p:nvPr/>
        </p:nvSpPr>
        <p:spPr bwMode="auto">
          <a:xfrm>
            <a:off x="611560" y="1556792"/>
            <a:ext cx="8151812" cy="4154984"/>
          </a:xfrm>
          <a:prstGeom prst="rect">
            <a:avLst/>
          </a:prstGeom>
          <a:noFill/>
          <a:ln w="12700" cap="sq">
            <a:noFill/>
            <a:miter lim="800000"/>
            <a:headEnd type="none" w="sm" len="sm"/>
            <a:tailEnd type="none" w="sm" len="sm"/>
          </a:ln>
        </p:spPr>
        <p:txBody>
          <a:bodyPr>
            <a:spAutoFit/>
          </a:bodyPr>
          <a:lstStyle/>
          <a:p>
            <a:r>
              <a:rPr lang="en-GB" sz="2400" b="0" dirty="0" smtClean="0"/>
              <a:t>Indicator bar sag should be checked and ideally stamped on the bracket.</a:t>
            </a:r>
          </a:p>
          <a:p>
            <a:endParaRPr lang="en-GB" sz="2400" b="0" dirty="0" smtClean="0"/>
          </a:p>
          <a:p>
            <a:r>
              <a:rPr lang="en-GB" sz="2400" b="0" dirty="0" smtClean="0"/>
              <a:t>Indicator readings are adjusted for the indicator bar sag.</a:t>
            </a:r>
          </a:p>
          <a:p>
            <a:endParaRPr lang="en-GB" sz="2400" b="0" dirty="0" smtClean="0"/>
          </a:p>
          <a:p>
            <a:r>
              <a:rPr lang="en-GB" sz="2400" b="0" dirty="0" smtClean="0"/>
              <a:t>After mounting the indicators, rotate shafts several times and make indicator mounting adjustment before taking reading.</a:t>
            </a:r>
          </a:p>
          <a:p>
            <a:endParaRPr lang="en-GB" sz="2400" b="0" dirty="0" smtClean="0"/>
          </a:p>
          <a:p>
            <a:r>
              <a:rPr lang="en-GB" sz="2400" b="0" dirty="0" smtClean="0"/>
              <a:t>Take several sets of readings to verify accuracy and repeatability.</a:t>
            </a:r>
            <a:endParaRPr lang="en-GB" sz="2400" b="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55650" y="476250"/>
            <a:ext cx="7704138" cy="850900"/>
          </a:xfrm>
        </p:spPr>
        <p:txBody>
          <a:bodyPr/>
          <a:lstStyle/>
          <a:p>
            <a:r>
              <a:rPr lang="en-GB" sz="3600" dirty="0" smtClean="0">
                <a:cs typeface="Arial" charset="0"/>
              </a:rPr>
              <a:t>Vertical Alignment Measurements</a:t>
            </a:r>
          </a:p>
        </p:txBody>
      </p:sp>
      <p:sp>
        <p:nvSpPr>
          <p:cNvPr id="6" name="Slide Number Placeholder 4"/>
          <p:cNvSpPr>
            <a:spLocks noGrp="1"/>
          </p:cNvSpPr>
          <p:nvPr>
            <p:ph type="sldNum" sz="quarter" idx="12"/>
          </p:nvPr>
        </p:nvSpPr>
        <p:spPr/>
        <p:txBody>
          <a:bodyPr/>
          <a:lstStyle/>
          <a:p>
            <a:pPr>
              <a:defRPr/>
            </a:pPr>
            <a:fld id="{60BB8EC0-CAAB-4530-9005-7151B96FDFBA}" type="slidenum">
              <a:rPr lang="en-US" smtClean="0"/>
              <a:pPr>
                <a:defRPr/>
              </a:pPr>
              <a:t>16</a:t>
            </a:fld>
            <a:endParaRPr lang="en-US" dirty="0"/>
          </a:p>
        </p:txBody>
      </p:sp>
      <p:sp>
        <p:nvSpPr>
          <p:cNvPr id="73732" name="Text Box 3" descr="Outlined diamond"/>
          <p:cNvSpPr txBox="1">
            <a:spLocks noChangeArrowheads="1"/>
          </p:cNvSpPr>
          <p:nvPr/>
        </p:nvSpPr>
        <p:spPr bwMode="auto">
          <a:xfrm>
            <a:off x="539750" y="1557338"/>
            <a:ext cx="7723188" cy="1754187"/>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Enter the following measurements on the horizontal scale:</a:t>
            </a:r>
          </a:p>
          <a:p>
            <a:pPr marL="457200" indent="-457200">
              <a:spcBef>
                <a:spcPct val="50000"/>
              </a:spcBef>
            </a:pPr>
            <a:r>
              <a:rPr lang="en-GB" sz="2400" b="0" dirty="0" smtClean="0"/>
              <a:t>(1) INDICATOR TIPS. Measure the distance between the two indicator tips.</a:t>
            </a:r>
            <a:endParaRPr lang="en-GB" sz="2400" b="0" dirty="0"/>
          </a:p>
        </p:txBody>
      </p:sp>
      <p:sp>
        <p:nvSpPr>
          <p:cNvPr id="73733" name="AutoShape 3" descr="60%"/>
          <p:cNvSpPr>
            <a:spLocks noChangeArrowheads="1"/>
          </p:cNvSpPr>
          <p:nvPr/>
        </p:nvSpPr>
        <p:spPr bwMode="auto">
          <a:xfrm>
            <a:off x="2424113" y="4017963"/>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3734" name="Rectangle 4"/>
          <p:cNvSpPr>
            <a:spLocks noChangeArrowheads="1"/>
          </p:cNvSpPr>
          <p:nvPr/>
        </p:nvSpPr>
        <p:spPr bwMode="auto">
          <a:xfrm>
            <a:off x="3719513" y="4398963"/>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3735" name="Rectangle 5"/>
          <p:cNvSpPr>
            <a:spLocks noChangeArrowheads="1"/>
          </p:cNvSpPr>
          <p:nvPr/>
        </p:nvSpPr>
        <p:spPr bwMode="auto">
          <a:xfrm>
            <a:off x="3338513" y="4932363"/>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3736" name="Rectangle 6"/>
          <p:cNvSpPr>
            <a:spLocks noChangeArrowheads="1"/>
          </p:cNvSpPr>
          <p:nvPr/>
        </p:nvSpPr>
        <p:spPr bwMode="auto">
          <a:xfrm>
            <a:off x="2500313" y="4932363"/>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3737" name="AutoShape 7" descr="75%"/>
          <p:cNvSpPr>
            <a:spLocks noChangeArrowheads="1"/>
          </p:cNvSpPr>
          <p:nvPr/>
        </p:nvSpPr>
        <p:spPr bwMode="auto">
          <a:xfrm>
            <a:off x="5929313" y="3789363"/>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3738" name="AutoShape 8" descr="75%"/>
          <p:cNvSpPr>
            <a:spLocks noChangeArrowheads="1"/>
          </p:cNvSpPr>
          <p:nvPr/>
        </p:nvSpPr>
        <p:spPr bwMode="auto">
          <a:xfrm rot="5400000">
            <a:off x="5281613" y="4132263"/>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3739" name="Rectangle 9" descr="75%"/>
          <p:cNvSpPr>
            <a:spLocks noChangeArrowheads="1"/>
          </p:cNvSpPr>
          <p:nvPr/>
        </p:nvSpPr>
        <p:spPr bwMode="auto">
          <a:xfrm>
            <a:off x="6081713" y="3560763"/>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3740" name="AutoShape 10" descr="75%"/>
          <p:cNvSpPr>
            <a:spLocks noChangeArrowheads="1"/>
          </p:cNvSpPr>
          <p:nvPr/>
        </p:nvSpPr>
        <p:spPr bwMode="auto">
          <a:xfrm>
            <a:off x="5929313" y="3484563"/>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3741" name="AutoShape 11"/>
          <p:cNvSpPr>
            <a:spLocks noChangeArrowheads="1"/>
          </p:cNvSpPr>
          <p:nvPr/>
        </p:nvSpPr>
        <p:spPr bwMode="auto">
          <a:xfrm rot="-10785852">
            <a:off x="6005513" y="4932363"/>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3742" name="Rectangle 12" descr="Recycled paper"/>
          <p:cNvSpPr>
            <a:spLocks noChangeArrowheads="1"/>
          </p:cNvSpPr>
          <p:nvPr/>
        </p:nvSpPr>
        <p:spPr bwMode="auto">
          <a:xfrm>
            <a:off x="2195513" y="5084763"/>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73743" name="Line 13"/>
          <p:cNvSpPr>
            <a:spLocks noChangeShapeType="1"/>
          </p:cNvSpPr>
          <p:nvPr/>
        </p:nvSpPr>
        <p:spPr bwMode="auto">
          <a:xfrm>
            <a:off x="4710113" y="4475163"/>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3744" name="Line 14"/>
          <p:cNvSpPr>
            <a:spLocks noChangeShapeType="1"/>
          </p:cNvSpPr>
          <p:nvPr/>
        </p:nvSpPr>
        <p:spPr bwMode="auto">
          <a:xfrm>
            <a:off x="2576513" y="4017963"/>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3745" name="Line 15"/>
          <p:cNvSpPr>
            <a:spLocks noChangeShapeType="1"/>
          </p:cNvSpPr>
          <p:nvPr/>
        </p:nvSpPr>
        <p:spPr bwMode="auto">
          <a:xfrm>
            <a:off x="3567113" y="4017963"/>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3746" name="AutoShape 16" descr="60%"/>
          <p:cNvSpPr>
            <a:spLocks noChangeArrowheads="1"/>
          </p:cNvSpPr>
          <p:nvPr/>
        </p:nvSpPr>
        <p:spPr bwMode="auto">
          <a:xfrm>
            <a:off x="2347913" y="4246563"/>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73747" name="AutoShape 17" descr="75%"/>
          <p:cNvSpPr>
            <a:spLocks noChangeArrowheads="1"/>
          </p:cNvSpPr>
          <p:nvPr/>
        </p:nvSpPr>
        <p:spPr bwMode="auto">
          <a:xfrm>
            <a:off x="6386513" y="4094163"/>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3748" name="Rectangle 18"/>
          <p:cNvSpPr>
            <a:spLocks noChangeArrowheads="1"/>
          </p:cNvSpPr>
          <p:nvPr/>
        </p:nvSpPr>
        <p:spPr bwMode="auto">
          <a:xfrm>
            <a:off x="4938713" y="4398963"/>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3749" name="Rectangle 19"/>
          <p:cNvSpPr>
            <a:spLocks noChangeArrowheads="1"/>
          </p:cNvSpPr>
          <p:nvPr/>
        </p:nvSpPr>
        <p:spPr bwMode="auto">
          <a:xfrm>
            <a:off x="4024313" y="4246563"/>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3750" name="Line 20"/>
          <p:cNvSpPr>
            <a:spLocks noChangeShapeType="1"/>
          </p:cNvSpPr>
          <p:nvPr/>
        </p:nvSpPr>
        <p:spPr bwMode="auto">
          <a:xfrm>
            <a:off x="2195513" y="4475163"/>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3751" name="Rectangle 21"/>
          <p:cNvSpPr>
            <a:spLocks noChangeArrowheads="1"/>
          </p:cNvSpPr>
          <p:nvPr/>
        </p:nvSpPr>
        <p:spPr bwMode="auto">
          <a:xfrm>
            <a:off x="4176713" y="4246563"/>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3752" name="Rectangle 22"/>
          <p:cNvSpPr>
            <a:spLocks noChangeArrowheads="1"/>
          </p:cNvSpPr>
          <p:nvPr/>
        </p:nvSpPr>
        <p:spPr bwMode="auto">
          <a:xfrm>
            <a:off x="4633913" y="4246563"/>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3753" name="Rectangle 23"/>
          <p:cNvSpPr>
            <a:spLocks noChangeArrowheads="1"/>
          </p:cNvSpPr>
          <p:nvPr/>
        </p:nvSpPr>
        <p:spPr bwMode="auto">
          <a:xfrm>
            <a:off x="4329113" y="4322763"/>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3754" name="Rectangle 24"/>
          <p:cNvSpPr>
            <a:spLocks noChangeArrowheads="1"/>
          </p:cNvSpPr>
          <p:nvPr/>
        </p:nvSpPr>
        <p:spPr bwMode="auto">
          <a:xfrm>
            <a:off x="3871913" y="4322763"/>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3755" name="Rectangle 25"/>
          <p:cNvSpPr>
            <a:spLocks noChangeArrowheads="1"/>
          </p:cNvSpPr>
          <p:nvPr/>
        </p:nvSpPr>
        <p:spPr bwMode="auto">
          <a:xfrm>
            <a:off x="4938713" y="4322763"/>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73756" name="Text Box 29"/>
          <p:cNvSpPr txBox="1">
            <a:spLocks noChangeArrowheads="1"/>
          </p:cNvSpPr>
          <p:nvPr/>
        </p:nvSpPr>
        <p:spPr bwMode="auto">
          <a:xfrm>
            <a:off x="4252913" y="5313363"/>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3333FF"/>
                </a:solidFill>
              </a:rPr>
              <a:t>1</a:t>
            </a:r>
          </a:p>
        </p:txBody>
      </p:sp>
      <p:sp>
        <p:nvSpPr>
          <p:cNvPr id="73757" name="Rectangle 37"/>
          <p:cNvSpPr>
            <a:spLocks noChangeArrowheads="1"/>
          </p:cNvSpPr>
          <p:nvPr/>
        </p:nvSpPr>
        <p:spPr bwMode="auto">
          <a:xfrm>
            <a:off x="4786313" y="4246563"/>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3758" name="Line 38"/>
          <p:cNvSpPr>
            <a:spLocks noChangeShapeType="1"/>
          </p:cNvSpPr>
          <p:nvPr/>
        </p:nvSpPr>
        <p:spPr bwMode="auto">
          <a:xfrm>
            <a:off x="4786313" y="4779963"/>
            <a:ext cx="0" cy="1447800"/>
          </a:xfrm>
          <a:prstGeom prst="line">
            <a:avLst/>
          </a:prstGeom>
          <a:noFill/>
          <a:ln w="12700" cap="sq">
            <a:solidFill>
              <a:schemeClr val="tx1"/>
            </a:solidFill>
            <a:round/>
            <a:headEnd type="none" w="sm" len="sm"/>
            <a:tailEnd type="none" w="sm" len="sm"/>
          </a:ln>
        </p:spPr>
        <p:txBody>
          <a:bodyPr/>
          <a:lstStyle/>
          <a:p>
            <a:endParaRPr lang="en-US"/>
          </a:p>
        </p:txBody>
      </p:sp>
      <p:sp>
        <p:nvSpPr>
          <p:cNvPr id="73759" name="Line 39"/>
          <p:cNvSpPr>
            <a:spLocks noChangeShapeType="1"/>
          </p:cNvSpPr>
          <p:nvPr/>
        </p:nvSpPr>
        <p:spPr bwMode="auto">
          <a:xfrm>
            <a:off x="4176713" y="4703763"/>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3760" name="Line 41"/>
          <p:cNvSpPr>
            <a:spLocks noChangeShapeType="1"/>
          </p:cNvSpPr>
          <p:nvPr/>
        </p:nvSpPr>
        <p:spPr bwMode="auto">
          <a:xfrm>
            <a:off x="4176713" y="5541963"/>
            <a:ext cx="609600" cy="0"/>
          </a:xfrm>
          <a:prstGeom prst="line">
            <a:avLst/>
          </a:prstGeom>
          <a:noFill/>
          <a:ln w="12700" cap="sq">
            <a:solidFill>
              <a:schemeClr val="tx1"/>
            </a:solidFill>
            <a:round/>
            <a:headEnd type="triangle" w="med" len="me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755650" y="476250"/>
            <a:ext cx="7704138" cy="850900"/>
          </a:xfrm>
        </p:spPr>
        <p:txBody>
          <a:bodyPr/>
          <a:lstStyle/>
          <a:p>
            <a:r>
              <a:rPr lang="en-GB" sz="3600" dirty="0" smtClean="0">
                <a:cs typeface="Arial" charset="0"/>
              </a:rPr>
              <a:t>Vertical Alignment Measurements</a:t>
            </a:r>
          </a:p>
        </p:txBody>
      </p:sp>
      <p:sp>
        <p:nvSpPr>
          <p:cNvPr id="6" name="Slide Number Placeholder 4"/>
          <p:cNvSpPr>
            <a:spLocks noGrp="1"/>
          </p:cNvSpPr>
          <p:nvPr>
            <p:ph type="sldNum" sz="quarter" idx="12"/>
          </p:nvPr>
        </p:nvSpPr>
        <p:spPr/>
        <p:txBody>
          <a:bodyPr/>
          <a:lstStyle/>
          <a:p>
            <a:pPr>
              <a:defRPr/>
            </a:pPr>
            <a:fld id="{329B4711-FC00-4CD0-9859-1A373231FF8F}" type="slidenum">
              <a:rPr lang="en-US" smtClean="0"/>
              <a:pPr>
                <a:defRPr/>
              </a:pPr>
              <a:t>17</a:t>
            </a:fld>
            <a:endParaRPr lang="en-US" dirty="0"/>
          </a:p>
        </p:txBody>
      </p:sp>
      <p:sp>
        <p:nvSpPr>
          <p:cNvPr id="74756" name="Text Box 3" descr="Outlined diamond"/>
          <p:cNvSpPr txBox="1">
            <a:spLocks noChangeArrowheads="1"/>
          </p:cNvSpPr>
          <p:nvPr/>
        </p:nvSpPr>
        <p:spPr bwMode="auto">
          <a:xfrm>
            <a:off x="755650" y="1628775"/>
            <a:ext cx="7723188" cy="1200150"/>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(2) INBOARD DRIVER FOOT. Measure the horizontal distance between the pump hub indicator tip and the centre of the inboard mounting foot.</a:t>
            </a:r>
            <a:endParaRPr lang="en-GB" sz="2400" b="0" dirty="0"/>
          </a:p>
        </p:txBody>
      </p:sp>
      <p:sp>
        <p:nvSpPr>
          <p:cNvPr id="74757" name="AutoShape 3" descr="60%"/>
          <p:cNvSpPr>
            <a:spLocks noChangeArrowheads="1"/>
          </p:cNvSpPr>
          <p:nvPr/>
        </p:nvSpPr>
        <p:spPr bwMode="auto">
          <a:xfrm>
            <a:off x="2424113" y="3946525"/>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4758" name="Rectangle 4"/>
          <p:cNvSpPr>
            <a:spLocks noChangeArrowheads="1"/>
          </p:cNvSpPr>
          <p:nvPr/>
        </p:nvSpPr>
        <p:spPr bwMode="auto">
          <a:xfrm>
            <a:off x="3719513" y="43275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4759" name="Rectangle 5"/>
          <p:cNvSpPr>
            <a:spLocks noChangeArrowheads="1"/>
          </p:cNvSpPr>
          <p:nvPr/>
        </p:nvSpPr>
        <p:spPr bwMode="auto">
          <a:xfrm>
            <a:off x="3338513" y="48609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4760" name="Rectangle 6"/>
          <p:cNvSpPr>
            <a:spLocks noChangeArrowheads="1"/>
          </p:cNvSpPr>
          <p:nvPr/>
        </p:nvSpPr>
        <p:spPr bwMode="auto">
          <a:xfrm>
            <a:off x="2500313" y="48609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4761" name="AutoShape 7" descr="75%"/>
          <p:cNvSpPr>
            <a:spLocks noChangeArrowheads="1"/>
          </p:cNvSpPr>
          <p:nvPr/>
        </p:nvSpPr>
        <p:spPr bwMode="auto">
          <a:xfrm>
            <a:off x="5929313" y="3717925"/>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4762" name="AutoShape 8" descr="75%"/>
          <p:cNvSpPr>
            <a:spLocks noChangeArrowheads="1"/>
          </p:cNvSpPr>
          <p:nvPr/>
        </p:nvSpPr>
        <p:spPr bwMode="auto">
          <a:xfrm rot="5400000">
            <a:off x="5281613" y="4060825"/>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4763" name="Rectangle 9" descr="75%"/>
          <p:cNvSpPr>
            <a:spLocks noChangeArrowheads="1"/>
          </p:cNvSpPr>
          <p:nvPr/>
        </p:nvSpPr>
        <p:spPr bwMode="auto">
          <a:xfrm>
            <a:off x="6081713" y="3489325"/>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4764" name="AutoShape 10" descr="75%"/>
          <p:cNvSpPr>
            <a:spLocks noChangeArrowheads="1"/>
          </p:cNvSpPr>
          <p:nvPr/>
        </p:nvSpPr>
        <p:spPr bwMode="auto">
          <a:xfrm>
            <a:off x="5929313" y="3413125"/>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4765" name="AutoShape 11"/>
          <p:cNvSpPr>
            <a:spLocks noChangeArrowheads="1"/>
          </p:cNvSpPr>
          <p:nvPr/>
        </p:nvSpPr>
        <p:spPr bwMode="auto">
          <a:xfrm rot="-10785852">
            <a:off x="6005513" y="4860925"/>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4766" name="Rectangle 12" descr="Recycled paper"/>
          <p:cNvSpPr>
            <a:spLocks noChangeArrowheads="1"/>
          </p:cNvSpPr>
          <p:nvPr/>
        </p:nvSpPr>
        <p:spPr bwMode="auto">
          <a:xfrm>
            <a:off x="2195513" y="5013325"/>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74767" name="Line 13"/>
          <p:cNvSpPr>
            <a:spLocks noChangeShapeType="1"/>
          </p:cNvSpPr>
          <p:nvPr/>
        </p:nvSpPr>
        <p:spPr bwMode="auto">
          <a:xfrm>
            <a:off x="4710113" y="44037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4768" name="Line 14"/>
          <p:cNvSpPr>
            <a:spLocks noChangeShapeType="1"/>
          </p:cNvSpPr>
          <p:nvPr/>
        </p:nvSpPr>
        <p:spPr bwMode="auto">
          <a:xfrm>
            <a:off x="2576513" y="39465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4769" name="Line 15"/>
          <p:cNvSpPr>
            <a:spLocks noChangeShapeType="1"/>
          </p:cNvSpPr>
          <p:nvPr/>
        </p:nvSpPr>
        <p:spPr bwMode="auto">
          <a:xfrm>
            <a:off x="3567113" y="39465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4770" name="AutoShape 16" descr="60%"/>
          <p:cNvSpPr>
            <a:spLocks noChangeArrowheads="1"/>
          </p:cNvSpPr>
          <p:nvPr/>
        </p:nvSpPr>
        <p:spPr bwMode="auto">
          <a:xfrm>
            <a:off x="2347913" y="4175125"/>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74771" name="AutoShape 17" descr="75%"/>
          <p:cNvSpPr>
            <a:spLocks noChangeArrowheads="1"/>
          </p:cNvSpPr>
          <p:nvPr/>
        </p:nvSpPr>
        <p:spPr bwMode="auto">
          <a:xfrm>
            <a:off x="6386513" y="4022725"/>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4772" name="Rectangle 18"/>
          <p:cNvSpPr>
            <a:spLocks noChangeArrowheads="1"/>
          </p:cNvSpPr>
          <p:nvPr/>
        </p:nvSpPr>
        <p:spPr bwMode="auto">
          <a:xfrm>
            <a:off x="4938713" y="43275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4773" name="Rectangle 19"/>
          <p:cNvSpPr>
            <a:spLocks noChangeArrowheads="1"/>
          </p:cNvSpPr>
          <p:nvPr/>
        </p:nvSpPr>
        <p:spPr bwMode="auto">
          <a:xfrm>
            <a:off x="4024313" y="41751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4774" name="Line 20"/>
          <p:cNvSpPr>
            <a:spLocks noChangeShapeType="1"/>
          </p:cNvSpPr>
          <p:nvPr/>
        </p:nvSpPr>
        <p:spPr bwMode="auto">
          <a:xfrm>
            <a:off x="2195513" y="44037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4775" name="Rectangle 21"/>
          <p:cNvSpPr>
            <a:spLocks noChangeArrowheads="1"/>
          </p:cNvSpPr>
          <p:nvPr/>
        </p:nvSpPr>
        <p:spPr bwMode="auto">
          <a:xfrm>
            <a:off x="4176713" y="41751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4776" name="Rectangle 22"/>
          <p:cNvSpPr>
            <a:spLocks noChangeArrowheads="1"/>
          </p:cNvSpPr>
          <p:nvPr/>
        </p:nvSpPr>
        <p:spPr bwMode="auto">
          <a:xfrm>
            <a:off x="4633913" y="41751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4777" name="Rectangle 23"/>
          <p:cNvSpPr>
            <a:spLocks noChangeArrowheads="1"/>
          </p:cNvSpPr>
          <p:nvPr/>
        </p:nvSpPr>
        <p:spPr bwMode="auto">
          <a:xfrm>
            <a:off x="4329113" y="4251325"/>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4778" name="Rectangle 24"/>
          <p:cNvSpPr>
            <a:spLocks noChangeArrowheads="1"/>
          </p:cNvSpPr>
          <p:nvPr/>
        </p:nvSpPr>
        <p:spPr bwMode="auto">
          <a:xfrm>
            <a:off x="3871913" y="4251325"/>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4779" name="Rectangle 25"/>
          <p:cNvSpPr>
            <a:spLocks noChangeArrowheads="1"/>
          </p:cNvSpPr>
          <p:nvPr/>
        </p:nvSpPr>
        <p:spPr bwMode="auto">
          <a:xfrm>
            <a:off x="4938713" y="4251325"/>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74780" name="Line 27"/>
          <p:cNvSpPr>
            <a:spLocks noChangeShapeType="1"/>
          </p:cNvSpPr>
          <p:nvPr/>
        </p:nvSpPr>
        <p:spPr bwMode="auto">
          <a:xfrm>
            <a:off x="3490913" y="5851525"/>
            <a:ext cx="12954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74781" name="Text Box 30"/>
          <p:cNvSpPr txBox="1">
            <a:spLocks noChangeArrowheads="1"/>
          </p:cNvSpPr>
          <p:nvPr/>
        </p:nvSpPr>
        <p:spPr bwMode="auto">
          <a:xfrm>
            <a:off x="3871913" y="5622925"/>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6600CC"/>
                </a:solidFill>
              </a:rPr>
              <a:t>2</a:t>
            </a:r>
          </a:p>
        </p:txBody>
      </p:sp>
      <p:sp>
        <p:nvSpPr>
          <p:cNvPr id="74782" name="Rectangle 37"/>
          <p:cNvSpPr>
            <a:spLocks noChangeArrowheads="1"/>
          </p:cNvSpPr>
          <p:nvPr/>
        </p:nvSpPr>
        <p:spPr bwMode="auto">
          <a:xfrm>
            <a:off x="4786313" y="41751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4783" name="Line 38"/>
          <p:cNvSpPr>
            <a:spLocks noChangeShapeType="1"/>
          </p:cNvSpPr>
          <p:nvPr/>
        </p:nvSpPr>
        <p:spPr bwMode="auto">
          <a:xfrm>
            <a:off x="4786313" y="4708525"/>
            <a:ext cx="0" cy="1447800"/>
          </a:xfrm>
          <a:prstGeom prst="line">
            <a:avLst/>
          </a:prstGeom>
          <a:noFill/>
          <a:ln w="12700" cap="sq">
            <a:solidFill>
              <a:schemeClr val="tx1"/>
            </a:solidFill>
            <a:round/>
            <a:headEnd type="none" w="sm" len="sm"/>
            <a:tailEnd type="none" w="sm" len="sm"/>
          </a:ln>
        </p:spPr>
        <p:txBody>
          <a:bodyPr/>
          <a:lstStyle/>
          <a:p>
            <a:endParaRPr lang="en-US"/>
          </a:p>
        </p:txBody>
      </p:sp>
      <p:sp>
        <p:nvSpPr>
          <p:cNvPr id="74784" name="Line 40"/>
          <p:cNvSpPr>
            <a:spLocks noChangeShapeType="1"/>
          </p:cNvSpPr>
          <p:nvPr/>
        </p:nvSpPr>
        <p:spPr bwMode="auto">
          <a:xfrm>
            <a:off x="3490913" y="5013325"/>
            <a:ext cx="1587" cy="838200"/>
          </a:xfrm>
          <a:prstGeom prst="line">
            <a:avLst/>
          </a:prstGeom>
          <a:noFill/>
          <a:ln w="12700" cap="sq">
            <a:solidFill>
              <a:schemeClr val="tx1"/>
            </a:solidFill>
            <a:round/>
            <a:headEnd type="none" w="sm" len="sm"/>
            <a:tailEnd type="none" w="sm" len="sm"/>
          </a:ln>
        </p:spPr>
        <p:txBody>
          <a:bodyPr/>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755650" y="476250"/>
            <a:ext cx="7704138" cy="850900"/>
          </a:xfrm>
        </p:spPr>
        <p:txBody>
          <a:bodyPr/>
          <a:lstStyle/>
          <a:p>
            <a:r>
              <a:rPr lang="en-GB" sz="3600" dirty="0" smtClean="0">
                <a:cs typeface="Arial" charset="0"/>
              </a:rPr>
              <a:t>Vertical Alignment Measurements</a:t>
            </a:r>
          </a:p>
        </p:txBody>
      </p:sp>
      <p:sp>
        <p:nvSpPr>
          <p:cNvPr id="6" name="Slide Number Placeholder 4"/>
          <p:cNvSpPr>
            <a:spLocks noGrp="1"/>
          </p:cNvSpPr>
          <p:nvPr>
            <p:ph type="sldNum" sz="quarter" idx="12"/>
          </p:nvPr>
        </p:nvSpPr>
        <p:spPr/>
        <p:txBody>
          <a:bodyPr/>
          <a:lstStyle/>
          <a:p>
            <a:pPr>
              <a:defRPr/>
            </a:pPr>
            <a:fld id="{374BB25D-A509-4BFA-97FB-D0C6E37AA38B}" type="slidenum">
              <a:rPr lang="en-US" smtClean="0"/>
              <a:pPr>
                <a:defRPr/>
              </a:pPr>
              <a:t>18</a:t>
            </a:fld>
            <a:endParaRPr lang="en-US" dirty="0"/>
          </a:p>
        </p:txBody>
      </p:sp>
      <p:sp>
        <p:nvSpPr>
          <p:cNvPr id="75780" name="Text Box 3" descr="Outlined diamond"/>
          <p:cNvSpPr txBox="1">
            <a:spLocks noChangeArrowheads="1"/>
          </p:cNvSpPr>
          <p:nvPr/>
        </p:nvSpPr>
        <p:spPr bwMode="auto">
          <a:xfrm>
            <a:off x="755650" y="1628775"/>
            <a:ext cx="7723188" cy="1200150"/>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(3) OUTBOARD DRIVER FOOT. Measure the horizontal distance between the pump hub indicator tip and the centre of the outboard mounting foot.</a:t>
            </a:r>
            <a:endParaRPr lang="en-GB" sz="2400" b="0" dirty="0"/>
          </a:p>
        </p:txBody>
      </p:sp>
      <p:sp>
        <p:nvSpPr>
          <p:cNvPr id="75781" name="AutoShape 3" descr="60%"/>
          <p:cNvSpPr>
            <a:spLocks noChangeArrowheads="1"/>
          </p:cNvSpPr>
          <p:nvPr/>
        </p:nvSpPr>
        <p:spPr bwMode="auto">
          <a:xfrm>
            <a:off x="2424113" y="3946525"/>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5782" name="Rectangle 4"/>
          <p:cNvSpPr>
            <a:spLocks noChangeArrowheads="1"/>
          </p:cNvSpPr>
          <p:nvPr/>
        </p:nvSpPr>
        <p:spPr bwMode="auto">
          <a:xfrm>
            <a:off x="3719513" y="43275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5783" name="Rectangle 5"/>
          <p:cNvSpPr>
            <a:spLocks noChangeArrowheads="1"/>
          </p:cNvSpPr>
          <p:nvPr/>
        </p:nvSpPr>
        <p:spPr bwMode="auto">
          <a:xfrm>
            <a:off x="3338513" y="48609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5784" name="Rectangle 6"/>
          <p:cNvSpPr>
            <a:spLocks noChangeArrowheads="1"/>
          </p:cNvSpPr>
          <p:nvPr/>
        </p:nvSpPr>
        <p:spPr bwMode="auto">
          <a:xfrm>
            <a:off x="2500313" y="48609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5785" name="AutoShape 7" descr="75%"/>
          <p:cNvSpPr>
            <a:spLocks noChangeArrowheads="1"/>
          </p:cNvSpPr>
          <p:nvPr/>
        </p:nvSpPr>
        <p:spPr bwMode="auto">
          <a:xfrm>
            <a:off x="5929313" y="3717925"/>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5786" name="AutoShape 8" descr="75%"/>
          <p:cNvSpPr>
            <a:spLocks noChangeArrowheads="1"/>
          </p:cNvSpPr>
          <p:nvPr/>
        </p:nvSpPr>
        <p:spPr bwMode="auto">
          <a:xfrm rot="5400000">
            <a:off x="5281613" y="4060825"/>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5787" name="Rectangle 9" descr="75%"/>
          <p:cNvSpPr>
            <a:spLocks noChangeArrowheads="1"/>
          </p:cNvSpPr>
          <p:nvPr/>
        </p:nvSpPr>
        <p:spPr bwMode="auto">
          <a:xfrm>
            <a:off x="6081713" y="3489325"/>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5788" name="AutoShape 10" descr="75%"/>
          <p:cNvSpPr>
            <a:spLocks noChangeArrowheads="1"/>
          </p:cNvSpPr>
          <p:nvPr/>
        </p:nvSpPr>
        <p:spPr bwMode="auto">
          <a:xfrm>
            <a:off x="5929313" y="3413125"/>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5789" name="AutoShape 11"/>
          <p:cNvSpPr>
            <a:spLocks noChangeArrowheads="1"/>
          </p:cNvSpPr>
          <p:nvPr/>
        </p:nvSpPr>
        <p:spPr bwMode="auto">
          <a:xfrm rot="-10785852">
            <a:off x="6005513" y="4860925"/>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5790" name="Rectangle 12" descr="Recycled paper"/>
          <p:cNvSpPr>
            <a:spLocks noChangeArrowheads="1"/>
          </p:cNvSpPr>
          <p:nvPr/>
        </p:nvSpPr>
        <p:spPr bwMode="auto">
          <a:xfrm>
            <a:off x="2195513" y="5013325"/>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75791" name="Line 13"/>
          <p:cNvSpPr>
            <a:spLocks noChangeShapeType="1"/>
          </p:cNvSpPr>
          <p:nvPr/>
        </p:nvSpPr>
        <p:spPr bwMode="auto">
          <a:xfrm>
            <a:off x="4710113" y="44037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5792" name="Line 14"/>
          <p:cNvSpPr>
            <a:spLocks noChangeShapeType="1"/>
          </p:cNvSpPr>
          <p:nvPr/>
        </p:nvSpPr>
        <p:spPr bwMode="auto">
          <a:xfrm>
            <a:off x="2576513" y="39465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5793" name="Line 15"/>
          <p:cNvSpPr>
            <a:spLocks noChangeShapeType="1"/>
          </p:cNvSpPr>
          <p:nvPr/>
        </p:nvSpPr>
        <p:spPr bwMode="auto">
          <a:xfrm>
            <a:off x="3567113" y="39465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5794" name="AutoShape 16" descr="60%"/>
          <p:cNvSpPr>
            <a:spLocks noChangeArrowheads="1"/>
          </p:cNvSpPr>
          <p:nvPr/>
        </p:nvSpPr>
        <p:spPr bwMode="auto">
          <a:xfrm>
            <a:off x="2347913" y="4175125"/>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75795" name="AutoShape 17" descr="75%"/>
          <p:cNvSpPr>
            <a:spLocks noChangeArrowheads="1"/>
          </p:cNvSpPr>
          <p:nvPr/>
        </p:nvSpPr>
        <p:spPr bwMode="auto">
          <a:xfrm>
            <a:off x="6386513" y="4022725"/>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5796" name="Rectangle 18"/>
          <p:cNvSpPr>
            <a:spLocks noChangeArrowheads="1"/>
          </p:cNvSpPr>
          <p:nvPr/>
        </p:nvSpPr>
        <p:spPr bwMode="auto">
          <a:xfrm>
            <a:off x="4938713" y="43275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5797" name="Rectangle 19"/>
          <p:cNvSpPr>
            <a:spLocks noChangeArrowheads="1"/>
          </p:cNvSpPr>
          <p:nvPr/>
        </p:nvSpPr>
        <p:spPr bwMode="auto">
          <a:xfrm>
            <a:off x="4024313" y="41751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5798" name="Line 20"/>
          <p:cNvSpPr>
            <a:spLocks noChangeShapeType="1"/>
          </p:cNvSpPr>
          <p:nvPr/>
        </p:nvSpPr>
        <p:spPr bwMode="auto">
          <a:xfrm>
            <a:off x="2195513" y="44037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5799" name="Rectangle 21"/>
          <p:cNvSpPr>
            <a:spLocks noChangeArrowheads="1"/>
          </p:cNvSpPr>
          <p:nvPr/>
        </p:nvSpPr>
        <p:spPr bwMode="auto">
          <a:xfrm>
            <a:off x="4176713" y="41751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5800" name="Rectangle 22"/>
          <p:cNvSpPr>
            <a:spLocks noChangeArrowheads="1"/>
          </p:cNvSpPr>
          <p:nvPr/>
        </p:nvSpPr>
        <p:spPr bwMode="auto">
          <a:xfrm>
            <a:off x="4633913" y="41751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5801" name="Rectangle 23"/>
          <p:cNvSpPr>
            <a:spLocks noChangeArrowheads="1"/>
          </p:cNvSpPr>
          <p:nvPr/>
        </p:nvSpPr>
        <p:spPr bwMode="auto">
          <a:xfrm>
            <a:off x="4329113" y="4251325"/>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5802" name="Rectangle 24"/>
          <p:cNvSpPr>
            <a:spLocks noChangeArrowheads="1"/>
          </p:cNvSpPr>
          <p:nvPr/>
        </p:nvSpPr>
        <p:spPr bwMode="auto">
          <a:xfrm>
            <a:off x="3871913" y="4251325"/>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5803" name="Rectangle 25"/>
          <p:cNvSpPr>
            <a:spLocks noChangeArrowheads="1"/>
          </p:cNvSpPr>
          <p:nvPr/>
        </p:nvSpPr>
        <p:spPr bwMode="auto">
          <a:xfrm>
            <a:off x="4938713" y="4251325"/>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75804" name="Line 26"/>
          <p:cNvSpPr>
            <a:spLocks noChangeShapeType="1"/>
          </p:cNvSpPr>
          <p:nvPr/>
        </p:nvSpPr>
        <p:spPr bwMode="auto">
          <a:xfrm>
            <a:off x="2652713" y="5089525"/>
            <a:ext cx="0" cy="1066800"/>
          </a:xfrm>
          <a:prstGeom prst="line">
            <a:avLst/>
          </a:prstGeom>
          <a:noFill/>
          <a:ln w="12700" cap="sq">
            <a:solidFill>
              <a:schemeClr val="tx1"/>
            </a:solidFill>
            <a:round/>
            <a:headEnd type="none" w="sm" len="sm"/>
            <a:tailEnd type="none" w="sm" len="sm"/>
          </a:ln>
        </p:spPr>
        <p:txBody>
          <a:bodyPr/>
          <a:lstStyle/>
          <a:p>
            <a:endParaRPr lang="en-US"/>
          </a:p>
        </p:txBody>
      </p:sp>
      <p:sp>
        <p:nvSpPr>
          <p:cNvPr id="75805" name="Line 28"/>
          <p:cNvSpPr>
            <a:spLocks noChangeShapeType="1"/>
          </p:cNvSpPr>
          <p:nvPr/>
        </p:nvSpPr>
        <p:spPr bwMode="auto">
          <a:xfrm>
            <a:off x="2652713" y="6156325"/>
            <a:ext cx="21336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75806" name="Text Box 31"/>
          <p:cNvSpPr txBox="1">
            <a:spLocks noChangeArrowheads="1"/>
          </p:cNvSpPr>
          <p:nvPr/>
        </p:nvSpPr>
        <p:spPr bwMode="auto">
          <a:xfrm>
            <a:off x="2881313" y="5775325"/>
            <a:ext cx="6096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6600"/>
                </a:solidFill>
              </a:rPr>
              <a:t>3</a:t>
            </a:r>
          </a:p>
        </p:txBody>
      </p:sp>
      <p:sp>
        <p:nvSpPr>
          <p:cNvPr id="75807" name="Rectangle 37"/>
          <p:cNvSpPr>
            <a:spLocks noChangeArrowheads="1"/>
          </p:cNvSpPr>
          <p:nvPr/>
        </p:nvSpPr>
        <p:spPr bwMode="auto">
          <a:xfrm>
            <a:off x="4786313" y="41751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5808" name="Line 38"/>
          <p:cNvSpPr>
            <a:spLocks noChangeShapeType="1"/>
          </p:cNvSpPr>
          <p:nvPr/>
        </p:nvSpPr>
        <p:spPr bwMode="auto">
          <a:xfrm>
            <a:off x="4786313" y="4708525"/>
            <a:ext cx="0" cy="1447800"/>
          </a:xfrm>
          <a:prstGeom prst="line">
            <a:avLst/>
          </a:prstGeom>
          <a:noFill/>
          <a:ln w="12700" cap="sq">
            <a:solidFill>
              <a:schemeClr val="tx1"/>
            </a:solidFill>
            <a:round/>
            <a:headEnd type="none" w="sm" len="sm"/>
            <a:tailEnd type="none" w="sm" len="sm"/>
          </a:ln>
        </p:spPr>
        <p:txBody>
          <a:bodyPr/>
          <a:lstStyle/>
          <a:p>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755650" y="476250"/>
            <a:ext cx="7704138" cy="1143000"/>
          </a:xfrm>
        </p:spPr>
        <p:txBody>
          <a:bodyPr/>
          <a:lstStyle/>
          <a:p>
            <a:r>
              <a:rPr lang="en-GB" sz="3600" dirty="0" smtClean="0">
                <a:cs typeface="Arial" charset="0"/>
              </a:rPr>
              <a:t>Vertical Alignment Indicator Readings</a:t>
            </a:r>
          </a:p>
        </p:txBody>
      </p:sp>
      <p:sp>
        <p:nvSpPr>
          <p:cNvPr id="22" name="Slide Number Placeholder 4"/>
          <p:cNvSpPr>
            <a:spLocks noGrp="1"/>
          </p:cNvSpPr>
          <p:nvPr>
            <p:ph type="sldNum" sz="quarter" idx="12"/>
          </p:nvPr>
        </p:nvSpPr>
        <p:spPr/>
        <p:txBody>
          <a:bodyPr/>
          <a:lstStyle/>
          <a:p>
            <a:pPr>
              <a:defRPr/>
            </a:pPr>
            <a:fld id="{F26958BF-1575-4875-A1AD-9DC77A5DBEAD}" type="slidenum">
              <a:rPr lang="en-US" smtClean="0"/>
              <a:pPr>
                <a:defRPr/>
              </a:pPr>
              <a:t>19</a:t>
            </a:fld>
            <a:endParaRPr lang="en-US" dirty="0"/>
          </a:p>
        </p:txBody>
      </p:sp>
      <p:sp>
        <p:nvSpPr>
          <p:cNvPr id="76804" name="Text Box 3" descr="Outlined diamond"/>
          <p:cNvSpPr txBox="1">
            <a:spLocks noChangeArrowheads="1"/>
          </p:cNvSpPr>
          <p:nvPr/>
        </p:nvSpPr>
        <p:spPr bwMode="auto">
          <a:xfrm>
            <a:off x="611188" y="1700213"/>
            <a:ext cx="8080375" cy="3970337"/>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Rotate the shafts to move the indicator tips to the top, 0 degree, position.</a:t>
            </a:r>
          </a:p>
          <a:p>
            <a:pPr>
              <a:spcBef>
                <a:spcPct val="50000"/>
              </a:spcBef>
            </a:pPr>
            <a:r>
              <a:rPr lang="en-GB" sz="2400" b="0" dirty="0" smtClean="0"/>
              <a:t>Set the dial indicator to zero.</a:t>
            </a:r>
          </a:p>
          <a:p>
            <a:pPr>
              <a:spcBef>
                <a:spcPct val="50000"/>
              </a:spcBef>
            </a:pPr>
            <a:r>
              <a:rPr lang="en-GB" sz="2400" b="0" dirty="0" smtClean="0"/>
              <a:t>Rotate shafts clockwise (facing the pump, at hub end) to move the indicator tips to the bottom, 180 degree, position.</a:t>
            </a:r>
          </a:p>
          <a:p>
            <a:pPr>
              <a:spcBef>
                <a:spcPct val="50000"/>
              </a:spcBef>
            </a:pPr>
            <a:r>
              <a:rPr lang="en-GB" sz="2400" b="0" dirty="0" smtClean="0"/>
              <a:t>Record </a:t>
            </a:r>
            <a:r>
              <a:rPr lang="en-GB" sz="2400" b="0" dirty="0" err="1" smtClean="0"/>
              <a:t>TIR</a:t>
            </a:r>
            <a:r>
              <a:rPr lang="en-GB" sz="2400" b="0" dirty="0" smtClean="0"/>
              <a:t> and positive or negative sign at each hub. A positive reading is produced when the indicator tip moves into the body. </a:t>
            </a:r>
            <a:endParaRPr lang="en-GB" sz="2400" b="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68313" y="620713"/>
            <a:ext cx="8229600" cy="1282700"/>
          </a:xfrm>
        </p:spPr>
        <p:txBody>
          <a:bodyPr/>
          <a:lstStyle/>
          <a:p>
            <a:r>
              <a:rPr lang="en-GB" sz="3600" dirty="0" smtClean="0">
                <a:cs typeface="Arial" charset="0"/>
              </a:rPr>
              <a:t>Reverse clock gauge (DTI) </a:t>
            </a:r>
            <a:endParaRPr lang="en-US" sz="3600" dirty="0" smtClean="0">
              <a:cs typeface="Arial" charset="0"/>
            </a:endParaRPr>
          </a:p>
        </p:txBody>
      </p:sp>
      <p:sp>
        <p:nvSpPr>
          <p:cNvPr id="59395" name="Content Placeholder 2"/>
          <p:cNvSpPr>
            <a:spLocks noGrp="1"/>
          </p:cNvSpPr>
          <p:nvPr>
            <p:ph idx="1"/>
          </p:nvPr>
        </p:nvSpPr>
        <p:spPr>
          <a:xfrm>
            <a:off x="755650" y="2565400"/>
            <a:ext cx="8002588" cy="3384550"/>
          </a:xfrm>
        </p:spPr>
        <p:txBody>
          <a:bodyPr/>
          <a:lstStyle/>
          <a:p>
            <a:pPr marL="0" lvl="1" indent="0">
              <a:buFontTx/>
              <a:buNone/>
            </a:pPr>
            <a:r>
              <a:rPr lang="en-GB" sz="2400" dirty="0" smtClean="0"/>
              <a:t>This method is mainly used when the coupling hubs are smaller in size as in a gear type coupling that are separated with a spool piece thus giving a larger gape. Again the horizontal move is made first to eliminate accumulative error then the vertical alignments are measured in a duel clocking operation and corrected in one move. This is a more efficient process and in the instances where you have heavy large equipment you only want to move it once.</a:t>
            </a:r>
            <a:endParaRPr lang="en-US" sz="2400" dirty="0" smtClean="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619250" y="404813"/>
            <a:ext cx="5976938" cy="935037"/>
          </a:xfrm>
        </p:spPr>
        <p:txBody>
          <a:bodyPr/>
          <a:lstStyle/>
          <a:p>
            <a:r>
              <a:rPr lang="en-GB" sz="3600" dirty="0" smtClean="0">
                <a:cs typeface="Arial" charset="0"/>
              </a:rPr>
              <a:t>Indicator Readings</a:t>
            </a:r>
          </a:p>
        </p:txBody>
      </p:sp>
      <p:sp>
        <p:nvSpPr>
          <p:cNvPr id="6" name="Slide Number Placeholder 4"/>
          <p:cNvSpPr>
            <a:spLocks noGrp="1"/>
          </p:cNvSpPr>
          <p:nvPr>
            <p:ph type="sldNum" sz="quarter" idx="12"/>
          </p:nvPr>
        </p:nvSpPr>
        <p:spPr/>
        <p:txBody>
          <a:bodyPr/>
          <a:lstStyle/>
          <a:p>
            <a:pPr>
              <a:defRPr/>
            </a:pPr>
            <a:fld id="{784D9DA2-9849-45A3-A304-24A779634C17}" type="slidenum">
              <a:rPr lang="en-US" smtClean="0"/>
              <a:pPr>
                <a:defRPr/>
              </a:pPr>
              <a:t>20</a:t>
            </a:fld>
            <a:endParaRPr lang="en-US" dirty="0"/>
          </a:p>
        </p:txBody>
      </p:sp>
      <p:sp>
        <p:nvSpPr>
          <p:cNvPr id="77828" name="Text Box 3" descr="Outlined diamond"/>
          <p:cNvSpPr txBox="1">
            <a:spLocks noChangeArrowheads="1"/>
          </p:cNvSpPr>
          <p:nvPr/>
        </p:nvSpPr>
        <p:spPr bwMode="auto">
          <a:xfrm>
            <a:off x="539750" y="1125538"/>
            <a:ext cx="8280400" cy="3230562"/>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(4) PUMP HUB </a:t>
            </a:r>
          </a:p>
          <a:p>
            <a:pPr>
              <a:spcBef>
                <a:spcPct val="50000"/>
              </a:spcBef>
            </a:pPr>
            <a:r>
              <a:rPr lang="en-GB" sz="2400" b="0" dirty="0" smtClean="0"/>
              <a:t>The pump is the fixed unit the positive or negative sign of the graph coordinate remains the same as the indicator reading at the pump hub.</a:t>
            </a:r>
          </a:p>
          <a:p>
            <a:pPr>
              <a:spcBef>
                <a:spcPct val="50000"/>
              </a:spcBef>
            </a:pPr>
            <a:r>
              <a:rPr lang="en-GB" sz="2400" b="0" dirty="0" smtClean="0"/>
              <a:t>The graph coordinate is one-half of the total indicator reading(</a:t>
            </a:r>
            <a:r>
              <a:rPr lang="en-GB" sz="2400" b="0" dirty="0" err="1" smtClean="0"/>
              <a:t>TIR</a:t>
            </a:r>
            <a:r>
              <a:rPr lang="en-GB" sz="2400" b="0" dirty="0" smtClean="0"/>
              <a:t>) at the pump hub.</a:t>
            </a:r>
          </a:p>
          <a:p>
            <a:pPr>
              <a:spcBef>
                <a:spcPct val="50000"/>
              </a:spcBef>
            </a:pPr>
            <a:r>
              <a:rPr lang="en-GB" sz="2400" b="0" dirty="0" smtClean="0"/>
              <a:t>Record </a:t>
            </a:r>
            <a:r>
              <a:rPr lang="en-GB" sz="2400" b="0" dirty="0" err="1" smtClean="0"/>
              <a:t>TIR</a:t>
            </a:r>
            <a:r>
              <a:rPr lang="en-GB" sz="2400" b="0" dirty="0" smtClean="0"/>
              <a:t> and positive or negative sign at the hub. </a:t>
            </a:r>
            <a:endParaRPr lang="en-GB" sz="2400" dirty="0">
              <a:latin typeface="Tahoma" pitchFamily="34" charset="0"/>
              <a:cs typeface="Tahoma" pitchFamily="34" charset="0"/>
            </a:endParaRPr>
          </a:p>
        </p:txBody>
      </p:sp>
      <p:sp>
        <p:nvSpPr>
          <p:cNvPr id="77829" name="AutoShape 3" descr="60%"/>
          <p:cNvSpPr>
            <a:spLocks noChangeArrowheads="1"/>
          </p:cNvSpPr>
          <p:nvPr/>
        </p:nvSpPr>
        <p:spPr bwMode="auto">
          <a:xfrm>
            <a:off x="2352675" y="5026025"/>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7830" name="Rectangle 4"/>
          <p:cNvSpPr>
            <a:spLocks noChangeArrowheads="1"/>
          </p:cNvSpPr>
          <p:nvPr/>
        </p:nvSpPr>
        <p:spPr bwMode="auto">
          <a:xfrm>
            <a:off x="3648075" y="54070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7831" name="Rectangle 5"/>
          <p:cNvSpPr>
            <a:spLocks noChangeArrowheads="1"/>
          </p:cNvSpPr>
          <p:nvPr/>
        </p:nvSpPr>
        <p:spPr bwMode="auto">
          <a:xfrm>
            <a:off x="3267075" y="59404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7832" name="Rectangle 6"/>
          <p:cNvSpPr>
            <a:spLocks noChangeArrowheads="1"/>
          </p:cNvSpPr>
          <p:nvPr/>
        </p:nvSpPr>
        <p:spPr bwMode="auto">
          <a:xfrm>
            <a:off x="2428875" y="59404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7833" name="AutoShape 7" descr="75%"/>
          <p:cNvSpPr>
            <a:spLocks noChangeArrowheads="1"/>
          </p:cNvSpPr>
          <p:nvPr/>
        </p:nvSpPr>
        <p:spPr bwMode="auto">
          <a:xfrm>
            <a:off x="5857875" y="4797425"/>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7834" name="AutoShape 8" descr="75%"/>
          <p:cNvSpPr>
            <a:spLocks noChangeArrowheads="1"/>
          </p:cNvSpPr>
          <p:nvPr/>
        </p:nvSpPr>
        <p:spPr bwMode="auto">
          <a:xfrm rot="5400000">
            <a:off x="5210175" y="5140325"/>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7835" name="Rectangle 9" descr="75%"/>
          <p:cNvSpPr>
            <a:spLocks noChangeArrowheads="1"/>
          </p:cNvSpPr>
          <p:nvPr/>
        </p:nvSpPr>
        <p:spPr bwMode="auto">
          <a:xfrm>
            <a:off x="6010275" y="4568825"/>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7836" name="AutoShape 10" descr="75%"/>
          <p:cNvSpPr>
            <a:spLocks noChangeArrowheads="1"/>
          </p:cNvSpPr>
          <p:nvPr/>
        </p:nvSpPr>
        <p:spPr bwMode="auto">
          <a:xfrm>
            <a:off x="5857875" y="4492625"/>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7837" name="AutoShape 11"/>
          <p:cNvSpPr>
            <a:spLocks noChangeArrowheads="1"/>
          </p:cNvSpPr>
          <p:nvPr/>
        </p:nvSpPr>
        <p:spPr bwMode="auto">
          <a:xfrm rot="-10785852">
            <a:off x="5934075" y="5940425"/>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7838" name="Rectangle 12" descr="Recycled paper"/>
          <p:cNvSpPr>
            <a:spLocks noChangeArrowheads="1"/>
          </p:cNvSpPr>
          <p:nvPr/>
        </p:nvSpPr>
        <p:spPr bwMode="auto">
          <a:xfrm>
            <a:off x="2124075" y="6092825"/>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77839" name="Line 13"/>
          <p:cNvSpPr>
            <a:spLocks noChangeShapeType="1"/>
          </p:cNvSpPr>
          <p:nvPr/>
        </p:nvSpPr>
        <p:spPr bwMode="auto">
          <a:xfrm>
            <a:off x="4638675" y="54832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7840" name="Line 14"/>
          <p:cNvSpPr>
            <a:spLocks noChangeShapeType="1"/>
          </p:cNvSpPr>
          <p:nvPr/>
        </p:nvSpPr>
        <p:spPr bwMode="auto">
          <a:xfrm>
            <a:off x="2505075" y="50260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7841" name="Line 15"/>
          <p:cNvSpPr>
            <a:spLocks noChangeShapeType="1"/>
          </p:cNvSpPr>
          <p:nvPr/>
        </p:nvSpPr>
        <p:spPr bwMode="auto">
          <a:xfrm>
            <a:off x="3495675" y="5026025"/>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7842" name="AutoShape 16" descr="60%"/>
          <p:cNvSpPr>
            <a:spLocks noChangeArrowheads="1"/>
          </p:cNvSpPr>
          <p:nvPr/>
        </p:nvSpPr>
        <p:spPr bwMode="auto">
          <a:xfrm>
            <a:off x="2276475" y="5254625"/>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77843" name="AutoShape 17" descr="75%"/>
          <p:cNvSpPr>
            <a:spLocks noChangeArrowheads="1"/>
          </p:cNvSpPr>
          <p:nvPr/>
        </p:nvSpPr>
        <p:spPr bwMode="auto">
          <a:xfrm>
            <a:off x="6315075" y="5102225"/>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7844" name="Rectangle 18"/>
          <p:cNvSpPr>
            <a:spLocks noChangeArrowheads="1"/>
          </p:cNvSpPr>
          <p:nvPr/>
        </p:nvSpPr>
        <p:spPr bwMode="auto">
          <a:xfrm>
            <a:off x="4867275" y="5407025"/>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7845" name="Rectangle 19"/>
          <p:cNvSpPr>
            <a:spLocks noChangeArrowheads="1"/>
          </p:cNvSpPr>
          <p:nvPr/>
        </p:nvSpPr>
        <p:spPr bwMode="auto">
          <a:xfrm>
            <a:off x="3952875" y="52546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7846" name="Line 20"/>
          <p:cNvSpPr>
            <a:spLocks noChangeShapeType="1"/>
          </p:cNvSpPr>
          <p:nvPr/>
        </p:nvSpPr>
        <p:spPr bwMode="auto">
          <a:xfrm>
            <a:off x="2124075" y="5483225"/>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7847" name="Rectangle 21"/>
          <p:cNvSpPr>
            <a:spLocks noChangeArrowheads="1"/>
          </p:cNvSpPr>
          <p:nvPr/>
        </p:nvSpPr>
        <p:spPr bwMode="auto">
          <a:xfrm>
            <a:off x="4105275" y="52546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7848" name="Rectangle 22"/>
          <p:cNvSpPr>
            <a:spLocks noChangeArrowheads="1"/>
          </p:cNvSpPr>
          <p:nvPr/>
        </p:nvSpPr>
        <p:spPr bwMode="auto">
          <a:xfrm>
            <a:off x="4562475" y="5254625"/>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7849" name="Rectangle 23"/>
          <p:cNvSpPr>
            <a:spLocks noChangeArrowheads="1"/>
          </p:cNvSpPr>
          <p:nvPr/>
        </p:nvSpPr>
        <p:spPr bwMode="auto">
          <a:xfrm>
            <a:off x="4257675" y="5330825"/>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7850" name="Rectangle 24"/>
          <p:cNvSpPr>
            <a:spLocks noChangeArrowheads="1"/>
          </p:cNvSpPr>
          <p:nvPr/>
        </p:nvSpPr>
        <p:spPr bwMode="auto">
          <a:xfrm>
            <a:off x="3800475" y="5330825"/>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7851" name="Rectangle 25"/>
          <p:cNvSpPr>
            <a:spLocks noChangeArrowheads="1"/>
          </p:cNvSpPr>
          <p:nvPr/>
        </p:nvSpPr>
        <p:spPr bwMode="auto">
          <a:xfrm>
            <a:off x="4867275" y="5330825"/>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77852" name="Text Box 32"/>
          <p:cNvSpPr txBox="1">
            <a:spLocks noChangeArrowheads="1"/>
          </p:cNvSpPr>
          <p:nvPr/>
        </p:nvSpPr>
        <p:spPr bwMode="auto">
          <a:xfrm>
            <a:off x="4691063" y="4856163"/>
            <a:ext cx="381000" cy="366712"/>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solidFill>
                  <a:srgbClr val="800000"/>
                </a:solidFill>
              </a:rPr>
              <a:t>4</a:t>
            </a:r>
          </a:p>
        </p:txBody>
      </p:sp>
      <p:sp>
        <p:nvSpPr>
          <p:cNvPr id="77853" name="Rectangle 37"/>
          <p:cNvSpPr>
            <a:spLocks noChangeArrowheads="1"/>
          </p:cNvSpPr>
          <p:nvPr/>
        </p:nvSpPr>
        <p:spPr bwMode="auto">
          <a:xfrm>
            <a:off x="4714875" y="5254625"/>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68313" y="404813"/>
            <a:ext cx="8229600" cy="792162"/>
          </a:xfrm>
        </p:spPr>
        <p:txBody>
          <a:bodyPr/>
          <a:lstStyle/>
          <a:p>
            <a:r>
              <a:rPr lang="en-GB" sz="3600" dirty="0" smtClean="0">
                <a:cs typeface="Arial" charset="0"/>
              </a:rPr>
              <a:t>Indicator Readings</a:t>
            </a:r>
          </a:p>
        </p:txBody>
      </p:sp>
      <p:sp>
        <p:nvSpPr>
          <p:cNvPr id="6" name="Slide Number Placeholder 4"/>
          <p:cNvSpPr>
            <a:spLocks noGrp="1"/>
          </p:cNvSpPr>
          <p:nvPr>
            <p:ph type="sldNum" sz="quarter" idx="12"/>
          </p:nvPr>
        </p:nvSpPr>
        <p:spPr/>
        <p:txBody>
          <a:bodyPr/>
          <a:lstStyle/>
          <a:p>
            <a:pPr>
              <a:defRPr/>
            </a:pPr>
            <a:fld id="{95277B91-3640-4A04-B3B0-38961312A5AA}" type="slidenum">
              <a:rPr lang="en-US" smtClean="0"/>
              <a:pPr>
                <a:defRPr/>
              </a:pPr>
              <a:t>21</a:t>
            </a:fld>
            <a:endParaRPr lang="en-US" dirty="0"/>
          </a:p>
        </p:txBody>
      </p:sp>
      <p:sp>
        <p:nvSpPr>
          <p:cNvPr id="78852" name="Text Box 4" descr="Outlined diamond"/>
          <p:cNvSpPr txBox="1">
            <a:spLocks noChangeArrowheads="1"/>
          </p:cNvSpPr>
          <p:nvPr/>
        </p:nvSpPr>
        <p:spPr bwMode="auto">
          <a:xfrm>
            <a:off x="395288" y="1125538"/>
            <a:ext cx="8208962" cy="3230562"/>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(5) DRIVER HUB </a:t>
            </a:r>
          </a:p>
          <a:p>
            <a:pPr>
              <a:spcBef>
                <a:spcPct val="50000"/>
              </a:spcBef>
            </a:pPr>
            <a:r>
              <a:rPr lang="en-GB" sz="2400" b="0" dirty="0" smtClean="0"/>
              <a:t>The driver is the moveable unit the positive or negative sign of the moveable-unit hub indicator is reversed before being used as the graph coordinate.</a:t>
            </a:r>
          </a:p>
          <a:p>
            <a:pPr>
              <a:spcBef>
                <a:spcPct val="50000"/>
              </a:spcBef>
            </a:pPr>
            <a:r>
              <a:rPr lang="en-GB" sz="2400" b="0" dirty="0" smtClean="0"/>
              <a:t>The graph coordinate is one-half of the total indicator reading(</a:t>
            </a:r>
            <a:r>
              <a:rPr lang="en-GB" sz="2400" b="0" dirty="0" err="1" smtClean="0"/>
              <a:t>TIR</a:t>
            </a:r>
            <a:r>
              <a:rPr lang="en-GB" sz="2400" b="0" dirty="0" smtClean="0"/>
              <a:t>) at the driver hub.</a:t>
            </a:r>
          </a:p>
          <a:p>
            <a:pPr>
              <a:spcBef>
                <a:spcPct val="50000"/>
              </a:spcBef>
            </a:pPr>
            <a:r>
              <a:rPr lang="en-GB" sz="2400" b="0" dirty="0" smtClean="0"/>
              <a:t>Record </a:t>
            </a:r>
            <a:r>
              <a:rPr lang="en-GB" sz="2400" b="0" dirty="0" err="1" smtClean="0"/>
              <a:t>TIR</a:t>
            </a:r>
            <a:r>
              <a:rPr lang="en-GB" sz="2400" b="0" dirty="0" smtClean="0"/>
              <a:t> and positive or negative sign at the hub.</a:t>
            </a:r>
            <a:endParaRPr lang="en-GB" sz="2400" b="0" dirty="0"/>
          </a:p>
        </p:txBody>
      </p:sp>
      <p:sp>
        <p:nvSpPr>
          <p:cNvPr id="78853" name="AutoShape 3" descr="60%"/>
          <p:cNvSpPr>
            <a:spLocks noChangeArrowheads="1"/>
          </p:cNvSpPr>
          <p:nvPr/>
        </p:nvSpPr>
        <p:spPr bwMode="auto">
          <a:xfrm>
            <a:off x="2208213" y="4954588"/>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8854" name="Rectangle 4"/>
          <p:cNvSpPr>
            <a:spLocks noChangeArrowheads="1"/>
          </p:cNvSpPr>
          <p:nvPr/>
        </p:nvSpPr>
        <p:spPr bwMode="auto">
          <a:xfrm>
            <a:off x="3503613" y="53355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8855" name="Rectangle 5"/>
          <p:cNvSpPr>
            <a:spLocks noChangeArrowheads="1"/>
          </p:cNvSpPr>
          <p:nvPr/>
        </p:nvSpPr>
        <p:spPr bwMode="auto">
          <a:xfrm>
            <a:off x="3122613" y="58689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8856" name="Rectangle 6"/>
          <p:cNvSpPr>
            <a:spLocks noChangeArrowheads="1"/>
          </p:cNvSpPr>
          <p:nvPr/>
        </p:nvSpPr>
        <p:spPr bwMode="auto">
          <a:xfrm>
            <a:off x="2284413" y="58689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8857" name="AutoShape 7" descr="75%"/>
          <p:cNvSpPr>
            <a:spLocks noChangeArrowheads="1"/>
          </p:cNvSpPr>
          <p:nvPr/>
        </p:nvSpPr>
        <p:spPr bwMode="auto">
          <a:xfrm>
            <a:off x="5713413" y="4725988"/>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78858" name="AutoShape 8" descr="75%"/>
          <p:cNvSpPr>
            <a:spLocks noChangeArrowheads="1"/>
          </p:cNvSpPr>
          <p:nvPr/>
        </p:nvSpPr>
        <p:spPr bwMode="auto">
          <a:xfrm rot="5400000">
            <a:off x="5065713" y="5068888"/>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8859" name="Rectangle 9" descr="75%"/>
          <p:cNvSpPr>
            <a:spLocks noChangeArrowheads="1"/>
          </p:cNvSpPr>
          <p:nvPr/>
        </p:nvSpPr>
        <p:spPr bwMode="auto">
          <a:xfrm>
            <a:off x="5865813" y="4497388"/>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8860" name="AutoShape 10" descr="75%"/>
          <p:cNvSpPr>
            <a:spLocks noChangeArrowheads="1"/>
          </p:cNvSpPr>
          <p:nvPr/>
        </p:nvSpPr>
        <p:spPr bwMode="auto">
          <a:xfrm>
            <a:off x="5713413" y="4421188"/>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8861" name="AutoShape 11"/>
          <p:cNvSpPr>
            <a:spLocks noChangeArrowheads="1"/>
          </p:cNvSpPr>
          <p:nvPr/>
        </p:nvSpPr>
        <p:spPr bwMode="auto">
          <a:xfrm rot="-10785852">
            <a:off x="5789613" y="5868988"/>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8862" name="Rectangle 12" descr="Recycled paper"/>
          <p:cNvSpPr>
            <a:spLocks noChangeArrowheads="1"/>
          </p:cNvSpPr>
          <p:nvPr/>
        </p:nvSpPr>
        <p:spPr bwMode="auto">
          <a:xfrm>
            <a:off x="1979613" y="6021388"/>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78863" name="Line 13"/>
          <p:cNvSpPr>
            <a:spLocks noChangeShapeType="1"/>
          </p:cNvSpPr>
          <p:nvPr/>
        </p:nvSpPr>
        <p:spPr bwMode="auto">
          <a:xfrm>
            <a:off x="4494213" y="5411788"/>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8864" name="Line 14"/>
          <p:cNvSpPr>
            <a:spLocks noChangeShapeType="1"/>
          </p:cNvSpPr>
          <p:nvPr/>
        </p:nvSpPr>
        <p:spPr bwMode="auto">
          <a:xfrm>
            <a:off x="2360613" y="4954588"/>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8865" name="Line 15"/>
          <p:cNvSpPr>
            <a:spLocks noChangeShapeType="1"/>
          </p:cNvSpPr>
          <p:nvPr/>
        </p:nvSpPr>
        <p:spPr bwMode="auto">
          <a:xfrm>
            <a:off x="3351213" y="4954588"/>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78866" name="AutoShape 16" descr="60%"/>
          <p:cNvSpPr>
            <a:spLocks noChangeArrowheads="1"/>
          </p:cNvSpPr>
          <p:nvPr/>
        </p:nvSpPr>
        <p:spPr bwMode="auto">
          <a:xfrm>
            <a:off x="2132013" y="5183188"/>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78867" name="AutoShape 17" descr="75%"/>
          <p:cNvSpPr>
            <a:spLocks noChangeArrowheads="1"/>
          </p:cNvSpPr>
          <p:nvPr/>
        </p:nvSpPr>
        <p:spPr bwMode="auto">
          <a:xfrm>
            <a:off x="6170613" y="5030788"/>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78868" name="Rectangle 18"/>
          <p:cNvSpPr>
            <a:spLocks noChangeArrowheads="1"/>
          </p:cNvSpPr>
          <p:nvPr/>
        </p:nvSpPr>
        <p:spPr bwMode="auto">
          <a:xfrm>
            <a:off x="4722813" y="53355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78869" name="Rectangle 19"/>
          <p:cNvSpPr>
            <a:spLocks noChangeArrowheads="1"/>
          </p:cNvSpPr>
          <p:nvPr/>
        </p:nvSpPr>
        <p:spPr bwMode="auto">
          <a:xfrm>
            <a:off x="3808413" y="5183188"/>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8870" name="Line 20"/>
          <p:cNvSpPr>
            <a:spLocks noChangeShapeType="1"/>
          </p:cNvSpPr>
          <p:nvPr/>
        </p:nvSpPr>
        <p:spPr bwMode="auto">
          <a:xfrm>
            <a:off x="1979613" y="5411788"/>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78871" name="Rectangle 21"/>
          <p:cNvSpPr>
            <a:spLocks noChangeArrowheads="1"/>
          </p:cNvSpPr>
          <p:nvPr/>
        </p:nvSpPr>
        <p:spPr bwMode="auto">
          <a:xfrm>
            <a:off x="3960813" y="5183188"/>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8872" name="Rectangle 22"/>
          <p:cNvSpPr>
            <a:spLocks noChangeArrowheads="1"/>
          </p:cNvSpPr>
          <p:nvPr/>
        </p:nvSpPr>
        <p:spPr bwMode="auto">
          <a:xfrm>
            <a:off x="4418013" y="5183188"/>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8873" name="Rectangle 23"/>
          <p:cNvSpPr>
            <a:spLocks noChangeArrowheads="1"/>
          </p:cNvSpPr>
          <p:nvPr/>
        </p:nvSpPr>
        <p:spPr bwMode="auto">
          <a:xfrm>
            <a:off x="4113213" y="5259388"/>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78874" name="Rectangle 24"/>
          <p:cNvSpPr>
            <a:spLocks noChangeArrowheads="1"/>
          </p:cNvSpPr>
          <p:nvPr/>
        </p:nvSpPr>
        <p:spPr bwMode="auto">
          <a:xfrm>
            <a:off x="3656013" y="5259388"/>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78875" name="Rectangle 25"/>
          <p:cNvSpPr>
            <a:spLocks noChangeArrowheads="1"/>
          </p:cNvSpPr>
          <p:nvPr/>
        </p:nvSpPr>
        <p:spPr bwMode="auto">
          <a:xfrm>
            <a:off x="4722813" y="5259388"/>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78876" name="Text Box 33"/>
          <p:cNvSpPr txBox="1">
            <a:spLocks noChangeArrowheads="1"/>
          </p:cNvSpPr>
          <p:nvPr/>
        </p:nvSpPr>
        <p:spPr bwMode="auto">
          <a:xfrm>
            <a:off x="3754438" y="4784725"/>
            <a:ext cx="246062" cy="368300"/>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solidFill>
                  <a:srgbClr val="336699"/>
                </a:solidFill>
              </a:rPr>
              <a:t>5</a:t>
            </a:r>
          </a:p>
        </p:txBody>
      </p:sp>
      <p:sp>
        <p:nvSpPr>
          <p:cNvPr id="78877" name="Rectangle 37"/>
          <p:cNvSpPr>
            <a:spLocks noChangeArrowheads="1"/>
          </p:cNvSpPr>
          <p:nvPr/>
        </p:nvSpPr>
        <p:spPr bwMode="auto">
          <a:xfrm>
            <a:off x="4570413" y="5183188"/>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547813" y="333375"/>
            <a:ext cx="6202362" cy="863600"/>
          </a:xfrm>
        </p:spPr>
        <p:txBody>
          <a:bodyPr/>
          <a:lstStyle/>
          <a:p>
            <a:r>
              <a:rPr lang="en-GB" sz="3600" dirty="0" smtClean="0"/>
              <a:t>Plotting the Graph Entries </a:t>
            </a:r>
            <a:endParaRPr lang="en-GB" sz="3600" dirty="0" smtClean="0">
              <a:cs typeface="Arial" charset="0"/>
            </a:endParaRPr>
          </a:p>
        </p:txBody>
      </p:sp>
      <p:sp>
        <p:nvSpPr>
          <p:cNvPr id="6" name="Slide Number Placeholder 4"/>
          <p:cNvSpPr>
            <a:spLocks noGrp="1"/>
          </p:cNvSpPr>
          <p:nvPr>
            <p:ph type="sldNum" sz="quarter" idx="12"/>
          </p:nvPr>
        </p:nvSpPr>
        <p:spPr/>
        <p:txBody>
          <a:bodyPr/>
          <a:lstStyle/>
          <a:p>
            <a:pPr>
              <a:defRPr/>
            </a:pPr>
            <a:fld id="{1A44C555-D152-4EBD-A01E-7CFA91D6EC7C}" type="slidenum">
              <a:rPr lang="en-US" smtClean="0"/>
              <a:pPr>
                <a:defRPr/>
              </a:pPr>
              <a:t>22</a:t>
            </a:fld>
            <a:endParaRPr lang="en-US" dirty="0"/>
          </a:p>
        </p:txBody>
      </p:sp>
      <p:sp>
        <p:nvSpPr>
          <p:cNvPr id="138244" name="Text Box 3" descr="Outlined diamond"/>
          <p:cNvSpPr txBox="1">
            <a:spLocks noChangeArrowheads="1"/>
          </p:cNvSpPr>
          <p:nvPr/>
        </p:nvSpPr>
        <p:spPr bwMode="auto">
          <a:xfrm>
            <a:off x="468313" y="1371600"/>
            <a:ext cx="8142287" cy="4524375"/>
          </a:xfrm>
          <a:prstGeom prst="rect">
            <a:avLst/>
          </a:prstGeom>
          <a:noFill/>
          <a:ln w="12700" cap="sq">
            <a:noFill/>
            <a:miter lim="800000"/>
            <a:headEnd type="none" w="sm" len="sm"/>
            <a:tailEnd type="none" w="sm" len="sm"/>
          </a:ln>
        </p:spPr>
        <p:txBody>
          <a:bodyPr>
            <a:spAutoFit/>
          </a:bodyPr>
          <a:lstStyle/>
          <a:p>
            <a:pPr>
              <a:defRPr/>
            </a:pPr>
            <a:r>
              <a:rPr lang="en-GB" sz="2400" b="0" u="sng" dirty="0" smtClean="0"/>
              <a:t>Alignment Line:</a:t>
            </a:r>
          </a:p>
          <a:p>
            <a:pPr>
              <a:defRPr/>
            </a:pPr>
            <a:endParaRPr lang="en-GB" sz="2400" b="0" dirty="0" smtClean="0"/>
          </a:p>
          <a:p>
            <a:pPr marL="441325">
              <a:defRPr/>
            </a:pPr>
            <a:r>
              <a:rPr lang="en-GB" sz="2400" b="0" dirty="0" smtClean="0"/>
              <a:t>The alignment line is drawn and then the two hubs and two motor feet locations are placed on it to a scale that represents their separation distances on the chart.</a:t>
            </a:r>
          </a:p>
          <a:p>
            <a:pPr>
              <a:defRPr/>
            </a:pPr>
            <a:r>
              <a:rPr lang="en-GB" sz="2400" b="0" dirty="0" smtClean="0"/>
              <a:t> </a:t>
            </a:r>
          </a:p>
          <a:p>
            <a:pPr marL="441325">
              <a:defRPr/>
            </a:pPr>
            <a:r>
              <a:rPr lang="en-GB" sz="2400" b="0" dirty="0" smtClean="0"/>
              <a:t>Draw a vertical line through each hub at the coordinate point, and then on that line transfer ½ the </a:t>
            </a:r>
            <a:r>
              <a:rPr lang="en-GB" sz="2400" b="0" dirty="0" err="1" smtClean="0"/>
              <a:t>TIR</a:t>
            </a:r>
            <a:r>
              <a:rPr lang="en-GB" sz="2400" b="0" dirty="0" smtClean="0"/>
              <a:t> recorded measurement readings noting the + or – sign’s.</a:t>
            </a:r>
          </a:p>
          <a:p>
            <a:pPr>
              <a:defRPr/>
            </a:pPr>
            <a:r>
              <a:rPr lang="en-GB" sz="2400" b="0" dirty="0" smtClean="0"/>
              <a:t> </a:t>
            </a:r>
          </a:p>
          <a:p>
            <a:pPr marL="441325">
              <a:defRPr/>
            </a:pPr>
            <a:r>
              <a:rPr lang="en-GB" sz="2400" b="0" dirty="0" smtClean="0"/>
              <a:t>Don’t forget to </a:t>
            </a:r>
            <a:r>
              <a:rPr lang="en-GB" sz="2400" b="0" i="1" u="sng" dirty="0" smtClean="0"/>
              <a:t>REVERSE</a:t>
            </a:r>
            <a:r>
              <a:rPr lang="en-GB" sz="2400" b="0" dirty="0" smtClean="0"/>
              <a:t>  the sign of the movable-unit hub indicator reading.</a:t>
            </a:r>
            <a:endParaRPr lang="en-GB" sz="2400" b="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755576" y="764704"/>
            <a:ext cx="7776864" cy="1200329"/>
          </a:xfrm>
          <a:prstGeom prst="rect">
            <a:avLst/>
          </a:prstGeom>
          <a:noFill/>
        </p:spPr>
        <p:txBody>
          <a:bodyPr wrap="square" rtlCol="0">
            <a:spAutoFit/>
          </a:bodyPr>
          <a:lstStyle/>
          <a:p>
            <a:r>
              <a:rPr lang="en-GB" sz="2400" b="0" dirty="0" smtClean="0"/>
              <a:t>Recording the </a:t>
            </a:r>
            <a:r>
              <a:rPr lang="en-GB" sz="2400" b="0" dirty="0" err="1" smtClean="0"/>
              <a:t>D.T.I</a:t>
            </a:r>
            <a:r>
              <a:rPr lang="en-GB" sz="2400" b="0" dirty="0" smtClean="0"/>
              <a:t> readings at both hubs remembering  to halve the total reading and reverse the sign for the movable hub. </a:t>
            </a:r>
            <a:endParaRPr lang="en-GB" sz="2400" b="0" dirty="0"/>
          </a:p>
        </p:txBody>
      </p:sp>
      <p:pic>
        <p:nvPicPr>
          <p:cNvPr id="5" name="Picture 4" descr="numbers.bmp"/>
          <p:cNvPicPr>
            <a:picLocks noChangeAspect="1"/>
          </p:cNvPicPr>
          <p:nvPr/>
        </p:nvPicPr>
        <p:blipFill>
          <a:blip r:embed="rId2" cstate="print"/>
          <a:stretch>
            <a:fillRect/>
          </a:stretch>
        </p:blipFill>
        <p:spPr>
          <a:xfrm>
            <a:off x="1835696" y="2492896"/>
            <a:ext cx="6057900" cy="376237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755576" y="764704"/>
            <a:ext cx="7776864" cy="1200329"/>
          </a:xfrm>
          <a:prstGeom prst="rect">
            <a:avLst/>
          </a:prstGeom>
          <a:noFill/>
        </p:spPr>
        <p:txBody>
          <a:bodyPr wrap="square" rtlCol="0">
            <a:spAutoFit/>
          </a:bodyPr>
          <a:lstStyle/>
          <a:p>
            <a:r>
              <a:rPr lang="en-GB" sz="2400" b="0" dirty="0" smtClean="0"/>
              <a:t>Recording the </a:t>
            </a:r>
            <a:r>
              <a:rPr lang="en-GB" sz="2400" b="0" dirty="0" err="1" smtClean="0"/>
              <a:t>D.T.I</a:t>
            </a:r>
            <a:r>
              <a:rPr lang="en-GB" sz="2400" b="0" dirty="0" smtClean="0"/>
              <a:t> readings at both hubs remembering  to halve the total reading and reverse the sign for the movable hub. </a:t>
            </a:r>
            <a:endParaRPr lang="en-GB" sz="2400" b="0" dirty="0"/>
          </a:p>
        </p:txBody>
      </p:sp>
      <p:pic>
        <p:nvPicPr>
          <p:cNvPr id="4" name="Picture 3" descr="brian1.bmp"/>
          <p:cNvPicPr>
            <a:picLocks noChangeAspect="1"/>
          </p:cNvPicPr>
          <p:nvPr/>
        </p:nvPicPr>
        <p:blipFill>
          <a:blip r:embed="rId2" cstate="print"/>
          <a:stretch>
            <a:fillRect/>
          </a:stretch>
        </p:blipFill>
        <p:spPr>
          <a:xfrm>
            <a:off x="1763688" y="2204864"/>
            <a:ext cx="5772150" cy="41148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547813" y="333375"/>
            <a:ext cx="6202362" cy="863600"/>
          </a:xfrm>
        </p:spPr>
        <p:txBody>
          <a:bodyPr/>
          <a:lstStyle/>
          <a:p>
            <a:r>
              <a:rPr lang="en-GB" sz="3600" dirty="0" smtClean="0"/>
              <a:t>Plotting the Graph Entries </a:t>
            </a:r>
            <a:endParaRPr lang="en-GB" sz="3600" dirty="0" smtClean="0">
              <a:cs typeface="Arial" charset="0"/>
            </a:endParaRPr>
          </a:p>
        </p:txBody>
      </p:sp>
      <p:sp>
        <p:nvSpPr>
          <p:cNvPr id="6" name="Slide Number Placeholder 4"/>
          <p:cNvSpPr>
            <a:spLocks noGrp="1"/>
          </p:cNvSpPr>
          <p:nvPr>
            <p:ph type="sldNum" sz="quarter" idx="12"/>
          </p:nvPr>
        </p:nvSpPr>
        <p:spPr/>
        <p:txBody>
          <a:bodyPr/>
          <a:lstStyle/>
          <a:p>
            <a:pPr>
              <a:defRPr/>
            </a:pPr>
            <a:fld id="{44F09653-4F5F-4F9D-8A50-6B855DEC0128}" type="slidenum">
              <a:rPr lang="en-US" smtClean="0"/>
              <a:pPr>
                <a:defRPr/>
              </a:pPr>
              <a:t>25</a:t>
            </a:fld>
            <a:endParaRPr lang="en-US" dirty="0"/>
          </a:p>
        </p:txBody>
      </p:sp>
      <p:sp>
        <p:nvSpPr>
          <p:cNvPr id="138244" name="Text Box 3" descr="Outlined diamond"/>
          <p:cNvSpPr txBox="1">
            <a:spLocks noChangeArrowheads="1"/>
          </p:cNvSpPr>
          <p:nvPr/>
        </p:nvSpPr>
        <p:spPr bwMode="auto">
          <a:xfrm>
            <a:off x="468313" y="1371600"/>
            <a:ext cx="8142287" cy="4894263"/>
          </a:xfrm>
          <a:prstGeom prst="rect">
            <a:avLst/>
          </a:prstGeom>
          <a:noFill/>
          <a:ln w="12700" cap="sq">
            <a:noFill/>
            <a:miter lim="800000"/>
            <a:headEnd type="none" w="sm" len="sm"/>
            <a:tailEnd type="none" w="sm" len="sm"/>
          </a:ln>
        </p:spPr>
        <p:txBody>
          <a:bodyPr>
            <a:spAutoFit/>
          </a:bodyPr>
          <a:lstStyle/>
          <a:p>
            <a:pPr marL="441325">
              <a:defRPr/>
            </a:pPr>
            <a:r>
              <a:rPr lang="en-GB" sz="2400" b="0" dirty="0" smtClean="0"/>
              <a:t>Drawn the second line through the two point plotted at each hub on the chart and past both motor feet.</a:t>
            </a:r>
          </a:p>
          <a:p>
            <a:pPr marL="441325">
              <a:defRPr/>
            </a:pPr>
            <a:r>
              <a:rPr lang="en-GB" sz="2400" b="0" dirty="0" smtClean="0"/>
              <a:t> </a:t>
            </a:r>
          </a:p>
          <a:p>
            <a:pPr marL="441325">
              <a:defRPr/>
            </a:pPr>
            <a:r>
              <a:rPr lang="en-GB" sz="2400" b="0" dirty="0" smtClean="0"/>
              <a:t>Draw a vertical line through each motor foot coordinate points</a:t>
            </a:r>
          </a:p>
          <a:p>
            <a:pPr>
              <a:defRPr/>
            </a:pPr>
            <a:r>
              <a:rPr lang="en-GB" sz="2400" b="0" dirty="0" smtClean="0"/>
              <a:t> </a:t>
            </a:r>
          </a:p>
          <a:p>
            <a:pPr marL="441325">
              <a:defRPr/>
            </a:pPr>
            <a:r>
              <a:rPr lang="en-GB" sz="2400" b="0" dirty="0" smtClean="0"/>
              <a:t>The coordinates of the alignment line and the driver feet vertical lines indicate the amount of shims required to bring the driver and pump into vertical alignment.</a:t>
            </a:r>
          </a:p>
          <a:p>
            <a:pPr>
              <a:defRPr/>
            </a:pPr>
            <a:r>
              <a:rPr lang="en-GB" sz="2400" b="0" dirty="0" smtClean="0"/>
              <a:t> </a:t>
            </a:r>
          </a:p>
          <a:p>
            <a:pPr marL="441325">
              <a:defRPr/>
            </a:pPr>
            <a:r>
              <a:rPr lang="en-GB" sz="2400" b="0" dirty="0" smtClean="0"/>
              <a:t>Read the vertical scale for the amount of shims to be added or subtracted from the inboard and outboard driver feet.</a:t>
            </a:r>
            <a:endParaRPr lang="en-GB" sz="2400" b="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sz="3600" dirty="0" smtClean="0"/>
              <a:t>Plotting the Graph Entries </a:t>
            </a:r>
            <a:endParaRPr lang="en-GB" sz="3600" dirty="0" smtClean="0">
              <a:cs typeface="Arial" charset="0"/>
            </a:endParaRPr>
          </a:p>
        </p:txBody>
      </p:sp>
      <p:sp>
        <p:nvSpPr>
          <p:cNvPr id="16" name="Slide Number Placeholder 4"/>
          <p:cNvSpPr>
            <a:spLocks noGrp="1"/>
          </p:cNvSpPr>
          <p:nvPr>
            <p:ph type="sldNum" sz="quarter" idx="12"/>
          </p:nvPr>
        </p:nvSpPr>
        <p:spPr/>
        <p:txBody>
          <a:bodyPr/>
          <a:lstStyle/>
          <a:p>
            <a:pPr>
              <a:defRPr/>
            </a:pPr>
            <a:fld id="{F8793525-3D23-4E63-BC79-1996A2D1EDD8}" type="slidenum">
              <a:rPr lang="en-US" smtClean="0"/>
              <a:pPr>
                <a:defRPr/>
              </a:pPr>
              <a:t>26</a:t>
            </a:fld>
            <a:endParaRPr lang="en-US" dirty="0"/>
          </a:p>
        </p:txBody>
      </p:sp>
      <p:sp>
        <p:nvSpPr>
          <p:cNvPr id="81924" name="Text Box 3" descr="Outlined diamond"/>
          <p:cNvSpPr txBox="1">
            <a:spLocks noChangeArrowheads="1"/>
          </p:cNvSpPr>
          <p:nvPr/>
        </p:nvSpPr>
        <p:spPr bwMode="auto">
          <a:xfrm>
            <a:off x="1331913" y="2565400"/>
            <a:ext cx="7239000" cy="3140075"/>
          </a:xfrm>
          <a:prstGeom prst="rect">
            <a:avLst/>
          </a:prstGeom>
          <a:noFill/>
          <a:ln w="12700" cap="sq">
            <a:noFill/>
            <a:miter lim="800000"/>
            <a:headEnd type="none" w="sm" len="sm"/>
            <a:tailEnd type="none" w="sm" len="sm"/>
          </a:ln>
        </p:spPr>
        <p:txBody>
          <a:bodyPr>
            <a:spAutoFit/>
          </a:bodyPr>
          <a:lstStyle/>
          <a:p>
            <a:pPr>
              <a:spcBef>
                <a:spcPct val="50000"/>
              </a:spcBef>
            </a:pPr>
            <a:r>
              <a:rPr lang="en-GB" sz="2400" b="0" u="sng" dirty="0" smtClean="0"/>
              <a:t>Note</a:t>
            </a:r>
            <a:r>
              <a:rPr lang="en-GB" sz="2400" b="0" dirty="0" smtClean="0"/>
              <a:t>:</a:t>
            </a:r>
          </a:p>
          <a:p>
            <a:pPr>
              <a:spcBef>
                <a:spcPct val="50000"/>
              </a:spcBef>
            </a:pPr>
            <a:r>
              <a:rPr lang="en-GB" sz="2400" b="0" dirty="0" smtClean="0"/>
              <a:t>Coordinate points above the midpoint zero line(the ideal alignment line) means that shims will be removed.</a:t>
            </a:r>
          </a:p>
          <a:p>
            <a:pPr>
              <a:spcBef>
                <a:spcPct val="50000"/>
              </a:spcBef>
            </a:pPr>
            <a:r>
              <a:rPr lang="en-GB" sz="2400" b="0" dirty="0" smtClean="0"/>
              <a:t>Coordinate point below  zero line  means that shims will be added.</a:t>
            </a:r>
          </a:p>
          <a:p>
            <a:pPr marL="457200" indent="-457200">
              <a:spcBef>
                <a:spcPct val="50000"/>
              </a:spcBef>
            </a:pPr>
            <a:endParaRPr lang="en-US" sz="2000" b="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GB" sz="3600" dirty="0" smtClean="0"/>
              <a:t>Plotting the Graph Entries </a:t>
            </a:r>
            <a:endParaRPr lang="en-GB" sz="3600" dirty="0" smtClean="0">
              <a:cs typeface="Arial" charset="0"/>
            </a:endParaRPr>
          </a:p>
        </p:txBody>
      </p:sp>
      <p:sp>
        <p:nvSpPr>
          <p:cNvPr id="6" name="Slide Number Placeholder 4"/>
          <p:cNvSpPr>
            <a:spLocks noGrp="1"/>
          </p:cNvSpPr>
          <p:nvPr>
            <p:ph type="sldNum" sz="quarter" idx="12"/>
          </p:nvPr>
        </p:nvSpPr>
        <p:spPr/>
        <p:txBody>
          <a:bodyPr/>
          <a:lstStyle/>
          <a:p>
            <a:pPr>
              <a:defRPr/>
            </a:pPr>
            <a:fld id="{EE3F879B-49AE-42D5-BF69-8033D972BA94}" type="slidenum">
              <a:rPr lang="en-US" smtClean="0"/>
              <a:pPr>
                <a:defRPr/>
              </a:pPr>
              <a:t>27</a:t>
            </a:fld>
            <a:endParaRPr lang="en-US" dirty="0"/>
          </a:p>
        </p:txBody>
      </p:sp>
      <p:sp>
        <p:nvSpPr>
          <p:cNvPr id="140292" name="Text Box 3" descr="Outlined diamond"/>
          <p:cNvSpPr txBox="1">
            <a:spLocks noChangeArrowheads="1"/>
          </p:cNvSpPr>
          <p:nvPr/>
        </p:nvSpPr>
        <p:spPr bwMode="auto">
          <a:xfrm>
            <a:off x="684213" y="1341438"/>
            <a:ext cx="7920037" cy="4524315"/>
          </a:xfrm>
          <a:prstGeom prst="rect">
            <a:avLst/>
          </a:prstGeom>
          <a:noFill/>
          <a:ln w="12700" cap="sq">
            <a:noFill/>
            <a:miter lim="800000"/>
            <a:headEnd type="none" w="sm" len="sm"/>
            <a:tailEnd type="none" w="sm" len="sm"/>
          </a:ln>
        </p:spPr>
        <p:txBody>
          <a:bodyPr>
            <a:spAutoFit/>
          </a:bodyPr>
          <a:lstStyle/>
          <a:p>
            <a:pPr>
              <a:defRPr/>
            </a:pPr>
            <a:r>
              <a:rPr lang="en-GB" sz="2400" b="0" dirty="0" smtClean="0"/>
              <a:t>Reminder:</a:t>
            </a:r>
          </a:p>
          <a:p>
            <a:pPr>
              <a:defRPr/>
            </a:pPr>
            <a:endParaRPr lang="en-GB" sz="2400" b="0" dirty="0" smtClean="0"/>
          </a:p>
          <a:p>
            <a:pPr>
              <a:defRPr/>
            </a:pPr>
            <a:r>
              <a:rPr lang="en-GB" sz="2400" b="0" u="sng" dirty="0" smtClean="0"/>
              <a:t>Shims</a:t>
            </a:r>
            <a:r>
              <a:rPr lang="en-GB" sz="2400" b="0" dirty="0" smtClean="0"/>
              <a:t>: </a:t>
            </a:r>
          </a:p>
          <a:p>
            <a:pPr marL="441325">
              <a:defRPr/>
            </a:pPr>
            <a:r>
              <a:rPr lang="en-GB" sz="2400" b="0" dirty="0" smtClean="0"/>
              <a:t>Ideally the Shim should be non-rusting material such as stainless steel or brass and be the same size of the foot.</a:t>
            </a:r>
          </a:p>
          <a:p>
            <a:pPr>
              <a:defRPr/>
            </a:pPr>
            <a:r>
              <a:rPr lang="en-GB" sz="2400" b="0" dirty="0" smtClean="0"/>
              <a:t> </a:t>
            </a:r>
          </a:p>
          <a:p>
            <a:pPr marL="441325">
              <a:defRPr/>
            </a:pPr>
            <a:r>
              <a:rPr lang="en-GB" sz="2400" b="0" dirty="0" smtClean="0"/>
              <a:t>Use care to prevent </a:t>
            </a:r>
            <a:r>
              <a:rPr lang="en-GB" sz="2400" b="0" dirty="0" err="1" smtClean="0"/>
              <a:t>folds,etc</a:t>
            </a:r>
            <a:r>
              <a:rPr lang="en-GB" sz="2400" b="0" dirty="0" smtClean="0"/>
              <a:t>, that affect the shims thickness.</a:t>
            </a:r>
          </a:p>
          <a:p>
            <a:pPr>
              <a:defRPr/>
            </a:pPr>
            <a:r>
              <a:rPr lang="en-GB" sz="2400" b="0" dirty="0" smtClean="0"/>
              <a:t> </a:t>
            </a:r>
          </a:p>
          <a:p>
            <a:pPr marL="441325">
              <a:defRPr/>
            </a:pPr>
            <a:r>
              <a:rPr lang="en-GB" sz="2400" b="0" dirty="0" smtClean="0"/>
              <a:t>The equipment feet must be clean, free from grout, etc.</a:t>
            </a:r>
            <a:endParaRPr lang="en-GB" sz="2400" b="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39750" y="333375"/>
            <a:ext cx="8229600" cy="863600"/>
          </a:xfrm>
        </p:spPr>
        <p:txBody>
          <a:bodyPr/>
          <a:lstStyle/>
          <a:p>
            <a:r>
              <a:rPr lang="en-GB" sz="3600" dirty="0" smtClean="0">
                <a:cs typeface="Arial" charset="0"/>
              </a:rPr>
              <a:t>Alignment Graph Features</a:t>
            </a:r>
          </a:p>
        </p:txBody>
      </p:sp>
      <p:sp>
        <p:nvSpPr>
          <p:cNvPr id="39" name="Slide Number Placeholder 4"/>
          <p:cNvSpPr>
            <a:spLocks noGrp="1"/>
          </p:cNvSpPr>
          <p:nvPr>
            <p:ph type="sldNum" sz="quarter" idx="12"/>
          </p:nvPr>
        </p:nvSpPr>
        <p:spPr/>
        <p:txBody>
          <a:bodyPr/>
          <a:lstStyle/>
          <a:p>
            <a:pPr>
              <a:defRPr/>
            </a:pPr>
            <a:fld id="{12C9793C-77BE-4D6B-B5EA-B5E21B229526}" type="slidenum">
              <a:rPr lang="en-US" smtClean="0"/>
              <a:pPr>
                <a:defRPr/>
              </a:pPr>
              <a:t>28</a:t>
            </a:fld>
            <a:endParaRPr lang="en-US" dirty="0"/>
          </a:p>
        </p:txBody>
      </p:sp>
      <p:sp>
        <p:nvSpPr>
          <p:cNvPr id="83972" name="Line 3"/>
          <p:cNvSpPr>
            <a:spLocks noChangeShapeType="1"/>
          </p:cNvSpPr>
          <p:nvPr/>
        </p:nvSpPr>
        <p:spPr bwMode="auto">
          <a:xfrm>
            <a:off x="1600200" y="3810000"/>
            <a:ext cx="6324600" cy="0"/>
          </a:xfrm>
          <a:prstGeom prst="line">
            <a:avLst/>
          </a:prstGeom>
          <a:noFill/>
          <a:ln w="38100">
            <a:solidFill>
              <a:srgbClr val="6600CC"/>
            </a:solidFill>
            <a:prstDash val="dash"/>
            <a:round/>
            <a:headEnd type="none" w="sm" len="sm"/>
            <a:tailEnd type="none" w="sm" len="sm"/>
          </a:ln>
        </p:spPr>
        <p:txBody>
          <a:bodyPr/>
          <a:lstStyle/>
          <a:p>
            <a:endParaRPr lang="en-US"/>
          </a:p>
        </p:txBody>
      </p:sp>
      <p:sp>
        <p:nvSpPr>
          <p:cNvPr id="83973" name="Line 4"/>
          <p:cNvSpPr>
            <a:spLocks noChangeShapeType="1"/>
          </p:cNvSpPr>
          <p:nvPr/>
        </p:nvSpPr>
        <p:spPr bwMode="auto">
          <a:xfrm>
            <a:off x="7924800" y="3048000"/>
            <a:ext cx="0" cy="2971800"/>
          </a:xfrm>
          <a:prstGeom prst="line">
            <a:avLst/>
          </a:prstGeom>
          <a:noFill/>
          <a:ln w="38100" cap="sq">
            <a:solidFill>
              <a:srgbClr val="CC0066"/>
            </a:solidFill>
            <a:round/>
            <a:headEnd type="none" w="sm" len="sm"/>
            <a:tailEnd type="none" w="sm" len="sm"/>
          </a:ln>
        </p:spPr>
        <p:txBody>
          <a:bodyPr/>
          <a:lstStyle/>
          <a:p>
            <a:endParaRPr lang="en-US"/>
          </a:p>
        </p:txBody>
      </p:sp>
      <p:sp>
        <p:nvSpPr>
          <p:cNvPr id="83974" name="Line 5"/>
          <p:cNvSpPr>
            <a:spLocks noChangeShapeType="1"/>
          </p:cNvSpPr>
          <p:nvPr/>
        </p:nvSpPr>
        <p:spPr bwMode="auto">
          <a:xfrm>
            <a:off x="6477000" y="3505200"/>
            <a:ext cx="0" cy="1828800"/>
          </a:xfrm>
          <a:prstGeom prst="line">
            <a:avLst/>
          </a:prstGeom>
          <a:noFill/>
          <a:ln w="38100" cap="sq">
            <a:solidFill>
              <a:srgbClr val="CC0066"/>
            </a:solidFill>
            <a:round/>
            <a:headEnd type="none" w="sm" len="sm"/>
            <a:tailEnd type="none" w="sm" len="sm"/>
          </a:ln>
        </p:spPr>
        <p:txBody>
          <a:bodyPr/>
          <a:lstStyle/>
          <a:p>
            <a:endParaRPr lang="en-US"/>
          </a:p>
        </p:txBody>
      </p:sp>
      <p:sp>
        <p:nvSpPr>
          <p:cNvPr id="83975" name="Line 6"/>
          <p:cNvSpPr>
            <a:spLocks noChangeShapeType="1"/>
          </p:cNvSpPr>
          <p:nvPr/>
        </p:nvSpPr>
        <p:spPr bwMode="auto">
          <a:xfrm>
            <a:off x="5105400" y="3505200"/>
            <a:ext cx="0" cy="2209800"/>
          </a:xfrm>
          <a:prstGeom prst="line">
            <a:avLst/>
          </a:prstGeom>
          <a:noFill/>
          <a:ln w="38100" cap="sq">
            <a:solidFill>
              <a:srgbClr val="CC0066"/>
            </a:solidFill>
            <a:round/>
            <a:headEnd type="none" w="sm" len="sm"/>
            <a:tailEnd type="none" w="sm" len="sm"/>
          </a:ln>
        </p:spPr>
        <p:txBody>
          <a:bodyPr/>
          <a:lstStyle/>
          <a:p>
            <a:endParaRPr lang="en-US"/>
          </a:p>
        </p:txBody>
      </p:sp>
      <p:sp>
        <p:nvSpPr>
          <p:cNvPr id="83976" name="Line 7"/>
          <p:cNvSpPr>
            <a:spLocks noChangeShapeType="1"/>
          </p:cNvSpPr>
          <p:nvPr/>
        </p:nvSpPr>
        <p:spPr bwMode="auto">
          <a:xfrm>
            <a:off x="1600200" y="3352800"/>
            <a:ext cx="0" cy="2667000"/>
          </a:xfrm>
          <a:prstGeom prst="line">
            <a:avLst/>
          </a:prstGeom>
          <a:noFill/>
          <a:ln w="38100" cap="sq">
            <a:solidFill>
              <a:srgbClr val="CC0066"/>
            </a:solidFill>
            <a:round/>
            <a:headEnd type="none" w="sm" len="sm"/>
            <a:tailEnd type="none" w="sm" len="sm"/>
          </a:ln>
        </p:spPr>
        <p:txBody>
          <a:bodyPr/>
          <a:lstStyle/>
          <a:p>
            <a:endParaRPr lang="en-US"/>
          </a:p>
        </p:txBody>
      </p:sp>
      <p:sp>
        <p:nvSpPr>
          <p:cNvPr id="83977" name="Text Box 11"/>
          <p:cNvSpPr txBox="1">
            <a:spLocks noChangeArrowheads="1"/>
          </p:cNvSpPr>
          <p:nvPr/>
        </p:nvSpPr>
        <p:spPr bwMode="auto">
          <a:xfrm>
            <a:off x="900113" y="2781300"/>
            <a:ext cx="1439862" cy="522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t>Outboard driver  foot </a:t>
            </a:r>
          </a:p>
        </p:txBody>
      </p:sp>
      <p:sp>
        <p:nvSpPr>
          <p:cNvPr id="83978" name="Line 12"/>
          <p:cNvSpPr>
            <a:spLocks noChangeShapeType="1"/>
          </p:cNvSpPr>
          <p:nvPr/>
        </p:nvSpPr>
        <p:spPr bwMode="auto">
          <a:xfrm flipH="1">
            <a:off x="7467600" y="5334000"/>
            <a:ext cx="457200" cy="0"/>
          </a:xfrm>
          <a:prstGeom prst="line">
            <a:avLst/>
          </a:prstGeom>
          <a:noFill/>
          <a:ln w="19050" cap="sq">
            <a:solidFill>
              <a:schemeClr val="tx1"/>
            </a:solidFill>
            <a:round/>
            <a:headEnd type="triangle" w="med" len="med"/>
            <a:tailEnd/>
          </a:ln>
        </p:spPr>
        <p:txBody>
          <a:bodyPr/>
          <a:lstStyle/>
          <a:p>
            <a:endParaRPr lang="en-US"/>
          </a:p>
        </p:txBody>
      </p:sp>
      <p:sp>
        <p:nvSpPr>
          <p:cNvPr id="83979" name="Line 13"/>
          <p:cNvSpPr>
            <a:spLocks noChangeShapeType="1"/>
          </p:cNvSpPr>
          <p:nvPr/>
        </p:nvSpPr>
        <p:spPr bwMode="auto">
          <a:xfrm flipH="1">
            <a:off x="6875463" y="5638800"/>
            <a:ext cx="1049337" cy="22225"/>
          </a:xfrm>
          <a:prstGeom prst="line">
            <a:avLst/>
          </a:prstGeom>
          <a:noFill/>
          <a:ln w="19050" cap="sq">
            <a:solidFill>
              <a:schemeClr val="tx1"/>
            </a:solidFill>
            <a:round/>
            <a:headEnd type="triangle" w="med" len="med"/>
            <a:tailEnd/>
          </a:ln>
        </p:spPr>
        <p:txBody>
          <a:bodyPr/>
          <a:lstStyle/>
          <a:p>
            <a:endParaRPr lang="en-US"/>
          </a:p>
        </p:txBody>
      </p:sp>
      <p:sp>
        <p:nvSpPr>
          <p:cNvPr id="83980" name="Text Box 15"/>
          <p:cNvSpPr txBox="1">
            <a:spLocks noChangeArrowheads="1"/>
          </p:cNvSpPr>
          <p:nvPr/>
        </p:nvSpPr>
        <p:spPr bwMode="auto">
          <a:xfrm>
            <a:off x="6804025" y="5084763"/>
            <a:ext cx="792163"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a:solidFill>
                  <a:srgbClr val="006600"/>
                </a:solidFill>
              </a:rPr>
              <a:t>Hub to Hub</a:t>
            </a:r>
          </a:p>
        </p:txBody>
      </p:sp>
      <p:sp>
        <p:nvSpPr>
          <p:cNvPr id="83981" name="Text Box 16"/>
          <p:cNvSpPr txBox="1">
            <a:spLocks noChangeArrowheads="1"/>
          </p:cNvSpPr>
          <p:nvPr/>
        </p:nvSpPr>
        <p:spPr bwMode="auto">
          <a:xfrm>
            <a:off x="5940425" y="5445125"/>
            <a:ext cx="990600"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a:solidFill>
                  <a:srgbClr val="006600"/>
                </a:solidFill>
                <a:latin typeface="Tahoma" pitchFamily="34" charset="0"/>
                <a:cs typeface="Tahoma" pitchFamily="34" charset="0"/>
              </a:rPr>
              <a:t>Hub to 1</a:t>
            </a:r>
            <a:r>
              <a:rPr lang="en-US" sz="1400" baseline="30000">
                <a:solidFill>
                  <a:srgbClr val="006600"/>
                </a:solidFill>
                <a:latin typeface="Tahoma" pitchFamily="34" charset="0"/>
                <a:cs typeface="Tahoma" pitchFamily="34" charset="0"/>
              </a:rPr>
              <a:t>st</a:t>
            </a:r>
            <a:r>
              <a:rPr lang="en-US" sz="1400">
                <a:solidFill>
                  <a:srgbClr val="006600"/>
                </a:solidFill>
                <a:latin typeface="Tahoma" pitchFamily="34" charset="0"/>
                <a:cs typeface="Tahoma" pitchFamily="34" charset="0"/>
              </a:rPr>
              <a:t> foot</a:t>
            </a:r>
          </a:p>
        </p:txBody>
      </p:sp>
      <p:sp>
        <p:nvSpPr>
          <p:cNvPr id="83982" name="Text Box 17"/>
          <p:cNvSpPr txBox="1">
            <a:spLocks noChangeArrowheads="1"/>
          </p:cNvSpPr>
          <p:nvPr/>
        </p:nvSpPr>
        <p:spPr bwMode="auto">
          <a:xfrm>
            <a:off x="6781800" y="4191000"/>
            <a:ext cx="762000" cy="336550"/>
          </a:xfrm>
          <a:prstGeom prst="rect">
            <a:avLst/>
          </a:prstGeom>
          <a:noFill/>
          <a:ln w="12700" cap="sq">
            <a:noFill/>
            <a:miter lim="800000"/>
            <a:headEnd type="none" w="sm" len="sm"/>
            <a:tailEnd type="none" w="sm" len="sm"/>
          </a:ln>
        </p:spPr>
        <p:txBody>
          <a:bodyPr>
            <a:spAutoFit/>
          </a:bodyPr>
          <a:lstStyle/>
          <a:p>
            <a:pPr>
              <a:spcBef>
                <a:spcPct val="50000"/>
              </a:spcBef>
            </a:pPr>
            <a:r>
              <a:rPr lang="ar-SA" sz="1600">
                <a:solidFill>
                  <a:srgbClr val="800000"/>
                </a:solidFill>
              </a:rPr>
              <a:t>½</a:t>
            </a:r>
            <a:r>
              <a:rPr lang="en-US" sz="1600">
                <a:solidFill>
                  <a:srgbClr val="800000"/>
                </a:solidFill>
              </a:rPr>
              <a:t> TIR</a:t>
            </a:r>
          </a:p>
        </p:txBody>
      </p:sp>
      <p:sp>
        <p:nvSpPr>
          <p:cNvPr id="83983" name="Line 19"/>
          <p:cNvSpPr>
            <a:spLocks noChangeShapeType="1"/>
          </p:cNvSpPr>
          <p:nvPr/>
        </p:nvSpPr>
        <p:spPr bwMode="auto">
          <a:xfrm>
            <a:off x="7543800" y="4419600"/>
            <a:ext cx="304800" cy="457200"/>
          </a:xfrm>
          <a:prstGeom prst="line">
            <a:avLst/>
          </a:prstGeom>
          <a:noFill/>
          <a:ln w="28575" cap="sq">
            <a:solidFill>
              <a:schemeClr val="tx1"/>
            </a:solidFill>
            <a:round/>
            <a:headEnd type="none" w="sm" len="sm"/>
            <a:tailEnd type="triangle" w="sm" len="sm"/>
          </a:ln>
        </p:spPr>
        <p:txBody>
          <a:bodyPr/>
          <a:lstStyle/>
          <a:p>
            <a:endParaRPr lang="en-US"/>
          </a:p>
        </p:txBody>
      </p:sp>
      <p:sp>
        <p:nvSpPr>
          <p:cNvPr id="83984" name="AutoShape 21"/>
          <p:cNvSpPr>
            <a:spLocks noChangeArrowheads="1"/>
          </p:cNvSpPr>
          <p:nvPr/>
        </p:nvSpPr>
        <p:spPr bwMode="auto">
          <a:xfrm>
            <a:off x="6400800" y="4800600"/>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83985" name="AutoShape 22"/>
          <p:cNvSpPr>
            <a:spLocks noChangeArrowheads="1"/>
          </p:cNvSpPr>
          <p:nvPr/>
        </p:nvSpPr>
        <p:spPr bwMode="auto">
          <a:xfrm>
            <a:off x="1524000" y="4191000"/>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83986" name="AutoShape 23"/>
          <p:cNvSpPr>
            <a:spLocks noChangeArrowheads="1"/>
          </p:cNvSpPr>
          <p:nvPr/>
        </p:nvSpPr>
        <p:spPr bwMode="auto">
          <a:xfrm>
            <a:off x="5029200" y="4648200"/>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83987" name="AutoShape 24"/>
          <p:cNvSpPr>
            <a:spLocks noChangeArrowheads="1"/>
          </p:cNvSpPr>
          <p:nvPr/>
        </p:nvSpPr>
        <p:spPr bwMode="auto">
          <a:xfrm>
            <a:off x="7848600" y="4953000"/>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83988" name="Text Box 25"/>
          <p:cNvSpPr txBox="1">
            <a:spLocks noChangeArrowheads="1"/>
          </p:cNvSpPr>
          <p:nvPr/>
        </p:nvSpPr>
        <p:spPr bwMode="auto">
          <a:xfrm>
            <a:off x="8077200" y="3581400"/>
            <a:ext cx="815975" cy="523875"/>
          </a:xfrm>
          <a:prstGeom prst="rect">
            <a:avLst/>
          </a:prstGeom>
          <a:noFill/>
          <a:ln w="12700" cap="sq">
            <a:noFill/>
            <a:miter lim="800000"/>
            <a:headEnd type="none" w="sm" len="sm"/>
            <a:tailEnd type="none" w="sm" len="sm"/>
          </a:ln>
        </p:spPr>
        <p:txBody>
          <a:bodyPr>
            <a:spAutoFit/>
          </a:bodyPr>
          <a:lstStyle/>
          <a:p>
            <a:pPr>
              <a:spcBef>
                <a:spcPct val="50000"/>
              </a:spcBef>
            </a:pPr>
            <a:r>
              <a:rPr lang="en-US"/>
              <a:t>.</a:t>
            </a:r>
            <a:r>
              <a:rPr lang="en-US" sz="2000"/>
              <a:t>000</a:t>
            </a:r>
          </a:p>
        </p:txBody>
      </p:sp>
      <p:sp>
        <p:nvSpPr>
          <p:cNvPr id="83989" name="Text Box 26"/>
          <p:cNvSpPr txBox="1">
            <a:spLocks noChangeArrowheads="1"/>
          </p:cNvSpPr>
          <p:nvPr/>
        </p:nvSpPr>
        <p:spPr bwMode="auto">
          <a:xfrm>
            <a:off x="8028384" y="4365104"/>
            <a:ext cx="8382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dirty="0"/>
              <a:t>-.</a:t>
            </a:r>
            <a:r>
              <a:rPr lang="en-US" sz="2000" dirty="0" smtClean="0"/>
              <a:t>020</a:t>
            </a:r>
            <a:endParaRPr lang="en-US" sz="2000" dirty="0"/>
          </a:p>
        </p:txBody>
      </p:sp>
      <p:sp>
        <p:nvSpPr>
          <p:cNvPr id="83990" name="Text Box 27"/>
          <p:cNvSpPr txBox="1">
            <a:spLocks noChangeArrowheads="1"/>
          </p:cNvSpPr>
          <p:nvPr/>
        </p:nvSpPr>
        <p:spPr bwMode="auto">
          <a:xfrm>
            <a:off x="8028384" y="5229200"/>
            <a:ext cx="8382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dirty="0"/>
              <a:t>-.</a:t>
            </a:r>
            <a:r>
              <a:rPr lang="en-US" sz="2000" dirty="0" smtClean="0"/>
              <a:t>040</a:t>
            </a:r>
            <a:endParaRPr lang="en-US" sz="2000" dirty="0"/>
          </a:p>
        </p:txBody>
      </p:sp>
      <p:sp>
        <p:nvSpPr>
          <p:cNvPr id="83991" name="Text Box 28"/>
          <p:cNvSpPr txBox="1">
            <a:spLocks noChangeArrowheads="1"/>
          </p:cNvSpPr>
          <p:nvPr/>
        </p:nvSpPr>
        <p:spPr bwMode="auto">
          <a:xfrm>
            <a:off x="7956376" y="2996952"/>
            <a:ext cx="9906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dirty="0"/>
              <a:t>+.</a:t>
            </a:r>
            <a:r>
              <a:rPr lang="en-US" sz="2000" dirty="0" smtClean="0"/>
              <a:t>020</a:t>
            </a:r>
            <a:endParaRPr lang="en-US" sz="2000" dirty="0"/>
          </a:p>
        </p:txBody>
      </p:sp>
      <p:sp>
        <p:nvSpPr>
          <p:cNvPr id="83992" name="Text Box 29"/>
          <p:cNvSpPr txBox="1">
            <a:spLocks noChangeArrowheads="1"/>
          </p:cNvSpPr>
          <p:nvPr/>
        </p:nvSpPr>
        <p:spPr bwMode="auto">
          <a:xfrm>
            <a:off x="2771775" y="5661025"/>
            <a:ext cx="1152525" cy="631825"/>
          </a:xfrm>
          <a:prstGeom prst="rect">
            <a:avLst/>
          </a:prstGeom>
          <a:noFill/>
          <a:ln w="12700" cap="sq">
            <a:noFill/>
            <a:miter lim="800000"/>
            <a:headEnd type="none" w="sm" len="sm"/>
            <a:tailEnd type="none" w="sm" len="sm"/>
          </a:ln>
        </p:spPr>
        <p:txBody>
          <a:bodyPr anchor="ctr">
            <a:spAutoFit/>
          </a:bodyPr>
          <a:lstStyle/>
          <a:p>
            <a:pPr algn="ctr">
              <a:spcBef>
                <a:spcPct val="50000"/>
              </a:spcBef>
            </a:pPr>
            <a:r>
              <a:rPr lang="en-US" sz="1400">
                <a:solidFill>
                  <a:srgbClr val="006600"/>
                </a:solidFill>
                <a:latin typeface="Tahoma" pitchFamily="34" charset="0"/>
                <a:cs typeface="Tahoma" pitchFamily="34" charset="0"/>
              </a:rPr>
              <a:t>Hub to 2</a:t>
            </a:r>
            <a:r>
              <a:rPr lang="en-US" sz="1400" baseline="30000">
                <a:solidFill>
                  <a:srgbClr val="006600"/>
                </a:solidFill>
                <a:latin typeface="Tahoma" pitchFamily="34" charset="0"/>
                <a:cs typeface="Tahoma" pitchFamily="34" charset="0"/>
              </a:rPr>
              <a:t>nd</a:t>
            </a:r>
            <a:r>
              <a:rPr lang="en-US" sz="1400">
                <a:solidFill>
                  <a:srgbClr val="006600"/>
                </a:solidFill>
                <a:latin typeface="Tahoma" pitchFamily="34" charset="0"/>
                <a:cs typeface="Tahoma" pitchFamily="34" charset="0"/>
              </a:rPr>
              <a:t> </a:t>
            </a:r>
          </a:p>
          <a:p>
            <a:pPr algn="ctr">
              <a:spcBef>
                <a:spcPct val="50000"/>
              </a:spcBef>
            </a:pPr>
            <a:r>
              <a:rPr lang="en-US" sz="1400">
                <a:solidFill>
                  <a:srgbClr val="006600"/>
                </a:solidFill>
                <a:latin typeface="Tahoma" pitchFamily="34" charset="0"/>
                <a:cs typeface="Tahoma" pitchFamily="34" charset="0"/>
              </a:rPr>
              <a:t>foot</a:t>
            </a:r>
          </a:p>
        </p:txBody>
      </p:sp>
      <p:sp>
        <p:nvSpPr>
          <p:cNvPr id="83993" name="Line 30"/>
          <p:cNvSpPr>
            <a:spLocks noChangeShapeType="1"/>
          </p:cNvSpPr>
          <p:nvPr/>
        </p:nvSpPr>
        <p:spPr bwMode="auto">
          <a:xfrm>
            <a:off x="1600200" y="4267200"/>
            <a:ext cx="6324600" cy="762000"/>
          </a:xfrm>
          <a:prstGeom prst="line">
            <a:avLst/>
          </a:prstGeom>
          <a:noFill/>
          <a:ln w="38100" cap="sq">
            <a:solidFill>
              <a:srgbClr val="006600"/>
            </a:solidFill>
            <a:round/>
            <a:headEnd type="none" w="sm" len="sm"/>
            <a:tailEnd type="none" w="sm" len="sm"/>
          </a:ln>
        </p:spPr>
        <p:txBody>
          <a:bodyPr/>
          <a:lstStyle/>
          <a:p>
            <a:endParaRPr lang="en-US"/>
          </a:p>
        </p:txBody>
      </p:sp>
      <p:sp>
        <p:nvSpPr>
          <p:cNvPr id="83994" name="Line 14"/>
          <p:cNvSpPr>
            <a:spLocks noChangeShapeType="1"/>
          </p:cNvSpPr>
          <p:nvPr/>
        </p:nvSpPr>
        <p:spPr bwMode="auto">
          <a:xfrm flipH="1">
            <a:off x="3810000" y="5943600"/>
            <a:ext cx="4114800" cy="0"/>
          </a:xfrm>
          <a:prstGeom prst="line">
            <a:avLst/>
          </a:prstGeom>
          <a:noFill/>
          <a:ln w="19050" cap="sq">
            <a:solidFill>
              <a:schemeClr val="tx1"/>
            </a:solidFill>
            <a:round/>
            <a:headEnd type="triangle" w="med" len="med"/>
            <a:tailEnd/>
          </a:ln>
        </p:spPr>
        <p:txBody>
          <a:bodyPr/>
          <a:lstStyle/>
          <a:p>
            <a:endParaRPr lang="en-US"/>
          </a:p>
        </p:txBody>
      </p:sp>
      <p:sp>
        <p:nvSpPr>
          <p:cNvPr id="83995" name="Line 31"/>
          <p:cNvSpPr>
            <a:spLocks noChangeShapeType="1"/>
          </p:cNvSpPr>
          <p:nvPr/>
        </p:nvSpPr>
        <p:spPr bwMode="auto">
          <a:xfrm flipH="1">
            <a:off x="5105400" y="5638800"/>
            <a:ext cx="838200" cy="0"/>
          </a:xfrm>
          <a:prstGeom prst="line">
            <a:avLst/>
          </a:prstGeom>
          <a:noFill/>
          <a:ln w="28575" cap="sq">
            <a:solidFill>
              <a:schemeClr val="tx1"/>
            </a:solidFill>
            <a:round/>
            <a:headEnd type="none" w="sm" len="sm"/>
            <a:tailEnd type="triangle" w="sm" len="sm"/>
          </a:ln>
        </p:spPr>
        <p:txBody>
          <a:bodyPr/>
          <a:lstStyle/>
          <a:p>
            <a:endParaRPr lang="en-US"/>
          </a:p>
        </p:txBody>
      </p:sp>
      <p:sp>
        <p:nvSpPr>
          <p:cNvPr id="83996" name="Line 32"/>
          <p:cNvSpPr>
            <a:spLocks noChangeShapeType="1"/>
          </p:cNvSpPr>
          <p:nvPr/>
        </p:nvSpPr>
        <p:spPr bwMode="auto">
          <a:xfrm flipH="1">
            <a:off x="1600200" y="6019800"/>
            <a:ext cx="1219200" cy="0"/>
          </a:xfrm>
          <a:prstGeom prst="line">
            <a:avLst/>
          </a:prstGeom>
          <a:noFill/>
          <a:ln w="28575" cap="sq">
            <a:solidFill>
              <a:schemeClr val="tx1"/>
            </a:solidFill>
            <a:round/>
            <a:headEnd type="none" w="sm" len="sm"/>
            <a:tailEnd type="triangle" w="sm" len="sm"/>
          </a:ln>
        </p:spPr>
        <p:txBody>
          <a:bodyPr/>
          <a:lstStyle/>
          <a:p>
            <a:endParaRPr lang="en-US"/>
          </a:p>
        </p:txBody>
      </p:sp>
      <p:sp>
        <p:nvSpPr>
          <p:cNvPr id="83997" name="Line 33"/>
          <p:cNvSpPr>
            <a:spLocks noChangeShapeType="1"/>
          </p:cNvSpPr>
          <p:nvPr/>
        </p:nvSpPr>
        <p:spPr bwMode="auto">
          <a:xfrm flipH="1" flipV="1">
            <a:off x="6477000" y="5334000"/>
            <a:ext cx="533400" cy="0"/>
          </a:xfrm>
          <a:prstGeom prst="line">
            <a:avLst/>
          </a:prstGeom>
          <a:noFill/>
          <a:ln w="28575" cap="sq">
            <a:solidFill>
              <a:schemeClr val="tx1"/>
            </a:solidFill>
            <a:round/>
            <a:headEnd type="none" w="sm" len="sm"/>
            <a:tailEnd type="triangle" w="sm" len="sm"/>
          </a:ln>
        </p:spPr>
        <p:txBody>
          <a:bodyPr/>
          <a:lstStyle/>
          <a:p>
            <a:endParaRPr lang="en-US"/>
          </a:p>
        </p:txBody>
      </p:sp>
      <p:sp>
        <p:nvSpPr>
          <p:cNvPr id="83998" name="Line 34"/>
          <p:cNvSpPr>
            <a:spLocks noChangeShapeType="1"/>
          </p:cNvSpPr>
          <p:nvPr/>
        </p:nvSpPr>
        <p:spPr bwMode="auto">
          <a:xfrm flipV="1">
            <a:off x="6553200" y="4419600"/>
            <a:ext cx="228600" cy="381000"/>
          </a:xfrm>
          <a:prstGeom prst="line">
            <a:avLst/>
          </a:prstGeom>
          <a:noFill/>
          <a:ln w="12700" cap="sq">
            <a:solidFill>
              <a:schemeClr val="tx1"/>
            </a:solidFill>
            <a:round/>
            <a:headEnd type="triangle" w="med" len="med"/>
            <a:tailEnd type="none" w="sm" len="sm"/>
          </a:ln>
        </p:spPr>
        <p:txBody>
          <a:bodyPr/>
          <a:lstStyle/>
          <a:p>
            <a:endParaRPr lang="en-US"/>
          </a:p>
        </p:txBody>
      </p:sp>
      <p:sp>
        <p:nvSpPr>
          <p:cNvPr id="83999" name="Text Box 36"/>
          <p:cNvSpPr txBox="1">
            <a:spLocks noChangeArrowheads="1"/>
          </p:cNvSpPr>
          <p:nvPr/>
        </p:nvSpPr>
        <p:spPr bwMode="auto">
          <a:xfrm rot="-40001">
            <a:off x="2895600" y="4114800"/>
            <a:ext cx="18288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006600"/>
                </a:solidFill>
                <a:latin typeface="Tahoma" pitchFamily="34" charset="0"/>
                <a:cs typeface="Tahoma" pitchFamily="34" charset="0"/>
              </a:rPr>
              <a:t>Alignment line</a:t>
            </a:r>
          </a:p>
        </p:txBody>
      </p:sp>
      <p:sp>
        <p:nvSpPr>
          <p:cNvPr id="84000" name="Line 38"/>
          <p:cNvSpPr>
            <a:spLocks noChangeShapeType="1"/>
          </p:cNvSpPr>
          <p:nvPr/>
        </p:nvSpPr>
        <p:spPr bwMode="auto">
          <a:xfrm>
            <a:off x="1676400" y="4343400"/>
            <a:ext cx="381000" cy="609600"/>
          </a:xfrm>
          <a:prstGeom prst="line">
            <a:avLst/>
          </a:prstGeom>
          <a:noFill/>
          <a:ln w="12700" cap="sq">
            <a:solidFill>
              <a:schemeClr val="tx1"/>
            </a:solidFill>
            <a:round/>
            <a:headEnd type="triangle" w="med" len="med"/>
            <a:tailEnd type="none" w="sm" len="sm"/>
          </a:ln>
        </p:spPr>
        <p:txBody>
          <a:bodyPr/>
          <a:lstStyle/>
          <a:p>
            <a:endParaRPr lang="en-US"/>
          </a:p>
        </p:txBody>
      </p:sp>
      <p:sp>
        <p:nvSpPr>
          <p:cNvPr id="84001" name="TextBox 42"/>
          <p:cNvSpPr txBox="1">
            <a:spLocks noChangeArrowheads="1"/>
          </p:cNvSpPr>
          <p:nvPr/>
        </p:nvSpPr>
        <p:spPr bwMode="auto">
          <a:xfrm>
            <a:off x="2411413" y="1412875"/>
            <a:ext cx="2016125" cy="923925"/>
          </a:xfrm>
          <a:prstGeom prst="rect">
            <a:avLst/>
          </a:prstGeom>
          <a:noFill/>
          <a:ln w="9525">
            <a:noFill/>
            <a:miter lim="800000"/>
            <a:headEnd/>
            <a:tailEnd/>
          </a:ln>
        </p:spPr>
        <p:txBody>
          <a:bodyPr>
            <a:spAutoFit/>
          </a:bodyPr>
          <a:lstStyle/>
          <a:p>
            <a:r>
              <a:rPr lang="en-GB" sz="1800" b="0" dirty="0" smtClean="0"/>
              <a:t>Reverse the Indicator reading sign </a:t>
            </a:r>
            <a:endParaRPr lang="en-GB" sz="1800" b="0" dirty="0"/>
          </a:p>
        </p:txBody>
      </p:sp>
      <p:cxnSp>
        <p:nvCxnSpPr>
          <p:cNvPr id="48" name="Straight Connector 47"/>
          <p:cNvCxnSpPr>
            <a:stCxn id="84001" idx="3"/>
          </p:cNvCxnSpPr>
          <p:nvPr/>
        </p:nvCxnSpPr>
        <p:spPr>
          <a:xfrm>
            <a:off x="4427538" y="1874838"/>
            <a:ext cx="792162" cy="41275"/>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Arrow Connector 53"/>
          <p:cNvCxnSpPr/>
          <p:nvPr/>
        </p:nvCxnSpPr>
        <p:spPr>
          <a:xfrm>
            <a:off x="5219700" y="1916113"/>
            <a:ext cx="1223963" cy="28813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4004" name="TextBox 55"/>
          <p:cNvSpPr txBox="1">
            <a:spLocks noChangeArrowheads="1"/>
          </p:cNvSpPr>
          <p:nvPr/>
        </p:nvSpPr>
        <p:spPr bwMode="auto">
          <a:xfrm>
            <a:off x="6443663" y="1412875"/>
            <a:ext cx="185737" cy="523875"/>
          </a:xfrm>
          <a:prstGeom prst="rect">
            <a:avLst/>
          </a:prstGeom>
          <a:noFill/>
          <a:ln w="9525">
            <a:noFill/>
            <a:miter lim="800000"/>
            <a:headEnd/>
            <a:tailEnd/>
          </a:ln>
        </p:spPr>
        <p:txBody>
          <a:bodyPr wrap="none">
            <a:spAutoFit/>
          </a:bodyPr>
          <a:lstStyle/>
          <a:p>
            <a:endParaRPr lang="en-US"/>
          </a:p>
        </p:txBody>
      </p:sp>
      <p:sp>
        <p:nvSpPr>
          <p:cNvPr id="84005" name="Text Box 11"/>
          <p:cNvSpPr txBox="1">
            <a:spLocks noChangeArrowheads="1"/>
          </p:cNvSpPr>
          <p:nvPr/>
        </p:nvSpPr>
        <p:spPr bwMode="auto">
          <a:xfrm>
            <a:off x="4284663" y="2924175"/>
            <a:ext cx="1582737"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t>Inboard driver  foot </a:t>
            </a:r>
          </a:p>
        </p:txBody>
      </p:sp>
      <p:sp>
        <p:nvSpPr>
          <p:cNvPr id="84006" name="Text Box 11"/>
          <p:cNvSpPr txBox="1">
            <a:spLocks noChangeArrowheads="1"/>
          </p:cNvSpPr>
          <p:nvPr/>
        </p:nvSpPr>
        <p:spPr bwMode="auto">
          <a:xfrm>
            <a:off x="6011863" y="2924175"/>
            <a:ext cx="936625"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t>Driver  Hub </a:t>
            </a:r>
          </a:p>
        </p:txBody>
      </p:sp>
      <p:sp>
        <p:nvSpPr>
          <p:cNvPr id="84007" name="Text Box 11"/>
          <p:cNvSpPr txBox="1">
            <a:spLocks noChangeArrowheads="1"/>
          </p:cNvSpPr>
          <p:nvPr/>
        </p:nvSpPr>
        <p:spPr bwMode="auto">
          <a:xfrm>
            <a:off x="7524750" y="2349500"/>
            <a:ext cx="792163" cy="522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t>Pump Hub</a:t>
            </a:r>
          </a:p>
        </p:txBody>
      </p:sp>
      <p:sp>
        <p:nvSpPr>
          <p:cNvPr id="84008" name="TextBox 61"/>
          <p:cNvSpPr txBox="1">
            <a:spLocks noChangeArrowheads="1"/>
          </p:cNvSpPr>
          <p:nvPr/>
        </p:nvSpPr>
        <p:spPr bwMode="auto">
          <a:xfrm>
            <a:off x="2051050" y="4797425"/>
            <a:ext cx="2592388" cy="646113"/>
          </a:xfrm>
          <a:prstGeom prst="rect">
            <a:avLst/>
          </a:prstGeom>
          <a:noFill/>
          <a:ln w="9525">
            <a:noFill/>
            <a:miter lim="800000"/>
            <a:headEnd/>
            <a:tailEnd/>
          </a:ln>
        </p:spPr>
        <p:txBody>
          <a:bodyPr>
            <a:spAutoFit/>
          </a:bodyPr>
          <a:lstStyle/>
          <a:p>
            <a:r>
              <a:rPr lang="en-GB" sz="1800" b="0" dirty="0" smtClean="0"/>
              <a:t>Read coordinate points for alignment correction</a:t>
            </a:r>
            <a:endParaRPr lang="en-GB" sz="1800" b="0" dirty="0"/>
          </a:p>
        </p:txBody>
      </p:sp>
      <p:cxnSp>
        <p:nvCxnSpPr>
          <p:cNvPr id="64" name="Straight Arrow Connector 63"/>
          <p:cNvCxnSpPr>
            <a:stCxn id="84008" idx="3"/>
          </p:cNvCxnSpPr>
          <p:nvPr/>
        </p:nvCxnSpPr>
        <p:spPr>
          <a:xfrm flipV="1">
            <a:off x="4643438" y="4724400"/>
            <a:ext cx="433387" cy="3952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22B700C8-DFE4-421C-87C1-2A0FAA9E0C2C}" type="slidenum">
              <a:rPr lang="en-US" smtClean="0"/>
              <a:pPr>
                <a:defRPr/>
              </a:pPr>
              <a:t>29</a:t>
            </a:fld>
            <a:endParaRPr lang="en-US"/>
          </a:p>
        </p:txBody>
      </p:sp>
      <p:sp>
        <p:nvSpPr>
          <p:cNvPr id="84996" name="Text Box 3" descr="Outlined diamond"/>
          <p:cNvSpPr txBox="1">
            <a:spLocks noChangeArrowheads="1"/>
          </p:cNvSpPr>
          <p:nvPr/>
        </p:nvSpPr>
        <p:spPr bwMode="auto">
          <a:xfrm>
            <a:off x="468313" y="1484313"/>
            <a:ext cx="8351837" cy="4156075"/>
          </a:xfrm>
          <a:prstGeom prst="rect">
            <a:avLst/>
          </a:prstGeom>
          <a:noFill/>
          <a:ln w="12700" cap="sq">
            <a:noFill/>
            <a:miter lim="800000"/>
            <a:headEnd type="none" w="sm" len="sm"/>
            <a:tailEnd type="none" w="sm" len="sm"/>
          </a:ln>
        </p:spPr>
        <p:txBody>
          <a:bodyPr>
            <a:spAutoFit/>
          </a:bodyPr>
          <a:lstStyle/>
          <a:p>
            <a:r>
              <a:rPr lang="en-GB" sz="2400" b="0" dirty="0" smtClean="0"/>
              <a:t>Horizontal alignment indicator readings: </a:t>
            </a:r>
          </a:p>
          <a:p>
            <a:r>
              <a:rPr lang="en-GB" sz="2400" b="0" dirty="0" smtClean="0"/>
              <a:t> </a:t>
            </a:r>
          </a:p>
          <a:p>
            <a:r>
              <a:rPr lang="en-GB" sz="2400" b="0" dirty="0" smtClean="0"/>
              <a:t>This procedure is almost identical to the vertical method just covered and can be set out as covered following slides. </a:t>
            </a:r>
          </a:p>
          <a:p>
            <a:r>
              <a:rPr lang="en-GB" sz="2400" b="0" dirty="0" smtClean="0"/>
              <a:t>But in a purely practical sense because there is no lifting and shimming involved it is a lot easier to reduce this misalignment. As you take the vertical readings the inline side to side readings should be equal half that of total indicator readings (</a:t>
            </a:r>
            <a:r>
              <a:rPr lang="en-GB" sz="2400" b="0" dirty="0" err="1" smtClean="0"/>
              <a:t>TIR</a:t>
            </a:r>
            <a:r>
              <a:rPr lang="en-GB" sz="2400" b="0" dirty="0" smtClean="0"/>
              <a:t>). This adjustment can be made to reduce the misalignment a just before you take the vertical readings     </a:t>
            </a:r>
            <a:endParaRPr lang="en-GB" sz="2400" b="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8313" y="692150"/>
            <a:ext cx="8229600" cy="777875"/>
          </a:xfrm>
        </p:spPr>
        <p:txBody>
          <a:bodyPr/>
          <a:lstStyle/>
          <a:p>
            <a:r>
              <a:rPr lang="en-GB" sz="3600" dirty="0" smtClean="0">
                <a:cs typeface="Arial" charset="0"/>
              </a:rPr>
              <a:t>Reverse Clock Method</a:t>
            </a:r>
          </a:p>
        </p:txBody>
      </p:sp>
      <p:sp>
        <p:nvSpPr>
          <p:cNvPr id="45" name="Slide Number Placeholder 4"/>
          <p:cNvSpPr>
            <a:spLocks noGrp="1"/>
          </p:cNvSpPr>
          <p:nvPr>
            <p:ph type="sldNum" sz="quarter" idx="12"/>
          </p:nvPr>
        </p:nvSpPr>
        <p:spPr/>
        <p:txBody>
          <a:bodyPr/>
          <a:lstStyle/>
          <a:p>
            <a:pPr>
              <a:defRPr/>
            </a:pPr>
            <a:fld id="{2967D29B-52FB-4F52-9DA3-A6095DEC75EF}" type="slidenum">
              <a:rPr lang="en-US" smtClean="0"/>
              <a:pPr>
                <a:defRPr/>
              </a:pPr>
              <a:t>3</a:t>
            </a:fld>
            <a:endParaRPr lang="en-US" dirty="0"/>
          </a:p>
        </p:txBody>
      </p:sp>
      <p:sp>
        <p:nvSpPr>
          <p:cNvPr id="60420" name="Text Box 3" descr="Outlined diamond"/>
          <p:cNvSpPr txBox="1">
            <a:spLocks noChangeArrowheads="1"/>
          </p:cNvSpPr>
          <p:nvPr/>
        </p:nvSpPr>
        <p:spPr bwMode="auto">
          <a:xfrm>
            <a:off x="900113" y="2205038"/>
            <a:ext cx="7559675" cy="1938992"/>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Features:</a:t>
            </a:r>
          </a:p>
          <a:p>
            <a:pPr>
              <a:spcBef>
                <a:spcPts val="0"/>
              </a:spcBef>
            </a:pPr>
            <a:r>
              <a:rPr lang="en-GB" sz="2400" b="0" dirty="0" smtClean="0"/>
              <a:t>It is a graph analysis method. Five measurements are taken that allow the plotting of the vertical or horizontal positions so that a correction can be seen and applied in the correct location. </a:t>
            </a:r>
            <a:endParaRPr lang="en-GB" sz="2400" b="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4EA78DE4-C475-4AC2-BA98-1376FB69836E}" type="slidenum">
              <a:rPr lang="en-US" smtClean="0"/>
              <a:pPr>
                <a:defRPr/>
              </a:pPr>
              <a:t>30</a:t>
            </a:fld>
            <a:endParaRPr lang="en-US"/>
          </a:p>
        </p:txBody>
      </p:sp>
      <p:sp>
        <p:nvSpPr>
          <p:cNvPr id="86020" name="Text Box 3" descr="Outlined diamond"/>
          <p:cNvSpPr txBox="1">
            <a:spLocks noChangeArrowheads="1"/>
          </p:cNvSpPr>
          <p:nvPr/>
        </p:nvSpPr>
        <p:spPr bwMode="auto">
          <a:xfrm>
            <a:off x="611188" y="1484313"/>
            <a:ext cx="8281987" cy="4154984"/>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Horizontal alignment indicator readings:</a:t>
            </a:r>
          </a:p>
          <a:p>
            <a:pPr>
              <a:spcBef>
                <a:spcPct val="50000"/>
              </a:spcBef>
            </a:pPr>
            <a:r>
              <a:rPr lang="en-GB" sz="2400" b="0" dirty="0" smtClean="0"/>
              <a:t>Rotate shafts to move the indicator tips to the right, 90 degree, position.</a:t>
            </a:r>
          </a:p>
          <a:p>
            <a:pPr>
              <a:spcBef>
                <a:spcPct val="50000"/>
              </a:spcBef>
            </a:pPr>
            <a:r>
              <a:rPr lang="en-GB" sz="2400" b="0" dirty="0" smtClean="0"/>
              <a:t>Set the dial indicator to zero.</a:t>
            </a:r>
          </a:p>
          <a:p>
            <a:pPr>
              <a:spcBef>
                <a:spcPct val="50000"/>
              </a:spcBef>
            </a:pPr>
            <a:r>
              <a:rPr lang="en-GB" sz="2400" b="0" dirty="0" smtClean="0"/>
              <a:t>Rotate the shafts clockwise(facing the pump, at hub end) to move the indicator tips to the left, 270 degree, position.</a:t>
            </a:r>
          </a:p>
          <a:p>
            <a:pPr>
              <a:spcBef>
                <a:spcPct val="50000"/>
              </a:spcBef>
            </a:pPr>
            <a:r>
              <a:rPr lang="en-GB" sz="2400" b="0" dirty="0" smtClean="0"/>
              <a:t>Record </a:t>
            </a:r>
            <a:r>
              <a:rPr lang="en-GB" sz="2400" b="0" dirty="0" err="1" smtClean="0"/>
              <a:t>TIR</a:t>
            </a:r>
            <a:r>
              <a:rPr lang="en-GB" sz="2400" b="0" dirty="0" smtClean="0"/>
              <a:t> and positive or negative sign at each hub. A positive reading is produced when the indicator tip moves into the body.</a:t>
            </a:r>
            <a:endParaRPr lang="en-GB" sz="2400" b="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6D41E6D7-443B-4770-A45F-C4095C615EE1}" type="slidenum">
              <a:rPr lang="en-US" smtClean="0"/>
              <a:pPr>
                <a:defRPr/>
              </a:pPr>
              <a:t>31</a:t>
            </a:fld>
            <a:endParaRPr lang="en-US"/>
          </a:p>
        </p:txBody>
      </p:sp>
      <p:sp>
        <p:nvSpPr>
          <p:cNvPr id="142340" name="Text Box 3" descr="Outlined diamond"/>
          <p:cNvSpPr txBox="1">
            <a:spLocks noChangeArrowheads="1"/>
          </p:cNvSpPr>
          <p:nvPr/>
        </p:nvSpPr>
        <p:spPr bwMode="auto">
          <a:xfrm>
            <a:off x="468313" y="1412875"/>
            <a:ext cx="8207375" cy="4524375"/>
          </a:xfrm>
          <a:prstGeom prst="rect">
            <a:avLst/>
          </a:prstGeom>
          <a:noFill/>
          <a:ln w="12700" cap="sq">
            <a:noFill/>
            <a:miter lim="800000"/>
            <a:headEnd type="none" w="sm" len="sm"/>
            <a:tailEnd type="none" w="sm" len="sm"/>
          </a:ln>
        </p:spPr>
        <p:txBody>
          <a:bodyPr>
            <a:spAutoFit/>
          </a:bodyPr>
          <a:lstStyle/>
          <a:p>
            <a:pPr>
              <a:defRPr/>
            </a:pPr>
            <a:r>
              <a:rPr lang="en-GB" sz="2400" b="0" u="sng" dirty="0" smtClean="0"/>
              <a:t>Note:</a:t>
            </a:r>
          </a:p>
          <a:p>
            <a:pPr>
              <a:defRPr/>
            </a:pPr>
            <a:endParaRPr lang="en-GB" sz="2400" b="0" dirty="0" smtClean="0"/>
          </a:p>
          <a:p>
            <a:pPr>
              <a:defRPr/>
            </a:pPr>
            <a:r>
              <a:rPr lang="en-GB" sz="2400" b="0" dirty="0" smtClean="0"/>
              <a:t>PUMP HUB </a:t>
            </a:r>
          </a:p>
          <a:p>
            <a:pPr>
              <a:defRPr/>
            </a:pPr>
            <a:endParaRPr lang="en-GB" sz="2400" b="0" dirty="0" smtClean="0"/>
          </a:p>
          <a:p>
            <a:pPr marL="441325">
              <a:defRPr/>
            </a:pPr>
            <a:r>
              <a:rPr lang="en-GB" sz="2400" b="0" dirty="0" smtClean="0"/>
              <a:t>The pump is the fixed unit the positive or negative sign of the graph coordinate remains the same as the indicator reading at the pump hub.</a:t>
            </a:r>
          </a:p>
          <a:p>
            <a:pPr marL="441325">
              <a:defRPr/>
            </a:pPr>
            <a:endParaRPr lang="en-GB" sz="2400" b="0" dirty="0" smtClean="0"/>
          </a:p>
          <a:p>
            <a:pPr marL="441325">
              <a:defRPr/>
            </a:pPr>
            <a:r>
              <a:rPr lang="en-GB" sz="2400" b="0" dirty="0" smtClean="0"/>
              <a:t>The graph coordinate is one-half of the total indicator reading(</a:t>
            </a:r>
            <a:r>
              <a:rPr lang="en-GB" sz="2400" b="0" dirty="0" err="1" smtClean="0"/>
              <a:t>TIR</a:t>
            </a:r>
            <a:r>
              <a:rPr lang="en-GB" sz="2400" b="0" dirty="0" smtClean="0"/>
              <a:t>) at the pump hub.</a:t>
            </a:r>
          </a:p>
          <a:p>
            <a:pPr marL="441325">
              <a:defRPr/>
            </a:pPr>
            <a:endParaRPr lang="en-GB" sz="2400" b="0" dirty="0" smtClean="0"/>
          </a:p>
          <a:p>
            <a:pPr marL="441325">
              <a:defRPr/>
            </a:pPr>
            <a:r>
              <a:rPr lang="en-GB" sz="2400" b="0" dirty="0" smtClean="0"/>
              <a:t>Enter the coordinate on the pump hub vertical line.</a:t>
            </a:r>
            <a:endParaRPr lang="en-GB" sz="2400" b="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07115055-3008-4B45-8F74-8B65588733A8}" type="slidenum">
              <a:rPr lang="en-US" smtClean="0"/>
              <a:pPr>
                <a:defRPr/>
              </a:pPr>
              <a:t>32</a:t>
            </a:fld>
            <a:endParaRPr lang="en-US"/>
          </a:p>
        </p:txBody>
      </p:sp>
      <p:sp>
        <p:nvSpPr>
          <p:cNvPr id="142340" name="Text Box 3" descr="Outlined diamond"/>
          <p:cNvSpPr txBox="1">
            <a:spLocks noChangeArrowheads="1"/>
          </p:cNvSpPr>
          <p:nvPr/>
        </p:nvSpPr>
        <p:spPr bwMode="auto">
          <a:xfrm>
            <a:off x="468313" y="1412875"/>
            <a:ext cx="8207375" cy="4524375"/>
          </a:xfrm>
          <a:prstGeom prst="rect">
            <a:avLst/>
          </a:prstGeom>
          <a:noFill/>
          <a:ln w="12700" cap="sq">
            <a:noFill/>
            <a:miter lim="800000"/>
            <a:headEnd type="none" w="sm" len="sm"/>
            <a:tailEnd type="none" w="sm" len="sm"/>
          </a:ln>
        </p:spPr>
        <p:txBody>
          <a:bodyPr>
            <a:spAutoFit/>
          </a:bodyPr>
          <a:lstStyle/>
          <a:p>
            <a:pPr>
              <a:defRPr/>
            </a:pPr>
            <a:r>
              <a:rPr lang="en-GB" sz="2400" b="0" u="sng" dirty="0" smtClean="0"/>
              <a:t>Note:</a:t>
            </a:r>
          </a:p>
          <a:p>
            <a:pPr>
              <a:defRPr/>
            </a:pPr>
            <a:endParaRPr lang="en-GB" sz="2400" b="0" dirty="0" smtClean="0"/>
          </a:p>
          <a:p>
            <a:pPr>
              <a:defRPr/>
            </a:pPr>
            <a:r>
              <a:rPr lang="en-GB" sz="2400" b="0" dirty="0" smtClean="0"/>
              <a:t>DRIVER HUB </a:t>
            </a:r>
          </a:p>
          <a:p>
            <a:pPr>
              <a:defRPr/>
            </a:pPr>
            <a:endParaRPr lang="en-GB" sz="2400" b="0" dirty="0" smtClean="0"/>
          </a:p>
          <a:p>
            <a:pPr marL="441325">
              <a:defRPr/>
            </a:pPr>
            <a:r>
              <a:rPr lang="en-GB" sz="2400" b="0" dirty="0" smtClean="0"/>
              <a:t>The driver is the moveable unit the positive or negative sign of the moveable-unit hub indicator is reversed before being used as the graph coordinate.</a:t>
            </a:r>
          </a:p>
          <a:p>
            <a:pPr marL="441325">
              <a:defRPr/>
            </a:pPr>
            <a:endParaRPr lang="en-GB" sz="2400" b="0" dirty="0" smtClean="0"/>
          </a:p>
          <a:p>
            <a:pPr marL="441325">
              <a:defRPr/>
            </a:pPr>
            <a:r>
              <a:rPr lang="en-GB" sz="2400" b="0" dirty="0" smtClean="0"/>
              <a:t>The graph coordinate is one-half of the total indicator reading(</a:t>
            </a:r>
            <a:r>
              <a:rPr lang="en-GB" sz="2400" b="0" dirty="0" err="1" smtClean="0"/>
              <a:t>TIR</a:t>
            </a:r>
            <a:r>
              <a:rPr lang="en-GB" sz="2400" b="0" dirty="0" smtClean="0"/>
              <a:t>) at the driver hub.</a:t>
            </a:r>
          </a:p>
          <a:p>
            <a:pPr marL="441325">
              <a:defRPr/>
            </a:pPr>
            <a:endParaRPr lang="en-GB" sz="2400" b="0" dirty="0" smtClean="0"/>
          </a:p>
          <a:p>
            <a:pPr marL="441325">
              <a:defRPr/>
            </a:pPr>
            <a:r>
              <a:rPr lang="en-GB" sz="2400" b="0" dirty="0" smtClean="0"/>
              <a:t>Enter the coordinate on the driver hub vertical line.</a:t>
            </a:r>
            <a:endParaRPr lang="en-GB" sz="2400" b="0"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E3A06E81-0505-4311-ABF1-DFAF701F9777}" type="slidenum">
              <a:rPr lang="en-US" smtClean="0"/>
              <a:pPr>
                <a:defRPr/>
              </a:pPr>
              <a:t>33</a:t>
            </a:fld>
            <a:endParaRPr lang="en-US"/>
          </a:p>
        </p:txBody>
      </p:sp>
      <p:sp>
        <p:nvSpPr>
          <p:cNvPr id="142340" name="Text Box 3" descr="Outlined diamond"/>
          <p:cNvSpPr txBox="1">
            <a:spLocks noChangeArrowheads="1"/>
          </p:cNvSpPr>
          <p:nvPr/>
        </p:nvSpPr>
        <p:spPr bwMode="auto">
          <a:xfrm>
            <a:off x="684213" y="1700213"/>
            <a:ext cx="7704137" cy="4156075"/>
          </a:xfrm>
          <a:prstGeom prst="rect">
            <a:avLst/>
          </a:prstGeom>
          <a:noFill/>
          <a:ln w="12700" cap="sq">
            <a:noFill/>
            <a:miter lim="800000"/>
            <a:headEnd type="none" w="sm" len="sm"/>
            <a:tailEnd type="none" w="sm" len="sm"/>
          </a:ln>
        </p:spPr>
        <p:txBody>
          <a:bodyPr>
            <a:spAutoFit/>
          </a:bodyPr>
          <a:lstStyle/>
          <a:p>
            <a:pPr>
              <a:defRPr/>
            </a:pPr>
            <a:r>
              <a:rPr lang="en-GB" sz="2400" b="0" u="sng" dirty="0" smtClean="0"/>
              <a:t>Alignment Line:</a:t>
            </a:r>
          </a:p>
          <a:p>
            <a:pPr>
              <a:defRPr/>
            </a:pPr>
            <a:endParaRPr lang="en-GB" sz="2400" b="0" dirty="0" smtClean="0"/>
          </a:p>
          <a:p>
            <a:pPr marL="533400">
              <a:defRPr/>
            </a:pPr>
            <a:r>
              <a:rPr lang="en-GB" sz="2400" b="0" dirty="0" smtClean="0"/>
              <a:t>The alignment line is drawn after the three hubs and foot measurements and two hubs coordinates are entered into the chart.</a:t>
            </a:r>
          </a:p>
          <a:p>
            <a:pPr marL="533400">
              <a:defRPr/>
            </a:pPr>
            <a:endParaRPr lang="en-GB" sz="2400" b="0" dirty="0" smtClean="0"/>
          </a:p>
          <a:p>
            <a:pPr marL="533400">
              <a:defRPr/>
            </a:pPr>
            <a:r>
              <a:rPr lang="en-GB" sz="2400" b="0" dirty="0" smtClean="0"/>
              <a:t>Draw a line from the pump hub coordinate point,  through the driver hub coordinate point and extending the line through the driver feet vertical lines.</a:t>
            </a:r>
          </a:p>
          <a:p>
            <a:pPr marL="533400" indent="-533400">
              <a:buFont typeface="Arial" pitchFamily="34" charset="0"/>
              <a:buChar char="•"/>
              <a:defRPr/>
            </a:pPr>
            <a:endParaRPr lang="en-US" sz="2400" b="0"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GB" sz="3600" dirty="0" smtClean="0">
                <a:cs typeface="Arabic Transparent" pitchFamily="2" charset="-78"/>
              </a:rPr>
              <a:t>Horizontal Alignment</a:t>
            </a:r>
          </a:p>
        </p:txBody>
      </p:sp>
      <p:sp>
        <p:nvSpPr>
          <p:cNvPr id="22" name="Slide Number Placeholder 4"/>
          <p:cNvSpPr>
            <a:spLocks noGrp="1"/>
          </p:cNvSpPr>
          <p:nvPr>
            <p:ph type="sldNum" sz="quarter" idx="12"/>
          </p:nvPr>
        </p:nvSpPr>
        <p:spPr/>
        <p:txBody>
          <a:bodyPr/>
          <a:lstStyle/>
          <a:p>
            <a:pPr>
              <a:defRPr/>
            </a:pPr>
            <a:fld id="{482BCD92-7E70-42D3-97F6-B742332215B3}" type="slidenum">
              <a:rPr lang="en-US" smtClean="0"/>
              <a:pPr>
                <a:defRPr/>
              </a:pPr>
              <a:t>34</a:t>
            </a:fld>
            <a:endParaRPr lang="en-US"/>
          </a:p>
        </p:txBody>
      </p:sp>
      <p:sp>
        <p:nvSpPr>
          <p:cNvPr id="90116" name="Text Box 3" descr="Outlined diamond"/>
          <p:cNvSpPr txBox="1">
            <a:spLocks noChangeArrowheads="1"/>
          </p:cNvSpPr>
          <p:nvPr/>
        </p:nvSpPr>
        <p:spPr bwMode="auto">
          <a:xfrm>
            <a:off x="755650" y="1412875"/>
            <a:ext cx="7632700" cy="3786188"/>
          </a:xfrm>
          <a:prstGeom prst="rect">
            <a:avLst/>
          </a:prstGeom>
          <a:noFill/>
          <a:ln w="12700" cap="sq">
            <a:noFill/>
            <a:miter lim="800000"/>
            <a:headEnd type="none" w="sm" len="sm"/>
            <a:tailEnd type="none" w="sm" len="sm"/>
          </a:ln>
        </p:spPr>
        <p:txBody>
          <a:bodyPr>
            <a:spAutoFit/>
          </a:bodyPr>
          <a:lstStyle/>
          <a:p>
            <a:r>
              <a:rPr lang="en-GB" sz="2400" b="0" dirty="0"/>
              <a:t>Continued </a:t>
            </a:r>
          </a:p>
          <a:p>
            <a:endParaRPr lang="en-GB" sz="2400" b="0" dirty="0" smtClean="0"/>
          </a:p>
          <a:p>
            <a:r>
              <a:rPr lang="en-GB" sz="2400" b="0" dirty="0" smtClean="0"/>
              <a:t>The coordinates of the alignment line and the driver feet vertical lines indicate the amount of driver horizontal movement required to bring the driver and pump into horizontal alignment.</a:t>
            </a:r>
          </a:p>
          <a:p>
            <a:endParaRPr lang="en-GB" sz="2400" b="0" dirty="0" smtClean="0"/>
          </a:p>
          <a:p>
            <a:r>
              <a:rPr lang="en-GB" sz="2400" b="0" dirty="0" smtClean="0"/>
              <a:t>Read the vertical scale for the amount of left or right movement(viewed from pump hub end) required at the inboard and outboard driver feet.</a:t>
            </a:r>
            <a:endParaRPr lang="en-GB" sz="2400" b="0"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
          <p:cNvSpPr>
            <a:spLocks noChangeArrowheads="1"/>
          </p:cNvSpPr>
          <p:nvPr/>
        </p:nvSpPr>
        <p:spPr bwMode="auto">
          <a:xfrm>
            <a:off x="2124075" y="908050"/>
            <a:ext cx="4954588" cy="647700"/>
          </a:xfrm>
          <a:prstGeom prst="rect">
            <a:avLst/>
          </a:prstGeom>
          <a:noFill/>
          <a:ln w="9525">
            <a:noFill/>
            <a:miter lim="800000"/>
            <a:headEnd/>
            <a:tailEnd/>
          </a:ln>
        </p:spPr>
        <p:txBody>
          <a:bodyPr wrap="none">
            <a:spAutoFit/>
          </a:bodyPr>
          <a:lstStyle/>
          <a:p>
            <a:pPr marL="457200" indent="-457200">
              <a:spcBef>
                <a:spcPct val="50000"/>
              </a:spcBef>
            </a:pPr>
            <a:r>
              <a:rPr lang="en-GB" sz="3600" b="0" dirty="0" smtClean="0"/>
              <a:t>Laser optics Alignment.</a:t>
            </a:r>
            <a:endParaRPr lang="en-GB" sz="3600" b="0" dirty="0"/>
          </a:p>
        </p:txBody>
      </p:sp>
    </p:spTree>
    <p:controls>
      <p:control spid="2050" r:id="rId2" imgW="8496360" imgH="4535640"/>
    </p:controls>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1"/>
          <p:cNvSpPr>
            <a:spLocks noChangeArrowheads="1"/>
          </p:cNvSpPr>
          <p:nvPr/>
        </p:nvSpPr>
        <p:spPr bwMode="auto">
          <a:xfrm>
            <a:off x="611188" y="1052513"/>
            <a:ext cx="7921625" cy="1200150"/>
          </a:xfrm>
          <a:prstGeom prst="rect">
            <a:avLst/>
          </a:prstGeom>
          <a:noFill/>
          <a:ln w="9525">
            <a:noFill/>
            <a:miter lim="800000"/>
            <a:headEnd/>
            <a:tailEnd/>
          </a:ln>
        </p:spPr>
        <p:txBody>
          <a:bodyPr>
            <a:spAutoFit/>
          </a:bodyPr>
          <a:lstStyle/>
          <a:p>
            <a:pPr algn="ctr"/>
            <a:r>
              <a:rPr lang="en-GB" sz="3600" b="0" dirty="0"/>
              <a:t>Things to Consider as you Gain Experience</a:t>
            </a:r>
            <a:endParaRPr lang="en-US" sz="3600" b="0" dirty="0"/>
          </a:p>
        </p:txBody>
      </p:sp>
      <p:sp>
        <p:nvSpPr>
          <p:cNvPr id="91139" name="TextBox 2"/>
          <p:cNvSpPr txBox="1">
            <a:spLocks noChangeArrowheads="1"/>
          </p:cNvSpPr>
          <p:nvPr/>
        </p:nvSpPr>
        <p:spPr bwMode="auto">
          <a:xfrm>
            <a:off x="755650" y="2781300"/>
            <a:ext cx="7704138" cy="1938338"/>
          </a:xfrm>
          <a:prstGeom prst="rect">
            <a:avLst/>
          </a:prstGeom>
          <a:noFill/>
          <a:ln w="9525">
            <a:noFill/>
            <a:miter lim="800000"/>
            <a:headEnd/>
            <a:tailEnd/>
          </a:ln>
        </p:spPr>
        <p:txBody>
          <a:bodyPr>
            <a:spAutoFit/>
          </a:bodyPr>
          <a:lstStyle/>
          <a:p>
            <a:r>
              <a:rPr lang="en-GB" sz="2400" b="0" dirty="0"/>
              <a:t>Carrying out and understanding the requirements of  the axial alignment process will always improve as you gain experience. The following slides are a helpful pointer and a general recap of the main point you need to become familiar with.   </a:t>
            </a:r>
            <a:endParaRPr lang="en-US" sz="2400"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539750" y="908050"/>
            <a:ext cx="8229600" cy="720725"/>
          </a:xfrm>
        </p:spPr>
        <p:txBody>
          <a:bodyPr/>
          <a:lstStyle/>
          <a:p>
            <a:r>
              <a:rPr lang="en-GB" sz="3600" dirty="0" smtClean="0">
                <a:cs typeface="Arial" charset="0"/>
              </a:rPr>
              <a:t>Indicator Bracket Bar Sag </a:t>
            </a:r>
            <a:endParaRPr lang="en-US" sz="3600" dirty="0" smtClean="0">
              <a:cs typeface="Arial" charset="0"/>
            </a:endParaRPr>
          </a:p>
        </p:txBody>
      </p:sp>
      <p:sp>
        <p:nvSpPr>
          <p:cNvPr id="92163" name="TextBox 22"/>
          <p:cNvSpPr txBox="1">
            <a:spLocks noChangeArrowheads="1"/>
          </p:cNvSpPr>
          <p:nvPr/>
        </p:nvSpPr>
        <p:spPr bwMode="auto">
          <a:xfrm>
            <a:off x="827088" y="2205038"/>
            <a:ext cx="7705725" cy="3108325"/>
          </a:xfrm>
          <a:prstGeom prst="rect">
            <a:avLst/>
          </a:prstGeom>
          <a:noFill/>
          <a:ln w="9525">
            <a:noFill/>
            <a:miter lim="800000"/>
            <a:headEnd/>
            <a:tailEnd/>
          </a:ln>
        </p:spPr>
        <p:txBody>
          <a:bodyPr>
            <a:spAutoFit/>
          </a:bodyPr>
          <a:lstStyle/>
          <a:p>
            <a:r>
              <a:rPr lang="en-GB" b="0" u="sng" dirty="0" smtClean="0"/>
              <a:t>How to perform a sag check:</a:t>
            </a:r>
          </a:p>
          <a:p>
            <a:r>
              <a:rPr lang="en-GB" dirty="0" smtClean="0"/>
              <a:t/>
            </a:r>
            <a:br>
              <a:rPr lang="en-GB" dirty="0" smtClean="0"/>
            </a:br>
            <a:r>
              <a:rPr lang="en-GB" b="0" dirty="0" smtClean="0"/>
              <a:t>Clamp the brackets on a sturdy piece of pipe the same distance they will be when placed on the equipment. Zero both indicators on top, then rotate to the bottom. The difference between the top and bottom reading is the sag. </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GB" sz="3600" dirty="0" smtClean="0">
                <a:cs typeface="Arabic Transparent" pitchFamily="2" charset="-78"/>
              </a:rPr>
              <a:t>BAR SAG</a:t>
            </a:r>
            <a:endParaRPr lang="en-US" sz="3600" dirty="0" smtClean="0">
              <a:cs typeface="Arabic Transparent" pitchFamily="2" charset="-78"/>
            </a:endParaRPr>
          </a:p>
        </p:txBody>
      </p:sp>
      <p:grpSp>
        <p:nvGrpSpPr>
          <p:cNvPr id="2" name="Group 33"/>
          <p:cNvGrpSpPr>
            <a:grpSpLocks/>
          </p:cNvGrpSpPr>
          <p:nvPr/>
        </p:nvGrpSpPr>
        <p:grpSpPr bwMode="auto">
          <a:xfrm>
            <a:off x="928688" y="2000250"/>
            <a:ext cx="3429000" cy="4286250"/>
            <a:chOff x="928662" y="2000240"/>
            <a:chExt cx="3429024" cy="4286280"/>
          </a:xfrm>
        </p:grpSpPr>
        <p:sp>
          <p:nvSpPr>
            <p:cNvPr id="93201" name="Rounded Rectangle 3"/>
            <p:cNvSpPr>
              <a:spLocks noChangeArrowheads="1"/>
            </p:cNvSpPr>
            <p:nvPr/>
          </p:nvSpPr>
          <p:spPr bwMode="auto">
            <a:xfrm>
              <a:off x="928662" y="2000240"/>
              <a:ext cx="2571768" cy="3429024"/>
            </a:xfrm>
            <a:prstGeom prst="roundRect">
              <a:avLst>
                <a:gd name="adj" fmla="val 16667"/>
              </a:avLst>
            </a:prstGeom>
            <a:solidFill>
              <a:schemeClr val="accent1"/>
            </a:solidFill>
            <a:ln w="12700" algn="ctr">
              <a:solidFill>
                <a:schemeClr val="tx1"/>
              </a:solidFill>
              <a:round/>
              <a:headEnd/>
              <a:tailEnd/>
            </a:ln>
          </p:spPr>
          <p:txBody>
            <a:bodyPr/>
            <a:lstStyle/>
            <a:p>
              <a:endParaRPr lang="en-US"/>
            </a:p>
          </p:txBody>
        </p:sp>
        <p:sp>
          <p:nvSpPr>
            <p:cNvPr id="93202" name="Rectangle 4"/>
            <p:cNvSpPr>
              <a:spLocks noChangeArrowheads="1"/>
            </p:cNvSpPr>
            <p:nvPr/>
          </p:nvSpPr>
          <p:spPr bwMode="auto">
            <a:xfrm>
              <a:off x="3500430" y="3143248"/>
              <a:ext cx="428628" cy="1143008"/>
            </a:xfrm>
            <a:prstGeom prst="rect">
              <a:avLst/>
            </a:prstGeom>
            <a:solidFill>
              <a:schemeClr val="accent1"/>
            </a:solidFill>
            <a:ln w="12700" algn="ctr">
              <a:solidFill>
                <a:schemeClr val="tx1"/>
              </a:solidFill>
              <a:round/>
              <a:headEnd/>
              <a:tailEnd/>
            </a:ln>
          </p:spPr>
          <p:txBody>
            <a:bodyPr/>
            <a:lstStyle/>
            <a:p>
              <a:endParaRPr lang="en-US"/>
            </a:p>
          </p:txBody>
        </p:sp>
        <p:sp>
          <p:nvSpPr>
            <p:cNvPr id="93203" name="Rectangle 6"/>
            <p:cNvSpPr>
              <a:spLocks noChangeArrowheads="1"/>
            </p:cNvSpPr>
            <p:nvPr/>
          </p:nvSpPr>
          <p:spPr bwMode="auto">
            <a:xfrm>
              <a:off x="3929058" y="2714620"/>
              <a:ext cx="428628" cy="2000264"/>
            </a:xfrm>
            <a:prstGeom prst="rect">
              <a:avLst/>
            </a:prstGeom>
            <a:solidFill>
              <a:schemeClr val="accent1"/>
            </a:solidFill>
            <a:ln w="12700" algn="ctr">
              <a:solidFill>
                <a:schemeClr val="tx1"/>
              </a:solidFill>
              <a:round/>
              <a:headEnd/>
              <a:tailEnd/>
            </a:ln>
          </p:spPr>
          <p:txBody>
            <a:bodyPr/>
            <a:lstStyle/>
            <a:p>
              <a:endParaRPr lang="en-US"/>
            </a:p>
          </p:txBody>
        </p:sp>
        <p:sp>
          <p:nvSpPr>
            <p:cNvPr id="93204" name="TextBox 9"/>
            <p:cNvSpPr txBox="1">
              <a:spLocks noChangeArrowheads="1"/>
            </p:cNvSpPr>
            <p:nvPr/>
          </p:nvSpPr>
          <p:spPr bwMode="auto">
            <a:xfrm>
              <a:off x="1643042" y="5824855"/>
              <a:ext cx="2143140" cy="461665"/>
            </a:xfrm>
            <a:prstGeom prst="rect">
              <a:avLst/>
            </a:prstGeom>
            <a:noFill/>
            <a:ln w="9525">
              <a:noFill/>
              <a:miter lim="800000"/>
              <a:headEnd/>
              <a:tailEnd/>
            </a:ln>
          </p:spPr>
          <p:txBody>
            <a:bodyPr>
              <a:spAutoFit/>
            </a:bodyPr>
            <a:lstStyle/>
            <a:p>
              <a:r>
                <a:rPr lang="en-GB" sz="2400"/>
                <a:t>MOTOR</a:t>
              </a:r>
              <a:endParaRPr lang="en-US" sz="2400"/>
            </a:p>
          </p:txBody>
        </p:sp>
        <p:sp>
          <p:nvSpPr>
            <p:cNvPr id="93205" name="Rectangle 31"/>
            <p:cNvSpPr>
              <a:spLocks noChangeArrowheads="1"/>
            </p:cNvSpPr>
            <p:nvPr/>
          </p:nvSpPr>
          <p:spPr bwMode="auto">
            <a:xfrm>
              <a:off x="2786050" y="5429264"/>
              <a:ext cx="428628" cy="295276"/>
            </a:xfrm>
            <a:prstGeom prst="rect">
              <a:avLst/>
            </a:prstGeom>
            <a:solidFill>
              <a:schemeClr val="accent1"/>
            </a:solidFill>
            <a:ln w="12700" algn="ctr">
              <a:solidFill>
                <a:schemeClr val="tx1"/>
              </a:solidFill>
              <a:round/>
              <a:headEnd/>
              <a:tailEnd/>
            </a:ln>
          </p:spPr>
          <p:txBody>
            <a:bodyPr/>
            <a:lstStyle/>
            <a:p>
              <a:endParaRPr lang="en-US"/>
            </a:p>
          </p:txBody>
        </p:sp>
        <p:sp>
          <p:nvSpPr>
            <p:cNvPr id="93206" name="Rectangle 32"/>
            <p:cNvSpPr>
              <a:spLocks noChangeArrowheads="1"/>
            </p:cNvSpPr>
            <p:nvPr/>
          </p:nvSpPr>
          <p:spPr bwMode="auto">
            <a:xfrm>
              <a:off x="1285852" y="5429264"/>
              <a:ext cx="428628" cy="295276"/>
            </a:xfrm>
            <a:prstGeom prst="rect">
              <a:avLst/>
            </a:prstGeom>
            <a:solidFill>
              <a:schemeClr val="accent1"/>
            </a:solidFill>
            <a:ln w="12700" algn="ctr">
              <a:solidFill>
                <a:schemeClr val="tx1"/>
              </a:solidFill>
              <a:round/>
              <a:headEnd/>
              <a:tailEnd/>
            </a:ln>
          </p:spPr>
          <p:txBody>
            <a:bodyPr/>
            <a:lstStyle/>
            <a:p>
              <a:endParaRPr lang="en-US"/>
            </a:p>
          </p:txBody>
        </p:sp>
      </p:grpSp>
      <p:cxnSp>
        <p:nvCxnSpPr>
          <p:cNvPr id="93188" name="Straight Connector 18"/>
          <p:cNvCxnSpPr>
            <a:cxnSpLocks noChangeShapeType="1"/>
          </p:cNvCxnSpPr>
          <p:nvPr/>
        </p:nvCxnSpPr>
        <p:spPr bwMode="auto">
          <a:xfrm>
            <a:off x="714375" y="5715000"/>
            <a:ext cx="7572375" cy="1588"/>
          </a:xfrm>
          <a:prstGeom prst="line">
            <a:avLst/>
          </a:prstGeom>
          <a:noFill/>
          <a:ln w="63500" algn="ctr">
            <a:solidFill>
              <a:schemeClr val="tx1"/>
            </a:solidFill>
            <a:round/>
            <a:headEnd/>
            <a:tailEnd/>
          </a:ln>
        </p:spPr>
      </p:cxnSp>
      <p:grpSp>
        <p:nvGrpSpPr>
          <p:cNvPr id="3" name="Group 38"/>
          <p:cNvGrpSpPr>
            <a:grpSpLocks/>
          </p:cNvGrpSpPr>
          <p:nvPr/>
        </p:nvGrpSpPr>
        <p:grpSpPr bwMode="auto">
          <a:xfrm>
            <a:off x="6215063" y="2714625"/>
            <a:ext cx="2000250" cy="2000250"/>
            <a:chOff x="6215074" y="2714620"/>
            <a:chExt cx="2000264" cy="2000264"/>
          </a:xfrm>
        </p:grpSpPr>
        <p:sp>
          <p:nvSpPr>
            <p:cNvPr id="93196" name="Oval 26"/>
            <p:cNvSpPr>
              <a:spLocks noChangeArrowheads="1"/>
            </p:cNvSpPr>
            <p:nvPr/>
          </p:nvSpPr>
          <p:spPr bwMode="auto">
            <a:xfrm>
              <a:off x="6215074" y="2714620"/>
              <a:ext cx="2000264" cy="2000264"/>
            </a:xfrm>
            <a:prstGeom prst="ellipse">
              <a:avLst/>
            </a:prstGeom>
            <a:solidFill>
              <a:schemeClr val="accent1"/>
            </a:solidFill>
            <a:ln w="12700" algn="ctr">
              <a:solidFill>
                <a:schemeClr val="tx1"/>
              </a:solidFill>
              <a:round/>
              <a:headEnd/>
              <a:tailEnd/>
            </a:ln>
          </p:spPr>
          <p:txBody>
            <a:bodyPr/>
            <a:lstStyle/>
            <a:p>
              <a:endParaRPr lang="en-US"/>
            </a:p>
          </p:txBody>
        </p:sp>
        <p:sp>
          <p:nvSpPr>
            <p:cNvPr id="28" name="Donut 27"/>
            <p:cNvSpPr/>
            <p:nvPr/>
          </p:nvSpPr>
          <p:spPr bwMode="auto">
            <a:xfrm>
              <a:off x="7143767" y="2786059"/>
              <a:ext cx="142876" cy="142876"/>
            </a:xfrm>
            <a:prstGeom prst="donut">
              <a:avLst/>
            </a:prstGeom>
            <a:solidFill>
              <a:srgbClr val="FF0000"/>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29" name="Donut 28"/>
            <p:cNvSpPr/>
            <p:nvPr/>
          </p:nvSpPr>
          <p:spPr bwMode="auto">
            <a:xfrm>
              <a:off x="8001023" y="3643315"/>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0" name="Donut 29"/>
            <p:cNvSpPr/>
            <p:nvPr/>
          </p:nvSpPr>
          <p:spPr bwMode="auto">
            <a:xfrm>
              <a:off x="6286511" y="3643315"/>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1" name="Donut 30"/>
            <p:cNvSpPr/>
            <p:nvPr/>
          </p:nvSpPr>
          <p:spPr bwMode="auto">
            <a:xfrm>
              <a:off x="7143767" y="4500571"/>
              <a:ext cx="142876" cy="142876"/>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grpSp>
      <p:cxnSp>
        <p:nvCxnSpPr>
          <p:cNvPr id="93190" name="Straight Connector 33"/>
          <p:cNvCxnSpPr>
            <a:cxnSpLocks noChangeShapeType="1"/>
          </p:cNvCxnSpPr>
          <p:nvPr/>
        </p:nvCxnSpPr>
        <p:spPr bwMode="auto">
          <a:xfrm rot="16200000" flipH="1">
            <a:off x="5928520" y="3786981"/>
            <a:ext cx="2582862" cy="9525"/>
          </a:xfrm>
          <a:prstGeom prst="line">
            <a:avLst/>
          </a:prstGeom>
          <a:noFill/>
          <a:ln w="12700" algn="ctr">
            <a:solidFill>
              <a:schemeClr val="tx1"/>
            </a:solidFill>
            <a:prstDash val="lgDashDot"/>
            <a:round/>
            <a:headEnd/>
            <a:tailEnd/>
          </a:ln>
        </p:spPr>
      </p:cxnSp>
      <p:sp>
        <p:nvSpPr>
          <p:cNvPr id="38" name="Curved Left Arrow 37"/>
          <p:cNvSpPr/>
          <p:nvPr/>
        </p:nvSpPr>
        <p:spPr bwMode="auto">
          <a:xfrm>
            <a:off x="7715250" y="2500313"/>
            <a:ext cx="714375" cy="2357437"/>
          </a:xfrm>
          <a:prstGeom prst="curvedLeftArrow">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93192" name="TextBox 39"/>
          <p:cNvSpPr txBox="1">
            <a:spLocks noChangeArrowheads="1"/>
          </p:cNvSpPr>
          <p:nvPr/>
        </p:nvSpPr>
        <p:spPr bwMode="auto">
          <a:xfrm>
            <a:off x="8143875" y="2286000"/>
            <a:ext cx="642938" cy="338138"/>
          </a:xfrm>
          <a:prstGeom prst="rect">
            <a:avLst/>
          </a:prstGeom>
          <a:noFill/>
          <a:ln w="9525">
            <a:noFill/>
            <a:miter lim="800000"/>
            <a:headEnd/>
            <a:tailEnd/>
          </a:ln>
        </p:spPr>
        <p:txBody>
          <a:bodyPr>
            <a:spAutoFit/>
          </a:bodyPr>
          <a:lstStyle/>
          <a:p>
            <a:r>
              <a:rPr lang="en-GB" sz="1600"/>
              <a:t>DOR</a:t>
            </a:r>
            <a:endParaRPr lang="en-US" sz="1600"/>
          </a:p>
        </p:txBody>
      </p:sp>
      <p:cxnSp>
        <p:nvCxnSpPr>
          <p:cNvPr id="93193" name="Straight Connector 5"/>
          <p:cNvCxnSpPr>
            <a:cxnSpLocks noChangeShapeType="1"/>
          </p:cNvCxnSpPr>
          <p:nvPr/>
        </p:nvCxnSpPr>
        <p:spPr bwMode="auto">
          <a:xfrm>
            <a:off x="785813" y="3714750"/>
            <a:ext cx="7572375" cy="1588"/>
          </a:xfrm>
          <a:prstGeom prst="line">
            <a:avLst/>
          </a:prstGeom>
          <a:noFill/>
          <a:ln w="12700" algn="ctr">
            <a:solidFill>
              <a:schemeClr val="tx1"/>
            </a:solidFill>
            <a:prstDash val="lgDashDot"/>
            <a:round/>
            <a:headEnd/>
            <a:tailEnd/>
          </a:ln>
        </p:spPr>
      </p:cxnSp>
      <p:pic>
        <p:nvPicPr>
          <p:cNvPr id="26" name="Picture 25" descr="d.t.i.1.JPG"/>
          <p:cNvPicPr>
            <a:picLocks noChangeAspect="1"/>
          </p:cNvPicPr>
          <p:nvPr/>
        </p:nvPicPr>
        <p:blipFill>
          <a:blip r:embed="rId2" cstate="print"/>
          <a:stretch>
            <a:fillRect/>
          </a:stretch>
        </p:blipFill>
        <p:spPr>
          <a:xfrm>
            <a:off x="3923928" y="1628800"/>
            <a:ext cx="1368152" cy="1026114"/>
          </a:xfrm>
          <a:prstGeom prst="rect">
            <a:avLst/>
          </a:prstGeom>
        </p:spPr>
      </p:pic>
      <p:pic>
        <p:nvPicPr>
          <p:cNvPr id="32" name="Picture 31" descr="d.t.i2.JPG"/>
          <p:cNvPicPr>
            <a:picLocks noChangeAspect="1"/>
          </p:cNvPicPr>
          <p:nvPr/>
        </p:nvPicPr>
        <p:blipFill>
          <a:blip r:embed="rId3" cstate="print"/>
          <a:stretch>
            <a:fillRect/>
          </a:stretch>
        </p:blipFill>
        <p:spPr>
          <a:xfrm>
            <a:off x="6084168" y="1556792"/>
            <a:ext cx="1424946" cy="1068710"/>
          </a:xfrm>
          <a:prstGeom prst="rect">
            <a:avLst/>
          </a:prstGeom>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GB" sz="3600" dirty="0" smtClean="0">
                <a:cs typeface="Arial" charset="0"/>
              </a:rPr>
              <a:t>BAR SAG</a:t>
            </a:r>
            <a:endParaRPr lang="en-US" sz="3600" dirty="0" smtClean="0">
              <a:cs typeface="Arial" charset="0"/>
            </a:endParaRPr>
          </a:p>
        </p:txBody>
      </p:sp>
      <p:grpSp>
        <p:nvGrpSpPr>
          <p:cNvPr id="2" name="Group 33"/>
          <p:cNvGrpSpPr>
            <a:grpSpLocks/>
          </p:cNvGrpSpPr>
          <p:nvPr/>
        </p:nvGrpSpPr>
        <p:grpSpPr bwMode="auto">
          <a:xfrm>
            <a:off x="928688" y="2000250"/>
            <a:ext cx="3429000" cy="4286250"/>
            <a:chOff x="928662" y="2000240"/>
            <a:chExt cx="3429024" cy="4286280"/>
          </a:xfrm>
        </p:grpSpPr>
        <p:sp>
          <p:nvSpPr>
            <p:cNvPr id="94223" name="Rounded Rectangle 3"/>
            <p:cNvSpPr>
              <a:spLocks noChangeArrowheads="1"/>
            </p:cNvSpPr>
            <p:nvPr/>
          </p:nvSpPr>
          <p:spPr bwMode="auto">
            <a:xfrm>
              <a:off x="928662" y="2000240"/>
              <a:ext cx="2571768" cy="3429024"/>
            </a:xfrm>
            <a:prstGeom prst="roundRect">
              <a:avLst>
                <a:gd name="adj" fmla="val 16667"/>
              </a:avLst>
            </a:prstGeom>
            <a:solidFill>
              <a:schemeClr val="accent1"/>
            </a:solidFill>
            <a:ln w="12700" algn="ctr">
              <a:solidFill>
                <a:schemeClr val="tx1"/>
              </a:solidFill>
              <a:round/>
              <a:headEnd/>
              <a:tailEnd/>
            </a:ln>
          </p:spPr>
          <p:txBody>
            <a:bodyPr/>
            <a:lstStyle/>
            <a:p>
              <a:endParaRPr lang="en-US"/>
            </a:p>
          </p:txBody>
        </p:sp>
        <p:sp>
          <p:nvSpPr>
            <p:cNvPr id="94224" name="Rectangle 4"/>
            <p:cNvSpPr>
              <a:spLocks noChangeArrowheads="1"/>
            </p:cNvSpPr>
            <p:nvPr/>
          </p:nvSpPr>
          <p:spPr bwMode="auto">
            <a:xfrm>
              <a:off x="3500430" y="3143248"/>
              <a:ext cx="428628" cy="1143008"/>
            </a:xfrm>
            <a:prstGeom prst="rect">
              <a:avLst/>
            </a:prstGeom>
            <a:solidFill>
              <a:schemeClr val="accent1"/>
            </a:solidFill>
            <a:ln w="12700" algn="ctr">
              <a:solidFill>
                <a:schemeClr val="tx1"/>
              </a:solidFill>
              <a:round/>
              <a:headEnd/>
              <a:tailEnd/>
            </a:ln>
          </p:spPr>
          <p:txBody>
            <a:bodyPr/>
            <a:lstStyle/>
            <a:p>
              <a:endParaRPr lang="en-US"/>
            </a:p>
          </p:txBody>
        </p:sp>
        <p:sp>
          <p:nvSpPr>
            <p:cNvPr id="94225" name="Rectangle 6"/>
            <p:cNvSpPr>
              <a:spLocks noChangeArrowheads="1"/>
            </p:cNvSpPr>
            <p:nvPr/>
          </p:nvSpPr>
          <p:spPr bwMode="auto">
            <a:xfrm>
              <a:off x="3929058" y="2714620"/>
              <a:ext cx="428628" cy="2000264"/>
            </a:xfrm>
            <a:prstGeom prst="rect">
              <a:avLst/>
            </a:prstGeom>
            <a:solidFill>
              <a:schemeClr val="accent1"/>
            </a:solidFill>
            <a:ln w="12700" algn="ctr">
              <a:solidFill>
                <a:schemeClr val="tx1"/>
              </a:solidFill>
              <a:round/>
              <a:headEnd/>
              <a:tailEnd/>
            </a:ln>
          </p:spPr>
          <p:txBody>
            <a:bodyPr/>
            <a:lstStyle/>
            <a:p>
              <a:endParaRPr lang="en-US"/>
            </a:p>
          </p:txBody>
        </p:sp>
        <p:sp>
          <p:nvSpPr>
            <p:cNvPr id="94226" name="TextBox 9"/>
            <p:cNvSpPr txBox="1">
              <a:spLocks noChangeArrowheads="1"/>
            </p:cNvSpPr>
            <p:nvPr/>
          </p:nvSpPr>
          <p:spPr bwMode="auto">
            <a:xfrm>
              <a:off x="1643042" y="5824855"/>
              <a:ext cx="2143140" cy="461665"/>
            </a:xfrm>
            <a:prstGeom prst="rect">
              <a:avLst/>
            </a:prstGeom>
            <a:noFill/>
            <a:ln w="9525">
              <a:noFill/>
              <a:miter lim="800000"/>
              <a:headEnd/>
              <a:tailEnd/>
            </a:ln>
          </p:spPr>
          <p:txBody>
            <a:bodyPr>
              <a:spAutoFit/>
            </a:bodyPr>
            <a:lstStyle/>
            <a:p>
              <a:r>
                <a:rPr lang="en-GB" sz="2400"/>
                <a:t>MOTOR</a:t>
              </a:r>
              <a:endParaRPr lang="en-US" sz="2400"/>
            </a:p>
          </p:txBody>
        </p:sp>
        <p:sp>
          <p:nvSpPr>
            <p:cNvPr id="94227" name="Rectangle 31"/>
            <p:cNvSpPr>
              <a:spLocks noChangeArrowheads="1"/>
            </p:cNvSpPr>
            <p:nvPr/>
          </p:nvSpPr>
          <p:spPr bwMode="auto">
            <a:xfrm>
              <a:off x="2786050" y="5429264"/>
              <a:ext cx="428628" cy="295276"/>
            </a:xfrm>
            <a:prstGeom prst="rect">
              <a:avLst/>
            </a:prstGeom>
            <a:solidFill>
              <a:schemeClr val="accent1"/>
            </a:solidFill>
            <a:ln w="12700" algn="ctr">
              <a:solidFill>
                <a:schemeClr val="tx1"/>
              </a:solidFill>
              <a:round/>
              <a:headEnd/>
              <a:tailEnd/>
            </a:ln>
          </p:spPr>
          <p:txBody>
            <a:bodyPr/>
            <a:lstStyle/>
            <a:p>
              <a:endParaRPr lang="en-US"/>
            </a:p>
          </p:txBody>
        </p:sp>
        <p:sp>
          <p:nvSpPr>
            <p:cNvPr id="94228" name="Rectangle 32"/>
            <p:cNvSpPr>
              <a:spLocks noChangeArrowheads="1"/>
            </p:cNvSpPr>
            <p:nvPr/>
          </p:nvSpPr>
          <p:spPr bwMode="auto">
            <a:xfrm>
              <a:off x="1285852" y="5429264"/>
              <a:ext cx="428628" cy="295276"/>
            </a:xfrm>
            <a:prstGeom prst="rect">
              <a:avLst/>
            </a:prstGeom>
            <a:solidFill>
              <a:schemeClr val="accent1"/>
            </a:solidFill>
            <a:ln w="12700" algn="ctr">
              <a:solidFill>
                <a:schemeClr val="tx1"/>
              </a:solidFill>
              <a:round/>
              <a:headEnd/>
              <a:tailEnd/>
            </a:ln>
          </p:spPr>
          <p:txBody>
            <a:bodyPr/>
            <a:lstStyle/>
            <a:p>
              <a:endParaRPr lang="en-US"/>
            </a:p>
          </p:txBody>
        </p:sp>
      </p:grpSp>
      <p:cxnSp>
        <p:nvCxnSpPr>
          <p:cNvPr id="94212" name="Straight Connector 18"/>
          <p:cNvCxnSpPr>
            <a:cxnSpLocks noChangeShapeType="1"/>
          </p:cNvCxnSpPr>
          <p:nvPr/>
        </p:nvCxnSpPr>
        <p:spPr bwMode="auto">
          <a:xfrm>
            <a:off x="714375" y="5715000"/>
            <a:ext cx="7572375" cy="1588"/>
          </a:xfrm>
          <a:prstGeom prst="line">
            <a:avLst/>
          </a:prstGeom>
          <a:noFill/>
          <a:ln w="63500" algn="ctr">
            <a:solidFill>
              <a:schemeClr val="tx1"/>
            </a:solidFill>
            <a:round/>
            <a:headEnd/>
            <a:tailEnd/>
          </a:ln>
        </p:spPr>
      </p:cxnSp>
      <p:sp>
        <p:nvSpPr>
          <p:cNvPr id="94213" name="Oval 26"/>
          <p:cNvSpPr>
            <a:spLocks noChangeArrowheads="1"/>
          </p:cNvSpPr>
          <p:nvPr/>
        </p:nvSpPr>
        <p:spPr bwMode="auto">
          <a:xfrm>
            <a:off x="6215063" y="2714625"/>
            <a:ext cx="2000250" cy="2000250"/>
          </a:xfrm>
          <a:prstGeom prst="ellipse">
            <a:avLst/>
          </a:prstGeom>
          <a:solidFill>
            <a:schemeClr val="accent1"/>
          </a:solidFill>
          <a:ln w="12700" algn="ctr">
            <a:solidFill>
              <a:schemeClr val="tx1"/>
            </a:solidFill>
            <a:round/>
            <a:headEnd/>
            <a:tailEnd/>
          </a:ln>
        </p:spPr>
        <p:txBody>
          <a:bodyPr/>
          <a:lstStyle/>
          <a:p>
            <a:endParaRPr lang="en-US"/>
          </a:p>
        </p:txBody>
      </p:sp>
      <p:sp>
        <p:nvSpPr>
          <p:cNvPr id="29" name="Donut 28"/>
          <p:cNvSpPr/>
          <p:nvPr/>
        </p:nvSpPr>
        <p:spPr bwMode="auto">
          <a:xfrm>
            <a:off x="8001000" y="364331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0" name="Donut 29"/>
          <p:cNvSpPr/>
          <p:nvPr/>
        </p:nvSpPr>
        <p:spPr bwMode="auto">
          <a:xfrm>
            <a:off x="6286500" y="364331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cxnSp>
        <p:nvCxnSpPr>
          <p:cNvPr id="94216" name="Straight Connector 33"/>
          <p:cNvCxnSpPr>
            <a:cxnSpLocks noChangeShapeType="1"/>
          </p:cNvCxnSpPr>
          <p:nvPr/>
        </p:nvCxnSpPr>
        <p:spPr bwMode="auto">
          <a:xfrm rot="16200000" flipH="1">
            <a:off x="5928520" y="3786981"/>
            <a:ext cx="2582862" cy="9525"/>
          </a:xfrm>
          <a:prstGeom prst="line">
            <a:avLst/>
          </a:prstGeom>
          <a:noFill/>
          <a:ln w="12700" algn="ctr">
            <a:solidFill>
              <a:schemeClr val="tx1"/>
            </a:solidFill>
            <a:prstDash val="lgDashDot"/>
            <a:round/>
            <a:headEnd/>
            <a:tailEnd/>
          </a:ln>
        </p:spPr>
      </p:cxnSp>
      <p:sp>
        <p:nvSpPr>
          <p:cNvPr id="38" name="Curved Left Arrow 37"/>
          <p:cNvSpPr/>
          <p:nvPr/>
        </p:nvSpPr>
        <p:spPr bwMode="auto">
          <a:xfrm>
            <a:off x="7715250" y="2500313"/>
            <a:ext cx="714375" cy="2357437"/>
          </a:xfrm>
          <a:prstGeom prst="curvedLeftArrow">
            <a:avLst/>
          </a:prstGeom>
          <a:solidFill>
            <a:schemeClr val="accent6">
              <a:lumMod val="60000"/>
              <a:lumOff val="40000"/>
            </a:schemeClr>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94218" name="TextBox 39"/>
          <p:cNvSpPr txBox="1">
            <a:spLocks noChangeArrowheads="1"/>
          </p:cNvSpPr>
          <p:nvPr/>
        </p:nvSpPr>
        <p:spPr bwMode="auto">
          <a:xfrm>
            <a:off x="8143875" y="2286000"/>
            <a:ext cx="642938" cy="338138"/>
          </a:xfrm>
          <a:prstGeom prst="rect">
            <a:avLst/>
          </a:prstGeom>
          <a:noFill/>
          <a:ln w="9525">
            <a:noFill/>
            <a:miter lim="800000"/>
            <a:headEnd/>
            <a:tailEnd/>
          </a:ln>
        </p:spPr>
        <p:txBody>
          <a:bodyPr>
            <a:spAutoFit/>
          </a:bodyPr>
          <a:lstStyle/>
          <a:p>
            <a:r>
              <a:rPr lang="en-GB" sz="1600"/>
              <a:t>DOR</a:t>
            </a:r>
            <a:endParaRPr lang="en-US" sz="1600"/>
          </a:p>
        </p:txBody>
      </p:sp>
      <p:cxnSp>
        <p:nvCxnSpPr>
          <p:cNvPr id="94219" name="Straight Connector 5"/>
          <p:cNvCxnSpPr>
            <a:cxnSpLocks noChangeShapeType="1"/>
          </p:cNvCxnSpPr>
          <p:nvPr/>
        </p:nvCxnSpPr>
        <p:spPr bwMode="auto">
          <a:xfrm>
            <a:off x="785813" y="3714750"/>
            <a:ext cx="7572375" cy="1588"/>
          </a:xfrm>
          <a:prstGeom prst="line">
            <a:avLst/>
          </a:prstGeom>
          <a:noFill/>
          <a:ln w="12700" algn="ctr">
            <a:solidFill>
              <a:schemeClr val="tx1"/>
            </a:solidFill>
            <a:prstDash val="lgDashDot"/>
            <a:round/>
            <a:headEnd/>
            <a:tailEnd/>
          </a:ln>
        </p:spPr>
      </p:cxnSp>
      <p:sp>
        <p:nvSpPr>
          <p:cNvPr id="23" name="Donut 22"/>
          <p:cNvSpPr/>
          <p:nvPr/>
        </p:nvSpPr>
        <p:spPr bwMode="auto">
          <a:xfrm>
            <a:off x="7143750" y="4500563"/>
            <a:ext cx="142875" cy="142875"/>
          </a:xfrm>
          <a:prstGeom prst="donut">
            <a:avLst/>
          </a:prstGeom>
          <a:solidFill>
            <a:srgbClr val="FF0000"/>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24" name="Donut 23"/>
          <p:cNvSpPr/>
          <p:nvPr/>
        </p:nvSpPr>
        <p:spPr bwMode="auto">
          <a:xfrm>
            <a:off x="7143750" y="2786063"/>
            <a:ext cx="142875" cy="142875"/>
          </a:xfrm>
          <a:prstGeom prst="donut">
            <a:avLst/>
          </a:prstGeom>
          <a:solidFill>
            <a:schemeClr val="accent1"/>
          </a:solidFill>
          <a:ln w="12700"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21" name="Picture 20" descr="d.t.i.1.JPG"/>
          <p:cNvPicPr>
            <a:picLocks noChangeAspect="1"/>
          </p:cNvPicPr>
          <p:nvPr/>
        </p:nvPicPr>
        <p:blipFill>
          <a:blip r:embed="rId2" cstate="print"/>
          <a:stretch>
            <a:fillRect/>
          </a:stretch>
        </p:blipFill>
        <p:spPr>
          <a:xfrm rot="10800000">
            <a:off x="6156176" y="4725144"/>
            <a:ext cx="1256928" cy="94269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229600" cy="777875"/>
          </a:xfrm>
        </p:spPr>
        <p:txBody>
          <a:bodyPr/>
          <a:lstStyle/>
          <a:p>
            <a:r>
              <a:rPr lang="en-GB" sz="3600" dirty="0" smtClean="0">
                <a:cs typeface="Arial" charset="0"/>
              </a:rPr>
              <a:t>Reverse Clock Method</a:t>
            </a:r>
          </a:p>
        </p:txBody>
      </p:sp>
      <p:sp>
        <p:nvSpPr>
          <p:cNvPr id="45" name="Slide Number Placeholder 4"/>
          <p:cNvSpPr>
            <a:spLocks noGrp="1"/>
          </p:cNvSpPr>
          <p:nvPr>
            <p:ph type="sldNum" sz="quarter" idx="12"/>
          </p:nvPr>
        </p:nvSpPr>
        <p:spPr/>
        <p:txBody>
          <a:bodyPr/>
          <a:lstStyle/>
          <a:p>
            <a:pPr>
              <a:defRPr/>
            </a:pPr>
            <a:fld id="{EFFEA237-8067-4098-8BAA-CA067F802AE1}" type="slidenum">
              <a:rPr lang="en-US" smtClean="0"/>
              <a:pPr>
                <a:defRPr/>
              </a:pPr>
              <a:t>4</a:t>
            </a:fld>
            <a:endParaRPr lang="en-US" dirty="0"/>
          </a:p>
        </p:txBody>
      </p:sp>
      <p:sp>
        <p:nvSpPr>
          <p:cNvPr id="61444" name="Text Box 3" descr="Outlined diamond"/>
          <p:cNvSpPr txBox="1">
            <a:spLocks noChangeArrowheads="1"/>
          </p:cNvSpPr>
          <p:nvPr/>
        </p:nvSpPr>
        <p:spPr bwMode="auto">
          <a:xfrm>
            <a:off x="468313" y="1371600"/>
            <a:ext cx="8280400" cy="1754326"/>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dirty="0" smtClean="0"/>
              <a:t>Five Measurements</a:t>
            </a:r>
          </a:p>
          <a:p>
            <a:pPr>
              <a:spcBef>
                <a:spcPct val="50000"/>
              </a:spcBef>
            </a:pPr>
            <a:r>
              <a:rPr lang="en-GB" sz="2400" b="0" dirty="0" smtClean="0"/>
              <a:t>The graph analysis method is based on reverse indicator readings at the two hubs(4 &amp; 5) and the distance from the fixed-unit hub to the movable-unit hub and feet(1,2 &amp; 3).</a:t>
            </a:r>
            <a:endParaRPr lang="en-GB" sz="2400" dirty="0">
              <a:solidFill>
                <a:srgbClr val="003399"/>
              </a:solidFill>
              <a:latin typeface="Tahoma" pitchFamily="34" charset="0"/>
              <a:cs typeface="Tahoma" pitchFamily="34" charset="0"/>
            </a:endParaRPr>
          </a:p>
        </p:txBody>
      </p:sp>
      <p:sp>
        <p:nvSpPr>
          <p:cNvPr id="61445" name="AutoShape 4" descr="60%"/>
          <p:cNvSpPr>
            <a:spLocks noChangeArrowheads="1"/>
          </p:cNvSpPr>
          <p:nvPr/>
        </p:nvSpPr>
        <p:spPr bwMode="auto">
          <a:xfrm>
            <a:off x="2352675" y="4090988"/>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61446" name="Rectangle 5"/>
          <p:cNvSpPr>
            <a:spLocks noChangeArrowheads="1"/>
          </p:cNvSpPr>
          <p:nvPr/>
        </p:nvSpPr>
        <p:spPr bwMode="auto">
          <a:xfrm>
            <a:off x="3648075" y="44719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1447" name="Rectangle 6"/>
          <p:cNvSpPr>
            <a:spLocks noChangeArrowheads="1"/>
          </p:cNvSpPr>
          <p:nvPr/>
        </p:nvSpPr>
        <p:spPr bwMode="auto">
          <a:xfrm>
            <a:off x="3267075" y="50053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1448" name="Rectangle 7"/>
          <p:cNvSpPr>
            <a:spLocks noChangeArrowheads="1"/>
          </p:cNvSpPr>
          <p:nvPr/>
        </p:nvSpPr>
        <p:spPr bwMode="auto">
          <a:xfrm>
            <a:off x="2428875" y="50053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1449" name="AutoShape 8" descr="75%"/>
          <p:cNvSpPr>
            <a:spLocks noChangeArrowheads="1"/>
          </p:cNvSpPr>
          <p:nvPr/>
        </p:nvSpPr>
        <p:spPr bwMode="auto">
          <a:xfrm>
            <a:off x="5857875" y="3862388"/>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61450" name="AutoShape 9" descr="75%"/>
          <p:cNvSpPr>
            <a:spLocks noChangeArrowheads="1"/>
          </p:cNvSpPr>
          <p:nvPr/>
        </p:nvSpPr>
        <p:spPr bwMode="auto">
          <a:xfrm rot="5400000">
            <a:off x="5210175" y="4205288"/>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1451" name="Rectangle 10" descr="75%"/>
          <p:cNvSpPr>
            <a:spLocks noChangeArrowheads="1"/>
          </p:cNvSpPr>
          <p:nvPr/>
        </p:nvSpPr>
        <p:spPr bwMode="auto">
          <a:xfrm>
            <a:off x="6010275" y="3633788"/>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1452" name="AutoShape 11" descr="75%"/>
          <p:cNvSpPr>
            <a:spLocks noChangeArrowheads="1"/>
          </p:cNvSpPr>
          <p:nvPr/>
        </p:nvSpPr>
        <p:spPr bwMode="auto">
          <a:xfrm>
            <a:off x="5857875" y="3557588"/>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1453" name="AutoShape 12"/>
          <p:cNvSpPr>
            <a:spLocks noChangeArrowheads="1"/>
          </p:cNvSpPr>
          <p:nvPr/>
        </p:nvSpPr>
        <p:spPr bwMode="auto">
          <a:xfrm rot="-10785852">
            <a:off x="5934075" y="5005388"/>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1454" name="Rectangle 13" descr="Recycled paper"/>
          <p:cNvSpPr>
            <a:spLocks noChangeArrowheads="1"/>
          </p:cNvSpPr>
          <p:nvPr/>
        </p:nvSpPr>
        <p:spPr bwMode="auto">
          <a:xfrm>
            <a:off x="2124075" y="5157788"/>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61455" name="Rectangle 14"/>
          <p:cNvSpPr>
            <a:spLocks noChangeArrowheads="1"/>
          </p:cNvSpPr>
          <p:nvPr/>
        </p:nvSpPr>
        <p:spPr bwMode="auto">
          <a:xfrm>
            <a:off x="4714875" y="4319588"/>
            <a:ext cx="152400" cy="4572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61456" name="Line 15"/>
          <p:cNvSpPr>
            <a:spLocks noChangeShapeType="1"/>
          </p:cNvSpPr>
          <p:nvPr/>
        </p:nvSpPr>
        <p:spPr bwMode="auto">
          <a:xfrm>
            <a:off x="4638675" y="4548188"/>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61457" name="Line 16"/>
          <p:cNvSpPr>
            <a:spLocks noChangeShapeType="1"/>
          </p:cNvSpPr>
          <p:nvPr/>
        </p:nvSpPr>
        <p:spPr bwMode="auto">
          <a:xfrm>
            <a:off x="2505075" y="4090988"/>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61458" name="Line 17"/>
          <p:cNvSpPr>
            <a:spLocks noChangeShapeType="1"/>
          </p:cNvSpPr>
          <p:nvPr/>
        </p:nvSpPr>
        <p:spPr bwMode="auto">
          <a:xfrm>
            <a:off x="3495675" y="4090988"/>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61459" name="AutoShape 18" descr="60%"/>
          <p:cNvSpPr>
            <a:spLocks noChangeArrowheads="1"/>
          </p:cNvSpPr>
          <p:nvPr/>
        </p:nvSpPr>
        <p:spPr bwMode="auto">
          <a:xfrm>
            <a:off x="2276475" y="4319588"/>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61460" name="AutoShape 19" descr="75%"/>
          <p:cNvSpPr>
            <a:spLocks noChangeArrowheads="1"/>
          </p:cNvSpPr>
          <p:nvPr/>
        </p:nvSpPr>
        <p:spPr bwMode="auto">
          <a:xfrm>
            <a:off x="6315075" y="4167188"/>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1461" name="Rectangle 20"/>
          <p:cNvSpPr>
            <a:spLocks noChangeArrowheads="1"/>
          </p:cNvSpPr>
          <p:nvPr/>
        </p:nvSpPr>
        <p:spPr bwMode="auto">
          <a:xfrm>
            <a:off x="4867275" y="4471988"/>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1462" name="Rectangle 21"/>
          <p:cNvSpPr>
            <a:spLocks noChangeArrowheads="1"/>
          </p:cNvSpPr>
          <p:nvPr/>
        </p:nvSpPr>
        <p:spPr bwMode="auto">
          <a:xfrm>
            <a:off x="3952875" y="4319588"/>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61463" name="Line 22"/>
          <p:cNvSpPr>
            <a:spLocks noChangeShapeType="1"/>
          </p:cNvSpPr>
          <p:nvPr/>
        </p:nvSpPr>
        <p:spPr bwMode="auto">
          <a:xfrm>
            <a:off x="2124075" y="4548188"/>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61464" name="Rectangle 23"/>
          <p:cNvSpPr>
            <a:spLocks noChangeArrowheads="1"/>
          </p:cNvSpPr>
          <p:nvPr/>
        </p:nvSpPr>
        <p:spPr bwMode="auto">
          <a:xfrm>
            <a:off x="4105275" y="4319588"/>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1465" name="Rectangle 24"/>
          <p:cNvSpPr>
            <a:spLocks noChangeArrowheads="1"/>
          </p:cNvSpPr>
          <p:nvPr/>
        </p:nvSpPr>
        <p:spPr bwMode="auto">
          <a:xfrm>
            <a:off x="4562475" y="4319588"/>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1466" name="Rectangle 27"/>
          <p:cNvSpPr>
            <a:spLocks noChangeArrowheads="1"/>
          </p:cNvSpPr>
          <p:nvPr/>
        </p:nvSpPr>
        <p:spPr bwMode="auto">
          <a:xfrm>
            <a:off x="4257675" y="4395788"/>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1467" name="Rectangle 28"/>
          <p:cNvSpPr>
            <a:spLocks noChangeArrowheads="1"/>
          </p:cNvSpPr>
          <p:nvPr/>
        </p:nvSpPr>
        <p:spPr bwMode="auto">
          <a:xfrm>
            <a:off x="3800475" y="4395788"/>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61468" name="Rectangle 29"/>
          <p:cNvSpPr>
            <a:spLocks noChangeArrowheads="1"/>
          </p:cNvSpPr>
          <p:nvPr/>
        </p:nvSpPr>
        <p:spPr bwMode="auto">
          <a:xfrm>
            <a:off x="4867275" y="4395788"/>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61469" name="Line 30"/>
          <p:cNvSpPr>
            <a:spLocks noChangeShapeType="1"/>
          </p:cNvSpPr>
          <p:nvPr/>
        </p:nvSpPr>
        <p:spPr bwMode="auto">
          <a:xfrm>
            <a:off x="4714875" y="4852988"/>
            <a:ext cx="0" cy="1447800"/>
          </a:xfrm>
          <a:prstGeom prst="line">
            <a:avLst/>
          </a:prstGeom>
          <a:noFill/>
          <a:ln w="12700" cap="sq">
            <a:solidFill>
              <a:schemeClr val="tx1"/>
            </a:solidFill>
            <a:round/>
            <a:headEnd type="none" w="sm" len="sm"/>
            <a:tailEnd type="none" w="sm" len="sm"/>
          </a:ln>
        </p:spPr>
        <p:txBody>
          <a:bodyPr/>
          <a:lstStyle/>
          <a:p>
            <a:endParaRPr lang="en-US"/>
          </a:p>
        </p:txBody>
      </p:sp>
      <p:sp>
        <p:nvSpPr>
          <p:cNvPr id="61470" name="Line 31"/>
          <p:cNvSpPr>
            <a:spLocks noChangeShapeType="1"/>
          </p:cNvSpPr>
          <p:nvPr/>
        </p:nvSpPr>
        <p:spPr bwMode="auto">
          <a:xfrm>
            <a:off x="4105275" y="4852988"/>
            <a:ext cx="0" cy="838200"/>
          </a:xfrm>
          <a:prstGeom prst="line">
            <a:avLst/>
          </a:prstGeom>
          <a:noFill/>
          <a:ln w="12700" cap="sq">
            <a:solidFill>
              <a:schemeClr val="tx1"/>
            </a:solidFill>
            <a:round/>
            <a:headEnd type="none" w="sm" len="sm"/>
            <a:tailEnd type="none" w="sm" len="sm"/>
          </a:ln>
        </p:spPr>
        <p:txBody>
          <a:bodyPr/>
          <a:lstStyle/>
          <a:p>
            <a:endParaRPr lang="en-US"/>
          </a:p>
        </p:txBody>
      </p:sp>
      <p:sp>
        <p:nvSpPr>
          <p:cNvPr id="61471" name="Line 32"/>
          <p:cNvSpPr>
            <a:spLocks noChangeShapeType="1"/>
          </p:cNvSpPr>
          <p:nvPr/>
        </p:nvSpPr>
        <p:spPr bwMode="auto">
          <a:xfrm>
            <a:off x="3419475" y="5233988"/>
            <a:ext cx="0" cy="838200"/>
          </a:xfrm>
          <a:prstGeom prst="line">
            <a:avLst/>
          </a:prstGeom>
          <a:noFill/>
          <a:ln w="12700" cap="sq">
            <a:solidFill>
              <a:schemeClr val="tx1"/>
            </a:solidFill>
            <a:round/>
            <a:headEnd type="none" w="sm" len="sm"/>
            <a:tailEnd type="none" w="sm" len="sm"/>
          </a:ln>
        </p:spPr>
        <p:txBody>
          <a:bodyPr/>
          <a:lstStyle/>
          <a:p>
            <a:endParaRPr lang="en-US"/>
          </a:p>
        </p:txBody>
      </p:sp>
      <p:sp>
        <p:nvSpPr>
          <p:cNvPr id="61472" name="Line 33"/>
          <p:cNvSpPr>
            <a:spLocks noChangeShapeType="1"/>
          </p:cNvSpPr>
          <p:nvPr/>
        </p:nvSpPr>
        <p:spPr bwMode="auto">
          <a:xfrm>
            <a:off x="2581275" y="5233988"/>
            <a:ext cx="0" cy="1066800"/>
          </a:xfrm>
          <a:prstGeom prst="line">
            <a:avLst/>
          </a:prstGeom>
          <a:noFill/>
          <a:ln w="12700" cap="sq">
            <a:solidFill>
              <a:schemeClr val="tx1"/>
            </a:solidFill>
            <a:round/>
            <a:headEnd type="none" w="sm" len="sm"/>
            <a:tailEnd type="none" w="sm" len="sm"/>
          </a:ln>
        </p:spPr>
        <p:txBody>
          <a:bodyPr/>
          <a:lstStyle/>
          <a:p>
            <a:endParaRPr lang="en-US"/>
          </a:p>
        </p:txBody>
      </p:sp>
      <p:sp>
        <p:nvSpPr>
          <p:cNvPr id="61473" name="Line 34"/>
          <p:cNvSpPr>
            <a:spLocks noChangeShapeType="1"/>
          </p:cNvSpPr>
          <p:nvPr/>
        </p:nvSpPr>
        <p:spPr bwMode="auto">
          <a:xfrm>
            <a:off x="4105275" y="5691188"/>
            <a:ext cx="6096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61474" name="Line 35"/>
          <p:cNvSpPr>
            <a:spLocks noChangeShapeType="1"/>
          </p:cNvSpPr>
          <p:nvPr/>
        </p:nvSpPr>
        <p:spPr bwMode="auto">
          <a:xfrm>
            <a:off x="3419475" y="5995988"/>
            <a:ext cx="12954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61475" name="Line 36"/>
          <p:cNvSpPr>
            <a:spLocks noChangeShapeType="1"/>
          </p:cNvSpPr>
          <p:nvPr/>
        </p:nvSpPr>
        <p:spPr bwMode="auto">
          <a:xfrm>
            <a:off x="2581275" y="6300788"/>
            <a:ext cx="21336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61476" name="Text Box 37"/>
          <p:cNvSpPr txBox="1">
            <a:spLocks noChangeArrowheads="1"/>
          </p:cNvSpPr>
          <p:nvPr/>
        </p:nvSpPr>
        <p:spPr bwMode="auto">
          <a:xfrm>
            <a:off x="4181475" y="5386388"/>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t>1</a:t>
            </a:r>
          </a:p>
        </p:txBody>
      </p:sp>
      <p:sp>
        <p:nvSpPr>
          <p:cNvPr id="61477" name="Text Box 38"/>
          <p:cNvSpPr txBox="1">
            <a:spLocks noChangeArrowheads="1"/>
          </p:cNvSpPr>
          <p:nvPr/>
        </p:nvSpPr>
        <p:spPr bwMode="auto">
          <a:xfrm>
            <a:off x="3800475" y="5767388"/>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t>2</a:t>
            </a:r>
          </a:p>
        </p:txBody>
      </p:sp>
      <p:sp>
        <p:nvSpPr>
          <p:cNvPr id="61478" name="Text Box 39"/>
          <p:cNvSpPr txBox="1">
            <a:spLocks noChangeArrowheads="1"/>
          </p:cNvSpPr>
          <p:nvPr/>
        </p:nvSpPr>
        <p:spPr bwMode="auto">
          <a:xfrm>
            <a:off x="2809875" y="5919788"/>
            <a:ext cx="609600" cy="366712"/>
          </a:xfrm>
          <a:prstGeom prst="rect">
            <a:avLst/>
          </a:prstGeom>
          <a:noFill/>
          <a:ln w="12700" cap="sq">
            <a:noFill/>
            <a:miter lim="800000"/>
            <a:headEnd type="none" w="sm" len="sm"/>
            <a:tailEnd type="none" w="sm" len="sm"/>
          </a:ln>
        </p:spPr>
        <p:txBody>
          <a:bodyPr>
            <a:spAutoFit/>
          </a:bodyPr>
          <a:lstStyle/>
          <a:p>
            <a:pPr>
              <a:spcBef>
                <a:spcPct val="50000"/>
              </a:spcBef>
            </a:pPr>
            <a:r>
              <a:rPr lang="en-US" sz="1800"/>
              <a:t>3</a:t>
            </a:r>
          </a:p>
        </p:txBody>
      </p:sp>
      <p:sp>
        <p:nvSpPr>
          <p:cNvPr id="61479" name="Text Box 41"/>
          <p:cNvSpPr txBox="1">
            <a:spLocks noChangeArrowheads="1"/>
          </p:cNvSpPr>
          <p:nvPr/>
        </p:nvSpPr>
        <p:spPr bwMode="auto">
          <a:xfrm>
            <a:off x="4867275" y="3557588"/>
            <a:ext cx="381000" cy="366712"/>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t>4</a:t>
            </a:r>
          </a:p>
        </p:txBody>
      </p:sp>
      <p:sp>
        <p:nvSpPr>
          <p:cNvPr id="61480" name="Text Box 42"/>
          <p:cNvSpPr txBox="1">
            <a:spLocks noChangeArrowheads="1"/>
          </p:cNvSpPr>
          <p:nvPr/>
        </p:nvSpPr>
        <p:spPr bwMode="auto">
          <a:xfrm>
            <a:off x="3724275" y="3557588"/>
            <a:ext cx="381000" cy="366712"/>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t>5</a:t>
            </a:r>
          </a:p>
        </p:txBody>
      </p:sp>
      <p:sp>
        <p:nvSpPr>
          <p:cNvPr id="61481" name="Line 43"/>
          <p:cNvSpPr>
            <a:spLocks noChangeShapeType="1"/>
          </p:cNvSpPr>
          <p:nvPr/>
        </p:nvSpPr>
        <p:spPr bwMode="auto">
          <a:xfrm flipH="1">
            <a:off x="4867275" y="3862388"/>
            <a:ext cx="152400" cy="381000"/>
          </a:xfrm>
          <a:prstGeom prst="line">
            <a:avLst/>
          </a:prstGeom>
          <a:noFill/>
          <a:ln w="38100" cap="sq">
            <a:solidFill>
              <a:schemeClr val="tx1"/>
            </a:solidFill>
            <a:round/>
            <a:headEnd type="none" w="sm" len="sm"/>
            <a:tailEnd type="triangle" w="sm" len="sm"/>
          </a:ln>
        </p:spPr>
        <p:txBody>
          <a:bodyPr/>
          <a:lstStyle/>
          <a:p>
            <a:endParaRPr lang="en-US"/>
          </a:p>
        </p:txBody>
      </p:sp>
      <p:sp>
        <p:nvSpPr>
          <p:cNvPr id="61482" name="Line 44"/>
          <p:cNvSpPr>
            <a:spLocks noChangeShapeType="1"/>
          </p:cNvSpPr>
          <p:nvPr/>
        </p:nvSpPr>
        <p:spPr bwMode="auto">
          <a:xfrm>
            <a:off x="3876675" y="3862388"/>
            <a:ext cx="152400" cy="457200"/>
          </a:xfrm>
          <a:prstGeom prst="line">
            <a:avLst/>
          </a:prstGeom>
          <a:noFill/>
          <a:ln w="38100" cap="sq">
            <a:solidFill>
              <a:schemeClr val="tx1"/>
            </a:solidFill>
            <a:round/>
            <a:headEnd type="none" w="sm" len="sm"/>
            <a:tailEnd type="triangle" w="sm" len="sm"/>
          </a:ln>
        </p:spPr>
        <p:txBody>
          <a:bodyPr/>
          <a:lstStyle/>
          <a:p>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GB" sz="3600" dirty="0" smtClean="0">
                <a:solidFill>
                  <a:schemeClr val="tx1"/>
                </a:solidFill>
                <a:cs typeface="Arial" charset="0"/>
              </a:rPr>
              <a:t>Thermal Growth </a:t>
            </a:r>
          </a:p>
        </p:txBody>
      </p:sp>
      <p:pic>
        <p:nvPicPr>
          <p:cNvPr id="95235" name="Picture 4" descr="!termiskutvidgning"/>
          <p:cNvPicPr>
            <a:picLocks noGrp="1" noChangeAspect="1" noChangeArrowheads="1"/>
          </p:cNvPicPr>
          <p:nvPr>
            <p:ph type="body" idx="1"/>
          </p:nvPr>
        </p:nvPicPr>
        <p:blipFill>
          <a:blip r:embed="rId3" cstate="print"/>
          <a:srcRect/>
          <a:stretch>
            <a:fillRect/>
          </a:stretch>
        </p:blipFill>
        <p:spPr>
          <a:xfrm>
            <a:off x="4876800" y="3429000"/>
            <a:ext cx="3525838" cy="2489200"/>
          </a:xfrm>
          <a:noFill/>
        </p:spPr>
      </p:pic>
      <p:sp>
        <p:nvSpPr>
          <p:cNvPr id="95236" name="Text Box 5"/>
          <p:cNvSpPr txBox="1">
            <a:spLocks noChangeArrowheads="1"/>
          </p:cNvSpPr>
          <p:nvPr/>
        </p:nvSpPr>
        <p:spPr bwMode="auto">
          <a:xfrm>
            <a:off x="611188" y="1484313"/>
            <a:ext cx="8077200" cy="1200150"/>
          </a:xfrm>
          <a:prstGeom prst="rect">
            <a:avLst/>
          </a:prstGeom>
          <a:noFill/>
          <a:ln w="12700">
            <a:noFill/>
            <a:miter lim="800000"/>
            <a:headEnd/>
            <a:tailEnd/>
          </a:ln>
        </p:spPr>
        <p:txBody>
          <a:bodyPr>
            <a:spAutoFit/>
          </a:bodyPr>
          <a:lstStyle/>
          <a:p>
            <a:pPr>
              <a:spcBef>
                <a:spcPct val="50000"/>
              </a:spcBef>
            </a:pPr>
            <a:r>
              <a:rPr lang="en-GB" sz="2400" b="0" dirty="0" smtClean="0"/>
              <a:t>Machines that operate at a considerably hotter or colder condition than the ambient room temperature should be thermally compensated.</a:t>
            </a:r>
            <a:endParaRPr lang="en-GB" sz="2400" b="0" dirty="0"/>
          </a:p>
        </p:txBody>
      </p:sp>
      <p:sp>
        <p:nvSpPr>
          <p:cNvPr id="95237" name="Text Box 6"/>
          <p:cNvSpPr txBox="1">
            <a:spLocks noChangeArrowheads="1"/>
          </p:cNvSpPr>
          <p:nvPr/>
        </p:nvSpPr>
        <p:spPr bwMode="auto">
          <a:xfrm>
            <a:off x="755650" y="4076700"/>
            <a:ext cx="3455988" cy="1200150"/>
          </a:xfrm>
          <a:prstGeom prst="rect">
            <a:avLst/>
          </a:prstGeom>
          <a:noFill/>
          <a:ln w="12700">
            <a:noFill/>
            <a:miter lim="800000"/>
            <a:headEnd/>
            <a:tailEnd/>
          </a:ln>
        </p:spPr>
        <p:txBody>
          <a:bodyPr>
            <a:spAutoFit/>
          </a:bodyPr>
          <a:lstStyle/>
          <a:p>
            <a:pPr>
              <a:spcBef>
                <a:spcPct val="50000"/>
              </a:spcBef>
            </a:pPr>
            <a:r>
              <a:rPr lang="en-GB" sz="2400" b="0" dirty="0" smtClean="0"/>
              <a:t>They will “grow” or “shrink” as they heat up, or cool off</a:t>
            </a:r>
            <a:endParaRPr lang="en-GB" sz="2400" b="0"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sz="half" idx="1"/>
          </p:nvPr>
        </p:nvSpPr>
        <p:spPr>
          <a:xfrm>
            <a:off x="827088" y="1628775"/>
            <a:ext cx="7632700" cy="1219200"/>
          </a:xfrm>
        </p:spPr>
        <p:txBody>
          <a:bodyPr/>
          <a:lstStyle/>
          <a:p>
            <a:pPr marL="0" indent="0">
              <a:buFont typeface="Symbol" pitchFamily="18" charset="2"/>
              <a:buNone/>
            </a:pPr>
            <a:r>
              <a:rPr lang="en-GB" sz="2400" dirty="0" smtClean="0">
                <a:cs typeface="Arabic Transparent" pitchFamily="2" charset="-78"/>
              </a:rPr>
              <a:t>The machine manufacturer’s specs are a good place to start but, the machine manufacturer probably does not know:</a:t>
            </a:r>
          </a:p>
        </p:txBody>
      </p:sp>
      <p:pic>
        <p:nvPicPr>
          <p:cNvPr id="96259" name="Picture 5" descr="!termiskutvidgning"/>
          <p:cNvPicPr>
            <a:picLocks noGrp="1" noChangeAspect="1" noChangeArrowheads="1"/>
          </p:cNvPicPr>
          <p:nvPr>
            <p:ph type="clipArt" sz="half" idx="2"/>
          </p:nvPr>
        </p:nvPicPr>
        <p:blipFill>
          <a:blip r:embed="rId3" cstate="print"/>
          <a:srcRect/>
          <a:stretch>
            <a:fillRect/>
          </a:stretch>
        </p:blipFill>
        <p:spPr>
          <a:xfrm>
            <a:off x="5724525" y="3500438"/>
            <a:ext cx="3108325" cy="2193925"/>
          </a:xfrm>
          <a:noFill/>
        </p:spPr>
      </p:pic>
      <p:sp>
        <p:nvSpPr>
          <p:cNvPr id="96260" name="Text Box 6"/>
          <p:cNvSpPr txBox="1">
            <a:spLocks noChangeArrowheads="1"/>
          </p:cNvSpPr>
          <p:nvPr/>
        </p:nvSpPr>
        <p:spPr bwMode="auto">
          <a:xfrm>
            <a:off x="533400" y="1752600"/>
            <a:ext cx="5334000" cy="579438"/>
          </a:xfrm>
          <a:prstGeom prst="rect">
            <a:avLst/>
          </a:prstGeom>
          <a:noFill/>
          <a:ln w="12700">
            <a:noFill/>
            <a:miter lim="800000"/>
            <a:headEnd/>
            <a:tailEnd/>
          </a:ln>
        </p:spPr>
        <p:txBody>
          <a:bodyPr>
            <a:spAutoFit/>
          </a:bodyPr>
          <a:lstStyle/>
          <a:p>
            <a:pPr>
              <a:spcBef>
                <a:spcPct val="50000"/>
              </a:spcBef>
            </a:pPr>
            <a:endParaRPr lang="en-US"/>
          </a:p>
        </p:txBody>
      </p:sp>
      <p:sp>
        <p:nvSpPr>
          <p:cNvPr id="96261" name="Text Box 7"/>
          <p:cNvSpPr txBox="1">
            <a:spLocks noChangeArrowheads="1"/>
          </p:cNvSpPr>
          <p:nvPr/>
        </p:nvSpPr>
        <p:spPr bwMode="auto">
          <a:xfrm>
            <a:off x="684213" y="3141663"/>
            <a:ext cx="4818062" cy="2862262"/>
          </a:xfrm>
          <a:prstGeom prst="rect">
            <a:avLst/>
          </a:prstGeom>
          <a:noFill/>
          <a:ln w="12700">
            <a:noFill/>
            <a:miter lim="800000"/>
            <a:headEnd/>
            <a:tailEnd/>
          </a:ln>
        </p:spPr>
        <p:txBody>
          <a:bodyPr>
            <a:spAutoFit/>
          </a:bodyPr>
          <a:lstStyle/>
          <a:p>
            <a:pPr marL="182563" indent="-182563">
              <a:spcBef>
                <a:spcPct val="50000"/>
              </a:spcBef>
              <a:buFontTx/>
              <a:buChar char="•"/>
            </a:pPr>
            <a:r>
              <a:rPr lang="en-GB" sz="2400" b="0" dirty="0" smtClean="0"/>
              <a:t>The exact temperature of the driver and driven machines</a:t>
            </a:r>
          </a:p>
          <a:p>
            <a:pPr marL="182563" indent="-182563">
              <a:spcBef>
                <a:spcPct val="50000"/>
              </a:spcBef>
              <a:buFontTx/>
              <a:buChar char="•"/>
            </a:pPr>
            <a:r>
              <a:rPr lang="en-GB" sz="2400" b="0" dirty="0" smtClean="0"/>
              <a:t>Ventilation quality or cooling effects</a:t>
            </a:r>
          </a:p>
          <a:p>
            <a:pPr marL="182563" indent="-182563">
              <a:spcBef>
                <a:spcPct val="50000"/>
              </a:spcBef>
              <a:buFontTx/>
              <a:buChar char="•"/>
            </a:pPr>
            <a:r>
              <a:rPr lang="en-GB" sz="2400" b="0" dirty="0" smtClean="0"/>
              <a:t>Piping strain influences</a:t>
            </a:r>
          </a:p>
          <a:p>
            <a:pPr marL="182563" indent="-182563">
              <a:spcBef>
                <a:spcPct val="50000"/>
              </a:spcBef>
              <a:buFontTx/>
              <a:buChar char="•"/>
            </a:pPr>
            <a:r>
              <a:rPr lang="en-GB" sz="2400" b="0" dirty="0" smtClean="0"/>
              <a:t>Piping thermal changes</a:t>
            </a:r>
            <a:endParaRPr lang="en-GB" sz="1800" dirty="0"/>
          </a:p>
        </p:txBody>
      </p:sp>
      <p:sp>
        <p:nvSpPr>
          <p:cNvPr id="96262" name="Rectangle 7"/>
          <p:cNvSpPr>
            <a:spLocks noChangeArrowheads="1"/>
          </p:cNvSpPr>
          <p:nvPr/>
        </p:nvSpPr>
        <p:spPr bwMode="auto">
          <a:xfrm>
            <a:off x="2843213" y="620713"/>
            <a:ext cx="3622675" cy="646112"/>
          </a:xfrm>
          <a:prstGeom prst="rect">
            <a:avLst/>
          </a:prstGeom>
          <a:noFill/>
          <a:ln w="9525">
            <a:noFill/>
            <a:miter lim="800000"/>
            <a:headEnd/>
            <a:tailEnd/>
          </a:ln>
        </p:spPr>
        <p:txBody>
          <a:bodyPr wrap="none">
            <a:spAutoFit/>
          </a:bodyPr>
          <a:lstStyle/>
          <a:p>
            <a:r>
              <a:rPr lang="en-GB" sz="3600" b="0" dirty="0" smtClean="0"/>
              <a:t>Thermal Growth </a:t>
            </a:r>
            <a:endParaRPr lang="en-GB" sz="3600" b="0"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4638"/>
            <a:ext cx="8229600" cy="993775"/>
          </a:xfrm>
        </p:spPr>
        <p:txBody>
          <a:bodyPr/>
          <a:lstStyle/>
          <a:p>
            <a:r>
              <a:rPr lang="en-GB" sz="3600" dirty="0" smtClean="0">
                <a:solidFill>
                  <a:schemeClr val="tx1"/>
                </a:solidFill>
                <a:cs typeface="Arial" charset="0"/>
              </a:rPr>
              <a:t>Coefficient of Thermal Expansion</a:t>
            </a:r>
          </a:p>
        </p:txBody>
      </p:sp>
      <p:pic>
        <p:nvPicPr>
          <p:cNvPr id="97283" name="Picture 2"/>
          <p:cNvPicPr>
            <a:picLocks noGrp="1" noChangeAspect="1" noChangeArrowheads="1"/>
          </p:cNvPicPr>
          <p:nvPr>
            <p:ph type="body" idx="1"/>
          </p:nvPr>
        </p:nvPicPr>
        <p:blipFill>
          <a:blip r:embed="rId3" cstate="print"/>
          <a:srcRect/>
          <a:stretch>
            <a:fillRect/>
          </a:stretch>
        </p:blipFill>
        <p:spPr>
          <a:xfrm>
            <a:off x="609600" y="1447800"/>
            <a:ext cx="3975100" cy="4213225"/>
          </a:xfrm>
          <a:noFill/>
        </p:spPr>
      </p:pic>
      <p:sp>
        <p:nvSpPr>
          <p:cNvPr id="97284" name="Text Box 5"/>
          <p:cNvSpPr txBox="1">
            <a:spLocks noChangeArrowheads="1"/>
          </p:cNvSpPr>
          <p:nvPr/>
        </p:nvSpPr>
        <p:spPr bwMode="auto">
          <a:xfrm>
            <a:off x="5410200" y="1219200"/>
            <a:ext cx="2133600" cy="579438"/>
          </a:xfrm>
          <a:prstGeom prst="rect">
            <a:avLst/>
          </a:prstGeom>
          <a:noFill/>
          <a:ln w="12700">
            <a:noFill/>
            <a:miter lim="800000"/>
            <a:headEnd/>
            <a:tailEnd/>
          </a:ln>
        </p:spPr>
        <p:txBody>
          <a:bodyPr>
            <a:spAutoFit/>
          </a:bodyPr>
          <a:lstStyle/>
          <a:p>
            <a:pPr>
              <a:spcBef>
                <a:spcPct val="50000"/>
              </a:spcBef>
            </a:pPr>
            <a:endParaRPr lang="en-US"/>
          </a:p>
        </p:txBody>
      </p:sp>
      <p:sp>
        <p:nvSpPr>
          <p:cNvPr id="97285" name="Text Box 6"/>
          <p:cNvSpPr txBox="1">
            <a:spLocks noChangeArrowheads="1"/>
          </p:cNvSpPr>
          <p:nvPr/>
        </p:nvSpPr>
        <p:spPr bwMode="auto">
          <a:xfrm>
            <a:off x="5076825" y="1773238"/>
            <a:ext cx="3810000" cy="3416300"/>
          </a:xfrm>
          <a:prstGeom prst="rect">
            <a:avLst/>
          </a:prstGeom>
          <a:noFill/>
          <a:ln w="12700">
            <a:noFill/>
            <a:miter lim="800000"/>
            <a:headEnd/>
            <a:tailEnd/>
          </a:ln>
        </p:spPr>
        <p:txBody>
          <a:bodyPr>
            <a:spAutoFit/>
          </a:bodyPr>
          <a:lstStyle/>
          <a:p>
            <a:pPr>
              <a:spcBef>
                <a:spcPct val="50000"/>
              </a:spcBef>
            </a:pPr>
            <a:r>
              <a:rPr lang="en-GB" sz="2400" b="0" dirty="0" smtClean="0"/>
              <a:t>If you can’t remember this chart, remember this:</a:t>
            </a:r>
          </a:p>
          <a:p>
            <a:pPr>
              <a:spcBef>
                <a:spcPct val="50000"/>
              </a:spcBef>
            </a:pPr>
            <a:endParaRPr lang="en-GB" dirty="0"/>
          </a:p>
          <a:p>
            <a:pPr>
              <a:spcBef>
                <a:spcPct val="50000"/>
              </a:spcBef>
            </a:pPr>
            <a:endParaRPr lang="en-GB" dirty="0" smtClean="0"/>
          </a:p>
          <a:p>
            <a:pPr>
              <a:spcBef>
                <a:spcPct val="50000"/>
              </a:spcBef>
            </a:pPr>
            <a:r>
              <a:rPr lang="en-GB" sz="2400" b="0" dirty="0" smtClean="0"/>
              <a:t>If one foot of steel get 100 degrees hotter, it grows about ( 0.008”)</a:t>
            </a:r>
            <a:endParaRPr lang="en-GB" sz="2400" b="0"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900113" y="274638"/>
            <a:ext cx="7127875" cy="922337"/>
          </a:xfrm>
        </p:spPr>
        <p:txBody>
          <a:bodyPr/>
          <a:lstStyle/>
          <a:p>
            <a:r>
              <a:rPr lang="en-GB" sz="3600" dirty="0" smtClean="0">
                <a:solidFill>
                  <a:schemeClr val="tx1"/>
                </a:solidFill>
                <a:cs typeface="Arial" charset="0"/>
              </a:rPr>
              <a:t>Thermal Growth </a:t>
            </a:r>
          </a:p>
        </p:txBody>
      </p:sp>
      <p:sp>
        <p:nvSpPr>
          <p:cNvPr id="98307" name="Rectangle 3"/>
          <p:cNvSpPr>
            <a:spLocks noGrp="1" noChangeArrowheads="1"/>
          </p:cNvSpPr>
          <p:nvPr>
            <p:ph type="body" idx="1"/>
          </p:nvPr>
        </p:nvSpPr>
        <p:spPr>
          <a:xfrm>
            <a:off x="395288" y="1052513"/>
            <a:ext cx="8229600" cy="2376487"/>
          </a:xfrm>
        </p:spPr>
        <p:txBody>
          <a:bodyPr/>
          <a:lstStyle/>
          <a:p>
            <a:pPr marL="0" indent="0">
              <a:buNone/>
            </a:pPr>
            <a:r>
              <a:rPr lang="en-GB" sz="2400" u="sng" dirty="0" smtClean="0">
                <a:cs typeface="Arial" charset="0"/>
              </a:rPr>
              <a:t>However, this is not a magic formula!</a:t>
            </a:r>
          </a:p>
          <a:p>
            <a:pPr marL="0" indent="0">
              <a:buNone/>
            </a:pPr>
            <a:r>
              <a:rPr lang="en-GB" sz="2400" dirty="0" smtClean="0">
                <a:cs typeface="Arial" charset="0"/>
              </a:rPr>
              <a:t>Machines do not usually heat or cool at the exact same temperature top to bottom.</a:t>
            </a:r>
          </a:p>
          <a:p>
            <a:pPr marL="0" indent="0">
              <a:buNone/>
            </a:pPr>
            <a:r>
              <a:rPr lang="en-GB" sz="2400" dirty="0" smtClean="0">
                <a:cs typeface="Arial" charset="0"/>
              </a:rPr>
              <a:t>You need to find a mean, or average temperature of the machine – from the </a:t>
            </a:r>
            <a:r>
              <a:rPr lang="en-GB" sz="2400" dirty="0" err="1" smtClean="0">
                <a:cs typeface="Arial" charset="0"/>
              </a:rPr>
              <a:t>centerline</a:t>
            </a:r>
            <a:r>
              <a:rPr lang="en-GB" sz="2400" dirty="0" smtClean="0">
                <a:cs typeface="Arial" charset="0"/>
              </a:rPr>
              <a:t> of the shaft, to the bottom of the foot.</a:t>
            </a:r>
          </a:p>
        </p:txBody>
      </p:sp>
      <p:pic>
        <p:nvPicPr>
          <p:cNvPr id="98308" name="Picture 3" descr="MachineswoTDs"/>
          <p:cNvPicPr>
            <a:picLocks noChangeAspect="1" noChangeArrowheads="1"/>
          </p:cNvPicPr>
          <p:nvPr/>
        </p:nvPicPr>
        <p:blipFill>
          <a:blip r:embed="rId3" cstate="print"/>
          <a:srcRect/>
          <a:stretch>
            <a:fillRect/>
          </a:stretch>
        </p:blipFill>
        <p:spPr bwMode="auto">
          <a:xfrm>
            <a:off x="1763713" y="3789363"/>
            <a:ext cx="5562600" cy="2590800"/>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68313" y="404813"/>
            <a:ext cx="8229600" cy="777875"/>
          </a:xfrm>
        </p:spPr>
        <p:txBody>
          <a:bodyPr/>
          <a:lstStyle/>
          <a:p>
            <a:r>
              <a:rPr lang="en-GB" sz="3600" dirty="0" smtClean="0">
                <a:solidFill>
                  <a:schemeClr val="tx1"/>
                </a:solidFill>
                <a:cs typeface="Arial" charset="0"/>
              </a:rPr>
              <a:t>Thermal Growth </a:t>
            </a:r>
          </a:p>
        </p:txBody>
      </p:sp>
      <p:sp>
        <p:nvSpPr>
          <p:cNvPr id="99331" name="Rectangle 3"/>
          <p:cNvSpPr>
            <a:spLocks noGrp="1" noChangeArrowheads="1"/>
          </p:cNvSpPr>
          <p:nvPr>
            <p:ph type="body" idx="1"/>
          </p:nvPr>
        </p:nvSpPr>
        <p:spPr>
          <a:xfrm>
            <a:off x="395288" y="1341438"/>
            <a:ext cx="8353425" cy="4751387"/>
          </a:xfrm>
        </p:spPr>
        <p:txBody>
          <a:bodyPr/>
          <a:lstStyle/>
          <a:p>
            <a:pPr marL="0" indent="0">
              <a:spcBef>
                <a:spcPts val="0"/>
              </a:spcBef>
              <a:buNone/>
            </a:pPr>
            <a:r>
              <a:rPr lang="en-GB" sz="2400" u="sng" dirty="0" smtClean="0">
                <a:cs typeface="Arial" charset="0"/>
              </a:rPr>
              <a:t>The Best Way to Know Thermal Growth Changes</a:t>
            </a:r>
          </a:p>
          <a:p>
            <a:pPr marL="0" indent="0">
              <a:spcBef>
                <a:spcPts val="0"/>
              </a:spcBef>
              <a:buNone/>
            </a:pPr>
            <a:endParaRPr lang="en-GB" sz="1000" u="sng" dirty="0" smtClean="0">
              <a:cs typeface="Arial" charset="0"/>
            </a:endParaRPr>
          </a:p>
          <a:p>
            <a:pPr marL="0" indent="0">
              <a:spcBef>
                <a:spcPts val="0"/>
              </a:spcBef>
              <a:buNone/>
            </a:pPr>
            <a:r>
              <a:rPr lang="en-GB" sz="2400" dirty="0" smtClean="0">
                <a:cs typeface="Arial" charset="0"/>
              </a:rPr>
              <a:t>Measure them yourself.</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Measure the machine in the cold condition, and pre-set it to the manufacturer’s recommendations.</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Re-measure in the hot condition, if possible.</a:t>
            </a:r>
          </a:p>
          <a:p>
            <a:pPr marL="0" indent="0">
              <a:spcBef>
                <a:spcPts val="0"/>
              </a:spcBef>
              <a:buNone/>
            </a:pPr>
            <a:endParaRPr lang="en-GB" sz="1000" dirty="0" smtClean="0">
              <a:cs typeface="Arial" charset="0"/>
            </a:endParaRPr>
          </a:p>
          <a:p>
            <a:pPr marL="0" indent="0">
              <a:spcBef>
                <a:spcPts val="0"/>
              </a:spcBef>
              <a:buNone/>
            </a:pPr>
            <a:r>
              <a:rPr lang="en-GB" sz="2400" dirty="0" smtClean="0">
                <a:cs typeface="Arial" charset="0"/>
              </a:rPr>
              <a:t>Some lasers can do this calculation for you, or you can simply plot it on paper.</a:t>
            </a:r>
          </a:p>
          <a:p>
            <a:pPr marL="0" indent="0">
              <a:spcBef>
                <a:spcPts val="0"/>
              </a:spcBef>
              <a:buNone/>
            </a:pPr>
            <a:endParaRPr lang="en-GB" sz="1000" dirty="0" smtClean="0">
              <a:cs typeface="Arial" charset="0"/>
            </a:endParaRPr>
          </a:p>
          <a:p>
            <a:pPr marL="0" indent="0">
              <a:spcBef>
                <a:spcPts val="0"/>
              </a:spcBef>
              <a:buNone/>
            </a:pPr>
            <a:r>
              <a:rPr lang="en-GB" sz="2400" dirty="0" smtClean="0">
                <a:solidFill>
                  <a:srgbClr val="000000"/>
                </a:solidFill>
                <a:cs typeface="Arial" charset="0"/>
              </a:rPr>
              <a:t>In addition, some laser alignment tool manufacturers sell equipment that allow you to measure the thermal </a:t>
            </a:r>
            <a:r>
              <a:rPr lang="en-US" sz="2400" dirty="0" smtClean="0">
                <a:solidFill>
                  <a:srgbClr val="000000"/>
                </a:solidFill>
                <a:cs typeface="Arial" charset="0"/>
              </a:rPr>
              <a:t>changes.</a:t>
            </a:r>
            <a:r>
              <a:rPr lang="en-US" sz="2400" dirty="0" smtClean="0">
                <a:cs typeface="Arial" charset="0"/>
              </a:rPr>
              <a:t>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04800"/>
            <a:ext cx="7772400" cy="685800"/>
          </a:xfrm>
        </p:spPr>
        <p:txBody>
          <a:bodyPr/>
          <a:lstStyle/>
          <a:p>
            <a:r>
              <a:rPr lang="en-GB" sz="3600" dirty="0" smtClean="0">
                <a:solidFill>
                  <a:schemeClr val="tx1"/>
                </a:solidFill>
              </a:rPr>
              <a:t>Assumptions</a:t>
            </a:r>
          </a:p>
        </p:txBody>
      </p:sp>
      <p:sp>
        <p:nvSpPr>
          <p:cNvPr id="100355" name="Rectangle 3"/>
          <p:cNvSpPr>
            <a:spLocks noGrp="1" noChangeArrowheads="1"/>
          </p:cNvSpPr>
          <p:nvPr>
            <p:ph type="body" idx="1"/>
          </p:nvPr>
        </p:nvSpPr>
        <p:spPr>
          <a:xfrm>
            <a:off x="762000" y="1125538"/>
            <a:ext cx="7772400" cy="5351462"/>
          </a:xfrm>
        </p:spPr>
        <p:txBody>
          <a:bodyPr/>
          <a:lstStyle/>
          <a:p>
            <a:pPr marL="0" indent="0">
              <a:spcBef>
                <a:spcPts val="0"/>
              </a:spcBef>
              <a:buNone/>
            </a:pPr>
            <a:r>
              <a:rPr lang="en-GB" sz="2400" dirty="0" smtClean="0">
                <a:cs typeface="Arial" charset="0"/>
              </a:rPr>
              <a:t>NEVER ASSUME IT’S LOCKED OFF AND ISOLATED!</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Don’t assume it’s aligned correctly, even if you did it the last time.</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Can the shafts be rotated together?  Can they be rotated individually?  You may have to modify your alignment technique.</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Is there a soft foot issue?  Check and minimize before alignment.</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Is there going to be thermal growth?  How much?  Which direction?  Is it going to get hotter, or colder?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85800" y="304800"/>
            <a:ext cx="7772400" cy="685800"/>
          </a:xfrm>
        </p:spPr>
        <p:txBody>
          <a:bodyPr/>
          <a:lstStyle/>
          <a:p>
            <a:r>
              <a:rPr lang="en-GB" sz="3600" dirty="0" smtClean="0">
                <a:solidFill>
                  <a:schemeClr val="tx1"/>
                </a:solidFill>
              </a:rPr>
              <a:t>Assumptions</a:t>
            </a:r>
          </a:p>
        </p:txBody>
      </p:sp>
      <p:sp>
        <p:nvSpPr>
          <p:cNvPr id="101379" name="Rectangle 3"/>
          <p:cNvSpPr>
            <a:spLocks noGrp="1" noChangeArrowheads="1"/>
          </p:cNvSpPr>
          <p:nvPr>
            <p:ph type="body" idx="1"/>
          </p:nvPr>
        </p:nvSpPr>
        <p:spPr>
          <a:xfrm>
            <a:off x="827584" y="1700808"/>
            <a:ext cx="7986464" cy="4149824"/>
          </a:xfrm>
        </p:spPr>
        <p:txBody>
          <a:bodyPr/>
          <a:lstStyle/>
          <a:p>
            <a:pPr marL="0" indent="0">
              <a:buNone/>
            </a:pPr>
            <a:r>
              <a:rPr lang="en-GB" sz="2400" dirty="0" smtClean="0">
                <a:cs typeface="Arial" charset="0"/>
              </a:rPr>
              <a:t>Is the coupling insert worn?  Does it need replacement?</a:t>
            </a:r>
          </a:p>
          <a:p>
            <a:pPr marL="0" indent="0">
              <a:buNone/>
            </a:pPr>
            <a:endParaRPr lang="en-GB" sz="1000" dirty="0" smtClean="0">
              <a:cs typeface="Arial" charset="0"/>
            </a:endParaRPr>
          </a:p>
          <a:p>
            <a:pPr marL="0" indent="0">
              <a:buNone/>
            </a:pPr>
            <a:r>
              <a:rPr lang="en-GB" sz="2400" dirty="0" smtClean="0">
                <a:cs typeface="Arial" charset="0"/>
              </a:rPr>
              <a:t>Is there adequate spacing between the shafts?  Between couplings?</a:t>
            </a:r>
          </a:p>
          <a:p>
            <a:pPr marL="0" indent="0">
              <a:buNone/>
            </a:pPr>
            <a:endParaRPr lang="en-GB" sz="1000" dirty="0" smtClean="0">
              <a:cs typeface="Arial" charset="0"/>
            </a:endParaRPr>
          </a:p>
          <a:p>
            <a:pPr marL="0" indent="0">
              <a:buNone/>
            </a:pPr>
            <a:r>
              <a:rPr lang="en-GB" sz="2400" dirty="0" smtClean="0">
                <a:cs typeface="Arial" charset="0"/>
              </a:rPr>
              <a:t>Has pipe strain been minimized?</a:t>
            </a:r>
          </a:p>
          <a:p>
            <a:pPr marL="0" indent="0">
              <a:buNone/>
            </a:pPr>
            <a:endParaRPr lang="en-GB" sz="1050" dirty="0" smtClean="0">
              <a:cs typeface="Arial" charset="0"/>
            </a:endParaRPr>
          </a:p>
          <a:p>
            <a:pPr marL="0" indent="0">
              <a:buNone/>
            </a:pPr>
            <a:r>
              <a:rPr lang="en-GB" sz="2400" dirty="0" smtClean="0">
                <a:cs typeface="Arial" charset="0"/>
              </a:rPr>
              <a:t>Is the pump assembly sitting on isolators?  Are they functioning properly?</a:t>
            </a:r>
          </a:p>
          <a:p>
            <a:pPr marL="0" indent="0">
              <a:buNone/>
            </a:pPr>
            <a:endParaRPr lang="en-GB" sz="1000" dirty="0" smtClean="0">
              <a:cs typeface="Arial" charset="0"/>
            </a:endParaRPr>
          </a:p>
          <a:p>
            <a:pPr marL="0" indent="0">
              <a:buNone/>
            </a:pPr>
            <a:r>
              <a:rPr lang="en-GB" sz="2400" dirty="0" smtClean="0">
                <a:cs typeface="Arial" charset="0"/>
              </a:rPr>
              <a:t>Is the pump assembly sitting on an inertia block?  Is it properly affixed to the floor?</a:t>
            </a:r>
          </a:p>
          <a:p>
            <a:pPr marL="0" indent="0">
              <a:buNone/>
            </a:pPr>
            <a:endParaRPr lang="en-US" sz="2400" dirty="0" smtClean="0">
              <a:cs typeface="Arial"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sz="3600" dirty="0" smtClean="0">
                <a:solidFill>
                  <a:schemeClr val="tx1"/>
                </a:solidFill>
              </a:rPr>
              <a:t>Assumptions</a:t>
            </a:r>
          </a:p>
        </p:txBody>
      </p:sp>
      <p:sp>
        <p:nvSpPr>
          <p:cNvPr id="102403" name="Rectangle 3"/>
          <p:cNvSpPr>
            <a:spLocks noGrp="1" noChangeArrowheads="1"/>
          </p:cNvSpPr>
          <p:nvPr>
            <p:ph type="body" idx="1"/>
          </p:nvPr>
        </p:nvSpPr>
        <p:spPr>
          <a:xfrm>
            <a:off x="755576" y="2420888"/>
            <a:ext cx="7967464" cy="3095674"/>
          </a:xfrm>
        </p:spPr>
        <p:txBody>
          <a:bodyPr/>
          <a:lstStyle/>
          <a:p>
            <a:pPr marL="0" indent="0">
              <a:lnSpc>
                <a:spcPct val="90000"/>
              </a:lnSpc>
              <a:spcBef>
                <a:spcPts val="0"/>
              </a:spcBef>
              <a:buNone/>
            </a:pPr>
            <a:r>
              <a:rPr lang="en-GB" sz="2400" dirty="0" smtClean="0">
                <a:cs typeface="Arial" charset="0"/>
              </a:rPr>
              <a:t>Do you notice any cracks in the floor around the base?</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Can you feel vibration in the floor?</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Does the coupling insert have excessive backlash?</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the coupling flanges tight to the shaft?</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set screws and bolts tight?</a:t>
            </a:r>
          </a:p>
          <a:p>
            <a:pPr marL="0" indent="0">
              <a:lnSpc>
                <a:spcPct val="90000"/>
              </a:lnSpc>
              <a:spcBef>
                <a:spcPts val="0"/>
              </a:spcBef>
              <a:buNone/>
            </a:pPr>
            <a:endParaRPr lang="en-GB" sz="1000" dirty="0" smtClean="0">
              <a:cs typeface="Arial" charset="0"/>
            </a:endParaRPr>
          </a:p>
          <a:p>
            <a:pPr marL="0" indent="0">
              <a:lnSpc>
                <a:spcPct val="90000"/>
              </a:lnSpc>
              <a:spcBef>
                <a:spcPts val="0"/>
              </a:spcBef>
              <a:buNone/>
            </a:pPr>
            <a:r>
              <a:rPr lang="en-GB" sz="2400" dirty="0" smtClean="0">
                <a:cs typeface="Arial" charset="0"/>
              </a:rPr>
              <a:t>Are keys in place?</a:t>
            </a:r>
          </a:p>
          <a:p>
            <a:pPr marL="0" indent="0">
              <a:lnSpc>
                <a:spcPct val="90000"/>
              </a:lnSpc>
              <a:spcBef>
                <a:spcPts val="0"/>
              </a:spcBef>
              <a:buNone/>
            </a:pPr>
            <a:endParaRPr lang="en-US" sz="2400" dirty="0" smtClean="0"/>
          </a:p>
          <a:p>
            <a:pPr marL="0" indent="0">
              <a:lnSpc>
                <a:spcPct val="90000"/>
              </a:lnSpc>
              <a:spcBef>
                <a:spcPts val="0"/>
              </a:spcBef>
              <a:buNone/>
            </a:pPr>
            <a:endParaRPr lang="en-US" sz="2400" dirty="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GB" sz="3600" dirty="0" smtClean="0">
                <a:solidFill>
                  <a:schemeClr val="tx1"/>
                </a:solidFill>
              </a:rPr>
              <a:t>Assumptions</a:t>
            </a:r>
          </a:p>
        </p:txBody>
      </p:sp>
      <p:sp>
        <p:nvSpPr>
          <p:cNvPr id="103427" name="Rectangle 3"/>
          <p:cNvSpPr>
            <a:spLocks noGrp="1" noChangeArrowheads="1"/>
          </p:cNvSpPr>
          <p:nvPr>
            <p:ph type="body" idx="1"/>
          </p:nvPr>
        </p:nvSpPr>
        <p:spPr>
          <a:xfrm>
            <a:off x="611560" y="1412875"/>
            <a:ext cx="7920880" cy="5111750"/>
          </a:xfrm>
        </p:spPr>
        <p:txBody>
          <a:bodyPr/>
          <a:lstStyle/>
          <a:p>
            <a:pPr marL="0" indent="0">
              <a:lnSpc>
                <a:spcPct val="90000"/>
              </a:lnSpc>
              <a:spcBef>
                <a:spcPts val="0"/>
              </a:spcBef>
              <a:buNone/>
            </a:pPr>
            <a:r>
              <a:rPr lang="en-GB" sz="2400" dirty="0" smtClean="0">
                <a:cs typeface="Arabic Transparent" pitchFamily="2" charset="-78"/>
              </a:rPr>
              <a:t>Are the hubs concentric?  You may be able to align an eccentric hub, but may cause vibration, and make you look bad, if you miss it.</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Does the coupling guard clear the coupling?</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How clean is the area?</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Soft foot is not limited to just under the motor feet.  It can happen between a riser and frame, and between a frame and a floor.</a:t>
            </a:r>
          </a:p>
          <a:p>
            <a:pPr marL="0" indent="0">
              <a:lnSpc>
                <a:spcPct val="90000"/>
              </a:lnSpc>
              <a:spcBef>
                <a:spcPts val="0"/>
              </a:spcBef>
              <a:buNone/>
            </a:pPr>
            <a:endParaRPr lang="en-GB" sz="2400" dirty="0" smtClean="0">
              <a:cs typeface="Arabic Transparent" pitchFamily="2" charset="-78"/>
            </a:endParaRPr>
          </a:p>
          <a:p>
            <a:pPr marL="0" indent="0">
              <a:lnSpc>
                <a:spcPct val="90000"/>
              </a:lnSpc>
              <a:spcBef>
                <a:spcPts val="0"/>
              </a:spcBef>
              <a:buNone/>
            </a:pPr>
            <a:r>
              <a:rPr lang="en-GB" sz="2400" dirty="0" smtClean="0">
                <a:cs typeface="Arabic Transparent" pitchFamily="2" charset="-78"/>
              </a:rPr>
              <a:t>Are there </a:t>
            </a:r>
            <a:r>
              <a:rPr lang="en-GB" sz="2400" dirty="0" err="1" smtClean="0">
                <a:cs typeface="Arabic Transparent" pitchFamily="2" charset="-78"/>
              </a:rPr>
              <a:t>jackbolts</a:t>
            </a:r>
            <a:r>
              <a:rPr lang="en-GB" sz="2400" dirty="0" smtClean="0">
                <a:cs typeface="Arabic Transparent" pitchFamily="2" charset="-78"/>
              </a:rPr>
              <a:t>?  Are they screwed tight to the motor?</a:t>
            </a:r>
          </a:p>
          <a:p>
            <a:pPr>
              <a:lnSpc>
                <a:spcPct val="90000"/>
              </a:lnSpc>
              <a:buFont typeface="Symbol" pitchFamily="18" charset="2"/>
              <a:buNone/>
            </a:pPr>
            <a:endParaRPr lang="en-GB" sz="1800" dirty="0" smtClean="0"/>
          </a:p>
          <a:p>
            <a:pPr>
              <a:lnSpc>
                <a:spcPct val="90000"/>
              </a:lnSpc>
              <a:buFont typeface="Symbol" pitchFamily="18" charset="2"/>
              <a:buNone/>
            </a:pPr>
            <a:endParaRPr lang="en-US" sz="1800"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38200" y="457200"/>
            <a:ext cx="7285038" cy="668338"/>
          </a:xfrm>
        </p:spPr>
        <p:txBody>
          <a:bodyPr/>
          <a:lstStyle/>
          <a:p>
            <a:r>
              <a:rPr lang="en-GB" sz="3600" dirty="0" smtClean="0">
                <a:solidFill>
                  <a:schemeClr val="tx1"/>
                </a:solidFill>
                <a:cs typeface="Arial" charset="0"/>
              </a:rPr>
              <a:t>General Observations</a:t>
            </a:r>
          </a:p>
        </p:txBody>
      </p:sp>
      <p:sp>
        <p:nvSpPr>
          <p:cNvPr id="104451" name="Rectangle 3"/>
          <p:cNvSpPr>
            <a:spLocks noGrp="1" noChangeArrowheads="1"/>
          </p:cNvSpPr>
          <p:nvPr>
            <p:ph type="body" idx="1"/>
          </p:nvPr>
        </p:nvSpPr>
        <p:spPr>
          <a:xfrm>
            <a:off x="539552" y="1916832"/>
            <a:ext cx="8229600" cy="3773016"/>
          </a:xfrm>
        </p:spPr>
        <p:txBody>
          <a:bodyPr/>
          <a:lstStyle/>
          <a:p>
            <a:pPr marL="0" indent="0">
              <a:spcBef>
                <a:spcPts val="0"/>
              </a:spcBef>
              <a:buNone/>
            </a:pPr>
            <a:r>
              <a:rPr lang="en-GB" sz="2400" dirty="0" smtClean="0">
                <a:cs typeface="Arial" charset="0"/>
              </a:rPr>
              <a:t>Some alignment systems are sensitive to backlash or “play” in the coupling.  Not only lasers, but indicators can be misread due to backlash, especially if there is any eccentricity in the coupling.</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Beware of bumping your indicators or laser detectors.</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Beware of any binding or tightness in the machines as they are rotated.</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476375" y="765175"/>
            <a:ext cx="6335713" cy="849313"/>
          </a:xfrm>
        </p:spPr>
        <p:txBody>
          <a:bodyPr/>
          <a:lstStyle/>
          <a:p>
            <a:r>
              <a:rPr lang="en-GB" sz="3600" dirty="0" smtClean="0">
                <a:cs typeface="Arial" charset="0"/>
              </a:rPr>
              <a:t>Reverse Clock Method</a:t>
            </a:r>
          </a:p>
        </p:txBody>
      </p:sp>
      <p:sp>
        <p:nvSpPr>
          <p:cNvPr id="6" name="Slide Number Placeholder 4"/>
          <p:cNvSpPr>
            <a:spLocks noGrp="1"/>
          </p:cNvSpPr>
          <p:nvPr>
            <p:ph type="sldNum" sz="quarter" idx="12"/>
          </p:nvPr>
        </p:nvSpPr>
        <p:spPr/>
        <p:txBody>
          <a:bodyPr/>
          <a:lstStyle/>
          <a:p>
            <a:pPr>
              <a:defRPr/>
            </a:pPr>
            <a:fld id="{C0F0B265-7DBB-4FB2-8148-59692D9707CC}" type="slidenum">
              <a:rPr lang="en-US" smtClean="0"/>
              <a:pPr>
                <a:defRPr/>
              </a:pPr>
              <a:t>5</a:t>
            </a:fld>
            <a:endParaRPr lang="en-US" dirty="0"/>
          </a:p>
        </p:txBody>
      </p:sp>
      <p:sp>
        <p:nvSpPr>
          <p:cNvPr id="62468" name="Text Box 3" descr="Outlined diamond"/>
          <p:cNvSpPr txBox="1">
            <a:spLocks noChangeArrowheads="1"/>
          </p:cNvSpPr>
          <p:nvPr/>
        </p:nvSpPr>
        <p:spPr bwMode="auto">
          <a:xfrm>
            <a:off x="1116013" y="2276475"/>
            <a:ext cx="7162800" cy="2678113"/>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Perform Initial Alignment before proceeding to a precise alignment method.</a:t>
            </a:r>
          </a:p>
          <a:p>
            <a:pPr>
              <a:spcBef>
                <a:spcPct val="50000"/>
              </a:spcBef>
            </a:pPr>
            <a:r>
              <a:rPr lang="en-GB" sz="2400" b="0" dirty="0" smtClean="0"/>
              <a:t>Vertical alignment analysis and shim correction is done before horizontal alignment analysis and left or right correction.</a:t>
            </a:r>
          </a:p>
          <a:p>
            <a:pPr>
              <a:spcBef>
                <a:spcPct val="50000"/>
              </a:spcBef>
            </a:pPr>
            <a:r>
              <a:rPr lang="en-GB" sz="2400" b="0" dirty="0" smtClean="0"/>
              <a:t>Vertical alignment then rechecked.</a:t>
            </a:r>
            <a:endParaRPr lang="en-GB" sz="2400" b="0"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274638"/>
            <a:ext cx="8229600" cy="993775"/>
          </a:xfrm>
        </p:spPr>
        <p:txBody>
          <a:bodyPr/>
          <a:lstStyle/>
          <a:p>
            <a:r>
              <a:rPr lang="en-GB" sz="3600" dirty="0" smtClean="0">
                <a:solidFill>
                  <a:schemeClr val="tx1"/>
                </a:solidFill>
                <a:cs typeface="Arial" charset="0"/>
              </a:rPr>
              <a:t>General Observations</a:t>
            </a:r>
          </a:p>
        </p:txBody>
      </p:sp>
      <p:sp>
        <p:nvSpPr>
          <p:cNvPr id="105475" name="Rectangle 3"/>
          <p:cNvSpPr>
            <a:spLocks noGrp="1" noChangeArrowheads="1"/>
          </p:cNvSpPr>
          <p:nvPr>
            <p:ph type="body" idx="1"/>
          </p:nvPr>
        </p:nvSpPr>
        <p:spPr>
          <a:xfrm>
            <a:off x="1043608" y="1916832"/>
            <a:ext cx="7200800" cy="3629000"/>
          </a:xfrm>
        </p:spPr>
        <p:txBody>
          <a:bodyPr/>
          <a:lstStyle/>
          <a:p>
            <a:pPr marL="0" indent="0">
              <a:spcBef>
                <a:spcPts val="0"/>
              </a:spcBef>
              <a:buNone/>
            </a:pPr>
            <a:r>
              <a:rPr lang="en-GB" sz="2400" dirty="0" smtClean="0">
                <a:cs typeface="Arial" charset="0"/>
              </a:rPr>
              <a:t>Always correct vertical misalignment first.  </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Once the vertical (top to bottom, up and down) is corrected, you can theoretically move the machine side to side as far as it will go, without changing the vertical alignment.</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Then, correct misalignment in the horizontal plane (side to side). </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971550" y="2420938"/>
            <a:ext cx="7342188" cy="2798762"/>
          </a:xfrm>
        </p:spPr>
        <p:txBody>
          <a:bodyPr/>
          <a:lstStyle/>
          <a:p>
            <a:pPr algn="l"/>
            <a:r>
              <a:rPr lang="en-GB" sz="2400" dirty="0" smtClean="0">
                <a:solidFill>
                  <a:schemeClr val="tx1"/>
                </a:solidFill>
              </a:rPr>
              <a:t>You must make the right moves in sequence !</a:t>
            </a:r>
            <a:br>
              <a:rPr lang="en-GB" sz="2400" dirty="0" smtClean="0">
                <a:solidFill>
                  <a:schemeClr val="tx1"/>
                </a:solidFill>
              </a:rPr>
            </a:br>
            <a:r>
              <a:rPr lang="en-GB" sz="2400" dirty="0" smtClean="0">
                <a:solidFill>
                  <a:schemeClr val="tx1"/>
                </a:solidFill>
              </a:rPr>
              <a:t/>
            </a:r>
            <a:br>
              <a:rPr lang="en-GB" sz="2400" dirty="0" smtClean="0">
                <a:solidFill>
                  <a:schemeClr val="tx1"/>
                </a:solidFill>
              </a:rPr>
            </a:br>
            <a:r>
              <a:rPr lang="en-GB" sz="2400" dirty="0" smtClean="0">
                <a:solidFill>
                  <a:schemeClr val="tx1"/>
                </a:solidFill>
              </a:rPr>
              <a:t>Regardless of the method you use, alignment needs to be done in four steps</a:t>
            </a:r>
          </a:p>
        </p:txBody>
      </p:sp>
      <p:sp>
        <p:nvSpPr>
          <p:cNvPr id="106499" name="TextBox 2"/>
          <p:cNvSpPr txBox="1">
            <a:spLocks noChangeArrowheads="1"/>
          </p:cNvSpPr>
          <p:nvPr/>
        </p:nvSpPr>
        <p:spPr bwMode="auto">
          <a:xfrm>
            <a:off x="1187450" y="1052513"/>
            <a:ext cx="6264275" cy="646112"/>
          </a:xfrm>
          <a:prstGeom prst="rect">
            <a:avLst/>
          </a:prstGeom>
          <a:noFill/>
          <a:ln w="9525">
            <a:noFill/>
            <a:miter lim="800000"/>
            <a:headEnd/>
            <a:tailEnd/>
          </a:ln>
        </p:spPr>
        <p:txBody>
          <a:bodyPr>
            <a:spAutoFit/>
          </a:bodyPr>
          <a:lstStyle/>
          <a:p>
            <a:pPr algn="ctr"/>
            <a:r>
              <a:rPr lang="en-GB" sz="3600" b="0" dirty="0" smtClean="0"/>
              <a:t>When your ready to align!</a:t>
            </a:r>
            <a:endParaRPr lang="en-GB" sz="3600" b="0"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3"/>
          <p:cNvSpPr>
            <a:spLocks noGrp="1" noChangeArrowheads="1"/>
          </p:cNvSpPr>
          <p:nvPr>
            <p:ph type="body" idx="1"/>
          </p:nvPr>
        </p:nvSpPr>
        <p:spPr>
          <a:xfrm>
            <a:off x="827584" y="2060848"/>
            <a:ext cx="7632700" cy="3243808"/>
          </a:xfrm>
        </p:spPr>
        <p:txBody>
          <a:bodyPr/>
          <a:lstStyle/>
          <a:p>
            <a:pPr marL="0" indent="0">
              <a:spcBef>
                <a:spcPts val="0"/>
              </a:spcBef>
              <a:buNone/>
            </a:pPr>
            <a:r>
              <a:rPr lang="en-GB" sz="2400" dirty="0" smtClean="0">
                <a:cs typeface="Arial" charset="0"/>
              </a:rPr>
              <a:t>When the machine is aligned to within your alignment tolerance, you are done.</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Don’t try to get it all the way to zero.</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You may cause more problems than you correct.</a:t>
            </a:r>
          </a:p>
          <a:p>
            <a:pPr marL="0" indent="0">
              <a:spcBef>
                <a:spcPts val="0"/>
              </a:spcBef>
              <a:buNone/>
            </a:pPr>
            <a:endParaRPr lang="en-GB" sz="2400" dirty="0" smtClean="0">
              <a:cs typeface="Arial" charset="0"/>
            </a:endParaRPr>
          </a:p>
          <a:p>
            <a:pPr marL="0" indent="0">
              <a:spcBef>
                <a:spcPts val="0"/>
              </a:spcBef>
              <a:buNone/>
            </a:pPr>
            <a:r>
              <a:rPr lang="en-GB" sz="2400" dirty="0" smtClean="0">
                <a:cs typeface="Arial" charset="0"/>
              </a:rPr>
              <a:t>AND, you will certainly waste time.</a:t>
            </a:r>
          </a:p>
        </p:txBody>
      </p:sp>
      <p:sp>
        <p:nvSpPr>
          <p:cNvPr id="111619" name="Rectangle 5"/>
          <p:cNvSpPr>
            <a:spLocks noGrp="1" noChangeArrowheads="1"/>
          </p:cNvSpPr>
          <p:nvPr>
            <p:ph type="title" idx="4294967295"/>
          </p:nvPr>
        </p:nvSpPr>
        <p:spPr>
          <a:xfrm>
            <a:off x="900113" y="765175"/>
            <a:ext cx="7285037" cy="938213"/>
          </a:xfrm>
        </p:spPr>
        <p:txBody>
          <a:bodyPr/>
          <a:lstStyle/>
          <a:p>
            <a:r>
              <a:rPr lang="en-GB" sz="3600" dirty="0" smtClean="0">
                <a:solidFill>
                  <a:schemeClr val="tx1"/>
                </a:solidFill>
                <a:cs typeface="Arial" charset="0"/>
              </a:rPr>
              <a:t>Not knowing when to say when</a:t>
            </a:r>
            <a:br>
              <a:rPr lang="en-GB" sz="3600" dirty="0" smtClean="0">
                <a:solidFill>
                  <a:schemeClr val="tx1"/>
                </a:solidFill>
                <a:cs typeface="Arial" charset="0"/>
              </a:rPr>
            </a:br>
            <a:endParaRPr lang="en-GB" sz="3600" dirty="0" smtClean="0">
              <a:solidFill>
                <a:schemeClr val="tx1"/>
              </a:solidFill>
              <a:cs typeface="Arial" charset="0"/>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755576" y="2708920"/>
            <a:ext cx="7772400" cy="1143000"/>
          </a:xfrm>
        </p:spPr>
        <p:txBody>
          <a:bodyPr/>
          <a:lstStyle/>
          <a:p>
            <a:r>
              <a:rPr lang="en-GB" sz="3600" dirty="0" smtClean="0">
                <a:solidFill>
                  <a:schemeClr val="tx1"/>
                </a:solidFill>
              </a:rPr>
              <a:t>THAT’S THE WAY IT’S SUPPOSED TO HAPPEN!</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GB" sz="3600" dirty="0" smtClean="0">
                <a:solidFill>
                  <a:schemeClr val="tx1"/>
                </a:solidFill>
              </a:rPr>
              <a:t>So what do we do if it doesn’t?</a:t>
            </a:r>
          </a:p>
        </p:txBody>
      </p:sp>
      <p:sp>
        <p:nvSpPr>
          <p:cNvPr id="113667" name="Rectangle 3"/>
          <p:cNvSpPr>
            <a:spLocks noGrp="1" noChangeArrowheads="1"/>
          </p:cNvSpPr>
          <p:nvPr>
            <p:ph type="body" idx="1"/>
          </p:nvPr>
        </p:nvSpPr>
        <p:spPr>
          <a:xfrm>
            <a:off x="1331913" y="1916113"/>
            <a:ext cx="7127875" cy="3413125"/>
          </a:xfrm>
        </p:spPr>
        <p:txBody>
          <a:bodyPr/>
          <a:lstStyle/>
          <a:p>
            <a:r>
              <a:rPr lang="en-GB" sz="2400" dirty="0" smtClean="0">
                <a:cs typeface="Arial" charset="0"/>
              </a:rPr>
              <a:t>Check for soft foot.</a:t>
            </a:r>
          </a:p>
          <a:p>
            <a:r>
              <a:rPr lang="en-GB" sz="2400" dirty="0" smtClean="0">
                <a:cs typeface="Arial" charset="0"/>
              </a:rPr>
              <a:t>Check for bolt or base bound condition.</a:t>
            </a:r>
          </a:p>
          <a:p>
            <a:r>
              <a:rPr lang="en-GB" sz="2400" dirty="0" smtClean="0">
                <a:cs typeface="Arial" charset="0"/>
              </a:rPr>
              <a:t>Check to make sure you haven’t bumped or moved your alignment tools</a:t>
            </a:r>
          </a:p>
          <a:p>
            <a:r>
              <a:rPr lang="en-GB" sz="2400" dirty="0" smtClean="0">
                <a:cs typeface="Arial" charset="0"/>
              </a:rPr>
              <a:t>Check for coupling backlash.</a:t>
            </a:r>
          </a:p>
          <a:p>
            <a:r>
              <a:rPr lang="en-GB" sz="2400" dirty="0" smtClean="0">
                <a:cs typeface="Arial" charset="0"/>
              </a:rPr>
              <a:t>Check for excessive vibration in the area</a:t>
            </a:r>
          </a:p>
          <a:p>
            <a:r>
              <a:rPr lang="en-GB" sz="2400" dirty="0" smtClean="0">
                <a:cs typeface="Arial" charset="0"/>
              </a:rPr>
              <a:t>Re-measure, and see if your results are repeatable.</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539750" y="2276475"/>
            <a:ext cx="8229600" cy="2439988"/>
          </a:xfrm>
        </p:spPr>
        <p:txBody>
          <a:bodyPr/>
          <a:lstStyle/>
          <a:p>
            <a:r>
              <a:rPr lang="en-GB" b="1" dirty="0" smtClean="0"/>
              <a:t>The End</a:t>
            </a:r>
            <a:br>
              <a:rPr lang="en-GB" b="1" dirty="0" smtClean="0"/>
            </a:br>
            <a:r>
              <a:rPr lang="en-US" b="1" dirty="0" smtClean="0"/>
              <a:t/>
            </a:r>
            <a:br>
              <a:rPr lang="en-US" b="1" dirty="0" smtClean="0"/>
            </a:br>
            <a:r>
              <a:rPr lang="en-GB" b="1" dirty="0" smtClean="0"/>
              <a:t>Any Questions?</a:t>
            </a:r>
            <a:r>
              <a:rPr lang="en-US" b="1" dirty="0" smtClean="0"/>
              <a:t/>
            </a:r>
            <a:br>
              <a:rPr lang="en-US" b="1" dirty="0" smtClean="0"/>
            </a:b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sz="3600" dirty="0" smtClean="0">
                <a:cs typeface="Arial" charset="0"/>
              </a:rPr>
              <a:t>Graph Paper</a:t>
            </a:r>
          </a:p>
        </p:txBody>
      </p:sp>
      <p:sp>
        <p:nvSpPr>
          <p:cNvPr id="6" name="Slide Number Placeholder 4"/>
          <p:cNvSpPr>
            <a:spLocks noGrp="1"/>
          </p:cNvSpPr>
          <p:nvPr>
            <p:ph type="sldNum" sz="quarter" idx="12"/>
          </p:nvPr>
        </p:nvSpPr>
        <p:spPr/>
        <p:txBody>
          <a:bodyPr/>
          <a:lstStyle/>
          <a:p>
            <a:pPr>
              <a:defRPr/>
            </a:pPr>
            <a:fld id="{E9E1028A-361D-46C3-A775-33987EECB02A}" type="slidenum">
              <a:rPr lang="en-US" smtClean="0"/>
              <a:pPr>
                <a:defRPr/>
              </a:pPr>
              <a:t>6</a:t>
            </a:fld>
            <a:endParaRPr lang="en-US" dirty="0"/>
          </a:p>
        </p:txBody>
      </p:sp>
      <p:sp>
        <p:nvSpPr>
          <p:cNvPr id="63492" name="Text Box 3" descr="Outlined diamond"/>
          <p:cNvSpPr txBox="1">
            <a:spLocks noChangeArrowheads="1"/>
          </p:cNvSpPr>
          <p:nvPr/>
        </p:nvSpPr>
        <p:spPr bwMode="auto">
          <a:xfrm>
            <a:off x="684213" y="2133600"/>
            <a:ext cx="7775575" cy="3230563"/>
          </a:xfrm>
          <a:prstGeom prst="rect">
            <a:avLst/>
          </a:prstGeom>
          <a:noFill/>
          <a:ln w="12700" cap="sq">
            <a:noFill/>
            <a:miter lim="800000"/>
            <a:headEnd type="none" w="sm" len="sm"/>
            <a:tailEnd type="none" w="sm" len="sm"/>
          </a:ln>
        </p:spPr>
        <p:txBody>
          <a:bodyPr>
            <a:spAutoFit/>
          </a:bodyPr>
          <a:lstStyle/>
          <a:p>
            <a:pPr>
              <a:spcBef>
                <a:spcPct val="50000"/>
              </a:spcBef>
            </a:pPr>
            <a:r>
              <a:rPr lang="en-GB" sz="2400" b="0" dirty="0" smtClean="0"/>
              <a:t>Graph paper is used to chart the reverse indicator alignment procedure.</a:t>
            </a:r>
          </a:p>
          <a:p>
            <a:pPr>
              <a:spcBef>
                <a:spcPct val="50000"/>
              </a:spcBef>
            </a:pPr>
            <a:r>
              <a:rPr lang="en-GB" sz="2400" b="0" dirty="0" smtClean="0"/>
              <a:t>It is square grid graph paper.</a:t>
            </a:r>
          </a:p>
          <a:p>
            <a:pPr>
              <a:spcBef>
                <a:spcPct val="50000"/>
              </a:spcBef>
            </a:pPr>
            <a:r>
              <a:rPr lang="en-GB" sz="2400" b="0" dirty="0" smtClean="0"/>
              <a:t>Square grid. 10 divisions per inch.</a:t>
            </a:r>
          </a:p>
          <a:p>
            <a:pPr>
              <a:spcBef>
                <a:spcPct val="50000"/>
              </a:spcBef>
            </a:pPr>
            <a:r>
              <a:rPr lang="en-GB" sz="2400" b="0" dirty="0" smtClean="0"/>
              <a:t>A blank </a:t>
            </a:r>
            <a:r>
              <a:rPr lang="en-GB" sz="2400" b="0" dirty="0" err="1" smtClean="0"/>
              <a:t>50x90</a:t>
            </a:r>
            <a:r>
              <a:rPr lang="en-GB" sz="2400" b="0" dirty="0" smtClean="0"/>
              <a:t> , </a:t>
            </a:r>
            <a:r>
              <a:rPr lang="en-GB" sz="2400" b="0" dirty="0" err="1" smtClean="0"/>
              <a:t>70x100</a:t>
            </a:r>
            <a:r>
              <a:rPr lang="en-GB" sz="2400" b="0" dirty="0" smtClean="0"/>
              <a:t> or </a:t>
            </a:r>
            <a:r>
              <a:rPr lang="en-GB" sz="2400" b="0" dirty="0" err="1" smtClean="0"/>
              <a:t>100x150</a:t>
            </a:r>
            <a:r>
              <a:rPr lang="en-GB" sz="2400" b="0" dirty="0" smtClean="0"/>
              <a:t> division graph paper or equivalent can be obtained from a technical paper supplier.  </a:t>
            </a:r>
            <a:endParaRPr lang="en-GB" sz="2400"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GB" sz="3600" dirty="0" smtClean="0"/>
              <a:t>Information Recording Points</a:t>
            </a:r>
            <a:endParaRPr lang="en-US" sz="3600" dirty="0" smtClean="0"/>
          </a:p>
        </p:txBody>
      </p:sp>
      <p:sp>
        <p:nvSpPr>
          <p:cNvPr id="64515" name="AutoShape 3" descr="60%"/>
          <p:cNvSpPr>
            <a:spLocks noChangeArrowheads="1"/>
          </p:cNvSpPr>
          <p:nvPr/>
        </p:nvSpPr>
        <p:spPr bwMode="auto">
          <a:xfrm>
            <a:off x="2279650" y="3225800"/>
            <a:ext cx="1295400" cy="914400"/>
          </a:xfrm>
          <a:prstGeom prst="roundRect">
            <a:avLst>
              <a:gd name="adj" fmla="val 16667"/>
            </a:avLst>
          </a:prstGeom>
          <a:pattFill prst="pct60">
            <a:fgClr>
              <a:srgbClr val="00CC66"/>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64516" name="Rectangle 4"/>
          <p:cNvSpPr>
            <a:spLocks noChangeArrowheads="1"/>
          </p:cNvSpPr>
          <p:nvPr/>
        </p:nvSpPr>
        <p:spPr bwMode="auto">
          <a:xfrm>
            <a:off x="3575050" y="3606800"/>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4517" name="Rectangle 5"/>
          <p:cNvSpPr>
            <a:spLocks noChangeArrowheads="1"/>
          </p:cNvSpPr>
          <p:nvPr/>
        </p:nvSpPr>
        <p:spPr bwMode="auto">
          <a:xfrm>
            <a:off x="3194050" y="4140200"/>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4518" name="Rectangle 6"/>
          <p:cNvSpPr>
            <a:spLocks noChangeArrowheads="1"/>
          </p:cNvSpPr>
          <p:nvPr/>
        </p:nvSpPr>
        <p:spPr bwMode="auto">
          <a:xfrm>
            <a:off x="2355850" y="4140200"/>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4519" name="AutoShape 7" descr="75%"/>
          <p:cNvSpPr>
            <a:spLocks noChangeArrowheads="1"/>
          </p:cNvSpPr>
          <p:nvPr/>
        </p:nvSpPr>
        <p:spPr bwMode="auto">
          <a:xfrm>
            <a:off x="5784850" y="2997200"/>
            <a:ext cx="457200" cy="1143000"/>
          </a:xfrm>
          <a:prstGeom prst="roundRect">
            <a:avLst>
              <a:gd name="adj" fmla="val 16667"/>
            </a:avLst>
          </a:prstGeom>
          <a:pattFill prst="pct75">
            <a:fgClr>
              <a:srgbClr val="86C6EA"/>
            </a:fgClr>
            <a:bgClr>
              <a:schemeClr val="bg1"/>
            </a:bgClr>
          </a:pattFill>
          <a:ln w="12700" cap="sq">
            <a:solidFill>
              <a:schemeClr val="tx1"/>
            </a:solidFill>
            <a:round/>
            <a:headEnd type="none" w="sm" len="sm"/>
            <a:tailEnd type="none" w="sm" len="sm"/>
          </a:ln>
        </p:spPr>
        <p:txBody>
          <a:bodyPr wrap="none" anchor="ctr"/>
          <a:lstStyle/>
          <a:p>
            <a:endParaRPr lang="en-US"/>
          </a:p>
        </p:txBody>
      </p:sp>
      <p:sp>
        <p:nvSpPr>
          <p:cNvPr id="64520" name="AutoShape 8" descr="75%"/>
          <p:cNvSpPr>
            <a:spLocks noChangeArrowheads="1"/>
          </p:cNvSpPr>
          <p:nvPr/>
        </p:nvSpPr>
        <p:spPr bwMode="auto">
          <a:xfrm rot="5400000">
            <a:off x="5137150" y="3340100"/>
            <a:ext cx="609600" cy="685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4521" name="Rectangle 9" descr="75%"/>
          <p:cNvSpPr>
            <a:spLocks noChangeArrowheads="1"/>
          </p:cNvSpPr>
          <p:nvPr/>
        </p:nvSpPr>
        <p:spPr bwMode="auto">
          <a:xfrm>
            <a:off x="5937250" y="2768600"/>
            <a:ext cx="152400" cy="228600"/>
          </a:xfrm>
          <a:prstGeom prst="rect">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4522" name="AutoShape 10" descr="75%"/>
          <p:cNvSpPr>
            <a:spLocks noChangeArrowheads="1"/>
          </p:cNvSpPr>
          <p:nvPr/>
        </p:nvSpPr>
        <p:spPr bwMode="auto">
          <a:xfrm>
            <a:off x="5784850" y="2692400"/>
            <a:ext cx="457200" cy="76200"/>
          </a:xfrm>
          <a:prstGeom prst="octagon">
            <a:avLst>
              <a:gd name="adj" fmla="val 29287"/>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4523" name="AutoShape 11"/>
          <p:cNvSpPr>
            <a:spLocks noChangeArrowheads="1"/>
          </p:cNvSpPr>
          <p:nvPr/>
        </p:nvSpPr>
        <p:spPr bwMode="auto">
          <a:xfrm rot="-10785852">
            <a:off x="5861050" y="4140200"/>
            <a:ext cx="304800" cy="152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4524" name="Rectangle 12" descr="Recycled paper"/>
          <p:cNvSpPr>
            <a:spLocks noChangeArrowheads="1"/>
          </p:cNvSpPr>
          <p:nvPr/>
        </p:nvSpPr>
        <p:spPr bwMode="auto">
          <a:xfrm>
            <a:off x="2051050" y="4292600"/>
            <a:ext cx="5105400" cy="228600"/>
          </a:xfrm>
          <a:prstGeom prst="rect">
            <a:avLst/>
          </a:prstGeom>
          <a:blipFill dpi="0" rotWithShape="0">
            <a:blip r:embed="rId2" cstate="print"/>
            <a:srcRect/>
            <a:tile tx="0" ty="0" sx="100000" sy="100000" flip="none" algn="tl"/>
          </a:blipFill>
          <a:ln w="12700" cap="sq">
            <a:solidFill>
              <a:schemeClr val="tx1"/>
            </a:solidFill>
            <a:miter lim="800000"/>
            <a:headEnd type="none" w="sm" len="sm"/>
            <a:tailEnd type="none" w="sm" len="sm"/>
          </a:ln>
        </p:spPr>
        <p:txBody>
          <a:bodyPr wrap="none" anchor="ctr"/>
          <a:lstStyle/>
          <a:p>
            <a:endParaRPr lang="en-US"/>
          </a:p>
        </p:txBody>
      </p:sp>
      <p:sp>
        <p:nvSpPr>
          <p:cNvPr id="64525" name="Line 13"/>
          <p:cNvSpPr>
            <a:spLocks noChangeShapeType="1"/>
          </p:cNvSpPr>
          <p:nvPr/>
        </p:nvSpPr>
        <p:spPr bwMode="auto">
          <a:xfrm>
            <a:off x="4565650" y="36830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64526" name="Line 14"/>
          <p:cNvSpPr>
            <a:spLocks noChangeShapeType="1"/>
          </p:cNvSpPr>
          <p:nvPr/>
        </p:nvSpPr>
        <p:spPr bwMode="auto">
          <a:xfrm>
            <a:off x="2432050" y="32258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64527" name="Line 15"/>
          <p:cNvSpPr>
            <a:spLocks noChangeShapeType="1"/>
          </p:cNvSpPr>
          <p:nvPr/>
        </p:nvSpPr>
        <p:spPr bwMode="auto">
          <a:xfrm>
            <a:off x="3422650" y="32258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64528" name="AutoShape 16" descr="60%"/>
          <p:cNvSpPr>
            <a:spLocks noChangeArrowheads="1"/>
          </p:cNvSpPr>
          <p:nvPr/>
        </p:nvSpPr>
        <p:spPr bwMode="auto">
          <a:xfrm>
            <a:off x="2203450" y="3454400"/>
            <a:ext cx="76200" cy="381000"/>
          </a:xfrm>
          <a:prstGeom prst="octagon">
            <a:avLst>
              <a:gd name="adj" fmla="val 29287"/>
            </a:avLst>
          </a:prstGeom>
          <a:pattFill prst="pct60">
            <a:fgClr>
              <a:srgbClr val="00CC66"/>
            </a:fgClr>
            <a:bgClr>
              <a:srgbClr val="FFFFFF"/>
            </a:bgClr>
          </a:pattFill>
          <a:ln w="12700" cap="sq">
            <a:solidFill>
              <a:schemeClr val="tx1"/>
            </a:solidFill>
            <a:miter lim="800000"/>
            <a:headEnd type="none" w="sm" len="sm"/>
            <a:tailEnd type="none" w="sm" len="sm"/>
          </a:ln>
        </p:spPr>
        <p:txBody>
          <a:bodyPr wrap="none" anchor="ctr"/>
          <a:lstStyle/>
          <a:p>
            <a:endParaRPr lang="en-US"/>
          </a:p>
        </p:txBody>
      </p:sp>
      <p:sp>
        <p:nvSpPr>
          <p:cNvPr id="64529" name="AutoShape 17" descr="75%"/>
          <p:cNvSpPr>
            <a:spLocks noChangeArrowheads="1"/>
          </p:cNvSpPr>
          <p:nvPr/>
        </p:nvSpPr>
        <p:spPr bwMode="auto">
          <a:xfrm>
            <a:off x="6242050" y="3302000"/>
            <a:ext cx="152400" cy="685800"/>
          </a:xfrm>
          <a:prstGeom prst="hexagon">
            <a:avLst>
              <a:gd name="adj" fmla="val 25000"/>
              <a:gd name="vf" fmla="val 115470"/>
            </a:avLst>
          </a:prstGeom>
          <a:pattFill prst="pct75">
            <a:fgClr>
              <a:srgbClr val="86C6EA"/>
            </a:fgClr>
            <a:bgClr>
              <a:schemeClr val="bg1"/>
            </a:bgClr>
          </a:pattFill>
          <a:ln w="12700" cap="sq">
            <a:solidFill>
              <a:schemeClr val="tx1"/>
            </a:solidFill>
            <a:miter lim="800000"/>
            <a:headEnd type="none" w="sm" len="sm"/>
            <a:tailEnd type="none" w="sm" len="sm"/>
          </a:ln>
        </p:spPr>
        <p:txBody>
          <a:bodyPr wrap="none" anchor="ctr"/>
          <a:lstStyle/>
          <a:p>
            <a:endParaRPr lang="en-US"/>
          </a:p>
        </p:txBody>
      </p:sp>
      <p:sp>
        <p:nvSpPr>
          <p:cNvPr id="64530" name="Rectangle 18"/>
          <p:cNvSpPr>
            <a:spLocks noChangeArrowheads="1"/>
          </p:cNvSpPr>
          <p:nvPr/>
        </p:nvSpPr>
        <p:spPr bwMode="auto">
          <a:xfrm>
            <a:off x="4794250" y="3606800"/>
            <a:ext cx="304800" cy="152400"/>
          </a:xfrm>
          <a:prstGeom prst="rect">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64531" name="Rectangle 19"/>
          <p:cNvSpPr>
            <a:spLocks noChangeArrowheads="1"/>
          </p:cNvSpPr>
          <p:nvPr/>
        </p:nvSpPr>
        <p:spPr bwMode="auto">
          <a:xfrm>
            <a:off x="3879850" y="3454400"/>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64532" name="Line 20"/>
          <p:cNvSpPr>
            <a:spLocks noChangeShapeType="1"/>
          </p:cNvSpPr>
          <p:nvPr/>
        </p:nvSpPr>
        <p:spPr bwMode="auto">
          <a:xfrm>
            <a:off x="2051050" y="3683000"/>
            <a:ext cx="2057400" cy="0"/>
          </a:xfrm>
          <a:prstGeom prst="line">
            <a:avLst/>
          </a:prstGeom>
          <a:noFill/>
          <a:ln w="12700">
            <a:solidFill>
              <a:schemeClr val="tx1"/>
            </a:solidFill>
            <a:prstDash val="lgDashDot"/>
            <a:round/>
            <a:headEnd type="none" w="sm" len="sm"/>
            <a:tailEnd type="none" w="sm" len="sm"/>
          </a:ln>
        </p:spPr>
        <p:txBody>
          <a:bodyPr/>
          <a:lstStyle/>
          <a:p>
            <a:endParaRPr lang="en-US"/>
          </a:p>
        </p:txBody>
      </p:sp>
      <p:sp>
        <p:nvSpPr>
          <p:cNvPr id="64533" name="Rectangle 21"/>
          <p:cNvSpPr>
            <a:spLocks noChangeArrowheads="1"/>
          </p:cNvSpPr>
          <p:nvPr/>
        </p:nvSpPr>
        <p:spPr bwMode="auto">
          <a:xfrm>
            <a:off x="4032250" y="3454400"/>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4534" name="Rectangle 22"/>
          <p:cNvSpPr>
            <a:spLocks noChangeArrowheads="1"/>
          </p:cNvSpPr>
          <p:nvPr/>
        </p:nvSpPr>
        <p:spPr bwMode="auto">
          <a:xfrm>
            <a:off x="4489450" y="3454400"/>
            <a:ext cx="152400" cy="4572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4535" name="Rectangle 23"/>
          <p:cNvSpPr>
            <a:spLocks noChangeArrowheads="1"/>
          </p:cNvSpPr>
          <p:nvPr/>
        </p:nvSpPr>
        <p:spPr bwMode="auto">
          <a:xfrm>
            <a:off x="4184650" y="3530600"/>
            <a:ext cx="304800" cy="304800"/>
          </a:xfrm>
          <a:prstGeom prst="rect">
            <a:avLst/>
          </a:prstGeom>
          <a:solidFill>
            <a:srgbClr val="00CC66"/>
          </a:solidFill>
          <a:ln w="12700" cap="sq">
            <a:solidFill>
              <a:schemeClr val="tx1"/>
            </a:solidFill>
            <a:miter lim="800000"/>
            <a:headEnd type="none" w="sm" len="sm"/>
            <a:tailEnd type="none" w="sm" len="sm"/>
          </a:ln>
        </p:spPr>
        <p:txBody>
          <a:bodyPr wrap="none" anchor="ctr"/>
          <a:lstStyle/>
          <a:p>
            <a:endParaRPr lang="en-US"/>
          </a:p>
        </p:txBody>
      </p:sp>
      <p:sp>
        <p:nvSpPr>
          <p:cNvPr id="64536" name="Rectangle 24"/>
          <p:cNvSpPr>
            <a:spLocks noChangeArrowheads="1"/>
          </p:cNvSpPr>
          <p:nvPr/>
        </p:nvSpPr>
        <p:spPr bwMode="auto">
          <a:xfrm>
            <a:off x="3727450" y="3530600"/>
            <a:ext cx="152400" cy="3048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64537" name="Rectangle 25"/>
          <p:cNvSpPr>
            <a:spLocks noChangeArrowheads="1"/>
          </p:cNvSpPr>
          <p:nvPr/>
        </p:nvSpPr>
        <p:spPr bwMode="auto">
          <a:xfrm>
            <a:off x="4794250" y="3530600"/>
            <a:ext cx="152400" cy="304800"/>
          </a:xfrm>
          <a:prstGeom prst="rect">
            <a:avLst/>
          </a:prstGeom>
          <a:solidFill>
            <a:srgbClr val="993366"/>
          </a:solidFill>
          <a:ln w="12700" cap="sq">
            <a:solidFill>
              <a:srgbClr val="993366"/>
            </a:solidFill>
            <a:miter lim="800000"/>
            <a:headEnd type="none" w="sm" len="sm"/>
            <a:tailEnd type="none" w="sm" len="sm"/>
          </a:ln>
        </p:spPr>
        <p:txBody>
          <a:bodyPr wrap="none" anchor="ctr"/>
          <a:lstStyle/>
          <a:p>
            <a:endParaRPr lang="en-US"/>
          </a:p>
        </p:txBody>
      </p:sp>
      <p:sp>
        <p:nvSpPr>
          <p:cNvPr id="64538" name="Line 26"/>
          <p:cNvSpPr>
            <a:spLocks noChangeShapeType="1"/>
          </p:cNvSpPr>
          <p:nvPr/>
        </p:nvSpPr>
        <p:spPr bwMode="auto">
          <a:xfrm>
            <a:off x="2508250" y="4368800"/>
            <a:ext cx="0" cy="1066800"/>
          </a:xfrm>
          <a:prstGeom prst="line">
            <a:avLst/>
          </a:prstGeom>
          <a:noFill/>
          <a:ln w="12700" cap="sq">
            <a:solidFill>
              <a:schemeClr val="tx1"/>
            </a:solidFill>
            <a:round/>
            <a:headEnd type="none" w="sm" len="sm"/>
            <a:tailEnd type="none" w="sm" len="sm"/>
          </a:ln>
        </p:spPr>
        <p:txBody>
          <a:bodyPr/>
          <a:lstStyle/>
          <a:p>
            <a:endParaRPr lang="en-US"/>
          </a:p>
        </p:txBody>
      </p:sp>
      <p:sp>
        <p:nvSpPr>
          <p:cNvPr id="64539" name="Line 27"/>
          <p:cNvSpPr>
            <a:spLocks noChangeShapeType="1"/>
          </p:cNvSpPr>
          <p:nvPr/>
        </p:nvSpPr>
        <p:spPr bwMode="auto">
          <a:xfrm>
            <a:off x="3346450" y="5130800"/>
            <a:ext cx="12954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64540" name="Line 28"/>
          <p:cNvSpPr>
            <a:spLocks noChangeShapeType="1"/>
          </p:cNvSpPr>
          <p:nvPr/>
        </p:nvSpPr>
        <p:spPr bwMode="auto">
          <a:xfrm>
            <a:off x="2508250" y="5435600"/>
            <a:ext cx="21336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64541" name="Text Box 29"/>
          <p:cNvSpPr txBox="1">
            <a:spLocks noChangeArrowheads="1"/>
          </p:cNvSpPr>
          <p:nvPr/>
        </p:nvSpPr>
        <p:spPr bwMode="auto">
          <a:xfrm>
            <a:off x="4108450" y="4521200"/>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3333FF"/>
                </a:solidFill>
              </a:rPr>
              <a:t>1</a:t>
            </a:r>
          </a:p>
        </p:txBody>
      </p:sp>
      <p:sp>
        <p:nvSpPr>
          <p:cNvPr id="64542" name="Text Box 30"/>
          <p:cNvSpPr txBox="1">
            <a:spLocks noChangeArrowheads="1"/>
          </p:cNvSpPr>
          <p:nvPr/>
        </p:nvSpPr>
        <p:spPr bwMode="auto">
          <a:xfrm>
            <a:off x="3727450" y="4902200"/>
            <a:ext cx="457200" cy="336550"/>
          </a:xfrm>
          <a:prstGeom prst="rect">
            <a:avLst/>
          </a:prstGeom>
          <a:noFill/>
          <a:ln w="12700" cap="sq">
            <a:noFill/>
            <a:miter lim="800000"/>
            <a:headEnd type="none" w="sm" len="sm"/>
            <a:tailEnd type="none" w="sm" len="sm"/>
          </a:ln>
        </p:spPr>
        <p:txBody>
          <a:bodyPr>
            <a:spAutoFit/>
          </a:bodyPr>
          <a:lstStyle/>
          <a:p>
            <a:pPr>
              <a:spcBef>
                <a:spcPct val="50000"/>
              </a:spcBef>
            </a:pPr>
            <a:r>
              <a:rPr lang="en-US" sz="1600">
                <a:solidFill>
                  <a:srgbClr val="6600CC"/>
                </a:solidFill>
              </a:rPr>
              <a:t>2</a:t>
            </a:r>
          </a:p>
        </p:txBody>
      </p:sp>
      <p:sp>
        <p:nvSpPr>
          <p:cNvPr id="64543" name="Text Box 31"/>
          <p:cNvSpPr txBox="1">
            <a:spLocks noChangeArrowheads="1"/>
          </p:cNvSpPr>
          <p:nvPr/>
        </p:nvSpPr>
        <p:spPr bwMode="auto">
          <a:xfrm>
            <a:off x="2736850" y="5054600"/>
            <a:ext cx="609600" cy="366713"/>
          </a:xfrm>
          <a:prstGeom prst="rect">
            <a:avLst/>
          </a:prstGeom>
          <a:noFill/>
          <a:ln w="12700" cap="sq">
            <a:noFill/>
            <a:miter lim="800000"/>
            <a:headEnd type="none" w="sm" len="sm"/>
            <a:tailEnd type="none" w="sm" len="sm"/>
          </a:ln>
        </p:spPr>
        <p:txBody>
          <a:bodyPr>
            <a:spAutoFit/>
          </a:bodyPr>
          <a:lstStyle/>
          <a:p>
            <a:pPr>
              <a:spcBef>
                <a:spcPct val="50000"/>
              </a:spcBef>
            </a:pPr>
            <a:r>
              <a:rPr lang="en-US" sz="1800">
                <a:solidFill>
                  <a:srgbClr val="006600"/>
                </a:solidFill>
              </a:rPr>
              <a:t>3</a:t>
            </a:r>
          </a:p>
        </p:txBody>
      </p:sp>
      <p:sp>
        <p:nvSpPr>
          <p:cNvPr id="64544" name="Text Box 32"/>
          <p:cNvSpPr txBox="1">
            <a:spLocks noChangeArrowheads="1"/>
          </p:cNvSpPr>
          <p:nvPr/>
        </p:nvSpPr>
        <p:spPr bwMode="auto">
          <a:xfrm>
            <a:off x="4618038" y="3055938"/>
            <a:ext cx="381000" cy="366712"/>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solidFill>
                  <a:srgbClr val="800000"/>
                </a:solidFill>
              </a:rPr>
              <a:t>4</a:t>
            </a:r>
          </a:p>
        </p:txBody>
      </p:sp>
      <p:sp>
        <p:nvSpPr>
          <p:cNvPr id="64545" name="Text Box 33"/>
          <p:cNvSpPr txBox="1">
            <a:spLocks noChangeArrowheads="1"/>
          </p:cNvSpPr>
          <p:nvPr/>
        </p:nvSpPr>
        <p:spPr bwMode="auto">
          <a:xfrm>
            <a:off x="3825875" y="3055938"/>
            <a:ext cx="246063" cy="368300"/>
          </a:xfrm>
          <a:prstGeom prst="rect">
            <a:avLst/>
          </a:prstGeom>
          <a:noFill/>
          <a:ln w="12700" cap="sq">
            <a:noFill/>
            <a:miter lim="800000"/>
            <a:headEnd type="none" w="sm" len="sm"/>
            <a:tailEnd type="none" w="sm" len="sm"/>
          </a:ln>
        </p:spPr>
        <p:txBody>
          <a:bodyPr>
            <a:spAutoFit/>
          </a:bodyPr>
          <a:lstStyle/>
          <a:p>
            <a:pPr algn="r">
              <a:spcBef>
                <a:spcPct val="50000"/>
              </a:spcBef>
            </a:pPr>
            <a:r>
              <a:rPr lang="en-US" sz="1800">
                <a:solidFill>
                  <a:srgbClr val="336699"/>
                </a:solidFill>
              </a:rPr>
              <a:t>5</a:t>
            </a:r>
          </a:p>
        </p:txBody>
      </p:sp>
      <p:sp>
        <p:nvSpPr>
          <p:cNvPr id="64546" name="Rectangle 37"/>
          <p:cNvSpPr>
            <a:spLocks noChangeArrowheads="1"/>
          </p:cNvSpPr>
          <p:nvPr/>
        </p:nvSpPr>
        <p:spPr bwMode="auto">
          <a:xfrm>
            <a:off x="4641850" y="3454400"/>
            <a:ext cx="152400" cy="457200"/>
          </a:xfrm>
          <a:prstGeom prst="rect">
            <a:avLst/>
          </a:prstGeom>
          <a:solidFill>
            <a:srgbClr val="993366"/>
          </a:solidFill>
          <a:ln w="12700" cap="sq">
            <a:solidFill>
              <a:schemeClr val="tx1"/>
            </a:solidFill>
            <a:miter lim="800000"/>
            <a:headEnd type="none" w="sm" len="sm"/>
            <a:tailEnd type="none" w="sm" len="sm"/>
          </a:ln>
        </p:spPr>
        <p:txBody>
          <a:bodyPr wrap="none" anchor="ctr"/>
          <a:lstStyle/>
          <a:p>
            <a:endParaRPr lang="en-US"/>
          </a:p>
        </p:txBody>
      </p:sp>
      <p:sp>
        <p:nvSpPr>
          <p:cNvPr id="64547" name="Line 38"/>
          <p:cNvSpPr>
            <a:spLocks noChangeShapeType="1"/>
          </p:cNvSpPr>
          <p:nvPr/>
        </p:nvSpPr>
        <p:spPr bwMode="auto">
          <a:xfrm>
            <a:off x="4641850" y="3987800"/>
            <a:ext cx="0" cy="1447800"/>
          </a:xfrm>
          <a:prstGeom prst="line">
            <a:avLst/>
          </a:prstGeom>
          <a:noFill/>
          <a:ln w="12700" cap="sq">
            <a:solidFill>
              <a:schemeClr val="tx1"/>
            </a:solidFill>
            <a:round/>
            <a:headEnd type="none" w="sm" len="sm"/>
            <a:tailEnd type="none" w="sm" len="sm"/>
          </a:ln>
        </p:spPr>
        <p:txBody>
          <a:bodyPr/>
          <a:lstStyle/>
          <a:p>
            <a:endParaRPr lang="en-US"/>
          </a:p>
        </p:txBody>
      </p:sp>
      <p:sp>
        <p:nvSpPr>
          <p:cNvPr id="64548" name="Line 39"/>
          <p:cNvSpPr>
            <a:spLocks noChangeShapeType="1"/>
          </p:cNvSpPr>
          <p:nvPr/>
        </p:nvSpPr>
        <p:spPr bwMode="auto">
          <a:xfrm>
            <a:off x="4032250" y="3911600"/>
            <a:ext cx="0" cy="914400"/>
          </a:xfrm>
          <a:prstGeom prst="line">
            <a:avLst/>
          </a:prstGeom>
          <a:noFill/>
          <a:ln w="12700" cap="sq">
            <a:solidFill>
              <a:schemeClr val="tx1"/>
            </a:solidFill>
            <a:round/>
            <a:headEnd type="none" w="sm" len="sm"/>
            <a:tailEnd type="none" w="sm" len="sm"/>
          </a:ln>
        </p:spPr>
        <p:txBody>
          <a:bodyPr/>
          <a:lstStyle/>
          <a:p>
            <a:endParaRPr lang="en-US"/>
          </a:p>
        </p:txBody>
      </p:sp>
      <p:sp>
        <p:nvSpPr>
          <p:cNvPr id="64549" name="Line 40"/>
          <p:cNvSpPr>
            <a:spLocks noChangeShapeType="1"/>
          </p:cNvSpPr>
          <p:nvPr/>
        </p:nvSpPr>
        <p:spPr bwMode="auto">
          <a:xfrm>
            <a:off x="3346450" y="4292600"/>
            <a:ext cx="1588" cy="838200"/>
          </a:xfrm>
          <a:prstGeom prst="line">
            <a:avLst/>
          </a:prstGeom>
          <a:noFill/>
          <a:ln w="12700" cap="sq">
            <a:solidFill>
              <a:schemeClr val="tx1"/>
            </a:solidFill>
            <a:round/>
            <a:headEnd type="none" w="sm" len="sm"/>
            <a:tailEnd type="none" w="sm" len="sm"/>
          </a:ln>
        </p:spPr>
        <p:txBody>
          <a:bodyPr/>
          <a:lstStyle/>
          <a:p>
            <a:endParaRPr lang="en-US"/>
          </a:p>
        </p:txBody>
      </p:sp>
      <p:sp>
        <p:nvSpPr>
          <p:cNvPr id="64550" name="Line 41"/>
          <p:cNvSpPr>
            <a:spLocks noChangeShapeType="1"/>
          </p:cNvSpPr>
          <p:nvPr/>
        </p:nvSpPr>
        <p:spPr bwMode="auto">
          <a:xfrm>
            <a:off x="4032250" y="4749800"/>
            <a:ext cx="609600" cy="0"/>
          </a:xfrm>
          <a:prstGeom prst="line">
            <a:avLst/>
          </a:prstGeom>
          <a:noFill/>
          <a:ln w="12700" cap="sq">
            <a:solidFill>
              <a:schemeClr val="tx1"/>
            </a:solidFill>
            <a:round/>
            <a:headEnd type="triangle" w="med" len="med"/>
            <a:tailEnd type="triangle" w="med" len="med"/>
          </a:ln>
        </p:spPr>
        <p:txBody>
          <a:bodyPr/>
          <a:lstStyle/>
          <a:p>
            <a:endParaRPr lang="en-US"/>
          </a:p>
        </p:txBody>
      </p:sp>
      <p:sp>
        <p:nvSpPr>
          <p:cNvPr id="40" name="Slide Number Placeholder 4"/>
          <p:cNvSpPr>
            <a:spLocks noGrp="1"/>
          </p:cNvSpPr>
          <p:nvPr>
            <p:ph type="sldNum" sz="quarter" idx="12"/>
          </p:nvPr>
        </p:nvSpPr>
        <p:spPr/>
        <p:txBody>
          <a:bodyPr/>
          <a:lstStyle/>
          <a:p>
            <a:pPr>
              <a:defRPr/>
            </a:pPr>
            <a:fld id="{4EF8997D-DD95-4FCA-826E-12B8E5E36133}"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sz="3600" dirty="0" smtClean="0"/>
              <a:t>Five Graph Entries </a:t>
            </a:r>
          </a:p>
        </p:txBody>
      </p:sp>
      <p:sp>
        <p:nvSpPr>
          <p:cNvPr id="73" name="Slide Number Placeholder 4"/>
          <p:cNvSpPr>
            <a:spLocks noGrp="1"/>
          </p:cNvSpPr>
          <p:nvPr>
            <p:ph type="sldNum" sz="quarter" idx="12"/>
          </p:nvPr>
        </p:nvSpPr>
        <p:spPr/>
        <p:txBody>
          <a:bodyPr/>
          <a:lstStyle/>
          <a:p>
            <a:pPr>
              <a:defRPr/>
            </a:pPr>
            <a:fld id="{38B82E7C-E933-4210-8333-6DFA1F99973B}" type="slidenum">
              <a:rPr lang="en-US" smtClean="0"/>
              <a:pPr>
                <a:defRPr/>
              </a:pPr>
              <a:t>8</a:t>
            </a:fld>
            <a:endParaRPr lang="en-US" dirty="0"/>
          </a:p>
        </p:txBody>
      </p:sp>
      <p:sp>
        <p:nvSpPr>
          <p:cNvPr id="65540" name="Line 42"/>
          <p:cNvSpPr>
            <a:spLocks noChangeShapeType="1"/>
          </p:cNvSpPr>
          <p:nvPr/>
        </p:nvSpPr>
        <p:spPr bwMode="auto">
          <a:xfrm>
            <a:off x="1027113" y="3119438"/>
            <a:ext cx="6324600" cy="0"/>
          </a:xfrm>
          <a:prstGeom prst="line">
            <a:avLst/>
          </a:prstGeom>
          <a:noFill/>
          <a:ln w="12700">
            <a:solidFill>
              <a:srgbClr val="660033"/>
            </a:solidFill>
            <a:prstDash val="dash"/>
            <a:round/>
            <a:headEnd type="none" w="sm" len="sm"/>
            <a:tailEnd type="none" w="sm" len="sm"/>
          </a:ln>
        </p:spPr>
        <p:txBody>
          <a:bodyPr/>
          <a:lstStyle/>
          <a:p>
            <a:endParaRPr lang="en-US"/>
          </a:p>
        </p:txBody>
      </p:sp>
      <p:sp>
        <p:nvSpPr>
          <p:cNvPr id="65541" name="Line 43"/>
          <p:cNvSpPr>
            <a:spLocks noChangeShapeType="1"/>
          </p:cNvSpPr>
          <p:nvPr/>
        </p:nvSpPr>
        <p:spPr bwMode="auto">
          <a:xfrm>
            <a:off x="7351713" y="2357438"/>
            <a:ext cx="0" cy="2971800"/>
          </a:xfrm>
          <a:prstGeom prst="line">
            <a:avLst/>
          </a:prstGeom>
          <a:noFill/>
          <a:ln w="3175" cap="sq">
            <a:solidFill>
              <a:schemeClr val="hlink"/>
            </a:solidFill>
            <a:round/>
            <a:headEnd type="none" w="sm" len="sm"/>
            <a:tailEnd type="none" w="sm" len="sm"/>
          </a:ln>
        </p:spPr>
        <p:txBody>
          <a:bodyPr/>
          <a:lstStyle/>
          <a:p>
            <a:endParaRPr lang="en-US"/>
          </a:p>
        </p:txBody>
      </p:sp>
      <p:sp>
        <p:nvSpPr>
          <p:cNvPr id="65542" name="Line 44"/>
          <p:cNvSpPr>
            <a:spLocks noChangeShapeType="1"/>
          </p:cNvSpPr>
          <p:nvPr/>
        </p:nvSpPr>
        <p:spPr bwMode="auto">
          <a:xfrm>
            <a:off x="5903913" y="2814638"/>
            <a:ext cx="0" cy="1828800"/>
          </a:xfrm>
          <a:prstGeom prst="line">
            <a:avLst/>
          </a:prstGeom>
          <a:noFill/>
          <a:ln w="3175" cap="sq">
            <a:solidFill>
              <a:schemeClr val="hlink"/>
            </a:solidFill>
            <a:round/>
            <a:headEnd type="none" w="sm" len="sm"/>
            <a:tailEnd type="none" w="sm" len="sm"/>
          </a:ln>
        </p:spPr>
        <p:txBody>
          <a:bodyPr/>
          <a:lstStyle/>
          <a:p>
            <a:endParaRPr lang="en-US"/>
          </a:p>
        </p:txBody>
      </p:sp>
      <p:sp>
        <p:nvSpPr>
          <p:cNvPr id="65543" name="Line 45"/>
          <p:cNvSpPr>
            <a:spLocks noChangeShapeType="1"/>
          </p:cNvSpPr>
          <p:nvPr/>
        </p:nvSpPr>
        <p:spPr bwMode="auto">
          <a:xfrm>
            <a:off x="4532313" y="2814638"/>
            <a:ext cx="0" cy="2209800"/>
          </a:xfrm>
          <a:prstGeom prst="line">
            <a:avLst/>
          </a:prstGeom>
          <a:noFill/>
          <a:ln w="3175" cap="sq">
            <a:solidFill>
              <a:schemeClr val="hlink"/>
            </a:solidFill>
            <a:round/>
            <a:headEnd type="none" w="sm" len="sm"/>
            <a:tailEnd type="none" w="sm" len="sm"/>
          </a:ln>
        </p:spPr>
        <p:txBody>
          <a:bodyPr/>
          <a:lstStyle/>
          <a:p>
            <a:endParaRPr lang="en-US"/>
          </a:p>
        </p:txBody>
      </p:sp>
      <p:sp>
        <p:nvSpPr>
          <p:cNvPr id="65544" name="Line 46"/>
          <p:cNvSpPr>
            <a:spLocks noChangeShapeType="1"/>
          </p:cNvSpPr>
          <p:nvPr/>
        </p:nvSpPr>
        <p:spPr bwMode="auto">
          <a:xfrm>
            <a:off x="1027113" y="2662238"/>
            <a:ext cx="0" cy="2667000"/>
          </a:xfrm>
          <a:prstGeom prst="line">
            <a:avLst/>
          </a:prstGeom>
          <a:noFill/>
          <a:ln w="3175" cap="sq">
            <a:solidFill>
              <a:schemeClr val="hlink"/>
            </a:solidFill>
            <a:round/>
            <a:headEnd type="none" w="sm" len="sm"/>
            <a:tailEnd type="none" w="sm" len="sm"/>
          </a:ln>
        </p:spPr>
        <p:txBody>
          <a:bodyPr/>
          <a:lstStyle/>
          <a:p>
            <a:endParaRPr lang="en-US"/>
          </a:p>
        </p:txBody>
      </p:sp>
      <p:sp>
        <p:nvSpPr>
          <p:cNvPr id="65545" name="Line 47"/>
          <p:cNvSpPr>
            <a:spLocks noChangeShapeType="1"/>
          </p:cNvSpPr>
          <p:nvPr/>
        </p:nvSpPr>
        <p:spPr bwMode="auto">
          <a:xfrm>
            <a:off x="1027113" y="3576638"/>
            <a:ext cx="6324600" cy="762000"/>
          </a:xfrm>
          <a:prstGeom prst="line">
            <a:avLst/>
          </a:prstGeom>
          <a:noFill/>
          <a:ln w="12700" cap="sq">
            <a:solidFill>
              <a:srgbClr val="336699"/>
            </a:solidFill>
            <a:round/>
            <a:headEnd type="none" w="sm" len="sm"/>
            <a:tailEnd type="none" w="sm" len="sm"/>
          </a:ln>
        </p:spPr>
        <p:txBody>
          <a:bodyPr/>
          <a:lstStyle/>
          <a:p>
            <a:endParaRPr lang="en-US"/>
          </a:p>
        </p:txBody>
      </p:sp>
      <p:sp>
        <p:nvSpPr>
          <p:cNvPr id="65546" name="Text Box 49"/>
          <p:cNvSpPr txBox="1">
            <a:spLocks noChangeArrowheads="1"/>
          </p:cNvSpPr>
          <p:nvPr/>
        </p:nvSpPr>
        <p:spPr bwMode="auto">
          <a:xfrm>
            <a:off x="5435600" y="2349500"/>
            <a:ext cx="914400" cy="522288"/>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latin typeface="Tahoma" pitchFamily="34" charset="0"/>
                <a:cs typeface="Tahoma" pitchFamily="34" charset="0"/>
              </a:rPr>
              <a:t>Driver  hub</a:t>
            </a:r>
          </a:p>
        </p:txBody>
      </p:sp>
      <p:sp>
        <p:nvSpPr>
          <p:cNvPr id="65547" name="Text Box 50"/>
          <p:cNvSpPr txBox="1">
            <a:spLocks noChangeArrowheads="1"/>
          </p:cNvSpPr>
          <p:nvPr/>
        </p:nvSpPr>
        <p:spPr bwMode="auto">
          <a:xfrm>
            <a:off x="4151313" y="2357438"/>
            <a:ext cx="838200"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latin typeface="Tahoma" pitchFamily="34" charset="0"/>
                <a:cs typeface="Tahoma" pitchFamily="34" charset="0"/>
              </a:rPr>
              <a:t>Driver  foot</a:t>
            </a:r>
          </a:p>
        </p:txBody>
      </p:sp>
      <p:sp>
        <p:nvSpPr>
          <p:cNvPr id="65548" name="Text Box 51"/>
          <p:cNvSpPr txBox="1">
            <a:spLocks noChangeArrowheads="1"/>
          </p:cNvSpPr>
          <p:nvPr/>
        </p:nvSpPr>
        <p:spPr bwMode="auto">
          <a:xfrm>
            <a:off x="722313" y="2128838"/>
            <a:ext cx="762000" cy="523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1400" b="0">
                <a:latin typeface="Tahoma" pitchFamily="34" charset="0"/>
                <a:cs typeface="Tahoma" pitchFamily="34" charset="0"/>
              </a:rPr>
              <a:t>Driver  foot </a:t>
            </a:r>
          </a:p>
        </p:txBody>
      </p:sp>
      <p:sp>
        <p:nvSpPr>
          <p:cNvPr id="65549" name="Line 52"/>
          <p:cNvSpPr>
            <a:spLocks noChangeShapeType="1"/>
          </p:cNvSpPr>
          <p:nvPr/>
        </p:nvSpPr>
        <p:spPr bwMode="auto">
          <a:xfrm flipH="1">
            <a:off x="5903913" y="4643438"/>
            <a:ext cx="1447800" cy="0"/>
          </a:xfrm>
          <a:prstGeom prst="line">
            <a:avLst/>
          </a:prstGeom>
          <a:noFill/>
          <a:ln w="19050" cap="sq">
            <a:solidFill>
              <a:schemeClr val="tx1"/>
            </a:solidFill>
            <a:round/>
            <a:headEnd type="triangle" w="med" len="med"/>
            <a:tailEnd type="triangle" w="med" len="med"/>
          </a:ln>
        </p:spPr>
        <p:txBody>
          <a:bodyPr/>
          <a:lstStyle/>
          <a:p>
            <a:endParaRPr lang="en-US"/>
          </a:p>
        </p:txBody>
      </p:sp>
      <p:sp>
        <p:nvSpPr>
          <p:cNvPr id="65550" name="Line 53"/>
          <p:cNvSpPr>
            <a:spLocks noChangeShapeType="1"/>
          </p:cNvSpPr>
          <p:nvPr/>
        </p:nvSpPr>
        <p:spPr bwMode="auto">
          <a:xfrm flipH="1">
            <a:off x="4532313" y="4948238"/>
            <a:ext cx="2819400" cy="0"/>
          </a:xfrm>
          <a:prstGeom prst="line">
            <a:avLst/>
          </a:prstGeom>
          <a:noFill/>
          <a:ln w="19050" cap="sq">
            <a:solidFill>
              <a:schemeClr val="tx1"/>
            </a:solidFill>
            <a:round/>
            <a:headEnd type="triangle" w="med" len="med"/>
            <a:tailEnd type="triangle" w="med" len="med"/>
          </a:ln>
        </p:spPr>
        <p:txBody>
          <a:bodyPr/>
          <a:lstStyle/>
          <a:p>
            <a:endParaRPr lang="en-US"/>
          </a:p>
        </p:txBody>
      </p:sp>
      <p:sp>
        <p:nvSpPr>
          <p:cNvPr id="65551" name="Line 54"/>
          <p:cNvSpPr>
            <a:spLocks noChangeShapeType="1"/>
          </p:cNvSpPr>
          <p:nvPr/>
        </p:nvSpPr>
        <p:spPr bwMode="auto">
          <a:xfrm flipH="1">
            <a:off x="1027113" y="5100638"/>
            <a:ext cx="6324600" cy="0"/>
          </a:xfrm>
          <a:prstGeom prst="line">
            <a:avLst/>
          </a:prstGeom>
          <a:noFill/>
          <a:ln w="19050" cap="sq">
            <a:solidFill>
              <a:schemeClr val="tx1"/>
            </a:solidFill>
            <a:round/>
            <a:headEnd type="triangle" w="med" len="med"/>
            <a:tailEnd type="triangle" w="med" len="med"/>
          </a:ln>
        </p:spPr>
        <p:txBody>
          <a:bodyPr/>
          <a:lstStyle/>
          <a:p>
            <a:endParaRPr lang="en-US"/>
          </a:p>
        </p:txBody>
      </p:sp>
      <p:sp>
        <p:nvSpPr>
          <p:cNvPr id="65552" name="Text Box 55"/>
          <p:cNvSpPr txBox="1">
            <a:spLocks noChangeArrowheads="1"/>
          </p:cNvSpPr>
          <p:nvPr/>
        </p:nvSpPr>
        <p:spPr bwMode="auto">
          <a:xfrm>
            <a:off x="6437313" y="4186238"/>
            <a:ext cx="304800" cy="457200"/>
          </a:xfrm>
          <a:prstGeom prst="rect">
            <a:avLst/>
          </a:prstGeom>
          <a:noFill/>
          <a:ln w="12700" cap="sq">
            <a:noFill/>
            <a:miter lim="800000"/>
            <a:headEnd type="none" w="sm" len="sm"/>
            <a:tailEnd type="none" w="sm" len="sm"/>
          </a:ln>
        </p:spPr>
        <p:txBody>
          <a:bodyPr>
            <a:spAutoFit/>
          </a:bodyPr>
          <a:lstStyle/>
          <a:p>
            <a:pPr algn="r">
              <a:spcBef>
                <a:spcPct val="50000"/>
              </a:spcBef>
            </a:pPr>
            <a:r>
              <a:rPr lang="en-US">
                <a:solidFill>
                  <a:srgbClr val="3333FF"/>
                </a:solidFill>
              </a:rPr>
              <a:t>1</a:t>
            </a:r>
          </a:p>
        </p:txBody>
      </p:sp>
      <p:sp>
        <p:nvSpPr>
          <p:cNvPr id="65553" name="Text Box 56"/>
          <p:cNvSpPr txBox="1">
            <a:spLocks noChangeArrowheads="1"/>
          </p:cNvSpPr>
          <p:nvPr/>
        </p:nvSpPr>
        <p:spPr bwMode="auto">
          <a:xfrm>
            <a:off x="5446713" y="4414838"/>
            <a:ext cx="304800" cy="457200"/>
          </a:xfrm>
          <a:prstGeom prst="rect">
            <a:avLst/>
          </a:prstGeom>
          <a:noFill/>
          <a:ln w="12700" cap="sq">
            <a:noFill/>
            <a:miter lim="800000"/>
            <a:headEnd type="none" w="sm" len="sm"/>
            <a:tailEnd type="none" w="sm" len="sm"/>
          </a:ln>
        </p:spPr>
        <p:txBody>
          <a:bodyPr>
            <a:spAutoFit/>
          </a:bodyPr>
          <a:lstStyle/>
          <a:p>
            <a:pPr algn="r">
              <a:spcBef>
                <a:spcPct val="50000"/>
              </a:spcBef>
            </a:pPr>
            <a:endParaRPr lang="en-US"/>
          </a:p>
        </p:txBody>
      </p:sp>
      <p:sp>
        <p:nvSpPr>
          <p:cNvPr id="65554" name="Text Box 57"/>
          <p:cNvSpPr txBox="1">
            <a:spLocks noChangeArrowheads="1"/>
          </p:cNvSpPr>
          <p:nvPr/>
        </p:nvSpPr>
        <p:spPr bwMode="auto">
          <a:xfrm>
            <a:off x="5218113" y="4491038"/>
            <a:ext cx="381000" cy="457200"/>
          </a:xfrm>
          <a:prstGeom prst="rect">
            <a:avLst/>
          </a:prstGeom>
          <a:noFill/>
          <a:ln w="12700" cap="sq">
            <a:noFill/>
            <a:miter lim="800000"/>
            <a:headEnd type="none" w="sm" len="sm"/>
            <a:tailEnd type="none" w="sm" len="sm"/>
          </a:ln>
        </p:spPr>
        <p:txBody>
          <a:bodyPr>
            <a:spAutoFit/>
          </a:bodyPr>
          <a:lstStyle/>
          <a:p>
            <a:pPr algn="r">
              <a:spcBef>
                <a:spcPct val="50000"/>
              </a:spcBef>
            </a:pPr>
            <a:r>
              <a:rPr lang="en-US">
                <a:solidFill>
                  <a:srgbClr val="6600CC"/>
                </a:solidFill>
              </a:rPr>
              <a:t>2</a:t>
            </a:r>
          </a:p>
        </p:txBody>
      </p:sp>
      <p:sp>
        <p:nvSpPr>
          <p:cNvPr id="65555" name="Text Box 59"/>
          <p:cNvSpPr txBox="1">
            <a:spLocks noChangeArrowheads="1"/>
          </p:cNvSpPr>
          <p:nvPr/>
        </p:nvSpPr>
        <p:spPr bwMode="auto">
          <a:xfrm>
            <a:off x="6208713" y="3271838"/>
            <a:ext cx="381000" cy="457200"/>
          </a:xfrm>
          <a:prstGeom prst="rect">
            <a:avLst/>
          </a:prstGeom>
          <a:noFill/>
          <a:ln w="12700" cap="sq">
            <a:noFill/>
            <a:miter lim="800000"/>
            <a:headEnd type="none" w="sm" len="sm"/>
            <a:tailEnd type="none" w="sm" len="sm"/>
          </a:ln>
        </p:spPr>
        <p:txBody>
          <a:bodyPr>
            <a:spAutoFit/>
          </a:bodyPr>
          <a:lstStyle/>
          <a:p>
            <a:pPr algn="r">
              <a:spcBef>
                <a:spcPct val="50000"/>
              </a:spcBef>
            </a:pPr>
            <a:r>
              <a:rPr lang="en-US">
                <a:solidFill>
                  <a:srgbClr val="800000"/>
                </a:solidFill>
              </a:rPr>
              <a:t>4</a:t>
            </a:r>
          </a:p>
        </p:txBody>
      </p:sp>
      <p:sp>
        <p:nvSpPr>
          <p:cNvPr id="65556" name="Text Box 60"/>
          <p:cNvSpPr txBox="1">
            <a:spLocks noChangeArrowheads="1"/>
          </p:cNvSpPr>
          <p:nvPr/>
        </p:nvSpPr>
        <p:spPr bwMode="auto">
          <a:xfrm>
            <a:off x="4684713" y="3195638"/>
            <a:ext cx="381000" cy="457200"/>
          </a:xfrm>
          <a:prstGeom prst="rect">
            <a:avLst/>
          </a:prstGeom>
          <a:noFill/>
          <a:ln w="12700" cap="sq">
            <a:noFill/>
            <a:miter lim="800000"/>
            <a:headEnd type="none" w="sm" len="sm"/>
            <a:tailEnd type="none" w="sm" len="sm"/>
          </a:ln>
        </p:spPr>
        <p:txBody>
          <a:bodyPr>
            <a:spAutoFit/>
          </a:bodyPr>
          <a:lstStyle/>
          <a:p>
            <a:pPr algn="r">
              <a:spcBef>
                <a:spcPct val="50000"/>
              </a:spcBef>
            </a:pPr>
            <a:r>
              <a:rPr lang="en-US">
                <a:solidFill>
                  <a:srgbClr val="336699"/>
                </a:solidFill>
              </a:rPr>
              <a:t>5</a:t>
            </a:r>
          </a:p>
        </p:txBody>
      </p:sp>
      <p:sp>
        <p:nvSpPr>
          <p:cNvPr id="65557" name="Line 61"/>
          <p:cNvSpPr>
            <a:spLocks noChangeShapeType="1"/>
          </p:cNvSpPr>
          <p:nvPr/>
        </p:nvSpPr>
        <p:spPr bwMode="auto">
          <a:xfrm>
            <a:off x="6513513" y="3424238"/>
            <a:ext cx="762000" cy="762000"/>
          </a:xfrm>
          <a:prstGeom prst="line">
            <a:avLst/>
          </a:prstGeom>
          <a:noFill/>
          <a:ln w="28575" cap="sq">
            <a:solidFill>
              <a:schemeClr val="tx1"/>
            </a:solidFill>
            <a:round/>
            <a:headEnd type="none" w="sm" len="sm"/>
            <a:tailEnd type="triangle" w="sm" len="sm"/>
          </a:ln>
        </p:spPr>
        <p:txBody>
          <a:bodyPr/>
          <a:lstStyle/>
          <a:p>
            <a:endParaRPr lang="en-US"/>
          </a:p>
        </p:txBody>
      </p:sp>
      <p:sp>
        <p:nvSpPr>
          <p:cNvPr id="65558" name="Line 63"/>
          <p:cNvSpPr>
            <a:spLocks noChangeShapeType="1"/>
          </p:cNvSpPr>
          <p:nvPr/>
        </p:nvSpPr>
        <p:spPr bwMode="auto">
          <a:xfrm>
            <a:off x="4989513" y="3500438"/>
            <a:ext cx="838200" cy="609600"/>
          </a:xfrm>
          <a:prstGeom prst="line">
            <a:avLst/>
          </a:prstGeom>
          <a:noFill/>
          <a:ln w="28575" cap="sq">
            <a:solidFill>
              <a:schemeClr val="tx1"/>
            </a:solidFill>
            <a:round/>
            <a:headEnd type="none" w="sm" len="sm"/>
            <a:tailEnd type="triangle" w="sm" len="sm"/>
          </a:ln>
        </p:spPr>
        <p:txBody>
          <a:bodyPr/>
          <a:lstStyle/>
          <a:p>
            <a:endParaRPr lang="en-US"/>
          </a:p>
        </p:txBody>
      </p:sp>
      <p:sp>
        <p:nvSpPr>
          <p:cNvPr id="65559" name="AutoShape 65"/>
          <p:cNvSpPr>
            <a:spLocks noChangeArrowheads="1"/>
          </p:cNvSpPr>
          <p:nvPr/>
        </p:nvSpPr>
        <p:spPr bwMode="auto">
          <a:xfrm>
            <a:off x="5827713" y="4110038"/>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65560" name="AutoShape 66"/>
          <p:cNvSpPr>
            <a:spLocks noChangeArrowheads="1"/>
          </p:cNvSpPr>
          <p:nvPr/>
        </p:nvSpPr>
        <p:spPr bwMode="auto">
          <a:xfrm>
            <a:off x="950913" y="3500438"/>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65561" name="AutoShape 67"/>
          <p:cNvSpPr>
            <a:spLocks noChangeArrowheads="1"/>
          </p:cNvSpPr>
          <p:nvPr/>
        </p:nvSpPr>
        <p:spPr bwMode="auto">
          <a:xfrm>
            <a:off x="4456113" y="3957638"/>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65562" name="AutoShape 68"/>
          <p:cNvSpPr>
            <a:spLocks noChangeArrowheads="1"/>
          </p:cNvSpPr>
          <p:nvPr/>
        </p:nvSpPr>
        <p:spPr bwMode="auto">
          <a:xfrm>
            <a:off x="7275513" y="4262438"/>
            <a:ext cx="152400" cy="152400"/>
          </a:xfrm>
          <a:prstGeom prst="flowChartSummingJunction">
            <a:avLst/>
          </a:prstGeom>
          <a:solidFill>
            <a:schemeClr val="accent1"/>
          </a:solidFill>
          <a:ln w="12700" cap="sq">
            <a:solidFill>
              <a:schemeClr val="tx1"/>
            </a:solidFill>
            <a:round/>
            <a:headEnd type="none" w="sm" len="sm"/>
            <a:tailEnd type="none" w="sm" len="sm"/>
          </a:ln>
        </p:spPr>
        <p:txBody>
          <a:bodyPr wrap="none" anchor="ctr"/>
          <a:lstStyle/>
          <a:p>
            <a:endParaRPr lang="en-US"/>
          </a:p>
        </p:txBody>
      </p:sp>
      <p:sp>
        <p:nvSpPr>
          <p:cNvPr id="65563" name="Text Box 69"/>
          <p:cNvSpPr txBox="1">
            <a:spLocks noChangeArrowheads="1"/>
          </p:cNvSpPr>
          <p:nvPr/>
        </p:nvSpPr>
        <p:spPr bwMode="auto">
          <a:xfrm>
            <a:off x="7378700" y="2925763"/>
            <a:ext cx="936625" cy="400050"/>
          </a:xfrm>
          <a:prstGeom prst="rect">
            <a:avLst/>
          </a:prstGeom>
          <a:noFill/>
          <a:ln w="12700" cap="sq">
            <a:noFill/>
            <a:miter lim="800000"/>
            <a:headEnd type="none" w="sm" len="sm"/>
            <a:tailEnd type="none" w="sm" len="sm"/>
          </a:ln>
        </p:spPr>
        <p:txBody>
          <a:bodyPr>
            <a:spAutoFit/>
          </a:bodyPr>
          <a:lstStyle/>
          <a:p>
            <a:pPr>
              <a:spcBef>
                <a:spcPct val="50000"/>
              </a:spcBef>
            </a:pPr>
            <a:r>
              <a:rPr lang="en-US" sz="2000"/>
              <a:t>0.00</a:t>
            </a:r>
          </a:p>
        </p:txBody>
      </p:sp>
      <p:sp>
        <p:nvSpPr>
          <p:cNvPr id="65564" name="Text Box 70"/>
          <p:cNvSpPr txBox="1">
            <a:spLocks noChangeArrowheads="1"/>
          </p:cNvSpPr>
          <p:nvPr/>
        </p:nvSpPr>
        <p:spPr bwMode="auto">
          <a:xfrm>
            <a:off x="7427913" y="3805238"/>
            <a:ext cx="8382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a:t>-.010</a:t>
            </a:r>
          </a:p>
        </p:txBody>
      </p:sp>
      <p:sp>
        <p:nvSpPr>
          <p:cNvPr id="65565" name="Text Box 71"/>
          <p:cNvSpPr txBox="1">
            <a:spLocks noChangeArrowheads="1"/>
          </p:cNvSpPr>
          <p:nvPr/>
        </p:nvSpPr>
        <p:spPr bwMode="auto">
          <a:xfrm>
            <a:off x="7451725" y="4941888"/>
            <a:ext cx="8382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a:t>-.020</a:t>
            </a:r>
          </a:p>
        </p:txBody>
      </p:sp>
      <p:sp>
        <p:nvSpPr>
          <p:cNvPr id="65566" name="Text Box 72"/>
          <p:cNvSpPr txBox="1">
            <a:spLocks noChangeArrowheads="1"/>
          </p:cNvSpPr>
          <p:nvPr/>
        </p:nvSpPr>
        <p:spPr bwMode="auto">
          <a:xfrm>
            <a:off x="7351713" y="2281238"/>
            <a:ext cx="914400" cy="396875"/>
          </a:xfrm>
          <a:prstGeom prst="rect">
            <a:avLst/>
          </a:prstGeom>
          <a:noFill/>
          <a:ln w="12700" cap="sq">
            <a:noFill/>
            <a:miter lim="800000"/>
            <a:headEnd type="none" w="sm" len="sm"/>
            <a:tailEnd type="none" w="sm" len="sm"/>
          </a:ln>
        </p:spPr>
        <p:txBody>
          <a:bodyPr>
            <a:spAutoFit/>
          </a:bodyPr>
          <a:lstStyle/>
          <a:p>
            <a:pPr algn="r">
              <a:spcBef>
                <a:spcPct val="50000"/>
              </a:spcBef>
            </a:pPr>
            <a:endParaRPr lang="en-US" sz="2000"/>
          </a:p>
        </p:txBody>
      </p:sp>
      <p:sp>
        <p:nvSpPr>
          <p:cNvPr id="65567" name="Text Box 73"/>
          <p:cNvSpPr txBox="1">
            <a:spLocks noChangeArrowheads="1"/>
          </p:cNvSpPr>
          <p:nvPr/>
        </p:nvSpPr>
        <p:spPr bwMode="auto">
          <a:xfrm>
            <a:off x="7275513" y="2205038"/>
            <a:ext cx="990600" cy="396875"/>
          </a:xfrm>
          <a:prstGeom prst="rect">
            <a:avLst/>
          </a:prstGeom>
          <a:noFill/>
          <a:ln w="12700" cap="sq">
            <a:noFill/>
            <a:miter lim="800000"/>
            <a:headEnd type="none" w="sm" len="sm"/>
            <a:tailEnd type="none" w="sm" len="sm"/>
          </a:ln>
        </p:spPr>
        <p:txBody>
          <a:bodyPr>
            <a:spAutoFit/>
          </a:bodyPr>
          <a:lstStyle/>
          <a:p>
            <a:pPr>
              <a:spcBef>
                <a:spcPct val="50000"/>
              </a:spcBef>
            </a:pPr>
            <a:r>
              <a:rPr lang="en-US" sz="2000"/>
              <a:t>+.010</a:t>
            </a:r>
          </a:p>
        </p:txBody>
      </p:sp>
      <p:sp>
        <p:nvSpPr>
          <p:cNvPr id="65568" name="Text Box 74"/>
          <p:cNvSpPr txBox="1">
            <a:spLocks noChangeArrowheads="1"/>
          </p:cNvSpPr>
          <p:nvPr/>
        </p:nvSpPr>
        <p:spPr bwMode="auto">
          <a:xfrm>
            <a:off x="2170113" y="4719638"/>
            <a:ext cx="609600" cy="457200"/>
          </a:xfrm>
          <a:prstGeom prst="rect">
            <a:avLst/>
          </a:prstGeom>
          <a:noFill/>
          <a:ln w="12700" cap="sq">
            <a:noFill/>
            <a:miter lim="800000"/>
            <a:headEnd type="none" w="sm" len="sm"/>
            <a:tailEnd type="none" w="sm" len="sm"/>
          </a:ln>
        </p:spPr>
        <p:txBody>
          <a:bodyPr>
            <a:spAutoFit/>
          </a:bodyPr>
          <a:lstStyle/>
          <a:p>
            <a:pPr>
              <a:spcBef>
                <a:spcPct val="50000"/>
              </a:spcBef>
            </a:pPr>
            <a:r>
              <a:rPr lang="en-US">
                <a:solidFill>
                  <a:srgbClr val="006600"/>
                </a:solidFill>
              </a:rPr>
              <a:t>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692275" y="333375"/>
            <a:ext cx="5759450" cy="777875"/>
          </a:xfrm>
        </p:spPr>
        <p:txBody>
          <a:bodyPr/>
          <a:lstStyle/>
          <a:p>
            <a:r>
              <a:rPr lang="en-GB" sz="3600" dirty="0" smtClean="0">
                <a:cs typeface="Arial" charset="0"/>
              </a:rPr>
              <a:t>Horizontal Scale</a:t>
            </a:r>
          </a:p>
        </p:txBody>
      </p:sp>
      <p:sp>
        <p:nvSpPr>
          <p:cNvPr id="6" name="Slide Number Placeholder 4"/>
          <p:cNvSpPr>
            <a:spLocks noGrp="1"/>
          </p:cNvSpPr>
          <p:nvPr>
            <p:ph type="sldNum" sz="quarter" idx="12"/>
          </p:nvPr>
        </p:nvSpPr>
        <p:spPr/>
        <p:txBody>
          <a:bodyPr/>
          <a:lstStyle/>
          <a:p>
            <a:pPr>
              <a:defRPr/>
            </a:pPr>
            <a:fld id="{AF635687-92A2-467B-B608-58A0C316C8D1}" type="slidenum">
              <a:rPr lang="en-US" smtClean="0"/>
              <a:pPr>
                <a:defRPr/>
              </a:pPr>
              <a:t>9</a:t>
            </a:fld>
            <a:endParaRPr lang="en-US" dirty="0"/>
          </a:p>
        </p:txBody>
      </p:sp>
      <p:sp>
        <p:nvSpPr>
          <p:cNvPr id="66564" name="Text Box 3" descr="Outlined diamond"/>
          <p:cNvSpPr txBox="1">
            <a:spLocks noChangeArrowheads="1"/>
          </p:cNvSpPr>
          <p:nvPr/>
        </p:nvSpPr>
        <p:spPr bwMode="auto">
          <a:xfrm>
            <a:off x="755650" y="1341438"/>
            <a:ext cx="7935913" cy="4524315"/>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n-GB" sz="2400" b="0" u="sng" dirty="0" smtClean="0"/>
              <a:t>With refer to previous figure</a:t>
            </a:r>
            <a:r>
              <a:rPr lang="en-GB" sz="2400" b="0" dirty="0" smtClean="0"/>
              <a:t>:</a:t>
            </a:r>
          </a:p>
          <a:p>
            <a:pPr>
              <a:spcBef>
                <a:spcPct val="50000"/>
              </a:spcBef>
            </a:pPr>
            <a:r>
              <a:rPr lang="en-GB" sz="2400" b="0" dirty="0" smtClean="0"/>
              <a:t>The distance from the fixed-unit hub to the movable-unit hub and feet are entered on the horizontal scale.</a:t>
            </a:r>
          </a:p>
          <a:p>
            <a:pPr>
              <a:spcBef>
                <a:spcPct val="50000"/>
              </a:spcBef>
            </a:pPr>
            <a:r>
              <a:rPr lang="en-GB" sz="2400" b="0" dirty="0" smtClean="0"/>
              <a:t>For reading accuracy, use as much as possible of the horizontal scale.</a:t>
            </a:r>
          </a:p>
          <a:p>
            <a:pPr>
              <a:spcBef>
                <a:spcPct val="50000"/>
              </a:spcBef>
            </a:pPr>
            <a:r>
              <a:rPr lang="en-GB" sz="2400" b="0" dirty="0" smtClean="0"/>
              <a:t>The pump hub to outboard driver foot is the largest linear measurement and should be placed as far to the left as possible.</a:t>
            </a:r>
          </a:p>
          <a:p>
            <a:pPr>
              <a:spcBef>
                <a:spcPct val="50000"/>
              </a:spcBef>
            </a:pPr>
            <a:r>
              <a:rPr lang="en-GB" sz="2400" b="0" dirty="0" smtClean="0"/>
              <a:t>Depending on the measurement, choose a suitable division scale like one division can equal 1”, etc.</a:t>
            </a:r>
            <a:endParaRPr lang="en-GB" sz="2400"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5_Default Design">
  <a:themeElements>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5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5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5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5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5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5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5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5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5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5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5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5954</TotalTime>
  <Words>2415</Words>
  <Application>Microsoft Office PowerPoint</Application>
  <PresentationFormat>On-screen Show (4:3)</PresentationFormat>
  <Paragraphs>366</Paragraphs>
  <Slides>55</Slides>
  <Notes>16</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15_Default Design</vt:lpstr>
      <vt:lpstr>Slide 1</vt:lpstr>
      <vt:lpstr>Reverse clock gauge (DTI) </vt:lpstr>
      <vt:lpstr>Reverse Clock Method</vt:lpstr>
      <vt:lpstr>Reverse Clock Method</vt:lpstr>
      <vt:lpstr>Reverse Clock Method</vt:lpstr>
      <vt:lpstr>Graph Paper</vt:lpstr>
      <vt:lpstr>Information Recording Points</vt:lpstr>
      <vt:lpstr>Five Graph Entries </vt:lpstr>
      <vt:lpstr>Horizontal Scale</vt:lpstr>
      <vt:lpstr>Vertical Scale</vt:lpstr>
      <vt:lpstr>Vertical Scale Coordinate Sign</vt:lpstr>
      <vt:lpstr>Vertical Scale Coordinate Sign</vt:lpstr>
      <vt:lpstr>Indicator Mounting</vt:lpstr>
      <vt:lpstr>Indicator Mounting</vt:lpstr>
      <vt:lpstr>Indicator Mounting</vt:lpstr>
      <vt:lpstr>Vertical Alignment Measurements</vt:lpstr>
      <vt:lpstr>Vertical Alignment Measurements</vt:lpstr>
      <vt:lpstr>Vertical Alignment Measurements</vt:lpstr>
      <vt:lpstr>Vertical Alignment Indicator Readings</vt:lpstr>
      <vt:lpstr>Indicator Readings</vt:lpstr>
      <vt:lpstr>Indicator Readings</vt:lpstr>
      <vt:lpstr>Plotting the Graph Entries </vt:lpstr>
      <vt:lpstr>Slide 23</vt:lpstr>
      <vt:lpstr>Slide 24</vt:lpstr>
      <vt:lpstr>Plotting the Graph Entries </vt:lpstr>
      <vt:lpstr>Plotting the Graph Entries </vt:lpstr>
      <vt:lpstr>Plotting the Graph Entries </vt:lpstr>
      <vt:lpstr>Alignment Graph Features</vt:lpstr>
      <vt:lpstr>Horizontal Alignment</vt:lpstr>
      <vt:lpstr>Horizontal Alignment</vt:lpstr>
      <vt:lpstr>Horizontal Alignment</vt:lpstr>
      <vt:lpstr>Horizontal Alignment</vt:lpstr>
      <vt:lpstr>Horizontal Alignment</vt:lpstr>
      <vt:lpstr>Horizontal Alignment</vt:lpstr>
      <vt:lpstr>Slide 35</vt:lpstr>
      <vt:lpstr>Slide 36</vt:lpstr>
      <vt:lpstr>Indicator Bracket Bar Sag </vt:lpstr>
      <vt:lpstr>BAR SAG</vt:lpstr>
      <vt:lpstr>BAR SAG</vt:lpstr>
      <vt:lpstr>Thermal Growth </vt:lpstr>
      <vt:lpstr>Slide 41</vt:lpstr>
      <vt:lpstr>Coefficient of Thermal Expansion</vt:lpstr>
      <vt:lpstr>Thermal Growth </vt:lpstr>
      <vt:lpstr>Thermal Growth </vt:lpstr>
      <vt:lpstr>Assumptions</vt:lpstr>
      <vt:lpstr>Assumptions</vt:lpstr>
      <vt:lpstr>Assumptions</vt:lpstr>
      <vt:lpstr>Assumptions</vt:lpstr>
      <vt:lpstr>General Observations</vt:lpstr>
      <vt:lpstr>General Observations</vt:lpstr>
      <vt:lpstr>You must make the right moves in sequence !  Regardless of the method you use, alignment needs to be done in four steps</vt:lpstr>
      <vt:lpstr>Not knowing when to say when </vt:lpstr>
      <vt:lpstr>THAT’S THE WAY IT’S SUPPOSED TO HAPPEN!</vt:lpstr>
      <vt:lpstr>So what do we do if it doesn’t?</vt:lpstr>
      <vt:lpstr>The End  Any 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 </cp:lastModifiedBy>
  <cp:revision>442</cp:revision>
  <dcterms:modified xsi:type="dcterms:W3CDTF">2015-02-16T12:05:52Z</dcterms:modified>
</cp:coreProperties>
</file>