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1" r:id="rId1"/>
  </p:sldMasterIdLst>
  <p:notesMasterIdLst>
    <p:notesMasterId r:id="rId36"/>
  </p:notesMasterIdLst>
  <p:handoutMasterIdLst>
    <p:handoutMasterId r:id="rId37"/>
  </p:handoutMasterIdLst>
  <p:sldIdLst>
    <p:sldId id="1412" r:id="rId2"/>
    <p:sldId id="1687" r:id="rId3"/>
    <p:sldId id="1688" r:id="rId4"/>
    <p:sldId id="1689" r:id="rId5"/>
    <p:sldId id="1736" r:id="rId6"/>
    <p:sldId id="1690" r:id="rId7"/>
    <p:sldId id="1691" r:id="rId8"/>
    <p:sldId id="1692" r:id="rId9"/>
    <p:sldId id="1693" r:id="rId10"/>
    <p:sldId id="1694" r:id="rId11"/>
    <p:sldId id="1695" r:id="rId12"/>
    <p:sldId id="1734" r:id="rId13"/>
    <p:sldId id="1697" r:id="rId14"/>
    <p:sldId id="1699" r:id="rId15"/>
    <p:sldId id="1700" r:id="rId16"/>
    <p:sldId id="1696" r:id="rId17"/>
    <p:sldId id="1701" r:id="rId18"/>
    <p:sldId id="1702" r:id="rId19"/>
    <p:sldId id="1732" r:id="rId20"/>
    <p:sldId id="1735" r:id="rId21"/>
    <p:sldId id="1733" r:id="rId22"/>
    <p:sldId id="1703" r:id="rId23"/>
    <p:sldId id="1704" r:id="rId24"/>
    <p:sldId id="1705" r:id="rId25"/>
    <p:sldId id="1738" r:id="rId26"/>
    <p:sldId id="1709" r:id="rId27"/>
    <p:sldId id="1710" r:id="rId28"/>
    <p:sldId id="1739" r:id="rId29"/>
    <p:sldId id="1740" r:id="rId30"/>
    <p:sldId id="1741" r:id="rId31"/>
    <p:sldId id="1713" r:id="rId32"/>
    <p:sldId id="1715" r:id="rId33"/>
    <p:sldId id="1737" r:id="rId34"/>
    <p:sldId id="1731" r:id="rId35"/>
  </p:sldIdLst>
  <p:sldSz cx="9144000" cy="6858000" type="screen4x3"/>
  <p:notesSz cx="6669088" cy="9867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0000"/>
    <a:srgbClr val="990000"/>
    <a:srgbClr val="CC6600"/>
    <a:srgbClr val="FF3300"/>
    <a:srgbClr val="0000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1" autoAdjust="0"/>
    <p:restoredTop sz="86409" autoAdjust="0"/>
  </p:normalViewPr>
  <p:slideViewPr>
    <p:cSldViewPr>
      <p:cViewPr varScale="1">
        <p:scale>
          <a:sx n="64" d="100"/>
          <a:sy n="64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24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0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1E3C51-301C-4F0F-8FFC-CDC0159A80A6}" type="datetimeFigureOut">
              <a:rPr lang="en-GB"/>
              <a:pPr>
                <a:defRPr/>
              </a:pPr>
              <a:t>28/01/2014</a:t>
            </a:fld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375"/>
            <a:ext cx="2890665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372375"/>
            <a:ext cx="2890665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15EDB2-34A8-445A-8B56-2504483D6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C68FD5-7BF9-4924-8200-C60D04F33412}" type="datetimeFigureOut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86977"/>
            <a:ext cx="5335893" cy="44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375"/>
            <a:ext cx="2890665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372375"/>
            <a:ext cx="2890665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5F1721-3E5B-4985-B45A-4BB74B7AC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6328" name="Picture 2" descr="01_TTELogo_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8813" y="710148"/>
            <a:ext cx="1027930" cy="49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0D9FF-1CA5-47F3-A60A-8194CB8CF79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93FEB-64A9-45D1-B2F2-7F42D644DF08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4461C-0ACE-4154-BD26-998ED82D8637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ED441-91BB-4F0D-9B41-632CA918C42F}" type="slidenum">
              <a:rPr lang="fr-CA"/>
              <a:pPr>
                <a:defRPr/>
              </a:pPr>
              <a:t>10</a:t>
            </a:fld>
            <a:endParaRPr lang="fr-CA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48486-C4AC-486A-9006-D137B186107D}" type="slidenum">
              <a:rPr lang="fr-CA"/>
              <a:pPr>
                <a:defRPr/>
              </a:pPr>
              <a:t>11</a:t>
            </a:fld>
            <a:endParaRPr lang="fr-CA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48486-C4AC-486A-9006-D137B186107D}" type="slidenum">
              <a:rPr lang="fr-CA"/>
              <a:pPr>
                <a:defRPr/>
              </a:pPr>
              <a:t>12</a:t>
            </a:fld>
            <a:endParaRPr lang="fr-CA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C32A4-CD47-43D0-9C19-1940BDCEC64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76288"/>
            <a:ext cx="4879975" cy="3660775"/>
          </a:xfrm>
          <a:ln w="12699" cap="flat">
            <a:solidFill>
              <a:schemeClr val="tx1"/>
            </a:solidFill>
          </a:ln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1" y="4687889"/>
            <a:ext cx="4891088" cy="4411663"/>
          </a:xfrm>
          <a:noFill/>
          <a:ln/>
        </p:spPr>
        <p:txBody>
          <a:bodyPr lIns="89995" tIns="44998" rIns="89995" bIns="4499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F495-9EAB-4271-901D-CCAB2928FE37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80D5-D6E6-4A9A-B69B-CB5CF9AB9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96101-4BDF-4EF2-BD54-A7F8BBE57903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40F8-65F5-4C99-A4D6-5690E269F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E9429-FC33-405B-8526-E26EDBD50F19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B903-A30E-4D50-9F6B-746AAE7599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3524-B1AE-4C68-B515-2C18B60688C5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13998-74A2-4D34-81A4-416AAAFF24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32A8-F531-4CD1-899F-BA1ACBFC4537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8698-DE35-4731-971C-CE0BB9733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CE3D8-1BF3-4002-9619-43BD09CBEC55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F97B5-B3C7-4FEB-88DD-053AAFB0E8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3B08-EFA6-47F1-A50B-AF9E3EB922E0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2D437-C899-43ED-A0CB-51B9EA8811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930F4-1AE3-4220-9FE6-CD3DB0D7EDD7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927A7-CB29-465C-A757-D2C6F5FBCF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1283-5610-46F4-A558-9EC9F5798F50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2490D-B2AD-4799-B228-02A1BF45C6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24CF-0470-40E0-A146-D8D262676A23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6F35-6396-4777-A23C-35E6AD1B63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72B6-7D65-4F7E-905A-08C5F16B7D79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AE6CD-FE47-4B43-963C-F896883D41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17E561-8715-460B-8EE8-F4D2281C8981}" type="datetimeFigureOut">
              <a:rPr lang="en-US"/>
              <a:pPr>
                <a:defRPr/>
              </a:pPr>
              <a:t>1/28/2014</a:t>
            </a:fld>
            <a:endParaRPr lang="en-GB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E1E5B3E-8208-4E3D-BC55-B71907A241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2" descr="01_TTELogo_s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96250" y="0"/>
            <a:ext cx="1047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135563"/>
            <a:ext cx="8964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39725"/>
          </a:xfrm>
        </p:spPr>
        <p:txBody>
          <a:bodyPr/>
          <a:lstStyle/>
          <a:p>
            <a:pPr>
              <a:defRPr/>
            </a:pPr>
            <a:fld id="{3B1974FB-3462-425D-9D5B-E05CE81F8D9E}" type="slidenum">
              <a:rPr lang="en-GB" sz="800" smtClean="0"/>
              <a:pPr>
                <a:defRPr/>
              </a:pPr>
              <a:t>1</a:t>
            </a:fld>
            <a:endParaRPr lang="en-GB" sz="800" dirty="0" smtClean="0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85750" y="6143625"/>
            <a:ext cx="4429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Website: www.ttetraining.ltd.uk</a:t>
            </a:r>
            <a:endParaRPr lang="en-US" sz="1600" dirty="0"/>
          </a:p>
        </p:txBody>
      </p:sp>
      <p:pic>
        <p:nvPicPr>
          <p:cNvPr id="2053" name="Picture 9" descr="accrediat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5929313"/>
            <a:ext cx="44640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GB" sz="4400" b="0" kern="0" dirty="0" err="1" smtClean="0">
                <a:solidFill>
                  <a:schemeClr val="tx2"/>
                </a:solidFill>
              </a:rPr>
              <a:t>Vee</a:t>
            </a:r>
            <a:r>
              <a:rPr lang="en-GB" sz="4400" b="0" kern="0" dirty="0" smtClean="0">
                <a:solidFill>
                  <a:schemeClr val="tx2"/>
                </a:solidFill>
              </a:rPr>
              <a:t> Belt Drives &amp; </a:t>
            </a:r>
          </a:p>
          <a:p>
            <a:pPr lvl="0" algn="ctr" eaLnBrk="0" hangingPunct="0"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Coupling Types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 descr="groov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005263"/>
            <a:ext cx="32718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323850" y="6597650"/>
            <a:ext cx="1079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</a:rPr>
              <a:t>MASKA 2009-M1</a:t>
            </a:r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468313" y="692150"/>
            <a:ext cx="813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 dirty="0"/>
              <a:t>Checking Pulley </a:t>
            </a:r>
            <a:r>
              <a:rPr lang="en-US" sz="3600" b="0" dirty="0" err="1"/>
              <a:t>Vee</a:t>
            </a:r>
            <a:r>
              <a:rPr lang="en-US" sz="3600" b="0" dirty="0"/>
              <a:t> for wear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1472009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Worn grooves cause one or more belts to ride lower than the others, resulting in premature wear of belts &amp; reduced performance levels (see Figure below)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If wear is premature, could be caused by misalignment.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861048"/>
            <a:ext cx="4320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tabLst>
                <a:tab pos="457200" algn="l"/>
              </a:tabLst>
            </a:pPr>
            <a:r>
              <a:rPr lang="en-GB" sz="2400" b="0" dirty="0" smtClean="0">
                <a:latin typeface="Arial" pitchFamily="34" charset="0"/>
                <a:ea typeface="Calibri" pitchFamily="34" charset="0"/>
              </a:rPr>
              <a:t>Signs of wear:  </a:t>
            </a:r>
          </a:p>
          <a:p>
            <a:pPr lvl="0" eaLnBrk="0" hangingPunct="0">
              <a:tabLst>
                <a:tab pos="457200" algn="l"/>
              </a:tabLst>
            </a:pPr>
            <a:endParaRPr lang="en-GB" sz="1000" b="0" dirty="0" smtClean="0">
              <a:latin typeface="Arial" pitchFamily="34" charset="0"/>
            </a:endParaRPr>
          </a:p>
          <a:p>
            <a:pPr lvl="0" eaLnBrk="0" hangingPunct="0">
              <a:tabLst>
                <a:tab pos="457200" algn="l"/>
              </a:tabLst>
            </a:pPr>
            <a:r>
              <a:rPr lang="en-GB" sz="2400" b="0" dirty="0" smtClean="0">
                <a:latin typeface="Arial" pitchFamily="34" charset="0"/>
                <a:ea typeface="Calibri" pitchFamily="34" charset="0"/>
              </a:rPr>
              <a:t>One or more belts are slack </a:t>
            </a:r>
            <a:br>
              <a:rPr lang="en-GB" sz="2400" b="0" dirty="0" smtClean="0">
                <a:latin typeface="Arial" pitchFamily="34" charset="0"/>
                <a:ea typeface="Calibri" pitchFamily="34" charset="0"/>
              </a:rPr>
            </a:br>
            <a:r>
              <a:rPr lang="en-GB" sz="2400" b="0" dirty="0" smtClean="0">
                <a:latin typeface="Arial" pitchFamily="34" charset="0"/>
                <a:ea typeface="Calibri" pitchFamily="34" charset="0"/>
              </a:rPr>
              <a:t>while others are tight?</a:t>
            </a:r>
          </a:p>
          <a:p>
            <a:pPr lvl="0" eaLnBrk="0" hangingPunct="0">
              <a:tabLst>
                <a:tab pos="457200" algn="l"/>
              </a:tabLst>
            </a:pPr>
            <a:endParaRPr lang="en-GB" sz="1000" b="0" dirty="0" smtClean="0">
              <a:latin typeface="Arial" pitchFamily="34" charset="0"/>
            </a:endParaRPr>
          </a:p>
          <a:p>
            <a:pPr lvl="0" eaLnBrk="0" hangingPunct="0">
              <a:tabLst>
                <a:tab pos="457200" algn="l"/>
              </a:tabLst>
            </a:pPr>
            <a:r>
              <a:rPr lang="en-GB" sz="2400" b="0" dirty="0" smtClean="0">
                <a:latin typeface="Arial" pitchFamily="34" charset="0"/>
                <a:ea typeface="Calibri" pitchFamily="34" charset="0"/>
              </a:rPr>
              <a:t>Bottom of the groove is shiny?</a:t>
            </a:r>
          </a:p>
          <a:p>
            <a:pPr lvl="0" eaLnBrk="0" hangingPunct="0">
              <a:tabLst>
                <a:tab pos="457200" algn="l"/>
              </a:tabLst>
            </a:pPr>
            <a:endParaRPr lang="en-GB" sz="1000" b="0" dirty="0" smtClean="0">
              <a:latin typeface="Arial" pitchFamily="34" charset="0"/>
            </a:endParaRPr>
          </a:p>
          <a:p>
            <a:pPr lvl="0" eaLnBrk="0" hangingPunct="0">
              <a:tabLst>
                <a:tab pos="457200" algn="l"/>
              </a:tabLst>
            </a:pPr>
            <a:r>
              <a:rPr lang="en-GB" sz="2400" b="0" dirty="0" smtClean="0">
                <a:latin typeface="Arial" pitchFamily="34" charset="0"/>
                <a:ea typeface="Calibri" pitchFamily="34" charset="0"/>
              </a:rPr>
              <a:t>Belts wear out quickly?</a:t>
            </a:r>
            <a:endParaRPr lang="en-GB" sz="2400" b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6" descr="groov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05064"/>
            <a:ext cx="194786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7" descr="groov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908720"/>
            <a:ext cx="16271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8"/>
          <p:cNvSpPr txBox="1">
            <a:spLocks noChangeArrowheads="1"/>
          </p:cNvSpPr>
          <p:nvPr/>
        </p:nvSpPr>
        <p:spPr bwMode="auto">
          <a:xfrm>
            <a:off x="323850" y="6597650"/>
            <a:ext cx="1079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</a:rPr>
              <a:t>MASKA 2009-M1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037927"/>
            <a:ext cx="608416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How to check for wear quickly?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Using a suitable belt gage is an inexpensive tool that can be inserted in the groove until the rim touches the flange.  If more than 1/32" wear, replace the sheave (see Figure opposite 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The cost of replacing the part is soon offset by the number of belts that will be quickly ruined by rounded sidewalls.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Resulting belt problems – touching bottom and slipping, reduced wedging action &amp; less gripping power.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8"/>
          <p:cNvSpPr txBox="1">
            <a:spLocks noChangeArrowheads="1"/>
          </p:cNvSpPr>
          <p:nvPr/>
        </p:nvSpPr>
        <p:spPr bwMode="auto">
          <a:xfrm>
            <a:off x="323850" y="6597650"/>
            <a:ext cx="1079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</a:rPr>
              <a:t>MASKA 2009-M1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2348880"/>
            <a:ext cx="511256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Cogged Belts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en-GB" sz="2400" b="0" dirty="0" smtClean="0"/>
              <a:t>These are used were a tight radius is required in the drive system. It allows the belt to maintain its </a:t>
            </a:r>
            <a:r>
              <a:rPr lang="en-GB" sz="2400" b="0" dirty="0" err="1" smtClean="0"/>
              <a:t>Vee</a:t>
            </a:r>
            <a:r>
              <a:rPr lang="en-GB" sz="2400" b="0" dirty="0" smtClean="0"/>
              <a:t> section profile as it passes over a small </a:t>
            </a:r>
            <a:r>
              <a:rPr lang="en-GB" sz="2400" b="0" dirty="0" err="1" smtClean="0"/>
              <a:t>Vee</a:t>
            </a:r>
            <a:r>
              <a:rPr lang="en-GB" sz="2400" b="0" dirty="0" smtClean="0"/>
              <a:t> drive pulley, thus improving contact and reducing surface </a:t>
            </a:r>
            <a:r>
              <a:rPr lang="en-GB" sz="2400" b="0" dirty="0" err="1" smtClean="0"/>
              <a:t>embrittlement</a:t>
            </a:r>
            <a:r>
              <a:rPr lang="en-GB" sz="2400" b="0" dirty="0" smtClean="0"/>
              <a:t> on the sides of the belt caused by slippage. </a:t>
            </a:r>
            <a:endParaRPr lang="en-GB" sz="2400" b="0" dirty="0"/>
          </a:p>
        </p:txBody>
      </p:sp>
      <p:pic>
        <p:nvPicPr>
          <p:cNvPr id="6" name="Picture 5" descr="Tight Radious Vee Be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924944"/>
            <a:ext cx="2808312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90872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0" dirty="0" smtClean="0"/>
              <a:t>Cogged </a:t>
            </a:r>
            <a:r>
              <a:rPr lang="en-GB" sz="3600" b="0" dirty="0" err="1" smtClean="0"/>
              <a:t>Vee</a:t>
            </a:r>
            <a:r>
              <a:rPr lang="en-GB" sz="3600" b="0" dirty="0" smtClean="0"/>
              <a:t> Belts</a:t>
            </a:r>
            <a:endParaRPr lang="en-GB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931863" y="442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Belt Drives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67544" y="1700808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/>
              <a:t>Uses friction to transmit power</a:t>
            </a:r>
          </a:p>
          <a:p>
            <a:pPr marL="342900" indent="-342900">
              <a:spcBef>
                <a:spcPct val="20000"/>
              </a:spcBef>
            </a:pPr>
            <a:endParaRPr lang="en-US" sz="3200" b="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51720" y="2636912"/>
            <a:ext cx="5048250" cy="2849563"/>
            <a:chOff x="1132" y="2293"/>
            <a:chExt cx="3180" cy="1795"/>
          </a:xfrm>
        </p:grpSpPr>
        <p:sp>
          <p:nvSpPr>
            <p:cNvPr id="1033" name="Line 7"/>
            <p:cNvSpPr>
              <a:spLocks noChangeShapeType="1"/>
            </p:cNvSpPr>
            <p:nvPr/>
          </p:nvSpPr>
          <p:spPr bwMode="auto">
            <a:xfrm>
              <a:off x="1696" y="3497"/>
              <a:ext cx="2298" cy="1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8"/>
            <p:cNvSpPr>
              <a:spLocks noChangeShapeType="1"/>
            </p:cNvSpPr>
            <p:nvPr/>
          </p:nvSpPr>
          <p:spPr bwMode="auto">
            <a:xfrm>
              <a:off x="1840" y="2305"/>
              <a:ext cx="2172" cy="67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Oval 9"/>
            <p:cNvSpPr>
              <a:spLocks noChangeArrowheads="1"/>
            </p:cNvSpPr>
            <p:nvPr/>
          </p:nvSpPr>
          <p:spPr bwMode="auto">
            <a:xfrm>
              <a:off x="1132" y="2293"/>
              <a:ext cx="1218" cy="1218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Oval 10"/>
            <p:cNvSpPr>
              <a:spLocks noChangeArrowheads="1"/>
            </p:cNvSpPr>
            <p:nvPr/>
          </p:nvSpPr>
          <p:spPr bwMode="auto">
            <a:xfrm>
              <a:off x="3706" y="2959"/>
              <a:ext cx="570" cy="570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11"/>
            <p:cNvSpPr>
              <a:spLocks noChangeArrowheads="1"/>
            </p:cNvSpPr>
            <p:nvPr/>
          </p:nvSpPr>
          <p:spPr bwMode="auto">
            <a:xfrm>
              <a:off x="1690" y="2863"/>
              <a:ext cx="108" cy="10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Oval 12"/>
            <p:cNvSpPr>
              <a:spLocks noChangeArrowheads="1"/>
            </p:cNvSpPr>
            <p:nvPr/>
          </p:nvSpPr>
          <p:spPr bwMode="auto">
            <a:xfrm>
              <a:off x="3964" y="3211"/>
              <a:ext cx="72" cy="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Text Box 13"/>
            <p:cNvSpPr txBox="1">
              <a:spLocks noChangeArrowheads="1"/>
            </p:cNvSpPr>
            <p:nvPr/>
          </p:nvSpPr>
          <p:spPr bwMode="auto">
            <a:xfrm>
              <a:off x="1612" y="2437"/>
              <a:ext cx="23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40" name="Text Box 14"/>
            <p:cNvSpPr txBox="1">
              <a:spLocks noChangeArrowheads="1"/>
            </p:cNvSpPr>
            <p:nvPr/>
          </p:nvSpPr>
          <p:spPr bwMode="auto">
            <a:xfrm>
              <a:off x="3742" y="3223"/>
              <a:ext cx="23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41" name="Arc 15"/>
            <p:cNvSpPr>
              <a:spLocks/>
            </p:cNvSpPr>
            <p:nvPr/>
          </p:nvSpPr>
          <p:spPr bwMode="auto">
            <a:xfrm flipV="1">
              <a:off x="1750" y="2911"/>
              <a:ext cx="294" cy="2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Arc 16"/>
            <p:cNvSpPr>
              <a:spLocks/>
            </p:cNvSpPr>
            <p:nvPr/>
          </p:nvSpPr>
          <p:spPr bwMode="auto">
            <a:xfrm>
              <a:off x="3994" y="3170"/>
              <a:ext cx="156" cy="226"/>
            </a:xfrm>
            <a:custGeom>
              <a:avLst/>
              <a:gdLst>
                <a:gd name="T0" fmla="*/ 0 w 21600"/>
                <a:gd name="T1" fmla="*/ 0 h 31253"/>
                <a:gd name="T2" fmla="*/ 0 w 21600"/>
                <a:gd name="T3" fmla="*/ 0 h 31253"/>
                <a:gd name="T4" fmla="*/ 0 w 21600"/>
                <a:gd name="T5" fmla="*/ 0 h 3125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53"/>
                <a:gd name="T11" fmla="*/ 21600 w 21600"/>
                <a:gd name="T12" fmla="*/ 31253 h 312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53" fill="none" extrusionOk="0">
                  <a:moveTo>
                    <a:pt x="19238" y="0"/>
                  </a:moveTo>
                  <a:cubicBezTo>
                    <a:pt x="20790" y="3040"/>
                    <a:pt x="21600" y="6406"/>
                    <a:pt x="21600" y="9820"/>
                  </a:cubicBezTo>
                  <a:cubicBezTo>
                    <a:pt x="21600" y="20713"/>
                    <a:pt x="13488" y="29902"/>
                    <a:pt x="2679" y="31253"/>
                  </a:cubicBezTo>
                </a:path>
                <a:path w="21600" h="31253" stroke="0" extrusionOk="0">
                  <a:moveTo>
                    <a:pt x="19238" y="0"/>
                  </a:moveTo>
                  <a:cubicBezTo>
                    <a:pt x="20790" y="3040"/>
                    <a:pt x="21600" y="6406"/>
                    <a:pt x="21600" y="9820"/>
                  </a:cubicBezTo>
                  <a:cubicBezTo>
                    <a:pt x="21600" y="20713"/>
                    <a:pt x="13488" y="29902"/>
                    <a:pt x="2679" y="31253"/>
                  </a:cubicBezTo>
                  <a:lnTo>
                    <a:pt x="0" y="982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Line 17"/>
            <p:cNvSpPr>
              <a:spLocks noChangeShapeType="1"/>
            </p:cNvSpPr>
            <p:nvPr/>
          </p:nvSpPr>
          <p:spPr bwMode="auto">
            <a:xfrm>
              <a:off x="1640" y="3629"/>
              <a:ext cx="2246" cy="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18"/>
            <p:cNvSpPr>
              <a:spLocks noChangeShapeType="1"/>
            </p:cNvSpPr>
            <p:nvPr/>
          </p:nvSpPr>
          <p:spPr bwMode="auto">
            <a:xfrm flipV="1">
              <a:off x="1626" y="2936"/>
              <a:ext cx="116" cy="8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19"/>
            <p:cNvSpPr>
              <a:spLocks noChangeShapeType="1"/>
            </p:cNvSpPr>
            <p:nvPr/>
          </p:nvSpPr>
          <p:spPr bwMode="auto">
            <a:xfrm flipV="1">
              <a:off x="3879" y="3281"/>
              <a:ext cx="115" cy="8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Text Box 20"/>
            <p:cNvSpPr txBox="1">
              <a:spLocks noChangeArrowheads="1"/>
            </p:cNvSpPr>
            <p:nvPr/>
          </p:nvSpPr>
          <p:spPr bwMode="auto">
            <a:xfrm>
              <a:off x="2633" y="3673"/>
              <a:ext cx="28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47" name="Text Box 21"/>
            <p:cNvSpPr txBox="1">
              <a:spLocks noChangeArrowheads="1"/>
            </p:cNvSpPr>
            <p:nvPr/>
          </p:nvSpPr>
          <p:spPr bwMode="auto">
            <a:xfrm>
              <a:off x="1966" y="2911"/>
              <a:ext cx="360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Symbol" pitchFamily="18" charset="2"/>
                </a:rPr>
                <a:t>w</a:t>
              </a:r>
              <a:r>
                <a:rPr lang="en-US" sz="2000" baseline="-25000">
                  <a:latin typeface="Times New Roman" pitchFamily="18" charset="0"/>
                </a:rPr>
                <a:t>2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048" name="Text Box 22"/>
            <p:cNvSpPr txBox="1">
              <a:spLocks noChangeArrowheads="1"/>
            </p:cNvSpPr>
            <p:nvPr/>
          </p:nvSpPr>
          <p:spPr bwMode="auto">
            <a:xfrm>
              <a:off x="3952" y="2935"/>
              <a:ext cx="360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Symbol" pitchFamily="18" charset="2"/>
                </a:rPr>
                <a:t>w</a:t>
              </a:r>
              <a:r>
                <a:rPr lang="en-US" sz="2000" baseline="-25000">
                  <a:latin typeface="Times New Roman" pitchFamily="18" charset="0"/>
                </a:rPr>
                <a:t>1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049" name="Line 23"/>
            <p:cNvSpPr>
              <a:spLocks noChangeShapeType="1"/>
            </p:cNvSpPr>
            <p:nvPr/>
          </p:nvSpPr>
          <p:spPr bwMode="auto">
            <a:xfrm flipH="1">
              <a:off x="1258" y="2587"/>
              <a:ext cx="996" cy="6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Text Box 24"/>
            <p:cNvSpPr txBox="1">
              <a:spLocks noChangeArrowheads="1"/>
            </p:cNvSpPr>
            <p:nvPr/>
          </p:nvSpPr>
          <p:spPr bwMode="auto">
            <a:xfrm>
              <a:off x="1354" y="2809"/>
              <a:ext cx="31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D</a:t>
              </a:r>
              <a:r>
                <a:rPr lang="en-US" sz="2000" baseline="-25000">
                  <a:latin typeface="Times New Roman" pitchFamily="18" charset="0"/>
                </a:rPr>
                <a:t>2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051" name="Text Box 25"/>
            <p:cNvSpPr txBox="1">
              <a:spLocks noChangeArrowheads="1"/>
            </p:cNvSpPr>
            <p:nvPr/>
          </p:nvSpPr>
          <p:spPr bwMode="auto">
            <a:xfrm>
              <a:off x="3382" y="2959"/>
              <a:ext cx="31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D</a:t>
              </a:r>
              <a:r>
                <a:rPr lang="en-US" sz="2000" baseline="-25000">
                  <a:latin typeface="Times New Roman" pitchFamily="18" charset="0"/>
                </a:rPr>
                <a:t>1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052" name="Line 26"/>
            <p:cNvSpPr>
              <a:spLocks noChangeShapeType="1"/>
            </p:cNvSpPr>
            <p:nvPr/>
          </p:nvSpPr>
          <p:spPr bwMode="auto">
            <a:xfrm flipH="1" flipV="1">
              <a:off x="3736" y="3163"/>
              <a:ext cx="534" cy="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7"/>
            <p:cNvSpPr>
              <a:spLocks noChangeShapeType="1"/>
            </p:cNvSpPr>
            <p:nvPr/>
          </p:nvSpPr>
          <p:spPr bwMode="auto">
            <a:xfrm flipH="1" flipV="1">
              <a:off x="3640" y="3133"/>
              <a:ext cx="63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27584" y="57332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/>
              <a:t>Speed = </a:t>
            </a:r>
            <a:r>
              <a:rPr lang="en-GB" sz="2400" b="0" dirty="0" err="1" smtClean="0"/>
              <a:t>D1</a:t>
            </a:r>
            <a:r>
              <a:rPr lang="en-GB" sz="2400" b="0" dirty="0" smtClean="0"/>
              <a:t> / </a:t>
            </a:r>
            <a:r>
              <a:rPr lang="en-GB" sz="2400" b="0" dirty="0" err="1" smtClean="0"/>
              <a:t>D2</a:t>
            </a:r>
            <a:r>
              <a:rPr lang="en-GB" sz="2400" b="0" dirty="0" smtClean="0"/>
              <a:t>  X </a:t>
            </a:r>
            <a:r>
              <a:rPr lang="en-GB" sz="2400" b="0" dirty="0" err="1" smtClean="0"/>
              <a:t>R.P.M.</a:t>
            </a:r>
            <a:r>
              <a:rPr lang="en-GB" sz="2400" b="0" dirty="0" smtClean="0"/>
              <a:t> of driver = </a:t>
            </a:r>
            <a:r>
              <a:rPr lang="en-GB" sz="2400" b="0" dirty="0" err="1" smtClean="0"/>
              <a:t>R.P.M.</a:t>
            </a:r>
            <a:r>
              <a:rPr lang="en-GB" sz="2400" b="0" dirty="0" smtClean="0"/>
              <a:t> of driven </a:t>
            </a:r>
            <a:endParaRPr lang="en-GB" sz="24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Belt Drive Basics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6163" y="1556792"/>
            <a:ext cx="7883741" cy="4207768"/>
            <a:chOff x="-218" y="915"/>
            <a:chExt cx="5738" cy="306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16" y="915"/>
              <a:ext cx="3872" cy="1533"/>
              <a:chOff x="1016" y="915"/>
              <a:chExt cx="3872" cy="1533"/>
            </a:xfrm>
          </p:grpSpPr>
          <p:sp>
            <p:nvSpPr>
              <p:cNvPr id="62490" name="Oval 5"/>
              <p:cNvSpPr>
                <a:spLocks noChangeArrowheads="1"/>
              </p:cNvSpPr>
              <p:nvPr/>
            </p:nvSpPr>
            <p:spPr bwMode="auto">
              <a:xfrm>
                <a:off x="1016" y="1352"/>
                <a:ext cx="752" cy="752"/>
              </a:xfrm>
              <a:prstGeom prst="ellipse">
                <a:avLst/>
              </a:prstGeom>
              <a:solidFill>
                <a:schemeClr val="accent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1" name="Oval 6"/>
              <p:cNvSpPr>
                <a:spLocks noChangeArrowheads="1"/>
              </p:cNvSpPr>
              <p:nvPr/>
            </p:nvSpPr>
            <p:spPr bwMode="auto">
              <a:xfrm>
                <a:off x="3368" y="920"/>
                <a:ext cx="1520" cy="1520"/>
              </a:xfrm>
              <a:prstGeom prst="ellipse">
                <a:avLst/>
              </a:prstGeom>
              <a:solidFill>
                <a:schemeClr val="accent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2" name="Line 7"/>
              <p:cNvSpPr>
                <a:spLocks noChangeShapeType="1"/>
              </p:cNvSpPr>
              <p:nvPr/>
            </p:nvSpPr>
            <p:spPr bwMode="auto">
              <a:xfrm flipV="1">
                <a:off x="1395" y="915"/>
                <a:ext cx="2682" cy="426"/>
              </a:xfrm>
              <a:prstGeom prst="line">
                <a:avLst/>
              </a:prstGeom>
              <a:noFill/>
              <a:ln w="507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3" name="Line 8"/>
              <p:cNvSpPr>
                <a:spLocks noChangeShapeType="1"/>
              </p:cNvSpPr>
              <p:nvPr/>
            </p:nvSpPr>
            <p:spPr bwMode="auto">
              <a:xfrm>
                <a:off x="1446" y="2118"/>
                <a:ext cx="2682" cy="330"/>
              </a:xfrm>
              <a:prstGeom prst="line">
                <a:avLst/>
              </a:prstGeom>
              <a:noFill/>
              <a:ln w="507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32" y="2451"/>
              <a:ext cx="3872" cy="1533"/>
              <a:chOff x="632" y="2451"/>
              <a:chExt cx="3872" cy="1533"/>
            </a:xfrm>
          </p:grpSpPr>
          <p:sp>
            <p:nvSpPr>
              <p:cNvPr id="62486" name="Oval 10"/>
              <p:cNvSpPr>
                <a:spLocks noChangeArrowheads="1"/>
              </p:cNvSpPr>
              <p:nvPr/>
            </p:nvSpPr>
            <p:spPr bwMode="auto">
              <a:xfrm>
                <a:off x="3752" y="2888"/>
                <a:ext cx="752" cy="752"/>
              </a:xfrm>
              <a:prstGeom prst="ellipse">
                <a:avLst/>
              </a:prstGeom>
              <a:solidFill>
                <a:schemeClr val="accent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7" name="Oval 11"/>
              <p:cNvSpPr>
                <a:spLocks noChangeArrowheads="1"/>
              </p:cNvSpPr>
              <p:nvPr/>
            </p:nvSpPr>
            <p:spPr bwMode="auto">
              <a:xfrm>
                <a:off x="632" y="2456"/>
                <a:ext cx="1520" cy="1520"/>
              </a:xfrm>
              <a:prstGeom prst="ellipse">
                <a:avLst/>
              </a:prstGeom>
              <a:solidFill>
                <a:schemeClr val="accent1"/>
              </a:solidFill>
              <a:ln w="253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8" name="Line 12"/>
              <p:cNvSpPr>
                <a:spLocks noChangeShapeType="1"/>
              </p:cNvSpPr>
              <p:nvPr/>
            </p:nvSpPr>
            <p:spPr bwMode="auto">
              <a:xfrm flipH="1" flipV="1">
                <a:off x="1443" y="2451"/>
                <a:ext cx="2682" cy="426"/>
              </a:xfrm>
              <a:prstGeom prst="line">
                <a:avLst/>
              </a:prstGeom>
              <a:noFill/>
              <a:ln w="507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9" name="Line 13"/>
              <p:cNvSpPr>
                <a:spLocks noChangeShapeType="1"/>
              </p:cNvSpPr>
              <p:nvPr/>
            </p:nvSpPr>
            <p:spPr bwMode="auto">
              <a:xfrm flipH="1">
                <a:off x="1398" y="3654"/>
                <a:ext cx="2682" cy="330"/>
              </a:xfrm>
              <a:prstGeom prst="line">
                <a:avLst/>
              </a:prstGeom>
              <a:noFill/>
              <a:ln w="507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2376" y="3100"/>
              <a:ext cx="1200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b="0" dirty="0">
                  <a:latin typeface="Arial" pitchFamily="34" charset="0"/>
                  <a:cs typeface="Arial" pitchFamily="34" charset="0"/>
                </a:rPr>
                <a:t>Speed-Up</a:t>
              </a:r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1824" y="1536"/>
              <a:ext cx="1505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b="0" dirty="0">
                  <a:latin typeface="Arial" pitchFamily="34" charset="0"/>
                  <a:cs typeface="Arial" pitchFamily="34" charset="0"/>
                </a:rPr>
                <a:t>Speed-Down</a:t>
              </a:r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4992" y="1536"/>
              <a:ext cx="52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b="0" dirty="0">
                  <a:latin typeface="Arial" pitchFamily="34" charset="0"/>
                  <a:cs typeface="Arial" pitchFamily="34" charset="0"/>
                </a:rPr>
                <a:t>10”</a:t>
              </a:r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-218" y="1860"/>
              <a:ext cx="123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b="0" dirty="0">
                  <a:latin typeface="Arial" pitchFamily="34" charset="0"/>
                  <a:cs typeface="Arial" pitchFamily="34" charset="0"/>
                </a:rPr>
                <a:t>1750 rpm</a:t>
              </a: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-114" y="2963"/>
              <a:ext cx="39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b="0" dirty="0">
                  <a:latin typeface="Arial" pitchFamily="34" charset="0"/>
                  <a:cs typeface="Arial" pitchFamily="34" charset="0"/>
                </a:rPr>
                <a:t>10”</a:t>
              </a:r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4813" y="3121"/>
              <a:ext cx="576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b="0" dirty="0">
                  <a:latin typeface="Arial" pitchFamily="34" charset="0"/>
                  <a:cs typeface="Arial" pitchFamily="34" charset="0"/>
                </a:rPr>
                <a:t>4”</a:t>
              </a:r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96" y="1493"/>
              <a:ext cx="576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b="0" dirty="0">
                  <a:latin typeface="Arial" pitchFamily="34" charset="0"/>
                  <a:cs typeface="Arial" pitchFamily="34" charset="0"/>
                </a:rPr>
                <a:t>4”</a:t>
              </a:r>
            </a:p>
          </p:txBody>
        </p:sp>
      </p:grp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7452320" y="2924944"/>
            <a:ext cx="13716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700 rpm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6948264" y="5013176"/>
            <a:ext cx="18288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4375 rpm</a:t>
            </a:r>
          </a:p>
        </p:txBody>
      </p:sp>
      <p:sp>
        <p:nvSpPr>
          <p:cNvPr id="62472" name="Text Box 28"/>
          <p:cNvSpPr txBox="1">
            <a:spLocks noChangeArrowheads="1"/>
          </p:cNvSpPr>
          <p:nvPr/>
        </p:nvSpPr>
        <p:spPr bwMode="auto">
          <a:xfrm>
            <a:off x="251520" y="1412776"/>
            <a:ext cx="2687216" cy="46166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0" dirty="0">
                <a:latin typeface="Arial" pitchFamily="34" charset="0"/>
                <a:cs typeface="Arial" pitchFamily="34" charset="0"/>
              </a:rPr>
              <a:t>Speed Ratio = 2.5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0" y="4869160"/>
            <a:ext cx="1699580" cy="43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1750 rpm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467544" y="1628800"/>
            <a:ext cx="842486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No lubrication </a:t>
            </a:r>
            <a:r>
              <a:rPr lang="en-US" sz="2400" b="0" dirty="0" smtClean="0"/>
              <a:t>required</a:t>
            </a:r>
          </a:p>
          <a:p>
            <a:endParaRPr lang="en-US" sz="1000" b="0" dirty="0"/>
          </a:p>
          <a:p>
            <a:r>
              <a:rPr lang="en-US" sz="2400" b="0" dirty="0"/>
              <a:t>Clean &amp; low maintenance</a:t>
            </a:r>
          </a:p>
          <a:p>
            <a:endParaRPr lang="en-US" sz="1000" b="0" dirty="0"/>
          </a:p>
          <a:p>
            <a:r>
              <a:rPr lang="en-US" sz="2400" b="0" dirty="0"/>
              <a:t>Low-stretch tensile cord nearly eliminating the need for </a:t>
            </a:r>
            <a:r>
              <a:rPr lang="fr-CA" sz="2400" b="0" dirty="0" err="1"/>
              <a:t>re</a:t>
            </a:r>
            <a:r>
              <a:rPr lang="fr-CA" sz="2400" b="0" dirty="0"/>
              <a:t>-</a:t>
            </a:r>
            <a:r>
              <a:rPr lang="en-US" sz="2400" b="0" dirty="0"/>
              <a:t>tensioning</a:t>
            </a:r>
          </a:p>
          <a:p>
            <a:endParaRPr lang="en-US" sz="1000" b="0" dirty="0"/>
          </a:p>
          <a:p>
            <a:r>
              <a:rPr lang="en-US" sz="2400" b="0" dirty="0"/>
              <a:t>Eliminate noise problems of chain drives</a:t>
            </a:r>
          </a:p>
          <a:p>
            <a:endParaRPr lang="en-US" sz="1000" b="0" dirty="0"/>
          </a:p>
          <a:p>
            <a:r>
              <a:rPr lang="en-US" sz="2400" b="0" dirty="0"/>
              <a:t>Long life expectancy when well designed</a:t>
            </a:r>
          </a:p>
          <a:p>
            <a:endParaRPr lang="en-US" sz="1000" b="0" dirty="0"/>
          </a:p>
          <a:p>
            <a:r>
              <a:rPr lang="en-US" sz="2400" b="0" dirty="0"/>
              <a:t>Smooth engagement of belt with pulley allows high speeds</a:t>
            </a:r>
          </a:p>
          <a:p>
            <a:endParaRPr lang="en-US" sz="1000" b="0" dirty="0"/>
          </a:p>
          <a:p>
            <a:r>
              <a:rPr lang="en-US" sz="2400" b="0" dirty="0"/>
              <a:t>Less weight compared to chain and gear drives for same horsepower requirements</a:t>
            </a:r>
          </a:p>
          <a:p>
            <a:endParaRPr lang="en-US" sz="1000" b="0" dirty="0"/>
          </a:p>
          <a:p>
            <a:r>
              <a:rPr lang="en-US" sz="2400" b="0" dirty="0"/>
              <a:t>Can operate in wet environments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69269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0" dirty="0" smtClean="0"/>
              <a:t>Main Advantages</a:t>
            </a:r>
            <a:endParaRPr lang="en-GB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2" descr="syn dr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05038"/>
            <a:ext cx="6356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69937" y="1205027"/>
            <a:ext cx="7041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SYNCHRONOUS BELT DRIVES 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23528" y="2060848"/>
            <a:ext cx="7848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/>
              <a:t>A</a:t>
            </a:r>
            <a:r>
              <a:rPr lang="en-US" sz="2400" b="0" dirty="0"/>
              <a:t>) Synchronous Belt Drive </a:t>
            </a:r>
          </a:p>
          <a:p>
            <a:endParaRPr lang="en-US" sz="1000" b="0" dirty="0"/>
          </a:p>
          <a:p>
            <a:r>
              <a:rPr lang="en-US" sz="2400" b="0" dirty="0"/>
              <a:t>B) Gear drive </a:t>
            </a:r>
          </a:p>
          <a:p>
            <a:endParaRPr lang="en-US" sz="1000" b="0" dirty="0"/>
          </a:p>
          <a:p>
            <a:r>
              <a:rPr lang="en-US" sz="2400" b="0" dirty="0"/>
              <a:t>C) Chain drive</a:t>
            </a:r>
          </a:p>
        </p:txBody>
      </p:sp>
      <p:pic>
        <p:nvPicPr>
          <p:cNvPr id="64515" name="Picture 2" descr="fig2-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644900"/>
            <a:ext cx="259238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 descr="fig2-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005263"/>
            <a:ext cx="1493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 descr="Sync belt 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860800"/>
            <a:ext cx="1439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1403350" y="5876925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</a:t>
            </a:r>
            <a:endParaRPr lang="en-US"/>
          </a:p>
        </p:txBody>
      </p:sp>
      <p:sp>
        <p:nvSpPr>
          <p:cNvPr id="64519" name="TextBox 6"/>
          <p:cNvSpPr txBox="1">
            <a:spLocks noChangeArrowheads="1"/>
          </p:cNvSpPr>
          <p:nvPr/>
        </p:nvSpPr>
        <p:spPr bwMode="auto">
          <a:xfrm>
            <a:off x="4140200" y="5876925"/>
            <a:ext cx="503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B</a:t>
            </a:r>
            <a:endParaRPr lang="en-US"/>
          </a:p>
        </p:txBody>
      </p:sp>
      <p:sp>
        <p:nvSpPr>
          <p:cNvPr id="64520" name="TextBox 7"/>
          <p:cNvSpPr txBox="1">
            <a:spLocks noChangeArrowheads="1"/>
          </p:cNvSpPr>
          <p:nvPr/>
        </p:nvSpPr>
        <p:spPr bwMode="auto">
          <a:xfrm>
            <a:off x="7019925" y="5876925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2068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/>
              <a:t>THREE CATEGORIES OF SYNCHRONOUS DRIVES:</a:t>
            </a:r>
            <a:r>
              <a:rPr lang="en-GB" sz="3600" b="0" dirty="0" smtClean="0"/>
              <a:t> </a:t>
            </a:r>
            <a:endParaRPr lang="en-GB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23528" y="1700808"/>
            <a:ext cx="6985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/>
              <a:t>Standard/Trapezoidal Synchronous belt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3275856" y="4149080"/>
            <a:ext cx="543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err="1"/>
              <a:t>H.T.B.</a:t>
            </a:r>
            <a:r>
              <a:rPr lang="en-US" sz="2400" b="0" dirty="0"/>
              <a:t> </a:t>
            </a:r>
            <a:r>
              <a:rPr lang="en-GB" sz="2400" b="0" dirty="0" smtClean="0"/>
              <a:t>High Torque Belt</a:t>
            </a:r>
            <a:r>
              <a:rPr lang="en-US" sz="2400" b="0" dirty="0" smtClean="0"/>
              <a:t>/ </a:t>
            </a:r>
            <a:r>
              <a:rPr lang="en-US" sz="2400" b="0" dirty="0"/>
              <a:t>Curvilinear Synchronous Belt </a:t>
            </a:r>
          </a:p>
        </p:txBody>
      </p:sp>
      <p:pic>
        <p:nvPicPr>
          <p:cNvPr id="65540" name="Picture 3" descr="Timing maska blue fl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30972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HTB maska blue fle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869160"/>
            <a:ext cx="27352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696" y="69269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0" dirty="0" smtClean="0"/>
              <a:t>Toothed Timing Belt Drives</a:t>
            </a:r>
            <a:endParaRPr lang="en-GB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r>
              <a:rPr lang="en-GB" sz="3600" dirty="0" smtClean="0"/>
              <a:t>Installation of Timing Belts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4824536" cy="44644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Prior to installation, the drive centre distance should be reduced so that the timing belt can be installed without force.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If this is not possible, the timing belt must be installed together with one or both of the timing belt pulleys. 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Installation with the use of the force is NOT permissible at any time.</a:t>
            </a:r>
            <a:endParaRPr lang="en-GB" sz="2400" dirty="0"/>
          </a:p>
        </p:txBody>
      </p:sp>
      <p:pic>
        <p:nvPicPr>
          <p:cNvPr id="5" name="Picture 4" descr="imagesCA7P38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132856"/>
            <a:ext cx="3478492" cy="35886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92E1CD5B-B2FA-464D-8730-55DCFE0407F4}" type="slidenum">
              <a:rPr lang="en-GB" smtClean="0">
                <a:cs typeface="Arial" charset="0"/>
              </a:rPr>
              <a:pPr algn="ctr"/>
              <a:t>2</a:t>
            </a:fld>
            <a:endParaRPr lang="en-GB" smtClean="0">
              <a:cs typeface="Arial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152525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</a:rPr>
              <a:t>Vee Belt Drives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781300"/>
            <a:ext cx="7200900" cy="1800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Belt fitting, belt wear, belt material and belt alignment need to be set-up correctly to ensure the dive is reliable and long lasting. </a:t>
            </a:r>
          </a:p>
          <a:p>
            <a:pPr marL="0" indent="0" eaLnBrk="1" hangingPunct="1"/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1331640" y="2420888"/>
            <a:ext cx="684076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0" dirty="0" smtClean="0"/>
              <a:t>No need for expensive drive enclosures</a:t>
            </a:r>
          </a:p>
          <a:p>
            <a:endParaRPr lang="en-GB" sz="1000" b="0" dirty="0" smtClean="0"/>
          </a:p>
          <a:p>
            <a:r>
              <a:rPr lang="en-GB" sz="2400" b="0" dirty="0" smtClean="0"/>
              <a:t>No need for lubrication systems</a:t>
            </a:r>
          </a:p>
          <a:p>
            <a:endParaRPr lang="en-GB" sz="1000" b="0" dirty="0" smtClean="0"/>
          </a:p>
          <a:p>
            <a:r>
              <a:rPr lang="en-GB" sz="2400" b="0" dirty="0" smtClean="0"/>
              <a:t>No need for tensioning devices</a:t>
            </a:r>
          </a:p>
          <a:p>
            <a:endParaRPr lang="en-GB" sz="1000" b="0" dirty="0" smtClean="0"/>
          </a:p>
          <a:p>
            <a:r>
              <a:rPr lang="en-GB" sz="2400" b="0" dirty="0" smtClean="0"/>
              <a:t>No adjustment needed due to stretch or wear</a:t>
            </a:r>
          </a:p>
          <a:p>
            <a:endParaRPr lang="en-GB" sz="1000" b="0" dirty="0" smtClean="0"/>
          </a:p>
          <a:p>
            <a:r>
              <a:rPr lang="en-GB" sz="2400" b="0" dirty="0" smtClean="0"/>
              <a:t>No worn sprocket replacement</a:t>
            </a:r>
          </a:p>
          <a:p>
            <a:endParaRPr lang="en-GB" sz="1000" b="0" dirty="0" smtClean="0"/>
          </a:p>
          <a:p>
            <a:r>
              <a:rPr lang="en-GB" sz="2400" b="0" dirty="0" smtClean="0"/>
              <a:t>No ongoing maintenance costs for roller chain</a:t>
            </a:r>
            <a:endParaRPr lang="en-GB" sz="2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69269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0" dirty="0" smtClean="0"/>
              <a:t>Main Advantages</a:t>
            </a:r>
            <a:endParaRPr lang="en-GB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2349500"/>
            <a:ext cx="8229600" cy="927100"/>
          </a:xfrm>
        </p:spPr>
        <p:txBody>
          <a:bodyPr/>
          <a:lstStyle/>
          <a:p>
            <a:pPr eaLnBrk="1" hangingPunct="1"/>
            <a:r>
              <a:rPr lang="en-GB" sz="4800" dirty="0" smtClean="0"/>
              <a:t>COUPLINGS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Drive Couplings</a:t>
            </a:r>
            <a:endParaRPr lang="en-US" sz="3600" dirty="0" smtClean="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899592" y="1475492"/>
            <a:ext cx="76327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400" b="0" dirty="0"/>
              <a:t>A coupling is used to connect two in-line shafts to allow one shaft (driver) to drive the second shaft (driven) at the same speed. </a:t>
            </a:r>
            <a:endParaRPr lang="en-GB" sz="2400" b="0" dirty="0" smtClean="0"/>
          </a:p>
          <a:p>
            <a:endParaRPr lang="en-GB" sz="2400" b="0" dirty="0"/>
          </a:p>
          <a:p>
            <a:r>
              <a:rPr lang="en-GB" sz="2400" b="0" dirty="0"/>
              <a:t>A coupling can be rigid or, more normally, it can be flexible allowing relative radial, axial or angular movement of the two shafts. </a:t>
            </a:r>
            <a:r>
              <a:rPr lang="en-GB" sz="2400" b="0" dirty="0" smtClean="0"/>
              <a:t>(Note: Flexible couplings are not an excuse to accept poor alignment) </a:t>
            </a:r>
            <a:endParaRPr lang="en-GB" sz="2400" b="0" dirty="0"/>
          </a:p>
          <a:p>
            <a:pPr algn="ctr"/>
            <a:endParaRPr lang="en-GB" sz="2400" b="0" dirty="0"/>
          </a:p>
          <a:p>
            <a:r>
              <a:rPr lang="en-GB" sz="2400" b="0" dirty="0"/>
              <a:t>Unlike the clutch the coupling transmission is not designed to engage-disengage as a normal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1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Chain Coupling</a:t>
            </a:r>
            <a:endParaRPr lang="en-US" dirty="0" smtClean="0"/>
          </a:p>
        </p:txBody>
      </p:sp>
      <p:pic>
        <p:nvPicPr>
          <p:cNvPr id="4" name="Picture 3" descr="Chain Coup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492896"/>
            <a:ext cx="4664380" cy="2808312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2650457" cy="388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Bibby Coupling</a:t>
            </a:r>
            <a:endParaRPr lang="en-US" smtClean="0"/>
          </a:p>
        </p:txBody>
      </p:sp>
      <p:pic>
        <p:nvPicPr>
          <p:cNvPr id="5" name="Content Placeholder 4" descr="Bibby Coup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4248472" cy="4727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92162"/>
          </a:xfrm>
        </p:spPr>
        <p:txBody>
          <a:bodyPr/>
          <a:lstStyle/>
          <a:p>
            <a:pPr eaLnBrk="1" hangingPunct="1"/>
            <a:r>
              <a:rPr lang="en-GB" sz="3600" dirty="0" smtClean="0"/>
              <a:t>Gear Coupling</a:t>
            </a:r>
            <a:endParaRPr lang="en-US" sz="3600" dirty="0" smtClean="0"/>
          </a:p>
        </p:txBody>
      </p:sp>
      <p:pic>
        <p:nvPicPr>
          <p:cNvPr id="4" name="Picture 3" descr="Gear Coup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4032448" cy="40324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err="1" smtClean="0"/>
              <a:t>Metastream</a:t>
            </a:r>
            <a:r>
              <a:rPr lang="en-GB" sz="3600" dirty="0" smtClean="0"/>
              <a:t> Flexible Coupling </a:t>
            </a:r>
            <a:endParaRPr lang="en-US" sz="3600" dirty="0" smtClean="0"/>
          </a:p>
        </p:txBody>
      </p:sp>
      <p:pic>
        <p:nvPicPr>
          <p:cNvPr id="4" name="Picture 3" descr="metastream coupl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80112"/>
            <a:ext cx="4032448" cy="3020443"/>
          </a:xfrm>
          <a:prstGeom prst="rect">
            <a:avLst/>
          </a:prstGeom>
        </p:spPr>
      </p:pic>
      <p:pic>
        <p:nvPicPr>
          <p:cNvPr id="5" name="Picture 4" descr="metastream coup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284984"/>
            <a:ext cx="3079229" cy="30792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271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Fluid Coupling</a:t>
            </a:r>
            <a:endParaRPr lang="en-US" sz="3600" dirty="0" smtClean="0"/>
          </a:p>
        </p:txBody>
      </p:sp>
      <p:pic>
        <p:nvPicPr>
          <p:cNvPr id="4" name="Picture 3" descr="Fluid Coup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132856"/>
            <a:ext cx="3528392" cy="3450675"/>
          </a:xfrm>
          <a:prstGeom prst="rect">
            <a:avLst/>
          </a:prstGeom>
        </p:spPr>
      </p:pic>
      <p:pic>
        <p:nvPicPr>
          <p:cNvPr id="5" name="Picture 4" descr="Fluid coupling 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04864"/>
            <a:ext cx="3376187" cy="32329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8"/>
          <p:cNvSpPr txBox="1">
            <a:spLocks noChangeArrowheads="1"/>
          </p:cNvSpPr>
          <p:nvPr/>
        </p:nvSpPr>
        <p:spPr bwMode="auto">
          <a:xfrm>
            <a:off x="2700338" y="7143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4996" name="Rectangle 14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Pin and Bush Coupling</a:t>
            </a:r>
            <a:endParaRPr lang="en-US" sz="3600" dirty="0" smtClean="0"/>
          </a:p>
        </p:txBody>
      </p:sp>
      <p:pic>
        <p:nvPicPr>
          <p:cNvPr id="6" name="Picture 5" descr="Pin Coup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60848"/>
            <a:ext cx="4176464" cy="4176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ctrTitle"/>
          </p:nvPr>
        </p:nvSpPr>
        <p:spPr>
          <a:xfrm>
            <a:off x="611188" y="981075"/>
            <a:ext cx="7772400" cy="935038"/>
          </a:xfrm>
        </p:spPr>
        <p:txBody>
          <a:bodyPr/>
          <a:lstStyle/>
          <a:p>
            <a:r>
              <a:rPr lang="en-GB" sz="2800" smtClean="0"/>
              <a:t>Ensure the following when fitting Vee Belts</a:t>
            </a:r>
            <a:endParaRPr lang="en-US" sz="28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916113"/>
            <a:ext cx="7489825" cy="3889375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solidFill>
                  <a:schemeClr val="tx1"/>
                </a:solidFill>
              </a:rPr>
              <a:t>All belt used in zoned areas need to be </a:t>
            </a:r>
            <a:r>
              <a:rPr lang="en-US" sz="2400" dirty="0" err="1" smtClean="0">
                <a:solidFill>
                  <a:schemeClr val="tx1"/>
                </a:solidFill>
              </a:rPr>
              <a:t>F.R.A.S.</a:t>
            </a:r>
            <a:r>
              <a:rPr lang="en-US" sz="2400" dirty="0" smtClean="0">
                <a:solidFill>
                  <a:schemeClr val="tx1"/>
                </a:solidFill>
              </a:rPr>
              <a:t> belts. (Fire Resistant Anti Static) </a:t>
            </a:r>
          </a:p>
          <a:p>
            <a:pPr algn="just" eaLnBrk="1" hangingPunct="1"/>
            <a:endParaRPr lang="en-US" sz="24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2400" dirty="0" smtClean="0">
                <a:solidFill>
                  <a:schemeClr val="tx1"/>
                </a:solidFill>
              </a:rPr>
              <a:t>Always ensure that you change out a full set of belts, never replace one or two. </a:t>
            </a:r>
          </a:p>
          <a:p>
            <a:pPr algn="just" eaLnBrk="1" hangingPunct="1"/>
            <a:endParaRPr lang="en-US" sz="24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2400" dirty="0" smtClean="0">
                <a:solidFill>
                  <a:schemeClr val="tx1"/>
                </a:solidFill>
              </a:rPr>
              <a:t>Also check that the set of belts you are fitting have the same batch number as this is the only way of ensuring each belt has the same length. 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6F61974E-B175-4809-A8E6-8D3B2AE4A403}" type="slidenum">
              <a:rPr lang="en-GB" smtClean="0">
                <a:cs typeface="Arial" charset="0"/>
              </a:rPr>
              <a:pPr algn="ctr"/>
              <a:t>3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Tyre Coupling - External</a:t>
            </a:r>
            <a:endParaRPr lang="en-US" sz="3600" dirty="0" smtClean="0"/>
          </a:p>
        </p:txBody>
      </p:sp>
      <p:pic>
        <p:nvPicPr>
          <p:cNvPr id="6" name="Picture 5" descr="Tyre Couplin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420888"/>
            <a:ext cx="3269903" cy="3031326"/>
          </a:xfrm>
          <a:prstGeom prst="rect">
            <a:avLst/>
          </a:prstGeom>
        </p:spPr>
      </p:pic>
      <p:pic>
        <p:nvPicPr>
          <p:cNvPr id="7" name="Picture 6" descr="Tyre Coupling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3310856" cy="3795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271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Disc or Flexible Membrane Coupling</a:t>
            </a:r>
            <a:endParaRPr lang="en-US" sz="3600" dirty="0" smtClean="0"/>
          </a:p>
        </p:txBody>
      </p:sp>
      <p:pic>
        <p:nvPicPr>
          <p:cNvPr id="8" name="Picture 7" descr="FLEXIBLE_DISC_COUPL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44824"/>
            <a:ext cx="4194001" cy="37746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8"/>
          <p:cNvSpPr txBox="1">
            <a:spLocks noChangeArrowheads="1"/>
          </p:cNvSpPr>
          <p:nvPr/>
        </p:nvSpPr>
        <p:spPr bwMode="auto">
          <a:xfrm>
            <a:off x="2392363" y="5889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52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271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Spider Coupling</a:t>
            </a:r>
            <a:endParaRPr lang="en-US" sz="3600" dirty="0" smtClean="0"/>
          </a:p>
        </p:txBody>
      </p:sp>
      <p:pic>
        <p:nvPicPr>
          <p:cNvPr id="5" name="Picture 4" descr="Spider Coup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4320480" cy="4320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dirty="0" smtClean="0"/>
              <a:t>Universal Coupling and Constant Velocity</a:t>
            </a:r>
            <a:endParaRPr lang="en-US" sz="3600" dirty="0" smtClean="0"/>
          </a:p>
        </p:txBody>
      </p:sp>
      <p:pic>
        <p:nvPicPr>
          <p:cNvPr id="6" name="Picture 5" descr="C.V. Coup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2880320" cy="2047728"/>
          </a:xfrm>
          <a:prstGeom prst="rect">
            <a:avLst/>
          </a:prstGeom>
        </p:spPr>
      </p:pic>
      <p:pic>
        <p:nvPicPr>
          <p:cNvPr id="7" name="Picture 6" descr="C.V. Coupl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3411891" cy="2383160"/>
          </a:xfrm>
          <a:prstGeom prst="rect">
            <a:avLst/>
          </a:prstGeom>
        </p:spPr>
      </p:pic>
      <p:pic>
        <p:nvPicPr>
          <p:cNvPr id="8" name="Picture 7" descr="Hardy Splice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293096"/>
            <a:ext cx="2142857" cy="2142857"/>
          </a:xfrm>
          <a:prstGeom prst="rect">
            <a:avLst/>
          </a:prstGeom>
        </p:spPr>
      </p:pic>
      <p:pic>
        <p:nvPicPr>
          <p:cNvPr id="9" name="Picture 8" descr="Hardy Spicer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437112"/>
            <a:ext cx="2800950" cy="1988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611188" y="2924175"/>
            <a:ext cx="8229600" cy="1143000"/>
          </a:xfrm>
        </p:spPr>
        <p:txBody>
          <a:bodyPr/>
          <a:lstStyle/>
          <a:p>
            <a:r>
              <a:rPr lang="en-GB" smtClean="0"/>
              <a:t>ANY QUESTIONS?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37FACA21-B8D3-4088-819A-B61AF6895113}" type="slidenum">
              <a:rPr lang="en-GB" smtClean="0">
                <a:cs typeface="Arial" charset="0"/>
              </a:rPr>
              <a:pPr algn="ctr"/>
              <a:t>4</a:t>
            </a:fld>
            <a:endParaRPr lang="en-GB" smtClean="0">
              <a:cs typeface="Arial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14414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The maximum allowable pulley miss-alignment is  &lt; 0.5mm per 100 mm of pulley separation. Always ensure that you have good alignment of the pulley's as shown.</a:t>
            </a:r>
          </a:p>
        </p:txBody>
      </p:sp>
      <p:pic>
        <p:nvPicPr>
          <p:cNvPr id="53252" name="Content Placeholder 4" descr="img4249456b97b7d6c6d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105150"/>
            <a:ext cx="36576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Content Placeholder 5" descr="img16670456b979361ddc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3141663"/>
            <a:ext cx="36576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06090"/>
          </a:xfrm>
        </p:spPr>
        <p:txBody>
          <a:bodyPr/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Pulley alignment is crucial when driving through belts.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509120"/>
            <a:ext cx="8229600" cy="1828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plan view of the motor and pulley arrangement shows a slide rail system the stops the motor from slewing as the belts are tensioned thus maintaining parallel pulley alignment. (Note that the orientation of the rails)         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4" name="Picture 3" descr="Vee Belt adjust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132856"/>
            <a:ext cx="2680692" cy="2162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27584" y="764704"/>
            <a:ext cx="75615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0" dirty="0"/>
              <a:t>Advantages of a Belt Drive System</a:t>
            </a:r>
            <a:endParaRPr lang="en-US" sz="3600" b="0" dirty="0"/>
          </a:p>
        </p:txBody>
      </p:sp>
      <p:sp>
        <p:nvSpPr>
          <p:cNvPr id="54275" name="TextBox 7"/>
          <p:cNvSpPr txBox="1">
            <a:spLocks noChangeArrowheads="1"/>
          </p:cNvSpPr>
          <p:nvPr/>
        </p:nvSpPr>
        <p:spPr bwMode="auto">
          <a:xfrm>
            <a:off x="395536" y="1700808"/>
            <a:ext cx="554441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0" dirty="0" smtClean="0"/>
              <a:t>Easy and economical installation.</a:t>
            </a:r>
            <a:endParaRPr lang="en-GB" sz="1000" b="0" dirty="0" smtClean="0"/>
          </a:p>
          <a:p>
            <a:endParaRPr lang="en-GB" sz="1000" b="0" dirty="0" smtClean="0"/>
          </a:p>
          <a:p>
            <a:r>
              <a:rPr lang="en-GB" sz="2400" b="0" dirty="0" smtClean="0"/>
              <a:t>No lubrication required. </a:t>
            </a:r>
          </a:p>
          <a:p>
            <a:endParaRPr lang="en-GB" sz="1000" b="0" dirty="0" smtClean="0"/>
          </a:p>
          <a:p>
            <a:r>
              <a:rPr lang="en-GB" sz="2400" b="0" dirty="0" smtClean="0"/>
              <a:t>Clean &amp; low maintenance. </a:t>
            </a:r>
          </a:p>
          <a:p>
            <a:endParaRPr lang="en-GB" sz="1000" b="0" dirty="0" smtClean="0"/>
          </a:p>
          <a:p>
            <a:r>
              <a:rPr lang="en-GB" sz="2400" b="0" dirty="0" smtClean="0"/>
              <a:t>Elasticity of belts helps shock load dampening. </a:t>
            </a:r>
          </a:p>
          <a:p>
            <a:endParaRPr lang="en-GB" sz="1000" b="0" dirty="0" smtClean="0"/>
          </a:p>
          <a:p>
            <a:r>
              <a:rPr lang="en-GB" sz="2400" b="0" dirty="0" smtClean="0"/>
              <a:t>Quiet, smooth operation. </a:t>
            </a:r>
          </a:p>
          <a:p>
            <a:endParaRPr lang="en-GB" sz="1000" b="0" dirty="0" smtClean="0"/>
          </a:p>
          <a:p>
            <a:r>
              <a:rPr lang="en-GB" sz="2400" b="0" dirty="0" smtClean="0"/>
              <a:t>Long life expectancy when well designed. </a:t>
            </a:r>
          </a:p>
          <a:p>
            <a:endParaRPr lang="en-GB" sz="1000" b="0" dirty="0" smtClean="0"/>
          </a:p>
          <a:p>
            <a:r>
              <a:rPr lang="en-GB" sz="2400" b="0" dirty="0" smtClean="0"/>
              <a:t>Good mechanical efficiency. </a:t>
            </a:r>
            <a:endParaRPr lang="en-GB" sz="2400" b="0" dirty="0"/>
          </a:p>
        </p:txBody>
      </p:sp>
      <p:pic>
        <p:nvPicPr>
          <p:cNvPr id="54276" name="Picture 9" descr="dr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132856"/>
            <a:ext cx="25209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8"/>
          <p:cNvSpPr txBox="1">
            <a:spLocks noChangeArrowheads="1"/>
          </p:cNvSpPr>
          <p:nvPr/>
        </p:nvSpPr>
        <p:spPr bwMode="auto">
          <a:xfrm>
            <a:off x="1187450" y="908050"/>
            <a:ext cx="691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 dirty="0"/>
              <a:t>Important Facts about V-Belt systems</a:t>
            </a:r>
            <a:endParaRPr lang="en-US" b="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2374721"/>
            <a:ext cx="8208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Ability to slip upon overload, resulting in a fail-safe drive.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Generally 5% slippage.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Multiple belt systems never slip against each other and therefore belt should never be wound on under tension.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A belt drive system should never be lubricated as it depends on friction to transmit power, in contrast with chain or gear systems.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539750" y="1196975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/>
            <a:endParaRPr lang="en-US" sz="2000" b="0" dirty="0"/>
          </a:p>
        </p:txBody>
      </p:sp>
      <p:pic>
        <p:nvPicPr>
          <p:cNvPr id="56323" name="Picture 2" descr="ten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362947" cy="344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908720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Too much tension can cause excessive wear on belts &amp; bearings.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Too little tension allows slippage, loss of power &amp; additional wear.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8772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/>
              <a:t>Wherever possible a </a:t>
            </a:r>
            <a:r>
              <a:rPr lang="en-GB" sz="2400" b="0" dirty="0" err="1" smtClean="0"/>
              <a:t>Vee</a:t>
            </a:r>
            <a:r>
              <a:rPr lang="en-GB" sz="2400" b="0" dirty="0" smtClean="0"/>
              <a:t> Belt Tension Tester should be used</a:t>
            </a:r>
            <a:endParaRPr lang="en-GB" sz="2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1116013" y="620713"/>
            <a:ext cx="684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0" dirty="0">
                <a:latin typeface="Arial" pitchFamily="34" charset="0"/>
                <a:cs typeface="Arial" pitchFamily="34" charset="0"/>
              </a:rPr>
              <a:t>Installation Procedure </a:t>
            </a:r>
            <a:endParaRPr lang="en-US" sz="3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2557354"/>
            <a:ext cx="7200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Clean all surfaces (grooves, taper hub, shafts, etc.	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Verify alignment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Proper Belt tension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Check tension after 48 hours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Default Design">
  <a:themeElements>
    <a:clrScheme name="1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</TotalTime>
  <Words>936</Words>
  <Application>Microsoft Office PowerPoint</Application>
  <PresentationFormat>On-screen Show (4:3)</PresentationFormat>
  <Paragraphs>169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15_Default Design</vt:lpstr>
      <vt:lpstr>Slide 1</vt:lpstr>
      <vt:lpstr>Vee Belt Drives</vt:lpstr>
      <vt:lpstr>Ensure the following when fitting Vee Belts</vt:lpstr>
      <vt:lpstr>Slide 4</vt:lpstr>
      <vt:lpstr>Pulley alignment is crucial when driving through belts.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Belt Drive Basics</vt:lpstr>
      <vt:lpstr>Slide 15</vt:lpstr>
      <vt:lpstr>Slide 16</vt:lpstr>
      <vt:lpstr>Slide 17</vt:lpstr>
      <vt:lpstr>Slide 18</vt:lpstr>
      <vt:lpstr>Installation of Timing Belts</vt:lpstr>
      <vt:lpstr>Slide 20</vt:lpstr>
      <vt:lpstr>Slide 21</vt:lpstr>
      <vt:lpstr>COUPLINGS</vt:lpstr>
      <vt:lpstr>Drive Couplings</vt:lpstr>
      <vt:lpstr>Chain Coupling</vt:lpstr>
      <vt:lpstr>Bibby Coupling</vt:lpstr>
      <vt:lpstr>Gear Coupling</vt:lpstr>
      <vt:lpstr>Metastream Flexible Coupling </vt:lpstr>
      <vt:lpstr>Fluid Coupling</vt:lpstr>
      <vt:lpstr>Pin and Bush Coupling</vt:lpstr>
      <vt:lpstr>Tyre Coupling - External</vt:lpstr>
      <vt:lpstr>Disc or Flexible Membrane Coupling</vt:lpstr>
      <vt:lpstr>Spider Coupling</vt:lpstr>
      <vt:lpstr>Universal Coupling and Constant Velocity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 </cp:lastModifiedBy>
  <cp:revision>196</cp:revision>
  <dcterms:modified xsi:type="dcterms:W3CDTF">2014-01-28T09:44:24Z</dcterms:modified>
</cp:coreProperties>
</file>