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80" r:id="rId5"/>
    <p:sldId id="259" r:id="rId6"/>
    <p:sldId id="304" r:id="rId7"/>
    <p:sldId id="260" r:id="rId8"/>
    <p:sldId id="261" r:id="rId9"/>
    <p:sldId id="275" r:id="rId10"/>
    <p:sldId id="262" r:id="rId11"/>
    <p:sldId id="263" r:id="rId12"/>
    <p:sldId id="264" r:id="rId13"/>
    <p:sldId id="265" r:id="rId14"/>
    <p:sldId id="267" r:id="rId15"/>
    <p:sldId id="276" r:id="rId16"/>
    <p:sldId id="277" r:id="rId17"/>
    <p:sldId id="278" r:id="rId18"/>
    <p:sldId id="279" r:id="rId19"/>
    <p:sldId id="268" r:id="rId20"/>
    <p:sldId id="281" r:id="rId21"/>
    <p:sldId id="287" r:id="rId22"/>
    <p:sldId id="288" r:id="rId23"/>
    <p:sldId id="269" r:id="rId24"/>
    <p:sldId id="270" r:id="rId25"/>
    <p:sldId id="282" r:id="rId26"/>
    <p:sldId id="283" r:id="rId27"/>
    <p:sldId id="284" r:id="rId28"/>
    <p:sldId id="285" r:id="rId29"/>
    <p:sldId id="286" r:id="rId30"/>
    <p:sldId id="271" r:id="rId31"/>
    <p:sldId id="272" r:id="rId32"/>
    <p:sldId id="273" r:id="rId33"/>
    <p:sldId id="274"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44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1587"/>
            <a:ext cx="7772400" cy="1470025"/>
          </a:xfrm>
        </p:spPr>
        <p:txBody>
          <a:bodyPr/>
          <a:lstStyle>
            <a:lvl1pPr>
              <a:defRPr>
                <a:solidFill>
                  <a:srgbClr val="FFFF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285992"/>
            <a:ext cx="6400800" cy="1752600"/>
          </a:xfrm>
        </p:spPr>
        <p:txBody>
          <a:bodyPr/>
          <a:lstStyle>
            <a:lvl1pPr marL="0" indent="0" algn="ctr">
              <a:buNone/>
              <a:defRPr>
                <a:solidFill>
                  <a:srgbClr val="FFFF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691AACBC-8FE6-4340-AD89-CE9DC080F786}" type="datetimeFigureOut">
              <a:rPr lang="en-US" smtClean="0"/>
              <a:pPr/>
              <a:t>6/15/2010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075B5-F33C-4EB5-BD40-7EC00FD5543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1AACBC-8FE6-4340-AD89-CE9DC080F786}" type="datetimeFigureOut">
              <a:rPr lang="en-US" smtClean="0"/>
              <a:pPr/>
              <a:t>6/15/2010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075B5-F33C-4EB5-BD40-7EC00FD554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1AACBC-8FE6-4340-AD89-CE9DC080F786}" type="datetimeFigureOut">
              <a:rPr lang="en-US" smtClean="0"/>
              <a:pPr/>
              <a:t>6/15/2010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075B5-F33C-4EB5-BD40-7EC00FD5543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1AACBC-8FE6-4340-AD89-CE9DC080F786}" type="datetimeFigureOut">
              <a:rPr lang="en-US" smtClean="0"/>
              <a:pPr/>
              <a:t>6/15/2010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075B5-F33C-4EB5-BD40-7EC00FD5543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1AACBC-8FE6-4340-AD89-CE9DC080F786}" type="datetimeFigureOut">
              <a:rPr lang="en-US" smtClean="0"/>
              <a:pPr/>
              <a:t>6/15/2010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075B5-F33C-4EB5-BD40-7EC00FD5543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1AACBC-8FE6-4340-AD89-CE9DC080F786}" type="datetimeFigureOut">
              <a:rPr lang="en-US" smtClean="0"/>
              <a:pPr/>
              <a:t>6/15/2010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075B5-F33C-4EB5-BD40-7EC00FD5543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1AACBC-8FE6-4340-AD89-CE9DC080F786}" type="datetimeFigureOut">
              <a:rPr lang="en-US" smtClean="0"/>
              <a:pPr/>
              <a:t>6/15/2010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8075B5-F33C-4EB5-BD40-7EC00FD5543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1AACBC-8FE6-4340-AD89-CE9DC080F786}" type="datetimeFigureOut">
              <a:rPr lang="en-US" smtClean="0"/>
              <a:pPr/>
              <a:t>6/15/2010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8075B5-F33C-4EB5-BD40-7EC00FD5543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1AACBC-8FE6-4340-AD89-CE9DC080F786}" type="datetimeFigureOut">
              <a:rPr lang="en-US" smtClean="0"/>
              <a:pPr/>
              <a:t>6/15/2010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8075B5-F33C-4EB5-BD40-7EC00FD554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1AACBC-8FE6-4340-AD89-CE9DC080F786}" type="datetimeFigureOut">
              <a:rPr lang="en-US" smtClean="0"/>
              <a:pPr/>
              <a:t>6/15/2010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075B5-F33C-4EB5-BD40-7EC00FD5543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1AACBC-8FE6-4340-AD89-CE9DC080F786}" type="datetimeFigureOut">
              <a:rPr lang="en-US" smtClean="0"/>
              <a:pPr/>
              <a:t>6/15/2010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075B5-F33C-4EB5-BD40-7EC00FD5543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9000">
              <a:schemeClr val="tx2">
                <a:lumMod val="75000"/>
                <a:alpha val="96000"/>
              </a:schemeClr>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1AACBC-8FE6-4340-AD89-CE9DC080F786}" type="datetimeFigureOut">
              <a:rPr lang="en-US" smtClean="0"/>
              <a:pPr/>
              <a:t>6/15/2010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075B5-F33C-4EB5-BD40-7EC00FD5543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CONDITION MONITORING</a:t>
            </a:r>
            <a:endParaRPr lang="en-US" dirty="0"/>
          </a:p>
        </p:txBody>
      </p:sp>
      <p:sp>
        <p:nvSpPr>
          <p:cNvPr id="4" name="Content Placeholder 2"/>
          <p:cNvSpPr>
            <a:spLocks noGrp="1"/>
          </p:cNvSpPr>
          <p:nvPr>
            <p:ph type="subTitle" idx="1"/>
          </p:nvPr>
        </p:nvSpPr>
        <p:spPr>
          <a:xfrm>
            <a:off x="285750" y="1785938"/>
            <a:ext cx="8572500" cy="4786312"/>
          </a:xfrm>
        </p:spPr>
        <p:txBody>
          <a:bodyPr/>
          <a:lstStyle/>
          <a:p>
            <a:pPr marL="0" indent="0" eaLnBrk="1" hangingPunct="1">
              <a:buFont typeface="Arial" charset="0"/>
              <a:buNone/>
              <a:defRPr/>
            </a:pPr>
            <a:r>
              <a:rPr lang="en-GB" dirty="0" smtClean="0">
                <a:solidFill>
                  <a:srgbClr val="FFFF00"/>
                </a:solidFill>
              </a:rPr>
              <a:t>This module is designed to develop your awareness and competence in condition monitoring according to your current training objectives which are set out in your ROA.</a:t>
            </a:r>
          </a:p>
          <a:p>
            <a:pPr marL="0" indent="0" eaLnBrk="1" hangingPunct="1">
              <a:buFont typeface="Arial" charset="0"/>
              <a:buNone/>
              <a:defRPr/>
            </a:pPr>
            <a:endParaRPr lang="en-GB" dirty="0" smtClean="0">
              <a:solidFill>
                <a:srgbClr val="FFFF00"/>
              </a:solidFill>
            </a:endParaRPr>
          </a:p>
          <a:p>
            <a:pPr marL="0" indent="0" eaLnBrk="1" hangingPunct="1">
              <a:buFont typeface="Arial" charset="0"/>
              <a:buNone/>
              <a:defRPr/>
            </a:pPr>
            <a:r>
              <a:rPr lang="en-GB" dirty="0" smtClean="0">
                <a:solidFill>
                  <a:srgbClr val="FFFF00"/>
                </a:solidFill>
              </a:rPr>
              <a:t>Upon completion of all input, whether practical or theoretical, you will be asked to complete a written test that will verify your level of understanding.</a:t>
            </a:r>
            <a:endParaRPr lang="en-US" dirty="0" smtClean="0">
              <a:solidFill>
                <a:srgbClr val="FFFF00"/>
              </a:solidFill>
            </a:endParaRP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92500" lnSpcReduction="20000"/>
          </a:bodyPr>
          <a:lstStyle/>
          <a:p>
            <a:r>
              <a:rPr lang="en-US" dirty="0" smtClean="0">
                <a:solidFill>
                  <a:srgbClr val="FFFF00"/>
                </a:solidFill>
              </a:rPr>
              <a:t>Using a vibration analyser, and some skill, personnel can pinpoint the causes of rough machinery condition. Such problems as rotor imbalance and misalignment make up a great proportion of mechanical deficiencies and can be identified and rectified. Other problems such as bearing wear are not only detected, but also qualified as to the severity of wear. In many instances, a historical case study can prognose the remaining life of bearings so that scheduled repairs can be prioritised.</a:t>
            </a:r>
          </a:p>
          <a:p>
            <a:endParaRPr lang="en-US" dirty="0">
              <a:solidFill>
                <a:srgbClr val="FFFF00"/>
              </a:solidFill>
            </a:endParaRPr>
          </a:p>
        </p:txBody>
      </p:sp>
      <p:sp>
        <p:nvSpPr>
          <p:cNvPr id="3" name="Title 1"/>
          <p:cNvSpPr txBox="1">
            <a:spLocks/>
          </p:cNvSpPr>
          <p:nvPr/>
        </p:nvSpPr>
        <p:spPr>
          <a:xfrm>
            <a:off x="685800" y="101587"/>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
        <p:nvSpPr>
          <p:cNvPr id="5" name="Title 1"/>
          <p:cNvSpPr txBox="1">
            <a:spLocks/>
          </p:cNvSpPr>
          <p:nvPr/>
        </p:nvSpPr>
        <p:spPr>
          <a:xfrm>
            <a:off x="838200" y="253987"/>
            <a:ext cx="7772400" cy="1470025"/>
          </a:xfrm>
          <a:prstGeom prst="rect">
            <a:avLst/>
          </a:prstGeom>
        </p:spPr>
        <p:txBody>
          <a:bodyPr vert="horz" lIns="91440" tIns="45720" rIns="91440" bIns="45720" rtlCol="0" anchor="ctr">
            <a:normAutofit/>
          </a:bodyPr>
          <a:lstStyle/>
          <a:p>
            <a:pPr lvl="0" algn="ctr">
              <a:spcBef>
                <a:spcPct val="0"/>
              </a:spcBef>
              <a:defRPr/>
            </a:pPr>
            <a:r>
              <a:rPr lang="en-US" sz="4400" b="1" dirty="0" smtClean="0">
                <a:solidFill>
                  <a:srgbClr val="FFFF00"/>
                </a:solidFill>
              </a:rPr>
              <a:t>Vibration Analysis</a:t>
            </a: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wd">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85000" lnSpcReduction="10000"/>
          </a:bodyPr>
          <a:lstStyle/>
          <a:p>
            <a:r>
              <a:rPr lang="en-US" dirty="0" smtClean="0">
                <a:solidFill>
                  <a:srgbClr val="FFFF00"/>
                </a:solidFill>
              </a:rPr>
              <a:t>By far, the most predominant utilisation of vibration corrective measures are that of balancing. More than a trial and error method of achieving dynamic trueness, balancing with an analyser is a stepped process. It is one of very few techniques where machinery which is deemed "rough" can be corrected in place, without disassembly and where the results can meet any level of precision in almost all cases. This is especially helpful when one considers that the same analyser pinpoints imbalance conditions so that the cause and cure are achieved with the same instrument.</a:t>
            </a:r>
            <a:endParaRPr lang="en-US" dirty="0">
              <a:solidFill>
                <a:srgbClr val="FFFF00"/>
              </a:solidFill>
            </a:endParaRPr>
          </a:p>
        </p:txBody>
      </p:sp>
      <p:sp>
        <p:nvSpPr>
          <p:cNvPr id="5" name="Title 1"/>
          <p:cNvSpPr txBox="1">
            <a:spLocks/>
          </p:cNvSpPr>
          <p:nvPr/>
        </p:nvSpPr>
        <p:spPr>
          <a:xfrm>
            <a:off x="685800" y="101587"/>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
        <p:nvSpPr>
          <p:cNvPr id="6" name="Title 1"/>
          <p:cNvSpPr txBox="1">
            <a:spLocks/>
          </p:cNvSpPr>
          <p:nvPr/>
        </p:nvSpPr>
        <p:spPr>
          <a:xfrm>
            <a:off x="838200" y="253987"/>
            <a:ext cx="7772400" cy="1470025"/>
          </a:xfrm>
          <a:prstGeom prst="rect">
            <a:avLst/>
          </a:prstGeom>
        </p:spPr>
        <p:txBody>
          <a:bodyPr vert="horz" lIns="91440" tIns="45720" rIns="91440" bIns="45720" rtlCol="0" anchor="ctr">
            <a:normAutofit/>
          </a:bodyPr>
          <a:lstStyle/>
          <a:p>
            <a:pPr lvl="0" algn="ctr">
              <a:spcBef>
                <a:spcPct val="0"/>
              </a:spcBef>
              <a:defRPr/>
            </a:pPr>
            <a:r>
              <a:rPr lang="en-US" sz="4400" b="1" dirty="0" smtClean="0">
                <a:solidFill>
                  <a:srgbClr val="FFFF00"/>
                </a:solidFill>
              </a:rPr>
              <a:t>Corrective Measures</a:t>
            </a: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wd">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lnSpcReduction="10000"/>
          </a:bodyPr>
          <a:lstStyle/>
          <a:p>
            <a:pPr>
              <a:buNone/>
            </a:pPr>
            <a:r>
              <a:rPr lang="en-US" dirty="0" smtClean="0">
                <a:solidFill>
                  <a:srgbClr val="FFFF00"/>
                </a:solidFill>
              </a:rPr>
              <a:t>	Vibration analysers can be used for running alignment. We have seen cases where an analyser is used throughout the alignment procedure to detect the source of high vibration or to detect the effects of fastening. Also, soft-foot conditions can be detected and corrected while the machine is operational. This creates a fast diagnosis-correction situation without having to stop and start the machinery.</a:t>
            </a:r>
          </a:p>
          <a:p>
            <a:endParaRPr lang="en-US" dirty="0">
              <a:solidFill>
                <a:srgbClr val="FFFF00"/>
              </a:solidFill>
            </a:endParaRPr>
          </a:p>
        </p:txBody>
      </p:sp>
      <p:sp>
        <p:nvSpPr>
          <p:cNvPr id="3" name="Title 1"/>
          <p:cNvSpPr txBox="1">
            <a:spLocks/>
          </p:cNvSpPr>
          <p:nvPr/>
        </p:nvSpPr>
        <p:spPr>
          <a:xfrm>
            <a:off x="685800" y="101587"/>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
        <p:nvSpPr>
          <p:cNvPr id="5" name="Title 1"/>
          <p:cNvSpPr txBox="1">
            <a:spLocks/>
          </p:cNvSpPr>
          <p:nvPr/>
        </p:nvSpPr>
        <p:spPr>
          <a:xfrm>
            <a:off x="838200" y="253987"/>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
        <p:nvSpPr>
          <p:cNvPr id="6" name="Title 1"/>
          <p:cNvSpPr txBox="1">
            <a:spLocks/>
          </p:cNvSpPr>
          <p:nvPr/>
        </p:nvSpPr>
        <p:spPr>
          <a:xfrm>
            <a:off x="899592" y="260648"/>
            <a:ext cx="7772400" cy="1470025"/>
          </a:xfrm>
          <a:prstGeom prst="rect">
            <a:avLst/>
          </a:prstGeom>
        </p:spPr>
        <p:txBody>
          <a:bodyPr vert="horz" lIns="91440" tIns="45720" rIns="91440" bIns="45720" rtlCol="0" anchor="ctr">
            <a:normAutofit/>
          </a:bodyPr>
          <a:lstStyle/>
          <a:p>
            <a:pPr lvl="0" algn="ctr">
              <a:spcBef>
                <a:spcPct val="0"/>
              </a:spcBef>
              <a:defRPr/>
            </a:pPr>
            <a:r>
              <a:rPr lang="en-US" sz="4400" b="1" dirty="0" smtClean="0">
                <a:solidFill>
                  <a:srgbClr val="FFFF00"/>
                </a:solidFill>
              </a:rPr>
              <a:t>Corrective Measures</a:t>
            </a: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wd">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67544" y="1556793"/>
            <a:ext cx="8229600" cy="648072"/>
          </a:xfrm>
        </p:spPr>
        <p:txBody>
          <a:bodyPr>
            <a:noAutofit/>
          </a:bodyPr>
          <a:lstStyle/>
          <a:p>
            <a:pPr>
              <a:buNone/>
            </a:pPr>
            <a:r>
              <a:rPr lang="en-US" b="1" i="1" dirty="0" smtClean="0">
                <a:solidFill>
                  <a:srgbClr val="FFFF00"/>
                </a:solidFill>
              </a:rPr>
              <a:t>"We don't have a vibration problem"</a:t>
            </a:r>
            <a:endParaRPr lang="en-US" dirty="0" smtClean="0">
              <a:solidFill>
                <a:srgbClr val="FFFF00"/>
              </a:solidFill>
            </a:endParaRPr>
          </a:p>
          <a:p>
            <a:pPr>
              <a:buNone/>
            </a:pPr>
            <a:endParaRPr lang="en-GB" dirty="0" smtClean="0">
              <a:solidFill>
                <a:srgbClr val="FFFF00"/>
              </a:solidFill>
            </a:endParaRPr>
          </a:p>
          <a:p>
            <a:pPr>
              <a:buNone/>
            </a:pPr>
            <a:r>
              <a:rPr lang="en-US" dirty="0" smtClean="0">
                <a:solidFill>
                  <a:srgbClr val="FFFF00"/>
                </a:solidFill>
              </a:rPr>
              <a:t>	</a:t>
            </a:r>
            <a:endParaRPr lang="en-US" dirty="0">
              <a:solidFill>
                <a:srgbClr val="FFFF00"/>
              </a:solidFill>
            </a:endParaRPr>
          </a:p>
        </p:txBody>
      </p:sp>
      <p:sp>
        <p:nvSpPr>
          <p:cNvPr id="5" name="Title 1"/>
          <p:cNvSpPr txBox="1">
            <a:spLocks/>
          </p:cNvSpPr>
          <p:nvPr/>
        </p:nvSpPr>
        <p:spPr>
          <a:xfrm>
            <a:off x="685800" y="101587"/>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
        <p:nvSpPr>
          <p:cNvPr id="6" name="Title 1"/>
          <p:cNvSpPr txBox="1">
            <a:spLocks/>
          </p:cNvSpPr>
          <p:nvPr/>
        </p:nvSpPr>
        <p:spPr>
          <a:xfrm>
            <a:off x="838200" y="253987"/>
            <a:ext cx="7772400" cy="1470025"/>
          </a:xfrm>
          <a:prstGeom prst="rect">
            <a:avLst/>
          </a:prstGeom>
        </p:spPr>
        <p:txBody>
          <a:bodyPr vert="horz" lIns="91440" tIns="45720" rIns="91440" bIns="45720" rtlCol="0" anchor="ctr">
            <a:normAutofit/>
          </a:bodyPr>
          <a:lstStyle/>
          <a:p>
            <a:pPr lvl="0" algn="ctr">
              <a:spcBef>
                <a:spcPct val="0"/>
              </a:spcBef>
              <a:defRPr/>
            </a:pPr>
            <a:r>
              <a:rPr lang="en-US" sz="4400" b="1" dirty="0" smtClean="0">
                <a:solidFill>
                  <a:srgbClr val="FFFF00"/>
                </a:solidFill>
              </a:rPr>
              <a:t>Myths</a:t>
            </a: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
        <p:nvSpPr>
          <p:cNvPr id="7" name="Content Placeholder 3"/>
          <p:cNvSpPr txBox="1">
            <a:spLocks/>
          </p:cNvSpPr>
          <p:nvPr/>
        </p:nvSpPr>
        <p:spPr>
          <a:xfrm>
            <a:off x="251520" y="2060848"/>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rgbClr val="FFFF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rgbClr val="FFFF00"/>
                </a:solidFill>
                <a:effectLst/>
                <a:uLnTx/>
                <a:uFillTx/>
                <a:latin typeface="+mn-lt"/>
                <a:ea typeface="+mn-ea"/>
                <a:cs typeface="+mn-cs"/>
              </a:rPr>
              <a:t>	That is because "vibration" is not a problem - it is a physical manifestation of machinery imperfection. It is used to help find obvious and subtle deviations in machines. No machine runs perfect.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rgbClr val="FFFF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1"/>
            <a:ext cx="8229600" cy="748680"/>
          </a:xfrm>
        </p:spPr>
        <p:txBody>
          <a:bodyPr>
            <a:noAutofit/>
          </a:bodyPr>
          <a:lstStyle/>
          <a:p>
            <a:pPr>
              <a:buNone/>
            </a:pPr>
            <a:r>
              <a:rPr lang="en-US" sz="3600" b="1" i="1" dirty="0" smtClean="0">
                <a:solidFill>
                  <a:srgbClr val="FFFF00"/>
                </a:solidFill>
              </a:rPr>
              <a:t>“Balance that machine“</a:t>
            </a:r>
          </a:p>
          <a:p>
            <a:pPr>
              <a:buNone/>
            </a:pPr>
            <a:endParaRPr lang="en-GB" sz="3600" b="1" i="1" dirty="0" smtClean="0">
              <a:solidFill>
                <a:srgbClr val="FFFF00"/>
              </a:solidFill>
            </a:endParaRPr>
          </a:p>
          <a:p>
            <a:pPr>
              <a:buNone/>
            </a:pPr>
            <a:r>
              <a:rPr lang="en-US" sz="3600" dirty="0" smtClean="0">
                <a:solidFill>
                  <a:srgbClr val="FFFF00"/>
                </a:solidFill>
              </a:rPr>
              <a:t>	</a:t>
            </a:r>
          </a:p>
          <a:p>
            <a:pPr>
              <a:buNone/>
            </a:pPr>
            <a:endParaRPr lang="en-US" sz="3600" dirty="0">
              <a:solidFill>
                <a:srgbClr val="FFFF00"/>
              </a:solidFill>
            </a:endParaRPr>
          </a:p>
        </p:txBody>
      </p:sp>
      <p:sp>
        <p:nvSpPr>
          <p:cNvPr id="5" name="Title 1"/>
          <p:cNvSpPr txBox="1">
            <a:spLocks/>
          </p:cNvSpPr>
          <p:nvPr/>
        </p:nvSpPr>
        <p:spPr>
          <a:xfrm>
            <a:off x="685800" y="101587"/>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
        <p:nvSpPr>
          <p:cNvPr id="6" name="Title 1"/>
          <p:cNvSpPr txBox="1">
            <a:spLocks/>
          </p:cNvSpPr>
          <p:nvPr/>
        </p:nvSpPr>
        <p:spPr>
          <a:xfrm>
            <a:off x="838200" y="253987"/>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
        <p:nvSpPr>
          <p:cNvPr id="7" name="Title 1"/>
          <p:cNvSpPr txBox="1">
            <a:spLocks/>
          </p:cNvSpPr>
          <p:nvPr/>
        </p:nvSpPr>
        <p:spPr>
          <a:xfrm>
            <a:off x="827584" y="260648"/>
            <a:ext cx="7772400" cy="1470025"/>
          </a:xfrm>
          <a:prstGeom prst="rect">
            <a:avLst/>
          </a:prstGeom>
        </p:spPr>
        <p:txBody>
          <a:bodyPr vert="horz" lIns="91440" tIns="45720" rIns="91440" bIns="45720" rtlCol="0" anchor="ctr">
            <a:normAutofit/>
          </a:bodyPr>
          <a:lstStyle/>
          <a:p>
            <a:pPr lvl="0" algn="ctr">
              <a:spcBef>
                <a:spcPct val="0"/>
              </a:spcBef>
              <a:defRPr/>
            </a:pPr>
            <a:r>
              <a:rPr lang="en-US" sz="4400" b="1" dirty="0" smtClean="0">
                <a:solidFill>
                  <a:srgbClr val="FFFF00"/>
                </a:solidFill>
              </a:rPr>
              <a:t>Myths</a:t>
            </a: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
        <p:nvSpPr>
          <p:cNvPr id="8" name="Content Placeholder 3"/>
          <p:cNvSpPr txBox="1">
            <a:spLocks/>
          </p:cNvSpPr>
          <p:nvPr/>
        </p:nvSpPr>
        <p:spPr>
          <a:xfrm>
            <a:off x="107504" y="2332037"/>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rgbClr val="FFFF00"/>
                </a:solidFill>
                <a:effectLst/>
                <a:uLnTx/>
                <a:uFillTx/>
                <a:latin typeface="+mn-lt"/>
                <a:ea typeface="+mn-ea"/>
                <a:cs typeface="+mn-cs"/>
              </a:rPr>
              <a:t>	This is a request that is made before a condition of imbalance is established. It is not just a matter of semantics either. If in fact, the machine is imbalanced, corrective action can be taken and the machine can operate within tolerances. If it is not imbalanced, the vibration analyst will advise the corrective action but cannot use the analyser to fix the problem directly. It is a matter of expectations and in some cases, disillusionment.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srgbClr val="FFFF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1"/>
            <a:ext cx="8229600" cy="1180728"/>
          </a:xfrm>
        </p:spPr>
        <p:txBody>
          <a:bodyPr>
            <a:noAutofit/>
          </a:bodyPr>
          <a:lstStyle/>
          <a:p>
            <a:pPr>
              <a:buNone/>
            </a:pPr>
            <a:r>
              <a:rPr lang="en-US" b="1" i="1" dirty="0" smtClean="0">
                <a:solidFill>
                  <a:srgbClr val="FFFF00"/>
                </a:solidFill>
              </a:rPr>
              <a:t>“That machine is fine - we've just changed the bearings"</a:t>
            </a:r>
            <a:endParaRPr lang="en-US" dirty="0" smtClean="0">
              <a:solidFill>
                <a:srgbClr val="FFFF00"/>
              </a:solidFill>
            </a:endParaRPr>
          </a:p>
          <a:p>
            <a:pPr>
              <a:buNone/>
            </a:pPr>
            <a:r>
              <a:rPr lang="en-US" dirty="0" smtClean="0">
                <a:solidFill>
                  <a:srgbClr val="FFFF00"/>
                </a:solidFill>
              </a:rPr>
              <a:t>	</a:t>
            </a:r>
          </a:p>
          <a:p>
            <a:pPr>
              <a:buNone/>
            </a:pPr>
            <a:endParaRPr lang="en-US" dirty="0">
              <a:solidFill>
                <a:srgbClr val="FFFF00"/>
              </a:solidFill>
            </a:endParaRPr>
          </a:p>
        </p:txBody>
      </p:sp>
      <p:sp>
        <p:nvSpPr>
          <p:cNvPr id="5" name="Title 1"/>
          <p:cNvSpPr txBox="1">
            <a:spLocks/>
          </p:cNvSpPr>
          <p:nvPr/>
        </p:nvSpPr>
        <p:spPr>
          <a:xfrm>
            <a:off x="685800" y="101587"/>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
        <p:nvSpPr>
          <p:cNvPr id="6" name="Title 1"/>
          <p:cNvSpPr txBox="1">
            <a:spLocks/>
          </p:cNvSpPr>
          <p:nvPr/>
        </p:nvSpPr>
        <p:spPr>
          <a:xfrm>
            <a:off x="838200" y="253987"/>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
        <p:nvSpPr>
          <p:cNvPr id="7" name="Title 1"/>
          <p:cNvSpPr txBox="1">
            <a:spLocks/>
          </p:cNvSpPr>
          <p:nvPr/>
        </p:nvSpPr>
        <p:spPr>
          <a:xfrm>
            <a:off x="827584" y="260648"/>
            <a:ext cx="7772400" cy="1470025"/>
          </a:xfrm>
          <a:prstGeom prst="rect">
            <a:avLst/>
          </a:prstGeom>
        </p:spPr>
        <p:txBody>
          <a:bodyPr vert="horz" lIns="91440" tIns="45720" rIns="91440" bIns="45720" rtlCol="0" anchor="ctr">
            <a:normAutofit/>
          </a:bodyPr>
          <a:lstStyle/>
          <a:p>
            <a:pPr lvl="0" algn="ctr">
              <a:spcBef>
                <a:spcPct val="0"/>
              </a:spcBef>
              <a:defRPr/>
            </a:pPr>
            <a:r>
              <a:rPr lang="en-US" sz="4400" b="1" dirty="0" smtClean="0">
                <a:solidFill>
                  <a:srgbClr val="FFFF00"/>
                </a:solidFill>
              </a:rPr>
              <a:t>Myths</a:t>
            </a: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
        <p:nvSpPr>
          <p:cNvPr id="8" name="Content Placeholder 3"/>
          <p:cNvSpPr txBox="1">
            <a:spLocks/>
          </p:cNvSpPr>
          <p:nvPr/>
        </p:nvSpPr>
        <p:spPr>
          <a:xfrm>
            <a:off x="251520" y="2719461"/>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rgbClr val="FFFF00"/>
                </a:solidFill>
                <a:effectLst/>
                <a:uLnTx/>
                <a:uFillTx/>
                <a:latin typeface="+mn-lt"/>
                <a:ea typeface="+mn-ea"/>
                <a:cs typeface="+mn-cs"/>
              </a:rPr>
              <a:t>	This is stated as a reason for not analysing a machine. Bearings do fail as a matter of fact. After a certain amount of time, maybe a month, maybe a decade, bearings will finally succumb to slight or severe wear criteria and will fail. Assuming however, that bearing replacement is the final solution is a folly.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srgbClr val="FFFF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1520" y="1600200"/>
            <a:ext cx="8640960" cy="3052935"/>
          </a:xfrm>
        </p:spPr>
        <p:txBody>
          <a:bodyPr>
            <a:noAutofit/>
          </a:bodyPr>
          <a:lstStyle/>
          <a:p>
            <a:r>
              <a:rPr lang="en-US" dirty="0" smtClean="0">
                <a:solidFill>
                  <a:srgbClr val="FFFF00"/>
                </a:solidFill>
              </a:rPr>
              <a:t>The bearing replacement trap occurs when the old bearings are noisy or fail. The engineers are charged with replacing them and the new ones are now quiet - problem solved -</a:t>
            </a:r>
          </a:p>
          <a:p>
            <a:pPr>
              <a:buNone/>
            </a:pPr>
            <a:r>
              <a:rPr lang="en-US" dirty="0" smtClean="0">
                <a:solidFill>
                  <a:srgbClr val="FFFF00"/>
                </a:solidFill>
              </a:rPr>
              <a:t>	</a:t>
            </a:r>
          </a:p>
          <a:p>
            <a:pPr>
              <a:buNone/>
            </a:pPr>
            <a:endParaRPr lang="en-US" dirty="0">
              <a:solidFill>
                <a:srgbClr val="FFFF00"/>
              </a:solidFill>
            </a:endParaRPr>
          </a:p>
        </p:txBody>
      </p:sp>
      <p:sp>
        <p:nvSpPr>
          <p:cNvPr id="5" name="Title 1"/>
          <p:cNvSpPr txBox="1">
            <a:spLocks/>
          </p:cNvSpPr>
          <p:nvPr/>
        </p:nvSpPr>
        <p:spPr>
          <a:xfrm>
            <a:off x="685800" y="101587"/>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
        <p:nvSpPr>
          <p:cNvPr id="6" name="Title 1"/>
          <p:cNvSpPr txBox="1">
            <a:spLocks/>
          </p:cNvSpPr>
          <p:nvPr/>
        </p:nvSpPr>
        <p:spPr>
          <a:xfrm>
            <a:off x="838200" y="253987"/>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
        <p:nvSpPr>
          <p:cNvPr id="7" name="Title 1"/>
          <p:cNvSpPr txBox="1">
            <a:spLocks/>
          </p:cNvSpPr>
          <p:nvPr/>
        </p:nvSpPr>
        <p:spPr>
          <a:xfrm>
            <a:off x="827584" y="260648"/>
            <a:ext cx="7772400" cy="1470025"/>
          </a:xfrm>
          <a:prstGeom prst="rect">
            <a:avLst/>
          </a:prstGeom>
        </p:spPr>
        <p:txBody>
          <a:bodyPr vert="horz" lIns="91440" tIns="45720" rIns="91440" bIns="45720" rtlCol="0" anchor="ctr">
            <a:normAutofit/>
          </a:bodyPr>
          <a:lstStyle/>
          <a:p>
            <a:pPr lvl="0" algn="ctr">
              <a:spcBef>
                <a:spcPct val="0"/>
              </a:spcBef>
              <a:defRPr/>
            </a:pPr>
            <a:r>
              <a:rPr lang="en-US" sz="4400" b="1" dirty="0" smtClean="0">
                <a:solidFill>
                  <a:srgbClr val="FFFF00"/>
                </a:solidFill>
              </a:rPr>
              <a:t>Myths</a:t>
            </a: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
        <p:nvSpPr>
          <p:cNvPr id="8" name="Content Placeholder 3"/>
          <p:cNvSpPr txBox="1">
            <a:spLocks/>
          </p:cNvSpPr>
          <p:nvPr/>
        </p:nvSpPr>
        <p:spPr>
          <a:xfrm rot="20400999">
            <a:off x="1161920" y="2284688"/>
            <a:ext cx="6696744" cy="187220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3800" b="0" i="0" u="none" strike="noStrike" kern="1200" cap="none" spc="0" normalizeH="0" baseline="0" noProof="0" dirty="0" smtClean="0">
                <a:ln>
                  <a:noFill/>
                </a:ln>
                <a:solidFill>
                  <a:srgbClr val="FF0000"/>
                </a:solidFill>
                <a:effectLst/>
                <a:uLnTx/>
                <a:uFillTx/>
                <a:latin typeface="+mn-lt"/>
                <a:ea typeface="+mn-ea"/>
                <a:cs typeface="+mn-cs"/>
              </a:rPr>
              <a:t>WRONG</a:t>
            </a:r>
            <a:endParaRPr kumimoji="0" lang="en-US" sz="13800" b="0"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500"/>
                                  </p:stCondLst>
                                  <p:iterate type="wd">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3550"/>
                            </p:stCondLst>
                            <p:childTnLst>
                              <p:par>
                                <p:cTn id="9" presetID="2" presetClass="entr" presetSubtype="4" fill="hold" grpId="0" nodeType="afterEffect">
                                  <p:stCondLst>
                                    <p:cond delay="6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1"/>
            <a:ext cx="8229600" cy="1180728"/>
          </a:xfrm>
        </p:spPr>
        <p:txBody>
          <a:bodyPr>
            <a:noAutofit/>
          </a:bodyPr>
          <a:lstStyle/>
          <a:p>
            <a:pPr>
              <a:buNone/>
            </a:pPr>
            <a:r>
              <a:rPr lang="en-US" b="1" i="1" dirty="0" smtClean="0">
                <a:solidFill>
                  <a:srgbClr val="FFFF00"/>
                </a:solidFill>
              </a:rPr>
              <a:t>“That machine always runs like that"</a:t>
            </a:r>
            <a:endParaRPr lang="en-US" dirty="0" smtClean="0">
              <a:solidFill>
                <a:srgbClr val="FFFF00"/>
              </a:solidFill>
            </a:endParaRPr>
          </a:p>
          <a:p>
            <a:pPr>
              <a:buNone/>
            </a:pPr>
            <a:r>
              <a:rPr lang="en-US" dirty="0" smtClean="0">
                <a:solidFill>
                  <a:srgbClr val="FFFF00"/>
                </a:solidFill>
              </a:rPr>
              <a:t>	</a:t>
            </a:r>
          </a:p>
          <a:p>
            <a:pPr>
              <a:buNone/>
            </a:pPr>
            <a:endParaRPr lang="en-US" dirty="0">
              <a:solidFill>
                <a:srgbClr val="FFFF00"/>
              </a:solidFill>
            </a:endParaRPr>
          </a:p>
        </p:txBody>
      </p:sp>
      <p:sp>
        <p:nvSpPr>
          <p:cNvPr id="5" name="Title 1"/>
          <p:cNvSpPr txBox="1">
            <a:spLocks/>
          </p:cNvSpPr>
          <p:nvPr/>
        </p:nvSpPr>
        <p:spPr>
          <a:xfrm>
            <a:off x="685800" y="101587"/>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
        <p:nvSpPr>
          <p:cNvPr id="6" name="Title 1"/>
          <p:cNvSpPr txBox="1">
            <a:spLocks/>
          </p:cNvSpPr>
          <p:nvPr/>
        </p:nvSpPr>
        <p:spPr>
          <a:xfrm>
            <a:off x="838200" y="253987"/>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
        <p:nvSpPr>
          <p:cNvPr id="7" name="Title 1"/>
          <p:cNvSpPr txBox="1">
            <a:spLocks/>
          </p:cNvSpPr>
          <p:nvPr/>
        </p:nvSpPr>
        <p:spPr>
          <a:xfrm>
            <a:off x="827584" y="260648"/>
            <a:ext cx="7772400" cy="1470025"/>
          </a:xfrm>
          <a:prstGeom prst="rect">
            <a:avLst/>
          </a:prstGeom>
        </p:spPr>
        <p:txBody>
          <a:bodyPr vert="horz" lIns="91440" tIns="45720" rIns="91440" bIns="45720" rtlCol="0" anchor="ctr">
            <a:normAutofit/>
          </a:bodyPr>
          <a:lstStyle/>
          <a:p>
            <a:pPr lvl="0" algn="ctr">
              <a:spcBef>
                <a:spcPct val="0"/>
              </a:spcBef>
              <a:defRPr/>
            </a:pPr>
            <a:r>
              <a:rPr lang="en-US" sz="4400" b="1" dirty="0" smtClean="0">
                <a:solidFill>
                  <a:srgbClr val="FFFF00"/>
                </a:solidFill>
              </a:rPr>
              <a:t>Myths</a:t>
            </a: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
        <p:nvSpPr>
          <p:cNvPr id="8" name="Content Placeholder 3"/>
          <p:cNvSpPr txBox="1">
            <a:spLocks/>
          </p:cNvSpPr>
          <p:nvPr/>
        </p:nvSpPr>
        <p:spPr>
          <a:xfrm>
            <a:off x="251520" y="2719461"/>
            <a:ext cx="8229600" cy="4525963"/>
          </a:xfrm>
          <a:prstGeom prst="rect">
            <a:avLst/>
          </a:prstGeom>
        </p:spPr>
        <p:txBody>
          <a:bodyPr vert="horz" lIns="91440" tIns="45720" rIns="91440" bIns="45720" rtlCol="0">
            <a:normAutofit/>
          </a:bodyPr>
          <a:lstStyle/>
          <a:p>
            <a:pPr marL="342900" indent="-342900">
              <a:spcBef>
                <a:spcPct val="20000"/>
              </a:spcBef>
            </a:pPr>
            <a:r>
              <a:rPr kumimoji="0" lang="en-US" sz="2800" b="0" i="0" u="none" strike="noStrike" kern="1200" cap="none" spc="0" normalizeH="0" baseline="0" noProof="0" dirty="0" smtClean="0">
                <a:ln>
                  <a:noFill/>
                </a:ln>
                <a:solidFill>
                  <a:srgbClr val="FFFF00"/>
                </a:solidFill>
                <a:effectLst/>
                <a:uLnTx/>
                <a:uFillTx/>
                <a:latin typeface="+mn-lt"/>
                <a:ea typeface="+mn-ea"/>
                <a:cs typeface="+mn-cs"/>
              </a:rPr>
              <a:t>	</a:t>
            </a:r>
            <a:r>
              <a:rPr lang="en-US" sz="2800" dirty="0" smtClean="0">
                <a:solidFill>
                  <a:srgbClr val="FFFF00"/>
                </a:solidFill>
              </a:rPr>
              <a:t> And it always will until you fix it! Vibration analysis can tell you how.</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rgbClr val="FFFF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srgbClr val="FFFF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1"/>
            <a:ext cx="8229600" cy="1180728"/>
          </a:xfrm>
        </p:spPr>
        <p:txBody>
          <a:bodyPr>
            <a:noAutofit/>
          </a:bodyPr>
          <a:lstStyle/>
          <a:p>
            <a:pPr>
              <a:buNone/>
            </a:pPr>
            <a:r>
              <a:rPr lang="en-US" b="1" i="1" dirty="0" smtClean="0">
                <a:solidFill>
                  <a:srgbClr val="FFFF00"/>
                </a:solidFill>
              </a:rPr>
              <a:t>“When it fails, we repair it" </a:t>
            </a:r>
            <a:r>
              <a:rPr lang="en-US" dirty="0" smtClean="0">
                <a:solidFill>
                  <a:srgbClr val="FFFF00"/>
                </a:solidFill>
              </a:rPr>
              <a:t>	</a:t>
            </a:r>
          </a:p>
          <a:p>
            <a:pPr>
              <a:buNone/>
            </a:pPr>
            <a:endParaRPr lang="en-US" dirty="0">
              <a:solidFill>
                <a:srgbClr val="FFFF00"/>
              </a:solidFill>
            </a:endParaRPr>
          </a:p>
        </p:txBody>
      </p:sp>
      <p:sp>
        <p:nvSpPr>
          <p:cNvPr id="5" name="Title 1"/>
          <p:cNvSpPr txBox="1">
            <a:spLocks/>
          </p:cNvSpPr>
          <p:nvPr/>
        </p:nvSpPr>
        <p:spPr>
          <a:xfrm>
            <a:off x="685800" y="101587"/>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
        <p:nvSpPr>
          <p:cNvPr id="6" name="Title 1"/>
          <p:cNvSpPr txBox="1">
            <a:spLocks/>
          </p:cNvSpPr>
          <p:nvPr/>
        </p:nvSpPr>
        <p:spPr>
          <a:xfrm>
            <a:off x="838200" y="253987"/>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
        <p:nvSpPr>
          <p:cNvPr id="7" name="Title 1"/>
          <p:cNvSpPr txBox="1">
            <a:spLocks/>
          </p:cNvSpPr>
          <p:nvPr/>
        </p:nvSpPr>
        <p:spPr>
          <a:xfrm>
            <a:off x="827584" y="260648"/>
            <a:ext cx="7772400" cy="1470025"/>
          </a:xfrm>
          <a:prstGeom prst="rect">
            <a:avLst/>
          </a:prstGeom>
        </p:spPr>
        <p:txBody>
          <a:bodyPr vert="horz" lIns="91440" tIns="45720" rIns="91440" bIns="45720" rtlCol="0" anchor="ctr">
            <a:normAutofit/>
          </a:bodyPr>
          <a:lstStyle/>
          <a:p>
            <a:pPr lvl="0" algn="ctr">
              <a:spcBef>
                <a:spcPct val="0"/>
              </a:spcBef>
              <a:defRPr/>
            </a:pPr>
            <a:r>
              <a:rPr lang="en-US" sz="4400" b="1" dirty="0" smtClean="0">
                <a:solidFill>
                  <a:srgbClr val="FFFF00"/>
                </a:solidFill>
              </a:rPr>
              <a:t>Myths</a:t>
            </a: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
        <p:nvSpPr>
          <p:cNvPr id="8" name="Content Placeholder 3"/>
          <p:cNvSpPr txBox="1">
            <a:spLocks/>
          </p:cNvSpPr>
          <p:nvPr/>
        </p:nvSpPr>
        <p:spPr>
          <a:xfrm>
            <a:off x="0" y="2719461"/>
            <a:ext cx="8892480" cy="4525963"/>
          </a:xfrm>
          <a:prstGeom prst="rect">
            <a:avLst/>
          </a:prstGeom>
        </p:spPr>
        <p:txBody>
          <a:bodyPr vert="horz" lIns="91440" tIns="45720" rIns="91440" bIns="45720" rtlCol="0">
            <a:normAutofit/>
          </a:bodyPr>
          <a:lstStyle/>
          <a:p>
            <a:pPr marL="342900" indent="-342900">
              <a:spcBef>
                <a:spcPct val="20000"/>
              </a:spcBef>
            </a:pPr>
            <a:r>
              <a:rPr kumimoji="0" lang="en-US" sz="2800" b="0" i="0" u="none" strike="noStrike" kern="1200" cap="none" spc="0" normalizeH="0" baseline="0" noProof="0" dirty="0" smtClean="0">
                <a:ln>
                  <a:noFill/>
                </a:ln>
                <a:solidFill>
                  <a:srgbClr val="FFFF00"/>
                </a:solidFill>
                <a:effectLst/>
                <a:uLnTx/>
                <a:uFillTx/>
                <a:latin typeface="+mn-lt"/>
                <a:ea typeface="+mn-ea"/>
                <a:cs typeface="+mn-cs"/>
              </a:rPr>
              <a:t>	</a:t>
            </a:r>
            <a:r>
              <a:rPr lang="en-US" sz="2800" dirty="0" smtClean="0">
                <a:solidFill>
                  <a:srgbClr val="FFFF00"/>
                </a:solidFill>
              </a:rPr>
              <a:t>The fact is, the machine will fail at its discretion (if it had any) and not to your schedule. When it fails, it will cause secondary damage. The parts for many machines must be kept on hand ahead of time to </a:t>
            </a:r>
            <a:r>
              <a:rPr lang="en-US" sz="2800" dirty="0" err="1" smtClean="0">
                <a:solidFill>
                  <a:srgbClr val="FFFF00"/>
                </a:solidFill>
              </a:rPr>
              <a:t>minimise</a:t>
            </a:r>
            <a:r>
              <a:rPr lang="en-US" sz="2800" dirty="0" smtClean="0">
                <a:solidFill>
                  <a:srgbClr val="FFFF00"/>
                </a:solidFill>
              </a:rPr>
              <a:t> the time it takes to repair.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rgbClr val="FFFF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srgbClr val="FFFF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680320"/>
            <a:ext cx="8229600" cy="2404864"/>
          </a:xfrm>
        </p:spPr>
        <p:txBody>
          <a:bodyPr/>
          <a:lstStyle/>
          <a:p>
            <a:pPr>
              <a:buNone/>
            </a:pPr>
            <a:r>
              <a:rPr lang="en-US" dirty="0" smtClean="0"/>
              <a:t>	</a:t>
            </a:r>
            <a:r>
              <a:rPr lang="en-US" dirty="0" smtClean="0">
                <a:solidFill>
                  <a:srgbClr val="FFFF00"/>
                </a:solidFill>
              </a:rPr>
              <a:t>Infrared Thermography is the technique for producing an image of invisible (to our eyes) infrared light emitted by objects due to their thermal condition.</a:t>
            </a:r>
            <a:endParaRPr lang="en-US" dirty="0">
              <a:solidFill>
                <a:srgbClr val="FFFF00"/>
              </a:solidFill>
            </a:endParaRPr>
          </a:p>
        </p:txBody>
      </p:sp>
      <p:sp>
        <p:nvSpPr>
          <p:cNvPr id="3" name="Title 1"/>
          <p:cNvSpPr txBox="1">
            <a:spLocks/>
          </p:cNvSpPr>
          <p:nvPr/>
        </p:nvSpPr>
        <p:spPr>
          <a:xfrm>
            <a:off x="685800" y="101587"/>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
        <p:nvSpPr>
          <p:cNvPr id="5" name="Title 1"/>
          <p:cNvSpPr txBox="1">
            <a:spLocks/>
          </p:cNvSpPr>
          <p:nvPr/>
        </p:nvSpPr>
        <p:spPr>
          <a:xfrm>
            <a:off x="838200" y="253987"/>
            <a:ext cx="7772400" cy="1470025"/>
          </a:xfrm>
          <a:prstGeom prst="rect">
            <a:avLst/>
          </a:prstGeom>
        </p:spPr>
        <p:txBody>
          <a:bodyPr vert="horz" lIns="91440" tIns="45720" rIns="91440" bIns="45720" rtlCol="0" anchor="ctr">
            <a:normAutofit/>
          </a:bodyPr>
          <a:lstStyle/>
          <a:p>
            <a:pPr algn="ctr">
              <a:spcBef>
                <a:spcPct val="0"/>
              </a:spcBef>
              <a:defRPr/>
            </a:pPr>
            <a:r>
              <a:rPr lang="en-US" sz="4400" dirty="0" smtClean="0">
                <a:solidFill>
                  <a:srgbClr val="FFFF00"/>
                </a:solidFill>
              </a:rPr>
              <a:t>Infrared Thermography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wd">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1971675"/>
          </a:xfrm>
        </p:spPr>
        <p:txBody>
          <a:bodyPr>
            <a:noAutofit/>
          </a:bodyPr>
          <a:lstStyle/>
          <a:p>
            <a:pPr>
              <a:buNone/>
            </a:pPr>
            <a:r>
              <a:rPr lang="en-GB" sz="2800" dirty="0" smtClean="0">
                <a:solidFill>
                  <a:srgbClr val="FFFF00"/>
                </a:solidFill>
              </a:rPr>
              <a:t>Is the process of monitoring all parameters of condition in machinery, such that a significant change is indicative of a developing failure. It is a major component of:-</a:t>
            </a:r>
          </a:p>
          <a:p>
            <a:pPr>
              <a:buNone/>
            </a:pPr>
            <a:endParaRPr lang="en-GB" sz="2800" dirty="0" smtClean="0">
              <a:solidFill>
                <a:srgbClr val="FFFF00"/>
              </a:solidFill>
            </a:endParaRPr>
          </a:p>
          <a:p>
            <a:pPr>
              <a:buNone/>
            </a:pPr>
            <a:endParaRPr lang="en-GB" sz="2800" dirty="0" smtClean="0">
              <a:solidFill>
                <a:srgbClr val="FFFF00"/>
              </a:solidFill>
            </a:endParaRPr>
          </a:p>
          <a:p>
            <a:pPr>
              <a:buNone/>
            </a:pPr>
            <a:r>
              <a:rPr lang="en-GB" sz="2800" dirty="0" smtClean="0">
                <a:solidFill>
                  <a:srgbClr val="FFFF00"/>
                </a:solidFill>
              </a:rPr>
              <a:t> </a:t>
            </a:r>
            <a:endParaRPr lang="en-US" sz="2800" dirty="0">
              <a:solidFill>
                <a:srgbClr val="FFFF00"/>
              </a:solidFill>
            </a:endParaRPr>
          </a:p>
        </p:txBody>
      </p:sp>
      <p:sp>
        <p:nvSpPr>
          <p:cNvPr id="4" name="Title 1"/>
          <p:cNvSpPr txBox="1">
            <a:spLocks/>
          </p:cNvSpPr>
          <p:nvPr/>
        </p:nvSpPr>
        <p:spPr>
          <a:xfrm>
            <a:off x="685800" y="101587"/>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rgbClr val="FFFF00"/>
                </a:solidFill>
                <a:effectLst/>
                <a:uLnTx/>
                <a:uFillTx/>
                <a:latin typeface="+mj-lt"/>
                <a:ea typeface="+mj-ea"/>
                <a:cs typeface="+mj-cs"/>
              </a:rPr>
              <a:t>WHAT</a:t>
            </a:r>
            <a:r>
              <a:rPr kumimoji="0" lang="en-GB" sz="4400" b="0" i="0" u="none" strike="noStrike" kern="1200" cap="none" spc="0" normalizeH="0" noProof="0" dirty="0" smtClean="0">
                <a:ln>
                  <a:noFill/>
                </a:ln>
                <a:solidFill>
                  <a:srgbClr val="FFFF00"/>
                </a:solidFill>
                <a:effectLst/>
                <a:uLnTx/>
                <a:uFillTx/>
                <a:latin typeface="+mj-lt"/>
                <a:ea typeface="+mj-ea"/>
                <a:cs typeface="+mj-cs"/>
              </a:rPr>
              <a:t> IS </a:t>
            </a:r>
            <a:r>
              <a:rPr kumimoji="0" lang="en-GB" sz="4400" b="0" i="0" u="none" strike="noStrike" kern="1200" cap="none" spc="0" normalizeH="0" baseline="0" noProof="0" dirty="0" smtClean="0">
                <a:ln>
                  <a:noFill/>
                </a:ln>
                <a:solidFill>
                  <a:srgbClr val="FFFF00"/>
                </a:solidFill>
                <a:effectLst/>
                <a:uLnTx/>
                <a:uFillTx/>
                <a:latin typeface="+mj-lt"/>
                <a:ea typeface="+mj-ea"/>
                <a:cs typeface="+mj-cs"/>
              </a:rPr>
              <a:t>CONDITION MONITORING</a:t>
            </a: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
        <p:nvSpPr>
          <p:cNvPr id="5" name="TextBox 4"/>
          <p:cNvSpPr txBox="1"/>
          <p:nvPr/>
        </p:nvSpPr>
        <p:spPr>
          <a:xfrm>
            <a:off x="3214678" y="2844225"/>
            <a:ext cx="5072098" cy="584775"/>
          </a:xfrm>
          <a:prstGeom prst="rect">
            <a:avLst/>
          </a:prstGeom>
          <a:noFill/>
        </p:spPr>
        <p:txBody>
          <a:bodyPr wrap="square" rtlCol="0">
            <a:spAutoFit/>
          </a:bodyPr>
          <a:lstStyle/>
          <a:p>
            <a:r>
              <a:rPr lang="en-GB" sz="3200" dirty="0" smtClean="0">
                <a:solidFill>
                  <a:srgbClr val="FFFF00"/>
                </a:solidFill>
              </a:rPr>
              <a:t>PREDICTIVE MAINTENANCE</a:t>
            </a:r>
            <a:endParaRPr lang="en-US" sz="3200" dirty="0"/>
          </a:p>
        </p:txBody>
      </p:sp>
      <p:sp>
        <p:nvSpPr>
          <p:cNvPr id="6" name="Content Placeholder 2"/>
          <p:cNvSpPr txBox="1">
            <a:spLocks/>
          </p:cNvSpPr>
          <p:nvPr/>
        </p:nvSpPr>
        <p:spPr>
          <a:xfrm>
            <a:off x="457200" y="3643314"/>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800" b="0" i="0" u="none" strike="noStrike" kern="1200" cap="none" spc="0" normalizeH="0" baseline="0" noProof="0" dirty="0" smtClean="0">
                <a:ln>
                  <a:noFill/>
                </a:ln>
                <a:solidFill>
                  <a:srgbClr val="FFFF00"/>
                </a:solidFill>
                <a:effectLst/>
                <a:uLnTx/>
                <a:uFillTx/>
                <a:latin typeface="+mn-lt"/>
                <a:ea typeface="+mn-ea"/>
                <a:cs typeface="+mn-cs"/>
              </a:rPr>
              <a:t> The use of conditional monitoring allows maintenance to be scheduled, or other actions to be taken to avoid the consequences of failure, before the failure occurs. Nevertheless, a deviation from a reference value (e.g. temperature or vibration behaviour) must occur to identify impeding damages. </a:t>
            </a:r>
            <a:endParaRPr kumimoji="0" lang="en-US" sz="2800" b="0" i="0" u="none" strike="noStrike" kern="1200" cap="none" spc="0" normalizeH="0" baseline="0" noProof="0" dirty="0">
              <a:ln>
                <a:noFill/>
              </a:ln>
              <a:solidFill>
                <a:srgbClr val="FFFF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mph" presetSubtype="2" fill="hold" grpId="1" nodeType="clickEffect">
                                  <p:stCondLst>
                                    <p:cond delay="0"/>
                                  </p:stCondLst>
                                  <p:childTnLst>
                                    <p:animClr clrSpc="rgb">
                                      <p:cBhvr override="childStyle">
                                        <p:cTn id="21" dur="2000" fill="hold"/>
                                        <p:tgtEl>
                                          <p:spTgt spid="5"/>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5" grpId="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772816"/>
            <a:ext cx="8229600" cy="1656184"/>
          </a:xfrm>
        </p:spPr>
        <p:txBody>
          <a:bodyPr/>
          <a:lstStyle/>
          <a:p>
            <a:pPr>
              <a:buNone/>
            </a:pPr>
            <a:r>
              <a:rPr lang="en-US" dirty="0" smtClean="0">
                <a:solidFill>
                  <a:srgbClr val="FFFF00"/>
                </a:solidFill>
              </a:rPr>
              <a:t>	An image produced by an infrared camera is called a thermogram or sometimes a thermograph. </a:t>
            </a:r>
            <a:endParaRPr lang="en-US" dirty="0">
              <a:solidFill>
                <a:srgbClr val="FFFF00"/>
              </a:solidFill>
            </a:endParaRPr>
          </a:p>
        </p:txBody>
      </p:sp>
      <p:sp>
        <p:nvSpPr>
          <p:cNvPr id="3" name="Title 1"/>
          <p:cNvSpPr txBox="1">
            <a:spLocks/>
          </p:cNvSpPr>
          <p:nvPr/>
        </p:nvSpPr>
        <p:spPr>
          <a:xfrm>
            <a:off x="685800" y="101587"/>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
        <p:nvSpPr>
          <p:cNvPr id="5" name="Title 1"/>
          <p:cNvSpPr txBox="1">
            <a:spLocks/>
          </p:cNvSpPr>
          <p:nvPr/>
        </p:nvSpPr>
        <p:spPr>
          <a:xfrm>
            <a:off x="838200" y="253987"/>
            <a:ext cx="7772400" cy="1470025"/>
          </a:xfrm>
          <a:prstGeom prst="rect">
            <a:avLst/>
          </a:prstGeom>
        </p:spPr>
        <p:txBody>
          <a:bodyPr vert="horz" lIns="91440" tIns="45720" rIns="91440" bIns="45720" rtlCol="0" anchor="ctr">
            <a:normAutofit/>
          </a:bodyPr>
          <a:lstStyle/>
          <a:p>
            <a:pPr algn="ctr">
              <a:spcBef>
                <a:spcPct val="0"/>
              </a:spcBef>
              <a:defRPr/>
            </a:pPr>
            <a:r>
              <a:rPr lang="en-US" sz="4400" dirty="0" smtClean="0">
                <a:solidFill>
                  <a:srgbClr val="FFFF00"/>
                </a:solidFill>
              </a:rPr>
              <a:t>Infrared Thermography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pic>
        <p:nvPicPr>
          <p:cNvPr id="1026" name="Picture 2" descr="http://www.infraredtraining.com/images/ir_primer/image004.jpg"/>
          <p:cNvPicPr>
            <a:picLocks noChangeAspect="1" noChangeArrowheads="1"/>
          </p:cNvPicPr>
          <p:nvPr/>
        </p:nvPicPr>
        <p:blipFill>
          <a:blip r:embed="rId2" cstate="print"/>
          <a:srcRect/>
          <a:stretch>
            <a:fillRect/>
          </a:stretch>
        </p:blipFill>
        <p:spPr bwMode="auto">
          <a:xfrm>
            <a:off x="4644008" y="3789040"/>
            <a:ext cx="3744416" cy="2808312"/>
          </a:xfrm>
          <a:prstGeom prst="rect">
            <a:avLst/>
          </a:prstGeom>
          <a:noFill/>
        </p:spPr>
      </p:pic>
      <p:pic>
        <p:nvPicPr>
          <p:cNvPr id="1027" name="Picture 3" descr="http://www.infraredtraining.com/images/ir_primer/image006.jpg"/>
          <p:cNvPicPr>
            <a:picLocks noChangeAspect="1" noChangeArrowheads="1"/>
          </p:cNvPicPr>
          <p:nvPr/>
        </p:nvPicPr>
        <p:blipFill>
          <a:blip r:embed="rId3" cstate="print"/>
          <a:srcRect/>
          <a:stretch>
            <a:fillRect/>
          </a:stretch>
        </p:blipFill>
        <p:spPr bwMode="auto">
          <a:xfrm>
            <a:off x="755576" y="3789040"/>
            <a:ext cx="3024336" cy="28353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wd">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checkerboard(across)">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checkerboard(across)">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F00"/>
                </a:solidFill>
              </a:rPr>
              <a:t>PUMP THERMOGRAPHY</a:t>
            </a:r>
            <a:endParaRPr lang="en-US" dirty="0">
              <a:solidFill>
                <a:srgbClr val="FFFF00"/>
              </a:solidFill>
            </a:endParaRPr>
          </a:p>
        </p:txBody>
      </p:sp>
      <p:pic>
        <p:nvPicPr>
          <p:cNvPr id="44034" name="Picture 2"/>
          <p:cNvPicPr>
            <a:picLocks noChangeAspect="1" noChangeArrowheads="1"/>
          </p:cNvPicPr>
          <p:nvPr/>
        </p:nvPicPr>
        <p:blipFill>
          <a:blip r:embed="rId2" cstate="print"/>
          <a:srcRect/>
          <a:stretch>
            <a:fillRect/>
          </a:stretch>
        </p:blipFill>
        <p:spPr bwMode="auto">
          <a:xfrm>
            <a:off x="1043607" y="1340768"/>
            <a:ext cx="6922321" cy="5517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F00"/>
                </a:solidFill>
              </a:rPr>
              <a:t>PUMP THERMOGRAPHY</a:t>
            </a:r>
            <a:endParaRPr lang="en-US" dirty="0">
              <a:solidFill>
                <a:srgbClr val="FFFF00"/>
              </a:solidFill>
            </a:endParaRPr>
          </a:p>
        </p:txBody>
      </p:sp>
      <p:pic>
        <p:nvPicPr>
          <p:cNvPr id="45058" name="Picture 2"/>
          <p:cNvPicPr>
            <a:picLocks noChangeAspect="1" noChangeArrowheads="1"/>
          </p:cNvPicPr>
          <p:nvPr/>
        </p:nvPicPr>
        <p:blipFill>
          <a:blip r:embed="rId2" cstate="print"/>
          <a:srcRect/>
          <a:stretch>
            <a:fillRect/>
          </a:stretch>
        </p:blipFill>
        <p:spPr bwMode="auto">
          <a:xfrm>
            <a:off x="395536" y="1124744"/>
            <a:ext cx="6416494" cy="5733256"/>
          </a:xfrm>
          <a:prstGeom prst="rect">
            <a:avLst/>
          </a:prstGeom>
          <a:noFill/>
          <a:ln w="9525">
            <a:noFill/>
            <a:miter lim="800000"/>
            <a:headEnd/>
            <a:tailEnd/>
          </a:ln>
        </p:spPr>
      </p:pic>
      <p:pic>
        <p:nvPicPr>
          <p:cNvPr id="45059" name="Picture 3"/>
          <p:cNvPicPr>
            <a:picLocks noChangeAspect="1" noChangeArrowheads="1"/>
          </p:cNvPicPr>
          <p:nvPr/>
        </p:nvPicPr>
        <p:blipFill>
          <a:blip r:embed="rId3" cstate="print"/>
          <a:srcRect/>
          <a:stretch>
            <a:fillRect/>
          </a:stretch>
        </p:blipFill>
        <p:spPr bwMode="auto">
          <a:xfrm>
            <a:off x="6876256" y="1124744"/>
            <a:ext cx="1512168" cy="57110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38200" y="253987"/>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pic>
        <p:nvPicPr>
          <p:cNvPr id="13313" name="Picture 1" descr="http://www.infraredtraining.com/images/ir_primer/more_i1.jpg"/>
          <p:cNvPicPr>
            <a:picLocks noChangeAspect="1" noChangeArrowheads="1"/>
          </p:cNvPicPr>
          <p:nvPr/>
        </p:nvPicPr>
        <p:blipFill>
          <a:blip r:embed="rId2" cstate="print"/>
          <a:srcRect/>
          <a:stretch>
            <a:fillRect/>
          </a:stretch>
        </p:blipFill>
        <p:spPr bwMode="auto">
          <a:xfrm>
            <a:off x="179512" y="836712"/>
            <a:ext cx="8604190" cy="2592288"/>
          </a:xfrm>
          <a:prstGeom prst="rect">
            <a:avLst/>
          </a:prstGeom>
          <a:noFill/>
        </p:spPr>
      </p:pic>
      <p:pic>
        <p:nvPicPr>
          <p:cNvPr id="13314" name="Picture 2" descr="http://www.infraredtraining.com/images/ir_primer/more_i2.gif"/>
          <p:cNvPicPr>
            <a:picLocks noChangeAspect="1" noChangeArrowheads="1"/>
          </p:cNvPicPr>
          <p:nvPr/>
        </p:nvPicPr>
        <p:blipFill>
          <a:blip r:embed="rId3" cstate="print"/>
          <a:srcRect/>
          <a:stretch>
            <a:fillRect/>
          </a:stretch>
        </p:blipFill>
        <p:spPr bwMode="auto">
          <a:xfrm>
            <a:off x="179512" y="3717032"/>
            <a:ext cx="8604190" cy="2592288"/>
          </a:xfrm>
          <a:prstGeom prst="rect">
            <a:avLst/>
          </a:prstGeom>
          <a:noFill/>
        </p:spPr>
      </p:pic>
      <p:sp>
        <p:nvSpPr>
          <p:cNvPr id="7" name="TextBox 6"/>
          <p:cNvSpPr txBox="1"/>
          <p:nvPr/>
        </p:nvSpPr>
        <p:spPr>
          <a:xfrm>
            <a:off x="467544" y="116632"/>
            <a:ext cx="8280920" cy="923330"/>
          </a:xfrm>
          <a:prstGeom prst="rect">
            <a:avLst/>
          </a:prstGeom>
          <a:noFill/>
        </p:spPr>
        <p:txBody>
          <a:bodyPr wrap="square" rtlCol="0">
            <a:spAutoFit/>
          </a:bodyPr>
          <a:lstStyle/>
          <a:p>
            <a:pPr algn="ctr"/>
            <a:r>
              <a:rPr lang="en-GB" sz="5400" dirty="0" smtClean="0">
                <a:solidFill>
                  <a:srgbClr val="FFFF00"/>
                </a:solidFill>
              </a:rPr>
              <a:t>WHICH  HEATER IS LIT?</a:t>
            </a:r>
            <a:endParaRPr lang="en-US" sz="5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313"/>
                                        </p:tgtEl>
                                        <p:attrNameLst>
                                          <p:attrName>style.visibility</p:attrName>
                                        </p:attrNameLst>
                                      </p:cBhvr>
                                      <p:to>
                                        <p:strVal val="visible"/>
                                      </p:to>
                                    </p:set>
                                    <p:animEffect transition="in" filter="checkerboard(across)">
                                      <p:cBhvr>
                                        <p:cTn id="7" dur="500"/>
                                        <p:tgtEl>
                                          <p:spTgt spid="13313"/>
                                        </p:tgtEl>
                                      </p:cBhvr>
                                    </p:animEffect>
                                  </p:childTnLst>
                                </p:cTn>
                              </p:par>
                            </p:childTnLst>
                          </p:cTn>
                        </p:par>
                        <p:par>
                          <p:cTn id="8" fill="hold">
                            <p:stCondLst>
                              <p:cond delay="500"/>
                            </p:stCondLst>
                            <p:childTnLst>
                              <p:par>
                                <p:cTn id="9" presetID="1" presetClass="entr" presetSubtype="0" fill="hold" grpId="0" nodeType="afterEffect">
                                  <p:stCondLst>
                                    <p:cond delay="200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2500"/>
                            </p:stCondLst>
                            <p:childTnLst>
                              <p:par>
                                <p:cTn id="12" presetID="8" presetClass="exit" presetSubtype="16" fill="hold" grpId="1" nodeType="afterEffect">
                                  <p:stCondLst>
                                    <p:cond delay="3000"/>
                                  </p:stCondLst>
                                  <p:childTnLst>
                                    <p:animEffect transition="out" filter="diamond(in)">
                                      <p:cBhvr>
                                        <p:cTn id="13" dur="2000"/>
                                        <p:tgtEl>
                                          <p:spTgt spid="7"/>
                                        </p:tgtEl>
                                      </p:cBhvr>
                                    </p:animEffect>
                                    <p:set>
                                      <p:cBhvr>
                                        <p:cTn id="14" dur="1" fill="hold">
                                          <p:stCondLst>
                                            <p:cond delay="19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3314"/>
                                        </p:tgtEl>
                                        <p:attrNameLst>
                                          <p:attrName>style.visibility</p:attrName>
                                        </p:attrNameLst>
                                      </p:cBhvr>
                                      <p:to>
                                        <p:strVal val="visible"/>
                                      </p:to>
                                    </p:set>
                                    <p:animEffect transition="in" filter="checkerboard(across)">
                                      <p:cBhvr>
                                        <p:cTn id="19"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1"/>
            <a:ext cx="8229600" cy="3556992"/>
          </a:xfrm>
        </p:spPr>
        <p:txBody>
          <a:bodyPr/>
          <a:lstStyle/>
          <a:p>
            <a:pPr>
              <a:buNone/>
            </a:pPr>
            <a:r>
              <a:rPr lang="en-US" dirty="0" smtClean="0">
                <a:solidFill>
                  <a:srgbClr val="FFFF00"/>
                </a:solidFill>
              </a:rPr>
              <a:t>	Thermography can be applied in any situation where a problem or condition can reveal itself by means of a thermal difference.</a:t>
            </a:r>
          </a:p>
          <a:p>
            <a:pPr>
              <a:buNone/>
            </a:pPr>
            <a:endParaRPr lang="en-GB" dirty="0" smtClean="0">
              <a:solidFill>
                <a:srgbClr val="FFFF00"/>
              </a:solidFill>
            </a:endParaRPr>
          </a:p>
          <a:p>
            <a:pPr>
              <a:buNone/>
            </a:pPr>
            <a:r>
              <a:rPr lang="en-GB" dirty="0" smtClean="0">
                <a:solidFill>
                  <a:srgbClr val="FFFF00"/>
                </a:solidFill>
              </a:rPr>
              <a:t>	This is why it is very quick and simple to use in CM, giving accurate results.</a:t>
            </a:r>
            <a:endParaRPr lang="en-US" dirty="0">
              <a:solidFill>
                <a:srgbClr val="FFFF00"/>
              </a:solidFill>
            </a:endParaRPr>
          </a:p>
        </p:txBody>
      </p:sp>
      <p:sp>
        <p:nvSpPr>
          <p:cNvPr id="3" name="Title 1"/>
          <p:cNvSpPr txBox="1">
            <a:spLocks/>
          </p:cNvSpPr>
          <p:nvPr/>
        </p:nvSpPr>
        <p:spPr>
          <a:xfrm>
            <a:off x="685800" y="101587"/>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4400" dirty="0" smtClean="0">
                <a:solidFill>
                  <a:srgbClr val="FFFF00"/>
                </a:solidFill>
                <a:latin typeface="+mj-lt"/>
                <a:ea typeface="+mj-ea"/>
                <a:cs typeface="+mj-cs"/>
              </a:rPr>
              <a:t>WHY USE THERMOGRAPHY</a:t>
            </a: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0"/>
            <a:ext cx="8229600" cy="4997151"/>
          </a:xfrm>
        </p:spPr>
        <p:txBody>
          <a:bodyPr>
            <a:noAutofit/>
          </a:bodyPr>
          <a:lstStyle/>
          <a:p>
            <a:pPr>
              <a:buNone/>
            </a:pPr>
            <a:r>
              <a:rPr lang="en-US" dirty="0" smtClean="0">
                <a:solidFill>
                  <a:srgbClr val="FF0000"/>
                </a:solidFill>
              </a:rPr>
              <a:t>Boiler Applications </a:t>
            </a:r>
          </a:p>
          <a:p>
            <a:pPr lvl="1"/>
            <a:r>
              <a:rPr lang="en-US" sz="2400" dirty="0" smtClean="0">
                <a:solidFill>
                  <a:srgbClr val="FFFF00"/>
                </a:solidFill>
              </a:rPr>
              <a:t>Inspect burners for flame impingement and burner management </a:t>
            </a:r>
          </a:p>
          <a:p>
            <a:pPr lvl="1"/>
            <a:r>
              <a:rPr lang="en-US" sz="2400" dirty="0" smtClean="0">
                <a:solidFill>
                  <a:srgbClr val="FFFF00"/>
                </a:solidFill>
              </a:rPr>
              <a:t>Look at combustion patterns of fuel </a:t>
            </a:r>
          </a:p>
          <a:p>
            <a:pPr lvl="1"/>
            <a:r>
              <a:rPr lang="en-US" sz="2400" dirty="0" smtClean="0">
                <a:solidFill>
                  <a:srgbClr val="FFFF00"/>
                </a:solidFill>
              </a:rPr>
              <a:t>Detect thermal patterns on boiler tubes and measure tube skin temperature during normal operation or when boiler is on standby </a:t>
            </a:r>
          </a:p>
          <a:p>
            <a:pPr lvl="1"/>
            <a:r>
              <a:rPr lang="en-US" sz="2400" dirty="0" smtClean="0">
                <a:solidFill>
                  <a:srgbClr val="FFFF00"/>
                </a:solidFill>
              </a:rPr>
              <a:t>Scan and record temperatures in areas of boiler not monitored </a:t>
            </a:r>
          </a:p>
          <a:p>
            <a:pPr lvl="1"/>
            <a:r>
              <a:rPr lang="en-US" sz="2400" dirty="0" smtClean="0">
                <a:solidFill>
                  <a:srgbClr val="FFFF00"/>
                </a:solidFill>
              </a:rPr>
              <a:t>Scan the exterior of boiler for refectory damage or locate warmer areas where potential refectory damage may occur </a:t>
            </a:r>
            <a:endParaRPr lang="en-US" sz="2400" dirty="0">
              <a:solidFill>
                <a:srgbClr val="FFFF00"/>
              </a:solidFill>
            </a:endParaRPr>
          </a:p>
        </p:txBody>
      </p:sp>
      <p:sp>
        <p:nvSpPr>
          <p:cNvPr id="3" name="Title 1"/>
          <p:cNvSpPr txBox="1">
            <a:spLocks/>
          </p:cNvSpPr>
          <p:nvPr/>
        </p:nvSpPr>
        <p:spPr>
          <a:xfrm>
            <a:off x="685800" y="101587"/>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4400" dirty="0" smtClean="0">
                <a:solidFill>
                  <a:srgbClr val="FFFF00"/>
                </a:solidFill>
                <a:latin typeface="+mj-lt"/>
                <a:ea typeface="+mj-ea"/>
                <a:cs typeface="+mj-cs"/>
              </a:rPr>
              <a:t>ADVANTAGES</a:t>
            </a: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0"/>
            <a:ext cx="8229600" cy="4997151"/>
          </a:xfrm>
        </p:spPr>
        <p:txBody>
          <a:bodyPr>
            <a:noAutofit/>
          </a:bodyPr>
          <a:lstStyle/>
          <a:p>
            <a:r>
              <a:rPr lang="en-US" sz="2800" dirty="0" smtClean="0">
                <a:solidFill>
                  <a:srgbClr val="FFFF00"/>
                </a:solidFill>
              </a:rPr>
              <a:t>	Detect coke buildup in crude oil furnaces </a:t>
            </a:r>
          </a:p>
          <a:p>
            <a:r>
              <a:rPr lang="en-US" sz="2800" dirty="0" smtClean="0">
                <a:solidFill>
                  <a:srgbClr val="FFFF00"/>
                </a:solidFill>
              </a:rPr>
              <a:t>Power Plant boiler flue gas leak detection </a:t>
            </a:r>
          </a:p>
          <a:p>
            <a:r>
              <a:rPr lang="en-US" sz="2800" dirty="0" smtClean="0">
                <a:solidFill>
                  <a:srgbClr val="FFFF00"/>
                </a:solidFill>
              </a:rPr>
              <a:t>Mechanical bearing inspections </a:t>
            </a:r>
          </a:p>
          <a:p>
            <a:r>
              <a:rPr lang="en-US" sz="2800" dirty="0" smtClean="0">
                <a:solidFill>
                  <a:srgbClr val="FFFF00"/>
                </a:solidFill>
              </a:rPr>
              <a:t>Heat ventilation air conditioning equipment evaluation </a:t>
            </a:r>
          </a:p>
          <a:p>
            <a:r>
              <a:rPr lang="en-US" sz="2800" dirty="0" smtClean="0">
                <a:solidFill>
                  <a:srgbClr val="FFFF00"/>
                </a:solidFill>
              </a:rPr>
              <a:t>Cold Storage cooling losses. </a:t>
            </a:r>
          </a:p>
          <a:p>
            <a:r>
              <a:rPr lang="en-US" sz="2800" dirty="0" smtClean="0">
                <a:solidFill>
                  <a:srgbClr val="FFFF00"/>
                </a:solidFill>
              </a:rPr>
              <a:t>Detect insulation leaks in refrigeration equipment </a:t>
            </a:r>
            <a:endParaRPr lang="en-US" sz="2800" dirty="0">
              <a:solidFill>
                <a:srgbClr val="FFFF00"/>
              </a:solidFill>
            </a:endParaRPr>
          </a:p>
        </p:txBody>
      </p:sp>
      <p:sp>
        <p:nvSpPr>
          <p:cNvPr id="3" name="Title 1"/>
          <p:cNvSpPr txBox="1">
            <a:spLocks/>
          </p:cNvSpPr>
          <p:nvPr/>
        </p:nvSpPr>
        <p:spPr>
          <a:xfrm>
            <a:off x="685800" y="101587"/>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4400" dirty="0" smtClean="0">
                <a:solidFill>
                  <a:srgbClr val="FFFF00"/>
                </a:solidFill>
                <a:latin typeface="+mj-lt"/>
                <a:ea typeface="+mj-ea"/>
                <a:cs typeface="+mj-cs"/>
              </a:rPr>
              <a:t>ADVANTAGES</a:t>
            </a: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0"/>
            <a:ext cx="8229600" cy="4997151"/>
          </a:xfrm>
        </p:spPr>
        <p:txBody>
          <a:bodyPr>
            <a:noAutofit/>
          </a:bodyPr>
          <a:lstStyle/>
          <a:p>
            <a:pPr>
              <a:buNone/>
            </a:pPr>
            <a:r>
              <a:rPr lang="en-US" dirty="0" smtClean="0">
                <a:solidFill>
                  <a:srgbClr val="FF0000"/>
                </a:solidFill>
              </a:rPr>
              <a:t>Petrochemical Applications</a:t>
            </a:r>
          </a:p>
          <a:p>
            <a:pPr>
              <a:buNone/>
            </a:pPr>
            <a:r>
              <a:rPr lang="en-US" dirty="0" smtClean="0">
                <a:solidFill>
                  <a:srgbClr val="FF0000"/>
                </a:solidFill>
              </a:rPr>
              <a:t> </a:t>
            </a:r>
          </a:p>
          <a:p>
            <a:r>
              <a:rPr lang="en-US" sz="2800" dirty="0" smtClean="0">
                <a:solidFill>
                  <a:srgbClr val="FFFF00"/>
                </a:solidFill>
              </a:rPr>
              <a:t>Refinery process line insulation loss or leak detection </a:t>
            </a:r>
          </a:p>
          <a:p>
            <a:r>
              <a:rPr lang="en-US" sz="2800" dirty="0" smtClean="0">
                <a:solidFill>
                  <a:srgbClr val="FFFF00"/>
                </a:solidFill>
              </a:rPr>
              <a:t>Refinery process evaluation </a:t>
            </a:r>
          </a:p>
          <a:p>
            <a:r>
              <a:rPr lang="en-US" sz="2800" dirty="0" smtClean="0">
                <a:solidFill>
                  <a:srgbClr val="FFFF00"/>
                </a:solidFill>
              </a:rPr>
              <a:t>Heat exchanger Quality and efficiency evaluation </a:t>
            </a:r>
          </a:p>
          <a:p>
            <a:r>
              <a:rPr lang="en-US" sz="2800" dirty="0" smtClean="0">
                <a:solidFill>
                  <a:srgbClr val="FFFF00"/>
                </a:solidFill>
              </a:rPr>
              <a:t>Furnace refractory (insulation) inspections </a:t>
            </a:r>
          </a:p>
          <a:p>
            <a:r>
              <a:rPr lang="en-US" sz="2800" dirty="0" smtClean="0">
                <a:solidFill>
                  <a:srgbClr val="FFFF00"/>
                </a:solidFill>
              </a:rPr>
              <a:t>Furnace Internal flame evaluation and tube inspections </a:t>
            </a:r>
          </a:p>
          <a:p>
            <a:r>
              <a:rPr lang="en-US" sz="2800" dirty="0" smtClean="0">
                <a:solidFill>
                  <a:srgbClr val="FFFF00"/>
                </a:solidFill>
              </a:rPr>
              <a:t>Flame propagation explosion analysis. </a:t>
            </a:r>
            <a:endParaRPr lang="en-US" sz="2800" dirty="0">
              <a:solidFill>
                <a:srgbClr val="FFFF00"/>
              </a:solidFill>
            </a:endParaRPr>
          </a:p>
        </p:txBody>
      </p:sp>
      <p:sp>
        <p:nvSpPr>
          <p:cNvPr id="3" name="Title 1"/>
          <p:cNvSpPr txBox="1">
            <a:spLocks/>
          </p:cNvSpPr>
          <p:nvPr/>
        </p:nvSpPr>
        <p:spPr>
          <a:xfrm>
            <a:off x="685800" y="101587"/>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4400" dirty="0" smtClean="0">
                <a:solidFill>
                  <a:srgbClr val="FFFF00"/>
                </a:solidFill>
                <a:latin typeface="+mj-lt"/>
                <a:ea typeface="+mj-ea"/>
                <a:cs typeface="+mj-cs"/>
              </a:rPr>
              <a:t>ADVANTAGES</a:t>
            </a: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0"/>
            <a:ext cx="8229600" cy="4997151"/>
          </a:xfrm>
        </p:spPr>
        <p:txBody>
          <a:bodyPr>
            <a:noAutofit/>
          </a:bodyPr>
          <a:lstStyle/>
          <a:p>
            <a:pPr>
              <a:buNone/>
            </a:pPr>
            <a:r>
              <a:rPr lang="en-US" sz="2800" dirty="0" smtClean="0">
                <a:solidFill>
                  <a:srgbClr val="FF0000"/>
                </a:solidFill>
              </a:rPr>
              <a:t>Electronic Equipment Applications </a:t>
            </a:r>
          </a:p>
          <a:p>
            <a:pPr>
              <a:buNone/>
            </a:pPr>
            <a:endParaRPr lang="en-US" sz="2800" dirty="0" smtClean="0">
              <a:solidFill>
                <a:srgbClr val="FF0000"/>
              </a:solidFill>
            </a:endParaRPr>
          </a:p>
          <a:p>
            <a:r>
              <a:rPr lang="en-US" sz="2800" dirty="0" smtClean="0">
                <a:solidFill>
                  <a:srgbClr val="FFFF00"/>
                </a:solidFill>
              </a:rPr>
              <a:t>Printed circuit board evaluation and troubleshooting. </a:t>
            </a:r>
          </a:p>
          <a:p>
            <a:r>
              <a:rPr lang="en-US" sz="2800" dirty="0" smtClean="0">
                <a:solidFill>
                  <a:srgbClr val="FFFF00"/>
                </a:solidFill>
              </a:rPr>
              <a:t>Thermal mapping of semiconductor device services </a:t>
            </a:r>
          </a:p>
          <a:p>
            <a:r>
              <a:rPr lang="en-US" sz="2800" dirty="0" smtClean="0">
                <a:solidFill>
                  <a:srgbClr val="FFFF00"/>
                </a:solidFill>
              </a:rPr>
              <a:t>Circuit board component evaluation </a:t>
            </a:r>
          </a:p>
          <a:p>
            <a:r>
              <a:rPr lang="en-US" sz="2800" dirty="0" smtClean="0">
                <a:solidFill>
                  <a:srgbClr val="FFFF00"/>
                </a:solidFill>
              </a:rPr>
              <a:t>Production-type inspection of bonded structures </a:t>
            </a:r>
          </a:p>
          <a:p>
            <a:r>
              <a:rPr lang="en-US" sz="2800" dirty="0" smtClean="0">
                <a:solidFill>
                  <a:srgbClr val="FFFF00"/>
                </a:solidFill>
              </a:rPr>
              <a:t>Inspection of hybrid microcircuits </a:t>
            </a:r>
          </a:p>
          <a:p>
            <a:r>
              <a:rPr lang="en-US" sz="2800" dirty="0" smtClean="0">
                <a:solidFill>
                  <a:srgbClr val="FFFF00"/>
                </a:solidFill>
              </a:rPr>
              <a:t>Inspection of solder joints </a:t>
            </a:r>
            <a:endParaRPr lang="en-US" sz="2800" dirty="0">
              <a:solidFill>
                <a:srgbClr val="FFFF00"/>
              </a:solidFill>
            </a:endParaRPr>
          </a:p>
        </p:txBody>
      </p:sp>
      <p:sp>
        <p:nvSpPr>
          <p:cNvPr id="3" name="Title 1"/>
          <p:cNvSpPr txBox="1">
            <a:spLocks/>
          </p:cNvSpPr>
          <p:nvPr/>
        </p:nvSpPr>
        <p:spPr>
          <a:xfrm>
            <a:off x="685800" y="101587"/>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4400" dirty="0" smtClean="0">
                <a:solidFill>
                  <a:srgbClr val="FFFF00"/>
                </a:solidFill>
                <a:latin typeface="+mj-lt"/>
                <a:ea typeface="+mj-ea"/>
                <a:cs typeface="+mj-cs"/>
              </a:rPr>
              <a:t>ADVANTAGES</a:t>
            </a: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0"/>
            <a:ext cx="8229600" cy="4997151"/>
          </a:xfrm>
        </p:spPr>
        <p:txBody>
          <a:bodyPr>
            <a:noAutofit/>
          </a:bodyPr>
          <a:lstStyle/>
          <a:p>
            <a:pPr>
              <a:buNone/>
            </a:pPr>
            <a:r>
              <a:rPr lang="en-US" dirty="0" smtClean="0">
                <a:solidFill>
                  <a:srgbClr val="FF0000"/>
                </a:solidFill>
              </a:rPr>
              <a:t>Environmental Applications</a:t>
            </a:r>
          </a:p>
          <a:p>
            <a:pPr>
              <a:buNone/>
            </a:pPr>
            <a:r>
              <a:rPr lang="en-US" dirty="0" smtClean="0">
                <a:solidFill>
                  <a:srgbClr val="FF0000"/>
                </a:solidFill>
              </a:rPr>
              <a:t> </a:t>
            </a:r>
          </a:p>
          <a:p>
            <a:r>
              <a:rPr lang="en-US" sz="2800" dirty="0" smtClean="0">
                <a:solidFill>
                  <a:srgbClr val="FFFF00"/>
                </a:solidFill>
              </a:rPr>
              <a:t>Locate old waste disposal sites </a:t>
            </a:r>
          </a:p>
          <a:p>
            <a:r>
              <a:rPr lang="en-US" sz="2800" dirty="0" smtClean="0">
                <a:solidFill>
                  <a:srgbClr val="FFFF00"/>
                </a:solidFill>
              </a:rPr>
              <a:t>Locate old buried tanks on industrial sites </a:t>
            </a:r>
          </a:p>
          <a:p>
            <a:r>
              <a:rPr lang="en-US" sz="2800" dirty="0" smtClean="0">
                <a:solidFill>
                  <a:srgbClr val="FFFF00"/>
                </a:solidFill>
              </a:rPr>
              <a:t>Locate and monitor oil spills </a:t>
            </a:r>
            <a:endParaRPr lang="en-US" sz="2800" dirty="0">
              <a:solidFill>
                <a:srgbClr val="FFFF00"/>
              </a:solidFill>
            </a:endParaRPr>
          </a:p>
        </p:txBody>
      </p:sp>
      <p:sp>
        <p:nvSpPr>
          <p:cNvPr id="3" name="Title 1"/>
          <p:cNvSpPr txBox="1">
            <a:spLocks/>
          </p:cNvSpPr>
          <p:nvPr/>
        </p:nvSpPr>
        <p:spPr>
          <a:xfrm>
            <a:off x="685800" y="101587"/>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4400" dirty="0" smtClean="0">
                <a:solidFill>
                  <a:srgbClr val="FFFF00"/>
                </a:solidFill>
                <a:latin typeface="+mj-lt"/>
                <a:ea typeface="+mj-ea"/>
                <a:cs typeface="+mj-cs"/>
              </a:rPr>
              <a:t>ADVANTAGES</a:t>
            </a: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lgn="ctr">
              <a:buNone/>
            </a:pPr>
            <a:r>
              <a:rPr lang="en-GB" sz="6000" dirty="0" smtClean="0">
                <a:solidFill>
                  <a:srgbClr val="FFFF00"/>
                </a:solidFill>
              </a:rPr>
              <a:t>PREDICTIVE MAINTENANCE</a:t>
            </a:r>
          </a:p>
          <a:p>
            <a:pPr algn="ctr">
              <a:buNone/>
            </a:pPr>
            <a:r>
              <a:rPr lang="en-GB" sz="6000" dirty="0" smtClean="0">
                <a:solidFill>
                  <a:srgbClr val="FFFF00"/>
                </a:solidFill>
              </a:rPr>
              <a:t>DOES </a:t>
            </a:r>
          </a:p>
          <a:p>
            <a:pPr algn="ctr">
              <a:buNone/>
            </a:pPr>
            <a:r>
              <a:rPr lang="en-GB" sz="6000" dirty="0" smtClean="0">
                <a:solidFill>
                  <a:srgbClr val="FFFF00"/>
                </a:solidFill>
              </a:rPr>
              <a:t>NOT</a:t>
            </a:r>
          </a:p>
          <a:p>
            <a:pPr algn="ctr">
              <a:buNone/>
            </a:pPr>
            <a:r>
              <a:rPr lang="en-GB" sz="6000" dirty="0" smtClean="0">
                <a:solidFill>
                  <a:srgbClr val="FFFF00"/>
                </a:solidFill>
              </a:rPr>
              <a:t>PREDICT FAILURE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par>
                          <p:cTn id="8" fill="hold">
                            <p:stCondLst>
                              <p:cond delay="550"/>
                            </p:stCondLst>
                            <p:childTnLst>
                              <p:par>
                                <p:cTn id="9" presetID="4" presetClass="entr" presetSubtype="16" fill="hold" nodeType="afterEffect">
                                  <p:stCondLst>
                                    <p:cond delay="0"/>
                                  </p:stCondLst>
                                  <p:iterate type="wd">
                                    <p:tmPct val="10000"/>
                                  </p:iterate>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ox(in)">
                                      <p:cBhvr>
                                        <p:cTn id="11" dur="500"/>
                                        <p:tgtEl>
                                          <p:spTgt spid="3">
                                            <p:txEl>
                                              <p:pRg st="1" end="1"/>
                                            </p:txEl>
                                          </p:spTgt>
                                        </p:tgtEl>
                                      </p:cBhvr>
                                    </p:animEffect>
                                  </p:childTnLst>
                                </p:cTn>
                              </p:par>
                            </p:childTnLst>
                          </p:cTn>
                        </p:par>
                        <p:par>
                          <p:cTn id="12" fill="hold">
                            <p:stCondLst>
                              <p:cond delay="1050"/>
                            </p:stCondLst>
                            <p:childTnLst>
                              <p:par>
                                <p:cTn id="13" presetID="4" presetClass="entr" presetSubtype="16" fill="hold" nodeType="afterEffect">
                                  <p:stCondLst>
                                    <p:cond delay="0"/>
                                  </p:stCondLst>
                                  <p:iterate type="wd">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ox(in)">
                                      <p:cBhvr>
                                        <p:cTn id="15" dur="500"/>
                                        <p:tgtEl>
                                          <p:spTgt spid="3">
                                            <p:txEl>
                                              <p:pRg st="2" end="2"/>
                                            </p:txEl>
                                          </p:spTgt>
                                        </p:tgtEl>
                                      </p:cBhvr>
                                    </p:animEffect>
                                  </p:childTnLst>
                                </p:cTn>
                              </p:par>
                            </p:childTnLst>
                          </p:cTn>
                        </p:par>
                        <p:par>
                          <p:cTn id="16" fill="hold">
                            <p:stCondLst>
                              <p:cond delay="1550"/>
                            </p:stCondLst>
                            <p:childTnLst>
                              <p:par>
                                <p:cTn id="17" presetID="4" presetClass="entr" presetSubtype="16" fill="hold" nodeType="afterEffect">
                                  <p:stCondLst>
                                    <p:cond delay="0"/>
                                  </p:stCondLst>
                                  <p:iterate type="wd">
                                    <p:tmPct val="10000"/>
                                  </p:iterate>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ox(in)">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1"/>
            <a:ext cx="8229600" cy="2116831"/>
          </a:xfrm>
        </p:spPr>
        <p:txBody>
          <a:bodyPr/>
          <a:lstStyle/>
          <a:p>
            <a:pPr>
              <a:buNone/>
            </a:pPr>
            <a:r>
              <a:rPr lang="en-US" dirty="0" smtClean="0">
                <a:solidFill>
                  <a:srgbClr val="FFFF00"/>
                </a:solidFill>
              </a:rPr>
              <a:t>	Oil condition monitoring is all about gaining an insight into what is happening inside your machine, be it the engine, gearbox or hydraulic system. </a:t>
            </a:r>
          </a:p>
          <a:p>
            <a:pPr>
              <a:buNone/>
            </a:pPr>
            <a:endParaRPr lang="en-US" dirty="0">
              <a:solidFill>
                <a:srgbClr val="FFFF00"/>
              </a:solidFill>
            </a:endParaRPr>
          </a:p>
        </p:txBody>
      </p:sp>
      <p:sp>
        <p:nvSpPr>
          <p:cNvPr id="5" name="Title 1"/>
          <p:cNvSpPr txBox="1">
            <a:spLocks/>
          </p:cNvSpPr>
          <p:nvPr/>
        </p:nvSpPr>
        <p:spPr>
          <a:xfrm>
            <a:off x="685800" y="101587"/>
            <a:ext cx="7772400" cy="1470025"/>
          </a:xfrm>
          <a:prstGeom prst="rect">
            <a:avLst/>
          </a:prstGeom>
        </p:spPr>
        <p:txBody>
          <a:bodyPr vert="horz" lIns="91440" tIns="45720" rIns="91440" bIns="45720" rtlCol="0" anchor="ctr">
            <a:normAutofit/>
          </a:bodyPr>
          <a:lstStyle/>
          <a:p>
            <a:pPr algn="ctr"/>
            <a:r>
              <a:rPr lang="en-US" sz="4400" dirty="0" smtClean="0">
                <a:solidFill>
                  <a:srgbClr val="FFFF00"/>
                </a:solidFill>
              </a:rPr>
              <a:t>Oil Analysis and Tribology </a:t>
            </a:r>
          </a:p>
        </p:txBody>
      </p:sp>
      <p:sp>
        <p:nvSpPr>
          <p:cNvPr id="6" name="Content Placeholder 3"/>
          <p:cNvSpPr txBox="1">
            <a:spLocks/>
          </p:cNvSpPr>
          <p:nvPr/>
        </p:nvSpPr>
        <p:spPr>
          <a:xfrm>
            <a:off x="446856" y="3904457"/>
            <a:ext cx="8229600" cy="1252735"/>
          </a:xfrm>
          <a:prstGeom prst="rect">
            <a:avLst/>
          </a:prstGeom>
        </p:spPr>
        <p:txBody>
          <a:bodyPr vert="horz" lIns="91440" tIns="45720" rIns="91440" bIns="45720" rtlCol="0">
            <a:normAutofit/>
          </a:bodyPr>
          <a:lstStyle/>
          <a:p>
            <a:pPr marL="342900" indent="-342900">
              <a:spcBef>
                <a:spcPct val="20000"/>
              </a:spcBef>
            </a:pPr>
            <a:r>
              <a:rPr kumimoji="0" lang="en-US" sz="3200" b="0" i="0" u="none" strike="noStrike" kern="1200" cap="none" spc="0" normalizeH="0" baseline="0" noProof="0" dirty="0" smtClean="0">
                <a:ln>
                  <a:noFill/>
                </a:ln>
                <a:solidFill>
                  <a:srgbClr val="FFFF00"/>
                </a:solidFill>
                <a:effectLst/>
                <a:uLnTx/>
                <a:uFillTx/>
                <a:latin typeface="+mn-lt"/>
                <a:ea typeface="+mn-ea"/>
                <a:cs typeface="+mn-cs"/>
              </a:rPr>
              <a:t>	</a:t>
            </a:r>
            <a:r>
              <a:rPr lang="en-US" sz="3200" dirty="0" smtClean="0">
                <a:solidFill>
                  <a:srgbClr val="FFFF00"/>
                </a:solidFill>
              </a:rPr>
              <a:t>Taking a sample of oil is like taking a sample of blood and analysing it for illness.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rgbClr val="FFFF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rgbClr val="FFFF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wd">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iterate type="wd">
                                    <p:tmPct val="10000"/>
                                  </p:iterate>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101587"/>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pic>
        <p:nvPicPr>
          <p:cNvPr id="10243" name="Picture 3" descr="oil analysis"/>
          <p:cNvPicPr>
            <a:picLocks noChangeAspect="1" noChangeArrowheads="1"/>
          </p:cNvPicPr>
          <p:nvPr/>
        </p:nvPicPr>
        <p:blipFill>
          <a:blip r:embed="rId2" cstate="print"/>
          <a:srcRect/>
          <a:stretch>
            <a:fillRect/>
          </a:stretch>
        </p:blipFill>
        <p:spPr bwMode="auto">
          <a:xfrm>
            <a:off x="69461" y="116632"/>
            <a:ext cx="4018862" cy="3672408"/>
          </a:xfrm>
          <a:prstGeom prst="rect">
            <a:avLst/>
          </a:prstGeom>
          <a:noFill/>
        </p:spPr>
      </p:pic>
      <p:pic>
        <p:nvPicPr>
          <p:cNvPr id="10244" name="Picture 4" descr="http://www.oilanalysis.org.uk/images/runner1.jpeg"/>
          <p:cNvPicPr>
            <a:picLocks noChangeAspect="1" noChangeArrowheads="1"/>
          </p:cNvPicPr>
          <p:nvPr/>
        </p:nvPicPr>
        <p:blipFill>
          <a:blip r:embed="rId3" cstate="print"/>
          <a:srcRect/>
          <a:stretch>
            <a:fillRect/>
          </a:stretch>
        </p:blipFill>
        <p:spPr bwMode="auto">
          <a:xfrm>
            <a:off x="4171201" y="3212975"/>
            <a:ext cx="3785175" cy="3458867"/>
          </a:xfrm>
          <a:prstGeom prst="rect">
            <a:avLst/>
          </a:prstGeom>
          <a:noFill/>
        </p:spPr>
      </p:pic>
      <p:sp>
        <p:nvSpPr>
          <p:cNvPr id="8" name="TextBox 7"/>
          <p:cNvSpPr txBox="1"/>
          <p:nvPr/>
        </p:nvSpPr>
        <p:spPr>
          <a:xfrm>
            <a:off x="107504" y="4005064"/>
            <a:ext cx="4032448" cy="2677656"/>
          </a:xfrm>
          <a:prstGeom prst="rect">
            <a:avLst/>
          </a:prstGeom>
          <a:noFill/>
        </p:spPr>
        <p:txBody>
          <a:bodyPr wrap="square" rtlCol="0">
            <a:spAutoFit/>
          </a:bodyPr>
          <a:lstStyle/>
          <a:p>
            <a:r>
              <a:rPr lang="en-US" sz="2400" dirty="0" smtClean="0">
                <a:solidFill>
                  <a:srgbClr val="FFFF00"/>
                </a:solidFill>
              </a:rPr>
              <a:t>For example a sample of motor oil can provide you with a glimpse into the future and allow you to take a proactive approach, and prevent extra costs associated with equipment failure.</a:t>
            </a:r>
            <a:endParaRPr lang="en-US" sz="2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checkerboard(across)">
                                      <p:cBhvr>
                                        <p:cTn id="7" dur="5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checkerboard(across)">
                                      <p:cBhvr>
                                        <p:cTn id="12" dur="500"/>
                                        <p:tgtEl>
                                          <p:spTgt spid="1024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iterate type="wd">
                                    <p:tmPct val="10000"/>
                                  </p:iterate>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3528" y="1600201"/>
            <a:ext cx="8363272" cy="3124944"/>
          </a:xfrm>
        </p:spPr>
        <p:txBody>
          <a:bodyPr/>
          <a:lstStyle/>
          <a:p>
            <a:pPr>
              <a:buNone/>
            </a:pPr>
            <a:r>
              <a:rPr lang="en-US" dirty="0" smtClean="0">
                <a:solidFill>
                  <a:srgbClr val="FFFF00"/>
                </a:solidFill>
              </a:rPr>
              <a:t>	Tribology refers to the study of friction, wear, lubrication and contact mechanics, particularly </a:t>
            </a:r>
            <a:r>
              <a:rPr lang="en-US" smtClean="0">
                <a:solidFill>
                  <a:srgbClr val="FFFF00"/>
                </a:solidFill>
              </a:rPr>
              <a:t>in an </a:t>
            </a:r>
            <a:r>
              <a:rPr lang="en-US" dirty="0" smtClean="0">
                <a:solidFill>
                  <a:srgbClr val="FFFF00"/>
                </a:solidFill>
              </a:rPr>
              <a:t>engineering and mechanical context. The definition of Tribology is: 'interacting surfaces in relative motion.</a:t>
            </a:r>
            <a:endParaRPr lang="en-US" dirty="0">
              <a:solidFill>
                <a:srgbClr val="FFFF00"/>
              </a:solidFill>
            </a:endParaRPr>
          </a:p>
        </p:txBody>
      </p:sp>
      <p:sp>
        <p:nvSpPr>
          <p:cNvPr id="5" name="Title 1"/>
          <p:cNvSpPr txBox="1">
            <a:spLocks/>
          </p:cNvSpPr>
          <p:nvPr/>
        </p:nvSpPr>
        <p:spPr>
          <a:xfrm>
            <a:off x="685800" y="101587"/>
            <a:ext cx="7772400" cy="1470025"/>
          </a:xfrm>
          <a:prstGeom prst="rect">
            <a:avLst/>
          </a:prstGeom>
        </p:spPr>
        <p:txBody>
          <a:bodyPr vert="horz" lIns="91440" tIns="45720" rIns="91440" bIns="45720" rtlCol="0" anchor="ctr">
            <a:normAutofit/>
          </a:bodyPr>
          <a:lstStyle/>
          <a:p>
            <a:pPr lvl="0" algn="ctr">
              <a:spcBef>
                <a:spcPct val="0"/>
              </a:spcBef>
              <a:defRPr/>
            </a:pPr>
            <a:r>
              <a:rPr lang="en-US" sz="4400" b="1" dirty="0" smtClean="0">
                <a:solidFill>
                  <a:srgbClr val="FFFF00"/>
                </a:solidFill>
              </a:rPr>
              <a:t>What is Tribology?</a:t>
            </a: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algn="ctr">
              <a:buNone/>
            </a:pPr>
            <a:r>
              <a:rPr lang="en-GB" sz="4800" dirty="0" smtClean="0">
                <a:solidFill>
                  <a:srgbClr val="FFFF00"/>
                </a:solidFill>
              </a:rPr>
              <a:t>INTERACTIVE </a:t>
            </a:r>
          </a:p>
          <a:p>
            <a:pPr algn="ctr">
              <a:buNone/>
            </a:pPr>
            <a:r>
              <a:rPr lang="en-GB" sz="4800" dirty="0" smtClean="0">
                <a:solidFill>
                  <a:srgbClr val="FFFF00"/>
                </a:solidFill>
              </a:rPr>
              <a:t>SURFACES </a:t>
            </a:r>
          </a:p>
          <a:p>
            <a:pPr algn="ctr">
              <a:buNone/>
            </a:pPr>
            <a:r>
              <a:rPr lang="en-GB" sz="4800" dirty="0" smtClean="0">
                <a:solidFill>
                  <a:srgbClr val="FFFF00"/>
                </a:solidFill>
              </a:rPr>
              <a:t>IN </a:t>
            </a:r>
          </a:p>
          <a:p>
            <a:pPr algn="ctr">
              <a:buNone/>
            </a:pPr>
            <a:r>
              <a:rPr lang="en-GB" sz="4800" dirty="0" smtClean="0">
                <a:solidFill>
                  <a:srgbClr val="FFFF00"/>
                </a:solidFill>
              </a:rPr>
              <a:t>RELATIVE </a:t>
            </a:r>
          </a:p>
          <a:p>
            <a:pPr algn="ctr">
              <a:buNone/>
            </a:pPr>
            <a:r>
              <a:rPr lang="en-GB" sz="4800" dirty="0" smtClean="0">
                <a:solidFill>
                  <a:srgbClr val="FFFF00"/>
                </a:solidFill>
              </a:rPr>
              <a:t>MOTION</a:t>
            </a:r>
            <a:endParaRPr lang="en-US" sz="4800" dirty="0">
              <a:solidFill>
                <a:srgbClr val="FFFF00"/>
              </a:solidFill>
            </a:endParaRPr>
          </a:p>
        </p:txBody>
      </p:sp>
      <p:sp>
        <p:nvSpPr>
          <p:cNvPr id="3" name="Title 1"/>
          <p:cNvSpPr txBox="1">
            <a:spLocks/>
          </p:cNvSpPr>
          <p:nvPr/>
        </p:nvSpPr>
        <p:spPr>
          <a:xfrm>
            <a:off x="685800" y="101587"/>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rgbClr val="FFFF00"/>
                </a:solidFill>
                <a:effectLst/>
                <a:uLnTx/>
                <a:uFillTx/>
                <a:latin typeface="+mj-lt"/>
                <a:ea typeface="+mj-ea"/>
                <a:cs typeface="+mj-cs"/>
              </a:rPr>
              <a:t>TRIBOLOGY DEFINITION</a:t>
            </a: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wd">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iterate type="wd">
                                    <p:tmPct val="10000"/>
                                  </p:iterate>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iterate type="wd">
                                    <p:tmPct val="10000"/>
                                  </p:iterate>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iterate type="wd">
                                    <p:tmPct val="10000"/>
                                  </p:iterate>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iterate type="wd">
                                    <p:tmPct val="10000"/>
                                  </p:iterate>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mph" presetSubtype="2" fill="hold" nodeType="clickEffect">
                                  <p:stCondLst>
                                    <p:cond delay="0"/>
                                  </p:stCondLst>
                                  <p:iterate type="wd">
                                    <p:tmPct val="0"/>
                                  </p:iterate>
                                  <p:childTnLst>
                                    <p:animClr clrSpc="rgb">
                                      <p:cBhvr override="childStyle">
                                        <p:cTn id="31" dur="2000" fill="hold"/>
                                        <p:tgtEl>
                                          <p:spTgt spid="4">
                                            <p:txEl>
                                              <p:pRg st="0" end="0"/>
                                            </p:txEl>
                                          </p:spTgt>
                                        </p:tgtEl>
                                        <p:attrNameLst>
                                          <p:attrName>style.color</p:attrName>
                                        </p:attrNameLst>
                                      </p:cBhvr>
                                      <p:to>
                                        <a:srgbClr val="FC3312"/>
                                      </p:to>
                                    </p:animClr>
                                  </p:childTnLst>
                                </p:cTn>
                              </p:par>
                              <p:par>
                                <p:cTn id="32" presetID="3" presetClass="emph" presetSubtype="2" fill="hold" nodeType="withEffect">
                                  <p:stCondLst>
                                    <p:cond delay="0"/>
                                  </p:stCondLst>
                                  <p:iterate type="wd">
                                    <p:tmPct val="0"/>
                                  </p:iterate>
                                  <p:childTnLst>
                                    <p:animClr clrSpc="rgb">
                                      <p:cBhvr override="childStyle">
                                        <p:cTn id="33" dur="2000" fill="hold"/>
                                        <p:tgtEl>
                                          <p:spTgt spid="4">
                                            <p:txEl>
                                              <p:pRg st="1" end="1"/>
                                            </p:txEl>
                                          </p:spTgt>
                                        </p:tgtEl>
                                        <p:attrNameLst>
                                          <p:attrName>style.color</p:attrName>
                                        </p:attrNameLst>
                                      </p:cBhvr>
                                      <p:to>
                                        <a:srgbClr val="FC3312"/>
                                      </p:to>
                                    </p:animClr>
                                  </p:childTnLst>
                                </p:cTn>
                              </p:par>
                              <p:par>
                                <p:cTn id="34" presetID="3" presetClass="emph" presetSubtype="2" fill="hold" nodeType="withEffect">
                                  <p:stCondLst>
                                    <p:cond delay="0"/>
                                  </p:stCondLst>
                                  <p:iterate type="wd">
                                    <p:tmPct val="0"/>
                                  </p:iterate>
                                  <p:childTnLst>
                                    <p:animClr clrSpc="rgb">
                                      <p:cBhvr override="childStyle">
                                        <p:cTn id="35" dur="2000" fill="hold"/>
                                        <p:tgtEl>
                                          <p:spTgt spid="4">
                                            <p:txEl>
                                              <p:pRg st="2" end="2"/>
                                            </p:txEl>
                                          </p:spTgt>
                                        </p:tgtEl>
                                        <p:attrNameLst>
                                          <p:attrName>style.color</p:attrName>
                                        </p:attrNameLst>
                                      </p:cBhvr>
                                      <p:to>
                                        <a:srgbClr val="FC3312"/>
                                      </p:to>
                                    </p:animClr>
                                  </p:childTnLst>
                                </p:cTn>
                              </p:par>
                              <p:par>
                                <p:cTn id="36" presetID="3" presetClass="emph" presetSubtype="2" fill="hold" nodeType="withEffect">
                                  <p:stCondLst>
                                    <p:cond delay="0"/>
                                  </p:stCondLst>
                                  <p:iterate type="wd">
                                    <p:tmPct val="0"/>
                                  </p:iterate>
                                  <p:childTnLst>
                                    <p:animClr clrSpc="rgb">
                                      <p:cBhvr override="childStyle">
                                        <p:cTn id="37" dur="2000" fill="hold"/>
                                        <p:tgtEl>
                                          <p:spTgt spid="4">
                                            <p:txEl>
                                              <p:pRg st="3" end="3"/>
                                            </p:txEl>
                                          </p:spTgt>
                                        </p:tgtEl>
                                        <p:attrNameLst>
                                          <p:attrName>style.color</p:attrName>
                                        </p:attrNameLst>
                                      </p:cBhvr>
                                      <p:to>
                                        <a:srgbClr val="FC3312"/>
                                      </p:to>
                                    </p:animClr>
                                  </p:childTnLst>
                                </p:cTn>
                              </p:par>
                              <p:par>
                                <p:cTn id="38" presetID="3" presetClass="emph" presetSubtype="2" fill="hold" nodeType="withEffect">
                                  <p:stCondLst>
                                    <p:cond delay="0"/>
                                  </p:stCondLst>
                                  <p:iterate type="wd">
                                    <p:tmPct val="0"/>
                                  </p:iterate>
                                  <p:childTnLst>
                                    <p:animClr clrSpc="rgb">
                                      <p:cBhvr override="childStyle">
                                        <p:cTn id="39" dur="2000" fill="hold"/>
                                        <p:tgtEl>
                                          <p:spTgt spid="4">
                                            <p:txEl>
                                              <p:pRg st="4" end="4"/>
                                            </p:txEl>
                                          </p:spTgt>
                                        </p:tgtEl>
                                        <p:attrNameLst>
                                          <p:attrName>style.color</p:attrName>
                                        </p:attrNameLst>
                                      </p:cBhvr>
                                      <p:to>
                                        <a:srgbClr val="FC331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a:buNone/>
            </a:pPr>
            <a:r>
              <a:rPr lang="en-GB" dirty="0" smtClean="0">
                <a:solidFill>
                  <a:srgbClr val="FFFF00"/>
                </a:solidFill>
              </a:rPr>
              <a:t>You will now require to go in to workshop number 05 (Alan’s) and carry out CM data collection on the fan and bearing heater.</a:t>
            </a:r>
          </a:p>
          <a:p>
            <a:pPr>
              <a:buNone/>
            </a:pPr>
            <a:r>
              <a:rPr lang="en-GB" dirty="0" smtClean="0">
                <a:solidFill>
                  <a:srgbClr val="FFFF00"/>
                </a:solidFill>
              </a:rPr>
              <a:t>The data will be collect and recorded, from which you will produce a graph to prove your findings.</a:t>
            </a:r>
            <a:endParaRPr lang="en-US" dirty="0">
              <a:solidFill>
                <a:srgbClr val="FFFF00"/>
              </a:solidFill>
            </a:endParaRPr>
          </a:p>
        </p:txBody>
      </p:sp>
      <p:sp>
        <p:nvSpPr>
          <p:cNvPr id="3" name="Title 1"/>
          <p:cNvSpPr txBox="1">
            <a:spLocks/>
          </p:cNvSpPr>
          <p:nvPr/>
        </p:nvSpPr>
        <p:spPr>
          <a:xfrm>
            <a:off x="685800" y="101587"/>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rgbClr val="FFFF00"/>
                </a:solidFill>
                <a:effectLst/>
                <a:uLnTx/>
                <a:uFillTx/>
                <a:latin typeface="+mj-lt"/>
                <a:ea typeface="+mj-ea"/>
                <a:cs typeface="+mj-cs"/>
              </a:rPr>
              <a:t>WHAT’S NEXT</a:t>
            </a: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a:buNone/>
            </a:pPr>
            <a:r>
              <a:rPr lang="en-GB" dirty="0" smtClean="0">
                <a:solidFill>
                  <a:srgbClr val="FFFF00"/>
                </a:solidFill>
              </a:rPr>
              <a:t>Choose a suitable axis and plot the results incrementally for EACH case.</a:t>
            </a:r>
            <a:endParaRPr lang="en-US" dirty="0">
              <a:solidFill>
                <a:srgbClr val="FFFF00"/>
              </a:solidFill>
            </a:endParaRPr>
          </a:p>
        </p:txBody>
      </p:sp>
      <p:sp>
        <p:nvSpPr>
          <p:cNvPr id="3" name="Title 1"/>
          <p:cNvSpPr txBox="1">
            <a:spLocks/>
          </p:cNvSpPr>
          <p:nvPr/>
        </p:nvSpPr>
        <p:spPr>
          <a:xfrm>
            <a:off x="685800" y="101587"/>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rgbClr val="FFFF00"/>
                </a:solidFill>
                <a:effectLst/>
                <a:uLnTx/>
                <a:uFillTx/>
                <a:latin typeface="+mj-lt"/>
                <a:ea typeface="+mj-ea"/>
                <a:cs typeface="+mj-cs"/>
              </a:rPr>
              <a:t>THERMOGRAPHY /</a:t>
            </a:r>
            <a:r>
              <a:rPr kumimoji="0" lang="en-GB" sz="4400" b="0" i="0" u="none" strike="noStrike" kern="1200" cap="none" spc="0" normalizeH="0" noProof="0" dirty="0" smtClean="0">
                <a:ln>
                  <a:noFill/>
                </a:ln>
                <a:solidFill>
                  <a:srgbClr val="FFFF00"/>
                </a:solidFill>
                <a:effectLst/>
                <a:uLnTx/>
                <a:uFillTx/>
                <a:latin typeface="+mj-lt"/>
                <a:ea typeface="+mj-ea"/>
                <a:cs typeface="+mj-cs"/>
              </a:rPr>
              <a:t> VIBRATION</a:t>
            </a: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101587"/>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rgbClr val="FFFF00"/>
                </a:solidFill>
                <a:effectLst/>
                <a:uLnTx/>
                <a:uFillTx/>
                <a:latin typeface="+mj-lt"/>
                <a:ea typeface="+mj-ea"/>
                <a:cs typeface="+mj-cs"/>
              </a:rPr>
              <a:t>SUMMARY</a:t>
            </a: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pic>
        <p:nvPicPr>
          <p:cNvPr id="1026" name="Picture 2"/>
          <p:cNvPicPr>
            <a:picLocks noChangeAspect="1" noChangeArrowheads="1"/>
          </p:cNvPicPr>
          <p:nvPr/>
        </p:nvPicPr>
        <p:blipFill>
          <a:blip r:embed="rId2" cstate="print"/>
          <a:srcRect/>
          <a:stretch>
            <a:fillRect/>
          </a:stretch>
        </p:blipFill>
        <p:spPr bwMode="auto">
          <a:xfrm>
            <a:off x="9704" y="1196752"/>
            <a:ext cx="9098800" cy="56612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dirty="0">
              <a:solidFill>
                <a:srgbClr val="FFFF00"/>
              </a:solidFill>
            </a:endParaRPr>
          </a:p>
        </p:txBody>
      </p:sp>
      <p:sp>
        <p:nvSpPr>
          <p:cNvPr id="3" name="Title 1"/>
          <p:cNvSpPr txBox="1">
            <a:spLocks/>
          </p:cNvSpPr>
          <p:nvPr/>
        </p:nvSpPr>
        <p:spPr>
          <a:xfrm>
            <a:off x="685800" y="101587"/>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dirty="0">
              <a:solidFill>
                <a:srgbClr val="FFFF00"/>
              </a:solidFill>
            </a:endParaRPr>
          </a:p>
        </p:txBody>
      </p:sp>
      <p:sp>
        <p:nvSpPr>
          <p:cNvPr id="3" name="Title 1"/>
          <p:cNvSpPr txBox="1">
            <a:spLocks/>
          </p:cNvSpPr>
          <p:nvPr/>
        </p:nvSpPr>
        <p:spPr>
          <a:xfrm>
            <a:off x="685800" y="101587"/>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dirty="0">
              <a:solidFill>
                <a:srgbClr val="FFFF00"/>
              </a:solidFill>
            </a:endParaRPr>
          </a:p>
        </p:txBody>
      </p:sp>
      <p:sp>
        <p:nvSpPr>
          <p:cNvPr id="3" name="Title 1"/>
          <p:cNvSpPr txBox="1">
            <a:spLocks/>
          </p:cNvSpPr>
          <p:nvPr/>
        </p:nvSpPr>
        <p:spPr>
          <a:xfrm>
            <a:off x="685800" y="101587"/>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veski.hr/tmkdata/tmkpages_slike/tns-en.gif"/>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dirty="0">
              <a:solidFill>
                <a:srgbClr val="FFFF00"/>
              </a:solidFill>
            </a:endParaRPr>
          </a:p>
        </p:txBody>
      </p:sp>
      <p:sp>
        <p:nvSpPr>
          <p:cNvPr id="3" name="Title 1"/>
          <p:cNvSpPr txBox="1">
            <a:spLocks/>
          </p:cNvSpPr>
          <p:nvPr/>
        </p:nvSpPr>
        <p:spPr>
          <a:xfrm>
            <a:off x="685800" y="101587"/>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dirty="0">
              <a:solidFill>
                <a:srgbClr val="FFFF00"/>
              </a:solidFill>
            </a:endParaRPr>
          </a:p>
        </p:txBody>
      </p:sp>
      <p:sp>
        <p:nvSpPr>
          <p:cNvPr id="3" name="Title 1"/>
          <p:cNvSpPr txBox="1">
            <a:spLocks/>
          </p:cNvSpPr>
          <p:nvPr/>
        </p:nvSpPr>
        <p:spPr>
          <a:xfrm>
            <a:off x="685800" y="101587"/>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dirty="0">
              <a:solidFill>
                <a:srgbClr val="FFFF00"/>
              </a:solidFill>
            </a:endParaRPr>
          </a:p>
        </p:txBody>
      </p:sp>
      <p:sp>
        <p:nvSpPr>
          <p:cNvPr id="3" name="Title 1"/>
          <p:cNvSpPr txBox="1">
            <a:spLocks/>
          </p:cNvSpPr>
          <p:nvPr/>
        </p:nvSpPr>
        <p:spPr>
          <a:xfrm>
            <a:off x="685800" y="101587"/>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dirty="0">
              <a:solidFill>
                <a:srgbClr val="FFFF00"/>
              </a:solidFill>
            </a:endParaRPr>
          </a:p>
        </p:txBody>
      </p:sp>
      <p:sp>
        <p:nvSpPr>
          <p:cNvPr id="3" name="Title 1"/>
          <p:cNvSpPr txBox="1">
            <a:spLocks/>
          </p:cNvSpPr>
          <p:nvPr/>
        </p:nvSpPr>
        <p:spPr>
          <a:xfrm>
            <a:off x="685800" y="101587"/>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dirty="0">
              <a:solidFill>
                <a:srgbClr val="FFFF00"/>
              </a:solidFill>
            </a:endParaRPr>
          </a:p>
        </p:txBody>
      </p:sp>
      <p:sp>
        <p:nvSpPr>
          <p:cNvPr id="3" name="Title 1"/>
          <p:cNvSpPr txBox="1">
            <a:spLocks/>
          </p:cNvSpPr>
          <p:nvPr/>
        </p:nvSpPr>
        <p:spPr>
          <a:xfrm>
            <a:off x="685800" y="101587"/>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dirty="0">
              <a:solidFill>
                <a:srgbClr val="FFFF00"/>
              </a:solidFill>
            </a:endParaRPr>
          </a:p>
        </p:txBody>
      </p:sp>
      <p:sp>
        <p:nvSpPr>
          <p:cNvPr id="3" name="Title 1"/>
          <p:cNvSpPr txBox="1">
            <a:spLocks/>
          </p:cNvSpPr>
          <p:nvPr/>
        </p:nvSpPr>
        <p:spPr>
          <a:xfrm>
            <a:off x="685800" y="101587"/>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dirty="0">
              <a:solidFill>
                <a:srgbClr val="FFFF00"/>
              </a:solidFill>
            </a:endParaRPr>
          </a:p>
        </p:txBody>
      </p:sp>
      <p:sp>
        <p:nvSpPr>
          <p:cNvPr id="3" name="Title 1"/>
          <p:cNvSpPr txBox="1">
            <a:spLocks/>
          </p:cNvSpPr>
          <p:nvPr/>
        </p:nvSpPr>
        <p:spPr>
          <a:xfrm>
            <a:off x="685800" y="101587"/>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dirty="0">
              <a:solidFill>
                <a:srgbClr val="FFFF00"/>
              </a:solidFill>
            </a:endParaRPr>
          </a:p>
        </p:txBody>
      </p:sp>
      <p:sp>
        <p:nvSpPr>
          <p:cNvPr id="3" name="Title 1"/>
          <p:cNvSpPr txBox="1">
            <a:spLocks/>
          </p:cNvSpPr>
          <p:nvPr/>
        </p:nvSpPr>
        <p:spPr>
          <a:xfrm>
            <a:off x="685800" y="101587"/>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dirty="0">
              <a:solidFill>
                <a:srgbClr val="FFFF00"/>
              </a:solidFill>
            </a:endParaRPr>
          </a:p>
        </p:txBody>
      </p:sp>
      <p:sp>
        <p:nvSpPr>
          <p:cNvPr id="3" name="Title 1"/>
          <p:cNvSpPr txBox="1">
            <a:spLocks/>
          </p:cNvSpPr>
          <p:nvPr/>
        </p:nvSpPr>
        <p:spPr>
          <a:xfrm>
            <a:off x="685800" y="101587"/>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14282" y="1600201"/>
            <a:ext cx="8715436" cy="1114420"/>
          </a:xfrm>
        </p:spPr>
        <p:txBody>
          <a:bodyPr/>
          <a:lstStyle/>
          <a:p>
            <a:pPr>
              <a:buNone/>
            </a:pPr>
            <a:r>
              <a:rPr lang="en-US" dirty="0" smtClean="0">
                <a:solidFill>
                  <a:srgbClr val="FFFF00"/>
                </a:solidFill>
              </a:rPr>
              <a:t>In the 21</a:t>
            </a:r>
            <a:r>
              <a:rPr lang="en-US" baseline="30000" dirty="0" smtClean="0">
                <a:solidFill>
                  <a:srgbClr val="FFFF00"/>
                </a:solidFill>
              </a:rPr>
              <a:t>st</a:t>
            </a:r>
            <a:r>
              <a:rPr lang="en-US" dirty="0" smtClean="0">
                <a:solidFill>
                  <a:srgbClr val="FFFF00"/>
                </a:solidFill>
              </a:rPr>
              <a:t> Century CM includes, but is not limited to, technologies such as:-</a:t>
            </a:r>
            <a:endParaRPr lang="en-US" dirty="0">
              <a:solidFill>
                <a:srgbClr val="FFFF00"/>
              </a:solidFill>
            </a:endParaRPr>
          </a:p>
        </p:txBody>
      </p:sp>
      <p:sp>
        <p:nvSpPr>
          <p:cNvPr id="5" name="Title 1"/>
          <p:cNvSpPr txBox="1">
            <a:spLocks/>
          </p:cNvSpPr>
          <p:nvPr/>
        </p:nvSpPr>
        <p:spPr>
          <a:xfrm>
            <a:off x="685800" y="101587"/>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
        <p:nvSpPr>
          <p:cNvPr id="6" name="Content Placeholder 3"/>
          <p:cNvSpPr txBox="1">
            <a:spLocks/>
          </p:cNvSpPr>
          <p:nvPr/>
        </p:nvSpPr>
        <p:spPr>
          <a:xfrm>
            <a:off x="428596" y="2957522"/>
            <a:ext cx="8229600" cy="3614750"/>
          </a:xfrm>
          <a:prstGeom prst="rect">
            <a:avLst/>
          </a:prstGeom>
        </p:spPr>
        <p:txBody>
          <a:bodyPr vert="horz" lIns="91440" tIns="45720" rIns="91440" bIns="45720" rtlCol="0">
            <a:noAutofit/>
          </a:bodyPr>
          <a:lstStyle/>
          <a:p>
            <a:pPr>
              <a:buFont typeface="Arial" pitchFamily="34" charset="0"/>
              <a:buChar char="•"/>
            </a:pPr>
            <a:r>
              <a:rPr lang="en-US" sz="4000" dirty="0" smtClean="0">
                <a:solidFill>
                  <a:srgbClr val="FFFF00"/>
                </a:solidFill>
              </a:rPr>
              <a:t>Vibration Measurement and Analysis </a:t>
            </a:r>
          </a:p>
          <a:p>
            <a:pPr>
              <a:buFont typeface="Arial" pitchFamily="34" charset="0"/>
              <a:buChar char="•"/>
            </a:pPr>
            <a:r>
              <a:rPr lang="en-US" sz="4000" dirty="0" smtClean="0">
                <a:solidFill>
                  <a:srgbClr val="FFFF00"/>
                </a:solidFill>
              </a:rPr>
              <a:t>Infrared Thermography </a:t>
            </a:r>
          </a:p>
          <a:p>
            <a:pPr>
              <a:buFont typeface="Arial" pitchFamily="34" charset="0"/>
              <a:buChar char="•"/>
            </a:pPr>
            <a:r>
              <a:rPr lang="en-US" sz="4000" dirty="0" smtClean="0">
                <a:solidFill>
                  <a:srgbClr val="FFFF00"/>
                </a:solidFill>
              </a:rPr>
              <a:t>Oil Analysis and Tribology </a:t>
            </a:r>
          </a:p>
          <a:p>
            <a:pPr>
              <a:buFont typeface="Arial" pitchFamily="34" charset="0"/>
              <a:buChar char="•"/>
            </a:pPr>
            <a:r>
              <a:rPr lang="en-US" sz="4000" dirty="0" smtClean="0">
                <a:solidFill>
                  <a:srgbClr val="FFFF00"/>
                </a:solidFill>
              </a:rPr>
              <a:t>Ultrasonics  - Covered Previously</a:t>
            </a:r>
          </a:p>
          <a:p>
            <a:pPr>
              <a:buFont typeface="Arial" pitchFamily="34" charset="0"/>
              <a:buChar char="•"/>
            </a:pPr>
            <a:r>
              <a:rPr lang="en-US" sz="4000" dirty="0" smtClean="0">
                <a:solidFill>
                  <a:srgbClr val="FFFF00"/>
                </a:solidFill>
              </a:rPr>
              <a:t>Motor Current Analysis - Electrics </a:t>
            </a:r>
            <a:endParaRPr lang="en-US" sz="4000" dirty="0">
              <a:solidFill>
                <a:srgbClr val="FFFF00"/>
              </a:solidFill>
            </a:endParaRPr>
          </a:p>
        </p:txBody>
      </p:sp>
      <p:sp>
        <p:nvSpPr>
          <p:cNvPr id="7" name="Title 1"/>
          <p:cNvSpPr txBox="1">
            <a:spLocks/>
          </p:cNvSpPr>
          <p:nvPr/>
        </p:nvSpPr>
        <p:spPr>
          <a:xfrm>
            <a:off x="838200" y="253987"/>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rgbClr val="FFFF00"/>
                </a:solidFill>
                <a:effectLst/>
                <a:uLnTx/>
                <a:uFillTx/>
                <a:latin typeface="+mj-lt"/>
                <a:ea typeface="+mj-ea"/>
                <a:cs typeface="+mj-cs"/>
              </a:rPr>
              <a:t>WHAT</a:t>
            </a:r>
            <a:r>
              <a:rPr kumimoji="0" lang="en-GB" sz="4400" b="0" i="0" u="none" strike="noStrike" kern="1200" cap="none" spc="0" normalizeH="0" noProof="0" dirty="0" smtClean="0">
                <a:ln>
                  <a:noFill/>
                </a:ln>
                <a:solidFill>
                  <a:srgbClr val="FFFF00"/>
                </a:solidFill>
                <a:effectLst/>
                <a:uLnTx/>
                <a:uFillTx/>
                <a:latin typeface="+mj-lt"/>
                <a:ea typeface="+mj-ea"/>
                <a:cs typeface="+mj-cs"/>
              </a:rPr>
              <a:t> IS </a:t>
            </a:r>
            <a:r>
              <a:rPr kumimoji="0" lang="en-GB" sz="4400" b="0" i="0" u="none" strike="noStrike" kern="1200" cap="none" spc="0" normalizeH="0" baseline="0" noProof="0" dirty="0" smtClean="0">
                <a:ln>
                  <a:noFill/>
                </a:ln>
                <a:solidFill>
                  <a:srgbClr val="FFFF00"/>
                </a:solidFill>
                <a:effectLst/>
                <a:uLnTx/>
                <a:uFillTx/>
                <a:latin typeface="+mj-lt"/>
                <a:ea typeface="+mj-ea"/>
                <a:cs typeface="+mj-cs"/>
              </a:rPr>
              <a:t>CONDITION MONITORING (CM)</a:t>
            </a: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iterate type="wd">
                                    <p:tmPct val="10000"/>
                                  </p:iterate>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iterate type="wd">
                                    <p:tmPct val="10000"/>
                                  </p:iterate>
                                  <p:childTnLst>
                                    <p:set>
                                      <p:cBhvr>
                                        <p:cTn id="16" dur="1" fill="hold">
                                          <p:stCondLst>
                                            <p:cond delay="0"/>
                                          </p:stCondLst>
                                        </p:cTn>
                                        <p:tgtEl>
                                          <p:spTgt spid="6">
                                            <p:txEl>
                                              <p:pRg st="1" end="1"/>
                                            </p:txEl>
                                          </p:spTgt>
                                        </p:tgtEl>
                                        <p:attrNameLst>
                                          <p:attrName>style.visibility</p:attrName>
                                        </p:attrNameLst>
                                      </p:cBhvr>
                                      <p:to>
                                        <p:strVal val="visible"/>
                                      </p:to>
                                    </p:set>
                                    <p:animEffect transition="in" filter="dissolv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iterate type="wd">
                                    <p:tmPct val="10000"/>
                                  </p:iterate>
                                  <p:childTnLst>
                                    <p:set>
                                      <p:cBhvr>
                                        <p:cTn id="21" dur="1" fill="hold">
                                          <p:stCondLst>
                                            <p:cond delay="0"/>
                                          </p:stCondLst>
                                        </p:cTn>
                                        <p:tgtEl>
                                          <p:spTgt spid="6">
                                            <p:txEl>
                                              <p:pRg st="2" end="2"/>
                                            </p:txEl>
                                          </p:spTgt>
                                        </p:tgtEl>
                                        <p:attrNameLst>
                                          <p:attrName>style.visibility</p:attrName>
                                        </p:attrNameLst>
                                      </p:cBhvr>
                                      <p:to>
                                        <p:strVal val="visible"/>
                                      </p:to>
                                    </p:set>
                                    <p:animEffect transition="in" filter="dissolv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iterate type="wd">
                                    <p:tmPct val="10000"/>
                                  </p:iterate>
                                  <p:childTnLst>
                                    <p:set>
                                      <p:cBhvr>
                                        <p:cTn id="26" dur="1" fill="hold">
                                          <p:stCondLst>
                                            <p:cond delay="0"/>
                                          </p:stCondLst>
                                        </p:cTn>
                                        <p:tgtEl>
                                          <p:spTgt spid="6">
                                            <p:txEl>
                                              <p:pRg st="3" end="3"/>
                                            </p:txEl>
                                          </p:spTgt>
                                        </p:tgtEl>
                                        <p:attrNameLst>
                                          <p:attrName>style.visibility</p:attrName>
                                        </p:attrNameLst>
                                      </p:cBhvr>
                                      <p:to>
                                        <p:strVal val="visible"/>
                                      </p:to>
                                    </p:set>
                                    <p:animEffect transition="in" filter="dissolve">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iterate type="wd">
                                    <p:tmPct val="10000"/>
                                  </p:iterate>
                                  <p:childTnLst>
                                    <p:set>
                                      <p:cBhvr>
                                        <p:cTn id="31" dur="1" fill="hold">
                                          <p:stCondLst>
                                            <p:cond delay="0"/>
                                          </p:stCondLst>
                                        </p:cTn>
                                        <p:tgtEl>
                                          <p:spTgt spid="6">
                                            <p:txEl>
                                              <p:pRg st="4" end="4"/>
                                            </p:txEl>
                                          </p:spTgt>
                                        </p:tgtEl>
                                        <p:attrNameLst>
                                          <p:attrName>style.visibility</p:attrName>
                                        </p:attrNameLst>
                                      </p:cBhvr>
                                      <p:to>
                                        <p:strVal val="visible"/>
                                      </p:to>
                                    </p:set>
                                    <p:animEffect transition="in" filter="dissolve">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F00"/>
                </a:solidFill>
              </a:rPr>
              <a:t>RECAP OF PREVIOUS LESSONS</a:t>
            </a:r>
            <a:endParaRPr lang="en-US" dirty="0">
              <a:solidFill>
                <a:srgbClr val="FFFF00"/>
              </a:solidFill>
            </a:endParaRPr>
          </a:p>
        </p:txBody>
      </p:sp>
      <p:sp>
        <p:nvSpPr>
          <p:cNvPr id="3" name="Content Placeholder 2"/>
          <p:cNvSpPr>
            <a:spLocks noGrp="1"/>
          </p:cNvSpPr>
          <p:nvPr>
            <p:ph idx="1"/>
          </p:nvPr>
        </p:nvSpPr>
        <p:spPr/>
        <p:txBody>
          <a:bodyPr/>
          <a:lstStyle/>
          <a:p>
            <a:r>
              <a:rPr lang="en-GB" dirty="0" smtClean="0">
                <a:solidFill>
                  <a:srgbClr val="FFFF00"/>
                </a:solidFill>
              </a:rPr>
              <a:t>You should recall that some areas of CM have been taught in previous lessons.</a:t>
            </a:r>
          </a:p>
          <a:p>
            <a:r>
              <a:rPr lang="en-GB" dirty="0" smtClean="0">
                <a:solidFill>
                  <a:srgbClr val="FFFF00"/>
                </a:solidFill>
              </a:rPr>
              <a:t>DYE PENETRANT DETECTION</a:t>
            </a:r>
          </a:p>
          <a:p>
            <a:r>
              <a:rPr lang="en-GB" dirty="0" smtClean="0">
                <a:solidFill>
                  <a:srgbClr val="FFFF00"/>
                </a:solidFill>
              </a:rPr>
              <a:t>MAGNETIC PARTICLE DETECTION</a:t>
            </a:r>
          </a:p>
          <a:p>
            <a:r>
              <a:rPr lang="en-GB" dirty="0" smtClean="0">
                <a:solidFill>
                  <a:srgbClr val="FFFF00"/>
                </a:solidFill>
              </a:rPr>
              <a:t>ULTRASONIC DETECTION</a:t>
            </a:r>
          </a:p>
          <a:p>
            <a:r>
              <a:rPr lang="en-GB" dirty="0" smtClean="0">
                <a:solidFill>
                  <a:srgbClr val="FFFF00"/>
                </a:solidFill>
              </a:rPr>
              <a:t>X-RAY (RADIOGRAPHIC) DETECTION</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iterate type="wd">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iterate type="wd">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iterate type="wd">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iterate type="wd">
                                    <p:tmPct val="1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215405"/>
            <a:ext cx="8229600" cy="4525963"/>
          </a:xfrm>
        </p:spPr>
        <p:txBody>
          <a:bodyPr>
            <a:normAutofit lnSpcReduction="10000"/>
          </a:bodyPr>
          <a:lstStyle/>
          <a:p>
            <a:r>
              <a:rPr lang="en-US" dirty="0" smtClean="0">
                <a:solidFill>
                  <a:srgbClr val="FFFF00"/>
                </a:solidFill>
              </a:rPr>
              <a:t>Ninety percent of all machine failures are </a:t>
            </a:r>
            <a:r>
              <a:rPr lang="en-US" dirty="0" err="1" smtClean="0">
                <a:solidFill>
                  <a:srgbClr val="FFFF00"/>
                </a:solidFill>
              </a:rPr>
              <a:t>signalled</a:t>
            </a:r>
            <a:r>
              <a:rPr lang="en-US" dirty="0" smtClean="0">
                <a:solidFill>
                  <a:srgbClr val="FFFF00"/>
                </a:solidFill>
              </a:rPr>
              <a:t> months, even years, in advance by changes in machine vibrations.  Some future failures are even predictable upon initial start-up. </a:t>
            </a:r>
          </a:p>
          <a:p>
            <a:r>
              <a:rPr lang="en-US" dirty="0" smtClean="0">
                <a:solidFill>
                  <a:srgbClr val="FFFF00"/>
                </a:solidFill>
              </a:rPr>
              <a:t>By understanding a machine's vibration "signature," you can diagnose, solve, and prevent problems, as well as reduce the cost of maintenance. </a:t>
            </a:r>
          </a:p>
          <a:p>
            <a:pPr algn="r"/>
            <a:endParaRPr lang="en-US" dirty="0">
              <a:solidFill>
                <a:srgbClr val="FFFF00"/>
              </a:solidFill>
            </a:endParaRPr>
          </a:p>
        </p:txBody>
      </p:sp>
      <p:sp>
        <p:nvSpPr>
          <p:cNvPr id="3" name="Title 1"/>
          <p:cNvSpPr txBox="1">
            <a:spLocks/>
          </p:cNvSpPr>
          <p:nvPr/>
        </p:nvSpPr>
        <p:spPr>
          <a:xfrm>
            <a:off x="685800" y="101587"/>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
        <p:nvSpPr>
          <p:cNvPr id="6" name="Title 1"/>
          <p:cNvSpPr txBox="1">
            <a:spLocks/>
          </p:cNvSpPr>
          <p:nvPr/>
        </p:nvSpPr>
        <p:spPr>
          <a:xfrm>
            <a:off x="214282" y="214291"/>
            <a:ext cx="8786874" cy="1071570"/>
          </a:xfrm>
          <a:prstGeom prst="rect">
            <a:avLst/>
          </a:prstGeom>
        </p:spPr>
        <p:txBody>
          <a:bodyPr vert="horz" lIns="91440" tIns="45720" rIns="91440" bIns="45720" rtlCol="0" anchor="ctr">
            <a:normAutofit/>
          </a:bodyPr>
          <a:lstStyle/>
          <a:p>
            <a:r>
              <a:rPr lang="en-US" sz="4400" dirty="0" smtClean="0">
                <a:solidFill>
                  <a:srgbClr val="FFFF00"/>
                </a:solidFill>
              </a:rPr>
              <a:t>Vibration Measurement and Analysis </a:t>
            </a:r>
          </a:p>
        </p:txBody>
      </p:sp>
      <p:sp>
        <p:nvSpPr>
          <p:cNvPr id="7" name="Title 1"/>
          <p:cNvSpPr txBox="1">
            <a:spLocks/>
          </p:cNvSpPr>
          <p:nvPr/>
        </p:nvSpPr>
        <p:spPr>
          <a:xfrm>
            <a:off x="990600" y="406387"/>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wd">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iterate type="wd">
                                    <p:tmPct val="10000"/>
                                  </p:iterate>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1"/>
            <a:ext cx="8229600" cy="1108720"/>
          </a:xfrm>
        </p:spPr>
        <p:txBody>
          <a:bodyPr/>
          <a:lstStyle/>
          <a:p>
            <a:r>
              <a:rPr lang="en-GB" dirty="0" smtClean="0">
                <a:solidFill>
                  <a:srgbClr val="FFFF00"/>
                </a:solidFill>
              </a:rPr>
              <a:t>We monitor the condition of machinery for the following reasons:-</a:t>
            </a:r>
            <a:endParaRPr lang="en-US" dirty="0">
              <a:solidFill>
                <a:srgbClr val="FFFF00"/>
              </a:solidFill>
            </a:endParaRPr>
          </a:p>
        </p:txBody>
      </p:sp>
      <p:sp>
        <p:nvSpPr>
          <p:cNvPr id="5" name="Title 1"/>
          <p:cNvSpPr txBox="1">
            <a:spLocks/>
          </p:cNvSpPr>
          <p:nvPr/>
        </p:nvSpPr>
        <p:spPr>
          <a:xfrm>
            <a:off x="571472" y="142852"/>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
        <p:nvSpPr>
          <p:cNvPr id="6" name="Title 1"/>
          <p:cNvSpPr txBox="1">
            <a:spLocks/>
          </p:cNvSpPr>
          <p:nvPr/>
        </p:nvSpPr>
        <p:spPr>
          <a:xfrm>
            <a:off x="838200" y="253987"/>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
        <p:nvSpPr>
          <p:cNvPr id="7" name="Title 1"/>
          <p:cNvSpPr txBox="1">
            <a:spLocks/>
          </p:cNvSpPr>
          <p:nvPr/>
        </p:nvSpPr>
        <p:spPr>
          <a:xfrm>
            <a:off x="214282" y="214291"/>
            <a:ext cx="8786874" cy="1071570"/>
          </a:xfrm>
          <a:prstGeom prst="rect">
            <a:avLst/>
          </a:prstGeom>
        </p:spPr>
        <p:txBody>
          <a:bodyPr vert="horz" lIns="91440" tIns="45720" rIns="91440" bIns="45720" rtlCol="0" anchor="ctr">
            <a:normAutofit/>
          </a:bodyPr>
          <a:lstStyle/>
          <a:p>
            <a:r>
              <a:rPr lang="en-US" sz="4400" dirty="0" smtClean="0">
                <a:solidFill>
                  <a:srgbClr val="FFFF00"/>
                </a:solidFill>
              </a:rPr>
              <a:t>Vibration Measurement and Analysis </a:t>
            </a:r>
          </a:p>
        </p:txBody>
      </p:sp>
      <p:sp>
        <p:nvSpPr>
          <p:cNvPr id="8" name="TextBox 7"/>
          <p:cNvSpPr txBox="1"/>
          <p:nvPr/>
        </p:nvSpPr>
        <p:spPr>
          <a:xfrm>
            <a:off x="395536" y="2996952"/>
            <a:ext cx="8496944" cy="369332"/>
          </a:xfrm>
          <a:prstGeom prst="rect">
            <a:avLst/>
          </a:prstGeom>
          <a:noFill/>
        </p:spPr>
        <p:txBody>
          <a:bodyPr wrap="square" rtlCol="0">
            <a:spAutoFit/>
          </a:bodyPr>
          <a:lstStyle/>
          <a:p>
            <a:endParaRPr lang="en-US" dirty="0"/>
          </a:p>
        </p:txBody>
      </p:sp>
      <p:sp>
        <p:nvSpPr>
          <p:cNvPr id="10" name="TextBox 9"/>
          <p:cNvSpPr txBox="1"/>
          <p:nvPr/>
        </p:nvSpPr>
        <p:spPr>
          <a:xfrm>
            <a:off x="611560" y="3036091"/>
            <a:ext cx="3456384" cy="523220"/>
          </a:xfrm>
          <a:prstGeom prst="rect">
            <a:avLst/>
          </a:prstGeom>
          <a:noFill/>
        </p:spPr>
        <p:txBody>
          <a:bodyPr wrap="square" rtlCol="0">
            <a:spAutoFit/>
          </a:bodyPr>
          <a:lstStyle/>
          <a:p>
            <a:r>
              <a:rPr lang="en-US" sz="2800" dirty="0" smtClean="0">
                <a:solidFill>
                  <a:srgbClr val="FFFF00"/>
                </a:solidFill>
              </a:rPr>
              <a:t>Less Downtime </a:t>
            </a:r>
            <a:endParaRPr lang="en-US" sz="2800" dirty="0">
              <a:solidFill>
                <a:srgbClr val="FFFF00"/>
              </a:solidFill>
            </a:endParaRPr>
          </a:p>
        </p:txBody>
      </p:sp>
      <p:sp>
        <p:nvSpPr>
          <p:cNvPr id="11" name="TextBox 10"/>
          <p:cNvSpPr txBox="1"/>
          <p:nvPr/>
        </p:nvSpPr>
        <p:spPr>
          <a:xfrm>
            <a:off x="4788024" y="3036091"/>
            <a:ext cx="3456384" cy="954107"/>
          </a:xfrm>
          <a:prstGeom prst="rect">
            <a:avLst/>
          </a:prstGeom>
          <a:noFill/>
        </p:spPr>
        <p:txBody>
          <a:bodyPr wrap="square" rtlCol="0">
            <a:spAutoFit/>
          </a:bodyPr>
          <a:lstStyle/>
          <a:p>
            <a:r>
              <a:rPr lang="en-US" sz="2800" dirty="0" smtClean="0">
                <a:solidFill>
                  <a:srgbClr val="FFFF00"/>
                </a:solidFill>
              </a:rPr>
              <a:t>Less Spare Parts Inventory</a:t>
            </a:r>
            <a:endParaRPr lang="en-US" sz="2800" dirty="0">
              <a:solidFill>
                <a:srgbClr val="FFFF00"/>
              </a:solidFill>
            </a:endParaRPr>
          </a:p>
        </p:txBody>
      </p:sp>
      <p:sp>
        <p:nvSpPr>
          <p:cNvPr id="12" name="TextBox 11"/>
          <p:cNvSpPr txBox="1"/>
          <p:nvPr/>
        </p:nvSpPr>
        <p:spPr>
          <a:xfrm>
            <a:off x="611560" y="4211796"/>
            <a:ext cx="3960440" cy="954107"/>
          </a:xfrm>
          <a:prstGeom prst="rect">
            <a:avLst/>
          </a:prstGeom>
          <a:noFill/>
        </p:spPr>
        <p:txBody>
          <a:bodyPr wrap="square" rtlCol="0">
            <a:spAutoFit/>
          </a:bodyPr>
          <a:lstStyle/>
          <a:p>
            <a:r>
              <a:rPr lang="en-US" sz="2800" dirty="0" smtClean="0">
                <a:solidFill>
                  <a:srgbClr val="FFFF00"/>
                </a:solidFill>
              </a:rPr>
              <a:t>Better Management Time Allocation</a:t>
            </a:r>
            <a:endParaRPr lang="en-US" sz="2800" dirty="0">
              <a:solidFill>
                <a:srgbClr val="FFFF00"/>
              </a:solidFill>
            </a:endParaRPr>
          </a:p>
        </p:txBody>
      </p:sp>
      <p:sp>
        <p:nvSpPr>
          <p:cNvPr id="13" name="TextBox 12"/>
          <p:cNvSpPr txBox="1"/>
          <p:nvPr/>
        </p:nvSpPr>
        <p:spPr>
          <a:xfrm>
            <a:off x="4788024" y="4427239"/>
            <a:ext cx="3456384" cy="523220"/>
          </a:xfrm>
          <a:prstGeom prst="rect">
            <a:avLst/>
          </a:prstGeom>
          <a:noFill/>
        </p:spPr>
        <p:txBody>
          <a:bodyPr wrap="square" rtlCol="0">
            <a:spAutoFit/>
          </a:bodyPr>
          <a:lstStyle/>
          <a:p>
            <a:r>
              <a:rPr lang="en-US" sz="2800" dirty="0" smtClean="0">
                <a:solidFill>
                  <a:srgbClr val="FFFF00"/>
                </a:solidFill>
              </a:rPr>
              <a:t>Less Overhaul-Overkill </a:t>
            </a:r>
            <a:endParaRPr lang="en-US" sz="2800" dirty="0">
              <a:solidFill>
                <a:srgbClr val="FFFF00"/>
              </a:solidFill>
            </a:endParaRPr>
          </a:p>
        </p:txBody>
      </p:sp>
      <p:sp>
        <p:nvSpPr>
          <p:cNvPr id="14" name="TextBox 13"/>
          <p:cNvSpPr txBox="1"/>
          <p:nvPr/>
        </p:nvSpPr>
        <p:spPr>
          <a:xfrm>
            <a:off x="611560" y="5570076"/>
            <a:ext cx="3960440" cy="523220"/>
          </a:xfrm>
          <a:prstGeom prst="rect">
            <a:avLst/>
          </a:prstGeom>
          <a:noFill/>
        </p:spPr>
        <p:txBody>
          <a:bodyPr wrap="square" rtlCol="0">
            <a:spAutoFit/>
          </a:bodyPr>
          <a:lstStyle/>
          <a:p>
            <a:r>
              <a:rPr lang="en-US" sz="2800" dirty="0" smtClean="0">
                <a:solidFill>
                  <a:srgbClr val="FFFF00"/>
                </a:solidFill>
              </a:rPr>
              <a:t>Longer Production Runs</a:t>
            </a:r>
            <a:endParaRPr lang="en-US" sz="2800" dirty="0">
              <a:solidFill>
                <a:srgbClr val="FFFF00"/>
              </a:solidFill>
            </a:endParaRPr>
          </a:p>
        </p:txBody>
      </p:sp>
      <p:sp>
        <p:nvSpPr>
          <p:cNvPr id="15" name="TextBox 14"/>
          <p:cNvSpPr txBox="1"/>
          <p:nvPr/>
        </p:nvSpPr>
        <p:spPr>
          <a:xfrm>
            <a:off x="4788024" y="5570076"/>
            <a:ext cx="3456384" cy="523220"/>
          </a:xfrm>
          <a:prstGeom prst="rect">
            <a:avLst/>
          </a:prstGeom>
          <a:noFill/>
        </p:spPr>
        <p:txBody>
          <a:bodyPr wrap="square" rtlCol="0">
            <a:spAutoFit/>
          </a:bodyPr>
          <a:lstStyle/>
          <a:p>
            <a:r>
              <a:rPr lang="en-US" sz="2800" dirty="0" smtClean="0">
                <a:solidFill>
                  <a:srgbClr val="FFFF00"/>
                </a:solidFill>
              </a:rPr>
              <a:t>Better Quality</a:t>
            </a:r>
            <a:endParaRPr lang="en-US" sz="2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F00"/>
                </a:solidFill>
              </a:rPr>
              <a:t>How to monitor</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rgbClr val="FFFF00"/>
                </a:solidFill>
              </a:rPr>
              <a:t>Although the recording of vibration data can be performed with equipment as basic as a meter and a pencil and paper, advances in technology enable computer assisted data collection which provides much more detail in a fraction of the time .</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617</TotalTime>
  <Words>896</Words>
  <Application>Microsoft Office PowerPoint</Application>
  <PresentationFormat>On-screen Show (4:3)</PresentationFormat>
  <Paragraphs>140</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CONDITION MONITORING</vt:lpstr>
      <vt:lpstr>Slide 2</vt:lpstr>
      <vt:lpstr>Slide 3</vt:lpstr>
      <vt:lpstr>Slide 4</vt:lpstr>
      <vt:lpstr>Slide 5</vt:lpstr>
      <vt:lpstr>RECAP OF PREVIOUS LESSONS</vt:lpstr>
      <vt:lpstr>Slide 7</vt:lpstr>
      <vt:lpstr>Slide 8</vt:lpstr>
      <vt:lpstr>How to monitor</vt:lpstr>
      <vt:lpstr>Slide 10</vt:lpstr>
      <vt:lpstr>Slide 11</vt:lpstr>
      <vt:lpstr>Slide 12</vt:lpstr>
      <vt:lpstr>Slide 13</vt:lpstr>
      <vt:lpstr>Slide 14</vt:lpstr>
      <vt:lpstr>Slide 15</vt:lpstr>
      <vt:lpstr>Slide 16</vt:lpstr>
      <vt:lpstr>Slide 17</vt:lpstr>
      <vt:lpstr>Slide 18</vt:lpstr>
      <vt:lpstr>Slide 19</vt:lpstr>
      <vt:lpstr>Slide 20</vt:lpstr>
      <vt:lpstr>PUMP THERMOGRAPHY</vt:lpstr>
      <vt:lpstr>PUMP THERMOGRAPHY</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vector>
  </TitlesOfParts>
  <Company>Acer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Valued Acer Customer</dc:creator>
  <cp:lastModifiedBy>Valued Acer Customer</cp:lastModifiedBy>
  <cp:revision>54</cp:revision>
  <dcterms:created xsi:type="dcterms:W3CDTF">2010-02-19T08:54:20Z</dcterms:created>
  <dcterms:modified xsi:type="dcterms:W3CDTF">2010-06-15T14:08:28Z</dcterms:modified>
</cp:coreProperties>
</file>