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328"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Lst>
  <p:sldSz cx="9144000" cy="6858000" type="screen4x3"/>
  <p:notesSz cx="6669088"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644" y="-4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vl1pPr>
          </a:lstStyle>
          <a:p>
            <a:fld id="{FE8815FA-5090-45EF-908A-2A8632B7299C}" type="datetimeFigureOut">
              <a:rPr lang="en-GB" smtClean="0"/>
              <a:pPr/>
              <a:t>23/07/2013</a:t>
            </a:fld>
            <a:endParaRPr lang="en-GB"/>
          </a:p>
        </p:txBody>
      </p:sp>
      <p:sp>
        <p:nvSpPr>
          <p:cNvPr id="4" name="Footer Placeholder 3"/>
          <p:cNvSpPr>
            <a:spLocks noGrp="1"/>
          </p:cNvSpPr>
          <p:nvPr>
            <p:ph type="ftr" sz="quarter" idx="2"/>
          </p:nvPr>
        </p:nvSpPr>
        <p:spPr>
          <a:xfrm>
            <a:off x="0" y="9372600"/>
            <a:ext cx="2889250"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372600"/>
            <a:ext cx="2889250" cy="493713"/>
          </a:xfrm>
          <a:prstGeom prst="rect">
            <a:avLst/>
          </a:prstGeom>
        </p:spPr>
        <p:txBody>
          <a:bodyPr vert="horz" lIns="91440" tIns="45720" rIns="91440" bIns="45720" rtlCol="0" anchor="b"/>
          <a:lstStyle>
            <a:lvl1pPr algn="r">
              <a:defRPr sz="1200"/>
            </a:lvl1pPr>
          </a:lstStyle>
          <a:p>
            <a:fld id="{3A8D285B-DD66-4F90-88F4-2F1154FD8C75}"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395"/>
          </a:xfrm>
          <a:prstGeom prst="rect">
            <a:avLst/>
          </a:prstGeom>
        </p:spPr>
        <p:txBody>
          <a:bodyPr vert="horz" lIns="91440" tIns="45720" rIns="91440" bIns="45720" rtlCol="0"/>
          <a:lstStyle>
            <a:lvl1pPr algn="r">
              <a:defRPr sz="1200"/>
            </a:lvl1pPr>
          </a:lstStyle>
          <a:p>
            <a:fld id="{C941AA93-A66C-4BFA-96DA-B21F38E7C4CE}" type="datetimeFigureOut">
              <a:rPr lang="en-GB" smtClean="0"/>
              <a:pPr/>
              <a:t>23/07/2013</a:t>
            </a:fld>
            <a:endParaRPr lang="en-GB"/>
          </a:p>
        </p:txBody>
      </p:sp>
      <p:sp>
        <p:nvSpPr>
          <p:cNvPr id="4" name="Slide Image Placeholder 3"/>
          <p:cNvSpPr>
            <a:spLocks noGrp="1" noRot="1" noChangeAspect="1"/>
          </p:cNvSpPr>
          <p:nvPr>
            <p:ph type="sldImg" idx="2"/>
          </p:nvPr>
        </p:nvSpPr>
        <p:spPr>
          <a:xfrm>
            <a:off x="868363" y="739775"/>
            <a:ext cx="4932362"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7253"/>
            <a:ext cx="5335270" cy="44405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2792"/>
            <a:ext cx="2889938" cy="49339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2792"/>
            <a:ext cx="2889938" cy="493395"/>
          </a:xfrm>
          <a:prstGeom prst="rect">
            <a:avLst/>
          </a:prstGeom>
        </p:spPr>
        <p:txBody>
          <a:bodyPr vert="horz" lIns="91440" tIns="45720" rIns="91440" bIns="45720" rtlCol="0" anchor="b"/>
          <a:lstStyle>
            <a:lvl1pPr algn="r">
              <a:defRPr sz="1200"/>
            </a:lvl1pPr>
          </a:lstStyle>
          <a:p>
            <a:fld id="{E142EE3E-0B19-475E-91C4-C88850FE650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Slide Image Placeholder 1"/>
          <p:cNvSpPr>
            <a:spLocks noGrp="1" noRot="1" noChangeAspect="1" noTextEdit="1"/>
          </p:cNvSpPr>
          <p:nvPr>
            <p:ph type="sldImg"/>
          </p:nvPr>
        </p:nvSpPr>
        <p:spPr>
          <a:ln/>
        </p:spPr>
      </p:sp>
      <p:sp>
        <p:nvSpPr>
          <p:cNvPr id="74756"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C66F01BA-764B-4ACE-B333-466AF0065C53}" type="slidenum">
              <a:rPr lang="en-US" sz="1200" b="0">
                <a:cs typeface="+mn-cs"/>
              </a:rPr>
              <a:pPr algn="r">
                <a:defRPr/>
              </a:pPr>
              <a:t>36</a:t>
            </a:fld>
            <a:endParaRPr lang="en-US" sz="1200" b="0" dirty="0">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29C57521-FAF3-47E5-8EBB-DAAE181DA22A}" type="slidenum">
              <a:rPr lang="en-US" sz="1200" b="0">
                <a:cs typeface="+mn-cs"/>
              </a:rPr>
              <a:pPr algn="r">
                <a:defRPr/>
              </a:pPr>
              <a:t>37</a:t>
            </a:fld>
            <a:endParaRPr lang="en-US" sz="1200" b="0" dirty="0">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6E01D8F3-C25E-4E65-91C5-4EE48D353B4C}" type="slidenum">
              <a:rPr lang="en-US" sz="1200" b="0">
                <a:cs typeface="+mn-cs"/>
              </a:rPr>
              <a:pPr algn="r">
                <a:defRPr/>
              </a:pPr>
              <a:t>38</a:t>
            </a:fld>
            <a:endParaRPr lang="en-US" sz="1200" b="0" dirty="0">
              <a:cs typeface="+mn-cs"/>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2D537381-07BB-4924-9D94-2FE55235D26F}" type="slidenum">
              <a:rPr lang="en-US" sz="1200" b="0">
                <a:cs typeface="+mn-cs"/>
              </a:rPr>
              <a:pPr algn="r">
                <a:defRPr/>
              </a:pPr>
              <a:t>39</a:t>
            </a:fld>
            <a:endParaRPr lang="en-US" sz="1200" b="0" dirty="0">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51CEF9AD-D061-4009-A88C-41A8FCD74A5D}" type="slidenum">
              <a:rPr lang="en-US" sz="1200" b="0">
                <a:cs typeface="+mn-cs"/>
              </a:rPr>
              <a:pPr algn="r">
                <a:defRPr/>
              </a:pPr>
              <a:t>40</a:t>
            </a:fld>
            <a:endParaRPr lang="en-US" sz="1200" b="0" dirty="0">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B193B892-42AE-4615-B782-7BA4236339CF}" type="slidenum">
              <a:rPr lang="en-US" sz="1200" b="0">
                <a:cs typeface="+mn-cs"/>
              </a:rPr>
              <a:pPr algn="r">
                <a:defRPr/>
              </a:pPr>
              <a:t>41</a:t>
            </a:fld>
            <a:endParaRPr lang="en-US" sz="1200" b="0" dirty="0">
              <a:cs typeface="+mn-c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ED660883-C97F-40B2-914E-FEDD6E329825}" type="slidenum">
              <a:rPr lang="en-US" sz="1200" b="0">
                <a:cs typeface="+mn-cs"/>
              </a:rPr>
              <a:pPr algn="r">
                <a:defRPr/>
              </a:pPr>
              <a:t>42</a:t>
            </a:fld>
            <a:endParaRPr lang="en-US" sz="1200" b="0" dirty="0">
              <a:cs typeface="+mn-cs"/>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91EA883B-5E90-4B06-8A33-687E80D4C58F}" type="slidenum">
              <a:rPr lang="en-US" sz="1200" b="0">
                <a:cs typeface="+mn-cs"/>
              </a:rPr>
              <a:pPr algn="r">
                <a:defRPr/>
              </a:pPr>
              <a:t>43</a:t>
            </a:fld>
            <a:endParaRPr lang="en-US" sz="1200" b="0" dirty="0">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C9DDF7BC-2DB5-4A65-B8F0-D6E392450D03}" type="slidenum">
              <a:rPr lang="en-US" sz="1200" b="0">
                <a:cs typeface="+mn-cs"/>
              </a:rPr>
              <a:pPr algn="r">
                <a:defRPr/>
              </a:pPr>
              <a:t>2</a:t>
            </a:fld>
            <a:endParaRPr lang="en-US" sz="1200" b="0" dirty="0">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F8532A74-A14B-4B8E-BEB1-8EAD99AD1F99}" type="slidenum">
              <a:rPr lang="en-US" sz="1200" b="0">
                <a:cs typeface="+mn-cs"/>
              </a:rPr>
              <a:pPr algn="r">
                <a:defRPr/>
              </a:pPr>
              <a:t>44</a:t>
            </a:fld>
            <a:endParaRPr lang="en-US" sz="1200" b="0" dirty="0">
              <a:cs typeface="+mn-cs"/>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16263702-0A0E-41F8-985A-C99B43374E80}" type="slidenum">
              <a:rPr lang="en-US" sz="1200" b="0">
                <a:cs typeface="+mn-cs"/>
              </a:rPr>
              <a:pPr algn="r">
                <a:defRPr/>
              </a:pPr>
              <a:t>45</a:t>
            </a:fld>
            <a:endParaRPr lang="en-US" sz="1200" b="0" dirty="0">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95344141-3406-416A-A51E-7057B8E00315}" type="slidenum">
              <a:rPr lang="en-US" sz="1200" b="0">
                <a:cs typeface="+mn-cs"/>
              </a:rPr>
              <a:pPr algn="r">
                <a:defRPr/>
              </a:pPr>
              <a:t>46</a:t>
            </a:fld>
            <a:endParaRPr lang="en-US" sz="1200" b="0" dirty="0">
              <a:cs typeface="+mn-c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5DAEAAC8-0E96-47E2-8A29-3814F821F5F6}" type="slidenum">
              <a:rPr lang="en-US" sz="1200" b="0">
                <a:cs typeface="+mn-cs"/>
              </a:rPr>
              <a:pPr algn="r">
                <a:defRPr/>
              </a:pPr>
              <a:t>47</a:t>
            </a:fld>
            <a:endParaRPr lang="en-US" sz="1200" b="0" dirty="0">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5ABC85D7-B288-40B3-A41B-890F08B52876}" type="slidenum">
              <a:rPr lang="en-US" sz="1200" b="0">
                <a:cs typeface="+mn-cs"/>
              </a:rPr>
              <a:pPr algn="r">
                <a:defRPr/>
              </a:pPr>
              <a:t>48</a:t>
            </a:fld>
            <a:endParaRPr lang="en-US" sz="1200" b="0" dirty="0">
              <a:cs typeface="+mn-cs"/>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6311AA02-6871-4753-A1D5-589BCDAD5639}" type="slidenum">
              <a:rPr lang="en-US" sz="1200" b="0">
                <a:cs typeface="+mn-cs"/>
              </a:rPr>
              <a:pPr algn="r">
                <a:defRPr/>
              </a:pPr>
              <a:t>49</a:t>
            </a:fld>
            <a:endParaRPr lang="en-US" sz="1200" b="0" dirty="0">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7C21B3E3-4672-47BF-942A-13038384632A}" type="slidenum">
              <a:rPr lang="en-US" sz="1200" b="0">
                <a:cs typeface="+mn-cs"/>
              </a:rPr>
              <a:pPr algn="r">
                <a:defRPr/>
              </a:pPr>
              <a:t>50</a:t>
            </a:fld>
            <a:endParaRPr lang="en-US" sz="1200" b="0" dirty="0">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E7A997A0-85C9-493C-AB19-9DF64565C853}" type="slidenum">
              <a:rPr lang="en-US" sz="1200" b="0">
                <a:cs typeface="+mn-cs"/>
              </a:rPr>
              <a:pPr algn="r">
                <a:defRPr/>
              </a:pPr>
              <a:t>51</a:t>
            </a:fld>
            <a:endParaRPr lang="en-US" sz="1200" b="0" dirty="0">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284DEB3C-84BE-46DF-BEB5-D8702948FB6D}" type="slidenum">
              <a:rPr lang="en-US" sz="1200" b="0">
                <a:cs typeface="+mn-cs"/>
              </a:rPr>
              <a:pPr algn="r">
                <a:defRPr/>
              </a:pPr>
              <a:t>52</a:t>
            </a:fld>
            <a:endParaRPr lang="en-US" sz="1200" b="0" dirty="0">
              <a:cs typeface="+mn-cs"/>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21159C2C-CD1B-45E0-BB64-5B30C77CE9C2}" type="slidenum">
              <a:rPr lang="en-US" sz="1200" b="0">
                <a:cs typeface="+mn-cs"/>
              </a:rPr>
              <a:pPr algn="r">
                <a:defRPr/>
              </a:pPr>
              <a:t>53</a:t>
            </a:fld>
            <a:endParaRPr lang="en-US" sz="1200" b="0" dirty="0">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7997BF3B-6A9E-4690-BAD5-08006A8E8B3A}" type="slidenum">
              <a:rPr lang="en-US" sz="1200" b="0">
                <a:cs typeface="+mn-cs"/>
              </a:rPr>
              <a:pPr algn="r">
                <a:defRPr/>
              </a:pPr>
              <a:t>4</a:t>
            </a:fld>
            <a:endParaRPr lang="en-US" sz="1200" b="0" dirty="0">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663" y="9372601"/>
            <a:ext cx="2890837" cy="493713"/>
          </a:xfrm>
          <a:prstGeom prst="rect">
            <a:avLst/>
          </a:prstGeom>
          <a:noFill/>
          <a:ln>
            <a:miter lim="800000"/>
            <a:headEnd/>
            <a:tailEnd/>
          </a:ln>
        </p:spPr>
        <p:txBody>
          <a:bodyPr lIns="90407" tIns="45203" rIns="90407" bIns="45203" anchor="b"/>
          <a:lstStyle/>
          <a:p>
            <a:pPr algn="r">
              <a:defRPr/>
            </a:pPr>
            <a:fld id="{C381443F-49EA-42AD-944E-3CB6F3BC17B9}" type="slidenum">
              <a:rPr lang="en-US" sz="1200" b="0">
                <a:cs typeface="+mn-cs"/>
              </a:rPr>
              <a:pPr algn="r">
                <a:defRPr/>
              </a:pPr>
              <a:t>54</a:t>
            </a:fld>
            <a:endParaRPr lang="en-US" sz="1200" b="0" dirty="0">
              <a:cs typeface="+mn-cs"/>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FA37E8-CDFD-4612-BF0B-3C029A4FE056}" type="datetimeFigureOut">
              <a:rPr lang="en-GB" smtClean="0"/>
              <a:pPr/>
              <a:t>23/07/2013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BD9E34-3AE2-4EC2-B5F7-A3D1C3A1412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FA37E8-CDFD-4612-BF0B-3C029A4FE056}" type="datetimeFigureOut">
              <a:rPr lang="en-GB" smtClean="0"/>
              <a:pPr/>
              <a:t>23/07/2013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BD9E34-3AE2-4EC2-B5F7-A3D1C3A1412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FA37E8-CDFD-4612-BF0B-3C029A4FE056}" type="datetimeFigureOut">
              <a:rPr lang="en-GB" smtClean="0"/>
              <a:pPr/>
              <a:t>23/07/2013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BD9E34-3AE2-4EC2-B5F7-A3D1C3A1412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FA37E8-CDFD-4612-BF0B-3C029A4FE056}" type="datetimeFigureOut">
              <a:rPr lang="en-GB" smtClean="0"/>
              <a:pPr/>
              <a:t>23/07/2013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BD9E34-3AE2-4EC2-B5F7-A3D1C3A1412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A37E8-CDFD-4612-BF0B-3C029A4FE056}" type="datetimeFigureOut">
              <a:rPr lang="en-GB" smtClean="0"/>
              <a:pPr/>
              <a:t>23/07/2013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BD9E34-3AE2-4EC2-B5F7-A3D1C3A1412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FA37E8-CDFD-4612-BF0B-3C029A4FE056}" type="datetimeFigureOut">
              <a:rPr lang="en-GB" smtClean="0"/>
              <a:pPr/>
              <a:t>23/07/2013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BD9E34-3AE2-4EC2-B5F7-A3D1C3A1412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FA37E8-CDFD-4612-BF0B-3C029A4FE056}" type="datetimeFigureOut">
              <a:rPr lang="en-GB" smtClean="0"/>
              <a:pPr/>
              <a:t>23/07/2013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BD9E34-3AE2-4EC2-B5F7-A3D1C3A1412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FA37E8-CDFD-4612-BF0B-3C029A4FE056}" type="datetimeFigureOut">
              <a:rPr lang="en-GB" smtClean="0"/>
              <a:pPr/>
              <a:t>23/07/2013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BD9E34-3AE2-4EC2-B5F7-A3D1C3A1412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A37E8-CDFD-4612-BF0B-3C029A4FE056}" type="datetimeFigureOut">
              <a:rPr lang="en-GB" smtClean="0"/>
              <a:pPr/>
              <a:t>23/07/2013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BD9E34-3AE2-4EC2-B5F7-A3D1C3A1412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A37E8-CDFD-4612-BF0B-3C029A4FE056}" type="datetimeFigureOut">
              <a:rPr lang="en-GB" smtClean="0"/>
              <a:pPr/>
              <a:t>23/07/2013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BD9E34-3AE2-4EC2-B5F7-A3D1C3A1412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A37E8-CDFD-4612-BF0B-3C029A4FE056}" type="datetimeFigureOut">
              <a:rPr lang="en-GB" smtClean="0"/>
              <a:pPr/>
              <a:t>23/07/2013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BD9E34-3AE2-4EC2-B5F7-A3D1C3A1412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A37E8-CDFD-4612-BF0B-3C029A4FE056}" type="datetimeFigureOut">
              <a:rPr lang="en-GB" smtClean="0"/>
              <a:pPr/>
              <a:t>23/07/2013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D9E34-3AE2-4EC2-B5F7-A3D1C3A1412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edge.rit.edu/content/P07109/public/Design%20I/ASME%20BVPC%20Code/Wesites%20of%20ASME%20Info/Pressure%20vessel%20-%20Wikipedia,%20the%20free%20encyclopedia.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827088" y="1341438"/>
            <a:ext cx="7705725" cy="768350"/>
          </a:xfrm>
          <a:prstGeom prst="rect">
            <a:avLst/>
          </a:prstGeom>
          <a:noFill/>
          <a:ln w="9525">
            <a:noFill/>
            <a:miter lim="800000"/>
            <a:headEnd/>
            <a:tailEnd/>
          </a:ln>
        </p:spPr>
        <p:txBody>
          <a:bodyPr>
            <a:spAutoFit/>
          </a:bodyPr>
          <a:lstStyle/>
          <a:p>
            <a:pPr algn="ctr"/>
            <a:r>
              <a:rPr lang="en-GB" sz="4400"/>
              <a:t>Pressure Vessels</a:t>
            </a:r>
            <a:endParaRPr lang="en-US" sz="4400" i="1"/>
          </a:p>
        </p:txBody>
      </p:sp>
      <p:sp>
        <p:nvSpPr>
          <p:cNvPr id="2051" name="Rectangle 2"/>
          <p:cNvSpPr>
            <a:spLocks noChangeArrowheads="1"/>
          </p:cNvSpPr>
          <p:nvPr/>
        </p:nvSpPr>
        <p:spPr bwMode="auto">
          <a:xfrm>
            <a:off x="0" y="5135563"/>
            <a:ext cx="8964613" cy="519112"/>
          </a:xfrm>
          <a:prstGeom prst="rect">
            <a:avLst/>
          </a:prstGeom>
          <a:noFill/>
          <a:ln w="9525">
            <a:noFill/>
            <a:miter lim="800000"/>
            <a:headEnd/>
            <a:tailEnd/>
          </a:ln>
        </p:spPr>
        <p:txBody>
          <a:bodyPr lIns="90000" tIns="46800" rIns="90000" bIns="46800" anchor="ctr">
            <a:spAutoFit/>
          </a:bodyPr>
          <a:lstStyle/>
          <a:p>
            <a:pPr algn="ctr" eaLnBrk="0" hangingPunct="0"/>
            <a:endParaRPr lang="en-US">
              <a:ea typeface="Calibri" pitchFamily="34" charset="0"/>
              <a:cs typeface="Times New Roman" pitchFamily="18" charset="0"/>
            </a:endParaRPr>
          </a:p>
        </p:txBody>
      </p:sp>
      <p:sp>
        <p:nvSpPr>
          <p:cNvPr id="2053" name="Rectangle 5"/>
          <p:cNvSpPr>
            <a:spLocks noChangeArrowheads="1"/>
          </p:cNvSpPr>
          <p:nvPr/>
        </p:nvSpPr>
        <p:spPr bwMode="auto">
          <a:xfrm>
            <a:off x="285750" y="6143625"/>
            <a:ext cx="4429125" cy="338138"/>
          </a:xfrm>
          <a:prstGeom prst="rect">
            <a:avLst/>
          </a:prstGeom>
          <a:noFill/>
          <a:ln w="9525">
            <a:noFill/>
            <a:miter lim="800000"/>
            <a:headEnd/>
            <a:tailEnd/>
          </a:ln>
        </p:spPr>
        <p:txBody>
          <a:bodyPr>
            <a:spAutoFit/>
          </a:bodyPr>
          <a:lstStyle/>
          <a:p>
            <a:pPr>
              <a:spcBef>
                <a:spcPct val="50000"/>
              </a:spcBef>
            </a:pPr>
            <a:r>
              <a:rPr lang="en-GB" sz="1600"/>
              <a:t>Website: www.ttetraining.ltd.uk</a:t>
            </a:r>
            <a:endParaRPr lang="en-US" sz="1600"/>
          </a:p>
        </p:txBody>
      </p:sp>
      <p:pic>
        <p:nvPicPr>
          <p:cNvPr id="2054" name="Picture 9" descr="accrediation2"/>
          <p:cNvPicPr>
            <a:picLocks noChangeAspect="1" noChangeArrowheads="1"/>
          </p:cNvPicPr>
          <p:nvPr/>
        </p:nvPicPr>
        <p:blipFill>
          <a:blip r:embed="rId3" cstate="print"/>
          <a:srcRect/>
          <a:stretch>
            <a:fillRect/>
          </a:stretch>
        </p:blipFill>
        <p:spPr bwMode="auto">
          <a:xfrm>
            <a:off x="4071938" y="5929313"/>
            <a:ext cx="4464050" cy="692150"/>
          </a:xfrm>
          <a:prstGeom prst="rect">
            <a:avLst/>
          </a:prstGeom>
          <a:noFill/>
          <a:ln w="9525">
            <a:noFill/>
            <a:miter lim="800000"/>
            <a:headEnd/>
            <a:tailEnd/>
          </a:ln>
        </p:spPr>
      </p:pic>
      <p:pic>
        <p:nvPicPr>
          <p:cNvPr id="2055" name="Picture 7" descr="pressure%20vessels%20large.jpg"/>
          <p:cNvPicPr>
            <a:picLocks noChangeAspect="1"/>
          </p:cNvPicPr>
          <p:nvPr/>
        </p:nvPicPr>
        <p:blipFill>
          <a:blip r:embed="rId4" cstate="print"/>
          <a:srcRect/>
          <a:stretch>
            <a:fillRect/>
          </a:stretch>
        </p:blipFill>
        <p:spPr bwMode="auto">
          <a:xfrm>
            <a:off x="2627313" y="2708275"/>
            <a:ext cx="3857625"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r>
              <a:rPr lang="en-US" sz="3600" smtClean="0">
                <a:cs typeface="Arial" charset="0"/>
              </a:rPr>
              <a:t>TALL VERTICAL TOWER </a:t>
            </a:r>
          </a:p>
        </p:txBody>
      </p:sp>
      <p:pic>
        <p:nvPicPr>
          <p:cNvPr id="11267" name="Picture 4"/>
          <p:cNvPicPr>
            <a:picLocks noGrp="1" noChangeAspect="1" noChangeArrowheads="1"/>
          </p:cNvPicPr>
          <p:nvPr>
            <p:ph sz="half" idx="1"/>
          </p:nvPr>
        </p:nvPicPr>
        <p:blipFill>
          <a:blip r:embed="rId2" cstate="print"/>
          <a:srcRect/>
          <a:stretch>
            <a:fillRect/>
          </a:stretch>
        </p:blipFill>
        <p:spPr>
          <a:xfrm>
            <a:off x="5715000" y="1524000"/>
            <a:ext cx="2133600" cy="5064125"/>
          </a:xfrm>
          <a:noFill/>
        </p:spPr>
      </p:pic>
      <p:sp>
        <p:nvSpPr>
          <p:cNvPr id="11268" name="Rectangle 5"/>
          <p:cNvSpPr>
            <a:spLocks noGrp="1" noChangeArrowheads="1"/>
          </p:cNvSpPr>
          <p:nvPr>
            <p:ph sz="half" idx="2"/>
          </p:nvPr>
        </p:nvSpPr>
        <p:spPr>
          <a:xfrm>
            <a:off x="827088" y="1628775"/>
            <a:ext cx="4249737" cy="4464050"/>
          </a:xfrm>
        </p:spPr>
        <p:txBody>
          <a:bodyPr/>
          <a:lstStyle/>
          <a:p>
            <a:pPr marL="0" indent="0" eaLnBrk="1" hangingPunct="1">
              <a:lnSpc>
                <a:spcPct val="90000"/>
              </a:lnSpc>
              <a:spcBef>
                <a:spcPct val="0"/>
              </a:spcBef>
              <a:buFontTx/>
              <a:buNone/>
            </a:pPr>
            <a:r>
              <a:rPr lang="en-US" sz="2400" smtClean="0">
                <a:cs typeface="Arial" charset="0"/>
              </a:rPr>
              <a:t>Constructed in a wider range of shell diameter and height.</a:t>
            </a:r>
          </a:p>
          <a:p>
            <a:pPr marL="0" indent="0" eaLnBrk="1" hangingPunct="1">
              <a:lnSpc>
                <a:spcPct val="90000"/>
              </a:lnSpc>
              <a:spcBef>
                <a:spcPct val="0"/>
              </a:spcBef>
              <a:buFontTx/>
              <a:buNone/>
            </a:pPr>
            <a:r>
              <a:rPr lang="en-US" sz="2400" smtClean="0">
                <a:cs typeface="Arial" charset="0"/>
              </a:rPr>
              <a:t>They can be relatively small in dia. and very large (e.g. 4 ft dia. And 200 ft tall distillation column.</a:t>
            </a:r>
          </a:p>
          <a:p>
            <a:pPr marL="0" indent="0" eaLnBrk="1" hangingPunct="1">
              <a:lnSpc>
                <a:spcPct val="90000"/>
              </a:lnSpc>
              <a:spcBef>
                <a:spcPct val="0"/>
              </a:spcBef>
              <a:buFontTx/>
              <a:buNone/>
            </a:pPr>
            <a:r>
              <a:rPr lang="en-US" sz="2400" smtClean="0">
                <a:cs typeface="Arial" charset="0"/>
              </a:rPr>
              <a:t>They can be very large in dia. and moderately tall (e.g. 3 ft dia. And 150 ft tall tower).</a:t>
            </a:r>
          </a:p>
          <a:p>
            <a:pPr marL="0" indent="0" eaLnBrk="1" hangingPunct="1">
              <a:lnSpc>
                <a:spcPct val="90000"/>
              </a:lnSpc>
              <a:spcBef>
                <a:spcPct val="0"/>
              </a:spcBef>
              <a:buFontTx/>
              <a:buNone/>
            </a:pPr>
            <a:r>
              <a:rPr lang="en-US" sz="2400" smtClean="0">
                <a:cs typeface="Arial" charset="0"/>
              </a:rPr>
              <a:t>Internal trays are needed for flow distribution.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en-US" sz="3600" smtClean="0">
                <a:cs typeface="Arial" charset="0"/>
              </a:rPr>
              <a:t>VERTICAL REACTOR</a:t>
            </a:r>
          </a:p>
        </p:txBody>
      </p:sp>
      <p:pic>
        <p:nvPicPr>
          <p:cNvPr id="12291" name="Picture 4"/>
          <p:cNvPicPr>
            <a:picLocks noGrp="1" noChangeAspect="1" noChangeArrowheads="1"/>
          </p:cNvPicPr>
          <p:nvPr>
            <p:ph sz="half" idx="1"/>
          </p:nvPr>
        </p:nvPicPr>
        <p:blipFill>
          <a:blip r:embed="rId2" cstate="print"/>
          <a:srcRect/>
          <a:stretch>
            <a:fillRect/>
          </a:stretch>
        </p:blipFill>
        <p:spPr>
          <a:xfrm>
            <a:off x="5486400" y="1524000"/>
            <a:ext cx="2784475" cy="4525963"/>
          </a:xfrm>
          <a:noFill/>
        </p:spPr>
      </p:pic>
      <p:sp>
        <p:nvSpPr>
          <p:cNvPr id="12292" name="Rectangle 5"/>
          <p:cNvSpPr>
            <a:spLocks noGrp="1" noChangeArrowheads="1"/>
          </p:cNvSpPr>
          <p:nvPr>
            <p:ph sz="half" idx="2"/>
          </p:nvPr>
        </p:nvSpPr>
        <p:spPr>
          <a:xfrm>
            <a:off x="838200" y="1676400"/>
            <a:ext cx="4038600" cy="4525963"/>
          </a:xfrm>
        </p:spPr>
        <p:txBody>
          <a:bodyPr/>
          <a:lstStyle/>
          <a:p>
            <a:pPr marL="0" indent="0" eaLnBrk="1" hangingPunct="1">
              <a:lnSpc>
                <a:spcPct val="90000"/>
              </a:lnSpc>
              <a:spcBef>
                <a:spcPct val="0"/>
              </a:spcBef>
              <a:buFontTx/>
              <a:buNone/>
            </a:pPr>
            <a:r>
              <a:rPr lang="en-US" sz="2400" smtClean="0">
                <a:cs typeface="Arial" charset="0"/>
              </a:rPr>
              <a:t>Figure shows a typical reactor vessel with a cylindrical shell.</a:t>
            </a:r>
          </a:p>
          <a:p>
            <a:pPr marL="0" indent="0" eaLnBrk="1" hangingPunct="1">
              <a:lnSpc>
                <a:spcPct val="90000"/>
              </a:lnSpc>
              <a:spcBef>
                <a:spcPct val="0"/>
              </a:spcBef>
              <a:buFontTx/>
              <a:buNone/>
            </a:pPr>
            <a:endParaRPr lang="en-US" sz="2400" smtClean="0">
              <a:cs typeface="Arial" charset="0"/>
            </a:endParaRPr>
          </a:p>
          <a:p>
            <a:pPr marL="0" indent="0" eaLnBrk="1" hangingPunct="1">
              <a:lnSpc>
                <a:spcPct val="90000"/>
              </a:lnSpc>
              <a:spcBef>
                <a:spcPct val="0"/>
              </a:spcBef>
              <a:buFontTx/>
              <a:buNone/>
            </a:pPr>
            <a:r>
              <a:rPr lang="en-US" sz="2400" smtClean="0">
                <a:cs typeface="Arial" charset="0"/>
              </a:rPr>
              <a:t>The process fluid undergoes a chemical reaction inside a reactor.</a:t>
            </a:r>
          </a:p>
          <a:p>
            <a:pPr marL="0" indent="0" eaLnBrk="1" hangingPunct="1">
              <a:lnSpc>
                <a:spcPct val="90000"/>
              </a:lnSpc>
              <a:spcBef>
                <a:spcPct val="0"/>
              </a:spcBef>
              <a:buFontTx/>
              <a:buNone/>
            </a:pPr>
            <a:endParaRPr lang="en-US" sz="2400" smtClean="0">
              <a:cs typeface="Arial" charset="0"/>
            </a:endParaRPr>
          </a:p>
          <a:p>
            <a:pPr marL="0" indent="0" eaLnBrk="1" hangingPunct="1">
              <a:lnSpc>
                <a:spcPct val="90000"/>
              </a:lnSpc>
              <a:spcBef>
                <a:spcPct val="0"/>
              </a:spcBef>
              <a:buFontTx/>
              <a:buNone/>
            </a:pPr>
            <a:r>
              <a:rPr lang="en-US" sz="2400" smtClean="0">
                <a:cs typeface="Arial" charset="0"/>
              </a:rPr>
              <a:t>This reaction is normally facilitated by the presence of a catalyst which is held in one or more catalyst beds.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normAutofit fontScale="90000"/>
          </a:bodyPr>
          <a:lstStyle/>
          <a:p>
            <a:pPr eaLnBrk="1" hangingPunct="1"/>
            <a:r>
              <a:rPr lang="en-US" sz="3600" smtClean="0">
                <a:cs typeface="Arial" charset="0"/>
              </a:rPr>
              <a:t>SPHERICAL PRESSURIZED STORAGE VESSEL</a:t>
            </a:r>
          </a:p>
        </p:txBody>
      </p:sp>
      <p:pic>
        <p:nvPicPr>
          <p:cNvPr id="13315" name="Picture 4"/>
          <p:cNvPicPr>
            <a:picLocks noGrp="1" noChangeAspect="1" noChangeArrowheads="1"/>
          </p:cNvPicPr>
          <p:nvPr>
            <p:ph idx="1"/>
          </p:nvPr>
        </p:nvPicPr>
        <p:blipFill>
          <a:blip r:embed="rId2" cstate="print"/>
          <a:srcRect/>
          <a:stretch>
            <a:fillRect/>
          </a:stretch>
        </p:blipFill>
        <p:spPr>
          <a:xfrm>
            <a:off x="2187575" y="1600200"/>
            <a:ext cx="4768850" cy="4525963"/>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en-US" sz="3600" smtClean="0">
                <a:cs typeface="Arial" charset="0"/>
              </a:rPr>
              <a:t>SHELL </a:t>
            </a:r>
          </a:p>
        </p:txBody>
      </p:sp>
      <p:sp>
        <p:nvSpPr>
          <p:cNvPr id="11267" name="Rectangle 5"/>
          <p:cNvSpPr>
            <a:spLocks noGrp="1" noChangeArrowheads="1"/>
          </p:cNvSpPr>
          <p:nvPr>
            <p:ph idx="1"/>
          </p:nvPr>
        </p:nvSpPr>
        <p:spPr/>
        <p:txBody>
          <a:bodyPr/>
          <a:lstStyle/>
          <a:p>
            <a:pPr eaLnBrk="1" hangingPunct="1">
              <a:buFont typeface="Wingdings" pitchFamily="2" charset="2"/>
              <a:buChar char="§"/>
              <a:defRPr/>
            </a:pPr>
            <a:endParaRPr lang="en-US" sz="2400" dirty="0" smtClean="0">
              <a:latin typeface="Arial Black" pitchFamily="34" charset="0"/>
            </a:endParaRPr>
          </a:p>
          <a:p>
            <a:pPr marL="0" indent="0" eaLnBrk="1" hangingPunct="1">
              <a:spcBef>
                <a:spcPts val="0"/>
              </a:spcBef>
              <a:buFontTx/>
              <a:buNone/>
              <a:defRPr/>
            </a:pPr>
            <a:r>
              <a:rPr lang="en-US" sz="2400" dirty="0" smtClean="0">
                <a:cs typeface="Arial" pitchFamily="34" charset="0"/>
              </a:rPr>
              <a:t>It is the primary component that contains the pressure.</a:t>
            </a:r>
          </a:p>
          <a:p>
            <a:pPr marL="0" indent="0" eaLnBrk="1" hangingPunct="1">
              <a:spcBef>
                <a:spcPts val="0"/>
              </a:spcBef>
              <a:buFontTx/>
              <a:buNone/>
              <a:defRPr/>
            </a:pPr>
            <a:endParaRPr lang="en-US" sz="2400" dirty="0" smtClean="0">
              <a:cs typeface="Arial" pitchFamily="34" charset="0"/>
            </a:endParaRPr>
          </a:p>
          <a:p>
            <a:pPr marL="0" indent="0" eaLnBrk="1" hangingPunct="1">
              <a:spcBef>
                <a:spcPts val="0"/>
              </a:spcBef>
              <a:buFontTx/>
              <a:buNone/>
              <a:defRPr/>
            </a:pPr>
            <a:r>
              <a:rPr lang="en-US" sz="2400" dirty="0" smtClean="0">
                <a:cs typeface="Arial" pitchFamily="34" charset="0"/>
              </a:rPr>
              <a:t>Pressure vessel shells are formed form of different plates that are welded together to form a cylinder structure that has a common rotational axis.</a:t>
            </a:r>
          </a:p>
          <a:p>
            <a:pPr marL="0" indent="0" eaLnBrk="1" hangingPunct="1">
              <a:spcBef>
                <a:spcPts val="0"/>
              </a:spcBef>
              <a:buFontTx/>
              <a:buNone/>
              <a:defRPr/>
            </a:pPr>
            <a:endParaRPr lang="en-US" sz="2400" dirty="0" smtClean="0">
              <a:cs typeface="Arial" pitchFamily="34" charset="0"/>
            </a:endParaRPr>
          </a:p>
          <a:p>
            <a:pPr marL="0" indent="0" eaLnBrk="1" hangingPunct="1">
              <a:spcBef>
                <a:spcPts val="0"/>
              </a:spcBef>
              <a:buFontTx/>
              <a:buNone/>
              <a:defRPr/>
            </a:pPr>
            <a:r>
              <a:rPr lang="en-US" sz="2400" dirty="0" smtClean="0">
                <a:cs typeface="Arial" pitchFamily="34" charset="0"/>
              </a:rPr>
              <a:t>The shell end are mainly either dished, spherical or conical  in shape.</a:t>
            </a:r>
          </a:p>
          <a:p>
            <a:pPr marL="0" indent="0" eaLnBrk="1" hangingPunct="1">
              <a:spcBef>
                <a:spcPts val="0"/>
              </a:spcBef>
              <a:buFontTx/>
              <a:buNone/>
              <a:defRPr/>
            </a:pPr>
            <a:endParaRPr lang="en-US" sz="2400" dirty="0" smtClean="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eaLnBrk="1" hangingPunct="1">
              <a:buFont typeface="Wingdings" pitchFamily="2" charset="2"/>
              <a:buChar char="§"/>
              <a:defRPr/>
            </a:pPr>
            <a:endParaRPr lang="en-US" sz="2400" dirty="0" smtClean="0">
              <a:latin typeface="Arial Black" pitchFamily="34" charset="0"/>
            </a:endParaRPr>
          </a:p>
          <a:p>
            <a:pPr marL="0" indent="0" eaLnBrk="1" hangingPunct="1">
              <a:spcBef>
                <a:spcPts val="0"/>
              </a:spcBef>
              <a:buFontTx/>
              <a:buNone/>
              <a:defRPr/>
            </a:pPr>
            <a:r>
              <a:rPr lang="en-US" sz="2400" dirty="0" smtClean="0">
                <a:cs typeface="Arial" pitchFamily="34" charset="0"/>
              </a:rPr>
              <a:t>These cylindrical shells are constructed in a wide range of diameter and lengths.</a:t>
            </a:r>
          </a:p>
          <a:p>
            <a:pPr marL="0" indent="0" eaLnBrk="1" hangingPunct="1">
              <a:spcBef>
                <a:spcPts val="0"/>
              </a:spcBef>
              <a:buFontTx/>
              <a:buNone/>
              <a:defRPr/>
            </a:pPr>
            <a:endParaRPr lang="en-US" sz="2400" dirty="0" smtClean="0">
              <a:cs typeface="Arial" pitchFamily="34" charset="0"/>
            </a:endParaRPr>
          </a:p>
          <a:p>
            <a:pPr marL="0" indent="0" eaLnBrk="1" hangingPunct="1">
              <a:spcBef>
                <a:spcPts val="0"/>
              </a:spcBef>
              <a:buFontTx/>
              <a:buNone/>
              <a:defRPr/>
            </a:pPr>
            <a:r>
              <a:rPr lang="en-US" sz="2400" dirty="0" smtClean="0">
                <a:cs typeface="Arial" pitchFamily="34" charset="0"/>
              </a:rPr>
              <a:t>The shell sections of a tall tower may be constructed of different materials, thickness and diameters due to process and phase change of process fluid.</a:t>
            </a:r>
          </a:p>
          <a:p>
            <a:pPr marL="0" indent="0" eaLnBrk="1" hangingPunct="1">
              <a:spcBef>
                <a:spcPts val="0"/>
              </a:spcBef>
              <a:buFontTx/>
              <a:buNone/>
              <a:defRPr/>
            </a:pPr>
            <a:endParaRPr lang="en-US" sz="2400" dirty="0" smtClean="0">
              <a:cs typeface="Arial" pitchFamily="34" charset="0"/>
            </a:endParaRPr>
          </a:p>
          <a:p>
            <a:pPr marL="0" indent="0" eaLnBrk="1" hangingPunct="1">
              <a:spcBef>
                <a:spcPts val="0"/>
              </a:spcBef>
              <a:buFontTx/>
              <a:buNone/>
              <a:defRPr/>
            </a:pPr>
            <a:r>
              <a:rPr lang="en-US" sz="2400" dirty="0" smtClean="0">
                <a:cs typeface="Arial" pitchFamily="34" charset="0"/>
              </a:rPr>
              <a:t>Some shells can be spherical in shape these and can be very strong but have limited use.</a:t>
            </a:r>
          </a:p>
          <a:p>
            <a:pPr eaLnBrk="1" hangingPunct="1">
              <a:buFont typeface="Wingdings" pitchFamily="2" charset="2"/>
              <a:buChar char="§"/>
              <a:defRPr/>
            </a:pPr>
            <a:endParaRPr lang="en-US" sz="2400" dirty="0" smtClean="0">
              <a:latin typeface="Arial Black" pitchFamily="34" charset="0"/>
            </a:endParaRPr>
          </a:p>
          <a:p>
            <a:pPr eaLnBrk="1" hangingPunct="1">
              <a:buFontTx/>
              <a:buNone/>
              <a:defRPr/>
            </a:pPr>
            <a:endParaRPr lang="en-US" sz="2400" dirty="0" smtClean="0">
              <a:latin typeface="Arial Blac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r>
              <a:rPr lang="en-US" sz="3600" smtClean="0">
                <a:cs typeface="Arial" charset="0"/>
              </a:rPr>
              <a:t>HEAD</a:t>
            </a:r>
          </a:p>
        </p:txBody>
      </p:sp>
      <p:sp>
        <p:nvSpPr>
          <p:cNvPr id="13315" name="Rectangle 3"/>
          <p:cNvSpPr>
            <a:spLocks noGrp="1" noChangeArrowheads="1"/>
          </p:cNvSpPr>
          <p:nvPr>
            <p:ph idx="1"/>
          </p:nvPr>
        </p:nvSpPr>
        <p:spPr>
          <a:xfrm>
            <a:off x="457200" y="1676400"/>
            <a:ext cx="8229600" cy="4876800"/>
          </a:xfrm>
        </p:spPr>
        <p:txBody>
          <a:bodyPr/>
          <a:lstStyle/>
          <a:p>
            <a:pPr eaLnBrk="1" hangingPunct="1">
              <a:defRPr/>
            </a:pPr>
            <a:endParaRPr lang="en-US" sz="2400" dirty="0" smtClean="0">
              <a:latin typeface="Arial Black" pitchFamily="34" charset="0"/>
            </a:endParaRPr>
          </a:p>
          <a:p>
            <a:pPr marL="0" indent="0" eaLnBrk="1" hangingPunct="1">
              <a:spcBef>
                <a:spcPts val="0"/>
              </a:spcBef>
              <a:buFontTx/>
              <a:buNone/>
              <a:defRPr/>
            </a:pPr>
            <a:r>
              <a:rPr lang="en-US" sz="2400" dirty="0" smtClean="0">
                <a:cs typeface="Arial" pitchFamily="34" charset="0"/>
              </a:rPr>
              <a:t>All the pressure vessels must be closed at the ends by heads (or another shell section).</a:t>
            </a:r>
          </a:p>
          <a:p>
            <a:pPr marL="0" indent="0" eaLnBrk="1" hangingPunct="1">
              <a:spcBef>
                <a:spcPts val="0"/>
              </a:spcBef>
              <a:buFontTx/>
              <a:buNone/>
              <a:defRPr/>
            </a:pPr>
            <a:r>
              <a:rPr lang="en-US" sz="2400" dirty="0" smtClean="0">
                <a:cs typeface="Arial" pitchFamily="34" charset="0"/>
              </a:rPr>
              <a:t>Heads are typically curved rather than flat.</a:t>
            </a:r>
          </a:p>
          <a:p>
            <a:pPr marL="0" indent="0" eaLnBrk="1" hangingPunct="1">
              <a:spcBef>
                <a:spcPts val="0"/>
              </a:spcBef>
              <a:buFontTx/>
              <a:buNone/>
              <a:defRPr/>
            </a:pPr>
            <a:r>
              <a:rPr lang="en-US" sz="2400" dirty="0" smtClean="0">
                <a:cs typeface="Arial" pitchFamily="34" charset="0"/>
              </a:rPr>
              <a:t>The reason is that curved configurations are stronger and allow the heads to be thinner, lighter and less expensive than flat heads.</a:t>
            </a:r>
          </a:p>
          <a:p>
            <a:pPr marL="0" indent="0" eaLnBrk="1" hangingPunct="1">
              <a:spcBef>
                <a:spcPts val="0"/>
              </a:spcBef>
              <a:buFontTx/>
              <a:buNone/>
              <a:defRPr/>
            </a:pPr>
            <a:r>
              <a:rPr lang="en-US" sz="2400" dirty="0" smtClean="0">
                <a:cs typeface="Arial" pitchFamily="34" charset="0"/>
              </a:rPr>
              <a:t>Heads can also be used inside a vessel and are known as intermediate heads.</a:t>
            </a:r>
          </a:p>
          <a:p>
            <a:pPr marL="0" indent="0" eaLnBrk="1" hangingPunct="1">
              <a:spcBef>
                <a:spcPts val="0"/>
              </a:spcBef>
              <a:buFontTx/>
              <a:buNone/>
              <a:defRPr/>
            </a:pPr>
            <a:r>
              <a:rPr lang="en-US" sz="2400" dirty="0" smtClean="0">
                <a:cs typeface="Arial" pitchFamily="34" charset="0"/>
              </a:rPr>
              <a:t>These intermediate heads are separate sections of the pressure vessels to permit different design conditions.</a:t>
            </a:r>
          </a:p>
          <a:p>
            <a:pPr eaLnBrk="1" hangingPunct="1">
              <a:defRPr/>
            </a:pPr>
            <a:endParaRPr lang="en-US" sz="2400" dirty="0" smtClean="0">
              <a:latin typeface="Arial Blac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r>
              <a:rPr lang="en-US" sz="3600" smtClean="0">
                <a:cs typeface="Arial" charset="0"/>
              </a:rPr>
              <a:t>NOZZLE</a:t>
            </a:r>
          </a:p>
        </p:txBody>
      </p:sp>
      <p:sp>
        <p:nvSpPr>
          <p:cNvPr id="17411" name="Rectangle 3"/>
          <p:cNvSpPr>
            <a:spLocks noGrp="1" noChangeArrowheads="1"/>
          </p:cNvSpPr>
          <p:nvPr>
            <p:ph idx="1"/>
          </p:nvPr>
        </p:nvSpPr>
        <p:spPr/>
        <p:txBody>
          <a:bodyPr/>
          <a:lstStyle/>
          <a:p>
            <a:pPr eaLnBrk="1" hangingPunct="1">
              <a:buFontTx/>
              <a:buNone/>
            </a:pPr>
            <a:r>
              <a:rPr lang="en-US" sz="2400" dirty="0" smtClean="0">
                <a:cs typeface="Arial" charset="0"/>
              </a:rPr>
              <a:t>A nozzle is a cylindrical component that penetrates into the shell or head of pressure vessel.</a:t>
            </a:r>
          </a:p>
          <a:p>
            <a:pPr eaLnBrk="1" hangingPunct="1">
              <a:buFontTx/>
              <a:buNone/>
            </a:pPr>
            <a:r>
              <a:rPr lang="en-US" sz="2400" dirty="0" smtClean="0">
                <a:cs typeface="Arial" charset="0"/>
              </a:rPr>
              <a:t>They are used for the following applications.</a:t>
            </a:r>
          </a:p>
          <a:p>
            <a:pPr eaLnBrk="1" hangingPunct="1">
              <a:buFontTx/>
              <a:buNone/>
            </a:pPr>
            <a:endParaRPr lang="en-US" sz="2400" dirty="0" smtClean="0">
              <a:cs typeface="Arial" charset="0"/>
            </a:endParaRPr>
          </a:p>
          <a:p>
            <a:pPr marL="431800" lvl="2" indent="0" eaLnBrk="1" hangingPunct="1">
              <a:spcBef>
                <a:spcPct val="0"/>
              </a:spcBef>
              <a:buFontTx/>
              <a:buNone/>
            </a:pPr>
            <a:r>
              <a:rPr lang="en-US" dirty="0" smtClean="0">
                <a:cs typeface="Arial" charset="0"/>
              </a:rPr>
              <a:t>Attach piping for flow into or out of the vessel.</a:t>
            </a:r>
          </a:p>
          <a:p>
            <a:pPr marL="431800" lvl="2" indent="0" eaLnBrk="1" hangingPunct="1">
              <a:spcBef>
                <a:spcPct val="0"/>
              </a:spcBef>
              <a:buFontTx/>
              <a:buNone/>
            </a:pPr>
            <a:r>
              <a:rPr lang="en-US" dirty="0" smtClean="0">
                <a:cs typeface="Arial" charset="0"/>
              </a:rPr>
              <a:t>Attach instrument connection (level gauges, </a:t>
            </a:r>
            <a:r>
              <a:rPr lang="en-US" dirty="0" err="1" smtClean="0">
                <a:cs typeface="Arial" charset="0"/>
              </a:rPr>
              <a:t>Thermowells</a:t>
            </a:r>
            <a:r>
              <a:rPr lang="en-US" dirty="0" smtClean="0">
                <a:cs typeface="Arial" charset="0"/>
              </a:rPr>
              <a:t>, pressure gauges).</a:t>
            </a:r>
          </a:p>
          <a:p>
            <a:pPr marL="431800" lvl="2" indent="0" eaLnBrk="1" hangingPunct="1">
              <a:spcBef>
                <a:spcPct val="0"/>
              </a:spcBef>
              <a:buFontTx/>
              <a:buNone/>
            </a:pPr>
            <a:endParaRPr lang="en-US" sz="1200" dirty="0" smtClean="0">
              <a:cs typeface="Arial" charset="0"/>
            </a:endParaRPr>
          </a:p>
          <a:p>
            <a:pPr marL="431800" lvl="2" indent="0" eaLnBrk="1" hangingPunct="1">
              <a:spcBef>
                <a:spcPct val="0"/>
              </a:spcBef>
              <a:buFontTx/>
              <a:buNone/>
            </a:pPr>
            <a:r>
              <a:rPr lang="en-US" dirty="0" smtClean="0">
                <a:cs typeface="Arial" charset="0"/>
              </a:rPr>
              <a:t>Provide access to the vessel interior at  </a:t>
            </a:r>
            <a:r>
              <a:rPr lang="en-US" dirty="0" err="1" smtClean="0">
                <a:cs typeface="Arial" charset="0"/>
              </a:rPr>
              <a:t>MANWAY</a:t>
            </a:r>
            <a:r>
              <a:rPr lang="en-US" dirty="0" smtClean="0">
                <a:cs typeface="Arial" charset="0"/>
              </a:rPr>
              <a:t>.</a:t>
            </a:r>
          </a:p>
          <a:p>
            <a:pPr marL="431800" lvl="2" indent="0" eaLnBrk="1" hangingPunct="1">
              <a:spcBef>
                <a:spcPct val="0"/>
              </a:spcBef>
              <a:buFontTx/>
              <a:buNone/>
            </a:pPr>
            <a:r>
              <a:rPr lang="en-US" dirty="0" smtClean="0">
                <a:cs typeface="Arial" charset="0"/>
              </a:rPr>
              <a:t>Provide for direct attachment of other equipment items (e.g. heat exchangers).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692150"/>
            <a:ext cx="8229600" cy="1143000"/>
          </a:xfrm>
        </p:spPr>
        <p:txBody>
          <a:bodyPr>
            <a:normAutofit fontScale="90000"/>
          </a:bodyPr>
          <a:lstStyle/>
          <a:p>
            <a:r>
              <a:rPr lang="en-GB" sz="3600" smtClean="0"/>
              <a:t>Pressure Vessel Types and Vessel </a:t>
            </a:r>
            <a:br>
              <a:rPr lang="en-GB" sz="3600" smtClean="0"/>
            </a:br>
            <a:r>
              <a:rPr lang="en-GB" sz="3600" smtClean="0"/>
              <a:t>End Shapes </a:t>
            </a:r>
          </a:p>
        </p:txBody>
      </p:sp>
      <p:sp>
        <p:nvSpPr>
          <p:cNvPr id="18435" name="Rectangle 3"/>
          <p:cNvSpPr>
            <a:spLocks noGrp="1" noChangeArrowheads="1"/>
          </p:cNvSpPr>
          <p:nvPr>
            <p:ph type="body" idx="1"/>
          </p:nvPr>
        </p:nvSpPr>
        <p:spPr>
          <a:xfrm>
            <a:off x="1692275" y="2060575"/>
            <a:ext cx="6407150" cy="3455988"/>
          </a:xfrm>
        </p:spPr>
        <p:txBody>
          <a:bodyPr>
            <a:normAutofit fontScale="92500" lnSpcReduction="10000"/>
          </a:bodyPr>
          <a:lstStyle/>
          <a:p>
            <a:pPr>
              <a:buFontTx/>
              <a:buNone/>
            </a:pPr>
            <a:r>
              <a:rPr lang="en-GB" sz="2400" dirty="0" smtClean="0">
                <a:cs typeface="Arial" charset="0"/>
              </a:rPr>
              <a:t>These are the main types of  cylindrical (closed ends) vessel used:-</a:t>
            </a:r>
          </a:p>
          <a:p>
            <a:pPr>
              <a:buFontTx/>
              <a:buNone/>
            </a:pPr>
            <a:endParaRPr lang="en-GB" sz="2400" dirty="0" smtClean="0">
              <a:cs typeface="Arial" charset="0"/>
            </a:endParaRPr>
          </a:p>
          <a:p>
            <a:r>
              <a:rPr lang="en-GB" sz="2400" dirty="0" smtClean="0">
                <a:cs typeface="Arial" charset="0"/>
              </a:rPr>
              <a:t>Conical</a:t>
            </a:r>
          </a:p>
          <a:p>
            <a:r>
              <a:rPr lang="en-GB" sz="2400" dirty="0" smtClean="0">
                <a:cs typeface="Arial" charset="0"/>
              </a:rPr>
              <a:t>Elliptical and semi Elliptical (</a:t>
            </a:r>
            <a:r>
              <a:rPr lang="en-GB" sz="2400" dirty="0" err="1" smtClean="0">
                <a:cs typeface="Arial" charset="0"/>
              </a:rPr>
              <a:t>Torispherical</a:t>
            </a:r>
            <a:r>
              <a:rPr lang="en-GB" sz="2400" dirty="0" smtClean="0">
                <a:cs typeface="Arial" charset="0"/>
              </a:rPr>
              <a:t>)</a:t>
            </a:r>
          </a:p>
          <a:p>
            <a:r>
              <a:rPr lang="en-GB" sz="2400" dirty="0" smtClean="0">
                <a:cs typeface="Arial" charset="0"/>
              </a:rPr>
              <a:t>Rectangular (flat end)</a:t>
            </a:r>
          </a:p>
          <a:p>
            <a:r>
              <a:rPr lang="en-GB" sz="2400" dirty="0" smtClean="0">
                <a:cs typeface="Arial" charset="0"/>
              </a:rPr>
              <a:t>Hemispherical</a:t>
            </a:r>
          </a:p>
          <a:p>
            <a:r>
              <a:rPr lang="en-GB" sz="2400" dirty="0" smtClean="0">
                <a:cs typeface="Arial" charset="0"/>
              </a:rPr>
              <a:t>Ellipsoidal</a:t>
            </a:r>
          </a:p>
          <a:p>
            <a:r>
              <a:rPr lang="en-GB" sz="2400" dirty="0" err="1" smtClean="0">
                <a:cs typeface="Arial" charset="0"/>
              </a:rPr>
              <a:t>Toriconical</a:t>
            </a:r>
            <a:endParaRPr lang="en-GB" sz="2400" dirty="0" smtClean="0">
              <a:cs typeface="Arial" charset="0"/>
            </a:endParaRPr>
          </a:p>
          <a:p>
            <a:pPr eaLnBrk="1" hangingPunct="1">
              <a:lnSpc>
                <a:spcPct val="80000"/>
              </a:lnSpc>
              <a:buFontTx/>
              <a:buNone/>
            </a:pPr>
            <a:endParaRPr lang="en-GB" sz="2800" i="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essel Ends.png"/>
          <p:cNvPicPr>
            <a:picLocks noGrp="1" noChangeAspect="1"/>
          </p:cNvPicPr>
          <p:nvPr>
            <p:ph idx="1"/>
          </p:nvPr>
        </p:nvPicPr>
        <p:blipFill>
          <a:blip r:embed="rId2" cstate="print"/>
          <a:stretch>
            <a:fillRect/>
          </a:stretch>
        </p:blipFill>
        <p:spPr>
          <a:xfrm>
            <a:off x="1115616" y="1412776"/>
            <a:ext cx="6840241" cy="4422295"/>
          </a:xfrm>
        </p:spPr>
      </p:pic>
      <p:sp>
        <p:nvSpPr>
          <p:cNvPr id="5" name="TextBox 4"/>
          <p:cNvSpPr txBox="1"/>
          <p:nvPr/>
        </p:nvSpPr>
        <p:spPr>
          <a:xfrm>
            <a:off x="1475656" y="836712"/>
            <a:ext cx="1223412" cy="369332"/>
          </a:xfrm>
          <a:prstGeom prst="rect">
            <a:avLst/>
          </a:prstGeom>
          <a:noFill/>
        </p:spPr>
        <p:txBody>
          <a:bodyPr wrap="none" rtlCol="0">
            <a:spAutoFit/>
          </a:bodyPr>
          <a:lstStyle/>
          <a:p>
            <a:r>
              <a:rPr lang="en-GB" dirty="0" smtClean="0">
                <a:cs typeface="Arial" charset="0"/>
              </a:rPr>
              <a:t>Ellipsoidal</a:t>
            </a:r>
          </a:p>
        </p:txBody>
      </p:sp>
      <p:sp>
        <p:nvSpPr>
          <p:cNvPr id="6" name="TextBox 5"/>
          <p:cNvSpPr txBox="1"/>
          <p:nvPr/>
        </p:nvSpPr>
        <p:spPr>
          <a:xfrm>
            <a:off x="3635896" y="836712"/>
            <a:ext cx="1479957" cy="369332"/>
          </a:xfrm>
          <a:prstGeom prst="rect">
            <a:avLst/>
          </a:prstGeom>
          <a:noFill/>
        </p:spPr>
        <p:txBody>
          <a:bodyPr wrap="none" rtlCol="0">
            <a:spAutoFit/>
          </a:bodyPr>
          <a:lstStyle/>
          <a:p>
            <a:r>
              <a:rPr lang="en-GB" dirty="0" err="1" smtClean="0">
                <a:cs typeface="Arial" charset="0"/>
              </a:rPr>
              <a:t>Torispherical</a:t>
            </a:r>
            <a:endParaRPr lang="en-GB" dirty="0" smtClean="0">
              <a:cs typeface="Arial" charset="0"/>
            </a:endParaRPr>
          </a:p>
        </p:txBody>
      </p:sp>
      <p:sp>
        <p:nvSpPr>
          <p:cNvPr id="7" name="TextBox 6"/>
          <p:cNvSpPr txBox="1"/>
          <p:nvPr/>
        </p:nvSpPr>
        <p:spPr>
          <a:xfrm>
            <a:off x="6084168" y="908720"/>
            <a:ext cx="1646605" cy="369332"/>
          </a:xfrm>
          <a:prstGeom prst="rect">
            <a:avLst/>
          </a:prstGeom>
          <a:noFill/>
        </p:spPr>
        <p:txBody>
          <a:bodyPr wrap="none" rtlCol="0">
            <a:spAutoFit/>
          </a:bodyPr>
          <a:lstStyle/>
          <a:p>
            <a:r>
              <a:rPr lang="en-GB" dirty="0" smtClean="0">
                <a:cs typeface="Arial" charset="0"/>
              </a:rPr>
              <a:t>Hemispherical</a:t>
            </a:r>
          </a:p>
        </p:txBody>
      </p:sp>
      <p:sp>
        <p:nvSpPr>
          <p:cNvPr id="8" name="TextBox 7"/>
          <p:cNvSpPr txBox="1"/>
          <p:nvPr/>
        </p:nvSpPr>
        <p:spPr>
          <a:xfrm>
            <a:off x="2267744" y="6021288"/>
            <a:ext cx="954107" cy="369332"/>
          </a:xfrm>
          <a:prstGeom prst="rect">
            <a:avLst/>
          </a:prstGeom>
          <a:noFill/>
        </p:spPr>
        <p:txBody>
          <a:bodyPr wrap="none" rtlCol="0">
            <a:spAutoFit/>
          </a:bodyPr>
          <a:lstStyle/>
          <a:p>
            <a:r>
              <a:rPr lang="en-GB" dirty="0" smtClean="0">
                <a:cs typeface="Arial" charset="0"/>
              </a:rPr>
              <a:t>Conical</a:t>
            </a:r>
          </a:p>
        </p:txBody>
      </p:sp>
      <p:sp>
        <p:nvSpPr>
          <p:cNvPr id="9" name="TextBox 8"/>
          <p:cNvSpPr txBox="1"/>
          <p:nvPr/>
        </p:nvSpPr>
        <p:spPr>
          <a:xfrm>
            <a:off x="5652120" y="6021288"/>
            <a:ext cx="1274773" cy="369332"/>
          </a:xfrm>
          <a:prstGeom prst="rect">
            <a:avLst/>
          </a:prstGeom>
          <a:noFill/>
        </p:spPr>
        <p:txBody>
          <a:bodyPr wrap="none" rtlCol="0">
            <a:spAutoFit/>
          </a:bodyPr>
          <a:lstStyle/>
          <a:p>
            <a:r>
              <a:rPr lang="en-GB" dirty="0" err="1" smtClean="0">
                <a:cs typeface="Arial" charset="0"/>
              </a:rPr>
              <a:t>Toriconical</a:t>
            </a:r>
            <a:endParaRPr lang="en-GB" dirty="0" smtClean="0">
              <a:cs typeface="Arial" charset="0"/>
            </a:endParaRPr>
          </a:p>
        </p:txBody>
      </p:sp>
      <p:cxnSp>
        <p:nvCxnSpPr>
          <p:cNvPr id="11" name="Straight Arrow Connector 10"/>
          <p:cNvCxnSpPr>
            <a:stCxn id="5" idx="2"/>
          </p:cNvCxnSpPr>
          <p:nvPr/>
        </p:nvCxnSpPr>
        <p:spPr>
          <a:xfrm>
            <a:off x="2087362" y="1206044"/>
            <a:ext cx="252390" cy="85480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p:cNvCxnSpPr>
          <p:nvPr/>
        </p:nvCxnSpPr>
        <p:spPr>
          <a:xfrm flipH="1">
            <a:off x="4283968" y="1206044"/>
            <a:ext cx="91907" cy="78279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p:cNvCxnSpPr>
          <p:nvPr/>
        </p:nvCxnSpPr>
        <p:spPr>
          <a:xfrm flipH="1">
            <a:off x="6444208" y="1278052"/>
            <a:ext cx="463263" cy="9268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0"/>
          </p:cNvCxnSpPr>
          <p:nvPr/>
        </p:nvCxnSpPr>
        <p:spPr>
          <a:xfrm flipV="1">
            <a:off x="2744798" y="4869160"/>
            <a:ext cx="315034" cy="11521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0"/>
          </p:cNvCxnSpPr>
          <p:nvPr/>
        </p:nvCxnSpPr>
        <p:spPr>
          <a:xfrm flipH="1" flipV="1">
            <a:off x="5724128" y="4869160"/>
            <a:ext cx="565379" cy="11521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sz="3600" smtClean="0"/>
              <a:t>Semi Elliptical pressure vessels</a:t>
            </a:r>
          </a:p>
        </p:txBody>
      </p:sp>
      <p:graphicFrame>
        <p:nvGraphicFramePr>
          <p:cNvPr id="5" name="Table 4"/>
          <p:cNvGraphicFramePr>
            <a:graphicFrameLocks noGrp="1"/>
          </p:cNvGraphicFramePr>
          <p:nvPr/>
        </p:nvGraphicFramePr>
        <p:xfrm>
          <a:off x="1524000" y="3246438"/>
          <a:ext cx="6096000" cy="365760"/>
        </p:xfrm>
        <a:graphic>
          <a:graphicData uri="http://schemas.openxmlformats.org/drawingml/2006/table">
            <a:tbl>
              <a:tblPr/>
              <a:tblGrid>
                <a:gridCol w="3048000"/>
                <a:gridCol w="3048000"/>
              </a:tblGrid>
              <a:tr h="0">
                <a:tc>
                  <a:txBody>
                    <a:bodyPr/>
                    <a:lstStyle/>
                    <a:p>
                      <a:endParaRPr lang="en-US"/>
                    </a:p>
                  </a:txBody>
                  <a:tcPr anchor="ctr">
                    <a:lnL>
                      <a:noFill/>
                    </a:lnL>
                    <a:lnR>
                      <a:noFill/>
                    </a:lnR>
                    <a:lnT>
                      <a:noFill/>
                    </a:lnT>
                    <a:lnB>
                      <a:noFill/>
                    </a:lnB>
                  </a:tcPr>
                </a:tc>
                <a:tc>
                  <a:txBody>
                    <a:bodyPr/>
                    <a:lstStyle/>
                    <a:p>
                      <a:endParaRPr lang="en-US"/>
                    </a:p>
                  </a:txBody>
                  <a:tcPr anchor="ctr">
                    <a:lnL>
                      <a:noFill/>
                    </a:lnL>
                    <a:lnR>
                      <a:noFill/>
                    </a:lnR>
                    <a:lnT>
                      <a:noFill/>
                    </a:lnT>
                    <a:lnB>
                      <a:noFill/>
                    </a:lnB>
                  </a:tcPr>
                </a:tc>
              </a:tr>
            </a:tbl>
          </a:graphicData>
        </a:graphic>
      </p:graphicFrame>
      <p:pic>
        <p:nvPicPr>
          <p:cNvPr id="20486" name="Picture 3" descr="http://edge.rit.edu/content/P07109/public/Design%20I/ASME%20BVPC%20Code/Wesites%20of%20ASME%20Info/Pressure%20vessel%20-%20Wikipedia,%20the%20free%20encyclopedia_files/300px-Modified_Hanson_steelwatertank.jpg"/>
          <p:cNvPicPr>
            <a:picLocks noChangeAspect="1" noChangeArrowheads="1"/>
          </p:cNvPicPr>
          <p:nvPr/>
        </p:nvPicPr>
        <p:blipFill>
          <a:blip r:embed="rId3" cstate="print"/>
          <a:srcRect/>
          <a:stretch>
            <a:fillRect/>
          </a:stretch>
        </p:blipFill>
        <p:spPr bwMode="auto">
          <a:xfrm>
            <a:off x="1592263" y="1941513"/>
            <a:ext cx="5859462" cy="3359150"/>
          </a:xfrm>
          <a:prstGeom prst="rect">
            <a:avLst/>
          </a:prstGeom>
          <a:noFill/>
          <a:ln w="9525">
            <a:noFill/>
            <a:miter lim="800000"/>
            <a:headEnd/>
            <a:tailEnd/>
          </a:ln>
        </p:spPr>
      </p:pic>
      <p:sp>
        <p:nvSpPr>
          <p:cNvPr id="20487" name="Rectangle 4">
            <a:hlinkClick r:id="rId4"/>
          </p:cNvPr>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4294967295"/>
          </p:nvPr>
        </p:nvSpPr>
        <p:spPr>
          <a:xfrm>
            <a:off x="468313" y="981075"/>
            <a:ext cx="8229600" cy="1079500"/>
          </a:xfrm>
        </p:spPr>
        <p:txBody>
          <a:bodyPr/>
          <a:lstStyle/>
          <a:p>
            <a:pPr algn="ctr" eaLnBrk="1" hangingPunct="1">
              <a:buFontTx/>
              <a:buNone/>
            </a:pPr>
            <a:r>
              <a:rPr lang="en-GB" sz="3600" smtClean="0">
                <a:cs typeface="Arial" charset="0"/>
              </a:rPr>
              <a:t>What is a Pressure Vessel?</a:t>
            </a:r>
            <a:endParaRPr lang="en-US" sz="3600" b="1" smtClean="0">
              <a:solidFill>
                <a:srgbClr val="000066"/>
              </a:solidFill>
              <a:cs typeface="Arial" charset="0"/>
            </a:endParaRPr>
          </a:p>
        </p:txBody>
      </p:sp>
      <p:sp>
        <p:nvSpPr>
          <p:cNvPr id="6148" name="Text Box 4"/>
          <p:cNvSpPr txBox="1">
            <a:spLocks noChangeArrowheads="1"/>
          </p:cNvSpPr>
          <p:nvPr/>
        </p:nvSpPr>
        <p:spPr bwMode="auto">
          <a:xfrm>
            <a:off x="1619250" y="1916113"/>
            <a:ext cx="5942013" cy="3327400"/>
          </a:xfrm>
          <a:prstGeom prst="rect">
            <a:avLst/>
          </a:prstGeom>
          <a:noFill/>
          <a:ln w="9525">
            <a:noFill/>
            <a:miter lim="800000"/>
            <a:headEnd/>
            <a:tailEnd/>
          </a:ln>
        </p:spPr>
        <p:txBody>
          <a:bodyPr lIns="90000" tIns="46800" rIns="90000" bIns="46800">
            <a:spAutoFit/>
          </a:bodyPr>
          <a:lstStyle/>
          <a:p>
            <a:pPr marL="342900" indent="-342900">
              <a:spcBef>
                <a:spcPct val="20000"/>
              </a:spcBef>
              <a:defRPr/>
            </a:pPr>
            <a:r>
              <a:rPr lang="en-GB" sz="2400" b="0" dirty="0">
                <a:latin typeface="Arial" pitchFamily="34" charset="0"/>
                <a:cs typeface="Arial" pitchFamily="34" charset="0"/>
              </a:rPr>
              <a:t>A pressure vessel is a closed vessel </a:t>
            </a:r>
          </a:p>
          <a:p>
            <a:pPr marL="342900" indent="-342900">
              <a:spcBef>
                <a:spcPct val="20000"/>
              </a:spcBef>
              <a:defRPr/>
            </a:pPr>
            <a:r>
              <a:rPr lang="en-GB" sz="2400" b="0" dirty="0">
                <a:latin typeface="Arial" pitchFamily="34" charset="0"/>
                <a:cs typeface="Arial" pitchFamily="34" charset="0"/>
              </a:rPr>
              <a:t>of any capacity consisting of one or more</a:t>
            </a:r>
          </a:p>
          <a:p>
            <a:pPr marL="342900" indent="-342900">
              <a:spcBef>
                <a:spcPct val="20000"/>
              </a:spcBef>
              <a:defRPr/>
            </a:pPr>
            <a:r>
              <a:rPr lang="en-GB" sz="2400" b="0" dirty="0">
                <a:latin typeface="Arial" pitchFamily="34" charset="0"/>
                <a:cs typeface="Arial" pitchFamily="34" charset="0"/>
              </a:rPr>
              <a:t>independent chambers, any or each of </a:t>
            </a:r>
          </a:p>
          <a:p>
            <a:pPr marL="342900" indent="-342900">
              <a:spcBef>
                <a:spcPct val="20000"/>
              </a:spcBef>
              <a:defRPr/>
            </a:pPr>
            <a:r>
              <a:rPr lang="en-GB" sz="2400" b="0" dirty="0">
                <a:latin typeface="Arial" pitchFamily="34" charset="0"/>
                <a:cs typeface="Arial" pitchFamily="34" charset="0"/>
              </a:rPr>
              <a:t>which is or may be subjected to,</a:t>
            </a:r>
          </a:p>
          <a:p>
            <a:pPr marL="342900" indent="-342900">
              <a:spcBef>
                <a:spcPct val="20000"/>
              </a:spcBef>
              <a:defRPr/>
            </a:pPr>
            <a:r>
              <a:rPr lang="en-GB" sz="2400" b="0" dirty="0">
                <a:latin typeface="Arial" pitchFamily="34" charset="0"/>
                <a:cs typeface="Arial" pitchFamily="34" charset="0"/>
              </a:rPr>
              <a:t>internal or external pressure,</a:t>
            </a:r>
          </a:p>
          <a:p>
            <a:pPr marL="342900" indent="-342900">
              <a:spcBef>
                <a:spcPct val="20000"/>
              </a:spcBef>
              <a:defRPr/>
            </a:pPr>
            <a:r>
              <a:rPr lang="en-GB" sz="2400" b="0" dirty="0">
                <a:latin typeface="Arial" pitchFamily="34" charset="0"/>
                <a:cs typeface="Arial" pitchFamily="34" charset="0"/>
              </a:rPr>
              <a:t>greater or lesser to atmospheric</a:t>
            </a:r>
            <a:endParaRPr lang="en-US" sz="2400" b="0" dirty="0">
              <a:latin typeface="Arial" pitchFamily="34" charset="0"/>
              <a:cs typeface="Arial" pitchFamily="34" charset="0"/>
            </a:endParaRPr>
          </a:p>
          <a:p>
            <a:pPr>
              <a:spcBef>
                <a:spcPct val="50000"/>
              </a:spcBef>
              <a:defRPr/>
            </a:pPr>
            <a:endParaRPr lang="en-GB" dirty="0">
              <a:solidFill>
                <a:srgbClr val="00006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sz="3600" smtClean="0"/>
              <a:t>Conical</a:t>
            </a:r>
          </a:p>
        </p:txBody>
      </p:sp>
      <p:pic>
        <p:nvPicPr>
          <p:cNvPr id="21507" name="Picture 4" descr="conical.jpg"/>
          <p:cNvPicPr>
            <a:picLocks noChangeAspect="1"/>
          </p:cNvPicPr>
          <p:nvPr/>
        </p:nvPicPr>
        <p:blipFill>
          <a:blip r:embed="rId3" cstate="print"/>
          <a:srcRect/>
          <a:stretch>
            <a:fillRect/>
          </a:stretch>
        </p:blipFill>
        <p:spPr bwMode="auto">
          <a:xfrm>
            <a:off x="2771775" y="1700213"/>
            <a:ext cx="3887788" cy="388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sz="3600" smtClean="0"/>
              <a:t>Torispherical</a:t>
            </a:r>
          </a:p>
        </p:txBody>
      </p:sp>
      <p:pic>
        <p:nvPicPr>
          <p:cNvPr id="22531" name="Picture 3" descr="Torispherical Vessel.jpg"/>
          <p:cNvPicPr>
            <a:picLocks noChangeAspect="1"/>
          </p:cNvPicPr>
          <p:nvPr/>
        </p:nvPicPr>
        <p:blipFill>
          <a:blip r:embed="rId3" cstate="print"/>
          <a:srcRect/>
          <a:stretch>
            <a:fillRect/>
          </a:stretch>
        </p:blipFill>
        <p:spPr bwMode="auto">
          <a:xfrm>
            <a:off x="2339975" y="1757363"/>
            <a:ext cx="5211763" cy="3903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3600" smtClean="0"/>
              <a:t>Semi Ellipsoidal</a:t>
            </a:r>
          </a:p>
        </p:txBody>
      </p:sp>
      <p:pic>
        <p:nvPicPr>
          <p:cNvPr id="23555" name="Picture 5" descr="P_%20tank01"/>
          <p:cNvPicPr>
            <a:picLocks noChangeAspect="1" noChangeArrowheads="1"/>
          </p:cNvPicPr>
          <p:nvPr/>
        </p:nvPicPr>
        <p:blipFill>
          <a:blip r:embed="rId3" cstate="print"/>
          <a:srcRect/>
          <a:stretch>
            <a:fillRect/>
          </a:stretch>
        </p:blipFill>
        <p:spPr bwMode="auto">
          <a:xfrm>
            <a:off x="1979613" y="2133600"/>
            <a:ext cx="476250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sz="3600" smtClean="0">
                <a:cs typeface="Arial" charset="0"/>
              </a:rPr>
              <a:t>Rectangular</a:t>
            </a:r>
          </a:p>
        </p:txBody>
      </p:sp>
      <p:pic>
        <p:nvPicPr>
          <p:cNvPr id="24579" name="Picture 3" descr="Flat End Boiler 1.JPG"/>
          <p:cNvPicPr>
            <a:picLocks noChangeAspect="1"/>
          </p:cNvPicPr>
          <p:nvPr/>
        </p:nvPicPr>
        <p:blipFill>
          <a:blip r:embed="rId3" cstate="print"/>
          <a:srcRect/>
          <a:stretch>
            <a:fillRect/>
          </a:stretch>
        </p:blipFill>
        <p:spPr bwMode="auto">
          <a:xfrm>
            <a:off x="2700338" y="1341438"/>
            <a:ext cx="3721100" cy="496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sz="3600" smtClean="0"/>
              <a:t>Spherical </a:t>
            </a:r>
          </a:p>
        </p:txBody>
      </p:sp>
      <p:pic>
        <p:nvPicPr>
          <p:cNvPr id="25603" name="Picture 4" descr="sphere.jpg"/>
          <p:cNvPicPr>
            <a:picLocks noChangeAspect="1"/>
          </p:cNvPicPr>
          <p:nvPr/>
        </p:nvPicPr>
        <p:blipFill>
          <a:blip r:embed="rId3" cstate="print"/>
          <a:srcRect/>
          <a:stretch>
            <a:fillRect/>
          </a:stretch>
        </p:blipFill>
        <p:spPr bwMode="auto">
          <a:xfrm>
            <a:off x="2987675" y="1989138"/>
            <a:ext cx="3203575" cy="311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r>
              <a:rPr lang="en-US" sz="3600" smtClean="0">
                <a:cs typeface="Arial" charset="0"/>
              </a:rPr>
              <a:t>SUPPORT</a:t>
            </a:r>
          </a:p>
        </p:txBody>
      </p:sp>
      <p:sp>
        <p:nvSpPr>
          <p:cNvPr id="15363" name="Rectangle 3"/>
          <p:cNvSpPr>
            <a:spLocks noGrp="1" noChangeArrowheads="1"/>
          </p:cNvSpPr>
          <p:nvPr>
            <p:ph idx="1"/>
          </p:nvPr>
        </p:nvSpPr>
        <p:spPr/>
        <p:txBody>
          <a:bodyPr/>
          <a:lstStyle/>
          <a:p>
            <a:pPr eaLnBrk="1" hangingPunct="1">
              <a:defRPr/>
            </a:pPr>
            <a:endParaRPr lang="en-US" sz="2400" dirty="0" smtClean="0">
              <a:latin typeface="Arial Black" pitchFamily="34" charset="0"/>
            </a:endParaRPr>
          </a:p>
          <a:p>
            <a:pPr marL="0" indent="0" eaLnBrk="1" hangingPunct="1">
              <a:spcBef>
                <a:spcPts val="0"/>
              </a:spcBef>
              <a:buFontTx/>
              <a:buNone/>
              <a:defRPr/>
            </a:pPr>
            <a:r>
              <a:rPr lang="en-US" sz="2400" dirty="0" smtClean="0">
                <a:cs typeface="Arial" pitchFamily="34" charset="0"/>
              </a:rPr>
              <a:t>Support is used to bear all the load of pressure vessel, including earthquake and wind loads.</a:t>
            </a:r>
          </a:p>
          <a:p>
            <a:pPr marL="0" indent="0" eaLnBrk="1" hangingPunct="1">
              <a:spcBef>
                <a:spcPts val="0"/>
              </a:spcBef>
              <a:buFontTx/>
              <a:buNone/>
              <a:defRPr/>
            </a:pPr>
            <a:endParaRPr lang="en-US" sz="2400" dirty="0" smtClean="0">
              <a:cs typeface="Arial" pitchFamily="34" charset="0"/>
            </a:endParaRPr>
          </a:p>
          <a:p>
            <a:pPr marL="0" indent="0" eaLnBrk="1" hangingPunct="1">
              <a:spcBef>
                <a:spcPts val="0"/>
              </a:spcBef>
              <a:buFontTx/>
              <a:buNone/>
              <a:defRPr/>
            </a:pPr>
            <a:r>
              <a:rPr lang="en-US" sz="2400" dirty="0" smtClean="0">
                <a:cs typeface="Arial" pitchFamily="34" charset="0"/>
              </a:rPr>
              <a:t>There are different types of supports which are used depending upon the size and orientation of the pressure vessel.</a:t>
            </a:r>
          </a:p>
          <a:p>
            <a:pPr marL="0" indent="0" eaLnBrk="1" hangingPunct="1">
              <a:spcBef>
                <a:spcPts val="0"/>
              </a:spcBef>
              <a:buFontTx/>
              <a:buNone/>
              <a:defRPr/>
            </a:pPr>
            <a:endParaRPr lang="en-US" sz="2400" dirty="0" smtClean="0">
              <a:cs typeface="Arial" pitchFamily="34" charset="0"/>
            </a:endParaRPr>
          </a:p>
          <a:p>
            <a:pPr marL="0" indent="0" eaLnBrk="1" hangingPunct="1">
              <a:spcBef>
                <a:spcPts val="0"/>
              </a:spcBef>
              <a:buFontTx/>
              <a:buNone/>
              <a:defRPr/>
            </a:pPr>
            <a:r>
              <a:rPr lang="en-US" sz="2400" dirty="0" smtClean="0">
                <a:cs typeface="Arial" pitchFamily="34" charset="0"/>
              </a:rPr>
              <a:t>It is considered to be the non-pressurized part of the vessel.</a:t>
            </a:r>
          </a:p>
          <a:p>
            <a:pPr eaLnBrk="1" hangingPunct="1">
              <a:buFont typeface="Wingdings" pitchFamily="2" charset="2"/>
              <a:buNone/>
              <a:defRPr/>
            </a:pPr>
            <a:endParaRPr lang="en-US" sz="2400" dirty="0" smtClean="0">
              <a:latin typeface="Arial Black"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r>
              <a:rPr lang="en-US" sz="3600" smtClean="0">
                <a:cs typeface="Arial" charset="0"/>
              </a:rPr>
              <a:t>TYPES OF SUPPORTS</a:t>
            </a:r>
          </a:p>
        </p:txBody>
      </p:sp>
      <p:sp>
        <p:nvSpPr>
          <p:cNvPr id="27651" name="Rectangle 3"/>
          <p:cNvSpPr>
            <a:spLocks noGrp="1" noChangeArrowheads="1"/>
          </p:cNvSpPr>
          <p:nvPr>
            <p:ph idx="1"/>
          </p:nvPr>
        </p:nvSpPr>
        <p:spPr>
          <a:xfrm>
            <a:off x="533400" y="1219200"/>
            <a:ext cx="8229600" cy="4876800"/>
          </a:xfrm>
        </p:spPr>
        <p:txBody>
          <a:bodyPr>
            <a:normAutofit lnSpcReduction="10000"/>
          </a:bodyPr>
          <a:lstStyle/>
          <a:p>
            <a:pPr eaLnBrk="1" hangingPunct="1">
              <a:buFont typeface="Wingdings" pitchFamily="2" charset="2"/>
              <a:buNone/>
            </a:pPr>
            <a:endParaRPr lang="en-US" sz="2000" smtClean="0">
              <a:latin typeface="Arial Black" pitchFamily="34" charset="0"/>
            </a:endParaRPr>
          </a:p>
          <a:p>
            <a:pPr eaLnBrk="1" hangingPunct="1">
              <a:buFontTx/>
              <a:buNone/>
            </a:pPr>
            <a:r>
              <a:rPr lang="en-US" sz="2400" smtClean="0">
                <a:cs typeface="Arial" charset="0"/>
              </a:rPr>
              <a:t>SADDLE SUPPORT:</a:t>
            </a:r>
          </a:p>
          <a:p>
            <a:pPr eaLnBrk="1" hangingPunct="1">
              <a:buFontTx/>
              <a:buNone/>
            </a:pPr>
            <a:endParaRPr lang="en-US" sz="2400" smtClean="0">
              <a:cs typeface="Arial" charset="0"/>
            </a:endParaRPr>
          </a:p>
          <a:p>
            <a:pPr eaLnBrk="1" hangingPunct="1">
              <a:buFontTx/>
              <a:buNone/>
            </a:pPr>
            <a:r>
              <a:rPr lang="en-US" sz="2400" smtClean="0">
                <a:cs typeface="Arial" charset="0"/>
              </a:rPr>
              <a:t>Horizontal drums are typically supported at two locations by saddle support. </a:t>
            </a:r>
          </a:p>
          <a:p>
            <a:pPr eaLnBrk="1" hangingPunct="1">
              <a:buFontTx/>
              <a:buNone/>
            </a:pPr>
            <a:endParaRPr lang="en-US" sz="2400" smtClean="0">
              <a:cs typeface="Arial" charset="0"/>
            </a:endParaRPr>
          </a:p>
          <a:p>
            <a:pPr eaLnBrk="1" hangingPunct="1">
              <a:buFontTx/>
              <a:buNone/>
            </a:pPr>
            <a:r>
              <a:rPr lang="en-US" sz="2400" smtClean="0">
                <a:cs typeface="Arial" charset="0"/>
              </a:rPr>
              <a:t>It spreads over a large area of the shell to prevent an excessive local stress in the shell at support point. </a:t>
            </a:r>
          </a:p>
          <a:p>
            <a:pPr eaLnBrk="1" hangingPunct="1">
              <a:buFontTx/>
              <a:buNone/>
            </a:pPr>
            <a:endParaRPr lang="en-US" sz="2400" smtClean="0">
              <a:cs typeface="Arial" charset="0"/>
            </a:endParaRPr>
          </a:p>
          <a:p>
            <a:pPr eaLnBrk="1" hangingPunct="1">
              <a:buFontTx/>
              <a:buNone/>
            </a:pPr>
            <a:r>
              <a:rPr lang="en-US" sz="2400" smtClean="0">
                <a:cs typeface="Arial" charset="0"/>
              </a:rPr>
              <a:t>One saddle support is anchored whereas the other is free to permit unstrained longitudinal thermal expansion of the drum.</a:t>
            </a:r>
          </a:p>
          <a:p>
            <a:pPr eaLnBrk="1" hangingPunct="1">
              <a:buFontTx/>
              <a:buNone/>
            </a:pPr>
            <a:endParaRPr lang="en-US" sz="2400" smtClean="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lstStyle/>
          <a:p>
            <a:pPr>
              <a:buFontTx/>
              <a:buNone/>
            </a:pPr>
            <a:endParaRPr lang="en-GB" smtClean="0"/>
          </a:p>
          <a:p>
            <a:endParaRPr lang="en-GB" smtClean="0"/>
          </a:p>
          <a:p>
            <a:endParaRPr lang="en-GB" smtClean="0"/>
          </a:p>
          <a:p>
            <a:endParaRPr lang="en-GB" smtClean="0"/>
          </a:p>
        </p:txBody>
      </p:sp>
      <p:pic>
        <p:nvPicPr>
          <p:cNvPr id="28675" name="Picture 3" descr="Saddle-Support.jpg"/>
          <p:cNvPicPr>
            <a:picLocks noChangeAspect="1"/>
          </p:cNvPicPr>
          <p:nvPr/>
        </p:nvPicPr>
        <p:blipFill>
          <a:blip r:embed="rId2" cstate="print"/>
          <a:srcRect/>
          <a:stretch>
            <a:fillRect/>
          </a:stretch>
        </p:blipFill>
        <p:spPr bwMode="auto">
          <a:xfrm>
            <a:off x="1476375" y="1352550"/>
            <a:ext cx="6119813" cy="41036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57200" y="381000"/>
            <a:ext cx="8229600" cy="685800"/>
          </a:xfrm>
        </p:spPr>
        <p:txBody>
          <a:bodyPr/>
          <a:lstStyle/>
          <a:p>
            <a:pPr eaLnBrk="1" hangingPunct="1"/>
            <a:r>
              <a:rPr lang="en-US" sz="3600" smtClean="0">
                <a:cs typeface="Arial" charset="0"/>
              </a:rPr>
              <a:t>TYPES OF SUPPORTS</a:t>
            </a:r>
          </a:p>
        </p:txBody>
      </p:sp>
      <p:sp>
        <p:nvSpPr>
          <p:cNvPr id="29699" name="Rectangle 3"/>
          <p:cNvSpPr>
            <a:spLocks noGrp="1" noChangeArrowheads="1"/>
          </p:cNvSpPr>
          <p:nvPr>
            <p:ph idx="1"/>
          </p:nvPr>
        </p:nvSpPr>
        <p:spPr>
          <a:xfrm>
            <a:off x="457200" y="1219200"/>
            <a:ext cx="8229600" cy="4906963"/>
          </a:xfrm>
        </p:spPr>
        <p:txBody>
          <a:bodyPr/>
          <a:lstStyle/>
          <a:p>
            <a:pPr marL="0" indent="0" eaLnBrk="1" hangingPunct="1">
              <a:lnSpc>
                <a:spcPct val="90000"/>
              </a:lnSpc>
              <a:spcBef>
                <a:spcPct val="0"/>
              </a:spcBef>
              <a:buFontTx/>
              <a:buNone/>
            </a:pPr>
            <a:r>
              <a:rPr lang="en-US" sz="2400" smtClean="0">
                <a:cs typeface="Arial" charset="0"/>
              </a:rPr>
              <a:t>LEG SUPPORT:</a:t>
            </a:r>
          </a:p>
          <a:p>
            <a:pPr marL="0" indent="0" eaLnBrk="1" hangingPunct="1">
              <a:lnSpc>
                <a:spcPct val="90000"/>
              </a:lnSpc>
              <a:spcBef>
                <a:spcPct val="0"/>
              </a:spcBef>
              <a:buFontTx/>
              <a:buNone/>
            </a:pPr>
            <a:endParaRPr lang="en-US" sz="2400" smtClean="0">
              <a:cs typeface="Arial" charset="0"/>
            </a:endParaRPr>
          </a:p>
          <a:p>
            <a:pPr marL="0" indent="0" eaLnBrk="1" hangingPunct="1">
              <a:lnSpc>
                <a:spcPct val="90000"/>
              </a:lnSpc>
              <a:spcBef>
                <a:spcPct val="0"/>
              </a:spcBef>
              <a:buFontTx/>
              <a:buNone/>
            </a:pPr>
            <a:r>
              <a:rPr lang="en-US" sz="2400" smtClean="0">
                <a:cs typeface="Arial" charset="0"/>
              </a:rPr>
              <a:t>Small vertical drums are typically supported on legs that are welded to the lower portion of the shell.</a:t>
            </a:r>
          </a:p>
          <a:p>
            <a:pPr marL="0" indent="0" eaLnBrk="1" hangingPunct="1">
              <a:lnSpc>
                <a:spcPct val="90000"/>
              </a:lnSpc>
              <a:spcBef>
                <a:spcPct val="0"/>
              </a:spcBef>
              <a:buFontTx/>
              <a:buNone/>
            </a:pPr>
            <a:r>
              <a:rPr lang="en-US" sz="2400" smtClean="0">
                <a:cs typeface="Arial" charset="0"/>
              </a:rPr>
              <a:t>The max. ratio of support leg length to drum diameter is typically 2 : 1</a:t>
            </a:r>
          </a:p>
          <a:p>
            <a:pPr marL="0" indent="0" eaLnBrk="1" hangingPunct="1">
              <a:lnSpc>
                <a:spcPct val="90000"/>
              </a:lnSpc>
              <a:spcBef>
                <a:spcPct val="0"/>
              </a:spcBef>
              <a:buFontTx/>
              <a:buNone/>
            </a:pPr>
            <a:r>
              <a:rPr lang="en-US" sz="2400" smtClean="0">
                <a:cs typeface="Arial" charset="0"/>
              </a:rPr>
              <a:t>Reinforcing pads are welded to the shell first to provide additional local reinforcement and load distribution.</a:t>
            </a:r>
          </a:p>
          <a:p>
            <a:pPr marL="0" indent="0" eaLnBrk="1" hangingPunct="1">
              <a:lnSpc>
                <a:spcPct val="90000"/>
              </a:lnSpc>
              <a:spcBef>
                <a:spcPct val="0"/>
              </a:spcBef>
              <a:buFontTx/>
              <a:buNone/>
            </a:pPr>
            <a:r>
              <a:rPr lang="en-US" sz="2400" smtClean="0">
                <a:cs typeface="Arial" charset="0"/>
              </a:rPr>
              <a:t>The number of legs depends on the drum size and loads to be carried. </a:t>
            </a:r>
          </a:p>
          <a:p>
            <a:pPr marL="0" indent="0" eaLnBrk="1" hangingPunct="1">
              <a:lnSpc>
                <a:spcPct val="90000"/>
              </a:lnSpc>
              <a:spcBef>
                <a:spcPct val="0"/>
              </a:spcBef>
              <a:buFontTx/>
              <a:buNone/>
            </a:pPr>
            <a:r>
              <a:rPr lang="en-US" sz="2400" smtClean="0">
                <a:cs typeface="Arial" charset="0"/>
              </a:rPr>
              <a:t>Support legs are also used for Spherical pressurized storage vessels.</a:t>
            </a:r>
          </a:p>
          <a:p>
            <a:pPr marL="0" indent="0" eaLnBrk="1" hangingPunct="1">
              <a:lnSpc>
                <a:spcPct val="90000"/>
              </a:lnSpc>
              <a:spcBef>
                <a:spcPct val="0"/>
              </a:spcBef>
              <a:buFontTx/>
              <a:buNone/>
            </a:pPr>
            <a:r>
              <a:rPr lang="en-US" sz="2400" smtClean="0">
                <a:cs typeface="Arial" charset="0"/>
              </a:rPr>
              <a:t>Cross bracing between the legs is used to absorb wind or earth quake loads.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p:txBody>
          <a:bodyPr/>
          <a:lstStyle/>
          <a:p>
            <a:pPr>
              <a:buFontTx/>
              <a:buNone/>
            </a:pPr>
            <a:endParaRPr lang="en-GB" smtClean="0"/>
          </a:p>
          <a:p>
            <a:endParaRPr lang="en-GB" smtClean="0"/>
          </a:p>
          <a:p>
            <a:endParaRPr lang="en-GB" smtClean="0"/>
          </a:p>
          <a:p>
            <a:endParaRPr lang="en-GB" smtClean="0"/>
          </a:p>
        </p:txBody>
      </p:sp>
      <p:pic>
        <p:nvPicPr>
          <p:cNvPr id="30723" name="Picture 4" descr="Leg-Support.jpg"/>
          <p:cNvPicPr>
            <a:picLocks noChangeAspect="1"/>
          </p:cNvPicPr>
          <p:nvPr/>
        </p:nvPicPr>
        <p:blipFill>
          <a:blip r:embed="rId2" cstate="print"/>
          <a:srcRect/>
          <a:stretch>
            <a:fillRect/>
          </a:stretch>
        </p:blipFill>
        <p:spPr bwMode="auto">
          <a:xfrm>
            <a:off x="2484438" y="692150"/>
            <a:ext cx="4248150" cy="50419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r>
              <a:rPr lang="en-US" sz="3600" smtClean="0">
                <a:cs typeface="Arial" charset="0"/>
              </a:rPr>
              <a:t>PRESSURE VESSELS</a:t>
            </a:r>
          </a:p>
        </p:txBody>
      </p:sp>
      <p:sp>
        <p:nvSpPr>
          <p:cNvPr id="4099" name="Rectangle 3"/>
          <p:cNvSpPr>
            <a:spLocks noGrp="1" noChangeArrowheads="1"/>
          </p:cNvSpPr>
          <p:nvPr>
            <p:ph idx="1"/>
          </p:nvPr>
        </p:nvSpPr>
        <p:spPr>
          <a:xfrm>
            <a:off x="457200" y="1447800"/>
            <a:ext cx="8229600" cy="4525963"/>
          </a:xfrm>
        </p:spPr>
        <p:txBody>
          <a:bodyPr/>
          <a:lstStyle/>
          <a:p>
            <a:pPr eaLnBrk="1" hangingPunct="1">
              <a:buFontTx/>
              <a:buNone/>
            </a:pPr>
            <a:r>
              <a:rPr lang="en-US" sz="2400" smtClean="0">
                <a:cs typeface="Arial" charset="0"/>
              </a:rPr>
              <a:t>Pressure vessels are the containers for fluids under high pressure.</a:t>
            </a:r>
          </a:p>
          <a:p>
            <a:pPr eaLnBrk="1" hangingPunct="1">
              <a:buFontTx/>
              <a:buNone/>
            </a:pPr>
            <a:endParaRPr lang="en-US" sz="2400" smtClean="0">
              <a:cs typeface="Arial" charset="0"/>
            </a:endParaRPr>
          </a:p>
          <a:p>
            <a:pPr eaLnBrk="1" hangingPunct="1">
              <a:buFontTx/>
              <a:buNone/>
            </a:pPr>
            <a:r>
              <a:rPr lang="en-US" sz="2400" smtClean="0">
                <a:cs typeface="Arial" charset="0"/>
              </a:rPr>
              <a:t>They are used in a variety of industries like</a:t>
            </a:r>
          </a:p>
          <a:p>
            <a:pPr eaLnBrk="1" hangingPunct="1">
              <a:buFontTx/>
              <a:buNone/>
            </a:pPr>
            <a:endParaRPr lang="en-US" sz="2400" smtClean="0">
              <a:cs typeface="Arial" charset="0"/>
            </a:endParaRPr>
          </a:p>
          <a:p>
            <a:pPr lvl="2" eaLnBrk="1" hangingPunct="1">
              <a:buFontTx/>
              <a:buNone/>
            </a:pPr>
            <a:r>
              <a:rPr lang="en-US" smtClean="0">
                <a:cs typeface="Arial" charset="0"/>
              </a:rPr>
              <a:t>Petroleum refining</a:t>
            </a:r>
          </a:p>
          <a:p>
            <a:pPr lvl="2" eaLnBrk="1" hangingPunct="1">
              <a:buFontTx/>
              <a:buNone/>
            </a:pPr>
            <a:r>
              <a:rPr lang="en-US" smtClean="0">
                <a:cs typeface="Arial" charset="0"/>
              </a:rPr>
              <a:t>Chemical </a:t>
            </a:r>
          </a:p>
          <a:p>
            <a:pPr lvl="2" eaLnBrk="1" hangingPunct="1">
              <a:buFontTx/>
              <a:buNone/>
            </a:pPr>
            <a:r>
              <a:rPr lang="en-US" smtClean="0">
                <a:cs typeface="Arial" charset="0"/>
              </a:rPr>
              <a:t>Power</a:t>
            </a:r>
          </a:p>
          <a:p>
            <a:pPr lvl="2" eaLnBrk="1" hangingPunct="1">
              <a:buFontTx/>
              <a:buNone/>
            </a:pPr>
            <a:r>
              <a:rPr lang="en-US" smtClean="0">
                <a:cs typeface="Arial" charset="0"/>
              </a:rPr>
              <a:t>Food &amp; beverage</a:t>
            </a:r>
          </a:p>
          <a:p>
            <a:pPr lvl="2" eaLnBrk="1" hangingPunct="1">
              <a:buFontTx/>
              <a:buNone/>
            </a:pPr>
            <a:r>
              <a:rPr lang="en-US" smtClean="0">
                <a:cs typeface="Arial" charset="0"/>
              </a:rPr>
              <a:t>Pharmaceutical</a:t>
            </a:r>
          </a:p>
          <a:p>
            <a:pPr lvl="2" eaLnBrk="1" hangingPunct="1">
              <a:buFontTx/>
              <a:buNone/>
            </a:pPr>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r>
              <a:rPr lang="en-US" sz="3600" smtClean="0">
                <a:cs typeface="Arial" charset="0"/>
              </a:rPr>
              <a:t>TYPES OF SUPPORTS</a:t>
            </a:r>
          </a:p>
        </p:txBody>
      </p:sp>
      <p:sp>
        <p:nvSpPr>
          <p:cNvPr id="31747" name="Rectangle 3"/>
          <p:cNvSpPr>
            <a:spLocks noGrp="1" noChangeArrowheads="1"/>
          </p:cNvSpPr>
          <p:nvPr>
            <p:ph sz="half" idx="1"/>
          </p:nvPr>
        </p:nvSpPr>
        <p:spPr>
          <a:xfrm>
            <a:off x="304800" y="1628775"/>
            <a:ext cx="8370888" cy="4543425"/>
          </a:xfrm>
        </p:spPr>
        <p:txBody>
          <a:bodyPr/>
          <a:lstStyle/>
          <a:p>
            <a:pPr marL="0" indent="0" eaLnBrk="1" hangingPunct="1">
              <a:lnSpc>
                <a:spcPct val="90000"/>
              </a:lnSpc>
              <a:spcBef>
                <a:spcPct val="0"/>
              </a:spcBef>
              <a:buFontTx/>
              <a:buNone/>
            </a:pPr>
            <a:r>
              <a:rPr lang="en-US" sz="2400" smtClean="0">
                <a:cs typeface="Arial" charset="0"/>
              </a:rPr>
              <a:t>LUG SUPPORT:</a:t>
            </a:r>
          </a:p>
          <a:p>
            <a:pPr marL="0" indent="0" eaLnBrk="1" hangingPunct="1">
              <a:lnSpc>
                <a:spcPct val="90000"/>
              </a:lnSpc>
              <a:spcBef>
                <a:spcPct val="0"/>
              </a:spcBef>
              <a:buFontTx/>
              <a:buNone/>
            </a:pPr>
            <a:r>
              <a:rPr lang="en-US" sz="2400" smtClean="0">
                <a:cs typeface="Arial" charset="0"/>
              </a:rPr>
              <a:t>Vertical pressure vessels may also be supported by lugs.</a:t>
            </a:r>
          </a:p>
          <a:p>
            <a:pPr marL="0" indent="0" eaLnBrk="1" hangingPunct="1">
              <a:lnSpc>
                <a:spcPct val="90000"/>
              </a:lnSpc>
              <a:spcBef>
                <a:spcPct val="0"/>
              </a:spcBef>
              <a:buFontTx/>
              <a:buNone/>
            </a:pPr>
            <a:endParaRPr lang="en-US" sz="2400" smtClean="0">
              <a:cs typeface="Arial" charset="0"/>
            </a:endParaRPr>
          </a:p>
          <a:p>
            <a:pPr marL="0" indent="0" eaLnBrk="1" hangingPunct="1">
              <a:lnSpc>
                <a:spcPct val="90000"/>
              </a:lnSpc>
              <a:spcBef>
                <a:spcPct val="0"/>
              </a:spcBef>
              <a:buFontTx/>
              <a:buNone/>
            </a:pPr>
            <a:r>
              <a:rPr lang="en-US" sz="2400" smtClean="0">
                <a:cs typeface="Arial" charset="0"/>
              </a:rPr>
              <a:t>The use of lugs is typically limited to pressure vessels of small and medium diameter (1 to 10 ft) </a:t>
            </a:r>
          </a:p>
          <a:p>
            <a:pPr marL="0" indent="0" eaLnBrk="1" hangingPunct="1">
              <a:lnSpc>
                <a:spcPct val="90000"/>
              </a:lnSpc>
              <a:spcBef>
                <a:spcPct val="0"/>
              </a:spcBef>
              <a:buFontTx/>
              <a:buNone/>
            </a:pPr>
            <a:endParaRPr lang="en-US" sz="2400" smtClean="0">
              <a:cs typeface="Arial" charset="0"/>
            </a:endParaRPr>
          </a:p>
          <a:p>
            <a:pPr marL="0" indent="0" eaLnBrk="1" hangingPunct="1">
              <a:lnSpc>
                <a:spcPct val="90000"/>
              </a:lnSpc>
              <a:spcBef>
                <a:spcPct val="0"/>
              </a:spcBef>
              <a:buFontTx/>
              <a:buNone/>
            </a:pPr>
            <a:r>
              <a:rPr lang="en-US" sz="2400" smtClean="0">
                <a:cs typeface="Arial" charset="0"/>
              </a:rPr>
              <a:t>Also moderate height to diameter ratios in the range of 2:1 to 5:1</a:t>
            </a:r>
          </a:p>
          <a:p>
            <a:pPr marL="0" indent="0" eaLnBrk="1" hangingPunct="1">
              <a:lnSpc>
                <a:spcPct val="90000"/>
              </a:lnSpc>
              <a:spcBef>
                <a:spcPct val="0"/>
              </a:spcBef>
              <a:buFontTx/>
              <a:buNone/>
            </a:pPr>
            <a:endParaRPr lang="en-US" sz="2400" smtClean="0">
              <a:cs typeface="Arial" charset="0"/>
            </a:endParaRPr>
          </a:p>
          <a:p>
            <a:pPr marL="0" indent="0" eaLnBrk="1" hangingPunct="1">
              <a:lnSpc>
                <a:spcPct val="90000"/>
              </a:lnSpc>
              <a:spcBef>
                <a:spcPct val="0"/>
              </a:spcBef>
              <a:buFontTx/>
              <a:buNone/>
            </a:pPr>
            <a:r>
              <a:rPr lang="en-US" sz="2400" smtClean="0">
                <a:cs typeface="Arial" charset="0"/>
              </a:rPr>
              <a:t>The lugs are typically bolted to horizontal structural members in order to provide stability against overturning loads.</a:t>
            </a:r>
          </a:p>
          <a:p>
            <a:pPr marL="0" indent="0" eaLnBrk="1" hangingPunct="1">
              <a:lnSpc>
                <a:spcPct val="90000"/>
              </a:lnSpc>
              <a:spcBef>
                <a:spcPct val="0"/>
              </a:spcBef>
              <a:buFontTx/>
              <a:buNone/>
            </a:pPr>
            <a:endParaRPr lang="en-US" sz="2400" smtClean="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Grp="1" noChangeAspect="1" noChangeArrowheads="1"/>
          </p:cNvPicPr>
          <p:nvPr>
            <p:ph sz="half" idx="2"/>
          </p:nvPr>
        </p:nvPicPr>
        <p:blipFill>
          <a:blip r:embed="rId2" cstate="print"/>
          <a:srcRect/>
          <a:stretch>
            <a:fillRect/>
          </a:stretch>
        </p:blipFill>
        <p:spPr>
          <a:xfrm>
            <a:off x="2700338" y="1052513"/>
            <a:ext cx="4535487" cy="4770437"/>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r>
              <a:rPr lang="en-US" sz="3600" smtClean="0">
                <a:cs typeface="Arial" charset="0"/>
              </a:rPr>
              <a:t>TYPES OF SUPPORTS</a:t>
            </a:r>
          </a:p>
        </p:txBody>
      </p:sp>
      <p:sp>
        <p:nvSpPr>
          <p:cNvPr id="33795" name="Rectangle 3"/>
          <p:cNvSpPr>
            <a:spLocks noGrp="1" noChangeArrowheads="1"/>
          </p:cNvSpPr>
          <p:nvPr>
            <p:ph idx="1"/>
          </p:nvPr>
        </p:nvSpPr>
        <p:spPr/>
        <p:txBody>
          <a:bodyPr/>
          <a:lstStyle/>
          <a:p>
            <a:pPr marL="0" indent="0" eaLnBrk="1" hangingPunct="1">
              <a:spcBef>
                <a:spcPct val="0"/>
              </a:spcBef>
              <a:buFontTx/>
              <a:buNone/>
            </a:pPr>
            <a:r>
              <a:rPr lang="en-US" sz="2400" smtClean="0">
                <a:cs typeface="Arial" charset="0"/>
              </a:rPr>
              <a:t>SKIRT SUPPORT:</a:t>
            </a:r>
          </a:p>
          <a:p>
            <a:pPr marL="0" indent="0" eaLnBrk="1" hangingPunct="1">
              <a:spcBef>
                <a:spcPct val="0"/>
              </a:spcBef>
              <a:buFontTx/>
              <a:buNone/>
            </a:pPr>
            <a:endParaRPr lang="en-US" sz="2400" smtClean="0">
              <a:cs typeface="Arial" charset="0"/>
            </a:endParaRPr>
          </a:p>
          <a:p>
            <a:pPr marL="0" indent="0" eaLnBrk="1" hangingPunct="1">
              <a:spcBef>
                <a:spcPct val="0"/>
              </a:spcBef>
              <a:buFontTx/>
              <a:buNone/>
            </a:pPr>
            <a:r>
              <a:rPr lang="en-US" sz="2400" smtClean="0">
                <a:cs typeface="Arial" charset="0"/>
              </a:rPr>
              <a:t>Tall vertical cylindrical pressure vessels are typically supported by skirts.</a:t>
            </a:r>
          </a:p>
          <a:p>
            <a:pPr marL="0" indent="0" eaLnBrk="1" hangingPunct="1">
              <a:spcBef>
                <a:spcPct val="0"/>
              </a:spcBef>
              <a:buFontTx/>
              <a:buNone/>
            </a:pPr>
            <a:endParaRPr lang="en-US" sz="2400" smtClean="0">
              <a:cs typeface="Arial" charset="0"/>
            </a:endParaRPr>
          </a:p>
          <a:p>
            <a:pPr marL="0" indent="0" eaLnBrk="1" hangingPunct="1">
              <a:spcBef>
                <a:spcPct val="0"/>
              </a:spcBef>
              <a:buFontTx/>
              <a:buNone/>
            </a:pPr>
            <a:r>
              <a:rPr lang="en-US" sz="2400" smtClean="0">
                <a:cs typeface="Arial" charset="0"/>
              </a:rPr>
              <a:t>A support skirt is a cylindrical shell section that is welded either to the lower portion of the vessel shell or to the bottom head (for cylindrical vessels).</a:t>
            </a:r>
          </a:p>
          <a:p>
            <a:pPr marL="0" indent="0" eaLnBrk="1" hangingPunct="1">
              <a:spcBef>
                <a:spcPct val="0"/>
              </a:spcBef>
              <a:buFontTx/>
              <a:buNone/>
            </a:pPr>
            <a:endParaRPr lang="en-US" sz="2400" smtClean="0">
              <a:cs typeface="Arial" charset="0"/>
            </a:endParaRPr>
          </a:p>
          <a:p>
            <a:pPr marL="0" indent="0" eaLnBrk="1" hangingPunct="1">
              <a:spcBef>
                <a:spcPct val="0"/>
              </a:spcBef>
              <a:buFontTx/>
              <a:buNone/>
            </a:pPr>
            <a:r>
              <a:rPr lang="en-US" sz="2400" smtClean="0">
                <a:cs typeface="Arial" charset="0"/>
              </a:rPr>
              <a:t>The skirt is normally long enough to provide enough flexibility so that radial thermal expansion of the shell does not cause high thermal stresses at its junction with the skirt.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Skirt-Support-with-Base-Cha.jpg"/>
          <p:cNvPicPr>
            <a:picLocks noChangeAspect="1"/>
          </p:cNvPicPr>
          <p:nvPr/>
        </p:nvPicPr>
        <p:blipFill>
          <a:blip r:embed="rId2" cstate="print"/>
          <a:srcRect/>
          <a:stretch>
            <a:fillRect/>
          </a:stretch>
        </p:blipFill>
        <p:spPr bwMode="auto">
          <a:xfrm>
            <a:off x="1258888" y="1144588"/>
            <a:ext cx="6340475"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Nozzel Attachment.png"/>
          <p:cNvPicPr>
            <a:picLocks noChangeAspect="1"/>
          </p:cNvPicPr>
          <p:nvPr/>
        </p:nvPicPr>
        <p:blipFill>
          <a:blip r:embed="rId2" cstate="print"/>
          <a:srcRect/>
          <a:stretch>
            <a:fillRect/>
          </a:stretch>
        </p:blipFill>
        <p:spPr bwMode="auto">
          <a:xfrm>
            <a:off x="1258888" y="2420938"/>
            <a:ext cx="7146925" cy="4176712"/>
          </a:xfrm>
          <a:prstGeom prst="rect">
            <a:avLst/>
          </a:prstGeom>
          <a:noFill/>
          <a:ln w="9525">
            <a:noFill/>
            <a:miter lim="800000"/>
            <a:headEnd/>
            <a:tailEnd/>
          </a:ln>
        </p:spPr>
      </p:pic>
      <p:sp>
        <p:nvSpPr>
          <p:cNvPr id="35843" name="TextBox 3"/>
          <p:cNvSpPr txBox="1">
            <a:spLocks noChangeArrowheads="1"/>
          </p:cNvSpPr>
          <p:nvPr/>
        </p:nvSpPr>
        <p:spPr bwMode="auto">
          <a:xfrm>
            <a:off x="1476375" y="836613"/>
            <a:ext cx="6191250" cy="1200150"/>
          </a:xfrm>
          <a:prstGeom prst="rect">
            <a:avLst/>
          </a:prstGeom>
          <a:noFill/>
          <a:ln w="9525">
            <a:noFill/>
            <a:miter lim="800000"/>
            <a:headEnd/>
            <a:tailEnd/>
          </a:ln>
        </p:spPr>
        <p:txBody>
          <a:bodyPr>
            <a:spAutoFit/>
          </a:bodyPr>
          <a:lstStyle/>
          <a:p>
            <a:pPr algn="ctr"/>
            <a:r>
              <a:rPr lang="en-GB" sz="3600" b="0"/>
              <a:t>Types of Nozzle Mounting Attachment for Vessels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4859338" y="1412875"/>
            <a:ext cx="3897312" cy="5089525"/>
          </a:xfrm>
          <a:prstGeom prst="rect">
            <a:avLst/>
          </a:prstGeom>
          <a:noFill/>
          <a:ln w="9525">
            <a:noFill/>
            <a:miter lim="800000"/>
            <a:headEnd/>
            <a:tailEnd/>
          </a:ln>
        </p:spPr>
      </p:pic>
      <p:sp>
        <p:nvSpPr>
          <p:cNvPr id="36867" name="TextBox 2"/>
          <p:cNvSpPr txBox="1">
            <a:spLocks noChangeArrowheads="1"/>
          </p:cNvSpPr>
          <p:nvPr/>
        </p:nvSpPr>
        <p:spPr bwMode="auto">
          <a:xfrm>
            <a:off x="539750" y="1773238"/>
            <a:ext cx="4248150" cy="4708525"/>
          </a:xfrm>
          <a:prstGeom prst="rect">
            <a:avLst/>
          </a:prstGeom>
          <a:noFill/>
          <a:ln w="9525">
            <a:noFill/>
            <a:miter lim="800000"/>
            <a:headEnd/>
            <a:tailEnd/>
          </a:ln>
        </p:spPr>
        <p:txBody>
          <a:bodyPr>
            <a:spAutoFit/>
          </a:bodyPr>
          <a:lstStyle/>
          <a:p>
            <a:r>
              <a:rPr lang="en-GB" sz="2400" b="0"/>
              <a:t>Nozzle attachment to shell of a vessel.</a:t>
            </a:r>
          </a:p>
          <a:p>
            <a:r>
              <a:rPr lang="en-GB" sz="1200" b="0"/>
              <a:t> </a:t>
            </a:r>
          </a:p>
          <a:p>
            <a:r>
              <a:rPr lang="en-GB" sz="2400" b="0"/>
              <a:t>Set-on.</a:t>
            </a:r>
          </a:p>
          <a:p>
            <a:endParaRPr lang="en-GB" sz="1200" b="0"/>
          </a:p>
          <a:p>
            <a:r>
              <a:rPr lang="en-GB" sz="2400" b="0"/>
              <a:t>Set-through.</a:t>
            </a:r>
          </a:p>
          <a:p>
            <a:endParaRPr lang="en-GB" sz="1200" b="0"/>
          </a:p>
          <a:p>
            <a:r>
              <a:rPr lang="en-GB" sz="2400" b="0"/>
              <a:t>Set-through with compensating ring.</a:t>
            </a:r>
          </a:p>
          <a:p>
            <a:endParaRPr lang="en-GB" sz="2400" b="0"/>
          </a:p>
          <a:p>
            <a:r>
              <a:rPr lang="en-GB" sz="2400" b="0"/>
              <a:t>Note the compensating ring is nearly always drilled and tapped for tell-tale leak decision or for pressure test</a:t>
            </a:r>
          </a:p>
        </p:txBody>
      </p:sp>
      <p:sp>
        <p:nvSpPr>
          <p:cNvPr id="36868" name="TextBox 3"/>
          <p:cNvSpPr txBox="1">
            <a:spLocks noChangeArrowheads="1"/>
          </p:cNvSpPr>
          <p:nvPr/>
        </p:nvSpPr>
        <p:spPr bwMode="auto">
          <a:xfrm>
            <a:off x="1042988" y="765175"/>
            <a:ext cx="6913562" cy="646113"/>
          </a:xfrm>
          <a:prstGeom prst="rect">
            <a:avLst/>
          </a:prstGeom>
          <a:noFill/>
          <a:ln w="9525">
            <a:noFill/>
            <a:miter lim="800000"/>
            <a:headEnd/>
            <a:tailEnd/>
          </a:ln>
        </p:spPr>
        <p:txBody>
          <a:bodyPr>
            <a:spAutoFit/>
          </a:bodyPr>
          <a:lstStyle/>
          <a:p>
            <a:pPr algn="ctr"/>
            <a:r>
              <a:rPr lang="en-GB" sz="3600" b="0"/>
              <a:t>Types of Nozzle Attachment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2"/>
          <p:cNvSpPr txBox="1">
            <a:spLocks noChangeArrowheads="1"/>
          </p:cNvSpPr>
          <p:nvPr/>
        </p:nvSpPr>
        <p:spPr bwMode="auto">
          <a:xfrm>
            <a:off x="1116013" y="2492375"/>
            <a:ext cx="6985000" cy="3046413"/>
          </a:xfrm>
          <a:prstGeom prst="rect">
            <a:avLst/>
          </a:prstGeom>
          <a:noFill/>
          <a:ln w="9525">
            <a:noFill/>
            <a:miter lim="800000"/>
            <a:headEnd/>
            <a:tailEnd/>
          </a:ln>
        </p:spPr>
        <p:txBody>
          <a:bodyPr>
            <a:spAutoFit/>
          </a:bodyPr>
          <a:lstStyle/>
          <a:p>
            <a:r>
              <a:rPr lang="en-GB" sz="2400" b="0"/>
              <a:t>Among the vessels  with the most potential are the steam raising equipment (Boilers) Steam is used throughout industry as it has  an enormous capacity to store energy and do work. But because of both the heat and pressure they contain they have to be constructed and maintained to very high standards and operated with great care.</a:t>
            </a:r>
            <a:endParaRPr lang="en-US" sz="2400" b="0"/>
          </a:p>
        </p:txBody>
      </p:sp>
      <p:sp>
        <p:nvSpPr>
          <p:cNvPr id="37892" name="TextBox 3"/>
          <p:cNvSpPr txBox="1">
            <a:spLocks noChangeArrowheads="1"/>
          </p:cNvSpPr>
          <p:nvPr/>
        </p:nvSpPr>
        <p:spPr bwMode="auto">
          <a:xfrm>
            <a:off x="1619250" y="1268413"/>
            <a:ext cx="5113338" cy="646112"/>
          </a:xfrm>
          <a:prstGeom prst="rect">
            <a:avLst/>
          </a:prstGeom>
          <a:noFill/>
          <a:ln w="9525">
            <a:noFill/>
            <a:miter lim="800000"/>
            <a:headEnd/>
            <a:tailEnd/>
          </a:ln>
        </p:spPr>
        <p:txBody>
          <a:bodyPr>
            <a:spAutoFit/>
          </a:bodyPr>
          <a:lstStyle/>
          <a:p>
            <a:pPr algn="ctr"/>
            <a:r>
              <a:rPr lang="en-GB" sz="3600" b="0"/>
              <a:t>Steam Boilers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3"/>
          <p:cNvSpPr txBox="1">
            <a:spLocks noChangeArrowheads="1"/>
          </p:cNvSpPr>
          <p:nvPr/>
        </p:nvSpPr>
        <p:spPr bwMode="auto">
          <a:xfrm>
            <a:off x="1908175" y="1052513"/>
            <a:ext cx="5400675" cy="646112"/>
          </a:xfrm>
          <a:prstGeom prst="rect">
            <a:avLst/>
          </a:prstGeom>
          <a:noFill/>
          <a:ln w="9525">
            <a:noFill/>
            <a:miter lim="800000"/>
            <a:headEnd/>
            <a:tailEnd/>
          </a:ln>
        </p:spPr>
        <p:txBody>
          <a:bodyPr>
            <a:spAutoFit/>
          </a:bodyPr>
          <a:lstStyle/>
          <a:p>
            <a:pPr algn="ctr"/>
            <a:r>
              <a:rPr lang="en-US" sz="3600" b="0"/>
              <a:t>Boiler Evolution</a:t>
            </a:r>
          </a:p>
        </p:txBody>
      </p:sp>
      <p:pic>
        <p:nvPicPr>
          <p:cNvPr id="38916" name="Picture 2"/>
          <p:cNvPicPr>
            <a:picLocks noChangeAspect="1" noChangeArrowheads="1"/>
          </p:cNvPicPr>
          <p:nvPr/>
        </p:nvPicPr>
        <p:blipFill>
          <a:blip r:embed="rId3" cstate="print"/>
          <a:srcRect/>
          <a:stretch>
            <a:fillRect/>
          </a:stretch>
        </p:blipFill>
        <p:spPr bwMode="auto">
          <a:xfrm>
            <a:off x="885825" y="2276475"/>
            <a:ext cx="7604125" cy="2376488"/>
          </a:xfrm>
          <a:prstGeom prst="rect">
            <a:avLst/>
          </a:prstGeom>
          <a:noFill/>
          <a:ln w="9525">
            <a:noFill/>
            <a:miter lim="800000"/>
            <a:headEnd/>
            <a:tailEnd/>
          </a:ln>
        </p:spPr>
      </p:pic>
      <p:sp>
        <p:nvSpPr>
          <p:cNvPr id="38917" name="TextBox 5"/>
          <p:cNvSpPr txBox="1">
            <a:spLocks noChangeArrowheads="1"/>
          </p:cNvSpPr>
          <p:nvPr/>
        </p:nvSpPr>
        <p:spPr bwMode="auto">
          <a:xfrm>
            <a:off x="2051050" y="4941888"/>
            <a:ext cx="5473700" cy="1200150"/>
          </a:xfrm>
          <a:prstGeom prst="rect">
            <a:avLst/>
          </a:prstGeom>
          <a:noFill/>
          <a:ln w="9525">
            <a:noFill/>
            <a:miter lim="800000"/>
            <a:headEnd/>
            <a:tailEnd/>
          </a:ln>
        </p:spPr>
        <p:txBody>
          <a:bodyPr>
            <a:spAutoFit/>
          </a:bodyPr>
          <a:lstStyle/>
          <a:p>
            <a:r>
              <a:rPr lang="en-US" sz="2400" b="0"/>
              <a:t>The first advancement in boiler design came with the invention of the Plain Cylinder Boiler.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Box 2"/>
          <p:cNvSpPr txBox="1">
            <a:spLocks noChangeArrowheads="1"/>
          </p:cNvSpPr>
          <p:nvPr/>
        </p:nvSpPr>
        <p:spPr bwMode="auto">
          <a:xfrm>
            <a:off x="900113" y="1125538"/>
            <a:ext cx="6985000" cy="646112"/>
          </a:xfrm>
          <a:prstGeom prst="rect">
            <a:avLst/>
          </a:prstGeom>
          <a:noFill/>
          <a:ln w="9525">
            <a:noFill/>
            <a:miter lim="800000"/>
            <a:headEnd/>
            <a:tailEnd/>
          </a:ln>
        </p:spPr>
        <p:txBody>
          <a:bodyPr>
            <a:spAutoFit/>
          </a:bodyPr>
          <a:lstStyle/>
          <a:p>
            <a:pPr algn="ctr"/>
            <a:r>
              <a:rPr lang="en-US" sz="3600" b="0"/>
              <a:t>The Cornish Boiler</a:t>
            </a:r>
          </a:p>
        </p:txBody>
      </p:sp>
      <p:pic>
        <p:nvPicPr>
          <p:cNvPr id="39940" name="Picture 2"/>
          <p:cNvPicPr>
            <a:picLocks noChangeAspect="1" noChangeArrowheads="1"/>
          </p:cNvPicPr>
          <p:nvPr/>
        </p:nvPicPr>
        <p:blipFill>
          <a:blip r:embed="rId3" cstate="print"/>
          <a:srcRect/>
          <a:stretch>
            <a:fillRect/>
          </a:stretch>
        </p:blipFill>
        <p:spPr bwMode="auto">
          <a:xfrm>
            <a:off x="1187450" y="2328863"/>
            <a:ext cx="6929438" cy="2252662"/>
          </a:xfrm>
          <a:prstGeom prst="rect">
            <a:avLst/>
          </a:prstGeom>
          <a:noFill/>
          <a:ln w="9525">
            <a:noFill/>
            <a:miter lim="800000"/>
            <a:headEnd/>
            <a:tailEnd/>
          </a:ln>
        </p:spPr>
      </p:pic>
      <p:sp>
        <p:nvSpPr>
          <p:cNvPr id="39941" name="TextBox 4"/>
          <p:cNvSpPr txBox="1">
            <a:spLocks noChangeArrowheads="1"/>
          </p:cNvSpPr>
          <p:nvPr/>
        </p:nvSpPr>
        <p:spPr bwMode="auto">
          <a:xfrm>
            <a:off x="1763713" y="5013325"/>
            <a:ext cx="6121400" cy="830263"/>
          </a:xfrm>
          <a:prstGeom prst="rect">
            <a:avLst/>
          </a:prstGeom>
          <a:noFill/>
          <a:ln w="9525">
            <a:noFill/>
            <a:miter lim="800000"/>
            <a:headEnd/>
            <a:tailEnd/>
          </a:ln>
        </p:spPr>
        <p:txBody>
          <a:bodyPr>
            <a:spAutoFit/>
          </a:bodyPr>
          <a:lstStyle/>
          <a:p>
            <a:r>
              <a:rPr lang="en-US" sz="2400" b="0"/>
              <a:t>This greatly increased the amount of heat transferred to the water.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2"/>
          <p:cNvSpPr txBox="1">
            <a:spLocks noChangeArrowheads="1"/>
          </p:cNvSpPr>
          <p:nvPr/>
        </p:nvSpPr>
        <p:spPr bwMode="auto">
          <a:xfrm>
            <a:off x="1042988" y="1052513"/>
            <a:ext cx="6985000" cy="646112"/>
          </a:xfrm>
          <a:prstGeom prst="rect">
            <a:avLst/>
          </a:prstGeom>
          <a:noFill/>
          <a:ln w="9525">
            <a:noFill/>
            <a:miter lim="800000"/>
            <a:headEnd/>
            <a:tailEnd/>
          </a:ln>
        </p:spPr>
        <p:txBody>
          <a:bodyPr>
            <a:spAutoFit/>
          </a:bodyPr>
          <a:lstStyle/>
          <a:p>
            <a:pPr algn="ctr"/>
            <a:r>
              <a:rPr lang="en-US" sz="3600" b="0"/>
              <a:t>The Lancashire Boiler</a:t>
            </a:r>
          </a:p>
        </p:txBody>
      </p:sp>
      <p:sp>
        <p:nvSpPr>
          <p:cNvPr id="40964" name="TextBox 4"/>
          <p:cNvSpPr txBox="1">
            <a:spLocks noChangeArrowheads="1"/>
          </p:cNvSpPr>
          <p:nvPr/>
        </p:nvSpPr>
        <p:spPr bwMode="auto">
          <a:xfrm>
            <a:off x="1258888" y="5300663"/>
            <a:ext cx="6985000" cy="1200150"/>
          </a:xfrm>
          <a:prstGeom prst="rect">
            <a:avLst/>
          </a:prstGeom>
          <a:noFill/>
          <a:ln w="9525">
            <a:noFill/>
            <a:miter lim="800000"/>
            <a:headEnd/>
            <a:tailEnd/>
          </a:ln>
        </p:spPr>
        <p:txBody>
          <a:bodyPr>
            <a:spAutoFit/>
          </a:bodyPr>
          <a:lstStyle/>
          <a:p>
            <a:r>
              <a:rPr lang="en-US" sz="2400" b="0"/>
              <a:t>The combustion takes place in 2 flue systems thereby increasing the amount of heating of the sides of the cylinder.</a:t>
            </a:r>
          </a:p>
        </p:txBody>
      </p:sp>
      <p:pic>
        <p:nvPicPr>
          <p:cNvPr id="40965" name="Picture 2"/>
          <p:cNvPicPr>
            <a:picLocks noChangeAspect="1" noChangeArrowheads="1"/>
          </p:cNvPicPr>
          <p:nvPr/>
        </p:nvPicPr>
        <p:blipFill>
          <a:blip r:embed="rId3" cstate="print"/>
          <a:srcRect/>
          <a:stretch>
            <a:fillRect/>
          </a:stretch>
        </p:blipFill>
        <p:spPr bwMode="auto">
          <a:xfrm>
            <a:off x="1187450" y="2286000"/>
            <a:ext cx="6894513" cy="28289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4294967295"/>
          </p:nvPr>
        </p:nvSpPr>
        <p:spPr>
          <a:xfrm>
            <a:off x="971550" y="1989138"/>
            <a:ext cx="7416800" cy="3313112"/>
          </a:xfrm>
        </p:spPr>
        <p:txBody>
          <a:bodyPr/>
          <a:lstStyle/>
          <a:p>
            <a:r>
              <a:rPr lang="en-US" sz="2400" smtClean="0">
                <a:cs typeface="Arial" charset="0"/>
              </a:rPr>
              <a:t>Design and testing standards and a system of certification came about as the result initially of fatal boiler explosions.</a:t>
            </a:r>
          </a:p>
          <a:p>
            <a:endParaRPr lang="en-US" sz="2400" smtClean="0">
              <a:cs typeface="Arial" charset="0"/>
            </a:endParaRPr>
          </a:p>
          <a:p>
            <a:r>
              <a:rPr lang="en-US" sz="2400" u="sng" smtClean="0">
                <a:cs typeface="Arial" charset="0"/>
              </a:rPr>
              <a:t>BS 5500</a:t>
            </a:r>
            <a:r>
              <a:rPr lang="en-US" sz="2400" smtClean="0">
                <a:cs typeface="Arial" charset="0"/>
              </a:rPr>
              <a:t>: Former British Standard, replaced in the UK by  a European Standard </a:t>
            </a:r>
            <a:r>
              <a:rPr lang="en-US" sz="2400" u="sng" smtClean="0">
                <a:cs typeface="Arial" charset="0"/>
              </a:rPr>
              <a:t>BS EN 1344</a:t>
            </a:r>
            <a:r>
              <a:rPr lang="en-US" sz="2400" smtClean="0">
                <a:cs typeface="Arial" charset="0"/>
              </a:rPr>
              <a:t> but retained under the name </a:t>
            </a:r>
            <a:r>
              <a:rPr lang="en-US" sz="2400" u="sng" smtClean="0">
                <a:cs typeface="Arial" charset="0"/>
              </a:rPr>
              <a:t>PD 5500</a:t>
            </a:r>
            <a:r>
              <a:rPr lang="en-US" sz="2400" smtClean="0">
                <a:cs typeface="Arial" charset="0"/>
              </a:rPr>
              <a:t> for the design and construction of export equipment.</a:t>
            </a:r>
          </a:p>
          <a:p>
            <a:pPr lvl="1" eaLnBrk="1" hangingPunct="1">
              <a:spcBef>
                <a:spcPct val="30000"/>
              </a:spcBef>
              <a:buFontTx/>
              <a:buChar char="•"/>
            </a:pPr>
            <a:endParaRPr lang="en-US" sz="2400" smtClean="0"/>
          </a:p>
        </p:txBody>
      </p:sp>
      <p:sp>
        <p:nvSpPr>
          <p:cNvPr id="5124" name="TextBox 3"/>
          <p:cNvSpPr txBox="1">
            <a:spLocks noChangeArrowheads="1"/>
          </p:cNvSpPr>
          <p:nvPr/>
        </p:nvSpPr>
        <p:spPr bwMode="auto">
          <a:xfrm>
            <a:off x="1042988" y="836613"/>
            <a:ext cx="6913562" cy="646112"/>
          </a:xfrm>
          <a:prstGeom prst="rect">
            <a:avLst/>
          </a:prstGeom>
          <a:noFill/>
          <a:ln w="9525">
            <a:noFill/>
            <a:miter lim="800000"/>
            <a:headEnd/>
            <a:tailEnd/>
          </a:ln>
        </p:spPr>
        <p:txBody>
          <a:bodyPr>
            <a:spAutoFit/>
          </a:bodyPr>
          <a:lstStyle/>
          <a:p>
            <a:pPr algn="ctr"/>
            <a:r>
              <a:rPr lang="en-GB" sz="3600" b="0"/>
              <a:t>British Standards Design Codes</a:t>
            </a:r>
            <a:endParaRPr lang="en-US" sz="3600" b="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2"/>
          <p:cNvSpPr txBox="1">
            <a:spLocks noChangeArrowheads="1"/>
          </p:cNvSpPr>
          <p:nvPr/>
        </p:nvSpPr>
        <p:spPr bwMode="auto">
          <a:xfrm>
            <a:off x="971550" y="981075"/>
            <a:ext cx="6985000" cy="646113"/>
          </a:xfrm>
          <a:prstGeom prst="rect">
            <a:avLst/>
          </a:prstGeom>
          <a:noFill/>
          <a:ln w="9525">
            <a:noFill/>
            <a:miter lim="800000"/>
            <a:headEnd/>
            <a:tailEnd/>
          </a:ln>
        </p:spPr>
        <p:txBody>
          <a:bodyPr>
            <a:spAutoFit/>
          </a:bodyPr>
          <a:lstStyle/>
          <a:p>
            <a:pPr algn="ctr"/>
            <a:r>
              <a:rPr lang="en-US" sz="3600" b="0"/>
              <a:t>The Scotch Boiler (2-pass)</a:t>
            </a:r>
          </a:p>
        </p:txBody>
      </p:sp>
      <p:sp>
        <p:nvSpPr>
          <p:cNvPr id="41988" name="TextBox 4"/>
          <p:cNvSpPr txBox="1">
            <a:spLocks noChangeArrowheads="1"/>
          </p:cNvSpPr>
          <p:nvPr/>
        </p:nvSpPr>
        <p:spPr bwMode="auto">
          <a:xfrm>
            <a:off x="1042988" y="4797425"/>
            <a:ext cx="7416800" cy="1570038"/>
          </a:xfrm>
          <a:prstGeom prst="rect">
            <a:avLst/>
          </a:prstGeom>
          <a:noFill/>
          <a:ln w="9525">
            <a:noFill/>
            <a:miter lim="800000"/>
            <a:headEnd/>
            <a:tailEnd/>
          </a:ln>
        </p:spPr>
        <p:txBody>
          <a:bodyPr>
            <a:spAutoFit/>
          </a:bodyPr>
          <a:lstStyle/>
          <a:p>
            <a:r>
              <a:rPr lang="en-US" sz="2400" b="0"/>
              <a:t>The water tank is made from corrugated plates to improve its strength and increase its surface area. Because of the larger water surface exposed to the heat more heat is transferred to the water.</a:t>
            </a:r>
          </a:p>
        </p:txBody>
      </p:sp>
      <p:pic>
        <p:nvPicPr>
          <p:cNvPr id="41989" name="Picture 2"/>
          <p:cNvPicPr>
            <a:picLocks noChangeAspect="1" noChangeArrowheads="1"/>
          </p:cNvPicPr>
          <p:nvPr/>
        </p:nvPicPr>
        <p:blipFill>
          <a:blip r:embed="rId3" cstate="print"/>
          <a:srcRect/>
          <a:stretch>
            <a:fillRect/>
          </a:stretch>
        </p:blipFill>
        <p:spPr bwMode="auto">
          <a:xfrm>
            <a:off x="1619250" y="2060575"/>
            <a:ext cx="6513513" cy="259238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2"/>
          <p:cNvSpPr txBox="1">
            <a:spLocks noChangeArrowheads="1"/>
          </p:cNvSpPr>
          <p:nvPr/>
        </p:nvSpPr>
        <p:spPr bwMode="auto">
          <a:xfrm>
            <a:off x="1116013" y="2924175"/>
            <a:ext cx="6985000" cy="1570038"/>
          </a:xfrm>
          <a:prstGeom prst="rect">
            <a:avLst/>
          </a:prstGeom>
          <a:noFill/>
          <a:ln w="9525">
            <a:noFill/>
            <a:miter lim="800000"/>
            <a:headEnd/>
            <a:tailEnd/>
          </a:ln>
        </p:spPr>
        <p:txBody>
          <a:bodyPr>
            <a:spAutoFit/>
          </a:bodyPr>
          <a:lstStyle/>
          <a:p>
            <a:r>
              <a:rPr lang="en-US" sz="2400" b="0"/>
              <a:t>There are two approaches in boiler design: fire tube and water tube. The goal in all cases is to maximize the heat transfer between the water and the hot gases heating it.</a:t>
            </a:r>
          </a:p>
        </p:txBody>
      </p:sp>
      <p:sp>
        <p:nvSpPr>
          <p:cNvPr id="43012" name="TextBox 3"/>
          <p:cNvSpPr txBox="1">
            <a:spLocks noChangeArrowheads="1"/>
          </p:cNvSpPr>
          <p:nvPr/>
        </p:nvSpPr>
        <p:spPr bwMode="auto">
          <a:xfrm>
            <a:off x="2195513" y="908050"/>
            <a:ext cx="4392612" cy="646113"/>
          </a:xfrm>
          <a:prstGeom prst="rect">
            <a:avLst/>
          </a:prstGeom>
          <a:noFill/>
          <a:ln w="9525">
            <a:noFill/>
            <a:miter lim="800000"/>
            <a:headEnd/>
            <a:tailEnd/>
          </a:ln>
        </p:spPr>
        <p:txBody>
          <a:bodyPr>
            <a:spAutoFit/>
          </a:bodyPr>
          <a:lstStyle/>
          <a:p>
            <a:pPr algn="ctr"/>
            <a:r>
              <a:rPr lang="en-US" sz="3600" b="0"/>
              <a:t>Boiler classification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Box 2"/>
          <p:cNvSpPr txBox="1">
            <a:spLocks noChangeArrowheads="1"/>
          </p:cNvSpPr>
          <p:nvPr/>
        </p:nvSpPr>
        <p:spPr bwMode="auto">
          <a:xfrm>
            <a:off x="971550" y="981075"/>
            <a:ext cx="6985000" cy="646113"/>
          </a:xfrm>
          <a:prstGeom prst="rect">
            <a:avLst/>
          </a:prstGeom>
          <a:noFill/>
          <a:ln w="9525">
            <a:noFill/>
            <a:miter lim="800000"/>
            <a:headEnd/>
            <a:tailEnd/>
          </a:ln>
        </p:spPr>
        <p:txBody>
          <a:bodyPr>
            <a:spAutoFit/>
          </a:bodyPr>
          <a:lstStyle/>
          <a:p>
            <a:pPr algn="ctr"/>
            <a:r>
              <a:rPr lang="en-US" sz="3600" b="0"/>
              <a:t>Fire-tube boilers</a:t>
            </a:r>
          </a:p>
        </p:txBody>
      </p:sp>
      <p:sp>
        <p:nvSpPr>
          <p:cNvPr id="44036" name="TextBox 4"/>
          <p:cNvSpPr txBox="1">
            <a:spLocks noChangeArrowheads="1"/>
          </p:cNvSpPr>
          <p:nvPr/>
        </p:nvSpPr>
        <p:spPr bwMode="auto">
          <a:xfrm>
            <a:off x="1042988" y="5013325"/>
            <a:ext cx="7416800" cy="1200150"/>
          </a:xfrm>
          <a:prstGeom prst="rect">
            <a:avLst/>
          </a:prstGeom>
          <a:noFill/>
          <a:ln w="9525">
            <a:noFill/>
            <a:miter lim="800000"/>
            <a:headEnd/>
            <a:tailEnd/>
          </a:ln>
        </p:spPr>
        <p:txBody>
          <a:bodyPr>
            <a:spAutoFit/>
          </a:bodyPr>
          <a:lstStyle/>
          <a:p>
            <a:r>
              <a:rPr lang="en-US" sz="2400" b="0"/>
              <a:t>The fire, or hot flue gases from the burner, is channeled through tubes that are surrounded by the water to be heated.</a:t>
            </a:r>
          </a:p>
        </p:txBody>
      </p:sp>
      <p:pic>
        <p:nvPicPr>
          <p:cNvPr id="44037" name="Picture 2"/>
          <p:cNvPicPr>
            <a:picLocks noChangeAspect="1" noChangeArrowheads="1"/>
          </p:cNvPicPr>
          <p:nvPr/>
        </p:nvPicPr>
        <p:blipFill>
          <a:blip r:embed="rId3" cstate="print"/>
          <a:srcRect/>
          <a:stretch>
            <a:fillRect/>
          </a:stretch>
        </p:blipFill>
        <p:spPr bwMode="auto">
          <a:xfrm>
            <a:off x="2627313" y="1700213"/>
            <a:ext cx="4537075" cy="27908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Box 2"/>
          <p:cNvSpPr txBox="1">
            <a:spLocks noChangeArrowheads="1"/>
          </p:cNvSpPr>
          <p:nvPr/>
        </p:nvSpPr>
        <p:spPr bwMode="auto">
          <a:xfrm>
            <a:off x="684213" y="1557338"/>
            <a:ext cx="7920037" cy="4892675"/>
          </a:xfrm>
          <a:prstGeom prst="rect">
            <a:avLst/>
          </a:prstGeom>
          <a:noFill/>
          <a:ln w="9525">
            <a:noFill/>
            <a:miter lim="800000"/>
            <a:headEnd/>
            <a:tailEnd/>
          </a:ln>
        </p:spPr>
        <p:txBody>
          <a:bodyPr>
            <a:spAutoFit/>
          </a:bodyPr>
          <a:lstStyle/>
          <a:p>
            <a:pPr>
              <a:buFont typeface="Arial" charset="0"/>
              <a:buChar char="•"/>
              <a:tabLst>
                <a:tab pos="444500" algn="l"/>
              </a:tabLst>
            </a:pPr>
            <a:r>
              <a:rPr lang="en-US" sz="2400" b="0"/>
              <a:t>    Relatively inexpensive</a:t>
            </a:r>
          </a:p>
          <a:p>
            <a:pPr>
              <a:tabLst>
                <a:tab pos="444500" algn="l"/>
              </a:tabLst>
            </a:pPr>
            <a:endParaRPr lang="en-US" sz="2400" b="0"/>
          </a:p>
          <a:p>
            <a:pPr>
              <a:buFont typeface="Arial" charset="0"/>
              <a:buChar char="•"/>
              <a:tabLst>
                <a:tab pos="444500" algn="l"/>
              </a:tabLst>
            </a:pPr>
            <a:r>
              <a:rPr lang="en-US" sz="2400" b="0"/>
              <a:t>     Easy to clean</a:t>
            </a:r>
          </a:p>
          <a:p>
            <a:pPr>
              <a:tabLst>
                <a:tab pos="444500" algn="l"/>
              </a:tabLst>
            </a:pPr>
            <a:endParaRPr lang="en-US" sz="2400" b="0"/>
          </a:p>
          <a:p>
            <a:pPr>
              <a:tabLst>
                <a:tab pos="444500" algn="l"/>
              </a:tabLst>
            </a:pPr>
            <a:r>
              <a:rPr lang="en-US" sz="2400" b="0"/>
              <a:t>•     Compact in size</a:t>
            </a:r>
          </a:p>
          <a:p>
            <a:pPr>
              <a:tabLst>
                <a:tab pos="444500" algn="l"/>
              </a:tabLst>
            </a:pPr>
            <a:endParaRPr lang="en-US" sz="2400" b="0"/>
          </a:p>
          <a:p>
            <a:pPr>
              <a:tabLst>
                <a:tab pos="444500" algn="l"/>
              </a:tabLst>
            </a:pPr>
            <a:r>
              <a:rPr lang="en-US" sz="2400" b="0"/>
              <a:t>•     Available in sizes from 600,000 btu/hr to 	50,000,000 btu/hr</a:t>
            </a:r>
          </a:p>
          <a:p>
            <a:pPr>
              <a:tabLst>
                <a:tab pos="444500" algn="l"/>
              </a:tabLst>
            </a:pPr>
            <a:endParaRPr lang="en-US" sz="2400" b="0"/>
          </a:p>
          <a:p>
            <a:pPr>
              <a:tabLst>
                <a:tab pos="444500" algn="l"/>
              </a:tabLst>
            </a:pPr>
            <a:r>
              <a:rPr lang="en-US" sz="2400" b="0"/>
              <a:t>•     Easy to replace tubes</a:t>
            </a:r>
          </a:p>
          <a:p>
            <a:pPr>
              <a:tabLst>
                <a:tab pos="444500" algn="l"/>
              </a:tabLst>
            </a:pPr>
            <a:endParaRPr lang="en-US" sz="2400" b="0"/>
          </a:p>
          <a:p>
            <a:pPr>
              <a:tabLst>
                <a:tab pos="444500" algn="l"/>
              </a:tabLst>
            </a:pPr>
            <a:r>
              <a:rPr lang="en-US" sz="2400" b="0"/>
              <a:t>•	Well suited for space heating and industrial 	process 	applications</a:t>
            </a:r>
          </a:p>
        </p:txBody>
      </p:sp>
      <p:sp>
        <p:nvSpPr>
          <p:cNvPr id="45060" name="TextBox 3"/>
          <p:cNvSpPr txBox="1">
            <a:spLocks noChangeArrowheads="1"/>
          </p:cNvSpPr>
          <p:nvPr/>
        </p:nvSpPr>
        <p:spPr bwMode="auto">
          <a:xfrm>
            <a:off x="2916238" y="908050"/>
            <a:ext cx="3168650" cy="646113"/>
          </a:xfrm>
          <a:prstGeom prst="rect">
            <a:avLst/>
          </a:prstGeom>
          <a:noFill/>
          <a:ln w="9525">
            <a:noFill/>
            <a:miter lim="800000"/>
            <a:headEnd/>
            <a:tailEnd/>
          </a:ln>
        </p:spPr>
        <p:txBody>
          <a:bodyPr>
            <a:spAutoFit/>
          </a:bodyPr>
          <a:lstStyle/>
          <a:p>
            <a:pPr algn="ctr"/>
            <a:r>
              <a:rPr lang="en-US" sz="3600" b="0"/>
              <a:t>Advantages: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Box 2"/>
          <p:cNvSpPr txBox="1">
            <a:spLocks noChangeArrowheads="1"/>
          </p:cNvSpPr>
          <p:nvPr/>
        </p:nvSpPr>
        <p:spPr bwMode="auto">
          <a:xfrm>
            <a:off x="684213" y="2276475"/>
            <a:ext cx="7920037" cy="3048000"/>
          </a:xfrm>
          <a:prstGeom prst="rect">
            <a:avLst/>
          </a:prstGeom>
          <a:noFill/>
          <a:ln w="9525">
            <a:noFill/>
            <a:miter lim="800000"/>
            <a:headEnd/>
            <a:tailEnd/>
          </a:ln>
        </p:spPr>
        <p:txBody>
          <a:bodyPr>
            <a:spAutoFit/>
          </a:bodyPr>
          <a:lstStyle/>
          <a:p>
            <a:pPr>
              <a:tabLst>
                <a:tab pos="533400" algn="l"/>
              </a:tabLst>
            </a:pPr>
            <a:r>
              <a:rPr lang="en-US" sz="2400"/>
              <a:t>•	</a:t>
            </a:r>
            <a:r>
              <a:rPr lang="en-US" sz="2400" b="0"/>
              <a:t>Not suitable for high pressure applications 250 psig            	and above</a:t>
            </a:r>
          </a:p>
          <a:p>
            <a:pPr>
              <a:tabLst>
                <a:tab pos="533400" algn="l"/>
              </a:tabLst>
            </a:pPr>
            <a:endParaRPr lang="en-US" sz="2400" b="0"/>
          </a:p>
          <a:p>
            <a:pPr>
              <a:tabLst>
                <a:tab pos="533400" algn="l"/>
              </a:tabLst>
            </a:pPr>
            <a:r>
              <a:rPr lang="en-US" sz="2400" b="0"/>
              <a:t>•	Limitation for high capacity steam generation</a:t>
            </a:r>
          </a:p>
          <a:p>
            <a:pPr>
              <a:tabLst>
                <a:tab pos="533400" algn="l"/>
              </a:tabLst>
            </a:pPr>
            <a:endParaRPr lang="en-US" sz="2400" b="0"/>
          </a:p>
          <a:p>
            <a:pPr>
              <a:tabLst>
                <a:tab pos="533400" algn="l"/>
              </a:tabLst>
            </a:pPr>
            <a:r>
              <a:rPr lang="en-US" sz="2400" b="0"/>
              <a:t>• 	In a fire-tube boiler, the entire tank is under    	pressure, so if the tank bursts it creates a major</a:t>
            </a:r>
          </a:p>
          <a:p>
            <a:pPr>
              <a:tabLst>
                <a:tab pos="533400" algn="l"/>
              </a:tabLst>
            </a:pPr>
            <a:r>
              <a:rPr lang="en-US" sz="2400" b="0"/>
              <a:t>	explosion.</a:t>
            </a:r>
          </a:p>
        </p:txBody>
      </p:sp>
      <p:sp>
        <p:nvSpPr>
          <p:cNvPr id="46084" name="TextBox 3"/>
          <p:cNvSpPr txBox="1">
            <a:spLocks noChangeArrowheads="1"/>
          </p:cNvSpPr>
          <p:nvPr/>
        </p:nvSpPr>
        <p:spPr bwMode="auto">
          <a:xfrm>
            <a:off x="2484438" y="908050"/>
            <a:ext cx="4032250" cy="647700"/>
          </a:xfrm>
          <a:prstGeom prst="rect">
            <a:avLst/>
          </a:prstGeom>
          <a:noFill/>
          <a:ln w="9525">
            <a:noFill/>
            <a:miter lim="800000"/>
            <a:headEnd/>
            <a:tailEnd/>
          </a:ln>
        </p:spPr>
        <p:txBody>
          <a:bodyPr>
            <a:spAutoFit/>
          </a:bodyPr>
          <a:lstStyle/>
          <a:p>
            <a:pPr algn="ctr"/>
            <a:r>
              <a:rPr lang="en-US" sz="3600" b="0"/>
              <a:t>Disadvantages: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Box 2"/>
          <p:cNvSpPr txBox="1">
            <a:spLocks noChangeArrowheads="1"/>
          </p:cNvSpPr>
          <p:nvPr/>
        </p:nvSpPr>
        <p:spPr bwMode="auto">
          <a:xfrm>
            <a:off x="971550" y="620713"/>
            <a:ext cx="6985000" cy="646112"/>
          </a:xfrm>
          <a:prstGeom prst="rect">
            <a:avLst/>
          </a:prstGeom>
          <a:noFill/>
          <a:ln w="9525">
            <a:noFill/>
            <a:miter lim="800000"/>
            <a:headEnd/>
            <a:tailEnd/>
          </a:ln>
        </p:spPr>
        <p:txBody>
          <a:bodyPr>
            <a:spAutoFit/>
          </a:bodyPr>
          <a:lstStyle/>
          <a:p>
            <a:pPr algn="ctr"/>
            <a:r>
              <a:rPr lang="en-US" sz="3600" b="0"/>
              <a:t>Water-tube boilers</a:t>
            </a:r>
          </a:p>
        </p:txBody>
      </p:sp>
      <p:sp>
        <p:nvSpPr>
          <p:cNvPr id="47108" name="TextBox 4"/>
          <p:cNvSpPr txBox="1">
            <a:spLocks noChangeArrowheads="1"/>
          </p:cNvSpPr>
          <p:nvPr/>
        </p:nvSpPr>
        <p:spPr bwMode="auto">
          <a:xfrm>
            <a:off x="827088" y="5661025"/>
            <a:ext cx="7777162" cy="461963"/>
          </a:xfrm>
          <a:prstGeom prst="rect">
            <a:avLst/>
          </a:prstGeom>
          <a:noFill/>
          <a:ln w="9525">
            <a:noFill/>
            <a:miter lim="800000"/>
            <a:headEnd/>
            <a:tailEnd/>
          </a:ln>
        </p:spPr>
        <p:txBody>
          <a:bodyPr>
            <a:spAutoFit/>
          </a:bodyPr>
          <a:lstStyle/>
          <a:p>
            <a:r>
              <a:rPr lang="en-US" sz="2400" b="0"/>
              <a:t>A Watertube design is the exact opposite of a fire tube.</a:t>
            </a:r>
          </a:p>
        </p:txBody>
      </p:sp>
      <p:pic>
        <p:nvPicPr>
          <p:cNvPr id="47109" name="Picture 2"/>
          <p:cNvPicPr>
            <a:picLocks noChangeAspect="1" noChangeArrowheads="1"/>
          </p:cNvPicPr>
          <p:nvPr/>
        </p:nvPicPr>
        <p:blipFill>
          <a:blip r:embed="rId3" cstate="print"/>
          <a:srcRect/>
          <a:stretch>
            <a:fillRect/>
          </a:stretch>
        </p:blipFill>
        <p:spPr bwMode="auto">
          <a:xfrm>
            <a:off x="2667000" y="1466850"/>
            <a:ext cx="3810000" cy="39243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Box 2"/>
          <p:cNvSpPr txBox="1">
            <a:spLocks noChangeArrowheads="1"/>
          </p:cNvSpPr>
          <p:nvPr/>
        </p:nvSpPr>
        <p:spPr bwMode="auto">
          <a:xfrm>
            <a:off x="684213" y="1989138"/>
            <a:ext cx="7920037" cy="3416300"/>
          </a:xfrm>
          <a:prstGeom prst="rect">
            <a:avLst/>
          </a:prstGeom>
          <a:noFill/>
          <a:ln w="9525">
            <a:noFill/>
            <a:miter lim="800000"/>
            <a:headEnd/>
            <a:tailEnd/>
          </a:ln>
        </p:spPr>
        <p:txBody>
          <a:bodyPr>
            <a:spAutoFit/>
          </a:bodyPr>
          <a:lstStyle/>
          <a:p>
            <a:pPr>
              <a:tabLst>
                <a:tab pos="533400" algn="l"/>
              </a:tabLst>
            </a:pPr>
            <a:r>
              <a:rPr lang="en-US" sz="2400"/>
              <a:t>• 	</a:t>
            </a:r>
            <a:r>
              <a:rPr lang="en-US" sz="2400" b="0"/>
              <a:t>Available in sizes that are far greater than the 	firetube design. Up to several million pounds per 	hour of steam.</a:t>
            </a:r>
          </a:p>
          <a:p>
            <a:pPr>
              <a:tabLst>
                <a:tab pos="533400" algn="l"/>
              </a:tabLst>
            </a:pPr>
            <a:endParaRPr lang="en-US" sz="2400" b="0"/>
          </a:p>
          <a:p>
            <a:pPr>
              <a:tabLst>
                <a:tab pos="533400" algn="l"/>
              </a:tabLst>
            </a:pPr>
            <a:r>
              <a:rPr lang="en-US" sz="2400" b="0"/>
              <a:t>• 	Able to handle higher pressures up to 5,000 psig</a:t>
            </a:r>
          </a:p>
          <a:p>
            <a:pPr>
              <a:tabLst>
                <a:tab pos="533400" algn="l"/>
              </a:tabLst>
            </a:pPr>
            <a:endParaRPr lang="en-US" sz="2400" b="0"/>
          </a:p>
          <a:p>
            <a:pPr>
              <a:tabLst>
                <a:tab pos="533400" algn="l"/>
              </a:tabLst>
            </a:pPr>
            <a:r>
              <a:rPr lang="en-US" sz="2400" b="0"/>
              <a:t>• 	Recover faster than their firetube cousins</a:t>
            </a:r>
          </a:p>
          <a:p>
            <a:pPr>
              <a:tabLst>
                <a:tab pos="533400" algn="l"/>
              </a:tabLst>
            </a:pPr>
            <a:endParaRPr lang="en-US" sz="2400" b="0"/>
          </a:p>
          <a:p>
            <a:pPr>
              <a:tabLst>
                <a:tab pos="533400" algn="l"/>
              </a:tabLst>
            </a:pPr>
            <a:r>
              <a:rPr lang="en-US" sz="2400" b="0"/>
              <a:t>• 	Have the ability to reach very high temperatures</a:t>
            </a:r>
          </a:p>
        </p:txBody>
      </p:sp>
      <p:sp>
        <p:nvSpPr>
          <p:cNvPr id="48132" name="TextBox 3"/>
          <p:cNvSpPr txBox="1">
            <a:spLocks noChangeArrowheads="1"/>
          </p:cNvSpPr>
          <p:nvPr/>
        </p:nvSpPr>
        <p:spPr bwMode="auto">
          <a:xfrm>
            <a:off x="2916238" y="908050"/>
            <a:ext cx="3168650" cy="647700"/>
          </a:xfrm>
          <a:prstGeom prst="rect">
            <a:avLst/>
          </a:prstGeom>
          <a:noFill/>
          <a:ln w="9525">
            <a:noFill/>
            <a:miter lim="800000"/>
            <a:headEnd/>
            <a:tailEnd/>
          </a:ln>
        </p:spPr>
        <p:txBody>
          <a:bodyPr>
            <a:spAutoFit/>
          </a:bodyPr>
          <a:lstStyle/>
          <a:p>
            <a:pPr algn="ctr"/>
            <a:r>
              <a:rPr lang="en-US" sz="3600" b="0"/>
              <a:t>Advantages: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Box 2"/>
          <p:cNvSpPr txBox="1">
            <a:spLocks noChangeArrowheads="1"/>
          </p:cNvSpPr>
          <p:nvPr/>
        </p:nvSpPr>
        <p:spPr bwMode="auto">
          <a:xfrm>
            <a:off x="1619250" y="2492375"/>
            <a:ext cx="6624638" cy="2678113"/>
          </a:xfrm>
          <a:prstGeom prst="rect">
            <a:avLst/>
          </a:prstGeom>
          <a:noFill/>
          <a:ln w="9525">
            <a:noFill/>
            <a:miter lim="800000"/>
            <a:headEnd/>
            <a:tailEnd/>
          </a:ln>
        </p:spPr>
        <p:txBody>
          <a:bodyPr>
            <a:spAutoFit/>
          </a:bodyPr>
          <a:lstStyle/>
          <a:p>
            <a:pPr>
              <a:tabLst>
                <a:tab pos="622300" algn="l"/>
              </a:tabLst>
            </a:pPr>
            <a:r>
              <a:rPr lang="en-US" sz="2400"/>
              <a:t>• 	</a:t>
            </a:r>
            <a:r>
              <a:rPr lang="en-US" sz="2400" b="0"/>
              <a:t>High initial capital cost</a:t>
            </a:r>
          </a:p>
          <a:p>
            <a:pPr>
              <a:tabLst>
                <a:tab pos="622300" algn="l"/>
              </a:tabLst>
            </a:pPr>
            <a:endParaRPr lang="en-US" sz="2400" b="0"/>
          </a:p>
          <a:p>
            <a:pPr>
              <a:tabLst>
                <a:tab pos="622300" algn="l"/>
              </a:tabLst>
            </a:pPr>
            <a:r>
              <a:rPr lang="en-US" sz="2400" b="0"/>
              <a:t>• 	Cleaning is more difficult due to the design</a:t>
            </a:r>
          </a:p>
          <a:p>
            <a:pPr>
              <a:tabLst>
                <a:tab pos="622300" algn="l"/>
              </a:tabLst>
            </a:pPr>
            <a:endParaRPr lang="en-US" sz="2400" b="0"/>
          </a:p>
          <a:p>
            <a:pPr>
              <a:tabLst>
                <a:tab pos="622300" algn="l"/>
              </a:tabLst>
            </a:pPr>
            <a:r>
              <a:rPr lang="en-US" sz="2400" b="0"/>
              <a:t>• 	No commonality between tubes</a:t>
            </a:r>
          </a:p>
          <a:p>
            <a:pPr>
              <a:tabLst>
                <a:tab pos="622300" algn="l"/>
              </a:tabLst>
            </a:pPr>
            <a:endParaRPr lang="en-US" sz="2400" b="0"/>
          </a:p>
          <a:p>
            <a:pPr>
              <a:tabLst>
                <a:tab pos="622300" algn="l"/>
              </a:tabLst>
            </a:pPr>
            <a:r>
              <a:rPr lang="en-US" sz="2400" b="0"/>
              <a:t>• 	Physical size may be an issue</a:t>
            </a:r>
          </a:p>
        </p:txBody>
      </p:sp>
      <p:sp>
        <p:nvSpPr>
          <p:cNvPr id="49156" name="TextBox 3"/>
          <p:cNvSpPr txBox="1">
            <a:spLocks noChangeArrowheads="1"/>
          </p:cNvSpPr>
          <p:nvPr/>
        </p:nvSpPr>
        <p:spPr bwMode="auto">
          <a:xfrm>
            <a:off x="2700338" y="981075"/>
            <a:ext cx="3816350" cy="646113"/>
          </a:xfrm>
          <a:prstGeom prst="rect">
            <a:avLst/>
          </a:prstGeom>
          <a:noFill/>
          <a:ln w="9525">
            <a:noFill/>
            <a:miter lim="800000"/>
            <a:headEnd/>
            <a:tailEnd/>
          </a:ln>
        </p:spPr>
        <p:txBody>
          <a:bodyPr>
            <a:spAutoFit/>
          </a:bodyPr>
          <a:lstStyle/>
          <a:p>
            <a:pPr algn="ctr"/>
            <a:r>
              <a:rPr lang="en-US" sz="3600" b="0"/>
              <a:t>Disadvantages: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Box 2"/>
          <p:cNvSpPr txBox="1">
            <a:spLocks noChangeArrowheads="1"/>
          </p:cNvSpPr>
          <p:nvPr/>
        </p:nvSpPr>
        <p:spPr bwMode="auto">
          <a:xfrm>
            <a:off x="395288" y="692150"/>
            <a:ext cx="8280400" cy="1200150"/>
          </a:xfrm>
          <a:prstGeom prst="rect">
            <a:avLst/>
          </a:prstGeom>
          <a:noFill/>
          <a:ln w="9525">
            <a:noFill/>
            <a:miter lim="800000"/>
            <a:headEnd/>
            <a:tailEnd/>
          </a:ln>
        </p:spPr>
        <p:txBody>
          <a:bodyPr>
            <a:spAutoFit/>
          </a:bodyPr>
          <a:lstStyle/>
          <a:p>
            <a:pPr algn="ctr"/>
            <a:r>
              <a:rPr lang="en-GB" sz="3600" b="0"/>
              <a:t>Sectioned View of a Modern Water Tube Boiler</a:t>
            </a:r>
            <a:endParaRPr lang="en-US" sz="3600" b="0"/>
          </a:p>
        </p:txBody>
      </p:sp>
      <p:pic>
        <p:nvPicPr>
          <p:cNvPr id="50180" name="Picture 3" descr="water tube boiler.jpg"/>
          <p:cNvPicPr>
            <a:picLocks noChangeAspect="1"/>
          </p:cNvPicPr>
          <p:nvPr/>
        </p:nvPicPr>
        <p:blipFill>
          <a:blip r:embed="rId3" cstate="print"/>
          <a:srcRect/>
          <a:stretch>
            <a:fillRect/>
          </a:stretch>
        </p:blipFill>
        <p:spPr bwMode="auto">
          <a:xfrm>
            <a:off x="1331913" y="2009775"/>
            <a:ext cx="5832475" cy="42735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 descr="http://www.thecannongroup.com/immaginigruppo/be/tipo/watertube.jpg"/>
          <p:cNvPicPr>
            <a:picLocks noChangeAspect="1" noChangeArrowheads="1"/>
          </p:cNvPicPr>
          <p:nvPr/>
        </p:nvPicPr>
        <p:blipFill>
          <a:blip r:embed="rId3" cstate="print"/>
          <a:srcRect/>
          <a:stretch>
            <a:fillRect/>
          </a:stretch>
        </p:blipFill>
        <p:spPr bwMode="auto">
          <a:xfrm>
            <a:off x="1908175" y="2060575"/>
            <a:ext cx="5616575" cy="4010025"/>
          </a:xfrm>
          <a:prstGeom prst="rect">
            <a:avLst/>
          </a:prstGeom>
          <a:noFill/>
          <a:ln w="9525">
            <a:noFill/>
            <a:miter lim="800000"/>
            <a:headEnd/>
            <a:tailEnd/>
          </a:ln>
        </p:spPr>
      </p:pic>
      <p:sp>
        <p:nvSpPr>
          <p:cNvPr id="51204" name="TextBox 3"/>
          <p:cNvSpPr txBox="1">
            <a:spLocks noChangeArrowheads="1"/>
          </p:cNvSpPr>
          <p:nvPr/>
        </p:nvSpPr>
        <p:spPr bwMode="auto">
          <a:xfrm>
            <a:off x="1331913" y="692150"/>
            <a:ext cx="6553200" cy="1200150"/>
          </a:xfrm>
          <a:prstGeom prst="rect">
            <a:avLst/>
          </a:prstGeom>
          <a:noFill/>
          <a:ln w="9525">
            <a:noFill/>
            <a:miter lim="800000"/>
            <a:headEnd/>
            <a:tailEnd/>
          </a:ln>
        </p:spPr>
        <p:txBody>
          <a:bodyPr>
            <a:spAutoFit/>
          </a:bodyPr>
          <a:lstStyle/>
          <a:p>
            <a:pPr algn="ctr"/>
            <a:r>
              <a:rPr lang="en-GB" sz="3600" b="0"/>
              <a:t>Modern High Pressure Steam Package Boiler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3059113" y="765175"/>
            <a:ext cx="2665412" cy="646113"/>
          </a:xfrm>
          <a:prstGeom prst="rect">
            <a:avLst/>
          </a:prstGeom>
          <a:noFill/>
          <a:ln w="9525">
            <a:noFill/>
            <a:miter lim="800000"/>
            <a:headEnd/>
            <a:tailEnd/>
          </a:ln>
        </p:spPr>
        <p:txBody>
          <a:bodyPr>
            <a:spAutoFit/>
          </a:bodyPr>
          <a:lstStyle/>
          <a:p>
            <a:pPr algn="ctr"/>
            <a:r>
              <a:rPr lang="en-GB" sz="3600" b="0"/>
              <a:t>The Law </a:t>
            </a:r>
            <a:endParaRPr lang="en-US" sz="3600" b="0"/>
          </a:p>
        </p:txBody>
      </p:sp>
      <p:sp>
        <p:nvSpPr>
          <p:cNvPr id="6147" name="TextBox 6"/>
          <p:cNvSpPr txBox="1">
            <a:spLocks noChangeArrowheads="1"/>
          </p:cNvSpPr>
          <p:nvPr/>
        </p:nvSpPr>
        <p:spPr bwMode="auto">
          <a:xfrm>
            <a:off x="1042988" y="1628775"/>
            <a:ext cx="7200900" cy="3416300"/>
          </a:xfrm>
          <a:prstGeom prst="rect">
            <a:avLst/>
          </a:prstGeom>
          <a:noFill/>
          <a:ln w="9525">
            <a:noFill/>
            <a:miter lim="800000"/>
            <a:headEnd/>
            <a:tailEnd/>
          </a:ln>
        </p:spPr>
        <p:txBody>
          <a:bodyPr>
            <a:spAutoFit/>
          </a:bodyPr>
          <a:lstStyle/>
          <a:p>
            <a:r>
              <a:rPr lang="en-GB" sz="2400" b="0" dirty="0"/>
              <a:t>All pressure vessels must be registered in </a:t>
            </a:r>
            <a:r>
              <a:rPr lang="en-GB" sz="2400" b="0" dirty="0" smtClean="0"/>
              <a:t>an </a:t>
            </a:r>
            <a:r>
              <a:rPr lang="en-GB" sz="2400" b="0" dirty="0"/>
              <a:t>equipment file.</a:t>
            </a:r>
          </a:p>
          <a:p>
            <a:endParaRPr lang="en-GB" sz="2400" b="0" dirty="0"/>
          </a:p>
          <a:p>
            <a:r>
              <a:rPr lang="en-GB" sz="2400" b="0" dirty="0"/>
              <a:t>Each Vessel must have a unique number and a name plate with year of manufacture </a:t>
            </a:r>
          </a:p>
          <a:p>
            <a:endParaRPr lang="en-GB" sz="2400" b="0" dirty="0"/>
          </a:p>
          <a:p>
            <a:r>
              <a:rPr lang="en-GB" sz="2400" b="0" dirty="0"/>
              <a:t>Certificate of test registered in the equipment file. Also frequency of testing</a:t>
            </a:r>
          </a:p>
          <a:p>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3"/>
          <p:cNvSpPr txBox="1">
            <a:spLocks noChangeArrowheads="1"/>
          </p:cNvSpPr>
          <p:nvPr/>
        </p:nvSpPr>
        <p:spPr bwMode="auto">
          <a:xfrm>
            <a:off x="827088" y="1628775"/>
            <a:ext cx="3095625" cy="3416300"/>
          </a:xfrm>
          <a:prstGeom prst="rect">
            <a:avLst/>
          </a:prstGeom>
          <a:noFill/>
          <a:ln w="9525">
            <a:noFill/>
            <a:miter lim="800000"/>
            <a:headEnd/>
            <a:tailEnd/>
          </a:ln>
        </p:spPr>
        <p:txBody>
          <a:bodyPr>
            <a:spAutoFit/>
          </a:bodyPr>
          <a:lstStyle/>
          <a:p>
            <a:r>
              <a:rPr lang="en-GB" sz="2400" b="0"/>
              <a:t>A sectioned view of the boiler arrangement showing all the integrated parts including the economizer (B.F.W. heater) and steam superheater.  </a:t>
            </a:r>
          </a:p>
        </p:txBody>
      </p:sp>
      <p:pic>
        <p:nvPicPr>
          <p:cNvPr id="52228" name="Picture 4" descr="water-tube-boiler.gif"/>
          <p:cNvPicPr>
            <a:picLocks noChangeAspect="1"/>
          </p:cNvPicPr>
          <p:nvPr/>
        </p:nvPicPr>
        <p:blipFill>
          <a:blip r:embed="rId3" cstate="print"/>
          <a:srcRect/>
          <a:stretch>
            <a:fillRect/>
          </a:stretch>
        </p:blipFill>
        <p:spPr bwMode="auto">
          <a:xfrm>
            <a:off x="4140200" y="1341438"/>
            <a:ext cx="4151313" cy="467995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Box 3"/>
          <p:cNvSpPr txBox="1">
            <a:spLocks noChangeArrowheads="1"/>
          </p:cNvSpPr>
          <p:nvPr/>
        </p:nvSpPr>
        <p:spPr bwMode="auto">
          <a:xfrm>
            <a:off x="1331913" y="692150"/>
            <a:ext cx="6553200" cy="646113"/>
          </a:xfrm>
          <a:prstGeom prst="rect">
            <a:avLst/>
          </a:prstGeom>
          <a:noFill/>
          <a:ln w="9525">
            <a:noFill/>
            <a:miter lim="800000"/>
            <a:headEnd/>
            <a:tailEnd/>
          </a:ln>
        </p:spPr>
        <p:txBody>
          <a:bodyPr>
            <a:spAutoFit/>
          </a:bodyPr>
          <a:lstStyle/>
          <a:p>
            <a:pPr algn="ctr"/>
            <a:r>
              <a:rPr lang="en-GB" sz="3600" b="0"/>
              <a:t>Part List Identification</a:t>
            </a:r>
          </a:p>
        </p:txBody>
      </p:sp>
      <p:sp>
        <p:nvSpPr>
          <p:cNvPr id="53252" name="TextBox 7"/>
          <p:cNvSpPr txBox="1">
            <a:spLocks noChangeArrowheads="1"/>
          </p:cNvSpPr>
          <p:nvPr/>
        </p:nvSpPr>
        <p:spPr bwMode="auto">
          <a:xfrm>
            <a:off x="1692275" y="1628775"/>
            <a:ext cx="5543550" cy="4524375"/>
          </a:xfrm>
          <a:prstGeom prst="rect">
            <a:avLst/>
          </a:prstGeom>
          <a:noFill/>
          <a:ln w="9525">
            <a:noFill/>
            <a:miter lim="800000"/>
            <a:headEnd/>
            <a:tailEnd/>
          </a:ln>
        </p:spPr>
        <p:txBody>
          <a:bodyPr>
            <a:spAutoFit/>
          </a:bodyPr>
          <a:lstStyle/>
          <a:p>
            <a:r>
              <a:rPr lang="en-GB" sz="2400" b="0"/>
              <a:t>A.	Boiler Flue Gas Outlet</a:t>
            </a:r>
          </a:p>
          <a:p>
            <a:r>
              <a:rPr lang="en-GB" sz="2400" b="0"/>
              <a:t>B.	Economizer</a:t>
            </a:r>
          </a:p>
          <a:p>
            <a:r>
              <a:rPr lang="en-GB" sz="2400" b="0"/>
              <a:t>C. 	Main Saturated Steam Outlet</a:t>
            </a:r>
          </a:p>
          <a:p>
            <a:r>
              <a:rPr lang="en-GB" sz="2400" b="0"/>
              <a:t>D.	Cyclone</a:t>
            </a:r>
          </a:p>
          <a:p>
            <a:r>
              <a:rPr lang="en-GB" sz="2400" b="0"/>
              <a:t>E.	Stay tube</a:t>
            </a:r>
          </a:p>
          <a:p>
            <a:r>
              <a:rPr lang="en-GB" sz="2400" b="0"/>
              <a:t>F.	Stays</a:t>
            </a:r>
          </a:p>
          <a:p>
            <a:r>
              <a:rPr lang="en-GB" sz="2400" b="0"/>
              <a:t>G.	Superheated steam outlet</a:t>
            </a:r>
          </a:p>
          <a:p>
            <a:r>
              <a:rPr lang="en-GB" sz="2400" b="0"/>
              <a:t>H.	Superheater</a:t>
            </a:r>
          </a:p>
          <a:p>
            <a:r>
              <a:rPr lang="en-GB" sz="2400" b="0"/>
              <a:t>I.	Superheater Headers</a:t>
            </a:r>
          </a:p>
          <a:p>
            <a:r>
              <a:rPr lang="en-GB" sz="2400" b="0"/>
              <a:t>J.	Water Drum</a:t>
            </a:r>
          </a:p>
          <a:p>
            <a:r>
              <a:rPr lang="en-GB" sz="2400" b="0"/>
              <a:t>K.	Burner</a:t>
            </a:r>
          </a:p>
          <a:p>
            <a:endParaRPr lang="en-GB" sz="2400" b="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Box 3"/>
          <p:cNvSpPr txBox="1">
            <a:spLocks noChangeArrowheads="1"/>
          </p:cNvSpPr>
          <p:nvPr/>
        </p:nvSpPr>
        <p:spPr bwMode="auto">
          <a:xfrm>
            <a:off x="1331913" y="692150"/>
            <a:ext cx="6553200" cy="646113"/>
          </a:xfrm>
          <a:prstGeom prst="rect">
            <a:avLst/>
          </a:prstGeom>
          <a:noFill/>
          <a:ln w="9525">
            <a:noFill/>
            <a:miter lim="800000"/>
            <a:headEnd/>
            <a:tailEnd/>
          </a:ln>
        </p:spPr>
        <p:txBody>
          <a:bodyPr>
            <a:spAutoFit/>
          </a:bodyPr>
          <a:lstStyle/>
          <a:p>
            <a:pPr algn="ctr"/>
            <a:r>
              <a:rPr lang="en-GB" sz="3600" b="0"/>
              <a:t>Part List Identification</a:t>
            </a:r>
          </a:p>
        </p:txBody>
      </p:sp>
      <p:sp>
        <p:nvSpPr>
          <p:cNvPr id="54276" name="TextBox 7"/>
          <p:cNvSpPr txBox="1">
            <a:spLocks noChangeArrowheads="1"/>
          </p:cNvSpPr>
          <p:nvPr/>
        </p:nvSpPr>
        <p:spPr bwMode="auto">
          <a:xfrm>
            <a:off x="1763713" y="1628775"/>
            <a:ext cx="5545137" cy="4154488"/>
          </a:xfrm>
          <a:prstGeom prst="rect">
            <a:avLst/>
          </a:prstGeom>
          <a:noFill/>
          <a:ln w="9525">
            <a:noFill/>
            <a:miter lim="800000"/>
            <a:headEnd/>
            <a:tailEnd/>
          </a:ln>
        </p:spPr>
        <p:txBody>
          <a:bodyPr>
            <a:spAutoFit/>
          </a:bodyPr>
          <a:lstStyle/>
          <a:p>
            <a:r>
              <a:rPr lang="en-GB" sz="2400" b="0" dirty="0"/>
              <a:t>L.	</a:t>
            </a:r>
            <a:r>
              <a:rPr lang="en-GB" sz="2400" b="0" dirty="0" err="1"/>
              <a:t>Waterwall</a:t>
            </a:r>
            <a:r>
              <a:rPr lang="en-GB" sz="2400" b="0" dirty="0"/>
              <a:t> Header</a:t>
            </a:r>
          </a:p>
          <a:p>
            <a:r>
              <a:rPr lang="en-GB" sz="2400" b="0" dirty="0"/>
              <a:t>M.	Support Feet</a:t>
            </a:r>
          </a:p>
          <a:p>
            <a:r>
              <a:rPr lang="en-GB" sz="2400" b="0" dirty="0"/>
              <a:t>N.	</a:t>
            </a:r>
            <a:r>
              <a:rPr lang="en-GB" sz="2400" b="0" dirty="0" err="1"/>
              <a:t>Waterwall</a:t>
            </a:r>
            <a:r>
              <a:rPr lang="en-GB" sz="2400" b="0" dirty="0"/>
              <a:t> </a:t>
            </a:r>
          </a:p>
          <a:p>
            <a:r>
              <a:rPr lang="en-GB" sz="2400" b="0" dirty="0"/>
              <a:t>O.	</a:t>
            </a:r>
            <a:r>
              <a:rPr lang="en-GB" sz="2400" b="0" dirty="0" err="1"/>
              <a:t>Waterwall</a:t>
            </a:r>
            <a:r>
              <a:rPr lang="en-GB" sz="2400" b="0" dirty="0"/>
              <a:t> Header</a:t>
            </a:r>
          </a:p>
          <a:p>
            <a:r>
              <a:rPr lang="en-GB" sz="2400" b="0" dirty="0"/>
              <a:t>P.	Back side </a:t>
            </a:r>
            <a:r>
              <a:rPr lang="en-GB" sz="2400" b="0" dirty="0" err="1"/>
              <a:t>Waterwall</a:t>
            </a:r>
            <a:endParaRPr lang="en-GB" sz="2400" b="0" dirty="0"/>
          </a:p>
          <a:p>
            <a:r>
              <a:rPr lang="en-GB" sz="2400" b="0" dirty="0"/>
              <a:t>Q.	Boiler hood</a:t>
            </a:r>
          </a:p>
          <a:p>
            <a:r>
              <a:rPr lang="en-GB" sz="2400" b="0" dirty="0"/>
              <a:t>R.	</a:t>
            </a:r>
            <a:r>
              <a:rPr lang="en-GB" sz="2400" b="0" dirty="0" err="1"/>
              <a:t>Waterwall</a:t>
            </a:r>
            <a:r>
              <a:rPr lang="en-GB" sz="2400" b="0" dirty="0"/>
              <a:t> Header</a:t>
            </a:r>
          </a:p>
          <a:p>
            <a:r>
              <a:rPr lang="en-GB" sz="2400" b="0" dirty="0"/>
              <a:t>S.	Riser</a:t>
            </a:r>
          </a:p>
          <a:p>
            <a:r>
              <a:rPr lang="en-GB" sz="2400" b="0" dirty="0"/>
              <a:t>T.	</a:t>
            </a:r>
            <a:r>
              <a:rPr lang="en-GB" sz="2400" b="0" dirty="0" err="1"/>
              <a:t>Downcomer</a:t>
            </a:r>
            <a:endParaRPr lang="en-GB" sz="2400" b="0" dirty="0"/>
          </a:p>
          <a:p>
            <a:r>
              <a:rPr lang="en-GB" sz="2400" b="0" dirty="0"/>
              <a:t>U.	Steam Drum</a:t>
            </a:r>
          </a:p>
          <a:p>
            <a:r>
              <a:rPr lang="en-GB" sz="2400" b="0" dirty="0"/>
              <a:t>V.	Economizer Header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Box 3"/>
          <p:cNvSpPr txBox="1">
            <a:spLocks noChangeArrowheads="1"/>
          </p:cNvSpPr>
          <p:nvPr/>
        </p:nvSpPr>
        <p:spPr bwMode="auto">
          <a:xfrm>
            <a:off x="1331913" y="692150"/>
            <a:ext cx="6553200" cy="1200150"/>
          </a:xfrm>
          <a:prstGeom prst="rect">
            <a:avLst/>
          </a:prstGeom>
          <a:noFill/>
          <a:ln w="9525">
            <a:noFill/>
            <a:miter lim="800000"/>
            <a:headEnd/>
            <a:tailEnd/>
          </a:ln>
        </p:spPr>
        <p:txBody>
          <a:bodyPr>
            <a:spAutoFit/>
          </a:bodyPr>
          <a:lstStyle/>
          <a:p>
            <a:pPr algn="ctr"/>
            <a:r>
              <a:rPr lang="en-GB" sz="3600" b="0"/>
              <a:t>Process Plant Incorporating a Heat Recovery Steam Boiler</a:t>
            </a:r>
          </a:p>
        </p:txBody>
      </p:sp>
      <p:pic>
        <p:nvPicPr>
          <p:cNvPr id="55300" name="Picture 4" descr="Process gas boiler.jpg"/>
          <p:cNvPicPr>
            <a:picLocks noChangeAspect="1"/>
          </p:cNvPicPr>
          <p:nvPr/>
        </p:nvPicPr>
        <p:blipFill>
          <a:blip r:embed="rId3" cstate="print"/>
          <a:srcRect/>
          <a:stretch>
            <a:fillRect/>
          </a:stretch>
        </p:blipFill>
        <p:spPr bwMode="auto">
          <a:xfrm>
            <a:off x="1187450" y="2060575"/>
            <a:ext cx="6624638" cy="4064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3"/>
          <p:cNvSpPr txBox="1">
            <a:spLocks noChangeArrowheads="1"/>
          </p:cNvSpPr>
          <p:nvPr/>
        </p:nvSpPr>
        <p:spPr bwMode="auto">
          <a:xfrm>
            <a:off x="1619250" y="1916113"/>
            <a:ext cx="6553200" cy="3786187"/>
          </a:xfrm>
          <a:prstGeom prst="rect">
            <a:avLst/>
          </a:prstGeom>
          <a:noFill/>
          <a:ln w="9525">
            <a:noFill/>
            <a:miter lim="800000"/>
            <a:headEnd/>
            <a:tailEnd/>
          </a:ln>
        </p:spPr>
        <p:txBody>
          <a:bodyPr>
            <a:spAutoFit/>
          </a:bodyPr>
          <a:lstStyle/>
          <a:p>
            <a:r>
              <a:rPr lang="en-GB" sz="2400" b="0"/>
              <a:t>One of the main differences between the process gas boiler (Heat Recovery Steam Boiler) and the conventional package boiler is the thermo-siphon effect. A package boiler will naturally circulate the water by thermo-siphoning were as the process gas boiler because of it layout sometimes have to have forced circulation via a boiler circ. pump.</a:t>
            </a:r>
          </a:p>
          <a:p>
            <a:endParaRPr lang="en-GB" sz="2400" b="0"/>
          </a:p>
          <a:p>
            <a:endParaRPr lang="en-GB" sz="2400" b="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GB" sz="3600" smtClean="0"/>
              <a:t>Testing of Pressure Vessels</a:t>
            </a:r>
          </a:p>
        </p:txBody>
      </p:sp>
      <p:sp>
        <p:nvSpPr>
          <p:cNvPr id="57347" name="Rectangle 3"/>
          <p:cNvSpPr>
            <a:spLocks noGrp="1" noChangeArrowheads="1"/>
          </p:cNvSpPr>
          <p:nvPr>
            <p:ph type="body" idx="1"/>
          </p:nvPr>
        </p:nvSpPr>
        <p:spPr>
          <a:xfrm>
            <a:off x="1403350" y="2708275"/>
            <a:ext cx="6911975" cy="1944688"/>
          </a:xfrm>
        </p:spPr>
        <p:txBody>
          <a:bodyPr>
            <a:normAutofit fontScale="92500" lnSpcReduction="10000"/>
          </a:bodyPr>
          <a:lstStyle/>
          <a:p>
            <a:r>
              <a:rPr lang="en-GB" sz="2400" smtClean="0">
                <a:cs typeface="Arial" charset="0"/>
              </a:rPr>
              <a:t>Test Pressure</a:t>
            </a:r>
          </a:p>
          <a:p>
            <a:r>
              <a:rPr lang="en-GB" sz="2400" smtClean="0">
                <a:cs typeface="Arial" charset="0"/>
              </a:rPr>
              <a:t>Test Fluid</a:t>
            </a:r>
          </a:p>
          <a:p>
            <a:r>
              <a:rPr lang="en-GB" sz="2400" smtClean="0">
                <a:cs typeface="Arial" charset="0"/>
              </a:rPr>
              <a:t>Temperature of the Test Fluid</a:t>
            </a:r>
          </a:p>
          <a:p>
            <a:r>
              <a:rPr lang="en-GB" sz="2400" smtClean="0">
                <a:cs typeface="Arial" charset="0"/>
              </a:rPr>
              <a:t>Are supporting structures Strong enough?</a:t>
            </a:r>
          </a:p>
          <a:p>
            <a:pPr>
              <a:buFontTx/>
              <a:buNone/>
            </a:pPr>
            <a:r>
              <a:rPr lang="en-GB" sz="2800" smtClean="0">
                <a:cs typeface="Arial" charset="0"/>
              </a:rPr>
              <a:t> </a:t>
            </a:r>
            <a:endParaRPr lang="en-US" sz="2800" smtClean="0">
              <a:cs typeface="Arial" charset="0"/>
            </a:endParaRPr>
          </a:p>
          <a:p>
            <a:pPr eaLnBrk="1" hangingPunct="1">
              <a:lnSpc>
                <a:spcPct val="80000"/>
              </a:lnSpc>
              <a:buFontTx/>
              <a:buNone/>
            </a:pPr>
            <a:endParaRPr lang="en-GB" sz="2800" i="1"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lpg_sphere2"/>
          <p:cNvPicPr>
            <a:picLocks noChangeAspect="1" noChangeArrowheads="1"/>
          </p:cNvPicPr>
          <p:nvPr/>
        </p:nvPicPr>
        <p:blipFill>
          <a:blip r:embed="rId2" cstate="print"/>
          <a:srcRect/>
          <a:stretch>
            <a:fillRect/>
          </a:stretch>
        </p:blipFill>
        <p:spPr bwMode="auto">
          <a:xfrm>
            <a:off x="1828800" y="2438400"/>
            <a:ext cx="6397625" cy="4038600"/>
          </a:xfrm>
          <a:prstGeom prst="rect">
            <a:avLst/>
          </a:prstGeom>
          <a:noFill/>
          <a:ln w="9525">
            <a:noFill/>
            <a:miter lim="800000"/>
            <a:headEnd/>
            <a:tailEnd/>
          </a:ln>
        </p:spPr>
      </p:pic>
      <p:sp>
        <p:nvSpPr>
          <p:cNvPr id="58371" name="Text Box 3"/>
          <p:cNvSpPr txBox="1">
            <a:spLocks noChangeArrowheads="1"/>
          </p:cNvSpPr>
          <p:nvPr/>
        </p:nvSpPr>
        <p:spPr bwMode="auto">
          <a:xfrm>
            <a:off x="304800" y="685800"/>
            <a:ext cx="8534400" cy="1570038"/>
          </a:xfrm>
          <a:prstGeom prst="rect">
            <a:avLst/>
          </a:prstGeom>
          <a:noFill/>
          <a:ln w="9525">
            <a:noFill/>
            <a:miter lim="800000"/>
            <a:headEnd/>
            <a:tailEnd/>
          </a:ln>
        </p:spPr>
        <p:txBody>
          <a:bodyPr>
            <a:spAutoFit/>
          </a:bodyPr>
          <a:lstStyle/>
          <a:p>
            <a:pPr>
              <a:spcBef>
                <a:spcPct val="50000"/>
              </a:spcBef>
            </a:pPr>
            <a:r>
              <a:rPr lang="en-US" sz="2400" b="0"/>
              <a:t>Gas storage sphere collapsed while being filled for a hydrostatic pressure test killing a worker underneath. Support legs had corroded due to water trapped between insulation and support column.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sz="3600" smtClean="0"/>
              <a:t>Stored Energy</a:t>
            </a:r>
          </a:p>
        </p:txBody>
      </p:sp>
      <p:sp>
        <p:nvSpPr>
          <p:cNvPr id="28675" name="Rectangle 3"/>
          <p:cNvSpPr>
            <a:spLocks noGrp="1" noChangeArrowheads="1"/>
          </p:cNvSpPr>
          <p:nvPr>
            <p:ph type="body" idx="1"/>
          </p:nvPr>
        </p:nvSpPr>
        <p:spPr>
          <a:xfrm>
            <a:off x="971550" y="2781300"/>
            <a:ext cx="7561263" cy="2232025"/>
          </a:xfrm>
        </p:spPr>
        <p:txBody>
          <a:bodyPr/>
          <a:lstStyle/>
          <a:p>
            <a:pPr marL="0" indent="0">
              <a:spcBef>
                <a:spcPts val="0"/>
              </a:spcBef>
              <a:buFontTx/>
              <a:buNone/>
              <a:defRPr/>
            </a:pPr>
            <a:r>
              <a:rPr lang="en-GB" sz="2400" dirty="0" smtClean="0"/>
              <a:t>Pressure testing is almost always done Hydraulic testing. If a weld or attachment does fail then there is very little of no stored energy to be release as long as the equipment has been vented and completely flooded.</a:t>
            </a:r>
          </a:p>
          <a:p>
            <a:pPr marL="0" indent="0">
              <a:spcBef>
                <a:spcPts val="0"/>
              </a:spcBef>
              <a:buFontTx/>
              <a:buNone/>
              <a:defRPr/>
            </a:pPr>
            <a:endParaRPr lang="en-GB" sz="2400" dirty="0" smtClean="0">
              <a:cs typeface="Arial" charset="0"/>
            </a:endParaRPr>
          </a:p>
          <a:p>
            <a:pPr eaLnBrk="1" hangingPunct="1">
              <a:lnSpc>
                <a:spcPct val="80000"/>
              </a:lnSpc>
              <a:buFontTx/>
              <a:buNone/>
              <a:defRPr/>
            </a:pPr>
            <a:endParaRPr lang="en-GB" sz="2800" i="1"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sz="3600" smtClean="0"/>
              <a:t>Hydrostatic Test Check List</a:t>
            </a:r>
          </a:p>
        </p:txBody>
      </p:sp>
      <p:sp>
        <p:nvSpPr>
          <p:cNvPr id="60419" name="Rectangle 3"/>
          <p:cNvSpPr>
            <a:spLocks noGrp="1" noChangeArrowheads="1"/>
          </p:cNvSpPr>
          <p:nvPr>
            <p:ph type="body" idx="1"/>
          </p:nvPr>
        </p:nvSpPr>
        <p:spPr>
          <a:xfrm>
            <a:off x="1547813" y="1773238"/>
            <a:ext cx="6696075" cy="3600450"/>
          </a:xfrm>
        </p:spPr>
        <p:txBody>
          <a:bodyPr/>
          <a:lstStyle/>
          <a:p>
            <a:r>
              <a:rPr lang="en-GB" sz="2400" smtClean="0">
                <a:cs typeface="Arial" charset="0"/>
              </a:rPr>
              <a:t>Structure </a:t>
            </a:r>
          </a:p>
          <a:p>
            <a:r>
              <a:rPr lang="en-GB" sz="2400" smtClean="0">
                <a:cs typeface="Arial" charset="0"/>
              </a:rPr>
              <a:t>Joints and Spades</a:t>
            </a:r>
          </a:p>
          <a:p>
            <a:r>
              <a:rPr lang="en-GB" sz="2400" smtClean="0">
                <a:cs typeface="Arial" charset="0"/>
              </a:rPr>
              <a:t>Removal of air </a:t>
            </a:r>
          </a:p>
          <a:p>
            <a:r>
              <a:rPr lang="en-GB" sz="2400" smtClean="0">
                <a:cs typeface="Arial" charset="0"/>
              </a:rPr>
              <a:t>Pressure Gauges (QA checked)</a:t>
            </a:r>
          </a:p>
          <a:p>
            <a:r>
              <a:rPr lang="en-GB" sz="2400" smtClean="0">
                <a:cs typeface="Arial" charset="0"/>
              </a:rPr>
              <a:t>Hammer Test</a:t>
            </a:r>
          </a:p>
          <a:p>
            <a:r>
              <a:rPr lang="en-GB" sz="2400" smtClean="0">
                <a:cs typeface="Arial" charset="0"/>
              </a:rPr>
              <a:t>Multi-Chamber vessels.</a:t>
            </a:r>
          </a:p>
          <a:p>
            <a:r>
              <a:rPr lang="en-GB" sz="2400" smtClean="0">
                <a:cs typeface="Arial" charset="0"/>
              </a:rPr>
              <a:t>Precautions </a:t>
            </a:r>
          </a:p>
          <a:p>
            <a:r>
              <a:rPr lang="en-GB" sz="2400" smtClean="0">
                <a:cs typeface="Arial" charset="0"/>
              </a:rPr>
              <a:t>Drying</a:t>
            </a:r>
            <a:endParaRPr lang="en-US" sz="2400" smtClean="0">
              <a:cs typeface="Arial" charset="0"/>
            </a:endParaRPr>
          </a:p>
          <a:p>
            <a:pPr eaLnBrk="1" hangingPunct="1">
              <a:lnSpc>
                <a:spcPct val="80000"/>
              </a:lnSpc>
              <a:buFontTx/>
              <a:buNone/>
            </a:pPr>
            <a:endParaRPr lang="en-GB" sz="2800" i="1"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sz="3600" smtClean="0"/>
              <a:t>Hydrostatic Test Check List</a:t>
            </a:r>
          </a:p>
        </p:txBody>
      </p:sp>
      <p:sp>
        <p:nvSpPr>
          <p:cNvPr id="61443" name="Content Placeholder 3"/>
          <p:cNvSpPr>
            <a:spLocks noGrp="1"/>
          </p:cNvSpPr>
          <p:nvPr>
            <p:ph idx="1"/>
          </p:nvPr>
        </p:nvSpPr>
        <p:spPr>
          <a:xfrm>
            <a:off x="684213" y="2276475"/>
            <a:ext cx="8229600" cy="3125788"/>
          </a:xfrm>
        </p:spPr>
        <p:txBody>
          <a:bodyPr/>
          <a:lstStyle/>
          <a:p>
            <a:pPr marL="0" indent="0">
              <a:buFontTx/>
              <a:buNone/>
            </a:pPr>
            <a:r>
              <a:rPr lang="en-GB" sz="2400" smtClean="0"/>
              <a:t>Structure</a:t>
            </a:r>
          </a:p>
          <a:p>
            <a:pPr marL="0" indent="0">
              <a:buFontTx/>
              <a:buNone/>
            </a:pPr>
            <a:r>
              <a:rPr lang="en-GB" sz="2400" smtClean="0"/>
              <a:t> </a:t>
            </a:r>
          </a:p>
          <a:p>
            <a:pPr marL="0" indent="0">
              <a:buFontTx/>
              <a:buNone/>
            </a:pPr>
            <a:r>
              <a:rPr lang="en-GB" sz="2400" smtClean="0"/>
              <a:t>Areas of interest and support should be de-lagged and cleaned and checked before flooding and that any spring support devices bellows compensators have had their gags fitted.</a:t>
            </a:r>
          </a:p>
          <a:p>
            <a:pPr marL="0" indent="0">
              <a:spcBef>
                <a:spcPct val="0"/>
              </a:spcBef>
              <a:buFontTx/>
              <a:buNone/>
            </a:pPr>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Rot="1" noChangeArrowheads="1"/>
          </p:cNvSpPr>
          <p:nvPr>
            <p:ph type="title"/>
          </p:nvPr>
        </p:nvSpPr>
        <p:spPr/>
        <p:txBody>
          <a:bodyPr>
            <a:normAutofit fontScale="90000"/>
          </a:bodyPr>
          <a:lstStyle/>
          <a:p>
            <a:pPr eaLnBrk="1" hangingPunct="1"/>
            <a:r>
              <a:rPr lang="en-US" sz="3600" smtClean="0">
                <a:cs typeface="Arial" charset="0"/>
              </a:rPr>
              <a:t>MAIN COMPONENTS OF </a:t>
            </a:r>
            <a:br>
              <a:rPr lang="en-US" sz="3600" smtClean="0">
                <a:cs typeface="Arial" charset="0"/>
              </a:rPr>
            </a:br>
            <a:r>
              <a:rPr lang="en-US" sz="3600" smtClean="0">
                <a:cs typeface="Arial" charset="0"/>
              </a:rPr>
              <a:t>PRESSURE VESSEL</a:t>
            </a:r>
          </a:p>
        </p:txBody>
      </p:sp>
      <p:sp>
        <p:nvSpPr>
          <p:cNvPr id="40963" name="Rectangle 5"/>
          <p:cNvSpPr>
            <a:spLocks noGrp="1" noChangeArrowheads="1"/>
          </p:cNvSpPr>
          <p:nvPr>
            <p:ph idx="1"/>
          </p:nvPr>
        </p:nvSpPr>
        <p:spPr>
          <a:xfrm>
            <a:off x="2124075" y="1600200"/>
            <a:ext cx="6562725" cy="4525963"/>
          </a:xfrm>
        </p:spPr>
        <p:txBody>
          <a:bodyPr/>
          <a:lstStyle/>
          <a:p>
            <a:pPr eaLnBrk="1" hangingPunct="1">
              <a:buFont typeface="Wingdings" pitchFamily="2" charset="2"/>
              <a:buNone/>
              <a:defRPr/>
            </a:pPr>
            <a:endParaRPr lang="en-US" sz="2400" dirty="0" smtClean="0">
              <a:latin typeface="Arial Black" pitchFamily="34" charset="0"/>
            </a:endParaRPr>
          </a:p>
          <a:p>
            <a:pPr marL="0" indent="0" eaLnBrk="1" hangingPunct="1">
              <a:spcBef>
                <a:spcPts val="0"/>
              </a:spcBef>
              <a:buFontTx/>
              <a:buNone/>
              <a:defRPr/>
            </a:pPr>
            <a:r>
              <a:rPr lang="en-US" sz="2400" dirty="0" smtClean="0">
                <a:cs typeface="Arial" charset="0"/>
              </a:rPr>
              <a:t>Following are the main components of pressure Vessels in general</a:t>
            </a:r>
          </a:p>
          <a:p>
            <a:pPr eaLnBrk="1" hangingPunct="1">
              <a:buFontTx/>
              <a:buNone/>
              <a:defRPr/>
            </a:pPr>
            <a:endParaRPr lang="en-US" sz="2400" dirty="0" smtClean="0">
              <a:cs typeface="Arial" charset="0"/>
            </a:endParaRPr>
          </a:p>
          <a:p>
            <a:pPr eaLnBrk="1" hangingPunct="1">
              <a:buFontTx/>
              <a:buNone/>
              <a:defRPr/>
            </a:pPr>
            <a:r>
              <a:rPr lang="en-US" sz="2400" dirty="0" smtClean="0">
                <a:cs typeface="Arial" charset="0"/>
              </a:rPr>
              <a:t>Shell </a:t>
            </a:r>
          </a:p>
          <a:p>
            <a:pPr eaLnBrk="1" hangingPunct="1">
              <a:buFontTx/>
              <a:buNone/>
              <a:defRPr/>
            </a:pPr>
            <a:r>
              <a:rPr lang="en-US" sz="2400" dirty="0" smtClean="0">
                <a:cs typeface="Arial" charset="0"/>
              </a:rPr>
              <a:t>Head</a:t>
            </a:r>
          </a:p>
          <a:p>
            <a:pPr eaLnBrk="1" hangingPunct="1">
              <a:buFontTx/>
              <a:buNone/>
              <a:defRPr/>
            </a:pPr>
            <a:r>
              <a:rPr lang="en-US" sz="2400" dirty="0" smtClean="0">
                <a:cs typeface="Arial" charset="0"/>
              </a:rPr>
              <a:t>Nozzle</a:t>
            </a:r>
          </a:p>
          <a:p>
            <a:pPr eaLnBrk="1" hangingPunct="1">
              <a:buFontTx/>
              <a:buNone/>
              <a:defRPr/>
            </a:pPr>
            <a:r>
              <a:rPr lang="en-US" sz="2400" dirty="0" smtClean="0">
                <a:cs typeface="Arial" charset="0"/>
              </a:rPr>
              <a:t>Support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sz="3600" smtClean="0"/>
              <a:t>Hydrostatic Test Check List</a:t>
            </a:r>
          </a:p>
        </p:txBody>
      </p:sp>
      <p:sp>
        <p:nvSpPr>
          <p:cNvPr id="62467" name="Content Placeholder 3"/>
          <p:cNvSpPr>
            <a:spLocks noGrp="1"/>
          </p:cNvSpPr>
          <p:nvPr>
            <p:ph idx="1"/>
          </p:nvPr>
        </p:nvSpPr>
        <p:spPr>
          <a:xfrm>
            <a:off x="684213" y="2276475"/>
            <a:ext cx="8229600" cy="3125788"/>
          </a:xfrm>
        </p:spPr>
        <p:txBody>
          <a:bodyPr/>
          <a:lstStyle/>
          <a:p>
            <a:pPr marL="0" indent="0">
              <a:spcBef>
                <a:spcPct val="0"/>
              </a:spcBef>
              <a:buFontTx/>
              <a:buNone/>
            </a:pPr>
            <a:r>
              <a:rPr lang="en-GB" sz="2400" smtClean="0"/>
              <a:t>Joints and Spades</a:t>
            </a:r>
          </a:p>
          <a:p>
            <a:pPr marL="0" indent="0">
              <a:spcBef>
                <a:spcPct val="0"/>
              </a:spcBef>
              <a:buFontTx/>
              <a:buNone/>
            </a:pPr>
            <a:endParaRPr lang="en-GB" sz="2400" smtClean="0"/>
          </a:p>
          <a:p>
            <a:pPr marL="0" indent="0">
              <a:spcBef>
                <a:spcPct val="0"/>
              </a:spcBef>
              <a:buFontTx/>
              <a:buNone/>
            </a:pPr>
            <a:r>
              <a:rPr lang="en-GB" sz="2400" smtClean="0"/>
              <a:t>All external inlet and outlet nozzles should be spaded or blanked off. Note all spading and blanking locations should be recorded on a check sheet.</a:t>
            </a:r>
          </a:p>
          <a:p>
            <a:pPr marL="0" indent="0">
              <a:spcBef>
                <a:spcPct val="0"/>
              </a:spcBef>
              <a:buFontTx/>
              <a:buNone/>
            </a:pPr>
            <a:endParaRPr lang="en-GB"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sz="3600" smtClean="0"/>
              <a:t>Hydrostatic Test Check List</a:t>
            </a:r>
          </a:p>
        </p:txBody>
      </p:sp>
      <p:sp>
        <p:nvSpPr>
          <p:cNvPr id="63491" name="Content Placeholder 3"/>
          <p:cNvSpPr>
            <a:spLocks noGrp="1"/>
          </p:cNvSpPr>
          <p:nvPr>
            <p:ph idx="1"/>
          </p:nvPr>
        </p:nvSpPr>
        <p:spPr>
          <a:xfrm>
            <a:off x="684213" y="1989138"/>
            <a:ext cx="7724775" cy="3124200"/>
          </a:xfrm>
        </p:spPr>
        <p:txBody>
          <a:bodyPr/>
          <a:lstStyle/>
          <a:p>
            <a:pPr marL="0" indent="0">
              <a:buFontTx/>
              <a:buNone/>
            </a:pPr>
            <a:r>
              <a:rPr lang="en-GB" sz="2400" dirty="0" smtClean="0"/>
              <a:t>Removal of air</a:t>
            </a:r>
          </a:p>
          <a:p>
            <a:pPr marL="0" indent="0">
              <a:buFontTx/>
              <a:buNone/>
            </a:pPr>
            <a:r>
              <a:rPr lang="en-GB" sz="2400" dirty="0" smtClean="0"/>
              <a:t> </a:t>
            </a:r>
          </a:p>
          <a:p>
            <a:pPr marL="0" indent="0">
              <a:buFontTx/>
              <a:buNone/>
            </a:pPr>
            <a:r>
              <a:rPr lang="en-GB" sz="2400" dirty="0" smtClean="0"/>
              <a:t>Ensure that you have a large and adequate method for venting the equipment in all the appropriate locations.  </a:t>
            </a:r>
          </a:p>
          <a:p>
            <a:pPr marL="0" indent="0">
              <a:spcBef>
                <a:spcPct val="0"/>
              </a:spcBef>
              <a:buFontTx/>
              <a:buNone/>
            </a:pPr>
            <a:endParaRPr lang="en-GB" sz="2400" dirty="0" smtClean="0"/>
          </a:p>
          <a:p>
            <a:pPr marL="0" indent="0">
              <a:spcBef>
                <a:spcPct val="0"/>
              </a:spcBef>
              <a:buFontTx/>
              <a:buNone/>
            </a:pPr>
            <a:endParaRPr lang="en-GB"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smtClean="0"/>
              <a:t>Hydrostatic Test Check List</a:t>
            </a:r>
          </a:p>
        </p:txBody>
      </p:sp>
      <p:sp>
        <p:nvSpPr>
          <p:cNvPr id="64515" name="Content Placeholder 3"/>
          <p:cNvSpPr>
            <a:spLocks noGrp="1"/>
          </p:cNvSpPr>
          <p:nvPr>
            <p:ph idx="1"/>
          </p:nvPr>
        </p:nvSpPr>
        <p:spPr>
          <a:xfrm>
            <a:off x="684213" y="1989138"/>
            <a:ext cx="7724775" cy="3124200"/>
          </a:xfrm>
        </p:spPr>
        <p:txBody>
          <a:bodyPr/>
          <a:lstStyle/>
          <a:p>
            <a:pPr marL="0" indent="0">
              <a:spcBef>
                <a:spcPct val="0"/>
              </a:spcBef>
              <a:buFontTx/>
              <a:buNone/>
            </a:pPr>
            <a:r>
              <a:rPr lang="en-GB" sz="2400" smtClean="0"/>
              <a:t>Pressure Gauges (QA checked)</a:t>
            </a:r>
          </a:p>
          <a:p>
            <a:pPr marL="0" indent="0">
              <a:spcBef>
                <a:spcPct val="0"/>
              </a:spcBef>
              <a:buFontTx/>
              <a:buNone/>
            </a:pPr>
            <a:endParaRPr lang="en-GB" sz="2400" smtClean="0"/>
          </a:p>
          <a:p>
            <a:pPr marL="0" indent="0">
              <a:spcBef>
                <a:spcPct val="0"/>
              </a:spcBef>
              <a:buFontTx/>
              <a:buNone/>
            </a:pPr>
            <a:r>
              <a:rPr lang="en-GB" sz="2400" smtClean="0"/>
              <a:t>Most procedures require the fitting of two calibrated pressure gauges that read at least 1-1/2 to 2 times the required test pressure </a:t>
            </a:r>
          </a:p>
          <a:p>
            <a:pPr marL="0" indent="0">
              <a:spcBef>
                <a:spcPct val="0"/>
              </a:spcBef>
              <a:buFontTx/>
              <a:buNone/>
            </a:pPr>
            <a:endParaRPr lang="en-GB" sz="2400" smtClean="0"/>
          </a:p>
          <a:p>
            <a:pPr marL="0" indent="0">
              <a:spcBef>
                <a:spcPct val="0"/>
              </a:spcBef>
              <a:buFontTx/>
              <a:buNone/>
            </a:pPr>
            <a:endParaRPr lang="en-GB"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sz="3600" smtClean="0"/>
              <a:t>Hydrostatic Test Check List</a:t>
            </a:r>
          </a:p>
        </p:txBody>
      </p:sp>
      <p:sp>
        <p:nvSpPr>
          <p:cNvPr id="65539" name="Content Placeholder 3"/>
          <p:cNvSpPr>
            <a:spLocks noGrp="1"/>
          </p:cNvSpPr>
          <p:nvPr>
            <p:ph idx="1"/>
          </p:nvPr>
        </p:nvSpPr>
        <p:spPr>
          <a:xfrm>
            <a:off x="684213" y="1989138"/>
            <a:ext cx="7724775" cy="3124200"/>
          </a:xfrm>
        </p:spPr>
        <p:txBody>
          <a:bodyPr/>
          <a:lstStyle/>
          <a:p>
            <a:pPr marL="0" indent="0">
              <a:spcBef>
                <a:spcPct val="0"/>
              </a:spcBef>
              <a:buFontTx/>
              <a:buNone/>
            </a:pPr>
            <a:r>
              <a:rPr lang="en-GB" sz="2400" smtClean="0"/>
              <a:t>Hammer Test </a:t>
            </a:r>
          </a:p>
          <a:p>
            <a:pPr marL="0" indent="0">
              <a:spcBef>
                <a:spcPct val="0"/>
              </a:spcBef>
              <a:buFontTx/>
              <a:buNone/>
            </a:pPr>
            <a:endParaRPr lang="en-GB" sz="2400" smtClean="0"/>
          </a:p>
          <a:p>
            <a:pPr marL="0" indent="0">
              <a:spcBef>
                <a:spcPct val="0"/>
              </a:spcBef>
              <a:buFontTx/>
              <a:buNone/>
            </a:pPr>
            <a:r>
              <a:rPr lang="en-GB" sz="2400" smtClean="0"/>
              <a:t>Bring a vessel up to hydrostatic test pressure and hit each plate and nozzle welds with a hammer.  This test was generally applied to carbon and low alloy materials but is not used much anymore. </a:t>
            </a:r>
            <a:br>
              <a:rPr lang="en-GB" sz="2400" smtClean="0"/>
            </a:br>
            <a:endParaRPr lang="en-GB" sz="2400" smtClean="0"/>
          </a:p>
          <a:p>
            <a:pPr marL="0" indent="0">
              <a:spcBef>
                <a:spcPct val="0"/>
              </a:spcBef>
              <a:buFontTx/>
              <a:buNone/>
            </a:pPr>
            <a:endParaRPr lang="en-GB"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GB" sz="3600" smtClean="0"/>
              <a:t>Hydrostatic Test Check List</a:t>
            </a:r>
          </a:p>
        </p:txBody>
      </p:sp>
      <p:sp>
        <p:nvSpPr>
          <p:cNvPr id="66563" name="Content Placeholder 3"/>
          <p:cNvSpPr>
            <a:spLocks noGrp="1"/>
          </p:cNvSpPr>
          <p:nvPr>
            <p:ph idx="1"/>
          </p:nvPr>
        </p:nvSpPr>
        <p:spPr>
          <a:xfrm>
            <a:off x="900113" y="2492375"/>
            <a:ext cx="7724775" cy="3125788"/>
          </a:xfrm>
        </p:spPr>
        <p:txBody>
          <a:bodyPr/>
          <a:lstStyle/>
          <a:p>
            <a:pPr marL="0" indent="0">
              <a:spcBef>
                <a:spcPct val="0"/>
              </a:spcBef>
              <a:buFontTx/>
              <a:buNone/>
            </a:pPr>
            <a:r>
              <a:rPr lang="en-GB" sz="2400" smtClean="0"/>
              <a:t>Multi-Chamber vessels.</a:t>
            </a:r>
          </a:p>
          <a:p>
            <a:pPr marL="0" indent="0">
              <a:spcBef>
                <a:spcPct val="0"/>
              </a:spcBef>
              <a:buFontTx/>
              <a:buNone/>
            </a:pPr>
            <a:endParaRPr lang="en-GB" sz="2400" smtClean="0"/>
          </a:p>
          <a:p>
            <a:pPr marL="0" indent="0">
              <a:spcBef>
                <a:spcPct val="0"/>
              </a:spcBef>
              <a:buFontTx/>
              <a:buNone/>
            </a:pPr>
            <a:r>
              <a:rPr lang="en-GB" sz="2400" smtClean="0"/>
              <a:t>Ensure that all inter vessel connection have adequate support and an adequate vent arrangement.</a:t>
            </a:r>
          </a:p>
          <a:p>
            <a:pPr marL="0" indent="0">
              <a:spcBef>
                <a:spcPct val="0"/>
              </a:spcBef>
              <a:buFontTx/>
              <a:buNone/>
            </a:pPr>
            <a:endParaRPr lang="en-GB"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sz="3600" smtClean="0"/>
              <a:t>Hydrostatic Test Check List</a:t>
            </a:r>
          </a:p>
        </p:txBody>
      </p:sp>
      <p:sp>
        <p:nvSpPr>
          <p:cNvPr id="67587" name="Content Placeholder 3"/>
          <p:cNvSpPr>
            <a:spLocks noGrp="1"/>
          </p:cNvSpPr>
          <p:nvPr>
            <p:ph idx="1"/>
          </p:nvPr>
        </p:nvSpPr>
        <p:spPr>
          <a:xfrm>
            <a:off x="900113" y="2492375"/>
            <a:ext cx="7724775" cy="3125788"/>
          </a:xfrm>
        </p:spPr>
        <p:txBody>
          <a:bodyPr/>
          <a:lstStyle/>
          <a:p>
            <a:pPr marL="0" indent="0">
              <a:spcBef>
                <a:spcPct val="0"/>
              </a:spcBef>
              <a:buFontTx/>
              <a:buNone/>
            </a:pPr>
            <a:r>
              <a:rPr lang="en-GB" sz="2400" smtClean="0"/>
              <a:t>Precautions </a:t>
            </a:r>
          </a:p>
          <a:p>
            <a:pPr marL="0" indent="0">
              <a:spcBef>
                <a:spcPct val="0"/>
              </a:spcBef>
              <a:buFontTx/>
              <a:buNone/>
            </a:pPr>
            <a:endParaRPr lang="en-GB" sz="2400" smtClean="0"/>
          </a:p>
          <a:p>
            <a:pPr marL="0" indent="0">
              <a:spcBef>
                <a:spcPct val="0"/>
              </a:spcBef>
              <a:buFontTx/>
              <a:buNone/>
            </a:pPr>
            <a:r>
              <a:rPr lang="en-GB" sz="2400" smtClean="0"/>
              <a:t>Before filling the vessel ensure that sight glasses or control instrumentation has been isolated, and if there is a danger of freezing the vessel is drained or protected by a heat source. </a:t>
            </a:r>
          </a:p>
          <a:p>
            <a:pPr marL="0" indent="0">
              <a:spcBef>
                <a:spcPct val="0"/>
              </a:spcBef>
              <a:buFontTx/>
              <a:buNone/>
            </a:pPr>
            <a:endParaRPr lang="en-GB"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GB" sz="3600" smtClean="0"/>
              <a:t>Hydrostatic Test Check List</a:t>
            </a:r>
          </a:p>
        </p:txBody>
      </p:sp>
      <p:sp>
        <p:nvSpPr>
          <p:cNvPr id="68611" name="Content Placeholder 3"/>
          <p:cNvSpPr>
            <a:spLocks noGrp="1"/>
          </p:cNvSpPr>
          <p:nvPr>
            <p:ph idx="1"/>
          </p:nvPr>
        </p:nvSpPr>
        <p:spPr>
          <a:xfrm>
            <a:off x="900113" y="2492375"/>
            <a:ext cx="7724775" cy="3125788"/>
          </a:xfrm>
        </p:spPr>
        <p:txBody>
          <a:bodyPr/>
          <a:lstStyle/>
          <a:p>
            <a:pPr marL="0" indent="0">
              <a:spcBef>
                <a:spcPct val="0"/>
              </a:spcBef>
              <a:buFontTx/>
              <a:buNone/>
            </a:pPr>
            <a:r>
              <a:rPr lang="en-GB" sz="2400" smtClean="0"/>
              <a:t>Drying </a:t>
            </a:r>
          </a:p>
          <a:p>
            <a:pPr marL="0" indent="0">
              <a:spcBef>
                <a:spcPct val="0"/>
              </a:spcBef>
              <a:buFontTx/>
              <a:buNone/>
            </a:pPr>
            <a:endParaRPr lang="en-GB" sz="2400" smtClean="0"/>
          </a:p>
          <a:p>
            <a:pPr marL="0" indent="0">
              <a:spcBef>
                <a:spcPct val="0"/>
              </a:spcBef>
              <a:buFontTx/>
              <a:buNone/>
            </a:pPr>
            <a:r>
              <a:rPr lang="en-US" sz="2400" smtClean="0"/>
              <a:t>If possible avoid getting the equipment wet during filling or that is in dried off as the test is in progress. </a:t>
            </a:r>
            <a:endParaRPr lang="en-GB" sz="2400" smtClean="0"/>
          </a:p>
          <a:p>
            <a:pPr marL="0" indent="0">
              <a:spcBef>
                <a:spcPct val="0"/>
              </a:spcBef>
              <a:buFontTx/>
              <a:buNone/>
            </a:pPr>
            <a:endParaRPr lang="en-GB"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4"/>
          <p:cNvSpPr>
            <a:spLocks noGrp="1"/>
          </p:cNvSpPr>
          <p:nvPr>
            <p:ph idx="1"/>
          </p:nvPr>
        </p:nvSpPr>
        <p:spPr>
          <a:xfrm>
            <a:off x="971550" y="2349500"/>
            <a:ext cx="7427913" cy="2044700"/>
          </a:xfrm>
        </p:spPr>
        <p:txBody>
          <a:bodyPr/>
          <a:lstStyle/>
          <a:p>
            <a:pPr marL="0" indent="0">
              <a:spcBef>
                <a:spcPct val="0"/>
              </a:spcBef>
              <a:buFontTx/>
              <a:buNone/>
            </a:pPr>
            <a:r>
              <a:rPr lang="en-GB" sz="2400" smtClean="0"/>
              <a:t>To compliment the Hydrostatic Test a series of other NDT techniques can also be used such as random radiography, dye penetration test, </a:t>
            </a:r>
            <a:r>
              <a:rPr lang="en-US" sz="2400" smtClean="0"/>
              <a:t>magnetic particle flaw detection, </a:t>
            </a:r>
            <a:r>
              <a:rPr lang="en-GB" sz="2400" smtClean="0"/>
              <a:t>and ultrasonic tests if appropriate to further prove the equipment integrity.</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ydro4"/>
          <p:cNvPicPr>
            <a:picLocks noChangeAspect="1" noChangeArrowheads="1"/>
          </p:cNvPicPr>
          <p:nvPr/>
        </p:nvPicPr>
        <p:blipFill>
          <a:blip r:embed="rId2" cstate="print"/>
          <a:srcRect/>
          <a:stretch>
            <a:fillRect/>
          </a:stretch>
        </p:blipFill>
        <p:spPr bwMode="auto">
          <a:xfrm>
            <a:off x="1905000" y="2381250"/>
            <a:ext cx="5562600" cy="4171950"/>
          </a:xfrm>
          <a:prstGeom prst="rect">
            <a:avLst/>
          </a:prstGeom>
          <a:noFill/>
          <a:ln w="9525">
            <a:noFill/>
            <a:miter lim="800000"/>
            <a:headEnd/>
            <a:tailEnd/>
          </a:ln>
        </p:spPr>
      </p:pic>
      <p:sp>
        <p:nvSpPr>
          <p:cNvPr id="70659" name="Text Box 3"/>
          <p:cNvSpPr txBox="1">
            <a:spLocks noChangeArrowheads="1"/>
          </p:cNvSpPr>
          <p:nvPr/>
        </p:nvSpPr>
        <p:spPr bwMode="auto">
          <a:xfrm>
            <a:off x="609600" y="457200"/>
            <a:ext cx="8229600" cy="1200150"/>
          </a:xfrm>
          <a:prstGeom prst="rect">
            <a:avLst/>
          </a:prstGeom>
          <a:noFill/>
          <a:ln w="9525">
            <a:noFill/>
            <a:miter lim="800000"/>
            <a:headEnd/>
            <a:tailEnd/>
          </a:ln>
        </p:spPr>
        <p:txBody>
          <a:bodyPr>
            <a:spAutoFit/>
          </a:bodyPr>
          <a:lstStyle/>
          <a:p>
            <a:pPr>
              <a:spcBef>
                <a:spcPct val="50000"/>
              </a:spcBef>
            </a:pPr>
            <a:r>
              <a:rPr lang="en-US" sz="2400" b="0"/>
              <a:t>This is an example of  a fracture caused by using water for a hydrostatic pressure test when the temperature fell well below freezing after the vessel was flooded.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ydro2"/>
          <p:cNvPicPr>
            <a:picLocks noChangeAspect="1" noChangeArrowheads="1"/>
          </p:cNvPicPr>
          <p:nvPr/>
        </p:nvPicPr>
        <p:blipFill>
          <a:blip r:embed="rId2" cstate="print"/>
          <a:srcRect/>
          <a:stretch>
            <a:fillRect/>
          </a:stretch>
        </p:blipFill>
        <p:spPr bwMode="auto">
          <a:xfrm>
            <a:off x="2133600" y="1371600"/>
            <a:ext cx="6096000" cy="45735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Rot="1" noChangeArrowheads="1"/>
          </p:cNvSpPr>
          <p:nvPr>
            <p:ph type="title"/>
          </p:nvPr>
        </p:nvSpPr>
        <p:spPr/>
        <p:txBody>
          <a:bodyPr/>
          <a:lstStyle/>
          <a:p>
            <a:pPr eaLnBrk="1" hangingPunct="1"/>
            <a:r>
              <a:rPr lang="en-US" sz="3600" smtClean="0">
                <a:cs typeface="Arial" charset="0"/>
              </a:rPr>
              <a:t>Common Types of Pressure Vessels </a:t>
            </a:r>
          </a:p>
        </p:txBody>
      </p:sp>
      <p:sp>
        <p:nvSpPr>
          <p:cNvPr id="8195" name="Rectangle 10"/>
          <p:cNvSpPr>
            <a:spLocks noGrp="1" noChangeArrowheads="1"/>
          </p:cNvSpPr>
          <p:nvPr>
            <p:ph idx="1"/>
          </p:nvPr>
        </p:nvSpPr>
        <p:spPr>
          <a:xfrm>
            <a:off x="457200" y="1447800"/>
            <a:ext cx="8229600" cy="4876800"/>
          </a:xfrm>
        </p:spPr>
        <p:txBody>
          <a:bodyPr/>
          <a:lstStyle/>
          <a:p>
            <a:pPr eaLnBrk="1" hangingPunct="1">
              <a:buFont typeface="Wingdings" pitchFamily="2" charset="2"/>
              <a:buNone/>
              <a:defRPr/>
            </a:pPr>
            <a:endParaRPr lang="en-US" sz="2000" dirty="0" smtClean="0">
              <a:latin typeface="Arial Black" pitchFamily="34" charset="0"/>
            </a:endParaRPr>
          </a:p>
          <a:p>
            <a:pPr eaLnBrk="1" hangingPunct="1">
              <a:buFontTx/>
              <a:buNone/>
              <a:defRPr/>
            </a:pPr>
            <a:r>
              <a:rPr lang="en-US" sz="2400" dirty="0" smtClean="0">
                <a:cs typeface="Arial" charset="0"/>
              </a:rPr>
              <a:t>The three very common type of pressure vessels are.</a:t>
            </a:r>
          </a:p>
          <a:p>
            <a:pPr eaLnBrk="1" hangingPunct="1">
              <a:buFontTx/>
              <a:buNone/>
              <a:defRPr/>
            </a:pPr>
            <a:endParaRPr lang="en-US" sz="2400" dirty="0" smtClean="0">
              <a:cs typeface="Arial" charset="0"/>
            </a:endParaRPr>
          </a:p>
          <a:p>
            <a:pPr eaLnBrk="1" hangingPunct="1">
              <a:buFontTx/>
              <a:buNone/>
              <a:defRPr/>
            </a:pPr>
            <a:r>
              <a:rPr lang="en-US" sz="2400" dirty="0" smtClean="0">
                <a:cs typeface="Arial" charset="0"/>
              </a:rPr>
              <a:t>Horizontal Pressure Vessels </a:t>
            </a:r>
          </a:p>
          <a:p>
            <a:pPr eaLnBrk="1" hangingPunct="1">
              <a:buFontTx/>
              <a:buNone/>
              <a:defRPr/>
            </a:pPr>
            <a:r>
              <a:rPr lang="en-US" sz="2400" dirty="0" smtClean="0">
                <a:cs typeface="Arial" charset="0"/>
              </a:rPr>
              <a:t>Vertical Pressure Vessels</a:t>
            </a:r>
          </a:p>
          <a:p>
            <a:pPr eaLnBrk="1" hangingPunct="1">
              <a:buFontTx/>
              <a:buNone/>
              <a:defRPr/>
            </a:pPr>
            <a:r>
              <a:rPr lang="en-US" sz="2400" dirty="0" smtClean="0">
                <a:cs typeface="Arial" charset="0"/>
              </a:rPr>
              <a:t>Spherical Pressure vessels</a:t>
            </a:r>
          </a:p>
          <a:p>
            <a:pPr eaLnBrk="1" hangingPunct="1">
              <a:buFontTx/>
              <a:buNone/>
              <a:defRPr/>
            </a:pPr>
            <a:endParaRPr lang="en-US" sz="2400" dirty="0" smtClean="0">
              <a:cs typeface="Arial" charset="0"/>
            </a:endParaRPr>
          </a:p>
          <a:p>
            <a:pPr marL="0" indent="0" eaLnBrk="1" hangingPunct="1">
              <a:spcBef>
                <a:spcPts val="0"/>
              </a:spcBef>
              <a:buFontTx/>
              <a:buNone/>
              <a:defRPr/>
            </a:pPr>
            <a:r>
              <a:rPr lang="en-US" sz="2400" dirty="0" smtClean="0">
                <a:cs typeface="Arial" charset="0"/>
              </a:rPr>
              <a:t>However there are many others some special types of vessel like Regeneration Tower, Reactors but these names are given according to their use only.</a:t>
            </a:r>
          </a:p>
          <a:p>
            <a:pPr eaLnBrk="1" hangingPunct="1">
              <a:buFontTx/>
              <a:buNone/>
              <a:defRPr/>
            </a:pPr>
            <a:endParaRPr lang="en-US" sz="2000" dirty="0" smtClean="0">
              <a:cs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1619250" y="2420938"/>
            <a:ext cx="5976938" cy="1944687"/>
          </a:xfrm>
        </p:spPr>
        <p:txBody>
          <a:bodyPr/>
          <a:lstStyle/>
          <a:p>
            <a:pPr algn="ctr">
              <a:lnSpc>
                <a:spcPct val="80000"/>
              </a:lnSpc>
              <a:buFontTx/>
              <a:buNone/>
            </a:pPr>
            <a:r>
              <a:rPr lang="en-US" sz="3600" smtClean="0">
                <a:cs typeface="Arial" charset="0"/>
              </a:rPr>
              <a:t>END OF PRESENTATION</a:t>
            </a:r>
          </a:p>
          <a:p>
            <a:pPr algn="ctr">
              <a:lnSpc>
                <a:spcPct val="80000"/>
              </a:lnSpc>
              <a:buFontTx/>
              <a:buNone/>
            </a:pPr>
            <a:endParaRPr lang="en-US" sz="3600" smtClean="0">
              <a:cs typeface="Arial" charset="0"/>
            </a:endParaRPr>
          </a:p>
          <a:p>
            <a:pPr algn="ctr">
              <a:lnSpc>
                <a:spcPct val="80000"/>
              </a:lnSpc>
              <a:buFontTx/>
              <a:buNone/>
            </a:pPr>
            <a:r>
              <a:rPr lang="en-US" sz="3600" smtClean="0">
                <a:cs typeface="Arial" charset="0"/>
              </a:rPr>
              <a:t> ANY QUESTIONS</a:t>
            </a:r>
            <a:endParaRPr lang="en-GB" sz="3600" i="1" smtClean="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en-US" sz="3600" smtClean="0">
                <a:cs typeface="Arial" charset="0"/>
              </a:rPr>
              <a:t>HORIZONTAL PRESSURE VESSEL </a:t>
            </a:r>
          </a:p>
        </p:txBody>
      </p:sp>
      <p:pic>
        <p:nvPicPr>
          <p:cNvPr id="9219" name="Picture 4"/>
          <p:cNvPicPr>
            <a:picLocks noGrp="1" noChangeAspect="1" noChangeArrowheads="1"/>
          </p:cNvPicPr>
          <p:nvPr>
            <p:ph idx="1"/>
          </p:nvPr>
        </p:nvPicPr>
        <p:blipFill>
          <a:blip r:embed="rId2" cstate="print"/>
          <a:srcRect/>
          <a:stretch>
            <a:fillRect/>
          </a:stretch>
        </p:blipFill>
        <p:spPr>
          <a:xfrm>
            <a:off x="2511425" y="1600200"/>
            <a:ext cx="4121150" cy="4525963"/>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r>
              <a:rPr lang="en-US" sz="3600" dirty="0" smtClean="0">
                <a:cs typeface="Arial" charset="0"/>
              </a:rPr>
              <a:t>VERTICAL PRESSURE VESSEL</a:t>
            </a:r>
          </a:p>
        </p:txBody>
      </p:sp>
      <p:pic>
        <p:nvPicPr>
          <p:cNvPr id="10243" name="Picture 4"/>
          <p:cNvPicPr>
            <a:picLocks noGrp="1" noChangeAspect="1" noChangeArrowheads="1"/>
          </p:cNvPicPr>
          <p:nvPr>
            <p:ph sz="half" idx="1"/>
          </p:nvPr>
        </p:nvPicPr>
        <p:blipFill>
          <a:blip r:embed="rId2" cstate="print"/>
          <a:srcRect/>
          <a:stretch>
            <a:fillRect/>
          </a:stretch>
        </p:blipFill>
        <p:spPr>
          <a:xfrm>
            <a:off x="5486400" y="1676400"/>
            <a:ext cx="2471738" cy="4525963"/>
          </a:xfrm>
          <a:noFill/>
        </p:spPr>
      </p:pic>
      <p:sp>
        <p:nvSpPr>
          <p:cNvPr id="10244" name="Rectangle 5"/>
          <p:cNvSpPr>
            <a:spLocks noGrp="1" noChangeArrowheads="1"/>
          </p:cNvSpPr>
          <p:nvPr>
            <p:ph sz="half" idx="2"/>
          </p:nvPr>
        </p:nvSpPr>
        <p:spPr>
          <a:xfrm>
            <a:off x="457200" y="1600200"/>
            <a:ext cx="4038600" cy="4525963"/>
          </a:xfrm>
        </p:spPr>
        <p:txBody>
          <a:bodyPr/>
          <a:lstStyle/>
          <a:p>
            <a:pPr marL="0" indent="0" eaLnBrk="1" hangingPunct="1">
              <a:spcBef>
                <a:spcPct val="0"/>
              </a:spcBef>
              <a:buFontTx/>
              <a:buNone/>
            </a:pPr>
            <a:r>
              <a:rPr lang="en-US" sz="2400" smtClean="0">
                <a:cs typeface="Arial" charset="0"/>
              </a:rPr>
              <a:t>The max. Shell length to diameter ratio for a small vertical drum is about 5 : 1</a:t>
            </a:r>
          </a:p>
          <a:p>
            <a:pPr marL="0" indent="0" eaLnBrk="1" hangingPunct="1">
              <a:spcBef>
                <a:spcPct val="0"/>
              </a:spcBef>
            </a:pPr>
            <a:endParaRPr lang="en-US" sz="2400" smtClean="0">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1925</Words>
  <Application>Microsoft Office PowerPoint</Application>
  <PresentationFormat>On-screen Show (4:3)</PresentationFormat>
  <Paragraphs>323</Paragraphs>
  <Slides>70</Slides>
  <Notes>43</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Slide 1</vt:lpstr>
      <vt:lpstr>Slide 2</vt:lpstr>
      <vt:lpstr>PRESSURE VESSELS</vt:lpstr>
      <vt:lpstr>Slide 4</vt:lpstr>
      <vt:lpstr>Slide 5</vt:lpstr>
      <vt:lpstr>MAIN COMPONENTS OF  PRESSURE VESSEL</vt:lpstr>
      <vt:lpstr>Common Types of Pressure Vessels </vt:lpstr>
      <vt:lpstr>HORIZONTAL PRESSURE VESSEL </vt:lpstr>
      <vt:lpstr>VERTICAL PRESSURE VESSEL</vt:lpstr>
      <vt:lpstr>TALL VERTICAL TOWER </vt:lpstr>
      <vt:lpstr>VERTICAL REACTOR</vt:lpstr>
      <vt:lpstr>SPHERICAL PRESSURIZED STORAGE VESSEL</vt:lpstr>
      <vt:lpstr>SHELL </vt:lpstr>
      <vt:lpstr>Slide 14</vt:lpstr>
      <vt:lpstr>HEAD</vt:lpstr>
      <vt:lpstr>NOZZLE</vt:lpstr>
      <vt:lpstr>Pressure Vessel Types and Vessel  End Shapes </vt:lpstr>
      <vt:lpstr>Slide 18</vt:lpstr>
      <vt:lpstr>Semi Elliptical pressure vessels</vt:lpstr>
      <vt:lpstr>Conical</vt:lpstr>
      <vt:lpstr>Torispherical</vt:lpstr>
      <vt:lpstr>Semi Ellipsoidal</vt:lpstr>
      <vt:lpstr>Rectangular</vt:lpstr>
      <vt:lpstr>Spherical </vt:lpstr>
      <vt:lpstr>SUPPORT</vt:lpstr>
      <vt:lpstr>TYPES OF SUPPORTS</vt:lpstr>
      <vt:lpstr>Slide 27</vt:lpstr>
      <vt:lpstr>TYPES OF SUPPORTS</vt:lpstr>
      <vt:lpstr>Slide 29</vt:lpstr>
      <vt:lpstr>TYPES OF SUPPORTS</vt:lpstr>
      <vt:lpstr>Slide 31</vt:lpstr>
      <vt:lpstr>TYPES OF SUPPORTS</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Testing of Pressure Vessels</vt:lpstr>
      <vt:lpstr>Slide 56</vt:lpstr>
      <vt:lpstr>Stored Energy</vt:lpstr>
      <vt:lpstr>Hydrostatic Test Check List</vt:lpstr>
      <vt:lpstr>Hydrostatic Test Check List</vt:lpstr>
      <vt:lpstr>Hydrostatic Test Check List</vt:lpstr>
      <vt:lpstr>Hydrostatic Test Check List</vt:lpstr>
      <vt:lpstr>Hydrostatic Test Check List</vt:lpstr>
      <vt:lpstr>Hydrostatic Test Check List</vt:lpstr>
      <vt:lpstr>Hydrostatic Test Check List</vt:lpstr>
      <vt:lpstr>Hydrostatic Test Check List</vt:lpstr>
      <vt:lpstr>Hydrostatic Test Check List</vt:lpstr>
      <vt:lpstr>Slide 67</vt:lpstr>
      <vt:lpstr>Slide 68</vt:lpstr>
      <vt:lpstr>Slide 69</vt:lpstr>
      <vt:lpstr>Slide 70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25</cp:revision>
  <dcterms:created xsi:type="dcterms:W3CDTF">2013-04-15T14:45:41Z</dcterms:created>
  <dcterms:modified xsi:type="dcterms:W3CDTF">2013-07-23T14:32:23Z</dcterms:modified>
</cp:coreProperties>
</file>