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theme/themeOverride39.xml" ContentType="application/vnd.openxmlformats-officedocument.themeOverride+xml"/>
  <Override PartName="/ppt/notesSlides/notesSlide52.xml" ContentType="application/vnd.openxmlformats-officedocument.presentationml.notesSlide+xml"/>
  <Override PartName="/ppt/theme/themeOverride17.xml" ContentType="application/vnd.openxmlformats-officedocument.themeOverride+xml"/>
  <Override PartName="/ppt/notesSlides/notesSlide30.xml" ContentType="application/vnd.openxmlformats-officedocument.presentationml.notesSlide+xml"/>
  <Override PartName="/ppt/theme/themeOverride28.xml" ContentType="application/vnd.openxmlformats-officedocument.themeOverr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heme/themeOverride29.xml" ContentType="application/vnd.openxmlformats-officedocument.themeOverride+xml"/>
  <Override PartName="/ppt/notesSlides/notesSlide42.xml" ContentType="application/vnd.openxmlformats-officedocument.presentationml.notesSlide+xml"/>
  <Override PartName="/ppt/theme/themeOverride47.xml" ContentType="application/vnd.openxmlformats-officedocument.themeOverr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31.xml" ContentType="application/vnd.openxmlformats-officedocument.presentationml.notesSlide+xml"/>
  <Override PartName="/ppt/theme/themeOverride36.xml" ContentType="application/vnd.openxmlformats-officedocument.themeOverride+xml"/>
  <Override PartName="/ppt/slides/slide89.xml" ContentType="application/vnd.openxmlformats-officedocument.presentationml.slide+xml"/>
  <Override PartName="/ppt/theme/themeOverride25.xml" ContentType="application/vnd.openxmlformats-officedocument.themeOverride+xml"/>
  <Override PartName="/ppt/theme/themeOverride43.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32.xml" ContentType="application/vnd.openxmlformats-officedocument.presentationml.notesSlide+xml"/>
  <Override PartName="/ppt/theme/themeOverride48.xml" ContentType="application/vnd.openxmlformats-officedocument.themeOverr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37.xml" ContentType="application/vnd.openxmlformats-officedocument.themeOverr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Override38.xml" ContentType="application/vnd.openxmlformats-officedocument.themeOverride+xml"/>
  <Override PartName="/ppt/notesSlides/notesSlide51.xml" ContentType="application/vnd.openxmlformats-officedocument.presentationml.notesSlide+xml"/>
  <Override PartName="/ppt/theme/themeOverride49.xml" ContentType="application/vnd.openxmlformats-officedocument.themeOverride+xml"/>
  <Override PartName="/ppt/notesSlides/notesSlide11.xml" ContentType="application/vnd.openxmlformats-officedocument.presentationml.notesSlide+xml"/>
  <Override PartName="/ppt/theme/themeOverride27.xml" ContentType="application/vnd.openxmlformats-officedocument.themeOverride+xml"/>
  <Override PartName="/ppt/notesSlides/notesSlide40.xml" ContentType="application/vnd.openxmlformats-officedocument.presentationml.notesSlide+xml"/>
  <Override PartName="/ppt/theme/themeOverride45.xml" ContentType="application/vnd.openxmlformats-officedocument.themeOverride+xml"/>
  <Override PartName="/ppt/slides/slide98.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heme/themeOverride46.xml" ContentType="application/vnd.openxmlformats-officedocument.themeOverride+xml"/>
  <Default Extension="doc" ContentType="application/msword"/>
  <Override PartName="/ppt/theme/themeOverride24.xml" ContentType="application/vnd.openxmlformats-officedocument.themeOverride+xml"/>
  <Override PartName="/ppt/theme/themeOverride35.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1" r:id="rId1"/>
  </p:sldMasterIdLst>
  <p:notesMasterIdLst>
    <p:notesMasterId r:id="rId104"/>
  </p:notesMasterIdLst>
  <p:handoutMasterIdLst>
    <p:handoutMasterId r:id="rId105"/>
  </p:handoutMasterIdLst>
  <p:sldIdLst>
    <p:sldId id="1412" r:id="rId2"/>
    <p:sldId id="1687" r:id="rId3"/>
    <p:sldId id="1688" r:id="rId4"/>
    <p:sldId id="1689" r:id="rId5"/>
    <p:sldId id="1690" r:id="rId6"/>
    <p:sldId id="1691" r:id="rId7"/>
    <p:sldId id="1692" r:id="rId8"/>
    <p:sldId id="1693" r:id="rId9"/>
    <p:sldId id="1694" r:id="rId10"/>
    <p:sldId id="1695" r:id="rId11"/>
    <p:sldId id="1696" r:id="rId12"/>
    <p:sldId id="1697" r:id="rId13"/>
    <p:sldId id="1698" r:id="rId14"/>
    <p:sldId id="1699" r:id="rId15"/>
    <p:sldId id="1700" r:id="rId16"/>
    <p:sldId id="1701" r:id="rId17"/>
    <p:sldId id="1702" r:id="rId18"/>
    <p:sldId id="1703" r:id="rId19"/>
    <p:sldId id="1704" r:id="rId20"/>
    <p:sldId id="1705" r:id="rId21"/>
    <p:sldId id="1706" r:id="rId22"/>
    <p:sldId id="1707" r:id="rId23"/>
    <p:sldId id="1708" r:id="rId24"/>
    <p:sldId id="1709" r:id="rId25"/>
    <p:sldId id="1710" r:id="rId26"/>
    <p:sldId id="1711" r:id="rId27"/>
    <p:sldId id="1712" r:id="rId28"/>
    <p:sldId id="1713" r:id="rId29"/>
    <p:sldId id="1714" r:id="rId30"/>
    <p:sldId id="1715" r:id="rId31"/>
    <p:sldId id="1716" r:id="rId32"/>
    <p:sldId id="1717" r:id="rId33"/>
    <p:sldId id="1718" r:id="rId34"/>
    <p:sldId id="1719" r:id="rId35"/>
    <p:sldId id="1720" r:id="rId36"/>
    <p:sldId id="1721" r:id="rId37"/>
    <p:sldId id="1722" r:id="rId38"/>
    <p:sldId id="1723" r:id="rId39"/>
    <p:sldId id="1724" r:id="rId40"/>
    <p:sldId id="1725" r:id="rId41"/>
    <p:sldId id="1726" r:id="rId42"/>
    <p:sldId id="1727" r:id="rId43"/>
    <p:sldId id="1728" r:id="rId44"/>
    <p:sldId id="1729" r:id="rId45"/>
    <p:sldId id="1730" r:id="rId46"/>
    <p:sldId id="1731" r:id="rId47"/>
    <p:sldId id="1732" r:id="rId48"/>
    <p:sldId id="1733" r:id="rId49"/>
    <p:sldId id="1734" r:id="rId50"/>
    <p:sldId id="1735" r:id="rId51"/>
    <p:sldId id="1634" r:id="rId52"/>
    <p:sldId id="1635" r:id="rId53"/>
    <p:sldId id="1636" r:id="rId54"/>
    <p:sldId id="1637" r:id="rId55"/>
    <p:sldId id="1638" r:id="rId56"/>
    <p:sldId id="1639" r:id="rId57"/>
    <p:sldId id="1640" r:id="rId58"/>
    <p:sldId id="1641" r:id="rId59"/>
    <p:sldId id="1642" r:id="rId60"/>
    <p:sldId id="1643" r:id="rId61"/>
    <p:sldId id="1644" r:id="rId62"/>
    <p:sldId id="1645" r:id="rId63"/>
    <p:sldId id="1646" r:id="rId64"/>
    <p:sldId id="1647" r:id="rId65"/>
    <p:sldId id="1648" r:id="rId66"/>
    <p:sldId id="1649" r:id="rId67"/>
    <p:sldId id="1650" r:id="rId68"/>
    <p:sldId id="1651" r:id="rId69"/>
    <p:sldId id="1652" r:id="rId70"/>
    <p:sldId id="1653" r:id="rId71"/>
    <p:sldId id="1654" r:id="rId72"/>
    <p:sldId id="1655" r:id="rId73"/>
    <p:sldId id="1656" r:id="rId74"/>
    <p:sldId id="1657" r:id="rId75"/>
    <p:sldId id="1658" r:id="rId76"/>
    <p:sldId id="1659" r:id="rId77"/>
    <p:sldId id="1660" r:id="rId78"/>
    <p:sldId id="1661" r:id="rId79"/>
    <p:sldId id="1662" r:id="rId80"/>
    <p:sldId id="1663" r:id="rId81"/>
    <p:sldId id="1664" r:id="rId82"/>
    <p:sldId id="1665" r:id="rId83"/>
    <p:sldId id="1666" r:id="rId84"/>
    <p:sldId id="1667" r:id="rId85"/>
    <p:sldId id="1668" r:id="rId86"/>
    <p:sldId id="1669" r:id="rId87"/>
    <p:sldId id="1670" r:id="rId88"/>
    <p:sldId id="1671" r:id="rId89"/>
    <p:sldId id="1672" r:id="rId90"/>
    <p:sldId id="1673" r:id="rId91"/>
    <p:sldId id="1674" r:id="rId92"/>
    <p:sldId id="1675" r:id="rId93"/>
    <p:sldId id="1676" r:id="rId94"/>
    <p:sldId id="1677" r:id="rId95"/>
    <p:sldId id="1678" r:id="rId96"/>
    <p:sldId id="1679" r:id="rId97"/>
    <p:sldId id="1680" r:id="rId98"/>
    <p:sldId id="1681" r:id="rId99"/>
    <p:sldId id="1682" r:id="rId100"/>
    <p:sldId id="1683" r:id="rId101"/>
    <p:sldId id="1684" r:id="rId102"/>
    <p:sldId id="1685" r:id="rId103"/>
  </p:sldIdLst>
  <p:sldSz cx="9144000" cy="6858000" type="screen4x3"/>
  <p:notesSz cx="6797675" cy="9926638"/>
  <p:defaultTextStyle>
    <a:defPPr>
      <a:defRPr lang="en-GB"/>
    </a:defPPr>
    <a:lvl1pPr algn="l" rtl="0" fontAlgn="base">
      <a:spcBef>
        <a:spcPct val="0"/>
      </a:spcBef>
      <a:spcAft>
        <a:spcPct val="0"/>
      </a:spcAft>
      <a:defRPr sz="2800" b="1" kern="1200">
        <a:solidFill>
          <a:schemeClr val="tx1"/>
        </a:solidFill>
        <a:latin typeface="Arial" charset="0"/>
        <a:ea typeface="+mn-ea"/>
        <a:cs typeface="Arial" charset="0"/>
      </a:defRPr>
    </a:lvl1pPr>
    <a:lvl2pPr marL="457200" algn="l" rtl="0" fontAlgn="base">
      <a:spcBef>
        <a:spcPct val="0"/>
      </a:spcBef>
      <a:spcAft>
        <a:spcPct val="0"/>
      </a:spcAft>
      <a:defRPr sz="2800" b="1" kern="1200">
        <a:solidFill>
          <a:schemeClr val="tx1"/>
        </a:solidFill>
        <a:latin typeface="Arial" charset="0"/>
        <a:ea typeface="+mn-ea"/>
        <a:cs typeface="Arial" charset="0"/>
      </a:defRPr>
    </a:lvl2pPr>
    <a:lvl3pPr marL="914400" algn="l" rtl="0" fontAlgn="base">
      <a:spcBef>
        <a:spcPct val="0"/>
      </a:spcBef>
      <a:spcAft>
        <a:spcPct val="0"/>
      </a:spcAft>
      <a:defRPr sz="2800" b="1" kern="1200">
        <a:solidFill>
          <a:schemeClr val="tx1"/>
        </a:solidFill>
        <a:latin typeface="Arial" charset="0"/>
        <a:ea typeface="+mn-ea"/>
        <a:cs typeface="Arial" charset="0"/>
      </a:defRPr>
    </a:lvl3pPr>
    <a:lvl4pPr marL="1371600" algn="l" rtl="0" fontAlgn="base">
      <a:spcBef>
        <a:spcPct val="0"/>
      </a:spcBef>
      <a:spcAft>
        <a:spcPct val="0"/>
      </a:spcAft>
      <a:defRPr sz="2800" b="1" kern="1200">
        <a:solidFill>
          <a:schemeClr val="tx1"/>
        </a:solidFill>
        <a:latin typeface="Arial" charset="0"/>
        <a:ea typeface="+mn-ea"/>
        <a:cs typeface="Arial" charset="0"/>
      </a:defRPr>
    </a:lvl4pPr>
    <a:lvl5pPr marL="1828800" algn="l" rtl="0" fontAlgn="base">
      <a:spcBef>
        <a:spcPct val="0"/>
      </a:spcBef>
      <a:spcAft>
        <a:spcPct val="0"/>
      </a:spcAft>
      <a:defRPr sz="2800" b="1" kern="1200">
        <a:solidFill>
          <a:schemeClr val="tx1"/>
        </a:solidFill>
        <a:latin typeface="Arial" charset="0"/>
        <a:ea typeface="+mn-ea"/>
        <a:cs typeface="Arial" charset="0"/>
      </a:defRPr>
    </a:lvl5pPr>
    <a:lvl6pPr marL="2286000" algn="l" defTabSz="914400" rtl="0" eaLnBrk="1" latinLnBrk="0" hangingPunct="1">
      <a:defRPr sz="2800" b="1" kern="1200">
        <a:solidFill>
          <a:schemeClr val="tx1"/>
        </a:solidFill>
        <a:latin typeface="Arial" charset="0"/>
        <a:ea typeface="+mn-ea"/>
        <a:cs typeface="Arial" charset="0"/>
      </a:defRPr>
    </a:lvl6pPr>
    <a:lvl7pPr marL="2743200" algn="l" defTabSz="914400" rtl="0" eaLnBrk="1" latinLnBrk="0" hangingPunct="1">
      <a:defRPr sz="2800" b="1" kern="1200">
        <a:solidFill>
          <a:schemeClr val="tx1"/>
        </a:solidFill>
        <a:latin typeface="Arial" charset="0"/>
        <a:ea typeface="+mn-ea"/>
        <a:cs typeface="Arial" charset="0"/>
      </a:defRPr>
    </a:lvl7pPr>
    <a:lvl8pPr marL="3200400" algn="l" defTabSz="914400" rtl="0" eaLnBrk="1" latinLnBrk="0" hangingPunct="1">
      <a:defRPr sz="2800" b="1" kern="1200">
        <a:solidFill>
          <a:schemeClr val="tx1"/>
        </a:solidFill>
        <a:latin typeface="Arial" charset="0"/>
        <a:ea typeface="+mn-ea"/>
        <a:cs typeface="Arial" charset="0"/>
      </a:defRPr>
    </a:lvl8pPr>
    <a:lvl9pPr marL="3657600" algn="l" defTabSz="914400" rtl="0" eaLnBrk="1" latinLnBrk="0" hangingPunct="1">
      <a:defRPr sz="28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a:srgbClr val="990000"/>
    <a:srgbClr val="CC6600"/>
    <a:srgbClr val="FF3300"/>
    <a:srgbClr val="0000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86409" autoAdjust="0"/>
  </p:normalViewPr>
  <p:slideViewPr>
    <p:cSldViewPr>
      <p:cViewPr varScale="1">
        <p:scale>
          <a:sx n="63" d="100"/>
          <a:sy n="63" d="100"/>
        </p:scale>
        <p:origin x="-14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824"/>
    </p:cViewPr>
  </p:sorterViewPr>
  <p:notesViewPr>
    <p:cSldViewPr>
      <p:cViewPr varScale="1">
        <p:scale>
          <a:sx n="74" d="100"/>
          <a:sy n="74" d="100"/>
        </p:scale>
        <p:origin x="-2172" y="-9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GB"/>
          </a:p>
        </p:txBody>
      </p:sp>
      <p:sp>
        <p:nvSpPr>
          <p:cNvPr id="1126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fld id="{951E3C51-301C-4F0F-8FFC-CDC0159A80A6}" type="datetimeFigureOut">
              <a:rPr lang="en-GB"/>
              <a:pPr>
                <a:defRPr/>
              </a:pPr>
              <a:t>11/05/2012</a:t>
            </a:fld>
            <a:endParaRPr lang="en-GB"/>
          </a:p>
        </p:txBody>
      </p:sp>
      <p:sp>
        <p:nvSpPr>
          <p:cNvPr id="1126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GB"/>
          </a:p>
        </p:txBody>
      </p:sp>
      <p:sp>
        <p:nvSpPr>
          <p:cNvPr id="1126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4815EDB2-34A8-445A-8B56-2504483D67D4}" type="slidenum">
              <a:rPr lang="en-GB"/>
              <a:pPr>
                <a:defRPr/>
              </a:pPr>
              <a:t>‹#›</a:t>
            </a:fld>
            <a:endParaRPr lang="en-GB"/>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US"/>
          </a:p>
        </p:txBody>
      </p:sp>
      <p:sp>
        <p:nvSpPr>
          <p:cNvPr id="1536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fld id="{7BC68FD5-7BF9-4924-8200-C60D04F33412}" type="datetimeFigureOut">
              <a:rPr lang="en-US"/>
              <a:pPr>
                <a:defRPr/>
              </a:pPr>
              <a:t>5/11/2012</a:t>
            </a:fld>
            <a:endParaRPr lang="en-US"/>
          </a:p>
        </p:txBody>
      </p:sp>
      <p:sp>
        <p:nvSpPr>
          <p:cNvPr id="563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US"/>
          </a:p>
        </p:txBody>
      </p:sp>
      <p:sp>
        <p:nvSpPr>
          <p:cNvPr id="1536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7F5F1721-3E5B-4985-B45A-4BB74B7AC7CE}" type="slidenum">
              <a:rPr lang="en-US"/>
              <a:pPr>
                <a:defRPr/>
              </a:pPr>
              <a:t>‹#›</a:t>
            </a:fld>
            <a:endParaRPr lang="en-US"/>
          </a:p>
        </p:txBody>
      </p:sp>
      <p:pic>
        <p:nvPicPr>
          <p:cNvPr id="56328" name="Picture 2" descr="01_TTELogo_sm"/>
          <p:cNvPicPr>
            <a:picLocks noChangeAspect="1" noChangeArrowheads="1"/>
          </p:cNvPicPr>
          <p:nvPr/>
        </p:nvPicPr>
        <p:blipFill>
          <a:blip r:embed="rId2"/>
          <a:srcRect/>
          <a:stretch>
            <a:fillRect/>
          </a:stretch>
        </p:blipFill>
        <p:spPr bwMode="auto">
          <a:xfrm>
            <a:off x="4911725" y="714375"/>
            <a:ext cx="1047750" cy="495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9CF0D9FF-1CA5-47F3-A60A-8194CB8CF792}" type="slidenum">
              <a:rPr lang="en-US"/>
              <a:pPr>
                <a:defRPr/>
              </a:pPr>
              <a:t>1</a:t>
            </a:fld>
            <a:endParaRPr lang="en-US"/>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2964A-BE42-41BD-9991-77B904B097F7}" type="slidenum">
              <a:rPr lang="en-US"/>
              <a:pPr/>
              <a:t>49</a:t>
            </a:fld>
            <a:endParaRPr lang="en-US"/>
          </a:p>
        </p:txBody>
      </p:sp>
      <p:sp>
        <p:nvSpPr>
          <p:cNvPr id="438274" name="Rectangle 2"/>
          <p:cNvSpPr>
            <a:spLocks noGrp="1" noRot="1" noChangeAspect="1" noChangeArrowheads="1" noTextEdit="1"/>
          </p:cNvSpPr>
          <p:nvPr>
            <p:ph type="sldImg"/>
          </p:nvPr>
        </p:nvSpPr>
        <p:spPr>
          <a:xfrm>
            <a:off x="1158695" y="738388"/>
            <a:ext cx="4484921" cy="3695330"/>
          </a:xfrm>
          <a:ln/>
        </p:spPr>
      </p:sp>
      <p:sp>
        <p:nvSpPr>
          <p:cNvPr id="438275" name="Rectangle 3"/>
          <p:cNvSpPr>
            <a:spLocks noGrp="1" noChangeArrowheads="1"/>
          </p:cNvSpPr>
          <p:nvPr>
            <p:ph type="body" idx="1"/>
          </p:nvPr>
        </p:nvSpPr>
        <p:spPr>
          <a:xfrm>
            <a:off x="906872" y="4681544"/>
            <a:ext cx="4983932" cy="4520287"/>
          </a:xfrm>
        </p:spPr>
        <p:txBody>
          <a:bodyPr lIns="92999" tIns="46498" rIns="92999" bIns="46498"/>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42128A71-6DB0-431F-9900-EBC86A880F51}" type="slidenum">
              <a:rPr lang="en-US" sz="1200" b="0">
                <a:cs typeface="+mn-cs"/>
              </a:rPr>
              <a:pPr algn="r">
                <a:defRPr/>
              </a:pPr>
              <a:t>51</a:t>
            </a:fld>
            <a:endParaRPr lang="en-US" sz="1200" b="0">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DA9E3B5B-D585-4FA6-9562-C0BFBEC009A3}" type="slidenum">
              <a:rPr lang="en-US" sz="1200" b="0">
                <a:cs typeface="+mn-cs"/>
              </a:rPr>
              <a:pPr algn="r">
                <a:defRPr/>
              </a:pPr>
              <a:t>52</a:t>
            </a:fld>
            <a:endParaRPr lang="en-US" sz="1200" b="0">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FDAAF244-58F8-4700-8A21-261007BE57A5}" type="slidenum">
              <a:rPr lang="en-US" sz="1200" b="0">
                <a:cs typeface="+mn-cs"/>
              </a:rPr>
              <a:pPr algn="r">
                <a:defRPr/>
              </a:pPr>
              <a:t>53</a:t>
            </a:fld>
            <a:endParaRPr lang="en-US" sz="1200" b="0">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A2BB8079-C009-4C4A-B915-4F9C691C6EED}" type="slidenum">
              <a:rPr lang="en-US" sz="1200" b="0">
                <a:cs typeface="+mn-cs"/>
              </a:rPr>
              <a:pPr algn="r">
                <a:defRPr/>
              </a:pPr>
              <a:t>54</a:t>
            </a:fld>
            <a:endParaRPr lang="en-US" sz="1200" b="0">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177A8904-F1E6-40E9-B147-657CDFE722CF}" type="slidenum">
              <a:rPr lang="en-US" sz="1200" b="0">
                <a:cs typeface="+mn-cs"/>
              </a:rPr>
              <a:pPr algn="r">
                <a:defRPr/>
              </a:pPr>
              <a:t>55</a:t>
            </a:fld>
            <a:endParaRPr lang="en-US" sz="1200" b="0">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BB44276B-E361-47EC-A2CB-FBB3A6235CBB}" type="slidenum">
              <a:rPr lang="en-US" sz="1200" b="0">
                <a:cs typeface="+mn-cs"/>
              </a:rPr>
              <a:pPr algn="r">
                <a:defRPr/>
              </a:pPr>
              <a:t>56</a:t>
            </a:fld>
            <a:endParaRPr lang="en-US" sz="1200" b="0">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4813072C-36AD-49B8-AD8C-62F62C9E9B97}" type="slidenum">
              <a:rPr lang="en-US" sz="1200" b="0">
                <a:cs typeface="+mn-cs"/>
              </a:rPr>
              <a:pPr algn="r">
                <a:defRPr/>
              </a:pPr>
              <a:t>57</a:t>
            </a:fld>
            <a:endParaRPr lang="en-US" sz="1200" b="0">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74D651F0-00FA-4227-8912-EF70D5D775D4}" type="slidenum">
              <a:rPr lang="en-US" sz="1200" b="0">
                <a:cs typeface="+mn-cs"/>
              </a:rPr>
              <a:pPr algn="r">
                <a:defRPr/>
              </a:pPr>
              <a:t>58</a:t>
            </a:fld>
            <a:endParaRPr lang="en-US" sz="1200" b="0">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C278AA6F-C6EF-49B4-8AE7-EEFC4FD3FA2C}" type="slidenum">
              <a:rPr lang="en-US" sz="1200" b="0">
                <a:cs typeface="+mn-cs"/>
              </a:rPr>
              <a:pPr algn="r">
                <a:defRPr/>
              </a:pPr>
              <a:t>59</a:t>
            </a:fld>
            <a:endParaRPr lang="en-US" sz="1200" b="0">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2C209-F3E3-44CB-A1CF-4DE43C98AF84}" type="slidenum">
              <a:rPr lang="en-US"/>
              <a:pPr/>
              <a:t>15</a:t>
            </a:fld>
            <a:endParaRPr lang="en-US"/>
          </a:p>
        </p:txBody>
      </p:sp>
      <p:sp>
        <p:nvSpPr>
          <p:cNvPr id="394242" name="Rectangle 2"/>
          <p:cNvSpPr>
            <a:spLocks noGrp="1" noRot="1" noChangeAspect="1" noChangeArrowheads="1" noTextEdit="1"/>
          </p:cNvSpPr>
          <p:nvPr>
            <p:ph type="sldImg"/>
          </p:nvPr>
        </p:nvSpPr>
        <p:spPr>
          <a:xfrm>
            <a:off x="1143245" y="745177"/>
            <a:ext cx="4512730" cy="3719094"/>
          </a:xfrm>
          <a:ln/>
        </p:spPr>
      </p:sp>
      <p:sp>
        <p:nvSpPr>
          <p:cNvPr id="394243" name="Rectangle 3"/>
          <p:cNvSpPr>
            <a:spLocks noGrp="1" noChangeArrowheads="1"/>
          </p:cNvSpPr>
          <p:nvPr>
            <p:ph type="body" idx="1"/>
          </p:nvPr>
        </p:nvSpPr>
        <p:spPr>
          <a:xfrm>
            <a:off x="905327" y="4715493"/>
            <a:ext cx="4987022" cy="4465969"/>
          </a:xfrm>
        </p:spPr>
        <p:txBody>
          <a:bodyPr/>
          <a:lstStyle/>
          <a:p>
            <a:pPr lvl="1">
              <a:lnSpc>
                <a:spcPct val="90000"/>
              </a:lnSpc>
            </a:pPr>
            <a:r>
              <a:rPr lang="en-US"/>
              <a:t>Achieving the optimum balance of technology, expertise, and work processes requires a machinery health strategy that is individualized to the needs of each facility.  The strategy guides the design, implementation, and continuous improvement of the machinery health program. It is the roadmap to effective machinery health MANAGEMENT.  </a:t>
            </a:r>
          </a:p>
          <a:p>
            <a:pPr lvl="1">
              <a:lnSpc>
                <a:spcPct val="90000"/>
              </a:lnSpc>
            </a:pPr>
            <a:endParaRPr lang="en-US"/>
          </a:p>
          <a:p>
            <a:pPr lvl="1">
              <a:lnSpc>
                <a:spcPct val="90000"/>
              </a:lnSpc>
            </a:pPr>
            <a:r>
              <a:rPr lang="en-US"/>
              <a:t>All facilities have some form of strategy whether formal or informal.  Some strategies are effective but many are ineffective and result in program failure.  We believe that this process is very effective in setting up or improving a Machinery Health Program.  </a:t>
            </a:r>
          </a:p>
          <a:p>
            <a:pPr lvl="1">
              <a:lnSpc>
                <a:spcPct val="90000"/>
              </a:lnSpc>
            </a:pPr>
            <a:endParaRPr lang="en-US"/>
          </a:p>
          <a:p>
            <a:pPr lvl="1">
              <a:lnSpc>
                <a:spcPct val="90000"/>
              </a:lnSpc>
            </a:pPr>
            <a:r>
              <a:rPr lang="en-US"/>
              <a:t>“Design” is the planning phase of Machinery Health Management.  All components of the strategy are planned at this time.</a:t>
            </a:r>
          </a:p>
          <a:p>
            <a:pPr lvl="1">
              <a:lnSpc>
                <a:spcPct val="90000"/>
              </a:lnSpc>
            </a:pPr>
            <a:r>
              <a:rPr lang="en-US"/>
              <a:t>“Implementation” puts in place the technology, expertise, and processes.  Implementation is where the program is both started up and operated.  </a:t>
            </a:r>
          </a:p>
          <a:p>
            <a:pPr lvl="1">
              <a:lnSpc>
                <a:spcPct val="90000"/>
              </a:lnSpc>
            </a:pPr>
            <a:r>
              <a:rPr lang="en-US"/>
              <a:t>“Review” is a process that is necessary to sustain the life and quality of the program and should be given just as much importance as the implementation phase.</a:t>
            </a:r>
          </a:p>
          <a:p>
            <a:pPr lvl="1">
              <a:lnSpc>
                <a:spcPct val="90000"/>
              </a:lnSpc>
            </a:pPr>
            <a:endParaRPr lang="en-US"/>
          </a:p>
          <a:p>
            <a:pPr lvl="1">
              <a:lnSpc>
                <a:spcPct val="90000"/>
              </a:lnSpc>
            </a:pPr>
            <a:r>
              <a:rPr lang="en-US"/>
              <a:t>Let’s look at each of these phases in more detail.</a:t>
            </a:r>
          </a:p>
          <a:p>
            <a:pPr lvl="1">
              <a:lnSpc>
                <a:spcPct val="90000"/>
              </a:lnSpc>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34C4C961-061E-402C-88B7-B6AD35EBE4DF}" type="slidenum">
              <a:rPr lang="en-US" sz="1200" b="0">
                <a:cs typeface="+mn-cs"/>
              </a:rPr>
              <a:pPr algn="r">
                <a:defRPr/>
              </a:pPr>
              <a:t>60</a:t>
            </a:fld>
            <a:endParaRPr lang="en-US" sz="1200" b="0">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F6C87585-70D3-41B0-B83B-126961D2EBC4}" type="slidenum">
              <a:rPr lang="en-US" sz="1200" b="0">
                <a:cs typeface="+mn-cs"/>
              </a:rPr>
              <a:pPr algn="r">
                <a:defRPr/>
              </a:pPr>
              <a:t>61</a:t>
            </a:fld>
            <a:endParaRPr lang="en-US" sz="1200" b="0">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32FD4B1F-7EBC-44F7-89C0-0EC36D7B503C}" type="slidenum">
              <a:rPr lang="en-US" sz="1200" b="0">
                <a:cs typeface="+mn-cs"/>
              </a:rPr>
              <a:pPr algn="r">
                <a:defRPr/>
              </a:pPr>
              <a:t>62</a:t>
            </a:fld>
            <a:endParaRPr lang="en-US" sz="1200" b="0">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199D0072-867D-4FBF-A3E4-1153B5BE337A}" type="slidenum">
              <a:rPr lang="en-US" sz="1200" b="0">
                <a:cs typeface="+mn-cs"/>
              </a:rPr>
              <a:pPr algn="r">
                <a:defRPr/>
              </a:pPr>
              <a:t>63</a:t>
            </a:fld>
            <a:endParaRPr lang="en-US" sz="1200" b="0">
              <a:cs typeface="+mn-c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327C56C1-9428-404A-9856-44F79DFE3771}" type="slidenum">
              <a:rPr lang="en-US" sz="1200" b="0">
                <a:cs typeface="+mn-cs"/>
              </a:rPr>
              <a:pPr algn="r">
                <a:defRPr/>
              </a:pPr>
              <a:t>64</a:t>
            </a:fld>
            <a:endParaRPr lang="en-US" sz="1200" b="0">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F2E44817-D6BC-41A4-B4EA-CED723A574A0}" type="slidenum">
              <a:rPr lang="en-US" sz="1200" b="0">
                <a:cs typeface="+mn-cs"/>
              </a:rPr>
              <a:pPr algn="r">
                <a:defRPr/>
              </a:pPr>
              <a:t>65</a:t>
            </a:fld>
            <a:endParaRPr lang="en-US" sz="1200" b="0">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FB220099-877D-4796-BB95-181E055C6E6F}" type="slidenum">
              <a:rPr lang="en-US" sz="1200" b="0">
                <a:cs typeface="+mn-cs"/>
              </a:rPr>
              <a:pPr algn="r">
                <a:defRPr/>
              </a:pPr>
              <a:t>66</a:t>
            </a:fld>
            <a:endParaRPr lang="en-US" sz="1200" b="0">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3B3D9F5D-CBE0-46E7-B114-0D5DDE016BAF}" type="slidenum">
              <a:rPr lang="en-US" sz="1200" b="0">
                <a:cs typeface="+mn-cs"/>
              </a:rPr>
              <a:pPr algn="r">
                <a:defRPr/>
              </a:pPr>
              <a:t>67</a:t>
            </a:fld>
            <a:endParaRPr lang="en-US" sz="1200" b="0">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E0A4CA45-8521-4293-B8EE-1665131CFA70}" type="slidenum">
              <a:rPr lang="en-US" sz="1200" b="0">
                <a:cs typeface="+mn-cs"/>
              </a:rPr>
              <a:pPr algn="r">
                <a:defRPr/>
              </a:pPr>
              <a:t>68</a:t>
            </a:fld>
            <a:endParaRPr lang="en-US" sz="1200" b="0">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A8EAA805-7520-4184-AF93-79465CF2C9B7}" type="slidenum">
              <a:rPr lang="en-US" sz="1200" b="0">
                <a:cs typeface="+mn-cs"/>
              </a:rPr>
              <a:pPr algn="r">
                <a:defRPr/>
              </a:pPr>
              <a:t>69</a:t>
            </a:fld>
            <a:endParaRPr lang="en-US" sz="1200" b="0">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09E01-F4C9-49AF-AC00-99FC8185D598}" type="slidenum">
              <a:rPr lang="en-US"/>
              <a:pPr/>
              <a:t>16</a:t>
            </a:fld>
            <a:endParaRPr lang="en-US"/>
          </a:p>
        </p:txBody>
      </p:sp>
      <p:sp>
        <p:nvSpPr>
          <p:cNvPr id="396290" name="Rectangle 2"/>
          <p:cNvSpPr>
            <a:spLocks noGrp="1" noRot="1" noChangeAspect="1" noChangeArrowheads="1" noTextEdit="1"/>
          </p:cNvSpPr>
          <p:nvPr>
            <p:ph type="sldImg"/>
          </p:nvPr>
        </p:nvSpPr>
        <p:spPr>
          <a:xfrm>
            <a:off x="1144791" y="746874"/>
            <a:ext cx="4515819" cy="3720792"/>
          </a:xfrm>
          <a:ln/>
        </p:spPr>
      </p:sp>
      <p:sp>
        <p:nvSpPr>
          <p:cNvPr id="396291" name="Rectangle 3"/>
          <p:cNvSpPr>
            <a:spLocks noGrp="1" noChangeArrowheads="1"/>
          </p:cNvSpPr>
          <p:nvPr>
            <p:ph type="body" idx="1"/>
          </p:nvPr>
        </p:nvSpPr>
        <p:spPr>
          <a:xfrm>
            <a:off x="903783" y="4715493"/>
            <a:ext cx="4990111" cy="4464271"/>
          </a:xfrm>
        </p:spPr>
        <p:txBody>
          <a:bodyPr lIns="91705" tIns="45853" rIns="91705" bIns="45853"/>
          <a:lstStyle/>
          <a:p>
            <a:r>
              <a:rPr lang="en-US"/>
              <a:t>Asset Optimization closes the gap between plant performance and plant potential by increasing the performance and availability of plant assets.  This is accomplished using a combination of Emerson Process Management’s Work Processes, Expertise, Technology and Management.</a:t>
            </a:r>
          </a:p>
          <a:p>
            <a:endParaRPr lang="en-US"/>
          </a:p>
          <a:p>
            <a:r>
              <a:rPr lang="en-US"/>
              <a:t>Work Processes: How the customer approaches maintenance, plans for reliability and executes activities is essential to sustaining equipment performance.  Emerson’s experts apply their knowledge of best practices to</a:t>
            </a:r>
          </a:p>
          <a:p>
            <a:r>
              <a:rPr lang="en-US"/>
              <a:t>assess and make recommendations for existing processes and to educate facility personnel.</a:t>
            </a:r>
          </a:p>
          <a:p>
            <a:endParaRPr lang="en-US"/>
          </a:p>
          <a:p>
            <a:r>
              <a:rPr lang="en-US"/>
              <a:t>Technology: Organizations may purchase the technologies or purchase a turn-key implementation including the experts to operate the program. </a:t>
            </a:r>
          </a:p>
          <a:p>
            <a:endParaRPr lang="en-US"/>
          </a:p>
          <a:p>
            <a:r>
              <a:rPr lang="en-US"/>
              <a:t>Expertise: Expertise in reliability, monitoring, and diagnostics *is* necessary for optimization success.  If facilities don’t have the internal resources to dedicate to optimizing performance, 3500 Emerson experts worldwide already have these skills and can be incorporated into the program. </a:t>
            </a:r>
          </a:p>
          <a:p>
            <a:endParaRPr lang="en-US"/>
          </a:p>
          <a:p>
            <a:r>
              <a:rPr lang="en-US"/>
              <a:t>Management: Asset optimization management balances work processes, expertise, and technology to ensure that each optimization program delivers long-term business benefits.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CA9EA4DA-5F90-4771-A630-5623BFE36666}" type="slidenum">
              <a:rPr lang="en-US" sz="1200" b="0">
                <a:cs typeface="+mn-cs"/>
              </a:rPr>
              <a:pPr algn="r">
                <a:defRPr/>
              </a:pPr>
              <a:t>70</a:t>
            </a:fld>
            <a:endParaRPr lang="en-US" sz="1200" b="0">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69F28C65-BA79-459C-8007-6C1F8AAF649E}" type="slidenum">
              <a:rPr lang="en-US" sz="1200" b="0">
                <a:cs typeface="+mn-cs"/>
              </a:rPr>
              <a:pPr algn="r">
                <a:defRPr/>
              </a:pPr>
              <a:t>71</a:t>
            </a:fld>
            <a:endParaRPr lang="en-US" sz="1200" b="0">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BBA40645-2811-4EC2-9D55-3FC33AEE80D5}" type="slidenum">
              <a:rPr lang="en-US" sz="1200" b="0">
                <a:cs typeface="+mn-cs"/>
              </a:rPr>
              <a:pPr algn="r">
                <a:defRPr/>
              </a:pPr>
              <a:t>72</a:t>
            </a:fld>
            <a:endParaRPr lang="en-US" sz="1200" b="0">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9148D6BF-7FEC-4715-8897-80004A681BF0}" type="slidenum">
              <a:rPr lang="en-US" sz="1200" b="0">
                <a:cs typeface="+mn-cs"/>
              </a:rPr>
              <a:pPr algn="r">
                <a:defRPr/>
              </a:pPr>
              <a:t>73</a:t>
            </a:fld>
            <a:endParaRPr lang="en-US" sz="1200" b="0">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4690DC69-9A87-4CA8-947A-697656FD5363}" type="slidenum">
              <a:rPr lang="en-US" sz="1200" b="0">
                <a:cs typeface="+mn-cs"/>
              </a:rPr>
              <a:pPr algn="r">
                <a:defRPr/>
              </a:pPr>
              <a:t>74</a:t>
            </a:fld>
            <a:endParaRPr lang="en-US" sz="1200" b="0">
              <a:cs typeface="+mn-cs"/>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0BB52C7F-2A88-49BC-A1AD-75B8708D562A}" type="slidenum">
              <a:rPr lang="en-US" sz="1200" b="0">
                <a:cs typeface="+mn-cs"/>
              </a:rPr>
              <a:pPr algn="r">
                <a:defRPr/>
              </a:pPr>
              <a:t>75</a:t>
            </a:fld>
            <a:endParaRPr lang="en-US" sz="1200" b="0">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EED59104-F964-4633-9A5B-1F51C296781B}" type="slidenum">
              <a:rPr lang="en-US" sz="1200" b="0">
                <a:cs typeface="+mn-cs"/>
              </a:rPr>
              <a:pPr algn="r">
                <a:defRPr/>
              </a:pPr>
              <a:t>76</a:t>
            </a:fld>
            <a:endParaRPr lang="en-US" sz="1200" b="0">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7EDDE23C-DAF8-4B9F-A245-2870A3946724}" type="slidenum">
              <a:rPr lang="en-US" sz="1200" b="0">
                <a:cs typeface="+mn-cs"/>
              </a:rPr>
              <a:pPr algn="r">
                <a:defRPr/>
              </a:pPr>
              <a:t>77</a:t>
            </a:fld>
            <a:endParaRPr lang="en-US" sz="1200" b="0">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A611C01B-C784-4687-8FE1-6C5FC0E6BCD3}" type="slidenum">
              <a:rPr lang="en-US" sz="1200" b="0">
                <a:cs typeface="+mn-cs"/>
              </a:rPr>
              <a:pPr algn="r">
                <a:defRPr/>
              </a:pPr>
              <a:t>78</a:t>
            </a:fld>
            <a:endParaRPr lang="en-US" sz="1200" b="0">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230B7C3C-264C-4E7E-B399-D387B21025F9}" type="slidenum">
              <a:rPr lang="en-US" sz="1200" b="0">
                <a:cs typeface="+mn-cs"/>
              </a:rPr>
              <a:pPr algn="r">
                <a:defRPr/>
              </a:pPr>
              <a:t>79</a:t>
            </a:fld>
            <a:endParaRPr lang="en-US" sz="1200" b="0">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2D596-8C3E-43FD-B575-90374716DABF}" type="slidenum">
              <a:rPr lang="en-US"/>
              <a:pPr/>
              <a:t>27</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xfrm>
            <a:off x="906872" y="4715493"/>
            <a:ext cx="4983932" cy="4465969"/>
          </a:xfrm>
        </p:spPr>
        <p:txBody>
          <a:bodyPr/>
          <a:lstStyle/>
          <a:p>
            <a:r>
              <a:rPr lang="en-US"/>
              <a:t>A typical time waveform</a:t>
            </a:r>
          </a:p>
          <a:p>
            <a:endParaRPr lang="en-US"/>
          </a:p>
          <a:p>
            <a:r>
              <a:rPr lang="en-US"/>
              <a:t>Horizontal axis is time in milliseconds</a:t>
            </a:r>
          </a:p>
          <a:p>
            <a:endParaRPr lang="en-US"/>
          </a:p>
          <a:p>
            <a:r>
              <a:rPr lang="en-US"/>
              <a:t>Vertical axis is amplitude of acceleration in G-s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6522182E-27FF-423A-80CE-F95FD04C42F6}" type="slidenum">
              <a:rPr lang="en-US" sz="1200" b="0">
                <a:cs typeface="+mn-cs"/>
              </a:rPr>
              <a:pPr algn="r">
                <a:defRPr/>
              </a:pPr>
              <a:t>80</a:t>
            </a:fld>
            <a:endParaRPr lang="en-US" sz="1200" b="0">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C01E7BA9-EBFC-418C-B446-5D0D38887596}" type="slidenum">
              <a:rPr lang="en-US" sz="1200" b="0">
                <a:cs typeface="+mn-cs"/>
              </a:rPr>
              <a:pPr algn="r">
                <a:defRPr/>
              </a:pPr>
              <a:t>81</a:t>
            </a:fld>
            <a:endParaRPr lang="en-US" sz="1200" b="0">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0D697A4F-66F7-465C-B88B-C5F3B25900FB}" type="slidenum">
              <a:rPr lang="en-US" sz="1200" b="0">
                <a:cs typeface="+mn-cs"/>
              </a:rPr>
              <a:pPr algn="r">
                <a:defRPr/>
              </a:pPr>
              <a:t>82</a:t>
            </a:fld>
            <a:endParaRPr lang="en-US" sz="1200" b="0">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FAD7D10E-D50A-468D-BFE1-8FA6283C283D}" type="slidenum">
              <a:rPr lang="en-US" sz="1200" b="0">
                <a:cs typeface="+mn-cs"/>
              </a:rPr>
              <a:pPr algn="r">
                <a:defRPr/>
              </a:pPr>
              <a:t>83</a:t>
            </a:fld>
            <a:endParaRPr lang="en-US" sz="1200" b="0">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107BE243-B2BA-49AE-906A-D30825764045}" type="slidenum">
              <a:rPr lang="en-US" sz="1200" b="0">
                <a:cs typeface="+mn-cs"/>
              </a:rPr>
              <a:pPr algn="r">
                <a:defRPr/>
              </a:pPr>
              <a:t>84</a:t>
            </a:fld>
            <a:endParaRPr lang="en-US" sz="1200" b="0">
              <a:cs typeface="+mn-cs"/>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7DA01825-0F65-4C7D-8EC0-758914ECD220}" type="slidenum">
              <a:rPr lang="en-US" sz="1200" b="0">
                <a:cs typeface="+mn-cs"/>
              </a:rPr>
              <a:pPr algn="r">
                <a:defRPr/>
              </a:pPr>
              <a:t>85</a:t>
            </a:fld>
            <a:endParaRPr lang="en-US" sz="1200" b="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0E520CEC-D5BA-4D64-AF51-EACA4CA6B603}" type="slidenum">
              <a:rPr lang="en-US" sz="1200" b="0">
                <a:cs typeface="+mn-cs"/>
              </a:rPr>
              <a:pPr algn="r">
                <a:defRPr/>
              </a:pPr>
              <a:t>86</a:t>
            </a:fld>
            <a:endParaRPr lang="en-US" sz="1200" b="0">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D460757A-7792-4B66-8012-DBF765DBFB41}" type="slidenum">
              <a:rPr lang="en-US" sz="1200" b="0">
                <a:cs typeface="+mn-cs"/>
              </a:rPr>
              <a:pPr algn="r">
                <a:defRPr/>
              </a:pPr>
              <a:t>87</a:t>
            </a:fld>
            <a:endParaRPr lang="en-US" sz="1200" b="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07C95711-F130-4994-AB8D-01F3B2D32E5C}" type="slidenum">
              <a:rPr lang="en-US" sz="1200" b="0">
                <a:cs typeface="+mn-cs"/>
              </a:rPr>
              <a:pPr algn="r">
                <a:defRPr/>
              </a:pPr>
              <a:t>88</a:t>
            </a:fld>
            <a:endParaRPr lang="en-US" sz="1200" b="0">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AB426FD7-CE71-4443-A070-E9C5EEE6FAD4}" type="slidenum">
              <a:rPr lang="en-US" sz="1200" b="0">
                <a:cs typeface="+mn-cs"/>
              </a:rPr>
              <a:pPr algn="r">
                <a:defRPr/>
              </a:pPr>
              <a:t>89</a:t>
            </a:fld>
            <a:endParaRPr lang="en-US" sz="1200" b="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CFAD8-E613-4482-8152-CD06D8DFC44D}" type="slidenum">
              <a:rPr lang="en-US"/>
              <a:pPr/>
              <a:t>28</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a:xfrm>
            <a:off x="906872" y="4715493"/>
            <a:ext cx="4983932" cy="4465969"/>
          </a:xfrm>
        </p:spPr>
        <p:txBody>
          <a:bodyPr/>
          <a:lstStyle/>
          <a:p>
            <a:r>
              <a:rPr lang="en-US"/>
              <a:t>The FFT process (Fast Fourier Transform) is a process which separates out the numerous pure frequencies (Sine Waves) that make up the Time Waveform.</a:t>
            </a:r>
          </a:p>
          <a:p>
            <a:endParaRPr lang="en-US"/>
          </a:p>
          <a:p>
            <a:r>
              <a:rPr lang="en-US"/>
              <a:t>After the Time Waveform is processed the discrete frequencies and their associated magnitudes are displayed.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446ED220-03E7-477C-9473-8C7F346F312B}" type="slidenum">
              <a:rPr lang="en-US" sz="1200" b="0">
                <a:cs typeface="+mn-cs"/>
              </a:rPr>
              <a:pPr algn="r">
                <a:defRPr/>
              </a:pPr>
              <a:t>90</a:t>
            </a:fld>
            <a:endParaRPr lang="en-US" sz="1200" b="0">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567B4A92-08E5-4EAD-B4D4-BE5DE0E55ADF}" type="slidenum">
              <a:rPr lang="en-US" sz="1200" b="0">
                <a:cs typeface="+mn-cs"/>
              </a:rPr>
              <a:pPr algn="r">
                <a:defRPr/>
              </a:pPr>
              <a:t>91</a:t>
            </a:fld>
            <a:endParaRPr lang="en-US" sz="1200" b="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284785FE-A9DD-4B89-9862-87853D9C6805}" type="slidenum">
              <a:rPr lang="en-US" sz="1200" b="0">
                <a:cs typeface="+mn-cs"/>
              </a:rPr>
              <a:pPr algn="r">
                <a:defRPr/>
              </a:pPr>
              <a:t>92</a:t>
            </a:fld>
            <a:endParaRPr lang="en-US" sz="1200" b="0">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A5E12BC1-AC7F-4023-9347-E9505EBBE78F}" type="slidenum">
              <a:rPr lang="en-US" sz="1200" b="0">
                <a:cs typeface="+mn-cs"/>
              </a:rPr>
              <a:pPr algn="r">
                <a:defRPr/>
              </a:pPr>
              <a:t>93</a:t>
            </a:fld>
            <a:endParaRPr lang="en-US" sz="1200" b="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838AF5F7-CB54-45FE-869F-6B746CCAEDC0}" type="slidenum">
              <a:rPr lang="en-US" sz="1200" b="0">
                <a:cs typeface="+mn-cs"/>
              </a:rPr>
              <a:pPr algn="r">
                <a:defRPr/>
              </a:pPr>
              <a:t>94</a:t>
            </a:fld>
            <a:endParaRPr lang="en-US" sz="1200" b="0">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B4F0FBEE-4607-4B42-8A65-15426AE71EF1}" type="slidenum">
              <a:rPr lang="en-US" sz="1200" b="0">
                <a:cs typeface="+mn-cs"/>
              </a:rPr>
              <a:pPr algn="r">
                <a:defRPr/>
              </a:pPr>
              <a:t>95</a:t>
            </a:fld>
            <a:endParaRPr lang="en-US" sz="1200" b="0">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8AEDAF68-1F65-4638-9BDA-E183D55F840F}" type="slidenum">
              <a:rPr lang="en-US" sz="1200" b="0">
                <a:cs typeface="+mn-cs"/>
              </a:rPr>
              <a:pPr algn="r">
                <a:defRPr/>
              </a:pPr>
              <a:t>96</a:t>
            </a:fld>
            <a:endParaRPr lang="en-US" sz="1200" b="0">
              <a:cs typeface="+mn-cs"/>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9D7393B0-6424-4D92-924B-2E4158D0AB42}" type="slidenum">
              <a:rPr lang="en-US" sz="1200" b="0">
                <a:cs typeface="+mn-cs"/>
              </a:rPr>
              <a:pPr algn="r">
                <a:defRPr/>
              </a:pPr>
              <a:t>97</a:t>
            </a:fld>
            <a:endParaRPr lang="en-US" sz="1200" b="0">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27C91B5F-8381-46B4-92CA-52F5B9EDF235}" type="slidenum">
              <a:rPr lang="en-US" sz="1200" b="0">
                <a:cs typeface="+mn-cs"/>
              </a:rPr>
              <a:pPr algn="r">
                <a:defRPr/>
              </a:pPr>
              <a:t>98</a:t>
            </a:fld>
            <a:endParaRPr lang="en-US" sz="1200" b="0">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9AE4EA1B-F19D-407A-A36D-7432BB582C39}" type="slidenum">
              <a:rPr lang="en-US" sz="1200" b="0">
                <a:cs typeface="+mn-cs"/>
              </a:rPr>
              <a:pPr algn="r">
                <a:defRPr/>
              </a:pPr>
              <a:t>99</a:t>
            </a:fld>
            <a:endParaRPr lang="en-US" sz="1200" b="0">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97E19-511E-4041-BCB9-C32AD6E752E2}" type="slidenum">
              <a:rPr lang="en-US"/>
              <a:pPr/>
              <a:t>32</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a:xfrm>
            <a:off x="906872" y="4715493"/>
            <a:ext cx="4983932" cy="4465969"/>
          </a:xfrm>
        </p:spPr>
        <p:txBody>
          <a:bodyPr/>
          <a:lstStyle/>
          <a:p>
            <a:r>
              <a:rPr lang="en-US"/>
              <a:t>F= Ball Pass Frequency on the Outer  raceway</a:t>
            </a:r>
          </a:p>
          <a:p>
            <a:endParaRPr lang="en-US"/>
          </a:p>
          <a:p>
            <a:r>
              <a:rPr lang="en-US"/>
              <a:t>Notice Nonsynchronous Order number (7.39) for BPFO</a:t>
            </a:r>
          </a:p>
          <a:p>
            <a:endParaRPr lang="en-US"/>
          </a:p>
          <a:p>
            <a:r>
              <a:rPr lang="en-US"/>
              <a:t>Note: Nonsynchronous energy will rise during bearing failures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25C25FED-BA18-4580-8B89-F2F58983163E}" type="slidenum">
              <a:rPr lang="en-US" sz="1200" b="0">
                <a:cs typeface="+mn-cs"/>
              </a:rPr>
              <a:pPr algn="r">
                <a:defRPr/>
              </a:pPr>
              <a:t>100</a:t>
            </a:fld>
            <a:endParaRPr lang="en-US" sz="1200" b="0">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FD37A9C3-A44D-4D1C-A361-FE94AEFA7830}" type="slidenum">
              <a:rPr lang="en-US" sz="1200" b="0">
                <a:cs typeface="+mn-cs"/>
              </a:rPr>
              <a:pPr algn="r">
                <a:defRPr/>
              </a:pPr>
              <a:t>101</a:t>
            </a:fld>
            <a:endParaRPr lang="en-US" sz="1200" b="0">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849688" y="9428163"/>
            <a:ext cx="2946400" cy="496887"/>
          </a:xfrm>
          <a:prstGeom prst="rect">
            <a:avLst/>
          </a:prstGeom>
          <a:noFill/>
          <a:ln>
            <a:miter lim="800000"/>
            <a:headEnd/>
            <a:tailEnd/>
          </a:ln>
        </p:spPr>
        <p:txBody>
          <a:bodyPr anchor="b"/>
          <a:lstStyle/>
          <a:p>
            <a:pPr algn="r">
              <a:defRPr/>
            </a:pPr>
            <a:fld id="{40BBA2D7-6A00-4A4D-8E51-695A4CB100D6}" type="slidenum">
              <a:rPr lang="en-US" sz="1200" b="0">
                <a:cs typeface="+mn-cs"/>
              </a:rPr>
              <a:pPr algn="r">
                <a:defRPr/>
              </a:pPr>
              <a:t>102</a:t>
            </a:fld>
            <a:endParaRPr lang="en-US" sz="1200" b="0">
              <a:cs typeface="+mn-cs"/>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BA5F0-F7BB-46B6-B732-15ED90C1674C}" type="slidenum">
              <a:rPr lang="en-US"/>
              <a:pPr/>
              <a:t>33</a:t>
            </a:fld>
            <a:endParaRPr lang="en-US"/>
          </a:p>
        </p:txBody>
      </p:sp>
      <p:sp>
        <p:nvSpPr>
          <p:cNvPr id="424962" name="Rectangle 2"/>
          <p:cNvSpPr>
            <a:spLocks noGrp="1" noRot="1" noChangeAspect="1" noChangeArrowheads="1" noTextEdit="1"/>
          </p:cNvSpPr>
          <p:nvPr>
            <p:ph type="sldImg"/>
          </p:nvPr>
        </p:nvSpPr>
        <p:spPr>
          <a:xfrm>
            <a:off x="1141701" y="745177"/>
            <a:ext cx="4515819" cy="3720792"/>
          </a:xfrm>
          <a:ln/>
        </p:spPr>
      </p:sp>
      <p:sp>
        <p:nvSpPr>
          <p:cNvPr id="424963" name="Rectangle 3"/>
          <p:cNvSpPr>
            <a:spLocks noGrp="1" noChangeArrowheads="1"/>
          </p:cNvSpPr>
          <p:nvPr>
            <p:ph type="body" idx="1"/>
          </p:nvPr>
        </p:nvSpPr>
        <p:spPr>
          <a:xfrm>
            <a:off x="906872" y="4715493"/>
            <a:ext cx="4983932" cy="4465969"/>
          </a:xfrm>
        </p:spPr>
        <p:txBody>
          <a:bodyPr/>
          <a:lstStyle/>
          <a:p>
            <a:r>
              <a:rPr lang="en-US"/>
              <a:t>Selective frequency bands are a reliable alarming technique for determining specific machine problems</a:t>
            </a:r>
          </a:p>
          <a:p>
            <a:endParaRPr lang="en-US"/>
          </a:p>
          <a:p>
            <a:r>
              <a:rPr lang="en-US"/>
              <a:t>Much research has been put into the suggested levels and placement of selective frequency bands for common machinery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5D221-2D93-4A7D-A759-668E5B229E39}" type="slidenum">
              <a:rPr lang="en-US"/>
              <a:pPr/>
              <a:t>44</a:t>
            </a:fld>
            <a:endParaRPr lang="en-US"/>
          </a:p>
        </p:txBody>
      </p:sp>
      <p:sp>
        <p:nvSpPr>
          <p:cNvPr id="432130" name="Rectangle 2"/>
          <p:cNvSpPr>
            <a:spLocks noGrp="1" noRot="1" noChangeAspect="1" noChangeArrowheads="1" noTextEdit="1"/>
          </p:cNvSpPr>
          <p:nvPr>
            <p:ph type="sldImg"/>
          </p:nvPr>
        </p:nvSpPr>
        <p:spPr>
          <a:xfrm>
            <a:off x="1095353" y="707834"/>
            <a:ext cx="4579161" cy="3773412"/>
          </a:xfrm>
          <a:ln/>
        </p:spPr>
      </p:sp>
      <p:sp>
        <p:nvSpPr>
          <p:cNvPr id="432131" name="Rectangle 3"/>
          <p:cNvSpPr>
            <a:spLocks noGrp="1" noChangeArrowheads="1"/>
          </p:cNvSpPr>
          <p:nvPr>
            <p:ph type="body" idx="1"/>
          </p:nvPr>
        </p:nvSpPr>
        <p:spPr>
          <a:xfrm>
            <a:off x="902237" y="4717190"/>
            <a:ext cx="4965393" cy="4479548"/>
          </a:xfrm>
        </p:spPr>
        <p:txBody>
          <a:bodyPr lIns="90011" tIns="45006" rIns="90011" bIns="45006"/>
          <a:lstStyle/>
          <a:p>
            <a:r>
              <a:rPr lang="en-US"/>
              <a:t>We host the application out of the U.K. You can see that various plants for a customer around the world can push their information to the server, and then the site can have information back, but also anybody else from that company who’s got the appropriate login and password privileges can also look at those results.  This has been a big appeal of this solution for companies like BP, who have been one of the earlier adapters. BP is rolling out e-fficiency; it currently has about 50 pieces of equipment in the North Sea that are being monitored by e-fficiency and they are currently rolling out about an additional 50 in the southern part of the north sea.  And, not only then is the asset manager on shore, who’s responsible for that specific platform able to look at the e-fficiency results, but additionally the compressor and the turbine experts, there’s just a handful of those guys who sit at headquarters, they’re also able to look at that.  They can look at the compressors, because of the multiple platform, they can benchmark them, they can provide recommendations back to the individual site managers on when maintenance needs to be done and things like that. So, again, it’s a great way of moving information around the world to experts who can best advise on what needs to be done, getting information into the hands of the right people.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A97556F-2D81-4DF4-9CDA-71A7FD1944C9}" type="slidenum">
              <a:rPr lang="en-US"/>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E9F495-9EAB-4271-901D-CCAB2928FE37}" type="datetimeFigureOut">
              <a:rPr lang="en-US"/>
              <a:pPr>
                <a:defRPr/>
              </a:pPr>
              <a:t>5/11/2012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D080D5-D6E6-4A9A-B69B-CB5CF9AB9EB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7096101-4BDF-4EF2-BD54-A7F8BBE57903}" type="datetimeFigureOut">
              <a:rPr lang="en-US"/>
              <a:pPr>
                <a:defRPr/>
              </a:pPr>
              <a:t>5/11/2012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7640F8-65F5-4C99-A4D6-5690E269F56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DE9429-FC33-405B-8526-E26EDBD50F19}" type="datetimeFigureOut">
              <a:rPr lang="en-US"/>
              <a:pPr>
                <a:defRPr/>
              </a:pPr>
              <a:t>5/11/2012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A1B903-A30E-4D50-9F6B-746AAE75992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84200" y="406400"/>
            <a:ext cx="7594600" cy="723900"/>
          </a:xfrm>
        </p:spPr>
        <p:txBody>
          <a:bodyPr/>
          <a:lstStyle/>
          <a:p>
            <a:r>
              <a:rPr lang="en-US"/>
              <a:t>Click to edit Master title style</a:t>
            </a:r>
          </a:p>
        </p:txBody>
      </p:sp>
      <p:sp>
        <p:nvSpPr>
          <p:cNvPr id="3" name="Text Placeholder 2"/>
          <p:cNvSpPr>
            <a:spLocks noGrp="1"/>
          </p:cNvSpPr>
          <p:nvPr>
            <p:ph type="body" sz="half" idx="1"/>
          </p:nvPr>
        </p:nvSpPr>
        <p:spPr>
          <a:xfrm>
            <a:off x="571500" y="1206500"/>
            <a:ext cx="409575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819650" y="1206500"/>
            <a:ext cx="4095750" cy="45466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1500" y="406400"/>
            <a:ext cx="8343900" cy="534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0" y="406400"/>
            <a:ext cx="7594600" cy="723900"/>
          </a:xfrm>
        </p:spPr>
        <p:txBody>
          <a:bodyPr/>
          <a:lstStyle/>
          <a:p>
            <a:r>
              <a:rPr lang="en-US"/>
              <a:t>Click to edit Master title style</a:t>
            </a:r>
          </a:p>
        </p:txBody>
      </p:sp>
      <p:sp>
        <p:nvSpPr>
          <p:cNvPr id="3" name="Text Placeholder 2"/>
          <p:cNvSpPr>
            <a:spLocks noGrp="1"/>
          </p:cNvSpPr>
          <p:nvPr>
            <p:ph type="body" sz="half" idx="1"/>
          </p:nvPr>
        </p:nvSpPr>
        <p:spPr>
          <a:xfrm>
            <a:off x="571500" y="1206500"/>
            <a:ext cx="409575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19650" y="1206500"/>
            <a:ext cx="4095750" cy="219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19650" y="3556000"/>
            <a:ext cx="4095750" cy="219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873524-B1AE-4C68-B515-2C18B60688C5}" type="datetimeFigureOut">
              <a:rPr lang="en-US"/>
              <a:pPr>
                <a:defRPr/>
              </a:pPr>
              <a:t>5/11/2012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8413998-74A2-4D34-81A4-416AAAFF24F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9F032A8-F531-4CD1-899F-BA1ACBFC4537}" type="datetimeFigureOut">
              <a:rPr lang="en-US"/>
              <a:pPr>
                <a:defRPr/>
              </a:pPr>
              <a:t>5/11/2012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0F8698-DE35-4731-971C-CE0BB97330F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DECE3D8-1BF3-4002-9619-43BD09CBEC55}" type="datetimeFigureOut">
              <a:rPr lang="en-US"/>
              <a:pPr>
                <a:defRPr/>
              </a:pPr>
              <a:t>5/11/2012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47F97B5-B3C7-4FEB-88DD-053AAFB0E86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4033B08-EFA6-47F1-A50B-AF9E3EB922E0}" type="datetimeFigureOut">
              <a:rPr lang="en-US"/>
              <a:pPr>
                <a:defRPr/>
              </a:pPr>
              <a:t>5/11/2012</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AA2D437-C899-43ED-A0CB-51B9EA8811A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F1930F4-1AE3-4220-9FE6-CD3DB0D7EDD7}" type="datetimeFigureOut">
              <a:rPr lang="en-US"/>
              <a:pPr>
                <a:defRPr/>
              </a:pPr>
              <a:t>5/11/2012</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0D927A7-CB29-465C-A757-D2C6F5FBCFB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3E71283-5610-46F4-A558-9EC9F5798F50}" type="datetimeFigureOut">
              <a:rPr lang="en-US"/>
              <a:pPr>
                <a:defRPr/>
              </a:pPr>
              <a:t>5/11/2012</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7F2490D-B2AD-4799-B228-02A1BF45C6B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FF24CF-0470-40E0-A146-D8D262676A23}" type="datetimeFigureOut">
              <a:rPr lang="en-US"/>
              <a:pPr>
                <a:defRPr/>
              </a:pPr>
              <a:t>5/11/2012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DF6F35-6396-4777-A23C-35E6AD1B63C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2F572B6-7D65-4F7E-905A-08C5F16B7D79}" type="datetimeFigureOut">
              <a:rPr lang="en-US"/>
              <a:pPr>
                <a:defRPr/>
              </a:pPr>
              <a:t>5/11/2012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38AE6CD-FE47-4B43-963C-F896883D410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77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fld id="{1B17E561-8715-460B-8EE8-F4D2281C8981}" type="datetimeFigureOut">
              <a:rPr lang="en-US"/>
              <a:pPr>
                <a:defRPr/>
              </a:pPr>
              <a:t>5/11/2012</a:t>
            </a:fld>
            <a:endParaRPr lang="en-GB"/>
          </a:p>
        </p:txBody>
      </p:sp>
      <p:sp>
        <p:nvSpPr>
          <p:cNvPr id="277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Arial" pitchFamily="34" charset="0"/>
              </a:defRPr>
            </a:lvl1pPr>
          </a:lstStyle>
          <a:p>
            <a:pPr>
              <a:defRPr/>
            </a:pPr>
            <a:endParaRPr lang="en-GB"/>
          </a:p>
        </p:txBody>
      </p:sp>
      <p:sp>
        <p:nvSpPr>
          <p:cNvPr id="277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EE1E5B3E-8208-4E3D-BC55-B71907A2417D}" type="slidenum">
              <a:rPr lang="en-GB"/>
              <a:pPr>
                <a:defRPr/>
              </a:pPr>
              <a:t>‹#›</a:t>
            </a:fld>
            <a:endParaRPr lang="en-GB"/>
          </a:p>
        </p:txBody>
      </p:sp>
      <p:pic>
        <p:nvPicPr>
          <p:cNvPr id="1031" name="Picture 2" descr="01_TTELogo_sm"/>
          <p:cNvPicPr>
            <a:picLocks noChangeAspect="1" noChangeArrowheads="1"/>
          </p:cNvPicPr>
          <p:nvPr userDrawn="1"/>
        </p:nvPicPr>
        <p:blipFill>
          <a:blip r:embed="rId16" cstate="print"/>
          <a:srcRect/>
          <a:stretch>
            <a:fillRect/>
          </a:stretch>
        </p:blipFill>
        <p:spPr bwMode="auto">
          <a:xfrm>
            <a:off x="8096250" y="0"/>
            <a:ext cx="1047750" cy="495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Word_97_-_2003_Document1.doc"/><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ideo" Target="file:///C:\Data\All%20Cust\Petro_Chem\GSF\WAVETOSPEC.avi" TargetMode="Externa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file:///C:\Data\All%20Cust\Petro_Chem\GSF\inner.avi" TargetMode="Externa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Microsoft_Office_Word_97_-_2003_Document3.doc"/><Relationship Id="rId3" Type="http://schemas.openxmlformats.org/officeDocument/2006/relationships/oleObject" Target="../embeddings/oleObject4.bin"/><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45.xml.rels><?xml version="1.0" encoding="UTF-8" standalone="yes"?>
<Relationships xmlns="http://schemas.openxmlformats.org/package/2006/relationships"><Relationship Id="rId8" Type="http://schemas.openxmlformats.org/officeDocument/2006/relationships/hyperlink" Target="file:///D:\..\..\My%20Documents\Work%20Files\presentations\Ultrasonics99.ppt" TargetMode="External"/><Relationship Id="rId13" Type="http://schemas.openxmlformats.org/officeDocument/2006/relationships/oleObject" Target="../embeddings/oleObject11.bin"/><Relationship Id="rId18" Type="http://schemas.openxmlformats.org/officeDocument/2006/relationships/oleObject" Target="../embeddings/oleObject16.bin"/><Relationship Id="rId26" Type="http://schemas.openxmlformats.org/officeDocument/2006/relationships/image" Target="../media/image47.png"/><Relationship Id="rId3" Type="http://schemas.openxmlformats.org/officeDocument/2006/relationships/image" Target="../media/image42.jpeg"/><Relationship Id="rId21" Type="http://schemas.openxmlformats.org/officeDocument/2006/relationships/oleObject" Target="../embeddings/oleObject18.bin"/><Relationship Id="rId34" Type="http://schemas.openxmlformats.org/officeDocument/2006/relationships/image" Target="../media/image51.png"/><Relationship Id="rId7" Type="http://schemas.openxmlformats.org/officeDocument/2006/relationships/audio" Target="../media/audio2.wav"/><Relationship Id="rId12" Type="http://schemas.openxmlformats.org/officeDocument/2006/relationships/oleObject" Target="../embeddings/oleObject10.bin"/><Relationship Id="rId17" Type="http://schemas.openxmlformats.org/officeDocument/2006/relationships/oleObject" Target="../embeddings/oleObject15.bin"/><Relationship Id="rId25" Type="http://schemas.openxmlformats.org/officeDocument/2006/relationships/oleObject" Target="../embeddings/oleObject21.bin"/><Relationship Id="rId33" Type="http://schemas.openxmlformats.org/officeDocument/2006/relationships/hyperlink" Target="http://www.easydeltav.com/index.asp" TargetMode="External"/><Relationship Id="rId2" Type="http://schemas.openxmlformats.org/officeDocument/2006/relationships/slideLayout" Target="../slideLayouts/slideLayout6.xml"/><Relationship Id="rId16" Type="http://schemas.openxmlformats.org/officeDocument/2006/relationships/oleObject" Target="../embeddings/oleObject14.bin"/><Relationship Id="rId20" Type="http://schemas.openxmlformats.org/officeDocument/2006/relationships/image" Target="../media/image45.png"/><Relationship Id="rId29" Type="http://schemas.openxmlformats.org/officeDocument/2006/relationships/image" Target="../media/image48.jpeg"/><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oleObject" Target="../embeddings/oleObject9.bin"/><Relationship Id="rId24" Type="http://schemas.openxmlformats.org/officeDocument/2006/relationships/oleObject" Target="../embeddings/oleObject20.bin"/><Relationship Id="rId32" Type="http://schemas.openxmlformats.org/officeDocument/2006/relationships/image" Target="../media/image50.jpeg"/><Relationship Id="rId5" Type="http://schemas.openxmlformats.org/officeDocument/2006/relationships/image" Target="../media/image44.png"/><Relationship Id="rId15" Type="http://schemas.openxmlformats.org/officeDocument/2006/relationships/oleObject" Target="../embeddings/oleObject13.bin"/><Relationship Id="rId23" Type="http://schemas.openxmlformats.org/officeDocument/2006/relationships/image" Target="../media/image46.png"/><Relationship Id="rId28" Type="http://schemas.openxmlformats.org/officeDocument/2006/relationships/oleObject" Target="../embeddings/oleObject23.bin"/><Relationship Id="rId10" Type="http://schemas.openxmlformats.org/officeDocument/2006/relationships/oleObject" Target="../embeddings/oleObject8.bin"/><Relationship Id="rId19" Type="http://schemas.openxmlformats.org/officeDocument/2006/relationships/oleObject" Target="../embeddings/oleObject17.bin"/><Relationship Id="rId31"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oleObject" Target="../embeddings/oleObject7.bin"/><Relationship Id="rId14" Type="http://schemas.openxmlformats.org/officeDocument/2006/relationships/oleObject" Target="../embeddings/oleObject12.bin"/><Relationship Id="rId22" Type="http://schemas.openxmlformats.org/officeDocument/2006/relationships/oleObject" Target="../embeddings/oleObject19.bin"/><Relationship Id="rId27" Type="http://schemas.openxmlformats.org/officeDocument/2006/relationships/oleObject" Target="../embeddings/oleObject22.bin"/><Relationship Id="rId30" Type="http://schemas.openxmlformats.org/officeDocument/2006/relationships/hyperlink" Target="http://www.gotofisher.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5135563"/>
            <a:ext cx="8964613" cy="519112"/>
          </a:xfrm>
          <a:prstGeom prst="rect">
            <a:avLst/>
          </a:prstGeom>
          <a:noFill/>
          <a:ln w="9525">
            <a:noFill/>
            <a:miter lim="800000"/>
            <a:headEnd/>
            <a:tailEnd/>
          </a:ln>
        </p:spPr>
        <p:txBody>
          <a:bodyPr lIns="90000" tIns="46800" rIns="90000" bIns="46800" anchor="ctr">
            <a:spAutoFit/>
          </a:bodyPr>
          <a:lstStyle/>
          <a:p>
            <a:pPr algn="ctr" eaLnBrk="0" hangingPunct="0"/>
            <a:endParaRPr lang="en-US">
              <a:ea typeface="Calibri" pitchFamily="34" charset="0"/>
              <a:cs typeface="Times New Roman" pitchFamily="18" charset="0"/>
            </a:endParaRPr>
          </a:p>
        </p:txBody>
      </p:sp>
      <p:sp>
        <p:nvSpPr>
          <p:cNvPr id="4101" name="Slide Number Placeholder 4"/>
          <p:cNvSpPr>
            <a:spLocks noGrp="1"/>
          </p:cNvSpPr>
          <p:nvPr>
            <p:ph type="sldNum" sz="quarter" idx="12"/>
          </p:nvPr>
        </p:nvSpPr>
        <p:spPr>
          <a:xfrm>
            <a:off x="6553200" y="6381750"/>
            <a:ext cx="2133600" cy="339725"/>
          </a:xfrm>
        </p:spPr>
        <p:txBody>
          <a:bodyPr/>
          <a:lstStyle/>
          <a:p>
            <a:pPr>
              <a:defRPr/>
            </a:pPr>
            <a:fld id="{3B1974FB-3462-425D-9D5B-E05CE81F8D9E}" type="slidenum">
              <a:rPr lang="en-GB" sz="800" smtClean="0"/>
              <a:pPr>
                <a:defRPr/>
              </a:pPr>
              <a:t>1</a:t>
            </a:fld>
            <a:endParaRPr lang="en-GB" sz="800" dirty="0" smtClean="0"/>
          </a:p>
        </p:txBody>
      </p:sp>
      <p:sp>
        <p:nvSpPr>
          <p:cNvPr id="2052" name="Rectangle 5"/>
          <p:cNvSpPr>
            <a:spLocks noChangeArrowheads="1"/>
          </p:cNvSpPr>
          <p:nvPr/>
        </p:nvSpPr>
        <p:spPr bwMode="auto">
          <a:xfrm>
            <a:off x="285750" y="6143625"/>
            <a:ext cx="4429125" cy="338138"/>
          </a:xfrm>
          <a:prstGeom prst="rect">
            <a:avLst/>
          </a:prstGeom>
          <a:noFill/>
          <a:ln w="9525">
            <a:noFill/>
            <a:miter lim="800000"/>
            <a:headEnd/>
            <a:tailEnd/>
          </a:ln>
        </p:spPr>
        <p:txBody>
          <a:bodyPr>
            <a:spAutoFit/>
          </a:bodyPr>
          <a:lstStyle/>
          <a:p>
            <a:pPr>
              <a:spcBef>
                <a:spcPct val="50000"/>
              </a:spcBef>
            </a:pPr>
            <a:r>
              <a:rPr lang="en-GB" sz="1600"/>
              <a:t>Website: www.ttetraining.ltd.uk</a:t>
            </a:r>
            <a:endParaRPr lang="en-US" sz="1600"/>
          </a:p>
        </p:txBody>
      </p:sp>
      <p:pic>
        <p:nvPicPr>
          <p:cNvPr id="2053" name="Picture 9" descr="accrediation2"/>
          <p:cNvPicPr>
            <a:picLocks noChangeAspect="1" noChangeArrowheads="1"/>
          </p:cNvPicPr>
          <p:nvPr/>
        </p:nvPicPr>
        <p:blipFill>
          <a:blip r:embed="rId3" cstate="print"/>
          <a:srcRect/>
          <a:stretch>
            <a:fillRect/>
          </a:stretch>
        </p:blipFill>
        <p:spPr bwMode="auto">
          <a:xfrm>
            <a:off x="4071938" y="5929313"/>
            <a:ext cx="4464050"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a:t>Answer These Tough Questions...</a:t>
            </a:r>
          </a:p>
        </p:txBody>
      </p:sp>
      <p:sp>
        <p:nvSpPr>
          <p:cNvPr id="376835" name="Rectangle 3"/>
          <p:cNvSpPr>
            <a:spLocks noGrp="1" noChangeArrowheads="1"/>
          </p:cNvSpPr>
          <p:nvPr>
            <p:ph type="body" idx="1"/>
          </p:nvPr>
        </p:nvSpPr>
        <p:spPr/>
        <p:txBody>
          <a:bodyPr/>
          <a:lstStyle/>
          <a:p>
            <a:pPr marL="457200" indent="-457200"/>
            <a:r>
              <a:rPr lang="en-US" sz="2400"/>
              <a:t>Do you know the # of failures ranked by </a:t>
            </a:r>
            <a:r>
              <a:rPr lang="en-US" sz="2400">
                <a:effectLst>
                  <a:outerShdw blurRad="38100" dist="38100" dir="2700000" algn="tl">
                    <a:srgbClr val="C0C0C0"/>
                  </a:outerShdw>
                </a:effectLst>
              </a:rPr>
              <a:t>equipment type</a:t>
            </a:r>
            <a:r>
              <a:rPr lang="en-US" sz="2400"/>
              <a:t>?</a:t>
            </a:r>
          </a:p>
          <a:p>
            <a:pPr marL="1041400" lvl="1" indent="-469900"/>
            <a:r>
              <a:rPr lang="en-US" sz="2000"/>
              <a:t>Rotating Equipment can be segmented into…</a:t>
            </a:r>
          </a:p>
          <a:p>
            <a:pPr marL="1384300" lvl="2"/>
            <a:r>
              <a:rPr lang="en-US" sz="1800">
                <a:sym typeface="Wingdings" pitchFamily="2" charset="2"/>
              </a:rPr>
              <a:t>Pumps / Fans / Compressors</a:t>
            </a:r>
          </a:p>
          <a:p>
            <a:pPr marL="1384300" lvl="2"/>
            <a:r>
              <a:rPr lang="en-US" sz="1800">
                <a:sym typeface="Wingdings" pitchFamily="2" charset="2"/>
              </a:rPr>
              <a:t>Pumps can be segmented into…</a:t>
            </a:r>
          </a:p>
          <a:p>
            <a:pPr marL="1727200" lvl="3"/>
            <a:r>
              <a:rPr lang="en-US" sz="1600">
                <a:sym typeface="Wingdings" pitchFamily="2" charset="2"/>
              </a:rPr>
              <a:t>Centrifugal / Recip / Rotary / special effect</a:t>
            </a:r>
            <a:endParaRPr lang="en-US" sz="1600"/>
          </a:p>
          <a:p>
            <a:pPr marL="457200" indent="-457200"/>
            <a:endParaRPr lang="en-US" sz="2400"/>
          </a:p>
          <a:p>
            <a:pPr marL="457200" indent="-457200"/>
            <a:r>
              <a:rPr lang="en-US" sz="2400"/>
              <a:t>What are your most problematic machines?</a:t>
            </a:r>
          </a:p>
          <a:p>
            <a:pPr marL="1041400" lvl="1" indent="-469900"/>
            <a:r>
              <a:rPr lang="en-US" sz="2000"/>
              <a:t>Are they the </a:t>
            </a:r>
            <a:r>
              <a:rPr lang="en-US" sz="2000" i="1">
                <a:latin typeface="Times New Roman" pitchFamily="18" charset="0"/>
              </a:rPr>
              <a:t>bottlenecks</a:t>
            </a:r>
            <a:r>
              <a:rPr lang="en-US" sz="2000"/>
              <a:t> in your production facility?</a:t>
            </a:r>
          </a:p>
          <a:p>
            <a:pPr marL="1384300" lvl="2"/>
            <a:r>
              <a:rPr lang="en-US" sz="1800"/>
              <a:t>These machines = downtime cost for entire plant.</a:t>
            </a:r>
          </a:p>
          <a:p>
            <a:pPr marL="1727200" lvl="3"/>
            <a:r>
              <a:rPr lang="en-US" sz="1600">
                <a:effectLst>
                  <a:outerShdw blurRad="38100" dist="38100" dir="2700000" algn="tl">
                    <a:srgbClr val="C0C0C0"/>
                  </a:outerShdw>
                </a:effectLst>
              </a:rPr>
              <a:t>Automated</a:t>
            </a:r>
            <a:r>
              <a:rPr lang="en-US" sz="1600"/>
              <a:t> monitoring strategy would be ideal for these cases</a:t>
            </a:r>
          </a:p>
          <a:p>
            <a:pPr marL="457200" indent="-457200"/>
            <a:endParaRPr lang="en-US" sz="2400"/>
          </a:p>
          <a:p>
            <a:pPr marL="457200" indent="-457200"/>
            <a:endParaRPr lang="en-US" sz="2400"/>
          </a:p>
        </p:txBody>
      </p:sp>
      <p:pic>
        <p:nvPicPr>
          <p:cNvPr id="376836" name="Picture 4" descr="Petro"/>
          <p:cNvPicPr>
            <a:picLocks noChangeAspect="1" noChangeArrowheads="1"/>
          </p:cNvPicPr>
          <p:nvPr/>
        </p:nvPicPr>
        <p:blipFill>
          <a:blip r:embed="rId2" cstate="print"/>
          <a:srcRect/>
          <a:stretch>
            <a:fillRect/>
          </a:stretch>
        </p:blipFill>
        <p:spPr bwMode="auto">
          <a:xfrm>
            <a:off x="2667000" y="5302250"/>
            <a:ext cx="3448050" cy="790575"/>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7F881E11-620E-4D09-8A53-7BAAD49D77CF}" type="slidenum">
              <a:rPr lang="en-GB" sz="800" b="0">
                <a:cs typeface="+mn-cs"/>
              </a:rPr>
              <a:pPr algn="r">
                <a:defRPr/>
              </a:pPr>
              <a:t>100</a:t>
            </a:fld>
            <a:endParaRPr lang="en-GB" sz="800" b="0">
              <a:cs typeface="+mn-cs"/>
            </a:endParaRPr>
          </a:p>
        </p:txBody>
      </p:sp>
      <p:sp>
        <p:nvSpPr>
          <p:cNvPr id="53251" name="Title 3"/>
          <p:cNvSpPr>
            <a:spLocks noGrp="1"/>
          </p:cNvSpPr>
          <p:nvPr>
            <p:ph type="title"/>
          </p:nvPr>
        </p:nvSpPr>
        <p:spPr/>
        <p:txBody>
          <a:bodyPr/>
          <a:lstStyle/>
          <a:p>
            <a:endParaRPr lang="en-US" smtClean="0"/>
          </a:p>
        </p:txBody>
      </p:sp>
      <p:sp>
        <p:nvSpPr>
          <p:cNvPr id="53252"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D6CD9D66-9FC1-44EF-BB9E-FB8F98FD86B8}" type="slidenum">
              <a:rPr lang="en-GB" sz="800" b="0">
                <a:cs typeface="+mn-cs"/>
              </a:rPr>
              <a:pPr algn="r">
                <a:defRPr/>
              </a:pPr>
              <a:t>101</a:t>
            </a:fld>
            <a:endParaRPr lang="en-GB" sz="800" b="0">
              <a:cs typeface="+mn-cs"/>
            </a:endParaRPr>
          </a:p>
        </p:txBody>
      </p:sp>
      <p:sp>
        <p:nvSpPr>
          <p:cNvPr id="54275" name="Title 3"/>
          <p:cNvSpPr>
            <a:spLocks noGrp="1"/>
          </p:cNvSpPr>
          <p:nvPr>
            <p:ph type="title"/>
          </p:nvPr>
        </p:nvSpPr>
        <p:spPr/>
        <p:txBody>
          <a:bodyPr/>
          <a:lstStyle/>
          <a:p>
            <a:endParaRPr lang="en-US" smtClean="0"/>
          </a:p>
        </p:txBody>
      </p:sp>
      <p:sp>
        <p:nvSpPr>
          <p:cNvPr id="5427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FA580B21-B29D-47A3-8415-C56770CAE9B3}" type="slidenum">
              <a:rPr lang="en-GB" sz="800" b="0">
                <a:cs typeface="+mn-cs"/>
              </a:rPr>
              <a:pPr algn="r">
                <a:defRPr/>
              </a:pPr>
              <a:t>102</a:t>
            </a:fld>
            <a:endParaRPr lang="en-GB" sz="800" b="0">
              <a:cs typeface="+mn-cs"/>
            </a:endParaRPr>
          </a:p>
        </p:txBody>
      </p:sp>
      <p:sp>
        <p:nvSpPr>
          <p:cNvPr id="55299" name="Title 3"/>
          <p:cNvSpPr>
            <a:spLocks noGrp="1"/>
          </p:cNvSpPr>
          <p:nvPr>
            <p:ph type="title"/>
          </p:nvPr>
        </p:nvSpPr>
        <p:spPr/>
        <p:txBody>
          <a:bodyPr/>
          <a:lstStyle/>
          <a:p>
            <a:endParaRPr lang="en-US" smtClean="0"/>
          </a:p>
        </p:txBody>
      </p:sp>
      <p:sp>
        <p:nvSpPr>
          <p:cNvPr id="5530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t>Answer These Tough Questions...</a:t>
            </a:r>
          </a:p>
        </p:txBody>
      </p:sp>
      <p:sp>
        <p:nvSpPr>
          <p:cNvPr id="377859" name="Rectangle 3"/>
          <p:cNvSpPr>
            <a:spLocks noGrp="1" noChangeArrowheads="1"/>
          </p:cNvSpPr>
          <p:nvPr>
            <p:ph type="body" idx="1"/>
          </p:nvPr>
        </p:nvSpPr>
        <p:spPr/>
        <p:txBody>
          <a:bodyPr/>
          <a:lstStyle/>
          <a:p>
            <a:pPr marL="457200" indent="-457200"/>
            <a:r>
              <a:rPr lang="en-US" sz="2400"/>
              <a:t>What are your K</a:t>
            </a:r>
            <a:r>
              <a:rPr lang="en-US" sz="2400" i="1"/>
              <a:t>ey Performance Indicators (KPI)</a:t>
            </a:r>
            <a:r>
              <a:rPr lang="en-US" sz="2400"/>
              <a:t>?</a:t>
            </a:r>
          </a:p>
          <a:p>
            <a:pPr marL="1041400" lvl="1" indent="-469900"/>
            <a:r>
              <a:rPr lang="en-US" sz="2000"/>
              <a:t># failures, MTBF/MTBM</a:t>
            </a:r>
          </a:p>
          <a:p>
            <a:pPr marL="1041400" lvl="1" indent="-469900"/>
            <a:r>
              <a:rPr lang="en-US" sz="2000"/>
              <a:t>Cost of Repairs, Avg. Repair Cost, </a:t>
            </a:r>
          </a:p>
          <a:p>
            <a:pPr marL="1041400" lvl="1" indent="-469900"/>
            <a:r>
              <a:rPr lang="en-US" sz="2000"/>
              <a:t>Maintenance costs by Equipment Group</a:t>
            </a:r>
          </a:p>
          <a:p>
            <a:pPr marL="1041400" lvl="1" indent="-469900"/>
            <a:r>
              <a:rPr lang="en-US" sz="2000"/>
              <a:t>Quantified </a:t>
            </a:r>
            <a:r>
              <a:rPr lang="en-US" sz="2000" i="1"/>
              <a:t>Lost Production Opportunity</a:t>
            </a:r>
            <a:r>
              <a:rPr lang="en-US" sz="2000"/>
              <a:t> (LPO)</a:t>
            </a:r>
          </a:p>
          <a:p>
            <a:pPr marL="1041400" lvl="1" indent="-469900"/>
            <a:r>
              <a:rPr lang="en-US" sz="2000"/>
              <a:t>Ex.: </a:t>
            </a:r>
            <a:r>
              <a:rPr lang="en-US" sz="2000" b="1"/>
              <a:t>ExxonMobil</a:t>
            </a:r>
            <a:r>
              <a:rPr lang="en-US" sz="2000"/>
              <a:t> reduced maintenance costs 20% corporate-wide by considering these categorical cost concepts</a:t>
            </a:r>
          </a:p>
        </p:txBody>
      </p:sp>
      <p:pic>
        <p:nvPicPr>
          <p:cNvPr id="377860" name="Picture 4" descr="Process Consulting"/>
          <p:cNvPicPr>
            <a:picLocks noChangeAspect="1" noChangeArrowheads="1"/>
          </p:cNvPicPr>
          <p:nvPr/>
        </p:nvPicPr>
        <p:blipFill>
          <a:blip r:embed="rId2" cstate="print"/>
          <a:srcRect/>
          <a:stretch>
            <a:fillRect/>
          </a:stretch>
        </p:blipFill>
        <p:spPr bwMode="auto">
          <a:xfrm>
            <a:off x="3429000" y="4648200"/>
            <a:ext cx="1638300" cy="16383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a:t>Answer These Tough Questions...</a:t>
            </a:r>
          </a:p>
        </p:txBody>
      </p:sp>
      <p:sp>
        <p:nvSpPr>
          <p:cNvPr id="378883" name="Rectangle 3"/>
          <p:cNvSpPr>
            <a:spLocks noGrp="1" noChangeArrowheads="1"/>
          </p:cNvSpPr>
          <p:nvPr>
            <p:ph type="body" idx="1"/>
          </p:nvPr>
        </p:nvSpPr>
        <p:spPr/>
        <p:txBody>
          <a:bodyPr/>
          <a:lstStyle/>
          <a:p>
            <a:pPr marL="457200" indent="-457200"/>
            <a:r>
              <a:rPr lang="en-US" sz="2400"/>
              <a:t>Have you identified your most critical equipment?</a:t>
            </a:r>
          </a:p>
          <a:p>
            <a:pPr marL="1041400" lvl="1" indent="-469900"/>
            <a:r>
              <a:rPr lang="en-US" sz="2000"/>
              <a:t>One facility has identified that…</a:t>
            </a:r>
          </a:p>
          <a:p>
            <a:pPr marL="1384300" lvl="2"/>
            <a:r>
              <a:rPr lang="en-US" sz="1800"/>
              <a:t>~ 6 machines can bring them to 0 output		</a:t>
            </a:r>
            <a:r>
              <a:rPr lang="en-US" sz="1600" b="1" i="1">
                <a:solidFill>
                  <a:schemeClr val="accent2"/>
                </a:solidFill>
                <a:effectLst>
                  <a:outerShdw blurRad="38100" dist="38100" dir="2700000" algn="tl">
                    <a:srgbClr val="C0C0C0"/>
                  </a:outerShdw>
                </a:effectLst>
              </a:rPr>
              <a:t>MOST CRITICAL</a:t>
            </a:r>
          </a:p>
          <a:p>
            <a:pPr marL="1384300" lvl="2"/>
            <a:r>
              <a:rPr lang="en-US" sz="1800"/>
              <a:t>~ 30 machines can reduce output to 40-60%	</a:t>
            </a:r>
            <a:r>
              <a:rPr lang="en-US" sz="1600" b="1" i="1">
                <a:solidFill>
                  <a:srgbClr val="FF9900"/>
                </a:solidFill>
                <a:effectLst>
                  <a:outerShdw blurRad="38100" dist="38100" dir="2700000" algn="tl">
                    <a:srgbClr val="C0C0C0"/>
                  </a:outerShdw>
                </a:effectLst>
              </a:rPr>
              <a:t>ESSENTIAL</a:t>
            </a:r>
          </a:p>
          <a:p>
            <a:pPr marL="1384300" lvl="2"/>
            <a:r>
              <a:rPr lang="en-US" sz="1800"/>
              <a:t>Point:  Some output is better than no output!</a:t>
            </a:r>
          </a:p>
          <a:p>
            <a:pPr marL="1727200" lvl="3"/>
            <a:r>
              <a:rPr lang="en-US" sz="1600"/>
              <a:t>If production is $1M / day, then 50% output loss = $500K / day</a:t>
            </a:r>
          </a:p>
          <a:p>
            <a:pPr marL="2070100" lvl="4"/>
            <a:r>
              <a:rPr lang="en-US" sz="1600"/>
              <a:t>Likely comes from O&amp;M Budget</a:t>
            </a:r>
          </a:p>
          <a:p>
            <a:pPr marL="1041400" lvl="1" indent="-469900"/>
            <a:r>
              <a:rPr lang="en-US" sz="2000"/>
              <a:t>Ex.: </a:t>
            </a:r>
            <a:r>
              <a:rPr lang="en-US" sz="2000" b="1"/>
              <a:t>TN Eastman</a:t>
            </a:r>
            <a:r>
              <a:rPr lang="en-US" sz="2000"/>
              <a:t> has 27,000 pieces of equipment</a:t>
            </a:r>
          </a:p>
          <a:p>
            <a:pPr marL="1384300" lvl="2"/>
            <a:r>
              <a:rPr lang="en-US" sz="1800"/>
              <a:t>3% (or ~750) need online-predictive &amp; protection (AMI 1)</a:t>
            </a:r>
          </a:p>
          <a:p>
            <a:pPr marL="1384300" lvl="2"/>
            <a:r>
              <a:rPr lang="en-US" sz="1800"/>
              <a:t>26% (~7000) need online and walk-around (AMI 2 or 3)</a:t>
            </a:r>
          </a:p>
          <a:p>
            <a:pPr marL="1384300" lvl="2"/>
            <a:r>
              <a:rPr lang="en-US" sz="1800" b="1" i="1">
                <a:latin typeface="Times New Roman" pitchFamily="18" charset="0"/>
              </a:rPr>
              <a:t>What percentage would your operations group tell you?</a:t>
            </a:r>
          </a:p>
          <a:p>
            <a:pPr marL="1041400" lvl="1" indent="-469900"/>
            <a:endParaRPr lang="en-US" sz="2000">
              <a:latin typeface="Times New Roman" pitchFamily="18" charset="0"/>
            </a:endParaRPr>
          </a:p>
        </p:txBody>
      </p:sp>
      <p:sp>
        <p:nvSpPr>
          <p:cNvPr id="378884" name="Text Box 4"/>
          <p:cNvSpPr txBox="1">
            <a:spLocks noChangeArrowheads="1"/>
          </p:cNvSpPr>
          <p:nvPr/>
        </p:nvSpPr>
        <p:spPr bwMode="auto">
          <a:xfrm>
            <a:off x="1905000" y="5932488"/>
            <a:ext cx="4613275" cy="304800"/>
          </a:xfrm>
          <a:prstGeom prst="rect">
            <a:avLst/>
          </a:prstGeom>
          <a:noFill/>
          <a:ln w="9525">
            <a:noFill/>
            <a:miter lim="800000"/>
            <a:headEnd/>
            <a:tailEnd/>
          </a:ln>
          <a:effectLst/>
        </p:spPr>
        <p:txBody>
          <a:bodyPr wrap="none">
            <a:spAutoFit/>
          </a:bodyPr>
          <a:lstStyle/>
          <a:p>
            <a:pPr algn="l"/>
            <a:r>
              <a:rPr lang="en-US" sz="1400" i="1">
                <a:solidFill>
                  <a:schemeClr val="tx1"/>
                </a:solidFill>
                <a:effectLst>
                  <a:outerShdw blurRad="38100" dist="38100" dir="2700000" algn="tl">
                    <a:srgbClr val="C0C0C0"/>
                  </a:outerShdw>
                </a:effectLst>
              </a:rPr>
              <a:t>* AMI = Asset Management Index (1-5, 1 is most critical)</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8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8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8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88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88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888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888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88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8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Conclusions…</a:t>
            </a:r>
          </a:p>
        </p:txBody>
      </p:sp>
      <p:sp>
        <p:nvSpPr>
          <p:cNvPr id="389123" name="Rectangle 3"/>
          <p:cNvSpPr>
            <a:spLocks noGrp="1" noChangeArrowheads="1"/>
          </p:cNvSpPr>
          <p:nvPr>
            <p:ph type="body" idx="1"/>
          </p:nvPr>
        </p:nvSpPr>
        <p:spPr/>
        <p:txBody>
          <a:bodyPr/>
          <a:lstStyle/>
          <a:p>
            <a:pPr>
              <a:lnSpc>
                <a:spcPct val="80000"/>
              </a:lnSpc>
            </a:pPr>
            <a:r>
              <a:rPr lang="en-US" sz="2400"/>
              <a:t>The market is forcing major industrial facilities to adopt new methods for the sake of profitability</a:t>
            </a:r>
          </a:p>
          <a:p>
            <a:pPr lvl="1">
              <a:lnSpc>
                <a:spcPct val="80000"/>
              </a:lnSpc>
            </a:pPr>
            <a:r>
              <a:rPr lang="en-US" sz="2000"/>
              <a:t>Equipment is getting old…Running beyond design speeds…</a:t>
            </a:r>
          </a:p>
          <a:p>
            <a:pPr>
              <a:lnSpc>
                <a:spcPct val="80000"/>
              </a:lnSpc>
            </a:pPr>
            <a:r>
              <a:rPr lang="en-US" sz="2400"/>
              <a:t>Planning is everything</a:t>
            </a:r>
          </a:p>
          <a:p>
            <a:pPr lvl="1">
              <a:lnSpc>
                <a:spcPct val="80000"/>
              </a:lnSpc>
            </a:pPr>
            <a:r>
              <a:rPr lang="en-US" sz="2000"/>
              <a:t>But we don’t have </a:t>
            </a:r>
            <a:r>
              <a:rPr lang="en-US" sz="2000" i="1"/>
              <a:t>unlimited</a:t>
            </a:r>
            <a:r>
              <a:rPr lang="en-US" sz="2000"/>
              <a:t> man-power – industry is challenged!</a:t>
            </a:r>
          </a:p>
          <a:p>
            <a:pPr>
              <a:lnSpc>
                <a:spcPct val="80000"/>
              </a:lnSpc>
            </a:pPr>
            <a:r>
              <a:rPr lang="en-US" sz="2400"/>
              <a:t>Trained skill sets are starting to retiring</a:t>
            </a:r>
          </a:p>
          <a:p>
            <a:pPr lvl="1">
              <a:lnSpc>
                <a:spcPct val="80000"/>
              </a:lnSpc>
            </a:pPr>
            <a:r>
              <a:rPr lang="en-US" sz="2000"/>
              <a:t>How do you capture this knowledge?</a:t>
            </a:r>
          </a:p>
          <a:p>
            <a:pPr>
              <a:lnSpc>
                <a:spcPct val="80000"/>
              </a:lnSpc>
            </a:pPr>
            <a:r>
              <a:rPr lang="en-US" sz="2400"/>
              <a:t>Do I have MTBF statistics?</a:t>
            </a:r>
          </a:p>
          <a:p>
            <a:pPr lvl="1">
              <a:lnSpc>
                <a:spcPct val="80000"/>
              </a:lnSpc>
            </a:pPr>
            <a:r>
              <a:rPr lang="en-US" sz="2000"/>
              <a:t>CMMS is becoming important tool for O&amp;M strategies</a:t>
            </a:r>
          </a:p>
          <a:p>
            <a:pPr>
              <a:lnSpc>
                <a:spcPct val="80000"/>
              </a:lnSpc>
            </a:pPr>
            <a:r>
              <a:rPr lang="en-US" sz="2400"/>
              <a:t>Identify the machines that reduce greatest percentage of output reduction</a:t>
            </a:r>
          </a:p>
          <a:p>
            <a:pPr lvl="1">
              <a:lnSpc>
                <a:spcPct val="80000"/>
              </a:lnSpc>
            </a:pPr>
            <a:r>
              <a:rPr lang="en-US" sz="2000"/>
              <a:t>These are most critical!  Automation is easily justifiable.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2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2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2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Agenda</a:t>
            </a:r>
          </a:p>
        </p:txBody>
      </p:sp>
      <p:sp>
        <p:nvSpPr>
          <p:cNvPr id="415747" name="Rectangle 3"/>
          <p:cNvSpPr>
            <a:spLocks noGrp="1" noChangeArrowheads="1"/>
          </p:cNvSpPr>
          <p:nvPr>
            <p:ph type="body" idx="1"/>
          </p:nvPr>
        </p:nvSpPr>
        <p:spPr/>
        <p:txBody>
          <a:bodyPr/>
          <a:lstStyle/>
          <a:p>
            <a:r>
              <a:rPr lang="en-US"/>
              <a:t>Industry Trends &amp; Challenges</a:t>
            </a:r>
          </a:p>
          <a:p>
            <a:r>
              <a:rPr lang="en-US"/>
              <a:t>Machinery Health Strategy</a:t>
            </a:r>
          </a:p>
          <a:p>
            <a:r>
              <a:rPr lang="en-US"/>
              <a:t>Automating Decision Support</a:t>
            </a:r>
          </a:p>
          <a:p>
            <a:r>
              <a:rPr lang="en-US"/>
              <a:t>Key Points</a:t>
            </a:r>
          </a:p>
          <a:p>
            <a:endParaRPr lang="en-US"/>
          </a:p>
        </p:txBody>
      </p:sp>
      <p:sp>
        <p:nvSpPr>
          <p:cNvPr id="415748" name="Rectangle 4"/>
          <p:cNvSpPr>
            <a:spLocks noChangeArrowheads="1"/>
          </p:cNvSpPr>
          <p:nvPr/>
        </p:nvSpPr>
        <p:spPr bwMode="auto">
          <a:xfrm>
            <a:off x="500063" y="1676400"/>
            <a:ext cx="7010400" cy="609600"/>
          </a:xfrm>
          <a:prstGeom prst="rect">
            <a:avLst/>
          </a:prstGeom>
          <a:noFill/>
          <a:ln w="28575">
            <a:solidFill>
              <a:schemeClr val="tx2"/>
            </a:solidFill>
            <a:miter lim="800000"/>
            <a:headEnd/>
            <a:tailEnd/>
          </a:ln>
          <a:effectLst/>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15748"/>
                                        </p:tgtEl>
                                        <p:attrNameLst>
                                          <p:attrName>style.visibility</p:attrName>
                                        </p:attrNameLst>
                                      </p:cBhvr>
                                      <p:to>
                                        <p:strVal val="visible"/>
                                      </p:to>
                                    </p:set>
                                    <p:animEffect transition="in" filter="box(in)">
                                      <p:cBhvr>
                                        <p:cTn id="7" dur="500"/>
                                        <p:tgtEl>
                                          <p:spTgt spid="415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Line 2"/>
          <p:cNvSpPr>
            <a:spLocks noChangeShapeType="1"/>
          </p:cNvSpPr>
          <p:nvPr/>
        </p:nvSpPr>
        <p:spPr bwMode="auto">
          <a:xfrm>
            <a:off x="3451225" y="2362200"/>
            <a:ext cx="0" cy="609600"/>
          </a:xfrm>
          <a:prstGeom prst="line">
            <a:avLst/>
          </a:prstGeom>
          <a:noFill/>
          <a:ln w="571500">
            <a:solidFill>
              <a:schemeClr val="bg1"/>
            </a:solidFill>
            <a:round/>
            <a:headEnd/>
            <a:tailEnd/>
          </a:ln>
          <a:effectLst>
            <a:outerShdw dist="107763" dir="8100000" algn="ctr" rotWithShape="0">
              <a:schemeClr val="accent1">
                <a:alpha val="50000"/>
              </a:schemeClr>
            </a:outerShdw>
          </a:effectLst>
        </p:spPr>
        <p:txBody>
          <a:bodyPr wrap="none" anchor="ctr"/>
          <a:lstStyle/>
          <a:p>
            <a:endParaRPr lang="en-US"/>
          </a:p>
        </p:txBody>
      </p:sp>
      <p:sp>
        <p:nvSpPr>
          <p:cNvPr id="393219" name="AutoShape 3"/>
          <p:cNvSpPr>
            <a:spLocks noChangeArrowheads="1"/>
          </p:cNvSpPr>
          <p:nvPr/>
        </p:nvSpPr>
        <p:spPr bwMode="auto">
          <a:xfrm>
            <a:off x="3429000" y="4191000"/>
            <a:ext cx="3505200" cy="1905000"/>
          </a:xfrm>
          <a:prstGeom prst="roundRect">
            <a:avLst>
              <a:gd name="adj" fmla="val 16667"/>
            </a:avLst>
          </a:prstGeom>
          <a:noFill/>
          <a:ln w="571500">
            <a:solidFill>
              <a:schemeClr val="bg1"/>
            </a:solidFill>
            <a:round/>
            <a:headEnd/>
            <a:tailEnd/>
          </a:ln>
          <a:effectLst>
            <a:outerShdw dist="107763" dir="8100000" algn="ctr" rotWithShape="0">
              <a:schemeClr val="accent1">
                <a:alpha val="50000"/>
              </a:schemeClr>
            </a:outerShdw>
          </a:effectLst>
        </p:spPr>
        <p:txBody>
          <a:bodyPr wrap="none" anchor="ctr"/>
          <a:lstStyle/>
          <a:p>
            <a:endParaRPr lang="en-US"/>
          </a:p>
        </p:txBody>
      </p:sp>
      <p:sp>
        <p:nvSpPr>
          <p:cNvPr id="393220" name="Oval 4"/>
          <p:cNvSpPr>
            <a:spLocks noChangeArrowheads="1"/>
          </p:cNvSpPr>
          <p:nvPr/>
        </p:nvSpPr>
        <p:spPr bwMode="auto">
          <a:xfrm>
            <a:off x="2024063" y="2765425"/>
            <a:ext cx="2895600" cy="2667000"/>
          </a:xfrm>
          <a:prstGeom prst="ellipse">
            <a:avLst/>
          </a:prstGeom>
          <a:solidFill>
            <a:schemeClr val="tx2"/>
          </a:solidFill>
          <a:ln w="9525">
            <a:solidFill>
              <a:schemeClr val="tx2"/>
            </a:solidFill>
            <a:round/>
            <a:headEnd/>
            <a:tailEnd/>
          </a:ln>
          <a:effectLst>
            <a:outerShdw dist="107763" dir="8100000" algn="ctr" rotWithShape="0">
              <a:schemeClr val="accent1">
                <a:alpha val="50000"/>
              </a:schemeClr>
            </a:outerShdw>
          </a:effectLst>
        </p:spPr>
        <p:txBody>
          <a:bodyPr wrap="none" anchor="ctr"/>
          <a:lstStyle/>
          <a:p>
            <a:endParaRPr lang="en-US"/>
          </a:p>
        </p:txBody>
      </p:sp>
      <p:sp>
        <p:nvSpPr>
          <p:cNvPr id="393221" name="Rectangle 5"/>
          <p:cNvSpPr>
            <a:spLocks noGrp="1" noChangeArrowheads="1"/>
          </p:cNvSpPr>
          <p:nvPr>
            <p:ph type="title"/>
          </p:nvPr>
        </p:nvSpPr>
        <p:spPr>
          <a:noFill/>
          <a:ln/>
        </p:spPr>
        <p:txBody>
          <a:bodyPr/>
          <a:lstStyle/>
          <a:p>
            <a:r>
              <a:rPr lang="en-US"/>
              <a:t>Machinery Health Strategy</a:t>
            </a:r>
          </a:p>
        </p:txBody>
      </p:sp>
      <p:grpSp>
        <p:nvGrpSpPr>
          <p:cNvPr id="2" name="Group 6"/>
          <p:cNvGrpSpPr>
            <a:grpSpLocks/>
          </p:cNvGrpSpPr>
          <p:nvPr/>
        </p:nvGrpSpPr>
        <p:grpSpPr bwMode="auto">
          <a:xfrm>
            <a:off x="685800" y="1252538"/>
            <a:ext cx="5638800" cy="1228725"/>
            <a:chOff x="432" y="789"/>
            <a:chExt cx="3552" cy="774"/>
          </a:xfrm>
        </p:grpSpPr>
        <p:sp>
          <p:nvSpPr>
            <p:cNvPr id="393223" name="Oval 7"/>
            <p:cNvSpPr>
              <a:spLocks noChangeArrowheads="1"/>
            </p:cNvSpPr>
            <p:nvPr/>
          </p:nvSpPr>
          <p:spPr bwMode="auto">
            <a:xfrm>
              <a:off x="432" y="795"/>
              <a:ext cx="3552" cy="768"/>
            </a:xfrm>
            <a:prstGeom prst="ellipse">
              <a:avLst/>
            </a:prstGeom>
            <a:solidFill>
              <a:schemeClr val="tx2"/>
            </a:solidFill>
            <a:ln w="9525">
              <a:solidFill>
                <a:schemeClr val="tx2"/>
              </a:solidFill>
              <a:round/>
              <a:headEnd/>
              <a:tailEnd/>
            </a:ln>
            <a:effectLst>
              <a:outerShdw dist="107763" dir="8100000" algn="ctr" rotWithShape="0">
                <a:schemeClr val="accent1">
                  <a:alpha val="50000"/>
                </a:schemeClr>
              </a:outerShdw>
            </a:effectLst>
          </p:spPr>
          <p:txBody>
            <a:bodyPr wrap="none" anchor="ctr"/>
            <a:lstStyle/>
            <a:p>
              <a:endParaRPr lang="en-US"/>
            </a:p>
          </p:txBody>
        </p:sp>
        <p:sp>
          <p:nvSpPr>
            <p:cNvPr id="393224" name="Text Box 8"/>
            <p:cNvSpPr txBox="1">
              <a:spLocks noChangeArrowheads="1"/>
            </p:cNvSpPr>
            <p:nvPr/>
          </p:nvSpPr>
          <p:spPr bwMode="auto">
            <a:xfrm>
              <a:off x="582" y="933"/>
              <a:ext cx="823" cy="460"/>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Business</a:t>
              </a:r>
              <a:br>
                <a:rPr lang="en-US" sz="1400" b="1">
                  <a:solidFill>
                    <a:schemeClr val="bg1"/>
                  </a:solidFill>
                </a:rPr>
              </a:br>
              <a:r>
                <a:rPr lang="en-US" sz="1400" b="1">
                  <a:solidFill>
                    <a:schemeClr val="bg1"/>
                  </a:solidFill>
                </a:rPr>
                <a:t>Objective</a:t>
              </a:r>
              <a:br>
                <a:rPr lang="en-US" sz="1400" b="1">
                  <a:solidFill>
                    <a:schemeClr val="bg1"/>
                  </a:solidFill>
                </a:rPr>
              </a:br>
              <a:r>
                <a:rPr lang="en-US" sz="1400" b="1">
                  <a:solidFill>
                    <a:schemeClr val="bg1"/>
                  </a:solidFill>
                </a:rPr>
                <a:t>Identification</a:t>
              </a:r>
            </a:p>
          </p:txBody>
        </p:sp>
        <p:sp>
          <p:nvSpPr>
            <p:cNvPr id="393225" name="Text Box 9"/>
            <p:cNvSpPr txBox="1">
              <a:spLocks noChangeArrowheads="1"/>
            </p:cNvSpPr>
            <p:nvPr/>
          </p:nvSpPr>
          <p:spPr bwMode="auto">
            <a:xfrm>
              <a:off x="1329" y="919"/>
              <a:ext cx="939" cy="594"/>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Plant</a:t>
              </a:r>
              <a:br>
                <a:rPr lang="en-US" sz="1400" b="1">
                  <a:solidFill>
                    <a:schemeClr val="bg1"/>
                  </a:solidFill>
                </a:rPr>
              </a:br>
              <a:r>
                <a:rPr lang="en-US" sz="1400" b="1">
                  <a:solidFill>
                    <a:schemeClr val="bg1"/>
                  </a:solidFill>
                </a:rPr>
                <a:t>Assessment</a:t>
              </a:r>
              <a:br>
                <a:rPr lang="en-US" sz="1400" b="1">
                  <a:solidFill>
                    <a:schemeClr val="bg1"/>
                  </a:solidFill>
                </a:rPr>
              </a:br>
              <a:r>
                <a:rPr lang="en-US" sz="1400" b="1">
                  <a:solidFill>
                    <a:schemeClr val="bg1"/>
                  </a:solidFill>
                </a:rPr>
                <a:t>and</a:t>
              </a:r>
              <a:br>
                <a:rPr lang="en-US" sz="1400" b="1">
                  <a:solidFill>
                    <a:schemeClr val="bg1"/>
                  </a:solidFill>
                </a:rPr>
              </a:br>
              <a:r>
                <a:rPr lang="en-US" sz="1400" b="1">
                  <a:solidFill>
                    <a:schemeClr val="bg1"/>
                  </a:solidFill>
                </a:rPr>
                <a:t>Benchmarking</a:t>
              </a:r>
            </a:p>
          </p:txBody>
        </p:sp>
        <p:sp>
          <p:nvSpPr>
            <p:cNvPr id="393226" name="Text Box 10"/>
            <p:cNvSpPr txBox="1">
              <a:spLocks noChangeArrowheads="1"/>
            </p:cNvSpPr>
            <p:nvPr/>
          </p:nvSpPr>
          <p:spPr bwMode="auto">
            <a:xfrm>
              <a:off x="2283" y="932"/>
              <a:ext cx="624" cy="460"/>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Failure</a:t>
              </a:r>
              <a:br>
                <a:rPr lang="en-US" sz="1400" b="1">
                  <a:solidFill>
                    <a:schemeClr val="bg1"/>
                  </a:solidFill>
                </a:rPr>
              </a:br>
              <a:r>
                <a:rPr lang="en-US" sz="1400" b="1">
                  <a:solidFill>
                    <a:schemeClr val="bg1"/>
                  </a:solidFill>
                </a:rPr>
                <a:t>Defense</a:t>
              </a:r>
              <a:br>
                <a:rPr lang="en-US" sz="1400" b="1">
                  <a:solidFill>
                    <a:schemeClr val="bg1"/>
                  </a:solidFill>
                </a:rPr>
              </a:br>
              <a:r>
                <a:rPr lang="en-US" sz="1400" b="1">
                  <a:solidFill>
                    <a:schemeClr val="bg1"/>
                  </a:solidFill>
                </a:rPr>
                <a:t>Planning</a:t>
              </a:r>
            </a:p>
          </p:txBody>
        </p:sp>
        <p:sp>
          <p:nvSpPr>
            <p:cNvPr id="393227" name="Text Box 11"/>
            <p:cNvSpPr txBox="1">
              <a:spLocks noChangeArrowheads="1"/>
            </p:cNvSpPr>
            <p:nvPr/>
          </p:nvSpPr>
          <p:spPr bwMode="auto">
            <a:xfrm>
              <a:off x="2989" y="970"/>
              <a:ext cx="899" cy="326"/>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Performance</a:t>
              </a:r>
              <a:br>
                <a:rPr lang="en-US" sz="1400" b="1">
                  <a:solidFill>
                    <a:schemeClr val="bg1"/>
                  </a:solidFill>
                </a:rPr>
              </a:br>
              <a:r>
                <a:rPr lang="en-US" sz="1400" b="1">
                  <a:solidFill>
                    <a:schemeClr val="bg1"/>
                  </a:solidFill>
                </a:rPr>
                <a:t>Quantification</a:t>
              </a:r>
            </a:p>
          </p:txBody>
        </p:sp>
        <p:sp>
          <p:nvSpPr>
            <p:cNvPr id="393228" name="Line 12"/>
            <p:cNvSpPr>
              <a:spLocks noChangeShapeType="1"/>
            </p:cNvSpPr>
            <p:nvPr/>
          </p:nvSpPr>
          <p:spPr bwMode="auto">
            <a:xfrm>
              <a:off x="1261" y="1172"/>
              <a:ext cx="192" cy="0"/>
            </a:xfrm>
            <a:prstGeom prst="line">
              <a:avLst/>
            </a:prstGeom>
            <a:noFill/>
            <a:ln w="38100">
              <a:solidFill>
                <a:schemeClr val="bg1"/>
              </a:solidFill>
              <a:round/>
              <a:headEnd/>
              <a:tailEnd type="triangle" w="med" len="med"/>
            </a:ln>
            <a:effectLst/>
          </p:spPr>
          <p:txBody>
            <a:bodyPr wrap="none" anchor="ctr"/>
            <a:lstStyle/>
            <a:p>
              <a:endParaRPr lang="en-US"/>
            </a:p>
          </p:txBody>
        </p:sp>
        <p:sp>
          <p:nvSpPr>
            <p:cNvPr id="393229" name="Line 13"/>
            <p:cNvSpPr>
              <a:spLocks noChangeShapeType="1"/>
            </p:cNvSpPr>
            <p:nvPr/>
          </p:nvSpPr>
          <p:spPr bwMode="auto">
            <a:xfrm>
              <a:off x="2166" y="1179"/>
              <a:ext cx="192" cy="0"/>
            </a:xfrm>
            <a:prstGeom prst="line">
              <a:avLst/>
            </a:prstGeom>
            <a:noFill/>
            <a:ln w="38100">
              <a:solidFill>
                <a:schemeClr val="bg1"/>
              </a:solidFill>
              <a:round/>
              <a:headEnd/>
              <a:tailEnd type="triangle" w="med" len="med"/>
            </a:ln>
            <a:effectLst/>
          </p:spPr>
          <p:txBody>
            <a:bodyPr wrap="none" anchor="ctr"/>
            <a:lstStyle/>
            <a:p>
              <a:endParaRPr lang="en-US"/>
            </a:p>
          </p:txBody>
        </p:sp>
        <p:sp>
          <p:nvSpPr>
            <p:cNvPr id="393230" name="Line 14"/>
            <p:cNvSpPr>
              <a:spLocks noChangeShapeType="1"/>
            </p:cNvSpPr>
            <p:nvPr/>
          </p:nvSpPr>
          <p:spPr bwMode="auto">
            <a:xfrm>
              <a:off x="2852" y="1179"/>
              <a:ext cx="192" cy="0"/>
            </a:xfrm>
            <a:prstGeom prst="line">
              <a:avLst/>
            </a:prstGeom>
            <a:noFill/>
            <a:ln w="38100">
              <a:solidFill>
                <a:schemeClr val="bg1"/>
              </a:solidFill>
              <a:round/>
              <a:headEnd/>
              <a:tailEnd type="triangle" w="med" len="med"/>
            </a:ln>
            <a:effectLst/>
          </p:spPr>
          <p:txBody>
            <a:bodyPr wrap="none" anchor="ctr"/>
            <a:lstStyle/>
            <a:p>
              <a:endParaRPr lang="en-US"/>
            </a:p>
          </p:txBody>
        </p:sp>
        <p:sp>
          <p:nvSpPr>
            <p:cNvPr id="393231" name="Text Box 15"/>
            <p:cNvSpPr txBox="1">
              <a:spLocks noChangeArrowheads="1"/>
            </p:cNvSpPr>
            <p:nvPr/>
          </p:nvSpPr>
          <p:spPr bwMode="auto">
            <a:xfrm>
              <a:off x="1713" y="789"/>
              <a:ext cx="939" cy="192"/>
            </a:xfrm>
            <a:prstGeom prst="rect">
              <a:avLst/>
            </a:prstGeom>
            <a:noFill/>
            <a:ln w="9525">
              <a:noFill/>
              <a:miter lim="800000"/>
              <a:headEnd/>
              <a:tailEnd/>
            </a:ln>
            <a:effectLst/>
          </p:spPr>
          <p:txBody>
            <a:bodyPr>
              <a:spAutoFit/>
            </a:bodyPr>
            <a:lstStyle/>
            <a:p>
              <a:pPr>
                <a:spcBef>
                  <a:spcPct val="50000"/>
                </a:spcBef>
              </a:pPr>
              <a:r>
                <a:rPr lang="en-US" sz="1400" b="1">
                  <a:solidFill>
                    <a:srgbClr val="FF9966"/>
                  </a:solidFill>
                </a:rPr>
                <a:t>DESIGN</a:t>
              </a:r>
            </a:p>
          </p:txBody>
        </p:sp>
      </p:grpSp>
      <p:sp>
        <p:nvSpPr>
          <p:cNvPr id="393232" name="Text Box 16"/>
          <p:cNvSpPr txBox="1">
            <a:spLocks noChangeArrowheads="1"/>
          </p:cNvSpPr>
          <p:nvPr/>
        </p:nvSpPr>
        <p:spPr bwMode="auto">
          <a:xfrm>
            <a:off x="2133600" y="3711575"/>
            <a:ext cx="1306513" cy="517525"/>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Technology</a:t>
            </a:r>
            <a:br>
              <a:rPr lang="en-US" sz="1400" b="1">
                <a:solidFill>
                  <a:schemeClr val="bg1"/>
                </a:solidFill>
              </a:rPr>
            </a:br>
            <a:r>
              <a:rPr lang="en-US" sz="1400" b="1">
                <a:solidFill>
                  <a:schemeClr val="bg1"/>
                </a:solidFill>
              </a:rPr>
              <a:t>Deployment</a:t>
            </a:r>
          </a:p>
        </p:txBody>
      </p:sp>
      <p:sp>
        <p:nvSpPr>
          <p:cNvPr id="393233" name="Text Box 17"/>
          <p:cNvSpPr txBox="1">
            <a:spLocks noChangeArrowheads="1"/>
          </p:cNvSpPr>
          <p:nvPr/>
        </p:nvSpPr>
        <p:spPr bwMode="auto">
          <a:xfrm>
            <a:off x="3516313" y="3713163"/>
            <a:ext cx="1306512" cy="517525"/>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Expertise</a:t>
            </a:r>
            <a:br>
              <a:rPr lang="en-US" sz="1400" b="1">
                <a:solidFill>
                  <a:schemeClr val="bg1"/>
                </a:solidFill>
              </a:rPr>
            </a:br>
            <a:r>
              <a:rPr lang="en-US" sz="1400" b="1">
                <a:solidFill>
                  <a:schemeClr val="bg1"/>
                </a:solidFill>
              </a:rPr>
              <a:t>Optimization</a:t>
            </a:r>
          </a:p>
        </p:txBody>
      </p:sp>
      <p:sp>
        <p:nvSpPr>
          <p:cNvPr id="393234" name="Line 18"/>
          <p:cNvSpPr>
            <a:spLocks noChangeAspect="1" noChangeShapeType="1"/>
          </p:cNvSpPr>
          <p:nvPr/>
        </p:nvSpPr>
        <p:spPr bwMode="auto">
          <a:xfrm>
            <a:off x="3287713" y="3960813"/>
            <a:ext cx="365125" cy="1587"/>
          </a:xfrm>
          <a:prstGeom prst="line">
            <a:avLst/>
          </a:prstGeom>
          <a:noFill/>
          <a:ln w="38100">
            <a:solidFill>
              <a:schemeClr val="bg1"/>
            </a:solidFill>
            <a:round/>
            <a:headEnd type="triangle" w="med" len="med"/>
            <a:tailEnd type="triangle" w="med" len="med"/>
          </a:ln>
          <a:effectLst/>
        </p:spPr>
        <p:txBody>
          <a:bodyPr wrap="none" anchor="ctr"/>
          <a:lstStyle/>
          <a:p>
            <a:endParaRPr lang="en-US"/>
          </a:p>
        </p:txBody>
      </p:sp>
      <p:sp>
        <p:nvSpPr>
          <p:cNvPr id="393235" name="Line 19"/>
          <p:cNvSpPr>
            <a:spLocks noChangeAspect="1" noChangeShapeType="1"/>
          </p:cNvSpPr>
          <p:nvPr/>
        </p:nvSpPr>
        <p:spPr bwMode="auto">
          <a:xfrm rot="2821567" flipH="1">
            <a:off x="2758281" y="4366419"/>
            <a:ext cx="365125" cy="1588"/>
          </a:xfrm>
          <a:prstGeom prst="line">
            <a:avLst/>
          </a:prstGeom>
          <a:noFill/>
          <a:ln w="38100">
            <a:solidFill>
              <a:schemeClr val="bg1"/>
            </a:solidFill>
            <a:round/>
            <a:headEnd type="triangle" w="med" len="med"/>
            <a:tailEnd type="triangle" w="med" len="med"/>
          </a:ln>
          <a:effectLst/>
        </p:spPr>
        <p:txBody>
          <a:bodyPr wrap="none" anchor="ctr"/>
          <a:lstStyle/>
          <a:p>
            <a:endParaRPr lang="en-US"/>
          </a:p>
        </p:txBody>
      </p:sp>
      <p:sp>
        <p:nvSpPr>
          <p:cNvPr id="393236" name="Text Box 20"/>
          <p:cNvSpPr txBox="1">
            <a:spLocks noChangeArrowheads="1"/>
          </p:cNvSpPr>
          <p:nvPr/>
        </p:nvSpPr>
        <p:spPr bwMode="auto">
          <a:xfrm>
            <a:off x="2819400" y="4313238"/>
            <a:ext cx="1306513" cy="730250"/>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Work</a:t>
            </a:r>
            <a:br>
              <a:rPr lang="en-US" sz="1400" b="1">
                <a:solidFill>
                  <a:schemeClr val="bg1"/>
                </a:solidFill>
              </a:rPr>
            </a:br>
            <a:r>
              <a:rPr lang="en-US" sz="1400" b="1">
                <a:solidFill>
                  <a:schemeClr val="bg1"/>
                </a:solidFill>
              </a:rPr>
              <a:t>Process</a:t>
            </a:r>
            <a:br>
              <a:rPr lang="en-US" sz="1400" b="1">
                <a:solidFill>
                  <a:schemeClr val="bg1"/>
                </a:solidFill>
              </a:rPr>
            </a:br>
            <a:r>
              <a:rPr lang="en-US" sz="1400" b="1">
                <a:solidFill>
                  <a:schemeClr val="bg1"/>
                </a:solidFill>
              </a:rPr>
              <a:t>Optimization</a:t>
            </a:r>
          </a:p>
        </p:txBody>
      </p:sp>
      <p:sp>
        <p:nvSpPr>
          <p:cNvPr id="393237" name="Line 21"/>
          <p:cNvSpPr>
            <a:spLocks noChangeAspect="1" noChangeShapeType="1"/>
          </p:cNvSpPr>
          <p:nvPr/>
        </p:nvSpPr>
        <p:spPr bwMode="auto">
          <a:xfrm rot="40378433">
            <a:off x="3780631" y="4372769"/>
            <a:ext cx="365125" cy="1588"/>
          </a:xfrm>
          <a:prstGeom prst="line">
            <a:avLst/>
          </a:prstGeom>
          <a:noFill/>
          <a:ln w="38100">
            <a:solidFill>
              <a:schemeClr val="bg1"/>
            </a:solidFill>
            <a:round/>
            <a:headEnd type="triangle" w="med" len="med"/>
            <a:tailEnd type="triangle" w="med" len="med"/>
          </a:ln>
          <a:effectLst/>
        </p:spPr>
        <p:txBody>
          <a:bodyPr wrap="none" anchor="ctr"/>
          <a:lstStyle/>
          <a:p>
            <a:endParaRPr lang="en-US"/>
          </a:p>
        </p:txBody>
      </p:sp>
      <p:sp>
        <p:nvSpPr>
          <p:cNvPr id="393238" name="Text Box 22"/>
          <p:cNvSpPr txBox="1">
            <a:spLocks noChangeArrowheads="1"/>
          </p:cNvSpPr>
          <p:nvPr/>
        </p:nvSpPr>
        <p:spPr bwMode="auto">
          <a:xfrm>
            <a:off x="2568575" y="3114675"/>
            <a:ext cx="1839913" cy="304800"/>
          </a:xfrm>
          <a:prstGeom prst="rect">
            <a:avLst/>
          </a:prstGeom>
          <a:noFill/>
          <a:ln w="9525">
            <a:noFill/>
            <a:miter lim="800000"/>
            <a:headEnd/>
            <a:tailEnd/>
          </a:ln>
          <a:effectLst/>
        </p:spPr>
        <p:txBody>
          <a:bodyPr>
            <a:spAutoFit/>
          </a:bodyPr>
          <a:lstStyle/>
          <a:p>
            <a:pPr>
              <a:spcBef>
                <a:spcPct val="50000"/>
              </a:spcBef>
            </a:pPr>
            <a:r>
              <a:rPr lang="en-US" sz="1400" b="1">
                <a:solidFill>
                  <a:srgbClr val="FF9966"/>
                </a:solidFill>
              </a:rPr>
              <a:t>IMPLEMENTATION</a:t>
            </a:r>
          </a:p>
        </p:txBody>
      </p:sp>
      <p:sp>
        <p:nvSpPr>
          <p:cNvPr id="393239" name="AutoShape 23"/>
          <p:cNvSpPr>
            <a:spLocks noChangeArrowheads="1"/>
          </p:cNvSpPr>
          <p:nvPr/>
        </p:nvSpPr>
        <p:spPr bwMode="auto">
          <a:xfrm rot="2700000" flipH="1">
            <a:off x="3276600" y="2351088"/>
            <a:ext cx="320675" cy="320675"/>
          </a:xfrm>
          <a:prstGeom prst="rtTriangle">
            <a:avLst/>
          </a:prstGeom>
          <a:solidFill>
            <a:schemeClr val="tx2"/>
          </a:solidFill>
          <a:ln w="9525">
            <a:solidFill>
              <a:schemeClr val="tx2"/>
            </a:solidFill>
            <a:miter lim="800000"/>
            <a:headEnd/>
            <a:tailEnd/>
          </a:ln>
          <a:effectLst/>
        </p:spPr>
        <p:txBody>
          <a:bodyPr wrap="none" anchor="ctr"/>
          <a:lstStyle/>
          <a:p>
            <a:endParaRPr lang="en-US"/>
          </a:p>
        </p:txBody>
      </p:sp>
      <p:sp>
        <p:nvSpPr>
          <p:cNvPr id="393240" name="Oval 24"/>
          <p:cNvSpPr>
            <a:spLocks noChangeArrowheads="1"/>
          </p:cNvSpPr>
          <p:nvPr/>
        </p:nvSpPr>
        <p:spPr bwMode="auto">
          <a:xfrm>
            <a:off x="5214938" y="3592513"/>
            <a:ext cx="3427412" cy="1131887"/>
          </a:xfrm>
          <a:prstGeom prst="ellipse">
            <a:avLst/>
          </a:prstGeom>
          <a:solidFill>
            <a:schemeClr val="tx2"/>
          </a:solidFill>
          <a:ln w="9525">
            <a:solidFill>
              <a:schemeClr val="tx2"/>
            </a:solidFill>
            <a:round/>
            <a:headEnd/>
            <a:tailEnd/>
          </a:ln>
          <a:effectLst>
            <a:outerShdw dist="107763" dir="8100000" algn="ctr" rotWithShape="0">
              <a:schemeClr val="accent1">
                <a:alpha val="50000"/>
              </a:schemeClr>
            </a:outerShdw>
          </a:effectLst>
        </p:spPr>
        <p:txBody>
          <a:bodyPr wrap="none" anchor="ctr"/>
          <a:lstStyle/>
          <a:p>
            <a:endParaRPr lang="en-US"/>
          </a:p>
        </p:txBody>
      </p:sp>
      <p:sp>
        <p:nvSpPr>
          <p:cNvPr id="393241" name="Text Box 25"/>
          <p:cNvSpPr txBox="1">
            <a:spLocks noChangeArrowheads="1"/>
          </p:cNvSpPr>
          <p:nvPr/>
        </p:nvSpPr>
        <p:spPr bwMode="auto">
          <a:xfrm>
            <a:off x="5441950" y="3798888"/>
            <a:ext cx="1382713" cy="730250"/>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Performance</a:t>
            </a:r>
            <a:br>
              <a:rPr lang="en-US" sz="1400" b="1">
                <a:solidFill>
                  <a:schemeClr val="bg1"/>
                </a:solidFill>
              </a:rPr>
            </a:br>
            <a:r>
              <a:rPr lang="en-US" sz="1400" b="1">
                <a:solidFill>
                  <a:schemeClr val="bg1"/>
                </a:solidFill>
              </a:rPr>
              <a:t>Measurement</a:t>
            </a:r>
            <a:br>
              <a:rPr lang="en-US" sz="1400" b="1">
                <a:solidFill>
                  <a:schemeClr val="bg1"/>
                </a:solidFill>
              </a:rPr>
            </a:br>
            <a:r>
              <a:rPr lang="en-US" sz="1400" b="1">
                <a:solidFill>
                  <a:schemeClr val="bg1"/>
                </a:solidFill>
              </a:rPr>
              <a:t>and Analysis</a:t>
            </a:r>
          </a:p>
        </p:txBody>
      </p:sp>
      <p:sp>
        <p:nvSpPr>
          <p:cNvPr id="393242" name="Text Box 26"/>
          <p:cNvSpPr txBox="1">
            <a:spLocks noChangeArrowheads="1"/>
          </p:cNvSpPr>
          <p:nvPr/>
        </p:nvSpPr>
        <p:spPr bwMode="auto">
          <a:xfrm>
            <a:off x="7088188" y="3922713"/>
            <a:ext cx="1382712" cy="517525"/>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Improvement</a:t>
            </a:r>
            <a:br>
              <a:rPr lang="en-US" sz="1400" b="1">
                <a:solidFill>
                  <a:schemeClr val="bg1"/>
                </a:solidFill>
              </a:rPr>
            </a:br>
            <a:r>
              <a:rPr lang="en-US" sz="1400" b="1">
                <a:solidFill>
                  <a:schemeClr val="bg1"/>
                </a:solidFill>
              </a:rPr>
              <a:t>Planning</a:t>
            </a:r>
          </a:p>
        </p:txBody>
      </p:sp>
      <p:sp>
        <p:nvSpPr>
          <p:cNvPr id="393243" name="Line 27"/>
          <p:cNvSpPr>
            <a:spLocks noChangeShapeType="1"/>
          </p:cNvSpPr>
          <p:nvPr/>
        </p:nvSpPr>
        <p:spPr bwMode="auto">
          <a:xfrm>
            <a:off x="6838950" y="4165600"/>
            <a:ext cx="304800" cy="0"/>
          </a:xfrm>
          <a:prstGeom prst="line">
            <a:avLst/>
          </a:prstGeom>
          <a:noFill/>
          <a:ln w="38100">
            <a:solidFill>
              <a:schemeClr val="bg1"/>
            </a:solidFill>
            <a:round/>
            <a:headEnd/>
            <a:tailEnd type="triangle" w="med" len="med"/>
          </a:ln>
          <a:effectLst/>
        </p:spPr>
        <p:txBody>
          <a:bodyPr wrap="none" anchor="ctr"/>
          <a:lstStyle/>
          <a:p>
            <a:endParaRPr lang="en-US"/>
          </a:p>
        </p:txBody>
      </p:sp>
      <p:sp>
        <p:nvSpPr>
          <p:cNvPr id="393244" name="Text Box 28"/>
          <p:cNvSpPr txBox="1">
            <a:spLocks noChangeArrowheads="1"/>
          </p:cNvSpPr>
          <p:nvPr/>
        </p:nvSpPr>
        <p:spPr bwMode="auto">
          <a:xfrm>
            <a:off x="6215063" y="3581400"/>
            <a:ext cx="1382712" cy="304800"/>
          </a:xfrm>
          <a:prstGeom prst="rect">
            <a:avLst/>
          </a:prstGeom>
          <a:noFill/>
          <a:ln w="9525">
            <a:noFill/>
            <a:miter lim="800000"/>
            <a:headEnd/>
            <a:tailEnd/>
          </a:ln>
          <a:effectLst/>
        </p:spPr>
        <p:txBody>
          <a:bodyPr>
            <a:spAutoFit/>
          </a:bodyPr>
          <a:lstStyle/>
          <a:p>
            <a:pPr>
              <a:spcBef>
                <a:spcPct val="50000"/>
              </a:spcBef>
            </a:pPr>
            <a:r>
              <a:rPr lang="en-US" sz="1400" b="1">
                <a:solidFill>
                  <a:srgbClr val="FF9966"/>
                </a:solidFill>
              </a:rPr>
              <a:t>REVIEW</a:t>
            </a:r>
          </a:p>
        </p:txBody>
      </p:sp>
      <p:sp>
        <p:nvSpPr>
          <p:cNvPr id="393245" name="AutoShape 29"/>
          <p:cNvSpPr>
            <a:spLocks noChangeArrowheads="1"/>
          </p:cNvSpPr>
          <p:nvPr/>
        </p:nvSpPr>
        <p:spPr bwMode="auto">
          <a:xfrm rot="2700000">
            <a:off x="4251325" y="5851525"/>
            <a:ext cx="320675" cy="320675"/>
          </a:xfrm>
          <a:prstGeom prst="rtTriangle">
            <a:avLst/>
          </a:prstGeom>
          <a:solidFill>
            <a:schemeClr val="tx2"/>
          </a:solidFill>
          <a:ln w="9525">
            <a:solidFill>
              <a:schemeClr val="tx2"/>
            </a:solidFill>
            <a:miter lim="800000"/>
            <a:headEnd/>
            <a:tailEnd/>
          </a:ln>
          <a:effectLst/>
        </p:spPr>
        <p:txBody>
          <a:bodyPr wrap="none" anchor="ctr"/>
          <a:lstStyle/>
          <a:p>
            <a:endParaRPr lang="en-US"/>
          </a:p>
        </p:txBody>
      </p:sp>
      <p:sp>
        <p:nvSpPr>
          <p:cNvPr id="393246" name="AutoShape 30"/>
          <p:cNvSpPr>
            <a:spLocks noChangeArrowheads="1"/>
          </p:cNvSpPr>
          <p:nvPr/>
        </p:nvSpPr>
        <p:spPr bwMode="auto">
          <a:xfrm rot="2700000">
            <a:off x="5851525" y="5867400"/>
            <a:ext cx="320675" cy="320675"/>
          </a:xfrm>
          <a:prstGeom prst="rtTriangle">
            <a:avLst/>
          </a:prstGeom>
          <a:solidFill>
            <a:schemeClr val="tx2"/>
          </a:solidFill>
          <a:ln w="9525">
            <a:solidFill>
              <a:schemeClr val="tx2"/>
            </a:solidFill>
            <a:miter lim="800000"/>
            <a:headEnd/>
            <a:tailEnd/>
          </a:ln>
          <a:effectLst/>
        </p:spPr>
        <p:txBody>
          <a:bodyPr wrap="none" anchor="ctr"/>
          <a:lstStyle/>
          <a:p>
            <a:endParaRPr lang="en-US"/>
          </a:p>
        </p:txBody>
      </p:sp>
      <p:sp>
        <p:nvSpPr>
          <p:cNvPr id="393247" name="AutoShape 31"/>
          <p:cNvSpPr>
            <a:spLocks noChangeArrowheads="1"/>
          </p:cNvSpPr>
          <p:nvPr/>
        </p:nvSpPr>
        <p:spPr bwMode="auto">
          <a:xfrm rot="18900000" flipH="1">
            <a:off x="4800600" y="3995738"/>
            <a:ext cx="320675" cy="320675"/>
          </a:xfrm>
          <a:prstGeom prst="rtTriangle">
            <a:avLst/>
          </a:prstGeom>
          <a:solidFill>
            <a:schemeClr val="tx2"/>
          </a:solidFill>
          <a:ln w="9525">
            <a:solidFill>
              <a:schemeClr val="tx2"/>
            </a:solidFill>
            <a:miter lim="800000"/>
            <a:headEnd/>
            <a:tailEnd/>
          </a:ln>
          <a:effectLst/>
        </p:spPr>
        <p:txBody>
          <a:bodyPr wrap="none" anchor="ctr"/>
          <a:lstStyle/>
          <a:p>
            <a:endParaRPr lang="en-US"/>
          </a:p>
        </p:txBody>
      </p:sp>
      <p:sp>
        <p:nvSpPr>
          <p:cNvPr id="393248" name="AutoShape 32"/>
          <p:cNvSpPr>
            <a:spLocks noChangeArrowheads="1"/>
          </p:cNvSpPr>
          <p:nvPr/>
        </p:nvSpPr>
        <p:spPr bwMode="auto">
          <a:xfrm rot="2700000" flipH="1">
            <a:off x="6765925" y="4648200"/>
            <a:ext cx="320675" cy="320675"/>
          </a:xfrm>
          <a:prstGeom prst="rtTriangle">
            <a:avLst/>
          </a:prstGeom>
          <a:solidFill>
            <a:schemeClr val="tx2"/>
          </a:solidFill>
          <a:ln w="9525">
            <a:solidFill>
              <a:schemeClr val="tx2"/>
            </a:solidFill>
            <a:miter lim="800000"/>
            <a:headEnd/>
            <a:tailEnd/>
          </a:ln>
          <a:effectLst/>
        </p:spPr>
        <p:txBody>
          <a:bodyPr wrap="none" anchor="ctr"/>
          <a:lstStyle/>
          <a:p>
            <a:endParaRPr lang="en-US"/>
          </a:p>
        </p:txBody>
      </p:sp>
      <p:sp>
        <p:nvSpPr>
          <p:cNvPr id="393249" name="AutoShape 33"/>
          <p:cNvSpPr>
            <a:spLocks noChangeArrowheads="1"/>
          </p:cNvSpPr>
          <p:nvPr/>
        </p:nvSpPr>
        <p:spPr bwMode="auto">
          <a:xfrm rot="-2700000" flipH="1" flipV="1">
            <a:off x="3298825" y="5524500"/>
            <a:ext cx="320675" cy="320675"/>
          </a:xfrm>
          <a:prstGeom prst="rtTriangle">
            <a:avLst/>
          </a:prstGeom>
          <a:solidFill>
            <a:schemeClr val="tx2"/>
          </a:solidFill>
          <a:ln w="9525">
            <a:solidFill>
              <a:schemeClr val="tx2"/>
            </a:solidFill>
            <a:miter lim="800000"/>
            <a:headEnd/>
            <a:tailEnd/>
          </a:ln>
          <a:effectLst/>
        </p:spPr>
        <p:txBody>
          <a:bodyPr wrap="none" anchor="ctr"/>
          <a:lstStyle/>
          <a:p>
            <a:endParaRPr lang="en-US"/>
          </a:p>
        </p:txBody>
      </p:sp>
      <p:sp>
        <p:nvSpPr>
          <p:cNvPr id="393250" name="Text Box 34"/>
          <p:cNvSpPr txBox="1">
            <a:spLocks noChangeArrowheads="1"/>
          </p:cNvSpPr>
          <p:nvPr/>
        </p:nvSpPr>
        <p:spPr bwMode="auto">
          <a:xfrm>
            <a:off x="4452938" y="5759450"/>
            <a:ext cx="1306512" cy="517525"/>
          </a:xfrm>
          <a:prstGeom prst="rect">
            <a:avLst/>
          </a:prstGeom>
          <a:noFill/>
          <a:ln w="9525">
            <a:noFill/>
            <a:miter lim="800000"/>
            <a:headEnd/>
            <a:tailEnd/>
          </a:ln>
          <a:effectLst/>
        </p:spPr>
        <p:txBody>
          <a:bodyPr>
            <a:spAutoFit/>
          </a:bodyPr>
          <a:lstStyle/>
          <a:p>
            <a:pPr>
              <a:spcBef>
                <a:spcPct val="50000"/>
              </a:spcBef>
            </a:pPr>
            <a:r>
              <a:rPr lang="en-US" sz="1400" b="1">
                <a:solidFill>
                  <a:schemeClr val="tx2"/>
                </a:solidFill>
              </a:rPr>
              <a:t>Continuous</a:t>
            </a:r>
            <a:br>
              <a:rPr lang="en-US" sz="1400" b="1">
                <a:solidFill>
                  <a:schemeClr val="tx2"/>
                </a:solidFill>
              </a:rPr>
            </a:br>
            <a:r>
              <a:rPr lang="en-US" sz="1400" b="1">
                <a:solidFill>
                  <a:schemeClr val="tx2"/>
                </a:solidFill>
              </a:rPr>
              <a:t>Improvement</a:t>
            </a: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8" name="Picture 4" descr="Large Lifesaver"/>
          <p:cNvPicPr>
            <a:picLocks noGrp="1" noChangeAspect="1" noChangeArrowheads="1"/>
          </p:cNvPicPr>
          <p:nvPr>
            <p:ph sz="half" idx="4294967295"/>
          </p:nvPr>
        </p:nvPicPr>
        <p:blipFill>
          <a:blip r:embed="rId3" cstate="print"/>
          <a:srcRect/>
          <a:stretch>
            <a:fillRect/>
          </a:stretch>
        </p:blipFill>
        <p:spPr>
          <a:xfrm>
            <a:off x="4648200" y="1524000"/>
            <a:ext cx="3810000" cy="3810000"/>
          </a:xfrm>
          <a:noFill/>
          <a:ln/>
        </p:spPr>
      </p:pic>
      <p:sp>
        <p:nvSpPr>
          <p:cNvPr id="395266" name="Rectangle 2"/>
          <p:cNvSpPr>
            <a:spLocks noGrp="1" noChangeArrowheads="1"/>
          </p:cNvSpPr>
          <p:nvPr>
            <p:ph type="title"/>
          </p:nvPr>
        </p:nvSpPr>
        <p:spPr/>
        <p:txBody>
          <a:bodyPr/>
          <a:lstStyle/>
          <a:p>
            <a:r>
              <a:rPr lang="en-US"/>
              <a:t>Asset Optimization</a:t>
            </a:r>
          </a:p>
        </p:txBody>
      </p:sp>
      <p:sp>
        <p:nvSpPr>
          <p:cNvPr id="395267" name="Rectangle 3"/>
          <p:cNvSpPr>
            <a:spLocks noGrp="1" noChangeArrowheads="1"/>
          </p:cNvSpPr>
          <p:nvPr>
            <p:ph type="body" sz="half" idx="1"/>
          </p:nvPr>
        </p:nvSpPr>
        <p:spPr/>
        <p:txBody>
          <a:bodyPr/>
          <a:lstStyle/>
          <a:p>
            <a:r>
              <a:rPr lang="en-US" sz="2400" b="1">
                <a:solidFill>
                  <a:schemeClr val="accent1"/>
                </a:solidFill>
              </a:rPr>
              <a:t>Technology</a:t>
            </a:r>
            <a:endParaRPr lang="en-US" sz="2400" b="1"/>
          </a:p>
          <a:p>
            <a:pPr lvl="1"/>
            <a:r>
              <a:rPr lang="en-US" sz="2000"/>
              <a:t>To provide decision support</a:t>
            </a:r>
          </a:p>
          <a:p>
            <a:r>
              <a:rPr lang="en-US" sz="2400" b="1">
                <a:solidFill>
                  <a:schemeClr val="accent2"/>
                </a:solidFill>
              </a:rPr>
              <a:t>Expertise</a:t>
            </a:r>
            <a:endParaRPr lang="en-US" sz="2400" b="1"/>
          </a:p>
          <a:p>
            <a:pPr lvl="1"/>
            <a:r>
              <a:rPr lang="en-US" sz="2000"/>
              <a:t>Qualified personnel with current knowledge</a:t>
            </a:r>
          </a:p>
          <a:p>
            <a:r>
              <a:rPr lang="en-US" sz="2400" b="1">
                <a:solidFill>
                  <a:srgbClr val="3333FF"/>
                </a:solidFill>
              </a:rPr>
              <a:t>Work Processes</a:t>
            </a:r>
            <a:r>
              <a:rPr lang="en-US" sz="2400"/>
              <a:t> </a:t>
            </a:r>
          </a:p>
          <a:p>
            <a:pPr lvl="1"/>
            <a:r>
              <a:rPr lang="en-US" sz="2000"/>
              <a:t>To focus resources on priorities</a:t>
            </a:r>
          </a:p>
          <a:p>
            <a:endParaRPr lang="en-US" sz="2400"/>
          </a:p>
          <a:p>
            <a:endParaRPr lang="en-US" sz="2400"/>
          </a:p>
          <a:p>
            <a:endParaRPr lang="en-US" sz="2400"/>
          </a:p>
        </p:txBody>
      </p:sp>
      <p:sp>
        <p:nvSpPr>
          <p:cNvPr id="395269" name="WordArt 5"/>
          <p:cNvSpPr>
            <a:spLocks noChangeArrowheads="1" noChangeShapeType="1" noTextEdit="1"/>
          </p:cNvSpPr>
          <p:nvPr/>
        </p:nvSpPr>
        <p:spPr bwMode="auto">
          <a:xfrm>
            <a:off x="2362200" y="4572000"/>
            <a:ext cx="2052638" cy="1731963"/>
          </a:xfrm>
          <a:prstGeom prst="rect">
            <a:avLst/>
          </a:prstGeom>
        </p:spPr>
        <p:txBody>
          <a:bodyPr wrap="none" fromWordArt="1">
            <a:prstTxWarp prst="textSlantUp">
              <a:avLst>
                <a:gd name="adj" fmla="val 15398"/>
              </a:avLst>
            </a:prstTxWarp>
          </a:bodyPr>
          <a:lstStyle/>
          <a:p>
            <a:r>
              <a:rPr lang="en-US" sz="3600" kern="10">
                <a:ln w="9525">
                  <a:solidFill>
                    <a:srgbClr val="000000"/>
                  </a:solidFill>
                  <a:round/>
                  <a:headEnd/>
                  <a:tailEnd/>
                </a:ln>
                <a:solidFill>
                  <a:schemeClr val="tx1"/>
                </a:solidFill>
                <a:latin typeface="Arial Black"/>
              </a:rPr>
              <a:t>Really need all</a:t>
            </a:r>
          </a:p>
          <a:p>
            <a:r>
              <a:rPr lang="en-US" sz="3600" kern="10">
                <a:ln w="9525">
                  <a:solidFill>
                    <a:srgbClr val="000000"/>
                  </a:solidFill>
                  <a:round/>
                  <a:headEnd/>
                  <a:tailEnd/>
                </a:ln>
                <a:solidFill>
                  <a:schemeClr val="tx1"/>
                </a:solidFill>
                <a:latin typeface="Arial Black"/>
              </a:rPr>
              <a:t>3 to realize true</a:t>
            </a:r>
          </a:p>
          <a:p>
            <a:r>
              <a:rPr lang="en-US" sz="3600" kern="10">
                <a:ln w="9525">
                  <a:solidFill>
                    <a:srgbClr val="000000"/>
                  </a:solidFill>
                  <a:round/>
                  <a:headEnd/>
                  <a:tailEnd/>
                </a:ln>
                <a:solidFill>
                  <a:schemeClr val="tx1"/>
                </a:solidFill>
                <a:latin typeface="Arial Black"/>
              </a:rPr>
              <a:t>POTENTIAL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afterEffect">
                                  <p:stCondLst>
                                    <p:cond delay="1000"/>
                                  </p:stCondLst>
                                  <p:childTnLst>
                                    <p:set>
                                      <p:cBhvr>
                                        <p:cTn id="6" dur="1" fill="hold">
                                          <p:stCondLst>
                                            <p:cond delay="0"/>
                                          </p:stCondLst>
                                        </p:cTn>
                                        <p:tgtEl>
                                          <p:spTgt spid="395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t>Agenda</a:t>
            </a:r>
          </a:p>
        </p:txBody>
      </p:sp>
      <p:sp>
        <p:nvSpPr>
          <p:cNvPr id="416771" name="Rectangle 3"/>
          <p:cNvSpPr>
            <a:spLocks noGrp="1" noChangeArrowheads="1"/>
          </p:cNvSpPr>
          <p:nvPr>
            <p:ph type="body" idx="1"/>
          </p:nvPr>
        </p:nvSpPr>
        <p:spPr/>
        <p:txBody>
          <a:bodyPr/>
          <a:lstStyle/>
          <a:p>
            <a:r>
              <a:rPr lang="en-US"/>
              <a:t>Industry Trends &amp; Challenges</a:t>
            </a:r>
          </a:p>
          <a:p>
            <a:r>
              <a:rPr lang="en-US"/>
              <a:t>Machinery Health Strategy</a:t>
            </a:r>
          </a:p>
          <a:p>
            <a:r>
              <a:rPr lang="en-US"/>
              <a:t>Automating Decision Support</a:t>
            </a:r>
          </a:p>
          <a:p>
            <a:r>
              <a:rPr lang="en-US"/>
              <a:t>Key Points</a:t>
            </a:r>
          </a:p>
          <a:p>
            <a:endParaRPr lang="en-US"/>
          </a:p>
        </p:txBody>
      </p:sp>
      <p:sp>
        <p:nvSpPr>
          <p:cNvPr id="416772" name="Rectangle 4"/>
          <p:cNvSpPr>
            <a:spLocks noChangeArrowheads="1"/>
          </p:cNvSpPr>
          <p:nvPr/>
        </p:nvSpPr>
        <p:spPr bwMode="auto">
          <a:xfrm>
            <a:off x="500063" y="2209800"/>
            <a:ext cx="7010400" cy="609600"/>
          </a:xfrm>
          <a:prstGeom prst="rect">
            <a:avLst/>
          </a:prstGeom>
          <a:noFill/>
          <a:ln w="28575">
            <a:solidFill>
              <a:schemeClr val="tx2"/>
            </a:solidFill>
            <a:miter lim="800000"/>
            <a:headEnd/>
            <a:tailEnd/>
          </a:ln>
          <a:effectLst/>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16772"/>
                                        </p:tgtEl>
                                        <p:attrNameLst>
                                          <p:attrName>style.visibility</p:attrName>
                                        </p:attrNameLst>
                                      </p:cBhvr>
                                      <p:to>
                                        <p:strVal val="visible"/>
                                      </p:to>
                                    </p:set>
                                    <p:animEffect transition="in" filter="box(in)">
                                      <p:cBhvr>
                                        <p:cTn id="7" dur="500"/>
                                        <p:tgtEl>
                                          <p:spTgt spid="416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6" name="Rectangle 4"/>
          <p:cNvSpPr>
            <a:spLocks noGrp="1" noChangeArrowheads="1"/>
          </p:cNvSpPr>
          <p:nvPr>
            <p:ph type="body" idx="1"/>
          </p:nvPr>
        </p:nvSpPr>
        <p:spPr>
          <a:xfrm>
            <a:off x="571500" y="1206500"/>
            <a:ext cx="6248400" cy="4546600"/>
          </a:xfrm>
          <a:noFill/>
          <a:ln/>
        </p:spPr>
        <p:txBody>
          <a:bodyPr lIns="92075" tIns="46038" rIns="92075" bIns="46038"/>
          <a:lstStyle/>
          <a:p>
            <a:pPr marL="457200" indent="-457200"/>
            <a:r>
              <a:rPr lang="en-US">
                <a:effectLst>
                  <a:outerShdw blurRad="38100" dist="38100" dir="2700000" algn="tl">
                    <a:srgbClr val="C0C0C0"/>
                  </a:outerShdw>
                </a:effectLst>
              </a:rPr>
              <a:t>Detect Detailed Machinery Problems</a:t>
            </a:r>
          </a:p>
          <a:p>
            <a:pPr marL="1041400" lvl="1" indent="-469900"/>
            <a:r>
              <a:rPr lang="en-US">
                <a:effectLst>
                  <a:outerShdw blurRad="38100" dist="38100" dir="2700000" algn="tl">
                    <a:srgbClr val="C0C0C0"/>
                  </a:outerShdw>
                </a:effectLst>
              </a:rPr>
              <a:t>Unbalance, Misalignment, Looseness, Shaft Cracks, Oil Whirl, Phase, Rubs, Gear and Bearing Problems</a:t>
            </a:r>
          </a:p>
          <a:p>
            <a:pPr marL="457200" indent="-457200">
              <a:buFont typeface="Wingdings" pitchFamily="2" charset="2"/>
              <a:buNone/>
            </a:pPr>
            <a:endParaRPr lang="en-US">
              <a:effectLst>
                <a:outerShdw blurRad="38100" dist="38100" dir="2700000" algn="tl">
                  <a:srgbClr val="C0C0C0"/>
                </a:outerShdw>
              </a:effectLst>
            </a:endParaRPr>
          </a:p>
        </p:txBody>
      </p:sp>
      <p:sp>
        <p:nvSpPr>
          <p:cNvPr id="381957" name="Rectangle 5"/>
          <p:cNvSpPr>
            <a:spLocks noGrp="1" noChangeArrowheads="1"/>
          </p:cNvSpPr>
          <p:nvPr>
            <p:ph type="title"/>
          </p:nvPr>
        </p:nvSpPr>
        <p:spPr>
          <a:noFill/>
          <a:ln/>
        </p:spPr>
        <p:txBody>
          <a:bodyPr/>
          <a:lstStyle/>
          <a:p>
            <a:r>
              <a:rPr lang="en-US"/>
              <a:t>Automated Monitoring Concepts</a:t>
            </a:r>
          </a:p>
        </p:txBody>
      </p:sp>
      <p:pic>
        <p:nvPicPr>
          <p:cNvPr id="381958" name="Picture 6"/>
          <p:cNvPicPr>
            <a:picLocks noChangeAspect="1" noChangeArrowheads="1"/>
          </p:cNvPicPr>
          <p:nvPr/>
        </p:nvPicPr>
        <p:blipFill>
          <a:blip r:embed="rId3" cstate="print"/>
          <a:srcRect/>
          <a:stretch>
            <a:fillRect/>
          </a:stretch>
        </p:blipFill>
        <p:spPr bwMode="auto">
          <a:xfrm>
            <a:off x="7162800" y="1238250"/>
            <a:ext cx="1600200" cy="709613"/>
          </a:xfrm>
          <a:prstGeom prst="rect">
            <a:avLst/>
          </a:prstGeom>
          <a:noFill/>
        </p:spPr>
      </p:pic>
      <p:graphicFrame>
        <p:nvGraphicFramePr>
          <p:cNvPr id="381959" name="Object 7"/>
          <p:cNvGraphicFramePr>
            <a:graphicFrameLocks noChangeAspect="1"/>
          </p:cNvGraphicFramePr>
          <p:nvPr/>
        </p:nvGraphicFramePr>
        <p:xfrm>
          <a:off x="6934200" y="2057400"/>
          <a:ext cx="1905000" cy="1368425"/>
        </p:xfrm>
        <a:graphic>
          <a:graphicData uri="http://schemas.openxmlformats.org/presentationml/2006/ole">
            <p:oleObj spid="_x0000_s2050" name="Paint Shop Pro Image" r:id="rId4" imgW="5639024" imgH="4663415" progId="">
              <p:embed/>
            </p:oleObj>
          </a:graphicData>
        </a:graphic>
      </p:graphicFrame>
      <p:grpSp>
        <p:nvGrpSpPr>
          <p:cNvPr id="2" name="Group 10"/>
          <p:cNvGrpSpPr>
            <a:grpSpLocks/>
          </p:cNvGrpSpPr>
          <p:nvPr/>
        </p:nvGrpSpPr>
        <p:grpSpPr bwMode="auto">
          <a:xfrm>
            <a:off x="7620000" y="2209800"/>
            <a:ext cx="1031875" cy="762000"/>
            <a:chOff x="4800" y="1392"/>
            <a:chExt cx="650" cy="480"/>
          </a:xfrm>
        </p:grpSpPr>
        <p:sp>
          <p:nvSpPr>
            <p:cNvPr id="381963" name="Text Box 11"/>
            <p:cNvSpPr txBox="1">
              <a:spLocks noChangeArrowheads="1"/>
            </p:cNvSpPr>
            <p:nvPr/>
          </p:nvSpPr>
          <p:spPr bwMode="auto">
            <a:xfrm>
              <a:off x="4800" y="1392"/>
              <a:ext cx="650" cy="366"/>
            </a:xfrm>
            <a:prstGeom prst="rect">
              <a:avLst/>
            </a:prstGeom>
            <a:noFill/>
            <a:ln w="9525">
              <a:noFill/>
              <a:miter lim="800000"/>
              <a:headEnd/>
              <a:tailEnd/>
            </a:ln>
            <a:effectLst/>
          </p:spPr>
          <p:txBody>
            <a:bodyPr wrap="none">
              <a:spAutoFit/>
            </a:bodyPr>
            <a:lstStyle/>
            <a:p>
              <a:pPr algn="l"/>
              <a:r>
                <a:rPr lang="en-US" sz="1600">
                  <a:solidFill>
                    <a:schemeClr val="tx1"/>
                  </a:solidFill>
                  <a:latin typeface="Times New Roman" pitchFamily="18" charset="0"/>
                </a:rPr>
                <a:t>Looseness</a:t>
              </a:r>
            </a:p>
            <a:p>
              <a:pPr algn="l"/>
              <a:r>
                <a:rPr lang="en-US" sz="1600">
                  <a:solidFill>
                    <a:schemeClr val="tx1"/>
                  </a:solidFill>
                  <a:latin typeface="Times New Roman" pitchFamily="18" charset="0"/>
                </a:rPr>
                <a:t>Problem!</a:t>
              </a:r>
            </a:p>
          </p:txBody>
        </p:sp>
        <p:sp>
          <p:nvSpPr>
            <p:cNvPr id="381964" name="Line 12"/>
            <p:cNvSpPr>
              <a:spLocks noChangeShapeType="1"/>
            </p:cNvSpPr>
            <p:nvPr/>
          </p:nvSpPr>
          <p:spPr bwMode="auto">
            <a:xfrm flipH="1">
              <a:off x="4896" y="1728"/>
              <a:ext cx="144" cy="144"/>
            </a:xfrm>
            <a:prstGeom prst="line">
              <a:avLst/>
            </a:prstGeom>
            <a:noFill/>
            <a:ln w="9525">
              <a:solidFill>
                <a:schemeClr val="tx1"/>
              </a:solidFill>
              <a:round/>
              <a:headEnd/>
              <a:tailEnd type="triangle" w="med" len="med"/>
            </a:ln>
            <a:effectLst/>
          </p:spPr>
          <p:txBody>
            <a:bodyPr/>
            <a:lstStyle/>
            <a:p>
              <a:endParaRPr lang="en-US"/>
            </a:p>
          </p:txBody>
        </p:sp>
      </p:grpSp>
      <p:graphicFrame>
        <p:nvGraphicFramePr>
          <p:cNvPr id="381965" name="Object 13"/>
          <p:cNvGraphicFramePr>
            <a:graphicFrameLocks noChangeAspect="1"/>
          </p:cNvGraphicFramePr>
          <p:nvPr/>
        </p:nvGraphicFramePr>
        <p:xfrm>
          <a:off x="6705600" y="1676400"/>
          <a:ext cx="457200" cy="331788"/>
        </p:xfrm>
        <a:graphic>
          <a:graphicData uri="http://schemas.openxmlformats.org/presentationml/2006/ole">
            <p:oleObj spid="_x0000_s2051" name="Document" r:id="rId5" imgW="2114640" imgH="1740240"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1956">
                                            <p:txEl>
                                              <p:pRg st="0" end="0"/>
                                            </p:txEl>
                                          </p:spTgt>
                                        </p:tgtEl>
                                        <p:attrNameLst>
                                          <p:attrName>style.visibility</p:attrName>
                                        </p:attrNameLst>
                                      </p:cBhvr>
                                      <p:to>
                                        <p:strVal val="visible"/>
                                      </p:to>
                                    </p:set>
                                    <p:animEffect transition="in" filter="blinds(horizontal)">
                                      <p:cBhvr>
                                        <p:cTn id="7" dur="500"/>
                                        <p:tgtEl>
                                          <p:spTgt spid="38195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1956">
                                            <p:txEl>
                                              <p:pRg st="1" end="1"/>
                                            </p:txEl>
                                          </p:spTgt>
                                        </p:tgtEl>
                                        <p:attrNameLst>
                                          <p:attrName>style.visibility</p:attrName>
                                        </p:attrNameLst>
                                      </p:cBhvr>
                                      <p:to>
                                        <p:strVal val="visible"/>
                                      </p:to>
                                    </p:set>
                                    <p:animEffect transition="in" filter="blinds(horizontal)">
                                      <p:cBhvr>
                                        <p:cTn id="10" dur="500"/>
                                        <p:tgtEl>
                                          <p:spTgt spid="381956">
                                            <p:txEl>
                                              <p:pRg st="1" end="1"/>
                                            </p:txEl>
                                          </p:spTgt>
                                        </p:tgtEl>
                                      </p:cBhvr>
                                    </p:animEffect>
                                  </p:childTnLst>
                                </p:cTn>
                              </p:par>
                              <p:par>
                                <p:cTn id="11" presetID="2" presetClass="entr" presetSubtype="2" fill="hold" nodeType="withEffect">
                                  <p:stCondLst>
                                    <p:cond delay="0"/>
                                  </p:stCondLst>
                                  <p:childTnLst>
                                    <p:set>
                                      <p:cBhvr>
                                        <p:cTn id="12" dur="1" fill="hold">
                                          <p:stCondLst>
                                            <p:cond delay="0"/>
                                          </p:stCondLst>
                                        </p:cTn>
                                        <p:tgtEl>
                                          <p:spTgt spid="381958"/>
                                        </p:tgtEl>
                                        <p:attrNameLst>
                                          <p:attrName>style.visibility</p:attrName>
                                        </p:attrNameLst>
                                      </p:cBhvr>
                                      <p:to>
                                        <p:strVal val="visible"/>
                                      </p:to>
                                    </p:set>
                                    <p:anim calcmode="lin" valueType="num">
                                      <p:cBhvr additive="base">
                                        <p:cTn id="13" dur="500" fill="hold"/>
                                        <p:tgtEl>
                                          <p:spTgt spid="381958"/>
                                        </p:tgtEl>
                                        <p:attrNameLst>
                                          <p:attrName>ppt_x</p:attrName>
                                        </p:attrNameLst>
                                      </p:cBhvr>
                                      <p:tavLst>
                                        <p:tav tm="0">
                                          <p:val>
                                            <p:strVal val="1+#ppt_w/2"/>
                                          </p:val>
                                        </p:tav>
                                        <p:tav tm="100000">
                                          <p:val>
                                            <p:strVal val="#ppt_x"/>
                                          </p:val>
                                        </p:tav>
                                      </p:tavLst>
                                    </p:anim>
                                    <p:anim calcmode="lin" valueType="num">
                                      <p:cBhvr additive="base">
                                        <p:cTn id="14" dur="500" fill="hold"/>
                                        <p:tgtEl>
                                          <p:spTgt spid="38195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81959"/>
                                        </p:tgtEl>
                                        <p:attrNameLst>
                                          <p:attrName>style.visibility</p:attrName>
                                        </p:attrNameLst>
                                      </p:cBhvr>
                                      <p:to>
                                        <p:strVal val="visible"/>
                                      </p:to>
                                    </p:set>
                                    <p:anim calcmode="lin" valueType="num">
                                      <p:cBhvr additive="base">
                                        <p:cTn id="17" dur="1000" fill="hold"/>
                                        <p:tgtEl>
                                          <p:spTgt spid="381959"/>
                                        </p:tgtEl>
                                        <p:attrNameLst>
                                          <p:attrName>ppt_x</p:attrName>
                                        </p:attrNameLst>
                                      </p:cBhvr>
                                      <p:tavLst>
                                        <p:tav tm="0">
                                          <p:val>
                                            <p:strVal val="1+#ppt_w/2"/>
                                          </p:val>
                                        </p:tav>
                                        <p:tav tm="100000">
                                          <p:val>
                                            <p:strVal val="#ppt_x"/>
                                          </p:val>
                                        </p:tav>
                                      </p:tavLst>
                                    </p:anim>
                                    <p:anim calcmode="lin" valueType="num">
                                      <p:cBhvr additive="base">
                                        <p:cTn id="18" dur="1000" fill="hold"/>
                                        <p:tgtEl>
                                          <p:spTgt spid="381959"/>
                                        </p:tgtEl>
                                        <p:attrNameLst>
                                          <p:attrName>ppt_y</p:attrName>
                                        </p:attrNameLst>
                                      </p:cBhvr>
                                      <p:tavLst>
                                        <p:tav tm="0">
                                          <p:val>
                                            <p:strVal val="#ppt_y"/>
                                          </p:val>
                                        </p:tav>
                                        <p:tav tm="100000">
                                          <p:val>
                                            <p:strVal val="#ppt_y"/>
                                          </p:val>
                                        </p:tav>
                                      </p:tavLst>
                                    </p:anim>
                                  </p:childTnLst>
                                </p:cTn>
                              </p:par>
                              <p:par>
                                <p:cTn id="19" presetID="5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70" decel="100000"/>
                                        <p:tgtEl>
                                          <p:spTgt spid="2"/>
                                        </p:tgtEl>
                                      </p:cBhvr>
                                    </p:animEffect>
                                    <p:animScale>
                                      <p:cBhvr>
                                        <p:cTn id="22" dur="770" decel="100000"/>
                                        <p:tgtEl>
                                          <p:spTgt spid="2"/>
                                        </p:tgtEl>
                                      </p:cBhvr>
                                      <p:from x="10000" y="10000"/>
                                      <p:to x="200000" y="450000"/>
                                    </p:animScale>
                                    <p:animScale>
                                      <p:cBhvr>
                                        <p:cTn id="23" dur="1230" accel="100000" fill="hold">
                                          <p:stCondLst>
                                            <p:cond delay="770"/>
                                          </p:stCondLst>
                                        </p:cTn>
                                        <p:tgtEl>
                                          <p:spTgt spid="2"/>
                                        </p:tgtEl>
                                      </p:cBhvr>
                                      <p:from x="200000" y="450000"/>
                                      <p:to x="100000" y="100000"/>
                                    </p:animScale>
                                    <p:set>
                                      <p:cBhvr>
                                        <p:cTn id="24" dur="770" fill="hold"/>
                                        <p:tgtEl>
                                          <p:spTgt spid="2"/>
                                        </p:tgtEl>
                                        <p:attrNameLst>
                                          <p:attrName>ppt_x</p:attrName>
                                        </p:attrNameLst>
                                      </p:cBhvr>
                                      <p:to>
                                        <p:strVal val="(0.5)"/>
                                      </p:to>
                                    </p:set>
                                    <p:anim from="(0.5)" to="(#ppt_x)" calcmode="lin" valueType="num">
                                      <p:cBhvr>
                                        <p:cTn id="25" dur="1230" accel="100000" fill="hold">
                                          <p:stCondLst>
                                            <p:cond delay="770"/>
                                          </p:stCondLst>
                                        </p:cTn>
                                        <p:tgtEl>
                                          <p:spTgt spid="2"/>
                                        </p:tgtEl>
                                        <p:attrNameLst>
                                          <p:attrName>ppt_x</p:attrName>
                                        </p:attrNameLst>
                                      </p:cBhvr>
                                    </p:anim>
                                    <p:set>
                                      <p:cBhvr>
                                        <p:cTn id="26" dur="770" fill="hold"/>
                                        <p:tgtEl>
                                          <p:spTgt spid="2"/>
                                        </p:tgtEl>
                                        <p:attrNameLst>
                                          <p:attrName>ppt_y</p:attrName>
                                        </p:attrNameLst>
                                      </p:cBhvr>
                                      <p:to>
                                        <p:strVal val="(#ppt_y+0.4)"/>
                                      </p:to>
                                    </p:set>
                                    <p:anim from="(#ppt_y+0.4)" to="(#ppt_y)" calcmode="lin" valueType="num">
                                      <p:cBhvr>
                                        <p:cTn id="27" dur="1230" accel="100000" fill="hold">
                                          <p:stCondLst>
                                            <p:cond delay="770"/>
                                          </p:stCondLst>
                                        </p:cTn>
                                        <p:tgtEl>
                                          <p:spTgt spid="2"/>
                                        </p:tgtEl>
                                        <p:attrNameLst>
                                          <p:attrName>ppt_y</p:attrName>
                                        </p:attrNameLst>
                                      </p:cBhvr>
                                    </p:anim>
                                  </p:childTnLst>
                                </p:cTn>
                              </p:par>
                              <p:par>
                                <p:cTn id="28" presetID="5" presetClass="entr" presetSubtype="10" fill="hold" nodeType="withEffect">
                                  <p:stCondLst>
                                    <p:cond delay="0"/>
                                  </p:stCondLst>
                                  <p:childTnLst>
                                    <p:set>
                                      <p:cBhvr>
                                        <p:cTn id="29" dur="1" fill="hold">
                                          <p:stCondLst>
                                            <p:cond delay="0"/>
                                          </p:stCondLst>
                                        </p:cTn>
                                        <p:tgtEl>
                                          <p:spTgt spid="381965"/>
                                        </p:tgtEl>
                                        <p:attrNameLst>
                                          <p:attrName>style.visibility</p:attrName>
                                        </p:attrNameLst>
                                      </p:cBhvr>
                                      <p:to>
                                        <p:strVal val="visible"/>
                                      </p:to>
                                    </p:set>
                                    <p:animEffect transition="in" filter="checkerboard(across)">
                                      <p:cBhvr>
                                        <p:cTn id="30" dur="3000"/>
                                        <p:tgtEl>
                                          <p:spTgt spid="381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body" idx="1"/>
          </p:nvPr>
        </p:nvSpPr>
        <p:spPr>
          <a:xfrm>
            <a:off x="412750" y="431800"/>
            <a:ext cx="6913563" cy="641350"/>
          </a:xfrm>
          <a:noFill/>
          <a:ln/>
        </p:spPr>
        <p:txBody>
          <a:bodyPr lIns="0" tIns="0" rIns="0" bIns="0" anchor="b"/>
          <a:lstStyle/>
          <a:p>
            <a:pPr marL="0" indent="0" defTabSz="457200">
              <a:spcBef>
                <a:spcPct val="0"/>
              </a:spcBef>
              <a:buClr>
                <a:srgbClr val="008280"/>
              </a:buClr>
              <a:buSzPct val="90000"/>
              <a:buFont typeface="Monotype Sorts" pitchFamily="2" charset="2"/>
              <a:buNone/>
            </a:pPr>
            <a:r>
              <a:rPr lang="en-US" sz="4200" b="1">
                <a:solidFill>
                  <a:srgbClr val="000080"/>
                </a:solidFill>
              </a:rPr>
              <a:t>Signal Processing Flow</a:t>
            </a:r>
            <a:endParaRPr lang="en-US"/>
          </a:p>
        </p:txBody>
      </p:sp>
      <p:sp>
        <p:nvSpPr>
          <p:cNvPr id="439299" name="Freeform 3"/>
          <p:cNvSpPr>
            <a:spLocks/>
          </p:cNvSpPr>
          <p:nvPr/>
        </p:nvSpPr>
        <p:spPr bwMode="auto">
          <a:xfrm>
            <a:off x="4606925" y="3960813"/>
            <a:ext cx="3043238" cy="2014537"/>
          </a:xfrm>
          <a:custGeom>
            <a:avLst/>
            <a:gdLst/>
            <a:ahLst/>
            <a:cxnLst>
              <a:cxn ang="0">
                <a:pos x="2108" y="1438"/>
              </a:cxn>
              <a:cxn ang="0">
                <a:pos x="2108" y="0"/>
              </a:cxn>
              <a:cxn ang="0">
                <a:pos x="0" y="0"/>
              </a:cxn>
              <a:cxn ang="0">
                <a:pos x="0" y="1438"/>
              </a:cxn>
              <a:cxn ang="0">
                <a:pos x="2108" y="1438"/>
              </a:cxn>
              <a:cxn ang="0">
                <a:pos x="2108" y="1438"/>
              </a:cxn>
              <a:cxn ang="0">
                <a:pos x="2108" y="1438"/>
              </a:cxn>
            </a:cxnLst>
            <a:rect l="0" t="0" r="r" b="b"/>
            <a:pathLst>
              <a:path w="2109" h="1439">
                <a:moveTo>
                  <a:pt x="2108" y="1438"/>
                </a:moveTo>
                <a:lnTo>
                  <a:pt x="2108" y="0"/>
                </a:lnTo>
                <a:lnTo>
                  <a:pt x="0" y="0"/>
                </a:lnTo>
                <a:lnTo>
                  <a:pt x="0" y="1438"/>
                </a:lnTo>
                <a:lnTo>
                  <a:pt x="2108" y="1438"/>
                </a:lnTo>
                <a:lnTo>
                  <a:pt x="2108" y="1438"/>
                </a:lnTo>
                <a:lnTo>
                  <a:pt x="2108" y="1438"/>
                </a:lnTo>
              </a:path>
            </a:pathLst>
          </a:custGeom>
          <a:solidFill>
            <a:srgbClr val="FFFFFF"/>
          </a:solidFill>
          <a:ln w="9525" cap="flat" cmpd="sng">
            <a:solidFill>
              <a:srgbClr val="000000"/>
            </a:solidFill>
            <a:prstDash val="solid"/>
            <a:round/>
            <a:headEnd type="none" w="med" len="med"/>
            <a:tailEnd type="none" w="med" len="med"/>
          </a:ln>
          <a:effectLst/>
        </p:spPr>
        <p:txBody>
          <a:bodyPr/>
          <a:lstStyle/>
          <a:p>
            <a:endParaRPr lang="en-US"/>
          </a:p>
        </p:txBody>
      </p:sp>
      <p:sp>
        <p:nvSpPr>
          <p:cNvPr id="439300" name="Freeform 4"/>
          <p:cNvSpPr>
            <a:spLocks/>
          </p:cNvSpPr>
          <p:nvPr/>
        </p:nvSpPr>
        <p:spPr bwMode="auto">
          <a:xfrm>
            <a:off x="1209675" y="2832100"/>
            <a:ext cx="1166813" cy="206375"/>
          </a:xfrm>
          <a:custGeom>
            <a:avLst/>
            <a:gdLst/>
            <a:ahLst/>
            <a:cxnLst>
              <a:cxn ang="0">
                <a:pos x="8" y="147"/>
              </a:cxn>
              <a:cxn ang="0">
                <a:pos x="0" y="1"/>
              </a:cxn>
              <a:cxn ang="0">
                <a:pos x="800" y="0"/>
              </a:cxn>
              <a:cxn ang="0">
                <a:pos x="808" y="147"/>
              </a:cxn>
              <a:cxn ang="0">
                <a:pos x="8" y="147"/>
              </a:cxn>
              <a:cxn ang="0">
                <a:pos x="8" y="147"/>
              </a:cxn>
              <a:cxn ang="0">
                <a:pos x="8" y="147"/>
              </a:cxn>
              <a:cxn ang="0">
                <a:pos x="8" y="147"/>
              </a:cxn>
            </a:cxnLst>
            <a:rect l="0" t="0" r="r" b="b"/>
            <a:pathLst>
              <a:path w="809" h="148">
                <a:moveTo>
                  <a:pt x="8" y="147"/>
                </a:moveTo>
                <a:lnTo>
                  <a:pt x="0" y="1"/>
                </a:lnTo>
                <a:lnTo>
                  <a:pt x="800" y="0"/>
                </a:lnTo>
                <a:lnTo>
                  <a:pt x="808" y="147"/>
                </a:lnTo>
                <a:lnTo>
                  <a:pt x="8" y="147"/>
                </a:lnTo>
                <a:lnTo>
                  <a:pt x="8" y="147"/>
                </a:lnTo>
                <a:lnTo>
                  <a:pt x="8" y="147"/>
                </a:lnTo>
                <a:lnTo>
                  <a:pt x="8" y="147"/>
                </a:lnTo>
              </a:path>
            </a:pathLst>
          </a:custGeom>
          <a:solidFill>
            <a:srgbClr val="727272"/>
          </a:solidFill>
          <a:ln w="9525" cap="flat" cmpd="sng">
            <a:solidFill>
              <a:srgbClr val="000000"/>
            </a:solidFill>
            <a:prstDash val="solid"/>
            <a:round/>
            <a:headEnd type="none" w="med" len="med"/>
            <a:tailEnd type="none" w="med" len="med"/>
          </a:ln>
          <a:effectLst/>
        </p:spPr>
        <p:txBody>
          <a:bodyPr/>
          <a:lstStyle/>
          <a:p>
            <a:endParaRPr lang="en-US"/>
          </a:p>
        </p:txBody>
      </p:sp>
      <p:sp>
        <p:nvSpPr>
          <p:cNvPr id="439301" name="Freeform 5"/>
          <p:cNvSpPr>
            <a:spLocks/>
          </p:cNvSpPr>
          <p:nvPr/>
        </p:nvSpPr>
        <p:spPr bwMode="auto">
          <a:xfrm>
            <a:off x="2363788" y="2573338"/>
            <a:ext cx="642937" cy="465137"/>
          </a:xfrm>
          <a:custGeom>
            <a:avLst/>
            <a:gdLst/>
            <a:ahLst/>
            <a:cxnLst>
              <a:cxn ang="0">
                <a:pos x="8" y="331"/>
              </a:cxn>
              <a:cxn ang="0">
                <a:pos x="0" y="184"/>
              </a:cxn>
              <a:cxn ang="0">
                <a:pos x="435" y="0"/>
              </a:cxn>
              <a:cxn ang="0">
                <a:pos x="445" y="147"/>
              </a:cxn>
              <a:cxn ang="0">
                <a:pos x="8" y="331"/>
              </a:cxn>
              <a:cxn ang="0">
                <a:pos x="8" y="331"/>
              </a:cxn>
              <a:cxn ang="0">
                <a:pos x="8" y="331"/>
              </a:cxn>
              <a:cxn ang="0">
                <a:pos x="8" y="331"/>
              </a:cxn>
            </a:cxnLst>
            <a:rect l="0" t="0" r="r" b="b"/>
            <a:pathLst>
              <a:path w="446" h="332">
                <a:moveTo>
                  <a:pt x="8" y="331"/>
                </a:moveTo>
                <a:lnTo>
                  <a:pt x="0" y="184"/>
                </a:lnTo>
                <a:lnTo>
                  <a:pt x="435" y="0"/>
                </a:lnTo>
                <a:lnTo>
                  <a:pt x="445" y="147"/>
                </a:lnTo>
                <a:lnTo>
                  <a:pt x="8" y="331"/>
                </a:lnTo>
                <a:lnTo>
                  <a:pt x="8" y="331"/>
                </a:lnTo>
                <a:lnTo>
                  <a:pt x="8" y="331"/>
                </a:lnTo>
                <a:lnTo>
                  <a:pt x="8" y="331"/>
                </a:lnTo>
              </a:path>
            </a:pathLst>
          </a:custGeom>
          <a:solidFill>
            <a:srgbClr val="2F2F2F"/>
          </a:solidFill>
          <a:ln w="9525" cap="flat" cmpd="sng">
            <a:solidFill>
              <a:srgbClr val="000000"/>
            </a:solidFill>
            <a:prstDash val="solid"/>
            <a:round/>
            <a:headEnd type="none" w="med" len="med"/>
            <a:tailEnd type="none" w="med" len="med"/>
          </a:ln>
          <a:effectLst/>
        </p:spPr>
        <p:txBody>
          <a:bodyPr/>
          <a:lstStyle/>
          <a:p>
            <a:endParaRPr lang="en-US"/>
          </a:p>
        </p:txBody>
      </p:sp>
      <p:sp>
        <p:nvSpPr>
          <p:cNvPr id="439302" name="Freeform 6"/>
          <p:cNvSpPr>
            <a:spLocks/>
          </p:cNvSpPr>
          <p:nvPr/>
        </p:nvSpPr>
        <p:spPr bwMode="auto">
          <a:xfrm>
            <a:off x="1209675" y="2506663"/>
            <a:ext cx="1782763" cy="327025"/>
          </a:xfrm>
          <a:custGeom>
            <a:avLst/>
            <a:gdLst/>
            <a:ahLst/>
            <a:cxnLst>
              <a:cxn ang="0">
                <a:pos x="800" y="232"/>
              </a:cxn>
              <a:cxn ang="0">
                <a:pos x="0" y="233"/>
              </a:cxn>
              <a:cxn ang="0">
                <a:pos x="554" y="0"/>
              </a:cxn>
              <a:cxn ang="0">
                <a:pos x="1235" y="48"/>
              </a:cxn>
              <a:cxn ang="0">
                <a:pos x="800" y="232"/>
              </a:cxn>
              <a:cxn ang="0">
                <a:pos x="800" y="232"/>
              </a:cxn>
              <a:cxn ang="0">
                <a:pos x="800" y="232"/>
              </a:cxn>
              <a:cxn ang="0">
                <a:pos x="800" y="232"/>
              </a:cxn>
            </a:cxnLst>
            <a:rect l="0" t="0" r="r" b="b"/>
            <a:pathLst>
              <a:path w="1236" h="234">
                <a:moveTo>
                  <a:pt x="800" y="232"/>
                </a:moveTo>
                <a:lnTo>
                  <a:pt x="0" y="233"/>
                </a:lnTo>
                <a:lnTo>
                  <a:pt x="554" y="0"/>
                </a:lnTo>
                <a:lnTo>
                  <a:pt x="1235" y="48"/>
                </a:lnTo>
                <a:lnTo>
                  <a:pt x="800" y="232"/>
                </a:lnTo>
                <a:lnTo>
                  <a:pt x="800" y="232"/>
                </a:lnTo>
                <a:lnTo>
                  <a:pt x="800" y="232"/>
                </a:lnTo>
                <a:lnTo>
                  <a:pt x="800" y="232"/>
                </a:lnTo>
              </a:path>
            </a:pathLst>
          </a:custGeom>
          <a:solidFill>
            <a:srgbClr val="4F4F4F"/>
          </a:solidFill>
          <a:ln w="9525" cap="flat" cmpd="sng">
            <a:solidFill>
              <a:srgbClr val="000000"/>
            </a:solidFill>
            <a:prstDash val="solid"/>
            <a:round/>
            <a:headEnd type="none" w="med" len="med"/>
            <a:tailEnd type="none" w="med" len="med"/>
          </a:ln>
          <a:effectLst/>
        </p:spPr>
        <p:txBody>
          <a:bodyPr/>
          <a:lstStyle/>
          <a:p>
            <a:endParaRPr lang="en-US"/>
          </a:p>
        </p:txBody>
      </p:sp>
      <p:sp>
        <p:nvSpPr>
          <p:cNvPr id="439303" name="Freeform 7"/>
          <p:cNvSpPr>
            <a:spLocks/>
          </p:cNvSpPr>
          <p:nvPr/>
        </p:nvSpPr>
        <p:spPr bwMode="auto">
          <a:xfrm>
            <a:off x="1536700" y="1576388"/>
            <a:ext cx="1390650" cy="1235075"/>
          </a:xfrm>
          <a:custGeom>
            <a:avLst/>
            <a:gdLst/>
            <a:ahLst/>
            <a:cxnLst>
              <a:cxn ang="0">
                <a:pos x="364" y="28"/>
              </a:cxn>
              <a:cxn ang="0">
                <a:pos x="379" y="22"/>
              </a:cxn>
              <a:cxn ang="0">
                <a:pos x="395" y="16"/>
              </a:cxn>
              <a:cxn ang="0">
                <a:pos x="412" y="12"/>
              </a:cxn>
              <a:cxn ang="0">
                <a:pos x="429" y="8"/>
              </a:cxn>
              <a:cxn ang="0">
                <a:pos x="446" y="6"/>
              </a:cxn>
              <a:cxn ang="0">
                <a:pos x="465" y="2"/>
              </a:cxn>
              <a:cxn ang="0">
                <a:pos x="483" y="2"/>
              </a:cxn>
              <a:cxn ang="0">
                <a:pos x="502" y="0"/>
              </a:cxn>
              <a:cxn ang="0">
                <a:pos x="586" y="11"/>
              </a:cxn>
              <a:cxn ang="0">
                <a:pos x="666" y="38"/>
              </a:cxn>
              <a:cxn ang="0">
                <a:pos x="741" y="82"/>
              </a:cxn>
              <a:cxn ang="0">
                <a:pos x="808" y="138"/>
              </a:cxn>
              <a:cxn ang="0">
                <a:pos x="864" y="207"/>
              </a:cxn>
              <a:cxn ang="0">
                <a:pos x="910" y="286"/>
              </a:cxn>
              <a:cxn ang="0">
                <a:pos x="942" y="373"/>
              </a:cxn>
              <a:cxn ang="0">
                <a:pos x="960" y="466"/>
              </a:cxn>
              <a:cxn ang="0">
                <a:pos x="962" y="504"/>
              </a:cxn>
              <a:cxn ang="0">
                <a:pos x="962" y="539"/>
              </a:cxn>
              <a:cxn ang="0">
                <a:pos x="959" y="575"/>
              </a:cxn>
              <a:cxn ang="0">
                <a:pos x="954" y="608"/>
              </a:cxn>
              <a:cxn ang="0">
                <a:pos x="946" y="642"/>
              </a:cxn>
              <a:cxn ang="0">
                <a:pos x="937" y="673"/>
              </a:cxn>
              <a:cxn ang="0">
                <a:pos x="925" y="704"/>
              </a:cxn>
              <a:cxn ang="0">
                <a:pos x="911" y="731"/>
              </a:cxn>
              <a:cxn ang="0">
                <a:pos x="567" y="868"/>
              </a:cxn>
              <a:cxn ang="0">
                <a:pos x="578" y="838"/>
              </a:cxn>
              <a:cxn ang="0">
                <a:pos x="587" y="808"/>
              </a:cxn>
              <a:cxn ang="0">
                <a:pos x="593" y="776"/>
              </a:cxn>
              <a:cxn ang="0">
                <a:pos x="597" y="743"/>
              </a:cxn>
              <a:cxn ang="0">
                <a:pos x="599" y="710"/>
              </a:cxn>
              <a:cxn ang="0">
                <a:pos x="599" y="675"/>
              </a:cxn>
              <a:cxn ang="0">
                <a:pos x="597" y="638"/>
              </a:cxn>
              <a:cxn ang="0">
                <a:pos x="590" y="572"/>
              </a:cxn>
              <a:cxn ang="0">
                <a:pos x="564" y="482"/>
              </a:cxn>
              <a:cxn ang="0">
                <a:pos x="525" y="399"/>
              </a:cxn>
              <a:cxn ang="0">
                <a:pos x="473" y="324"/>
              </a:cxn>
              <a:cxn ang="0">
                <a:pos x="411" y="262"/>
              </a:cxn>
              <a:cxn ang="0">
                <a:pos x="340" y="212"/>
              </a:cxn>
              <a:cxn ang="0">
                <a:pos x="263" y="176"/>
              </a:cxn>
              <a:cxn ang="0">
                <a:pos x="180" y="157"/>
              </a:cxn>
              <a:cxn ang="0">
                <a:pos x="130" y="155"/>
              </a:cxn>
              <a:cxn ang="0">
                <a:pos x="111" y="155"/>
              </a:cxn>
              <a:cxn ang="0">
                <a:pos x="92" y="157"/>
              </a:cxn>
              <a:cxn ang="0">
                <a:pos x="73" y="160"/>
              </a:cxn>
              <a:cxn ang="0">
                <a:pos x="57" y="164"/>
              </a:cxn>
              <a:cxn ang="0">
                <a:pos x="39" y="167"/>
              </a:cxn>
              <a:cxn ang="0">
                <a:pos x="23" y="173"/>
              </a:cxn>
              <a:cxn ang="0">
                <a:pos x="7" y="178"/>
              </a:cxn>
              <a:cxn ang="0">
                <a:pos x="0" y="180"/>
              </a:cxn>
              <a:cxn ang="0">
                <a:pos x="0" y="180"/>
              </a:cxn>
            </a:cxnLst>
            <a:rect l="0" t="0" r="r" b="b"/>
            <a:pathLst>
              <a:path w="963" h="882">
                <a:moveTo>
                  <a:pt x="0" y="180"/>
                </a:moveTo>
                <a:lnTo>
                  <a:pt x="364" y="28"/>
                </a:lnTo>
                <a:lnTo>
                  <a:pt x="371" y="26"/>
                </a:lnTo>
                <a:lnTo>
                  <a:pt x="379" y="22"/>
                </a:lnTo>
                <a:lnTo>
                  <a:pt x="386" y="20"/>
                </a:lnTo>
                <a:lnTo>
                  <a:pt x="395" y="16"/>
                </a:lnTo>
                <a:lnTo>
                  <a:pt x="403" y="14"/>
                </a:lnTo>
                <a:lnTo>
                  <a:pt x="412" y="12"/>
                </a:lnTo>
                <a:lnTo>
                  <a:pt x="420" y="10"/>
                </a:lnTo>
                <a:lnTo>
                  <a:pt x="429" y="8"/>
                </a:lnTo>
                <a:lnTo>
                  <a:pt x="437" y="8"/>
                </a:lnTo>
                <a:lnTo>
                  <a:pt x="446" y="6"/>
                </a:lnTo>
                <a:lnTo>
                  <a:pt x="455" y="4"/>
                </a:lnTo>
                <a:lnTo>
                  <a:pt x="465" y="2"/>
                </a:lnTo>
                <a:lnTo>
                  <a:pt x="474" y="2"/>
                </a:lnTo>
                <a:lnTo>
                  <a:pt x="483" y="2"/>
                </a:lnTo>
                <a:lnTo>
                  <a:pt x="493" y="2"/>
                </a:lnTo>
                <a:lnTo>
                  <a:pt x="502" y="0"/>
                </a:lnTo>
                <a:lnTo>
                  <a:pt x="543" y="4"/>
                </a:lnTo>
                <a:lnTo>
                  <a:pt x="586" y="11"/>
                </a:lnTo>
                <a:lnTo>
                  <a:pt x="626" y="23"/>
                </a:lnTo>
                <a:lnTo>
                  <a:pt x="666" y="38"/>
                </a:lnTo>
                <a:lnTo>
                  <a:pt x="704" y="59"/>
                </a:lnTo>
                <a:lnTo>
                  <a:pt x="741" y="82"/>
                </a:lnTo>
                <a:lnTo>
                  <a:pt x="775" y="108"/>
                </a:lnTo>
                <a:lnTo>
                  <a:pt x="808" y="138"/>
                </a:lnTo>
                <a:lnTo>
                  <a:pt x="837" y="172"/>
                </a:lnTo>
                <a:lnTo>
                  <a:pt x="864" y="207"/>
                </a:lnTo>
                <a:lnTo>
                  <a:pt x="889" y="246"/>
                </a:lnTo>
                <a:lnTo>
                  <a:pt x="910" y="286"/>
                </a:lnTo>
                <a:lnTo>
                  <a:pt x="927" y="330"/>
                </a:lnTo>
                <a:lnTo>
                  <a:pt x="942" y="373"/>
                </a:lnTo>
                <a:lnTo>
                  <a:pt x="953" y="419"/>
                </a:lnTo>
                <a:lnTo>
                  <a:pt x="960" y="466"/>
                </a:lnTo>
                <a:lnTo>
                  <a:pt x="961" y="485"/>
                </a:lnTo>
                <a:lnTo>
                  <a:pt x="962" y="504"/>
                </a:lnTo>
                <a:lnTo>
                  <a:pt x="962" y="522"/>
                </a:lnTo>
                <a:lnTo>
                  <a:pt x="962" y="539"/>
                </a:lnTo>
                <a:lnTo>
                  <a:pt x="960" y="558"/>
                </a:lnTo>
                <a:lnTo>
                  <a:pt x="959" y="575"/>
                </a:lnTo>
                <a:lnTo>
                  <a:pt x="956" y="592"/>
                </a:lnTo>
                <a:lnTo>
                  <a:pt x="954" y="608"/>
                </a:lnTo>
                <a:lnTo>
                  <a:pt x="950" y="625"/>
                </a:lnTo>
                <a:lnTo>
                  <a:pt x="946" y="642"/>
                </a:lnTo>
                <a:lnTo>
                  <a:pt x="941" y="658"/>
                </a:lnTo>
                <a:lnTo>
                  <a:pt x="937" y="673"/>
                </a:lnTo>
                <a:lnTo>
                  <a:pt x="930" y="689"/>
                </a:lnTo>
                <a:lnTo>
                  <a:pt x="925" y="704"/>
                </a:lnTo>
                <a:lnTo>
                  <a:pt x="917" y="718"/>
                </a:lnTo>
                <a:lnTo>
                  <a:pt x="911" y="731"/>
                </a:lnTo>
                <a:lnTo>
                  <a:pt x="560" y="881"/>
                </a:lnTo>
                <a:lnTo>
                  <a:pt x="567" y="868"/>
                </a:lnTo>
                <a:lnTo>
                  <a:pt x="573" y="853"/>
                </a:lnTo>
                <a:lnTo>
                  <a:pt x="578" y="838"/>
                </a:lnTo>
                <a:lnTo>
                  <a:pt x="583" y="823"/>
                </a:lnTo>
                <a:lnTo>
                  <a:pt x="587" y="808"/>
                </a:lnTo>
                <a:lnTo>
                  <a:pt x="591" y="792"/>
                </a:lnTo>
                <a:lnTo>
                  <a:pt x="593" y="776"/>
                </a:lnTo>
                <a:lnTo>
                  <a:pt x="597" y="759"/>
                </a:lnTo>
                <a:lnTo>
                  <a:pt x="597" y="743"/>
                </a:lnTo>
                <a:lnTo>
                  <a:pt x="599" y="726"/>
                </a:lnTo>
                <a:lnTo>
                  <a:pt x="599" y="710"/>
                </a:lnTo>
                <a:lnTo>
                  <a:pt x="600" y="692"/>
                </a:lnTo>
                <a:lnTo>
                  <a:pt x="599" y="675"/>
                </a:lnTo>
                <a:lnTo>
                  <a:pt x="599" y="656"/>
                </a:lnTo>
                <a:lnTo>
                  <a:pt x="597" y="638"/>
                </a:lnTo>
                <a:lnTo>
                  <a:pt x="597" y="619"/>
                </a:lnTo>
                <a:lnTo>
                  <a:pt x="590" y="572"/>
                </a:lnTo>
                <a:lnTo>
                  <a:pt x="579" y="526"/>
                </a:lnTo>
                <a:lnTo>
                  <a:pt x="564" y="482"/>
                </a:lnTo>
                <a:lnTo>
                  <a:pt x="547" y="439"/>
                </a:lnTo>
                <a:lnTo>
                  <a:pt x="525" y="399"/>
                </a:lnTo>
                <a:lnTo>
                  <a:pt x="501" y="360"/>
                </a:lnTo>
                <a:lnTo>
                  <a:pt x="473" y="324"/>
                </a:lnTo>
                <a:lnTo>
                  <a:pt x="444" y="291"/>
                </a:lnTo>
                <a:lnTo>
                  <a:pt x="411" y="262"/>
                </a:lnTo>
                <a:lnTo>
                  <a:pt x="377" y="234"/>
                </a:lnTo>
                <a:lnTo>
                  <a:pt x="340" y="212"/>
                </a:lnTo>
                <a:lnTo>
                  <a:pt x="303" y="191"/>
                </a:lnTo>
                <a:lnTo>
                  <a:pt x="263" y="176"/>
                </a:lnTo>
                <a:lnTo>
                  <a:pt x="223" y="164"/>
                </a:lnTo>
                <a:lnTo>
                  <a:pt x="180" y="157"/>
                </a:lnTo>
                <a:lnTo>
                  <a:pt x="139" y="154"/>
                </a:lnTo>
                <a:lnTo>
                  <a:pt x="130" y="155"/>
                </a:lnTo>
                <a:lnTo>
                  <a:pt x="120" y="155"/>
                </a:lnTo>
                <a:lnTo>
                  <a:pt x="111" y="155"/>
                </a:lnTo>
                <a:lnTo>
                  <a:pt x="102" y="155"/>
                </a:lnTo>
                <a:lnTo>
                  <a:pt x="92" y="157"/>
                </a:lnTo>
                <a:lnTo>
                  <a:pt x="83" y="158"/>
                </a:lnTo>
                <a:lnTo>
                  <a:pt x="73" y="160"/>
                </a:lnTo>
                <a:lnTo>
                  <a:pt x="66" y="160"/>
                </a:lnTo>
                <a:lnTo>
                  <a:pt x="57" y="164"/>
                </a:lnTo>
                <a:lnTo>
                  <a:pt x="49" y="165"/>
                </a:lnTo>
                <a:lnTo>
                  <a:pt x="39" y="167"/>
                </a:lnTo>
                <a:lnTo>
                  <a:pt x="32" y="169"/>
                </a:lnTo>
                <a:lnTo>
                  <a:pt x="23" y="173"/>
                </a:lnTo>
                <a:lnTo>
                  <a:pt x="15" y="175"/>
                </a:lnTo>
                <a:lnTo>
                  <a:pt x="7" y="178"/>
                </a:lnTo>
                <a:lnTo>
                  <a:pt x="0" y="180"/>
                </a:lnTo>
                <a:lnTo>
                  <a:pt x="0" y="180"/>
                </a:lnTo>
                <a:lnTo>
                  <a:pt x="0" y="180"/>
                </a:lnTo>
                <a:lnTo>
                  <a:pt x="0" y="180"/>
                </a:lnTo>
              </a:path>
            </a:pathLst>
          </a:custGeom>
          <a:solidFill>
            <a:srgbClr val="808080"/>
          </a:solidFill>
          <a:ln w="9525" cap="flat" cmpd="sng">
            <a:solidFill>
              <a:srgbClr val="000000"/>
            </a:solidFill>
            <a:prstDash val="solid"/>
            <a:round/>
            <a:headEnd type="none" w="med" len="med"/>
            <a:tailEnd type="none" w="med" len="med"/>
          </a:ln>
          <a:effectLst/>
        </p:spPr>
        <p:txBody>
          <a:bodyPr/>
          <a:lstStyle/>
          <a:p>
            <a:endParaRPr lang="en-US"/>
          </a:p>
        </p:txBody>
      </p:sp>
      <p:sp>
        <p:nvSpPr>
          <p:cNvPr id="439304" name="Freeform 8"/>
          <p:cNvSpPr>
            <a:spLocks/>
          </p:cNvSpPr>
          <p:nvPr/>
        </p:nvSpPr>
        <p:spPr bwMode="auto">
          <a:xfrm>
            <a:off x="1196975" y="1792288"/>
            <a:ext cx="1206500" cy="1022350"/>
          </a:xfrm>
          <a:custGeom>
            <a:avLst/>
            <a:gdLst/>
            <a:ahLst/>
            <a:cxnLst>
              <a:cxn ang="0">
                <a:pos x="104" y="729"/>
              </a:cxn>
              <a:cxn ang="0">
                <a:pos x="84" y="701"/>
              </a:cxn>
              <a:cxn ang="0">
                <a:pos x="66" y="670"/>
              </a:cxn>
              <a:cxn ang="0">
                <a:pos x="50" y="638"/>
              </a:cxn>
              <a:cxn ang="0">
                <a:pos x="36" y="605"/>
              </a:cxn>
              <a:cxn ang="0">
                <a:pos x="24" y="571"/>
              </a:cxn>
              <a:cxn ang="0">
                <a:pos x="15" y="536"/>
              </a:cxn>
              <a:cxn ang="0">
                <a:pos x="8" y="499"/>
              </a:cxn>
              <a:cxn ang="0">
                <a:pos x="4" y="462"/>
              </a:cxn>
              <a:cxn ang="0">
                <a:pos x="2" y="370"/>
              </a:cxn>
              <a:cxn ang="0">
                <a:pos x="18" y="282"/>
              </a:cxn>
              <a:cxn ang="0">
                <a:pos x="48" y="204"/>
              </a:cxn>
              <a:cxn ang="0">
                <a:pos x="93" y="135"/>
              </a:cxn>
              <a:cxn ang="0">
                <a:pos x="149" y="79"/>
              </a:cxn>
              <a:cxn ang="0">
                <a:pos x="216" y="36"/>
              </a:cxn>
              <a:cxn ang="0">
                <a:pos x="290" y="10"/>
              </a:cxn>
              <a:cxn ang="0">
                <a:pos x="374" y="0"/>
              </a:cxn>
              <a:cxn ang="0">
                <a:pos x="458" y="10"/>
              </a:cxn>
              <a:cxn ang="0">
                <a:pos x="538" y="37"/>
              </a:cxn>
              <a:cxn ang="0">
                <a:pos x="612" y="80"/>
              </a:cxn>
              <a:cxn ang="0">
                <a:pos x="679" y="137"/>
              </a:cxn>
              <a:cxn ang="0">
                <a:pos x="736" y="206"/>
              </a:cxn>
              <a:cxn ang="0">
                <a:pos x="782" y="285"/>
              </a:cxn>
              <a:cxn ang="0">
                <a:pos x="814" y="372"/>
              </a:cxn>
              <a:cxn ang="0">
                <a:pos x="832" y="465"/>
              </a:cxn>
              <a:cxn ang="0">
                <a:pos x="834" y="502"/>
              </a:cxn>
              <a:cxn ang="0">
                <a:pos x="835" y="538"/>
              </a:cxn>
              <a:cxn ang="0">
                <a:pos x="834" y="572"/>
              </a:cxn>
              <a:cxn ang="0">
                <a:pos x="832" y="605"/>
              </a:cxn>
              <a:cxn ang="0">
                <a:pos x="826" y="638"/>
              </a:cxn>
              <a:cxn ang="0">
                <a:pos x="818" y="669"/>
              </a:cxn>
              <a:cxn ang="0">
                <a:pos x="808" y="699"/>
              </a:cxn>
              <a:cxn ang="0">
                <a:pos x="795" y="727"/>
              </a:cxn>
              <a:cxn ang="0">
                <a:pos x="795" y="727"/>
              </a:cxn>
            </a:cxnLst>
            <a:rect l="0" t="0" r="r" b="b"/>
            <a:pathLst>
              <a:path w="836" h="730">
                <a:moveTo>
                  <a:pt x="795" y="727"/>
                </a:moveTo>
                <a:lnTo>
                  <a:pt x="104" y="729"/>
                </a:lnTo>
                <a:lnTo>
                  <a:pt x="93" y="716"/>
                </a:lnTo>
                <a:lnTo>
                  <a:pt x="84" y="701"/>
                </a:lnTo>
                <a:lnTo>
                  <a:pt x="74" y="686"/>
                </a:lnTo>
                <a:lnTo>
                  <a:pt x="66" y="670"/>
                </a:lnTo>
                <a:lnTo>
                  <a:pt x="58" y="655"/>
                </a:lnTo>
                <a:lnTo>
                  <a:pt x="50" y="638"/>
                </a:lnTo>
                <a:lnTo>
                  <a:pt x="43" y="622"/>
                </a:lnTo>
                <a:lnTo>
                  <a:pt x="36" y="605"/>
                </a:lnTo>
                <a:lnTo>
                  <a:pt x="30" y="588"/>
                </a:lnTo>
                <a:lnTo>
                  <a:pt x="24" y="571"/>
                </a:lnTo>
                <a:lnTo>
                  <a:pt x="19" y="554"/>
                </a:lnTo>
                <a:lnTo>
                  <a:pt x="15" y="536"/>
                </a:lnTo>
                <a:lnTo>
                  <a:pt x="11" y="518"/>
                </a:lnTo>
                <a:lnTo>
                  <a:pt x="8" y="499"/>
                </a:lnTo>
                <a:lnTo>
                  <a:pt x="5" y="480"/>
                </a:lnTo>
                <a:lnTo>
                  <a:pt x="4" y="462"/>
                </a:lnTo>
                <a:lnTo>
                  <a:pt x="0" y="416"/>
                </a:lnTo>
                <a:lnTo>
                  <a:pt x="2" y="370"/>
                </a:lnTo>
                <a:lnTo>
                  <a:pt x="8" y="326"/>
                </a:lnTo>
                <a:lnTo>
                  <a:pt x="18" y="282"/>
                </a:lnTo>
                <a:lnTo>
                  <a:pt x="32" y="242"/>
                </a:lnTo>
                <a:lnTo>
                  <a:pt x="48" y="204"/>
                </a:lnTo>
                <a:lnTo>
                  <a:pt x="69" y="168"/>
                </a:lnTo>
                <a:lnTo>
                  <a:pt x="93" y="135"/>
                </a:lnTo>
                <a:lnTo>
                  <a:pt x="120" y="106"/>
                </a:lnTo>
                <a:lnTo>
                  <a:pt x="149" y="79"/>
                </a:lnTo>
                <a:lnTo>
                  <a:pt x="181" y="57"/>
                </a:lnTo>
                <a:lnTo>
                  <a:pt x="216" y="36"/>
                </a:lnTo>
                <a:lnTo>
                  <a:pt x="252" y="21"/>
                </a:lnTo>
                <a:lnTo>
                  <a:pt x="290" y="10"/>
                </a:lnTo>
                <a:lnTo>
                  <a:pt x="331" y="2"/>
                </a:lnTo>
                <a:lnTo>
                  <a:pt x="374" y="0"/>
                </a:lnTo>
                <a:lnTo>
                  <a:pt x="415" y="3"/>
                </a:lnTo>
                <a:lnTo>
                  <a:pt x="458" y="10"/>
                </a:lnTo>
                <a:lnTo>
                  <a:pt x="498" y="22"/>
                </a:lnTo>
                <a:lnTo>
                  <a:pt x="538" y="37"/>
                </a:lnTo>
                <a:lnTo>
                  <a:pt x="575" y="58"/>
                </a:lnTo>
                <a:lnTo>
                  <a:pt x="612" y="80"/>
                </a:lnTo>
                <a:lnTo>
                  <a:pt x="646" y="108"/>
                </a:lnTo>
                <a:lnTo>
                  <a:pt x="679" y="137"/>
                </a:lnTo>
                <a:lnTo>
                  <a:pt x="708" y="170"/>
                </a:lnTo>
                <a:lnTo>
                  <a:pt x="736" y="206"/>
                </a:lnTo>
                <a:lnTo>
                  <a:pt x="760" y="245"/>
                </a:lnTo>
                <a:lnTo>
                  <a:pt x="782" y="285"/>
                </a:lnTo>
                <a:lnTo>
                  <a:pt x="799" y="328"/>
                </a:lnTo>
                <a:lnTo>
                  <a:pt x="814" y="372"/>
                </a:lnTo>
                <a:lnTo>
                  <a:pt x="825" y="418"/>
                </a:lnTo>
                <a:lnTo>
                  <a:pt x="832" y="465"/>
                </a:lnTo>
                <a:lnTo>
                  <a:pt x="832" y="484"/>
                </a:lnTo>
                <a:lnTo>
                  <a:pt x="834" y="502"/>
                </a:lnTo>
                <a:lnTo>
                  <a:pt x="834" y="521"/>
                </a:lnTo>
                <a:lnTo>
                  <a:pt x="835" y="538"/>
                </a:lnTo>
                <a:lnTo>
                  <a:pt x="834" y="556"/>
                </a:lnTo>
                <a:lnTo>
                  <a:pt x="834" y="572"/>
                </a:lnTo>
                <a:lnTo>
                  <a:pt x="832" y="589"/>
                </a:lnTo>
                <a:lnTo>
                  <a:pt x="832" y="605"/>
                </a:lnTo>
                <a:lnTo>
                  <a:pt x="828" y="622"/>
                </a:lnTo>
                <a:lnTo>
                  <a:pt x="826" y="638"/>
                </a:lnTo>
                <a:lnTo>
                  <a:pt x="822" y="654"/>
                </a:lnTo>
                <a:lnTo>
                  <a:pt x="818" y="669"/>
                </a:lnTo>
                <a:lnTo>
                  <a:pt x="813" y="684"/>
                </a:lnTo>
                <a:lnTo>
                  <a:pt x="808" y="699"/>
                </a:lnTo>
                <a:lnTo>
                  <a:pt x="802" y="714"/>
                </a:lnTo>
                <a:lnTo>
                  <a:pt x="795" y="727"/>
                </a:lnTo>
                <a:lnTo>
                  <a:pt x="795" y="727"/>
                </a:lnTo>
                <a:lnTo>
                  <a:pt x="795" y="727"/>
                </a:lnTo>
                <a:lnTo>
                  <a:pt x="795" y="727"/>
                </a:lnTo>
              </a:path>
            </a:pathLst>
          </a:custGeom>
          <a:solidFill>
            <a:srgbClr val="B2B2B2"/>
          </a:solidFill>
          <a:ln w="9525" cap="flat" cmpd="sng">
            <a:solidFill>
              <a:srgbClr val="000000"/>
            </a:solidFill>
            <a:prstDash val="solid"/>
            <a:round/>
            <a:headEnd type="none" w="med" len="med"/>
            <a:tailEnd type="none" w="med" len="med"/>
          </a:ln>
          <a:effectLst/>
        </p:spPr>
        <p:txBody>
          <a:bodyPr/>
          <a:lstStyle/>
          <a:p>
            <a:endParaRPr lang="en-US"/>
          </a:p>
        </p:txBody>
      </p:sp>
      <p:sp>
        <p:nvSpPr>
          <p:cNvPr id="439305" name="Freeform 9"/>
          <p:cNvSpPr>
            <a:spLocks/>
          </p:cNvSpPr>
          <p:nvPr/>
        </p:nvSpPr>
        <p:spPr bwMode="auto">
          <a:xfrm>
            <a:off x="1584325" y="2355850"/>
            <a:ext cx="171450" cy="211138"/>
          </a:xfrm>
          <a:custGeom>
            <a:avLst/>
            <a:gdLst/>
            <a:ahLst/>
            <a:cxnLst>
              <a:cxn ang="0">
                <a:pos x="74" y="6"/>
              </a:cxn>
              <a:cxn ang="0">
                <a:pos x="85" y="13"/>
              </a:cxn>
              <a:cxn ang="0">
                <a:pos x="94" y="22"/>
              </a:cxn>
              <a:cxn ang="0">
                <a:pos x="103" y="32"/>
              </a:cxn>
              <a:cxn ang="0">
                <a:pos x="109" y="45"/>
              </a:cxn>
              <a:cxn ang="0">
                <a:pos x="114" y="58"/>
              </a:cxn>
              <a:cxn ang="0">
                <a:pos x="117" y="71"/>
              </a:cxn>
              <a:cxn ang="0">
                <a:pos x="118" y="86"/>
              </a:cxn>
              <a:cxn ang="0">
                <a:pos x="117" y="100"/>
              </a:cxn>
              <a:cxn ang="0">
                <a:pos x="112" y="114"/>
              </a:cxn>
              <a:cxn ang="0">
                <a:pos x="106" y="125"/>
              </a:cxn>
              <a:cxn ang="0">
                <a:pos x="99" y="134"/>
              </a:cxn>
              <a:cxn ang="0">
                <a:pos x="89" y="142"/>
              </a:cxn>
              <a:cxn ang="0">
                <a:pos x="79" y="147"/>
              </a:cxn>
              <a:cxn ang="0">
                <a:pos x="68" y="149"/>
              </a:cxn>
              <a:cxn ang="0">
                <a:pos x="57" y="147"/>
              </a:cxn>
              <a:cxn ang="0">
                <a:pos x="45" y="143"/>
              </a:cxn>
              <a:cxn ang="0">
                <a:pos x="34" y="137"/>
              </a:cxn>
              <a:cxn ang="0">
                <a:pos x="23" y="128"/>
              </a:cxn>
              <a:cxn ang="0">
                <a:pos x="15" y="117"/>
              </a:cxn>
              <a:cxn ang="0">
                <a:pos x="8" y="105"/>
              </a:cxn>
              <a:cxn ang="0">
                <a:pos x="2" y="91"/>
              </a:cxn>
              <a:cxn ang="0">
                <a:pos x="0" y="76"/>
              </a:cxn>
              <a:cxn ang="0">
                <a:pos x="0" y="61"/>
              </a:cxn>
              <a:cxn ang="0">
                <a:pos x="1" y="48"/>
              </a:cxn>
              <a:cxn ang="0">
                <a:pos x="5" y="35"/>
              </a:cxn>
              <a:cxn ang="0">
                <a:pos x="11" y="23"/>
              </a:cxn>
              <a:cxn ang="0">
                <a:pos x="19" y="14"/>
              </a:cxn>
              <a:cxn ang="0">
                <a:pos x="28" y="8"/>
              </a:cxn>
              <a:cxn ang="0">
                <a:pos x="39" y="3"/>
              </a:cxn>
              <a:cxn ang="0">
                <a:pos x="50" y="1"/>
              </a:cxn>
              <a:cxn ang="0">
                <a:pos x="61" y="1"/>
              </a:cxn>
              <a:cxn ang="0">
                <a:pos x="69" y="2"/>
              </a:cxn>
              <a:cxn ang="0">
                <a:pos x="69" y="2"/>
              </a:cxn>
            </a:cxnLst>
            <a:rect l="0" t="0" r="r" b="b"/>
            <a:pathLst>
              <a:path w="119" h="150">
                <a:moveTo>
                  <a:pt x="69" y="2"/>
                </a:moveTo>
                <a:lnTo>
                  <a:pt x="74" y="6"/>
                </a:lnTo>
                <a:lnTo>
                  <a:pt x="80" y="8"/>
                </a:lnTo>
                <a:lnTo>
                  <a:pt x="85" y="13"/>
                </a:lnTo>
                <a:lnTo>
                  <a:pt x="90" y="17"/>
                </a:lnTo>
                <a:lnTo>
                  <a:pt x="94" y="22"/>
                </a:lnTo>
                <a:lnTo>
                  <a:pt x="99" y="27"/>
                </a:lnTo>
                <a:lnTo>
                  <a:pt x="103" y="32"/>
                </a:lnTo>
                <a:lnTo>
                  <a:pt x="107" y="37"/>
                </a:lnTo>
                <a:lnTo>
                  <a:pt x="109" y="45"/>
                </a:lnTo>
                <a:lnTo>
                  <a:pt x="112" y="51"/>
                </a:lnTo>
                <a:lnTo>
                  <a:pt x="114" y="58"/>
                </a:lnTo>
                <a:lnTo>
                  <a:pt x="117" y="64"/>
                </a:lnTo>
                <a:lnTo>
                  <a:pt x="117" y="71"/>
                </a:lnTo>
                <a:lnTo>
                  <a:pt x="118" y="79"/>
                </a:lnTo>
                <a:lnTo>
                  <a:pt x="118" y="86"/>
                </a:lnTo>
                <a:lnTo>
                  <a:pt x="118" y="93"/>
                </a:lnTo>
                <a:lnTo>
                  <a:pt x="117" y="100"/>
                </a:lnTo>
                <a:lnTo>
                  <a:pt x="115" y="107"/>
                </a:lnTo>
                <a:lnTo>
                  <a:pt x="112" y="114"/>
                </a:lnTo>
                <a:lnTo>
                  <a:pt x="110" y="119"/>
                </a:lnTo>
                <a:lnTo>
                  <a:pt x="106" y="125"/>
                </a:lnTo>
                <a:lnTo>
                  <a:pt x="103" y="130"/>
                </a:lnTo>
                <a:lnTo>
                  <a:pt x="99" y="134"/>
                </a:lnTo>
                <a:lnTo>
                  <a:pt x="95" y="138"/>
                </a:lnTo>
                <a:lnTo>
                  <a:pt x="89" y="142"/>
                </a:lnTo>
                <a:lnTo>
                  <a:pt x="84" y="145"/>
                </a:lnTo>
                <a:lnTo>
                  <a:pt x="79" y="147"/>
                </a:lnTo>
                <a:lnTo>
                  <a:pt x="74" y="147"/>
                </a:lnTo>
                <a:lnTo>
                  <a:pt x="68" y="149"/>
                </a:lnTo>
                <a:lnTo>
                  <a:pt x="62" y="149"/>
                </a:lnTo>
                <a:lnTo>
                  <a:pt x="57" y="147"/>
                </a:lnTo>
                <a:lnTo>
                  <a:pt x="51" y="145"/>
                </a:lnTo>
                <a:lnTo>
                  <a:pt x="45" y="143"/>
                </a:lnTo>
                <a:lnTo>
                  <a:pt x="39" y="141"/>
                </a:lnTo>
                <a:lnTo>
                  <a:pt x="34" y="137"/>
                </a:lnTo>
                <a:lnTo>
                  <a:pt x="29" y="133"/>
                </a:lnTo>
                <a:lnTo>
                  <a:pt x="23" y="128"/>
                </a:lnTo>
                <a:lnTo>
                  <a:pt x="19" y="123"/>
                </a:lnTo>
                <a:lnTo>
                  <a:pt x="15" y="117"/>
                </a:lnTo>
                <a:lnTo>
                  <a:pt x="12" y="111"/>
                </a:lnTo>
                <a:lnTo>
                  <a:pt x="8" y="105"/>
                </a:lnTo>
                <a:lnTo>
                  <a:pt x="5" y="98"/>
                </a:lnTo>
                <a:lnTo>
                  <a:pt x="2" y="91"/>
                </a:lnTo>
                <a:lnTo>
                  <a:pt x="1" y="84"/>
                </a:lnTo>
                <a:lnTo>
                  <a:pt x="0" y="76"/>
                </a:lnTo>
                <a:lnTo>
                  <a:pt x="0" y="69"/>
                </a:lnTo>
                <a:lnTo>
                  <a:pt x="0" y="61"/>
                </a:lnTo>
                <a:lnTo>
                  <a:pt x="1" y="54"/>
                </a:lnTo>
                <a:lnTo>
                  <a:pt x="1" y="48"/>
                </a:lnTo>
                <a:lnTo>
                  <a:pt x="3" y="40"/>
                </a:lnTo>
                <a:lnTo>
                  <a:pt x="5" y="35"/>
                </a:lnTo>
                <a:lnTo>
                  <a:pt x="8" y="28"/>
                </a:lnTo>
                <a:lnTo>
                  <a:pt x="11" y="23"/>
                </a:lnTo>
                <a:lnTo>
                  <a:pt x="15" y="18"/>
                </a:lnTo>
                <a:lnTo>
                  <a:pt x="19" y="14"/>
                </a:lnTo>
                <a:lnTo>
                  <a:pt x="24" y="9"/>
                </a:lnTo>
                <a:lnTo>
                  <a:pt x="28" y="8"/>
                </a:lnTo>
                <a:lnTo>
                  <a:pt x="33" y="5"/>
                </a:lnTo>
                <a:lnTo>
                  <a:pt x="39" y="3"/>
                </a:lnTo>
                <a:lnTo>
                  <a:pt x="44" y="1"/>
                </a:lnTo>
                <a:lnTo>
                  <a:pt x="50" y="1"/>
                </a:lnTo>
                <a:lnTo>
                  <a:pt x="56" y="0"/>
                </a:lnTo>
                <a:lnTo>
                  <a:pt x="61" y="1"/>
                </a:lnTo>
                <a:lnTo>
                  <a:pt x="69" y="2"/>
                </a:lnTo>
                <a:lnTo>
                  <a:pt x="69" y="2"/>
                </a:lnTo>
                <a:lnTo>
                  <a:pt x="69" y="2"/>
                </a:lnTo>
                <a:lnTo>
                  <a:pt x="69" y="2"/>
                </a:lnTo>
              </a:path>
            </a:pathLst>
          </a:custGeom>
          <a:solidFill>
            <a:srgbClr val="A2A2A2"/>
          </a:solidFill>
          <a:ln w="9525" cap="flat" cmpd="sng">
            <a:solidFill>
              <a:srgbClr val="000000"/>
            </a:solidFill>
            <a:prstDash val="solid"/>
            <a:round/>
            <a:headEnd type="none" w="med" len="med"/>
            <a:tailEnd type="none" w="med" len="med"/>
          </a:ln>
          <a:effectLst/>
        </p:spPr>
        <p:txBody>
          <a:bodyPr/>
          <a:lstStyle/>
          <a:p>
            <a:endParaRPr lang="en-US"/>
          </a:p>
        </p:txBody>
      </p:sp>
      <p:sp>
        <p:nvSpPr>
          <p:cNvPr id="439306" name="Freeform 10"/>
          <p:cNvSpPr>
            <a:spLocks/>
          </p:cNvSpPr>
          <p:nvPr/>
        </p:nvSpPr>
        <p:spPr bwMode="auto">
          <a:xfrm>
            <a:off x="1633538" y="2308225"/>
            <a:ext cx="246062" cy="250825"/>
          </a:xfrm>
          <a:custGeom>
            <a:avLst/>
            <a:gdLst/>
            <a:ahLst/>
            <a:cxnLst>
              <a:cxn ang="0">
                <a:pos x="31" y="37"/>
              </a:cxn>
              <a:cxn ang="0">
                <a:pos x="27" y="37"/>
              </a:cxn>
              <a:cxn ang="0">
                <a:pos x="22" y="36"/>
              </a:cxn>
              <a:cxn ang="0">
                <a:pos x="18" y="36"/>
              </a:cxn>
              <a:cxn ang="0">
                <a:pos x="14" y="36"/>
              </a:cxn>
              <a:cxn ang="0">
                <a:pos x="10" y="36"/>
              </a:cxn>
              <a:cxn ang="0">
                <a:pos x="6" y="38"/>
              </a:cxn>
              <a:cxn ang="0">
                <a:pos x="2" y="38"/>
              </a:cxn>
              <a:cxn ang="0">
                <a:pos x="84" y="2"/>
              </a:cxn>
              <a:cxn ang="0">
                <a:pos x="88" y="2"/>
              </a:cxn>
              <a:cxn ang="0">
                <a:pos x="92" y="1"/>
              </a:cxn>
              <a:cxn ang="0">
                <a:pos x="95" y="1"/>
              </a:cxn>
              <a:cxn ang="0">
                <a:pos x="100" y="0"/>
              </a:cxn>
              <a:cxn ang="0">
                <a:pos x="104" y="0"/>
              </a:cxn>
              <a:cxn ang="0">
                <a:pos x="109" y="0"/>
              </a:cxn>
              <a:cxn ang="0">
                <a:pos x="113" y="2"/>
              </a:cxn>
              <a:cxn ang="0">
                <a:pos x="118" y="2"/>
              </a:cxn>
              <a:cxn ang="0">
                <a:pos x="130" y="8"/>
              </a:cxn>
              <a:cxn ang="0">
                <a:pos x="140" y="15"/>
              </a:cxn>
              <a:cxn ang="0">
                <a:pos x="149" y="25"/>
              </a:cxn>
              <a:cxn ang="0">
                <a:pos x="158" y="36"/>
              </a:cxn>
              <a:cxn ang="0">
                <a:pos x="162" y="50"/>
              </a:cxn>
              <a:cxn ang="0">
                <a:pos x="167" y="63"/>
              </a:cxn>
              <a:cxn ang="0">
                <a:pos x="169" y="78"/>
              </a:cxn>
              <a:cxn ang="0">
                <a:pos x="169" y="93"/>
              </a:cxn>
              <a:cxn ang="0">
                <a:pos x="166" y="102"/>
              </a:cxn>
              <a:cxn ang="0">
                <a:pos x="164" y="111"/>
              </a:cxn>
              <a:cxn ang="0">
                <a:pos x="160" y="118"/>
              </a:cxn>
              <a:cxn ang="0">
                <a:pos x="157" y="125"/>
              </a:cxn>
              <a:cxn ang="0">
                <a:pos x="151" y="131"/>
              </a:cxn>
              <a:cxn ang="0">
                <a:pos x="147" y="136"/>
              </a:cxn>
              <a:cxn ang="0">
                <a:pos x="141" y="141"/>
              </a:cxn>
              <a:cxn ang="0">
                <a:pos x="135" y="143"/>
              </a:cxn>
              <a:cxn ang="0">
                <a:pos x="51" y="179"/>
              </a:cxn>
              <a:cxn ang="0">
                <a:pos x="56" y="176"/>
              </a:cxn>
              <a:cxn ang="0">
                <a:pos x="63" y="171"/>
              </a:cxn>
              <a:cxn ang="0">
                <a:pos x="67" y="166"/>
              </a:cxn>
              <a:cxn ang="0">
                <a:pos x="73" y="160"/>
              </a:cxn>
              <a:cxn ang="0">
                <a:pos x="76" y="153"/>
              </a:cxn>
              <a:cxn ang="0">
                <a:pos x="80" y="146"/>
              </a:cxn>
              <a:cxn ang="0">
                <a:pos x="82" y="137"/>
              </a:cxn>
              <a:cxn ang="0">
                <a:pos x="84" y="128"/>
              </a:cxn>
              <a:cxn ang="0">
                <a:pos x="84" y="114"/>
              </a:cxn>
              <a:cxn ang="0">
                <a:pos x="83" y="99"/>
              </a:cxn>
              <a:cxn ang="0">
                <a:pos x="78" y="86"/>
              </a:cxn>
              <a:cxn ang="0">
                <a:pos x="73" y="72"/>
              </a:cxn>
              <a:cxn ang="0">
                <a:pos x="65" y="62"/>
              </a:cxn>
              <a:cxn ang="0">
                <a:pos x="56" y="52"/>
              </a:cxn>
              <a:cxn ang="0">
                <a:pos x="46" y="43"/>
              </a:cxn>
              <a:cxn ang="0">
                <a:pos x="35" y="37"/>
              </a:cxn>
              <a:cxn ang="0">
                <a:pos x="35" y="37"/>
              </a:cxn>
            </a:cxnLst>
            <a:rect l="0" t="0" r="r" b="b"/>
            <a:pathLst>
              <a:path w="170" h="180">
                <a:moveTo>
                  <a:pt x="35" y="37"/>
                </a:moveTo>
                <a:lnTo>
                  <a:pt x="31" y="37"/>
                </a:lnTo>
                <a:lnTo>
                  <a:pt x="29" y="37"/>
                </a:lnTo>
                <a:lnTo>
                  <a:pt x="27" y="37"/>
                </a:lnTo>
                <a:lnTo>
                  <a:pt x="25" y="36"/>
                </a:lnTo>
                <a:lnTo>
                  <a:pt x="22" y="36"/>
                </a:lnTo>
                <a:lnTo>
                  <a:pt x="20" y="36"/>
                </a:lnTo>
                <a:lnTo>
                  <a:pt x="18" y="36"/>
                </a:lnTo>
                <a:lnTo>
                  <a:pt x="16" y="34"/>
                </a:lnTo>
                <a:lnTo>
                  <a:pt x="14" y="36"/>
                </a:lnTo>
                <a:lnTo>
                  <a:pt x="12" y="36"/>
                </a:lnTo>
                <a:lnTo>
                  <a:pt x="10" y="36"/>
                </a:lnTo>
                <a:lnTo>
                  <a:pt x="8" y="36"/>
                </a:lnTo>
                <a:lnTo>
                  <a:pt x="6" y="38"/>
                </a:lnTo>
                <a:lnTo>
                  <a:pt x="4" y="38"/>
                </a:lnTo>
                <a:lnTo>
                  <a:pt x="2" y="38"/>
                </a:lnTo>
                <a:lnTo>
                  <a:pt x="0" y="38"/>
                </a:lnTo>
                <a:lnTo>
                  <a:pt x="84" y="2"/>
                </a:lnTo>
                <a:lnTo>
                  <a:pt x="86" y="2"/>
                </a:lnTo>
                <a:lnTo>
                  <a:pt x="88" y="2"/>
                </a:lnTo>
                <a:lnTo>
                  <a:pt x="90" y="2"/>
                </a:lnTo>
                <a:lnTo>
                  <a:pt x="92" y="1"/>
                </a:lnTo>
                <a:lnTo>
                  <a:pt x="93" y="1"/>
                </a:lnTo>
                <a:lnTo>
                  <a:pt x="95" y="1"/>
                </a:lnTo>
                <a:lnTo>
                  <a:pt x="97" y="1"/>
                </a:lnTo>
                <a:lnTo>
                  <a:pt x="100" y="0"/>
                </a:lnTo>
                <a:lnTo>
                  <a:pt x="102" y="0"/>
                </a:lnTo>
                <a:lnTo>
                  <a:pt x="104" y="0"/>
                </a:lnTo>
                <a:lnTo>
                  <a:pt x="106" y="0"/>
                </a:lnTo>
                <a:lnTo>
                  <a:pt x="109" y="0"/>
                </a:lnTo>
                <a:lnTo>
                  <a:pt x="111" y="2"/>
                </a:lnTo>
                <a:lnTo>
                  <a:pt x="113" y="2"/>
                </a:lnTo>
                <a:lnTo>
                  <a:pt x="114" y="2"/>
                </a:lnTo>
                <a:lnTo>
                  <a:pt x="118" y="2"/>
                </a:lnTo>
                <a:lnTo>
                  <a:pt x="124" y="5"/>
                </a:lnTo>
                <a:lnTo>
                  <a:pt x="130" y="8"/>
                </a:lnTo>
                <a:lnTo>
                  <a:pt x="134" y="12"/>
                </a:lnTo>
                <a:lnTo>
                  <a:pt x="140" y="15"/>
                </a:lnTo>
                <a:lnTo>
                  <a:pt x="144" y="21"/>
                </a:lnTo>
                <a:lnTo>
                  <a:pt x="149" y="25"/>
                </a:lnTo>
                <a:lnTo>
                  <a:pt x="153" y="31"/>
                </a:lnTo>
                <a:lnTo>
                  <a:pt x="158" y="36"/>
                </a:lnTo>
                <a:lnTo>
                  <a:pt x="160" y="44"/>
                </a:lnTo>
                <a:lnTo>
                  <a:pt x="162" y="50"/>
                </a:lnTo>
                <a:lnTo>
                  <a:pt x="164" y="58"/>
                </a:lnTo>
                <a:lnTo>
                  <a:pt x="167" y="63"/>
                </a:lnTo>
                <a:lnTo>
                  <a:pt x="168" y="71"/>
                </a:lnTo>
                <a:lnTo>
                  <a:pt x="169" y="78"/>
                </a:lnTo>
                <a:lnTo>
                  <a:pt x="169" y="86"/>
                </a:lnTo>
                <a:lnTo>
                  <a:pt x="169" y="93"/>
                </a:lnTo>
                <a:lnTo>
                  <a:pt x="167" y="98"/>
                </a:lnTo>
                <a:lnTo>
                  <a:pt x="166" y="102"/>
                </a:lnTo>
                <a:lnTo>
                  <a:pt x="164" y="107"/>
                </a:lnTo>
                <a:lnTo>
                  <a:pt x="164" y="111"/>
                </a:lnTo>
                <a:lnTo>
                  <a:pt x="162" y="114"/>
                </a:lnTo>
                <a:lnTo>
                  <a:pt x="160" y="118"/>
                </a:lnTo>
                <a:lnTo>
                  <a:pt x="158" y="122"/>
                </a:lnTo>
                <a:lnTo>
                  <a:pt x="157" y="125"/>
                </a:lnTo>
                <a:lnTo>
                  <a:pt x="153" y="129"/>
                </a:lnTo>
                <a:lnTo>
                  <a:pt x="151" y="131"/>
                </a:lnTo>
                <a:lnTo>
                  <a:pt x="149" y="134"/>
                </a:lnTo>
                <a:lnTo>
                  <a:pt x="147" y="136"/>
                </a:lnTo>
                <a:lnTo>
                  <a:pt x="143" y="139"/>
                </a:lnTo>
                <a:lnTo>
                  <a:pt x="141" y="141"/>
                </a:lnTo>
                <a:lnTo>
                  <a:pt x="137" y="142"/>
                </a:lnTo>
                <a:lnTo>
                  <a:pt x="135" y="143"/>
                </a:lnTo>
                <a:lnTo>
                  <a:pt x="135" y="143"/>
                </a:lnTo>
                <a:lnTo>
                  <a:pt x="51" y="179"/>
                </a:lnTo>
                <a:lnTo>
                  <a:pt x="53" y="178"/>
                </a:lnTo>
                <a:lnTo>
                  <a:pt x="56" y="176"/>
                </a:lnTo>
                <a:lnTo>
                  <a:pt x="59" y="174"/>
                </a:lnTo>
                <a:lnTo>
                  <a:pt x="63" y="171"/>
                </a:lnTo>
                <a:lnTo>
                  <a:pt x="65" y="169"/>
                </a:lnTo>
                <a:lnTo>
                  <a:pt x="67" y="166"/>
                </a:lnTo>
                <a:lnTo>
                  <a:pt x="69" y="164"/>
                </a:lnTo>
                <a:lnTo>
                  <a:pt x="73" y="160"/>
                </a:lnTo>
                <a:lnTo>
                  <a:pt x="75" y="157"/>
                </a:lnTo>
                <a:lnTo>
                  <a:pt x="76" y="153"/>
                </a:lnTo>
                <a:lnTo>
                  <a:pt x="78" y="149"/>
                </a:lnTo>
                <a:lnTo>
                  <a:pt x="80" y="146"/>
                </a:lnTo>
                <a:lnTo>
                  <a:pt x="80" y="142"/>
                </a:lnTo>
                <a:lnTo>
                  <a:pt x="82" y="137"/>
                </a:lnTo>
                <a:lnTo>
                  <a:pt x="83" y="133"/>
                </a:lnTo>
                <a:lnTo>
                  <a:pt x="84" y="128"/>
                </a:lnTo>
                <a:lnTo>
                  <a:pt x="84" y="121"/>
                </a:lnTo>
                <a:lnTo>
                  <a:pt x="84" y="114"/>
                </a:lnTo>
                <a:lnTo>
                  <a:pt x="83" y="106"/>
                </a:lnTo>
                <a:lnTo>
                  <a:pt x="83" y="99"/>
                </a:lnTo>
                <a:lnTo>
                  <a:pt x="80" y="93"/>
                </a:lnTo>
                <a:lnTo>
                  <a:pt x="78" y="86"/>
                </a:lnTo>
                <a:lnTo>
                  <a:pt x="75" y="80"/>
                </a:lnTo>
                <a:lnTo>
                  <a:pt x="73" y="72"/>
                </a:lnTo>
                <a:lnTo>
                  <a:pt x="69" y="67"/>
                </a:lnTo>
                <a:lnTo>
                  <a:pt x="65" y="62"/>
                </a:lnTo>
                <a:lnTo>
                  <a:pt x="60" y="57"/>
                </a:lnTo>
                <a:lnTo>
                  <a:pt x="56" y="52"/>
                </a:lnTo>
                <a:lnTo>
                  <a:pt x="51" y="48"/>
                </a:lnTo>
                <a:lnTo>
                  <a:pt x="46" y="43"/>
                </a:lnTo>
                <a:lnTo>
                  <a:pt x="40" y="41"/>
                </a:lnTo>
                <a:lnTo>
                  <a:pt x="35" y="37"/>
                </a:lnTo>
                <a:lnTo>
                  <a:pt x="35" y="37"/>
                </a:lnTo>
                <a:lnTo>
                  <a:pt x="35" y="37"/>
                </a:lnTo>
                <a:lnTo>
                  <a:pt x="35" y="37"/>
                </a:lnTo>
              </a:path>
            </a:pathLst>
          </a:custGeom>
          <a:solidFill>
            <a:srgbClr val="727272"/>
          </a:solidFill>
          <a:ln w="9525" cap="flat" cmpd="sng">
            <a:solidFill>
              <a:srgbClr val="000000"/>
            </a:solidFill>
            <a:prstDash val="solid"/>
            <a:round/>
            <a:headEnd type="none" w="med" len="med"/>
            <a:tailEnd type="none" w="med" len="med"/>
          </a:ln>
          <a:effectLst/>
        </p:spPr>
        <p:txBody>
          <a:bodyPr/>
          <a:lstStyle/>
          <a:p>
            <a:endParaRPr lang="en-US"/>
          </a:p>
        </p:txBody>
      </p:sp>
      <p:sp>
        <p:nvSpPr>
          <p:cNvPr id="439307" name="Freeform 11"/>
          <p:cNvSpPr>
            <a:spLocks/>
          </p:cNvSpPr>
          <p:nvPr/>
        </p:nvSpPr>
        <p:spPr bwMode="auto">
          <a:xfrm>
            <a:off x="2460625" y="1784350"/>
            <a:ext cx="266700" cy="501650"/>
          </a:xfrm>
          <a:custGeom>
            <a:avLst/>
            <a:gdLst/>
            <a:ahLst/>
            <a:cxnLst>
              <a:cxn ang="0">
                <a:pos x="0" y="0"/>
              </a:cxn>
              <a:cxn ang="0">
                <a:pos x="18" y="18"/>
              </a:cxn>
              <a:cxn ang="0">
                <a:pos x="36" y="36"/>
              </a:cxn>
              <a:cxn ang="0">
                <a:pos x="52" y="54"/>
              </a:cxn>
              <a:cxn ang="0">
                <a:pos x="69" y="73"/>
              </a:cxn>
              <a:cxn ang="0">
                <a:pos x="83" y="94"/>
              </a:cxn>
              <a:cxn ang="0">
                <a:pos x="98" y="114"/>
              </a:cxn>
              <a:cxn ang="0">
                <a:pos x="111" y="136"/>
              </a:cxn>
              <a:cxn ang="0">
                <a:pos x="124" y="158"/>
              </a:cxn>
              <a:cxn ang="0">
                <a:pos x="134" y="182"/>
              </a:cxn>
              <a:cxn ang="0">
                <a:pos x="145" y="205"/>
              </a:cxn>
              <a:cxn ang="0">
                <a:pos x="154" y="230"/>
              </a:cxn>
              <a:cxn ang="0">
                <a:pos x="163" y="254"/>
              </a:cxn>
              <a:cxn ang="0">
                <a:pos x="169" y="281"/>
              </a:cxn>
              <a:cxn ang="0">
                <a:pos x="175" y="306"/>
              </a:cxn>
              <a:cxn ang="0">
                <a:pos x="180" y="332"/>
              </a:cxn>
              <a:cxn ang="0">
                <a:pos x="184" y="358"/>
              </a:cxn>
            </a:cxnLst>
            <a:rect l="0" t="0" r="r" b="b"/>
            <a:pathLst>
              <a:path w="185" h="359">
                <a:moveTo>
                  <a:pt x="0" y="0"/>
                </a:moveTo>
                <a:lnTo>
                  <a:pt x="18" y="18"/>
                </a:lnTo>
                <a:lnTo>
                  <a:pt x="36" y="36"/>
                </a:lnTo>
                <a:lnTo>
                  <a:pt x="52" y="54"/>
                </a:lnTo>
                <a:lnTo>
                  <a:pt x="69" y="73"/>
                </a:lnTo>
                <a:lnTo>
                  <a:pt x="83" y="94"/>
                </a:lnTo>
                <a:lnTo>
                  <a:pt x="98" y="114"/>
                </a:lnTo>
                <a:lnTo>
                  <a:pt x="111" y="136"/>
                </a:lnTo>
                <a:lnTo>
                  <a:pt x="124" y="158"/>
                </a:lnTo>
                <a:lnTo>
                  <a:pt x="134" y="182"/>
                </a:lnTo>
                <a:lnTo>
                  <a:pt x="145" y="205"/>
                </a:lnTo>
                <a:lnTo>
                  <a:pt x="154" y="230"/>
                </a:lnTo>
                <a:lnTo>
                  <a:pt x="163" y="254"/>
                </a:lnTo>
                <a:lnTo>
                  <a:pt x="169" y="281"/>
                </a:lnTo>
                <a:lnTo>
                  <a:pt x="175" y="306"/>
                </a:lnTo>
                <a:lnTo>
                  <a:pt x="180" y="332"/>
                </a:lnTo>
                <a:lnTo>
                  <a:pt x="184" y="358"/>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39308" name="Freeform 12"/>
          <p:cNvSpPr>
            <a:spLocks/>
          </p:cNvSpPr>
          <p:nvPr/>
        </p:nvSpPr>
        <p:spPr bwMode="auto">
          <a:xfrm>
            <a:off x="2725738" y="2284413"/>
            <a:ext cx="7937" cy="119062"/>
          </a:xfrm>
          <a:custGeom>
            <a:avLst/>
            <a:gdLst/>
            <a:ahLst/>
            <a:cxnLst>
              <a:cxn ang="0">
                <a:pos x="0" y="0"/>
              </a:cxn>
              <a:cxn ang="0">
                <a:pos x="0" y="5"/>
              </a:cxn>
              <a:cxn ang="0">
                <a:pos x="0" y="11"/>
              </a:cxn>
              <a:cxn ang="0">
                <a:pos x="0" y="16"/>
              </a:cxn>
              <a:cxn ang="0">
                <a:pos x="1" y="22"/>
              </a:cxn>
              <a:cxn ang="0">
                <a:pos x="1" y="28"/>
              </a:cxn>
              <a:cxn ang="0">
                <a:pos x="1" y="33"/>
              </a:cxn>
              <a:cxn ang="0">
                <a:pos x="1" y="39"/>
              </a:cxn>
              <a:cxn ang="0">
                <a:pos x="3" y="43"/>
              </a:cxn>
              <a:cxn ang="0">
                <a:pos x="3" y="49"/>
              </a:cxn>
              <a:cxn ang="0">
                <a:pos x="3" y="54"/>
              </a:cxn>
              <a:cxn ang="0">
                <a:pos x="3" y="60"/>
              </a:cxn>
              <a:cxn ang="0">
                <a:pos x="3" y="64"/>
              </a:cxn>
              <a:cxn ang="0">
                <a:pos x="3" y="70"/>
              </a:cxn>
              <a:cxn ang="0">
                <a:pos x="3" y="75"/>
              </a:cxn>
              <a:cxn ang="0">
                <a:pos x="3" y="80"/>
              </a:cxn>
              <a:cxn ang="0">
                <a:pos x="4" y="84"/>
              </a:cxn>
            </a:cxnLst>
            <a:rect l="0" t="0" r="r" b="b"/>
            <a:pathLst>
              <a:path w="5" h="85">
                <a:moveTo>
                  <a:pt x="0" y="0"/>
                </a:moveTo>
                <a:lnTo>
                  <a:pt x="0" y="5"/>
                </a:lnTo>
                <a:lnTo>
                  <a:pt x="0" y="11"/>
                </a:lnTo>
                <a:lnTo>
                  <a:pt x="0" y="16"/>
                </a:lnTo>
                <a:lnTo>
                  <a:pt x="1" y="22"/>
                </a:lnTo>
                <a:lnTo>
                  <a:pt x="1" y="28"/>
                </a:lnTo>
                <a:lnTo>
                  <a:pt x="1" y="33"/>
                </a:lnTo>
                <a:lnTo>
                  <a:pt x="1" y="39"/>
                </a:lnTo>
                <a:lnTo>
                  <a:pt x="3" y="43"/>
                </a:lnTo>
                <a:lnTo>
                  <a:pt x="3" y="49"/>
                </a:lnTo>
                <a:lnTo>
                  <a:pt x="3" y="54"/>
                </a:lnTo>
                <a:lnTo>
                  <a:pt x="3" y="60"/>
                </a:lnTo>
                <a:lnTo>
                  <a:pt x="3" y="64"/>
                </a:lnTo>
                <a:lnTo>
                  <a:pt x="3" y="70"/>
                </a:lnTo>
                <a:lnTo>
                  <a:pt x="3" y="75"/>
                </a:lnTo>
                <a:lnTo>
                  <a:pt x="3" y="80"/>
                </a:lnTo>
                <a:lnTo>
                  <a:pt x="4" y="84"/>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39309" name="Freeform 13"/>
          <p:cNvSpPr>
            <a:spLocks/>
          </p:cNvSpPr>
          <p:nvPr/>
        </p:nvSpPr>
        <p:spPr bwMode="auto">
          <a:xfrm>
            <a:off x="2511425" y="1633538"/>
            <a:ext cx="338138" cy="639762"/>
          </a:xfrm>
          <a:custGeom>
            <a:avLst/>
            <a:gdLst/>
            <a:ahLst/>
            <a:cxnLst>
              <a:cxn ang="0">
                <a:pos x="0" y="0"/>
              </a:cxn>
              <a:cxn ang="0">
                <a:pos x="22" y="22"/>
              </a:cxn>
              <a:cxn ang="0">
                <a:pos x="45" y="45"/>
              </a:cxn>
              <a:cxn ang="0">
                <a:pos x="66" y="68"/>
              </a:cxn>
              <a:cxn ang="0">
                <a:pos x="87" y="93"/>
              </a:cxn>
              <a:cxn ang="0">
                <a:pos x="106" y="119"/>
              </a:cxn>
              <a:cxn ang="0">
                <a:pos x="124" y="145"/>
              </a:cxn>
              <a:cxn ang="0">
                <a:pos x="140" y="174"/>
              </a:cxn>
              <a:cxn ang="0">
                <a:pos x="157" y="202"/>
              </a:cxn>
              <a:cxn ang="0">
                <a:pos x="171" y="232"/>
              </a:cxn>
              <a:cxn ang="0">
                <a:pos x="184" y="262"/>
              </a:cxn>
              <a:cxn ang="0">
                <a:pos x="196" y="293"/>
              </a:cxn>
              <a:cxn ang="0">
                <a:pos x="207" y="324"/>
              </a:cxn>
              <a:cxn ang="0">
                <a:pos x="216" y="357"/>
              </a:cxn>
              <a:cxn ang="0">
                <a:pos x="224" y="389"/>
              </a:cxn>
              <a:cxn ang="0">
                <a:pos x="229" y="423"/>
              </a:cxn>
              <a:cxn ang="0">
                <a:pos x="234" y="456"/>
              </a:cxn>
            </a:cxnLst>
            <a:rect l="0" t="0" r="r" b="b"/>
            <a:pathLst>
              <a:path w="235" h="457">
                <a:moveTo>
                  <a:pt x="0" y="0"/>
                </a:moveTo>
                <a:lnTo>
                  <a:pt x="22" y="22"/>
                </a:lnTo>
                <a:lnTo>
                  <a:pt x="45" y="45"/>
                </a:lnTo>
                <a:lnTo>
                  <a:pt x="66" y="68"/>
                </a:lnTo>
                <a:lnTo>
                  <a:pt x="87" y="93"/>
                </a:lnTo>
                <a:lnTo>
                  <a:pt x="106" y="119"/>
                </a:lnTo>
                <a:lnTo>
                  <a:pt x="124" y="145"/>
                </a:lnTo>
                <a:lnTo>
                  <a:pt x="140" y="174"/>
                </a:lnTo>
                <a:lnTo>
                  <a:pt x="157" y="202"/>
                </a:lnTo>
                <a:lnTo>
                  <a:pt x="171" y="232"/>
                </a:lnTo>
                <a:lnTo>
                  <a:pt x="184" y="262"/>
                </a:lnTo>
                <a:lnTo>
                  <a:pt x="196" y="293"/>
                </a:lnTo>
                <a:lnTo>
                  <a:pt x="207" y="324"/>
                </a:lnTo>
                <a:lnTo>
                  <a:pt x="216" y="357"/>
                </a:lnTo>
                <a:lnTo>
                  <a:pt x="224" y="389"/>
                </a:lnTo>
                <a:lnTo>
                  <a:pt x="229" y="423"/>
                </a:lnTo>
                <a:lnTo>
                  <a:pt x="234" y="456"/>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39310" name="Freeform 14"/>
          <p:cNvSpPr>
            <a:spLocks/>
          </p:cNvSpPr>
          <p:nvPr/>
        </p:nvSpPr>
        <p:spPr bwMode="auto">
          <a:xfrm>
            <a:off x="2847975" y="2273300"/>
            <a:ext cx="9525" cy="153988"/>
          </a:xfrm>
          <a:custGeom>
            <a:avLst/>
            <a:gdLst/>
            <a:ahLst/>
            <a:cxnLst>
              <a:cxn ang="0">
                <a:pos x="0" y="0"/>
              </a:cxn>
              <a:cxn ang="0">
                <a:pos x="0" y="8"/>
              </a:cxn>
              <a:cxn ang="0">
                <a:pos x="0" y="15"/>
              </a:cxn>
              <a:cxn ang="0">
                <a:pos x="0" y="23"/>
              </a:cxn>
              <a:cxn ang="0">
                <a:pos x="1" y="29"/>
              </a:cxn>
              <a:cxn ang="0">
                <a:pos x="1" y="37"/>
              </a:cxn>
              <a:cxn ang="0">
                <a:pos x="1" y="43"/>
              </a:cxn>
              <a:cxn ang="0">
                <a:pos x="1" y="51"/>
              </a:cxn>
              <a:cxn ang="0">
                <a:pos x="3" y="57"/>
              </a:cxn>
              <a:cxn ang="0">
                <a:pos x="3" y="64"/>
              </a:cxn>
              <a:cxn ang="0">
                <a:pos x="3" y="69"/>
              </a:cxn>
              <a:cxn ang="0">
                <a:pos x="3" y="77"/>
              </a:cxn>
              <a:cxn ang="0">
                <a:pos x="4" y="83"/>
              </a:cxn>
              <a:cxn ang="0">
                <a:pos x="4" y="90"/>
              </a:cxn>
              <a:cxn ang="0">
                <a:pos x="4" y="96"/>
              </a:cxn>
              <a:cxn ang="0">
                <a:pos x="4" y="103"/>
              </a:cxn>
              <a:cxn ang="0">
                <a:pos x="5" y="109"/>
              </a:cxn>
            </a:cxnLst>
            <a:rect l="0" t="0" r="r" b="b"/>
            <a:pathLst>
              <a:path w="6" h="110">
                <a:moveTo>
                  <a:pt x="0" y="0"/>
                </a:moveTo>
                <a:lnTo>
                  <a:pt x="0" y="8"/>
                </a:lnTo>
                <a:lnTo>
                  <a:pt x="0" y="15"/>
                </a:lnTo>
                <a:lnTo>
                  <a:pt x="0" y="23"/>
                </a:lnTo>
                <a:lnTo>
                  <a:pt x="1" y="29"/>
                </a:lnTo>
                <a:lnTo>
                  <a:pt x="1" y="37"/>
                </a:lnTo>
                <a:lnTo>
                  <a:pt x="1" y="43"/>
                </a:lnTo>
                <a:lnTo>
                  <a:pt x="1" y="51"/>
                </a:lnTo>
                <a:lnTo>
                  <a:pt x="3" y="57"/>
                </a:lnTo>
                <a:lnTo>
                  <a:pt x="3" y="64"/>
                </a:lnTo>
                <a:lnTo>
                  <a:pt x="3" y="69"/>
                </a:lnTo>
                <a:lnTo>
                  <a:pt x="3" y="77"/>
                </a:lnTo>
                <a:lnTo>
                  <a:pt x="4" y="83"/>
                </a:lnTo>
                <a:lnTo>
                  <a:pt x="4" y="90"/>
                </a:lnTo>
                <a:lnTo>
                  <a:pt x="4" y="96"/>
                </a:lnTo>
                <a:lnTo>
                  <a:pt x="4" y="103"/>
                </a:lnTo>
                <a:lnTo>
                  <a:pt x="5" y="109"/>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39311" name="Freeform 15"/>
          <p:cNvSpPr>
            <a:spLocks/>
          </p:cNvSpPr>
          <p:nvPr/>
        </p:nvSpPr>
        <p:spPr bwMode="auto">
          <a:xfrm>
            <a:off x="2581275" y="1466850"/>
            <a:ext cx="433388" cy="819150"/>
          </a:xfrm>
          <a:custGeom>
            <a:avLst/>
            <a:gdLst/>
            <a:ahLst/>
            <a:cxnLst>
              <a:cxn ang="0">
                <a:pos x="0" y="0"/>
              </a:cxn>
              <a:cxn ang="0">
                <a:pos x="29" y="28"/>
              </a:cxn>
              <a:cxn ang="0">
                <a:pos x="58" y="57"/>
              </a:cxn>
              <a:cxn ang="0">
                <a:pos x="85" y="87"/>
              </a:cxn>
              <a:cxn ang="0">
                <a:pos x="111" y="118"/>
              </a:cxn>
              <a:cxn ang="0">
                <a:pos x="135" y="152"/>
              </a:cxn>
              <a:cxn ang="0">
                <a:pos x="159" y="186"/>
              </a:cxn>
              <a:cxn ang="0">
                <a:pos x="181" y="222"/>
              </a:cxn>
              <a:cxn ang="0">
                <a:pos x="202" y="257"/>
              </a:cxn>
              <a:cxn ang="0">
                <a:pos x="219" y="296"/>
              </a:cxn>
              <a:cxn ang="0">
                <a:pos x="237" y="334"/>
              </a:cxn>
              <a:cxn ang="0">
                <a:pos x="251" y="374"/>
              </a:cxn>
              <a:cxn ang="0">
                <a:pos x="265" y="414"/>
              </a:cxn>
              <a:cxn ang="0">
                <a:pos x="276" y="456"/>
              </a:cxn>
              <a:cxn ang="0">
                <a:pos x="285" y="498"/>
              </a:cxn>
              <a:cxn ang="0">
                <a:pos x="293" y="541"/>
              </a:cxn>
              <a:cxn ang="0">
                <a:pos x="299" y="584"/>
              </a:cxn>
            </a:cxnLst>
            <a:rect l="0" t="0" r="r" b="b"/>
            <a:pathLst>
              <a:path w="300" h="585">
                <a:moveTo>
                  <a:pt x="0" y="0"/>
                </a:moveTo>
                <a:lnTo>
                  <a:pt x="29" y="28"/>
                </a:lnTo>
                <a:lnTo>
                  <a:pt x="58" y="57"/>
                </a:lnTo>
                <a:lnTo>
                  <a:pt x="85" y="87"/>
                </a:lnTo>
                <a:lnTo>
                  <a:pt x="111" y="118"/>
                </a:lnTo>
                <a:lnTo>
                  <a:pt x="135" y="152"/>
                </a:lnTo>
                <a:lnTo>
                  <a:pt x="159" y="186"/>
                </a:lnTo>
                <a:lnTo>
                  <a:pt x="181" y="222"/>
                </a:lnTo>
                <a:lnTo>
                  <a:pt x="202" y="257"/>
                </a:lnTo>
                <a:lnTo>
                  <a:pt x="219" y="296"/>
                </a:lnTo>
                <a:lnTo>
                  <a:pt x="237" y="334"/>
                </a:lnTo>
                <a:lnTo>
                  <a:pt x="251" y="374"/>
                </a:lnTo>
                <a:lnTo>
                  <a:pt x="265" y="414"/>
                </a:lnTo>
                <a:lnTo>
                  <a:pt x="276" y="456"/>
                </a:lnTo>
                <a:lnTo>
                  <a:pt x="285" y="498"/>
                </a:lnTo>
                <a:lnTo>
                  <a:pt x="293" y="541"/>
                </a:lnTo>
                <a:lnTo>
                  <a:pt x="299" y="584"/>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39312" name="Freeform 16"/>
          <p:cNvSpPr>
            <a:spLocks/>
          </p:cNvSpPr>
          <p:nvPr/>
        </p:nvSpPr>
        <p:spPr bwMode="auto">
          <a:xfrm>
            <a:off x="3013075" y="2284413"/>
            <a:ext cx="11113" cy="195262"/>
          </a:xfrm>
          <a:custGeom>
            <a:avLst/>
            <a:gdLst/>
            <a:ahLst/>
            <a:cxnLst>
              <a:cxn ang="0">
                <a:pos x="0" y="0"/>
              </a:cxn>
              <a:cxn ang="0">
                <a:pos x="0" y="9"/>
              </a:cxn>
              <a:cxn ang="0">
                <a:pos x="1" y="19"/>
              </a:cxn>
              <a:cxn ang="0">
                <a:pos x="1" y="28"/>
              </a:cxn>
              <a:cxn ang="0">
                <a:pos x="3" y="36"/>
              </a:cxn>
              <a:cxn ang="0">
                <a:pos x="3" y="46"/>
              </a:cxn>
              <a:cxn ang="0">
                <a:pos x="4" y="54"/>
              </a:cxn>
              <a:cxn ang="0">
                <a:pos x="4" y="64"/>
              </a:cxn>
              <a:cxn ang="0">
                <a:pos x="5" y="71"/>
              </a:cxn>
              <a:cxn ang="0">
                <a:pos x="5" y="80"/>
              </a:cxn>
              <a:cxn ang="0">
                <a:pos x="5" y="89"/>
              </a:cxn>
              <a:cxn ang="0">
                <a:pos x="5" y="98"/>
              </a:cxn>
              <a:cxn ang="0">
                <a:pos x="6" y="106"/>
              </a:cxn>
              <a:cxn ang="0">
                <a:pos x="6" y="115"/>
              </a:cxn>
              <a:cxn ang="0">
                <a:pos x="6" y="122"/>
              </a:cxn>
              <a:cxn ang="0">
                <a:pos x="6" y="131"/>
              </a:cxn>
              <a:cxn ang="0">
                <a:pos x="7" y="138"/>
              </a:cxn>
            </a:cxnLst>
            <a:rect l="0" t="0" r="r" b="b"/>
            <a:pathLst>
              <a:path w="8" h="139">
                <a:moveTo>
                  <a:pt x="0" y="0"/>
                </a:moveTo>
                <a:lnTo>
                  <a:pt x="0" y="9"/>
                </a:lnTo>
                <a:lnTo>
                  <a:pt x="1" y="19"/>
                </a:lnTo>
                <a:lnTo>
                  <a:pt x="1" y="28"/>
                </a:lnTo>
                <a:lnTo>
                  <a:pt x="3" y="36"/>
                </a:lnTo>
                <a:lnTo>
                  <a:pt x="3" y="46"/>
                </a:lnTo>
                <a:lnTo>
                  <a:pt x="4" y="54"/>
                </a:lnTo>
                <a:lnTo>
                  <a:pt x="4" y="64"/>
                </a:lnTo>
                <a:lnTo>
                  <a:pt x="5" y="71"/>
                </a:lnTo>
                <a:lnTo>
                  <a:pt x="5" y="80"/>
                </a:lnTo>
                <a:lnTo>
                  <a:pt x="5" y="89"/>
                </a:lnTo>
                <a:lnTo>
                  <a:pt x="5" y="98"/>
                </a:lnTo>
                <a:lnTo>
                  <a:pt x="6" y="106"/>
                </a:lnTo>
                <a:lnTo>
                  <a:pt x="6" y="115"/>
                </a:lnTo>
                <a:lnTo>
                  <a:pt x="6" y="122"/>
                </a:lnTo>
                <a:lnTo>
                  <a:pt x="6" y="131"/>
                </a:lnTo>
                <a:lnTo>
                  <a:pt x="7" y="138"/>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39313" name="Freeform 17"/>
          <p:cNvSpPr>
            <a:spLocks/>
          </p:cNvSpPr>
          <p:nvPr/>
        </p:nvSpPr>
        <p:spPr bwMode="auto">
          <a:xfrm>
            <a:off x="2657475" y="1219200"/>
            <a:ext cx="555625" cy="1044575"/>
          </a:xfrm>
          <a:custGeom>
            <a:avLst/>
            <a:gdLst/>
            <a:ahLst/>
            <a:cxnLst>
              <a:cxn ang="0">
                <a:pos x="0" y="0"/>
              </a:cxn>
              <a:cxn ang="0">
                <a:pos x="38" y="35"/>
              </a:cxn>
              <a:cxn ang="0">
                <a:pos x="75" y="71"/>
              </a:cxn>
              <a:cxn ang="0">
                <a:pos x="109" y="110"/>
              </a:cxn>
              <a:cxn ang="0">
                <a:pos x="143" y="150"/>
              </a:cxn>
              <a:cxn ang="0">
                <a:pos x="174" y="193"/>
              </a:cxn>
              <a:cxn ang="0">
                <a:pos x="204" y="236"/>
              </a:cxn>
              <a:cxn ang="0">
                <a:pos x="232" y="282"/>
              </a:cxn>
              <a:cxn ang="0">
                <a:pos x="259" y="327"/>
              </a:cxn>
              <a:cxn ang="0">
                <a:pos x="282" y="376"/>
              </a:cxn>
              <a:cxn ang="0">
                <a:pos x="304" y="425"/>
              </a:cxn>
              <a:cxn ang="0">
                <a:pos x="322" y="477"/>
              </a:cxn>
              <a:cxn ang="0">
                <a:pos x="340" y="528"/>
              </a:cxn>
              <a:cxn ang="0">
                <a:pos x="354" y="581"/>
              </a:cxn>
              <a:cxn ang="0">
                <a:pos x="367" y="634"/>
              </a:cxn>
              <a:cxn ang="0">
                <a:pos x="376" y="690"/>
              </a:cxn>
              <a:cxn ang="0">
                <a:pos x="384" y="745"/>
              </a:cxn>
            </a:cxnLst>
            <a:rect l="0" t="0" r="r" b="b"/>
            <a:pathLst>
              <a:path w="385" h="746">
                <a:moveTo>
                  <a:pt x="0" y="0"/>
                </a:moveTo>
                <a:lnTo>
                  <a:pt x="38" y="35"/>
                </a:lnTo>
                <a:lnTo>
                  <a:pt x="75" y="71"/>
                </a:lnTo>
                <a:lnTo>
                  <a:pt x="109" y="110"/>
                </a:lnTo>
                <a:lnTo>
                  <a:pt x="143" y="150"/>
                </a:lnTo>
                <a:lnTo>
                  <a:pt x="174" y="193"/>
                </a:lnTo>
                <a:lnTo>
                  <a:pt x="204" y="236"/>
                </a:lnTo>
                <a:lnTo>
                  <a:pt x="232" y="282"/>
                </a:lnTo>
                <a:lnTo>
                  <a:pt x="259" y="327"/>
                </a:lnTo>
                <a:lnTo>
                  <a:pt x="282" y="376"/>
                </a:lnTo>
                <a:lnTo>
                  <a:pt x="304" y="425"/>
                </a:lnTo>
                <a:lnTo>
                  <a:pt x="322" y="477"/>
                </a:lnTo>
                <a:lnTo>
                  <a:pt x="340" y="528"/>
                </a:lnTo>
                <a:lnTo>
                  <a:pt x="354" y="581"/>
                </a:lnTo>
                <a:lnTo>
                  <a:pt x="367" y="634"/>
                </a:lnTo>
                <a:lnTo>
                  <a:pt x="376" y="690"/>
                </a:lnTo>
                <a:lnTo>
                  <a:pt x="384" y="745"/>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39314" name="Freeform 18"/>
          <p:cNvSpPr>
            <a:spLocks/>
          </p:cNvSpPr>
          <p:nvPr/>
        </p:nvSpPr>
        <p:spPr bwMode="auto">
          <a:xfrm>
            <a:off x="3213100" y="2262188"/>
            <a:ext cx="12700" cy="249237"/>
          </a:xfrm>
          <a:custGeom>
            <a:avLst/>
            <a:gdLst/>
            <a:ahLst/>
            <a:cxnLst>
              <a:cxn ang="0">
                <a:pos x="0" y="0"/>
              </a:cxn>
              <a:cxn ang="0">
                <a:pos x="0" y="12"/>
              </a:cxn>
              <a:cxn ang="0">
                <a:pos x="1" y="24"/>
              </a:cxn>
              <a:cxn ang="0">
                <a:pos x="1" y="35"/>
              </a:cxn>
              <a:cxn ang="0">
                <a:pos x="3" y="46"/>
              </a:cxn>
              <a:cxn ang="0">
                <a:pos x="3" y="57"/>
              </a:cxn>
              <a:cxn ang="0">
                <a:pos x="4" y="68"/>
              </a:cxn>
              <a:cxn ang="0">
                <a:pos x="4" y="80"/>
              </a:cxn>
              <a:cxn ang="0">
                <a:pos x="6" y="91"/>
              </a:cxn>
              <a:cxn ang="0">
                <a:pos x="6" y="102"/>
              </a:cxn>
              <a:cxn ang="0">
                <a:pos x="6" y="113"/>
              </a:cxn>
              <a:cxn ang="0">
                <a:pos x="6" y="125"/>
              </a:cxn>
              <a:cxn ang="0">
                <a:pos x="7" y="134"/>
              </a:cxn>
              <a:cxn ang="0">
                <a:pos x="7" y="146"/>
              </a:cxn>
              <a:cxn ang="0">
                <a:pos x="7" y="156"/>
              </a:cxn>
              <a:cxn ang="0">
                <a:pos x="7" y="168"/>
              </a:cxn>
              <a:cxn ang="0">
                <a:pos x="8" y="177"/>
              </a:cxn>
            </a:cxnLst>
            <a:rect l="0" t="0" r="r" b="b"/>
            <a:pathLst>
              <a:path w="9" h="178">
                <a:moveTo>
                  <a:pt x="0" y="0"/>
                </a:moveTo>
                <a:lnTo>
                  <a:pt x="0" y="12"/>
                </a:lnTo>
                <a:lnTo>
                  <a:pt x="1" y="24"/>
                </a:lnTo>
                <a:lnTo>
                  <a:pt x="1" y="35"/>
                </a:lnTo>
                <a:lnTo>
                  <a:pt x="3" y="46"/>
                </a:lnTo>
                <a:lnTo>
                  <a:pt x="3" y="57"/>
                </a:lnTo>
                <a:lnTo>
                  <a:pt x="4" y="68"/>
                </a:lnTo>
                <a:lnTo>
                  <a:pt x="4" y="80"/>
                </a:lnTo>
                <a:lnTo>
                  <a:pt x="6" y="91"/>
                </a:lnTo>
                <a:lnTo>
                  <a:pt x="6" y="102"/>
                </a:lnTo>
                <a:lnTo>
                  <a:pt x="6" y="113"/>
                </a:lnTo>
                <a:lnTo>
                  <a:pt x="6" y="125"/>
                </a:lnTo>
                <a:lnTo>
                  <a:pt x="7" y="134"/>
                </a:lnTo>
                <a:lnTo>
                  <a:pt x="7" y="146"/>
                </a:lnTo>
                <a:lnTo>
                  <a:pt x="7" y="156"/>
                </a:lnTo>
                <a:lnTo>
                  <a:pt x="7" y="168"/>
                </a:lnTo>
                <a:lnTo>
                  <a:pt x="8" y="177"/>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39315" name="Freeform 19"/>
          <p:cNvSpPr>
            <a:spLocks/>
          </p:cNvSpPr>
          <p:nvPr/>
        </p:nvSpPr>
        <p:spPr bwMode="auto">
          <a:xfrm>
            <a:off x="3027363" y="1549400"/>
            <a:ext cx="506412" cy="454025"/>
          </a:xfrm>
          <a:custGeom>
            <a:avLst/>
            <a:gdLst/>
            <a:ahLst/>
            <a:cxnLst>
              <a:cxn ang="0">
                <a:pos x="98" y="321"/>
              </a:cxn>
              <a:cxn ang="0">
                <a:pos x="93" y="323"/>
              </a:cxn>
              <a:cxn ang="0">
                <a:pos x="88" y="322"/>
              </a:cxn>
              <a:cxn ang="0">
                <a:pos x="83" y="321"/>
              </a:cxn>
              <a:cxn ang="0">
                <a:pos x="79" y="319"/>
              </a:cxn>
              <a:cxn ang="0">
                <a:pos x="73" y="315"/>
              </a:cxn>
              <a:cxn ang="0">
                <a:pos x="68" y="310"/>
              </a:cxn>
              <a:cxn ang="0">
                <a:pos x="62" y="305"/>
              </a:cxn>
              <a:cxn ang="0">
                <a:pos x="57" y="297"/>
              </a:cxn>
              <a:cxn ang="0">
                <a:pos x="52" y="291"/>
              </a:cxn>
              <a:cxn ang="0">
                <a:pos x="46" y="282"/>
              </a:cxn>
              <a:cxn ang="0">
                <a:pos x="40" y="273"/>
              </a:cxn>
              <a:cxn ang="0">
                <a:pos x="35" y="263"/>
              </a:cxn>
              <a:cxn ang="0">
                <a:pos x="30" y="253"/>
              </a:cxn>
              <a:cxn ang="0">
                <a:pos x="25" y="242"/>
              </a:cxn>
              <a:cxn ang="0">
                <a:pos x="20" y="231"/>
              </a:cxn>
              <a:cxn ang="0">
                <a:pos x="16" y="217"/>
              </a:cxn>
              <a:cxn ang="0">
                <a:pos x="12" y="206"/>
              </a:cxn>
              <a:cxn ang="0">
                <a:pos x="8" y="194"/>
              </a:cxn>
              <a:cxn ang="0">
                <a:pos x="6" y="183"/>
              </a:cxn>
              <a:cxn ang="0">
                <a:pos x="4" y="171"/>
              </a:cxn>
              <a:cxn ang="0">
                <a:pos x="2" y="161"/>
              </a:cxn>
              <a:cxn ang="0">
                <a:pos x="1" y="150"/>
              </a:cxn>
              <a:cxn ang="0">
                <a:pos x="0" y="141"/>
              </a:cxn>
              <a:cxn ang="0">
                <a:pos x="1" y="131"/>
              </a:cxn>
              <a:cxn ang="0">
                <a:pos x="1" y="123"/>
              </a:cxn>
              <a:cxn ang="0">
                <a:pos x="2" y="115"/>
              </a:cxn>
              <a:cxn ang="0">
                <a:pos x="4" y="108"/>
              </a:cxn>
              <a:cxn ang="0">
                <a:pos x="6" y="101"/>
              </a:cxn>
              <a:cxn ang="0">
                <a:pos x="8" y="97"/>
              </a:cxn>
              <a:cxn ang="0">
                <a:pos x="11" y="92"/>
              </a:cxn>
              <a:cxn ang="0">
                <a:pos x="15" y="89"/>
              </a:cxn>
              <a:cxn ang="0">
                <a:pos x="20" y="86"/>
              </a:cxn>
              <a:cxn ang="0">
                <a:pos x="270" y="0"/>
              </a:cxn>
              <a:cxn ang="0">
                <a:pos x="350" y="237"/>
              </a:cxn>
              <a:cxn ang="0">
                <a:pos x="98" y="321"/>
              </a:cxn>
              <a:cxn ang="0">
                <a:pos x="98" y="321"/>
              </a:cxn>
              <a:cxn ang="0">
                <a:pos x="98" y="321"/>
              </a:cxn>
            </a:cxnLst>
            <a:rect l="0" t="0" r="r" b="b"/>
            <a:pathLst>
              <a:path w="351" h="324">
                <a:moveTo>
                  <a:pt x="98" y="321"/>
                </a:moveTo>
                <a:lnTo>
                  <a:pt x="93" y="323"/>
                </a:lnTo>
                <a:lnTo>
                  <a:pt x="88" y="322"/>
                </a:lnTo>
                <a:lnTo>
                  <a:pt x="83" y="321"/>
                </a:lnTo>
                <a:lnTo>
                  <a:pt x="79" y="319"/>
                </a:lnTo>
                <a:lnTo>
                  <a:pt x="73" y="315"/>
                </a:lnTo>
                <a:lnTo>
                  <a:pt x="68" y="310"/>
                </a:lnTo>
                <a:lnTo>
                  <a:pt x="62" y="305"/>
                </a:lnTo>
                <a:lnTo>
                  <a:pt x="57" y="297"/>
                </a:lnTo>
                <a:lnTo>
                  <a:pt x="52" y="291"/>
                </a:lnTo>
                <a:lnTo>
                  <a:pt x="46" y="282"/>
                </a:lnTo>
                <a:lnTo>
                  <a:pt x="40" y="273"/>
                </a:lnTo>
                <a:lnTo>
                  <a:pt x="35" y="263"/>
                </a:lnTo>
                <a:lnTo>
                  <a:pt x="30" y="253"/>
                </a:lnTo>
                <a:lnTo>
                  <a:pt x="25" y="242"/>
                </a:lnTo>
                <a:lnTo>
                  <a:pt x="20" y="231"/>
                </a:lnTo>
                <a:lnTo>
                  <a:pt x="16" y="217"/>
                </a:lnTo>
                <a:lnTo>
                  <a:pt x="12" y="206"/>
                </a:lnTo>
                <a:lnTo>
                  <a:pt x="8" y="194"/>
                </a:lnTo>
                <a:lnTo>
                  <a:pt x="6" y="183"/>
                </a:lnTo>
                <a:lnTo>
                  <a:pt x="4" y="171"/>
                </a:lnTo>
                <a:lnTo>
                  <a:pt x="2" y="161"/>
                </a:lnTo>
                <a:lnTo>
                  <a:pt x="1" y="150"/>
                </a:lnTo>
                <a:lnTo>
                  <a:pt x="0" y="141"/>
                </a:lnTo>
                <a:lnTo>
                  <a:pt x="1" y="131"/>
                </a:lnTo>
                <a:lnTo>
                  <a:pt x="1" y="123"/>
                </a:lnTo>
                <a:lnTo>
                  <a:pt x="2" y="115"/>
                </a:lnTo>
                <a:lnTo>
                  <a:pt x="4" y="108"/>
                </a:lnTo>
                <a:lnTo>
                  <a:pt x="6" y="101"/>
                </a:lnTo>
                <a:lnTo>
                  <a:pt x="8" y="97"/>
                </a:lnTo>
                <a:lnTo>
                  <a:pt x="11" y="92"/>
                </a:lnTo>
                <a:lnTo>
                  <a:pt x="15" y="89"/>
                </a:lnTo>
                <a:lnTo>
                  <a:pt x="20" y="86"/>
                </a:lnTo>
                <a:lnTo>
                  <a:pt x="270" y="0"/>
                </a:lnTo>
                <a:lnTo>
                  <a:pt x="350" y="237"/>
                </a:lnTo>
                <a:lnTo>
                  <a:pt x="98" y="321"/>
                </a:lnTo>
                <a:lnTo>
                  <a:pt x="98" y="321"/>
                </a:lnTo>
                <a:lnTo>
                  <a:pt x="98" y="321"/>
                </a:lnTo>
              </a:path>
            </a:pathLst>
          </a:custGeom>
          <a:solidFill>
            <a:srgbClr val="808080"/>
          </a:solidFill>
          <a:ln w="9525" cap="flat" cmpd="sng">
            <a:solidFill>
              <a:srgbClr val="000000"/>
            </a:solidFill>
            <a:prstDash val="solid"/>
            <a:round/>
            <a:headEnd type="none" w="med" len="med"/>
            <a:tailEnd type="none" w="med" len="med"/>
          </a:ln>
          <a:effectLst/>
        </p:spPr>
        <p:txBody>
          <a:bodyPr/>
          <a:lstStyle/>
          <a:p>
            <a:endParaRPr lang="en-US"/>
          </a:p>
        </p:txBody>
      </p:sp>
      <p:sp>
        <p:nvSpPr>
          <p:cNvPr id="439316" name="Freeform 20"/>
          <p:cNvSpPr>
            <a:spLocks/>
          </p:cNvSpPr>
          <p:nvPr/>
        </p:nvSpPr>
        <p:spPr bwMode="auto">
          <a:xfrm>
            <a:off x="3390900" y="1549400"/>
            <a:ext cx="169863" cy="334963"/>
          </a:xfrm>
          <a:custGeom>
            <a:avLst/>
            <a:gdLst/>
            <a:ahLst/>
            <a:cxnLst>
              <a:cxn ang="0">
                <a:pos x="102" y="235"/>
              </a:cxn>
              <a:cxn ang="0">
                <a:pos x="108" y="228"/>
              </a:cxn>
              <a:cxn ang="0">
                <a:pos x="113" y="217"/>
              </a:cxn>
              <a:cxn ang="0">
                <a:pos x="115" y="202"/>
              </a:cxn>
              <a:cxn ang="0">
                <a:pos x="115" y="184"/>
              </a:cxn>
              <a:cxn ang="0">
                <a:pos x="113" y="164"/>
              </a:cxn>
              <a:cxn ang="0">
                <a:pos x="110" y="141"/>
              </a:cxn>
              <a:cxn ang="0">
                <a:pos x="104" y="117"/>
              </a:cxn>
              <a:cxn ang="0">
                <a:pos x="95" y="93"/>
              </a:cxn>
              <a:cxn ang="0">
                <a:pos x="86" y="71"/>
              </a:cxn>
              <a:cxn ang="0">
                <a:pos x="76" y="51"/>
              </a:cxn>
              <a:cxn ang="0">
                <a:pos x="65" y="35"/>
              </a:cxn>
              <a:cxn ang="0">
                <a:pos x="55" y="20"/>
              </a:cxn>
              <a:cxn ang="0">
                <a:pos x="44" y="10"/>
              </a:cxn>
              <a:cxn ang="0">
                <a:pos x="32" y="3"/>
              </a:cxn>
              <a:cxn ang="0">
                <a:pos x="22" y="0"/>
              </a:cxn>
              <a:cxn ang="0">
                <a:pos x="14" y="3"/>
              </a:cxn>
              <a:cxn ang="0">
                <a:pos x="7" y="11"/>
              </a:cxn>
              <a:cxn ang="0">
                <a:pos x="3" y="23"/>
              </a:cxn>
              <a:cxn ang="0">
                <a:pos x="0" y="38"/>
              </a:cxn>
              <a:cxn ang="0">
                <a:pos x="0" y="55"/>
              </a:cxn>
              <a:cxn ang="0">
                <a:pos x="2" y="76"/>
              </a:cxn>
              <a:cxn ang="0">
                <a:pos x="6" y="98"/>
              </a:cxn>
              <a:cxn ang="0">
                <a:pos x="12" y="121"/>
              </a:cxn>
              <a:cxn ang="0">
                <a:pos x="20" y="146"/>
              </a:cxn>
              <a:cxn ang="0">
                <a:pos x="29" y="169"/>
              </a:cxn>
              <a:cxn ang="0">
                <a:pos x="40" y="189"/>
              </a:cxn>
              <a:cxn ang="0">
                <a:pos x="52" y="205"/>
              </a:cxn>
              <a:cxn ang="0">
                <a:pos x="62" y="220"/>
              </a:cxn>
              <a:cxn ang="0">
                <a:pos x="74" y="231"/>
              </a:cxn>
              <a:cxn ang="0">
                <a:pos x="83" y="236"/>
              </a:cxn>
              <a:cxn ang="0">
                <a:pos x="93" y="238"/>
              </a:cxn>
              <a:cxn ang="0">
                <a:pos x="98" y="237"/>
              </a:cxn>
            </a:cxnLst>
            <a:rect l="0" t="0" r="r" b="b"/>
            <a:pathLst>
              <a:path w="117" h="239">
                <a:moveTo>
                  <a:pt x="98" y="237"/>
                </a:moveTo>
                <a:lnTo>
                  <a:pt x="102" y="235"/>
                </a:lnTo>
                <a:lnTo>
                  <a:pt x="105" y="232"/>
                </a:lnTo>
                <a:lnTo>
                  <a:pt x="108" y="228"/>
                </a:lnTo>
                <a:lnTo>
                  <a:pt x="112" y="222"/>
                </a:lnTo>
                <a:lnTo>
                  <a:pt x="113" y="217"/>
                </a:lnTo>
                <a:lnTo>
                  <a:pt x="114" y="209"/>
                </a:lnTo>
                <a:lnTo>
                  <a:pt x="115" y="202"/>
                </a:lnTo>
                <a:lnTo>
                  <a:pt x="116" y="193"/>
                </a:lnTo>
                <a:lnTo>
                  <a:pt x="115" y="184"/>
                </a:lnTo>
                <a:lnTo>
                  <a:pt x="115" y="174"/>
                </a:lnTo>
                <a:lnTo>
                  <a:pt x="113" y="164"/>
                </a:lnTo>
                <a:lnTo>
                  <a:pt x="113" y="153"/>
                </a:lnTo>
                <a:lnTo>
                  <a:pt x="110" y="141"/>
                </a:lnTo>
                <a:lnTo>
                  <a:pt x="108" y="129"/>
                </a:lnTo>
                <a:lnTo>
                  <a:pt x="104" y="117"/>
                </a:lnTo>
                <a:lnTo>
                  <a:pt x="101" y="105"/>
                </a:lnTo>
                <a:lnTo>
                  <a:pt x="95" y="93"/>
                </a:lnTo>
                <a:lnTo>
                  <a:pt x="92" y="81"/>
                </a:lnTo>
                <a:lnTo>
                  <a:pt x="86" y="71"/>
                </a:lnTo>
                <a:lnTo>
                  <a:pt x="82" y="60"/>
                </a:lnTo>
                <a:lnTo>
                  <a:pt x="76" y="51"/>
                </a:lnTo>
                <a:lnTo>
                  <a:pt x="71" y="42"/>
                </a:lnTo>
                <a:lnTo>
                  <a:pt x="65" y="35"/>
                </a:lnTo>
                <a:lnTo>
                  <a:pt x="60" y="26"/>
                </a:lnTo>
                <a:lnTo>
                  <a:pt x="55" y="20"/>
                </a:lnTo>
                <a:lnTo>
                  <a:pt x="49" y="14"/>
                </a:lnTo>
                <a:lnTo>
                  <a:pt x="44" y="10"/>
                </a:lnTo>
                <a:lnTo>
                  <a:pt x="38" y="5"/>
                </a:lnTo>
                <a:lnTo>
                  <a:pt x="32" y="3"/>
                </a:lnTo>
                <a:lnTo>
                  <a:pt x="27" y="1"/>
                </a:lnTo>
                <a:lnTo>
                  <a:pt x="22" y="0"/>
                </a:lnTo>
                <a:lnTo>
                  <a:pt x="18" y="0"/>
                </a:lnTo>
                <a:lnTo>
                  <a:pt x="14" y="3"/>
                </a:lnTo>
                <a:lnTo>
                  <a:pt x="10" y="7"/>
                </a:lnTo>
                <a:lnTo>
                  <a:pt x="7" y="11"/>
                </a:lnTo>
                <a:lnTo>
                  <a:pt x="5" y="16"/>
                </a:lnTo>
                <a:lnTo>
                  <a:pt x="3" y="23"/>
                </a:lnTo>
                <a:lnTo>
                  <a:pt x="1" y="29"/>
                </a:lnTo>
                <a:lnTo>
                  <a:pt x="0" y="38"/>
                </a:lnTo>
                <a:lnTo>
                  <a:pt x="0" y="45"/>
                </a:lnTo>
                <a:lnTo>
                  <a:pt x="0" y="55"/>
                </a:lnTo>
                <a:lnTo>
                  <a:pt x="1" y="65"/>
                </a:lnTo>
                <a:lnTo>
                  <a:pt x="2" y="76"/>
                </a:lnTo>
                <a:lnTo>
                  <a:pt x="4" y="86"/>
                </a:lnTo>
                <a:lnTo>
                  <a:pt x="6" y="98"/>
                </a:lnTo>
                <a:lnTo>
                  <a:pt x="8" y="109"/>
                </a:lnTo>
                <a:lnTo>
                  <a:pt x="12" y="121"/>
                </a:lnTo>
                <a:lnTo>
                  <a:pt x="17" y="133"/>
                </a:lnTo>
                <a:lnTo>
                  <a:pt x="20" y="146"/>
                </a:lnTo>
                <a:lnTo>
                  <a:pt x="25" y="157"/>
                </a:lnTo>
                <a:lnTo>
                  <a:pt x="29" y="169"/>
                </a:lnTo>
                <a:lnTo>
                  <a:pt x="35" y="179"/>
                </a:lnTo>
                <a:lnTo>
                  <a:pt x="40" y="189"/>
                </a:lnTo>
                <a:lnTo>
                  <a:pt x="46" y="197"/>
                </a:lnTo>
                <a:lnTo>
                  <a:pt x="52" y="205"/>
                </a:lnTo>
                <a:lnTo>
                  <a:pt x="57" y="213"/>
                </a:lnTo>
                <a:lnTo>
                  <a:pt x="62" y="220"/>
                </a:lnTo>
                <a:lnTo>
                  <a:pt x="68" y="225"/>
                </a:lnTo>
                <a:lnTo>
                  <a:pt x="74" y="231"/>
                </a:lnTo>
                <a:lnTo>
                  <a:pt x="79" y="234"/>
                </a:lnTo>
                <a:lnTo>
                  <a:pt x="83" y="236"/>
                </a:lnTo>
                <a:lnTo>
                  <a:pt x="88" y="237"/>
                </a:lnTo>
                <a:lnTo>
                  <a:pt x="93" y="238"/>
                </a:lnTo>
                <a:lnTo>
                  <a:pt x="98" y="237"/>
                </a:lnTo>
                <a:lnTo>
                  <a:pt x="98" y="237"/>
                </a:lnTo>
                <a:lnTo>
                  <a:pt x="98" y="237"/>
                </a:lnTo>
              </a:path>
            </a:pathLst>
          </a:custGeom>
          <a:solidFill>
            <a:srgbClr val="C0C0C0"/>
          </a:solidFill>
          <a:ln w="9525" cap="flat" cmpd="sng">
            <a:solidFill>
              <a:srgbClr val="000000"/>
            </a:solidFill>
            <a:prstDash val="solid"/>
            <a:round/>
            <a:headEnd type="none" w="med" len="med"/>
            <a:tailEnd type="none" w="med" len="med"/>
          </a:ln>
          <a:effectLst/>
        </p:spPr>
        <p:txBody>
          <a:bodyPr/>
          <a:lstStyle/>
          <a:p>
            <a:endParaRPr lang="en-US"/>
          </a:p>
        </p:txBody>
      </p:sp>
      <p:sp>
        <p:nvSpPr>
          <p:cNvPr id="439317" name="Freeform 21"/>
          <p:cNvSpPr>
            <a:spLocks/>
          </p:cNvSpPr>
          <p:nvPr/>
        </p:nvSpPr>
        <p:spPr bwMode="auto">
          <a:xfrm>
            <a:off x="5022850" y="3332163"/>
            <a:ext cx="2209800" cy="696912"/>
          </a:xfrm>
          <a:custGeom>
            <a:avLst/>
            <a:gdLst/>
            <a:ahLst/>
            <a:cxnLst>
              <a:cxn ang="0">
                <a:pos x="1225" y="254"/>
              </a:cxn>
              <a:cxn ang="0">
                <a:pos x="1225" y="0"/>
              </a:cxn>
              <a:cxn ang="0">
                <a:pos x="305" y="0"/>
              </a:cxn>
              <a:cxn ang="0">
                <a:pos x="305" y="254"/>
              </a:cxn>
              <a:cxn ang="0">
                <a:pos x="0" y="254"/>
              </a:cxn>
              <a:cxn ang="0">
                <a:pos x="765" y="496"/>
              </a:cxn>
              <a:cxn ang="0">
                <a:pos x="1531" y="254"/>
              </a:cxn>
              <a:cxn ang="0">
                <a:pos x="1225" y="254"/>
              </a:cxn>
              <a:cxn ang="0">
                <a:pos x="1225" y="254"/>
              </a:cxn>
              <a:cxn ang="0">
                <a:pos x="1225" y="254"/>
              </a:cxn>
            </a:cxnLst>
            <a:rect l="0" t="0" r="r" b="b"/>
            <a:pathLst>
              <a:path w="1532" h="497">
                <a:moveTo>
                  <a:pt x="1225" y="254"/>
                </a:moveTo>
                <a:lnTo>
                  <a:pt x="1225" y="0"/>
                </a:lnTo>
                <a:lnTo>
                  <a:pt x="305" y="0"/>
                </a:lnTo>
                <a:lnTo>
                  <a:pt x="305" y="254"/>
                </a:lnTo>
                <a:lnTo>
                  <a:pt x="0" y="254"/>
                </a:lnTo>
                <a:lnTo>
                  <a:pt x="765" y="496"/>
                </a:lnTo>
                <a:lnTo>
                  <a:pt x="1531" y="254"/>
                </a:lnTo>
                <a:lnTo>
                  <a:pt x="1225" y="254"/>
                </a:lnTo>
                <a:lnTo>
                  <a:pt x="1225" y="254"/>
                </a:lnTo>
                <a:lnTo>
                  <a:pt x="1225" y="254"/>
                </a:lnTo>
              </a:path>
            </a:pathLst>
          </a:custGeom>
          <a:solidFill>
            <a:srgbClr val="00E0E0"/>
          </a:solidFill>
          <a:ln w="9525" cap="flat" cmpd="sng">
            <a:solidFill>
              <a:srgbClr val="000000"/>
            </a:solidFill>
            <a:prstDash val="solid"/>
            <a:round/>
            <a:headEnd type="none" w="med" len="med"/>
            <a:tailEnd type="none" w="med" len="med"/>
          </a:ln>
          <a:effectLst/>
        </p:spPr>
        <p:txBody>
          <a:bodyPr/>
          <a:lstStyle/>
          <a:p>
            <a:endParaRPr lang="en-US"/>
          </a:p>
        </p:txBody>
      </p:sp>
      <p:sp>
        <p:nvSpPr>
          <p:cNvPr id="439318" name="Freeform 22"/>
          <p:cNvSpPr>
            <a:spLocks/>
          </p:cNvSpPr>
          <p:nvPr/>
        </p:nvSpPr>
        <p:spPr bwMode="auto">
          <a:xfrm>
            <a:off x="4606925" y="1317625"/>
            <a:ext cx="3043238" cy="2014538"/>
          </a:xfrm>
          <a:custGeom>
            <a:avLst/>
            <a:gdLst/>
            <a:ahLst/>
            <a:cxnLst>
              <a:cxn ang="0">
                <a:pos x="2108" y="1438"/>
              </a:cxn>
              <a:cxn ang="0">
                <a:pos x="2108" y="0"/>
              </a:cxn>
              <a:cxn ang="0">
                <a:pos x="0" y="0"/>
              </a:cxn>
              <a:cxn ang="0">
                <a:pos x="0" y="1438"/>
              </a:cxn>
              <a:cxn ang="0">
                <a:pos x="2108" y="1438"/>
              </a:cxn>
              <a:cxn ang="0">
                <a:pos x="2108" y="1438"/>
              </a:cxn>
              <a:cxn ang="0">
                <a:pos x="2108" y="1438"/>
              </a:cxn>
            </a:cxnLst>
            <a:rect l="0" t="0" r="r" b="b"/>
            <a:pathLst>
              <a:path w="2109" h="1439">
                <a:moveTo>
                  <a:pt x="2108" y="1438"/>
                </a:moveTo>
                <a:lnTo>
                  <a:pt x="2108" y="0"/>
                </a:lnTo>
                <a:lnTo>
                  <a:pt x="0" y="0"/>
                </a:lnTo>
                <a:lnTo>
                  <a:pt x="0" y="1438"/>
                </a:lnTo>
                <a:lnTo>
                  <a:pt x="2108" y="1438"/>
                </a:lnTo>
                <a:lnTo>
                  <a:pt x="2108" y="1438"/>
                </a:lnTo>
                <a:lnTo>
                  <a:pt x="2108" y="1438"/>
                </a:lnTo>
              </a:path>
            </a:pathLst>
          </a:custGeom>
          <a:solidFill>
            <a:srgbClr val="FFFFFF"/>
          </a:solidFill>
          <a:ln w="9525" cap="flat" cmpd="sng">
            <a:solidFill>
              <a:srgbClr val="000000"/>
            </a:solidFill>
            <a:prstDash val="solid"/>
            <a:round/>
            <a:headEnd type="none" w="med" len="med"/>
            <a:tailEnd type="none" w="med" len="med"/>
          </a:ln>
          <a:effectLst/>
        </p:spPr>
        <p:txBody>
          <a:bodyPr/>
          <a:lstStyle/>
          <a:p>
            <a:endParaRPr lang="en-US"/>
          </a:p>
        </p:txBody>
      </p:sp>
      <p:sp>
        <p:nvSpPr>
          <p:cNvPr id="439319" name="Freeform 23"/>
          <p:cNvSpPr>
            <a:spLocks/>
          </p:cNvSpPr>
          <p:nvPr/>
        </p:nvSpPr>
        <p:spPr bwMode="auto">
          <a:xfrm>
            <a:off x="5146675" y="1663700"/>
            <a:ext cx="2197100" cy="1233488"/>
          </a:xfrm>
          <a:custGeom>
            <a:avLst/>
            <a:gdLst/>
            <a:ahLst/>
            <a:cxnLst>
              <a:cxn ang="0">
                <a:pos x="0" y="0"/>
              </a:cxn>
              <a:cxn ang="0">
                <a:pos x="0" y="880"/>
              </a:cxn>
              <a:cxn ang="0">
                <a:pos x="1522" y="880"/>
              </a:cxn>
              <a:cxn ang="0">
                <a:pos x="0" y="0"/>
              </a:cxn>
              <a:cxn ang="0">
                <a:pos x="0" y="0"/>
              </a:cxn>
            </a:cxnLst>
            <a:rect l="0" t="0" r="r" b="b"/>
            <a:pathLst>
              <a:path w="1523" h="881">
                <a:moveTo>
                  <a:pt x="0" y="0"/>
                </a:moveTo>
                <a:lnTo>
                  <a:pt x="0" y="880"/>
                </a:lnTo>
                <a:lnTo>
                  <a:pt x="1522" y="880"/>
                </a:lnTo>
                <a:lnTo>
                  <a:pt x="0" y="0"/>
                </a:lnTo>
                <a:lnTo>
                  <a:pt x="0" y="0"/>
                </a:lnTo>
              </a:path>
            </a:pathLst>
          </a:custGeom>
          <a:noFill/>
          <a:ln w="9525">
            <a:noFill/>
            <a:round/>
            <a:headEnd type="none" w="med" len="med"/>
            <a:tailEnd type="none" w="med" len="med"/>
          </a:ln>
          <a:effectLst/>
        </p:spPr>
        <p:txBody>
          <a:bodyPr/>
          <a:lstStyle/>
          <a:p>
            <a:endParaRPr lang="en-US"/>
          </a:p>
        </p:txBody>
      </p:sp>
      <p:sp>
        <p:nvSpPr>
          <p:cNvPr id="439320" name="Freeform 24"/>
          <p:cNvSpPr>
            <a:spLocks/>
          </p:cNvSpPr>
          <p:nvPr/>
        </p:nvSpPr>
        <p:spPr bwMode="auto">
          <a:xfrm>
            <a:off x="5146675" y="1663700"/>
            <a:ext cx="2197100" cy="1233488"/>
          </a:xfrm>
          <a:custGeom>
            <a:avLst/>
            <a:gdLst/>
            <a:ahLst/>
            <a:cxnLst>
              <a:cxn ang="0">
                <a:pos x="0" y="0"/>
              </a:cxn>
              <a:cxn ang="0">
                <a:pos x="0" y="880"/>
              </a:cxn>
              <a:cxn ang="0">
                <a:pos x="1522" y="880"/>
              </a:cxn>
            </a:cxnLst>
            <a:rect l="0" t="0" r="r" b="b"/>
            <a:pathLst>
              <a:path w="1523" h="881">
                <a:moveTo>
                  <a:pt x="0" y="0"/>
                </a:moveTo>
                <a:lnTo>
                  <a:pt x="0" y="880"/>
                </a:lnTo>
                <a:lnTo>
                  <a:pt x="1522" y="880"/>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39321" name="Freeform 25"/>
          <p:cNvSpPr>
            <a:spLocks/>
          </p:cNvSpPr>
          <p:nvPr/>
        </p:nvSpPr>
        <p:spPr bwMode="auto">
          <a:xfrm>
            <a:off x="5319713" y="1817688"/>
            <a:ext cx="1931987" cy="1092200"/>
          </a:xfrm>
          <a:custGeom>
            <a:avLst/>
            <a:gdLst/>
            <a:ahLst/>
            <a:cxnLst>
              <a:cxn ang="0">
                <a:pos x="0" y="697"/>
              </a:cxn>
              <a:cxn ang="0">
                <a:pos x="55" y="229"/>
              </a:cxn>
              <a:cxn ang="0">
                <a:pos x="92" y="358"/>
              </a:cxn>
              <a:cxn ang="0">
                <a:pos x="156" y="165"/>
              </a:cxn>
              <a:cxn ang="0">
                <a:pos x="184" y="376"/>
              </a:cxn>
              <a:cxn ang="0">
                <a:pos x="266" y="0"/>
              </a:cxn>
              <a:cxn ang="0">
                <a:pos x="294" y="165"/>
              </a:cxn>
              <a:cxn ang="0">
                <a:pos x="348" y="46"/>
              </a:cxn>
              <a:cxn ang="0">
                <a:pos x="376" y="247"/>
              </a:cxn>
              <a:cxn ang="0">
                <a:pos x="431" y="192"/>
              </a:cxn>
              <a:cxn ang="0">
                <a:pos x="458" y="513"/>
              </a:cxn>
              <a:cxn ang="0">
                <a:pos x="514" y="421"/>
              </a:cxn>
              <a:cxn ang="0">
                <a:pos x="541" y="577"/>
              </a:cxn>
              <a:cxn ang="0">
                <a:pos x="587" y="513"/>
              </a:cxn>
              <a:cxn ang="0">
                <a:pos x="633" y="779"/>
              </a:cxn>
              <a:cxn ang="0">
                <a:pos x="734" y="468"/>
              </a:cxn>
              <a:cxn ang="0">
                <a:pos x="770" y="742"/>
              </a:cxn>
              <a:cxn ang="0">
                <a:pos x="908" y="275"/>
              </a:cxn>
              <a:cxn ang="0">
                <a:pos x="944" y="339"/>
              </a:cxn>
              <a:cxn ang="0">
                <a:pos x="1008" y="28"/>
              </a:cxn>
              <a:cxn ang="0">
                <a:pos x="1045" y="275"/>
              </a:cxn>
              <a:cxn ang="0">
                <a:pos x="1081" y="110"/>
              </a:cxn>
              <a:cxn ang="0">
                <a:pos x="1109" y="339"/>
              </a:cxn>
              <a:cxn ang="0">
                <a:pos x="1192" y="229"/>
              </a:cxn>
              <a:cxn ang="0">
                <a:pos x="1228" y="376"/>
              </a:cxn>
              <a:cxn ang="0">
                <a:pos x="1265" y="284"/>
              </a:cxn>
              <a:cxn ang="0">
                <a:pos x="1338" y="705"/>
              </a:cxn>
            </a:cxnLst>
            <a:rect l="0" t="0" r="r" b="b"/>
            <a:pathLst>
              <a:path w="1339" h="780">
                <a:moveTo>
                  <a:pt x="0" y="697"/>
                </a:moveTo>
                <a:lnTo>
                  <a:pt x="55" y="229"/>
                </a:lnTo>
                <a:lnTo>
                  <a:pt x="92" y="358"/>
                </a:lnTo>
                <a:lnTo>
                  <a:pt x="156" y="165"/>
                </a:lnTo>
                <a:lnTo>
                  <a:pt x="184" y="376"/>
                </a:lnTo>
                <a:lnTo>
                  <a:pt x="266" y="0"/>
                </a:lnTo>
                <a:lnTo>
                  <a:pt x="294" y="165"/>
                </a:lnTo>
                <a:lnTo>
                  <a:pt x="348" y="46"/>
                </a:lnTo>
                <a:lnTo>
                  <a:pt x="376" y="247"/>
                </a:lnTo>
                <a:lnTo>
                  <a:pt x="431" y="192"/>
                </a:lnTo>
                <a:lnTo>
                  <a:pt x="458" y="513"/>
                </a:lnTo>
                <a:lnTo>
                  <a:pt x="514" y="421"/>
                </a:lnTo>
                <a:lnTo>
                  <a:pt x="541" y="577"/>
                </a:lnTo>
                <a:lnTo>
                  <a:pt x="587" y="513"/>
                </a:lnTo>
                <a:lnTo>
                  <a:pt x="633" y="779"/>
                </a:lnTo>
                <a:lnTo>
                  <a:pt x="734" y="468"/>
                </a:lnTo>
                <a:lnTo>
                  <a:pt x="770" y="742"/>
                </a:lnTo>
                <a:lnTo>
                  <a:pt x="908" y="275"/>
                </a:lnTo>
                <a:lnTo>
                  <a:pt x="944" y="339"/>
                </a:lnTo>
                <a:lnTo>
                  <a:pt x="1008" y="28"/>
                </a:lnTo>
                <a:lnTo>
                  <a:pt x="1045" y="275"/>
                </a:lnTo>
                <a:lnTo>
                  <a:pt x="1081" y="110"/>
                </a:lnTo>
                <a:lnTo>
                  <a:pt x="1109" y="339"/>
                </a:lnTo>
                <a:lnTo>
                  <a:pt x="1192" y="229"/>
                </a:lnTo>
                <a:lnTo>
                  <a:pt x="1228" y="376"/>
                </a:lnTo>
                <a:lnTo>
                  <a:pt x="1265" y="284"/>
                </a:lnTo>
                <a:lnTo>
                  <a:pt x="1338" y="705"/>
                </a:lnTo>
              </a:path>
            </a:pathLst>
          </a:custGeom>
          <a:noFill/>
          <a:ln w="31750" cap="flat" cmpd="sng">
            <a:solidFill>
              <a:srgbClr val="000000"/>
            </a:solidFill>
            <a:prstDash val="solid"/>
            <a:round/>
            <a:headEnd type="none" w="med" len="med"/>
            <a:tailEnd type="none" w="med" len="med"/>
          </a:ln>
          <a:effectLst/>
        </p:spPr>
        <p:txBody>
          <a:bodyPr/>
          <a:lstStyle/>
          <a:p>
            <a:endParaRPr lang="en-US"/>
          </a:p>
        </p:txBody>
      </p:sp>
      <p:sp>
        <p:nvSpPr>
          <p:cNvPr id="439322" name="Freeform 26"/>
          <p:cNvSpPr>
            <a:spLocks/>
          </p:cNvSpPr>
          <p:nvPr/>
        </p:nvSpPr>
        <p:spPr bwMode="auto">
          <a:xfrm>
            <a:off x="5146675" y="4357688"/>
            <a:ext cx="2197100" cy="1233487"/>
          </a:xfrm>
          <a:custGeom>
            <a:avLst/>
            <a:gdLst/>
            <a:ahLst/>
            <a:cxnLst>
              <a:cxn ang="0">
                <a:pos x="0" y="0"/>
              </a:cxn>
              <a:cxn ang="0">
                <a:pos x="0" y="879"/>
              </a:cxn>
              <a:cxn ang="0">
                <a:pos x="1522" y="879"/>
              </a:cxn>
              <a:cxn ang="0">
                <a:pos x="0" y="0"/>
              </a:cxn>
              <a:cxn ang="0">
                <a:pos x="0" y="0"/>
              </a:cxn>
            </a:cxnLst>
            <a:rect l="0" t="0" r="r" b="b"/>
            <a:pathLst>
              <a:path w="1523" h="880">
                <a:moveTo>
                  <a:pt x="0" y="0"/>
                </a:moveTo>
                <a:lnTo>
                  <a:pt x="0" y="879"/>
                </a:lnTo>
                <a:lnTo>
                  <a:pt x="1522" y="879"/>
                </a:lnTo>
                <a:lnTo>
                  <a:pt x="0" y="0"/>
                </a:lnTo>
                <a:lnTo>
                  <a:pt x="0" y="0"/>
                </a:lnTo>
              </a:path>
            </a:pathLst>
          </a:custGeom>
          <a:noFill/>
          <a:ln w="9525">
            <a:noFill/>
            <a:round/>
            <a:headEnd type="none" w="med" len="med"/>
            <a:tailEnd type="none" w="med" len="med"/>
          </a:ln>
          <a:effectLst/>
        </p:spPr>
        <p:txBody>
          <a:bodyPr/>
          <a:lstStyle/>
          <a:p>
            <a:endParaRPr lang="en-US"/>
          </a:p>
        </p:txBody>
      </p:sp>
      <p:sp>
        <p:nvSpPr>
          <p:cNvPr id="439323" name="Freeform 27"/>
          <p:cNvSpPr>
            <a:spLocks/>
          </p:cNvSpPr>
          <p:nvPr/>
        </p:nvSpPr>
        <p:spPr bwMode="auto">
          <a:xfrm>
            <a:off x="5146675" y="4357688"/>
            <a:ext cx="2197100" cy="1233487"/>
          </a:xfrm>
          <a:custGeom>
            <a:avLst/>
            <a:gdLst/>
            <a:ahLst/>
            <a:cxnLst>
              <a:cxn ang="0">
                <a:pos x="0" y="0"/>
              </a:cxn>
              <a:cxn ang="0">
                <a:pos x="0" y="879"/>
              </a:cxn>
              <a:cxn ang="0">
                <a:pos x="1522" y="879"/>
              </a:cxn>
            </a:cxnLst>
            <a:rect l="0" t="0" r="r" b="b"/>
            <a:pathLst>
              <a:path w="1523" h="880">
                <a:moveTo>
                  <a:pt x="0" y="0"/>
                </a:moveTo>
                <a:lnTo>
                  <a:pt x="0" y="879"/>
                </a:lnTo>
                <a:lnTo>
                  <a:pt x="1522" y="879"/>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39324" name="Freeform 28"/>
          <p:cNvSpPr>
            <a:spLocks/>
          </p:cNvSpPr>
          <p:nvPr/>
        </p:nvSpPr>
        <p:spPr bwMode="auto">
          <a:xfrm>
            <a:off x="5173663" y="4489450"/>
            <a:ext cx="2198687" cy="1066800"/>
          </a:xfrm>
          <a:custGeom>
            <a:avLst/>
            <a:gdLst/>
            <a:ahLst/>
            <a:cxnLst>
              <a:cxn ang="0">
                <a:pos x="0" y="736"/>
              </a:cxn>
              <a:cxn ang="0">
                <a:pos x="65" y="736"/>
              </a:cxn>
              <a:cxn ang="0">
                <a:pos x="119" y="654"/>
              </a:cxn>
              <a:cxn ang="0">
                <a:pos x="138" y="736"/>
              </a:cxn>
              <a:cxn ang="0">
                <a:pos x="184" y="704"/>
              </a:cxn>
              <a:cxn ang="0">
                <a:pos x="247" y="736"/>
              </a:cxn>
              <a:cxn ang="0">
                <a:pos x="312" y="0"/>
              </a:cxn>
              <a:cxn ang="0">
                <a:pos x="376" y="696"/>
              </a:cxn>
              <a:cxn ang="0">
                <a:pos x="421" y="572"/>
              </a:cxn>
              <a:cxn ang="0">
                <a:pos x="459" y="696"/>
              </a:cxn>
              <a:cxn ang="0">
                <a:pos x="514" y="645"/>
              </a:cxn>
              <a:cxn ang="0">
                <a:pos x="577" y="727"/>
              </a:cxn>
              <a:cxn ang="0">
                <a:pos x="707" y="687"/>
              </a:cxn>
              <a:cxn ang="0">
                <a:pos x="798" y="744"/>
              </a:cxn>
              <a:cxn ang="0">
                <a:pos x="871" y="302"/>
              </a:cxn>
              <a:cxn ang="0">
                <a:pos x="917" y="719"/>
              </a:cxn>
              <a:cxn ang="0">
                <a:pos x="999" y="645"/>
              </a:cxn>
              <a:cxn ang="0">
                <a:pos x="1072" y="719"/>
              </a:cxn>
              <a:cxn ang="0">
                <a:pos x="1191" y="696"/>
              </a:cxn>
              <a:cxn ang="0">
                <a:pos x="1238" y="736"/>
              </a:cxn>
              <a:cxn ang="0">
                <a:pos x="1366" y="727"/>
              </a:cxn>
              <a:cxn ang="0">
                <a:pos x="1458" y="760"/>
              </a:cxn>
              <a:cxn ang="0">
                <a:pos x="1522" y="736"/>
              </a:cxn>
            </a:cxnLst>
            <a:rect l="0" t="0" r="r" b="b"/>
            <a:pathLst>
              <a:path w="1523" h="761">
                <a:moveTo>
                  <a:pt x="0" y="736"/>
                </a:moveTo>
                <a:lnTo>
                  <a:pt x="65" y="736"/>
                </a:lnTo>
                <a:lnTo>
                  <a:pt x="119" y="654"/>
                </a:lnTo>
                <a:lnTo>
                  <a:pt x="138" y="736"/>
                </a:lnTo>
                <a:lnTo>
                  <a:pt x="184" y="704"/>
                </a:lnTo>
                <a:lnTo>
                  <a:pt x="247" y="736"/>
                </a:lnTo>
                <a:lnTo>
                  <a:pt x="312" y="0"/>
                </a:lnTo>
                <a:lnTo>
                  <a:pt x="376" y="696"/>
                </a:lnTo>
                <a:lnTo>
                  <a:pt x="421" y="572"/>
                </a:lnTo>
                <a:lnTo>
                  <a:pt x="459" y="696"/>
                </a:lnTo>
                <a:lnTo>
                  <a:pt x="514" y="645"/>
                </a:lnTo>
                <a:lnTo>
                  <a:pt x="577" y="727"/>
                </a:lnTo>
                <a:lnTo>
                  <a:pt x="707" y="687"/>
                </a:lnTo>
                <a:lnTo>
                  <a:pt x="798" y="744"/>
                </a:lnTo>
                <a:lnTo>
                  <a:pt x="871" y="302"/>
                </a:lnTo>
                <a:lnTo>
                  <a:pt x="917" y="719"/>
                </a:lnTo>
                <a:lnTo>
                  <a:pt x="999" y="645"/>
                </a:lnTo>
                <a:lnTo>
                  <a:pt x="1072" y="719"/>
                </a:lnTo>
                <a:lnTo>
                  <a:pt x="1191" y="696"/>
                </a:lnTo>
                <a:lnTo>
                  <a:pt x="1238" y="736"/>
                </a:lnTo>
                <a:lnTo>
                  <a:pt x="1366" y="727"/>
                </a:lnTo>
                <a:lnTo>
                  <a:pt x="1458" y="760"/>
                </a:lnTo>
                <a:lnTo>
                  <a:pt x="1522" y="736"/>
                </a:lnTo>
              </a:path>
            </a:pathLst>
          </a:custGeom>
          <a:noFill/>
          <a:ln w="31750" cap="flat" cmpd="sng">
            <a:solidFill>
              <a:srgbClr val="000000"/>
            </a:solidFill>
            <a:prstDash val="solid"/>
            <a:round/>
            <a:headEnd type="none" w="med" len="med"/>
            <a:tailEnd type="none" w="med" len="med"/>
          </a:ln>
          <a:effectLst/>
        </p:spPr>
        <p:txBody>
          <a:bodyPr/>
          <a:lstStyle/>
          <a:p>
            <a:endParaRPr lang="en-US"/>
          </a:p>
        </p:txBody>
      </p:sp>
      <p:sp>
        <p:nvSpPr>
          <p:cNvPr id="439325" name="Text Box 29"/>
          <p:cNvSpPr txBox="1">
            <a:spLocks noChangeArrowheads="1"/>
          </p:cNvSpPr>
          <p:nvPr/>
        </p:nvSpPr>
        <p:spPr bwMode="auto">
          <a:xfrm>
            <a:off x="5807075" y="3417888"/>
            <a:ext cx="690563" cy="411162"/>
          </a:xfrm>
          <a:prstGeom prst="rect">
            <a:avLst/>
          </a:prstGeom>
          <a:noFill/>
          <a:ln w="9525">
            <a:noFill/>
            <a:miter lim="800000"/>
            <a:headEnd/>
            <a:tailEnd/>
          </a:ln>
          <a:effectLst/>
        </p:spPr>
        <p:txBody>
          <a:bodyPr lIns="0" tIns="0" rIns="0" bIns="0"/>
          <a:lstStyle/>
          <a:p>
            <a:pPr algn="l" defTabSz="409575">
              <a:buClr>
                <a:srgbClr val="008280"/>
              </a:buClr>
              <a:buSzPct val="90000"/>
              <a:buFont typeface="Monotype Sorts" pitchFamily="2" charset="2"/>
              <a:buNone/>
            </a:pPr>
            <a:r>
              <a:rPr lang="en-US" sz="2600" b="1"/>
              <a:t>FFT</a:t>
            </a:r>
            <a:endParaRPr lang="en-US" sz="2200">
              <a:solidFill>
                <a:schemeClr val="tx1"/>
              </a:solidFill>
              <a:latin typeface="Times New Roman" pitchFamily="18" charset="0"/>
            </a:endParaRPr>
          </a:p>
        </p:txBody>
      </p:sp>
      <p:sp>
        <p:nvSpPr>
          <p:cNvPr id="439326" name="Text Box 30"/>
          <p:cNvSpPr txBox="1">
            <a:spLocks noChangeArrowheads="1"/>
          </p:cNvSpPr>
          <p:nvPr/>
        </p:nvSpPr>
        <p:spPr bwMode="auto">
          <a:xfrm>
            <a:off x="5394325" y="1370013"/>
            <a:ext cx="1681163" cy="411162"/>
          </a:xfrm>
          <a:prstGeom prst="rect">
            <a:avLst/>
          </a:prstGeom>
          <a:noFill/>
          <a:ln w="9525">
            <a:noFill/>
            <a:miter lim="800000"/>
            <a:headEnd/>
            <a:tailEnd/>
          </a:ln>
          <a:effectLst/>
        </p:spPr>
        <p:txBody>
          <a:bodyPr lIns="0" tIns="0" rIns="0" bIns="0"/>
          <a:lstStyle/>
          <a:p>
            <a:pPr algn="l" defTabSz="409575">
              <a:buClr>
                <a:srgbClr val="008280"/>
              </a:buClr>
              <a:buSzPct val="90000"/>
              <a:buFont typeface="Monotype Sorts" pitchFamily="2" charset="2"/>
              <a:buNone/>
            </a:pPr>
            <a:r>
              <a:rPr lang="en-US" sz="2600">
                <a:solidFill>
                  <a:srgbClr val="000080"/>
                </a:solidFill>
              </a:rPr>
              <a:t>Waveform</a:t>
            </a:r>
            <a:endParaRPr lang="en-US" sz="2200">
              <a:solidFill>
                <a:schemeClr val="tx1"/>
              </a:solidFill>
              <a:latin typeface="Times New Roman" pitchFamily="18" charset="0"/>
            </a:endParaRPr>
          </a:p>
        </p:txBody>
      </p:sp>
      <p:sp>
        <p:nvSpPr>
          <p:cNvPr id="439327" name="Text Box 31"/>
          <p:cNvSpPr txBox="1">
            <a:spLocks noChangeArrowheads="1"/>
          </p:cNvSpPr>
          <p:nvPr/>
        </p:nvSpPr>
        <p:spPr bwMode="auto">
          <a:xfrm>
            <a:off x="5411788" y="4032250"/>
            <a:ext cx="1571625" cy="409575"/>
          </a:xfrm>
          <a:prstGeom prst="rect">
            <a:avLst/>
          </a:prstGeom>
          <a:noFill/>
          <a:ln w="9525">
            <a:noFill/>
            <a:miter lim="800000"/>
            <a:headEnd/>
            <a:tailEnd/>
          </a:ln>
          <a:effectLst/>
        </p:spPr>
        <p:txBody>
          <a:bodyPr lIns="0" tIns="0" rIns="0" bIns="0"/>
          <a:lstStyle/>
          <a:p>
            <a:pPr algn="l" defTabSz="409575">
              <a:buClr>
                <a:srgbClr val="008280"/>
              </a:buClr>
              <a:buSzPct val="90000"/>
              <a:buFont typeface="Monotype Sorts" pitchFamily="2" charset="2"/>
              <a:buNone/>
            </a:pPr>
            <a:r>
              <a:rPr lang="en-US" sz="2600">
                <a:solidFill>
                  <a:srgbClr val="000080"/>
                </a:solidFill>
              </a:rPr>
              <a:t>Spectrum</a:t>
            </a:r>
            <a:endParaRPr lang="en-US" sz="2200">
              <a:solidFill>
                <a:schemeClr val="tx1"/>
              </a:solidFill>
              <a:latin typeface="Times New Roman" pitchFamily="18" charset="0"/>
            </a:endParaRPr>
          </a:p>
        </p:txBody>
      </p:sp>
      <p:sp>
        <p:nvSpPr>
          <p:cNvPr id="439328" name="Text Box 32"/>
          <p:cNvSpPr txBox="1">
            <a:spLocks noChangeArrowheads="1"/>
          </p:cNvSpPr>
          <p:nvPr/>
        </p:nvSpPr>
        <p:spPr bwMode="auto">
          <a:xfrm>
            <a:off x="3032125" y="1174750"/>
            <a:ext cx="1341438" cy="276225"/>
          </a:xfrm>
          <a:prstGeom prst="rect">
            <a:avLst/>
          </a:prstGeom>
          <a:noFill/>
          <a:ln w="9525">
            <a:noFill/>
            <a:miter lim="800000"/>
            <a:headEnd/>
            <a:tailEnd/>
          </a:ln>
          <a:effectLst/>
        </p:spPr>
        <p:txBody>
          <a:bodyPr lIns="0" tIns="0" rIns="0" bIns="0"/>
          <a:lstStyle/>
          <a:p>
            <a:pPr algn="l" defTabSz="409575">
              <a:buClr>
                <a:srgbClr val="008280"/>
              </a:buClr>
              <a:buSzPct val="90000"/>
              <a:buFont typeface="Monotype Sorts" pitchFamily="2" charset="2"/>
              <a:buNone/>
            </a:pPr>
            <a:r>
              <a:rPr lang="en-US" sz="1700" b="1">
                <a:solidFill>
                  <a:srgbClr val="000080"/>
                </a:solidFill>
              </a:rPr>
              <a:t>Transducer</a:t>
            </a:r>
            <a:endParaRPr lang="en-US" sz="2200">
              <a:solidFill>
                <a:schemeClr val="tx1"/>
              </a:solidFill>
              <a:latin typeface="Times New Roman" pitchFamily="18" charset="0"/>
            </a:endParaRPr>
          </a:p>
        </p:txBody>
      </p:sp>
      <p:sp>
        <p:nvSpPr>
          <p:cNvPr id="439329" name="Text Box 33"/>
          <p:cNvSpPr txBox="1">
            <a:spLocks noChangeArrowheads="1"/>
          </p:cNvSpPr>
          <p:nvPr/>
        </p:nvSpPr>
        <p:spPr bwMode="auto">
          <a:xfrm rot="16200000">
            <a:off x="4221163" y="2149475"/>
            <a:ext cx="1346200" cy="269875"/>
          </a:xfrm>
          <a:prstGeom prst="rect">
            <a:avLst/>
          </a:prstGeom>
          <a:noFill/>
          <a:ln w="9525">
            <a:noFill/>
            <a:miter lim="800000"/>
            <a:headEnd/>
            <a:tailEnd/>
          </a:ln>
          <a:effectLst/>
        </p:spPr>
        <p:txBody>
          <a:bodyPr lIns="0" tIns="0" rIns="0" bIns="0"/>
          <a:lstStyle/>
          <a:p>
            <a:pPr algn="l" defTabSz="409575">
              <a:buClr>
                <a:srgbClr val="008280"/>
              </a:buClr>
              <a:buSzPct val="90000"/>
              <a:buFont typeface="Monotype Sorts" pitchFamily="2" charset="2"/>
              <a:buNone/>
            </a:pPr>
            <a:r>
              <a:rPr lang="en-US" sz="1700" b="1">
                <a:solidFill>
                  <a:srgbClr val="000080"/>
                </a:solidFill>
              </a:rPr>
              <a:t>Amplitude</a:t>
            </a:r>
            <a:endParaRPr lang="en-US" sz="2200">
              <a:solidFill>
                <a:schemeClr val="tx1"/>
              </a:solidFill>
              <a:latin typeface="Times New Roman" pitchFamily="18" charset="0"/>
            </a:endParaRPr>
          </a:p>
        </p:txBody>
      </p:sp>
      <p:sp>
        <p:nvSpPr>
          <p:cNvPr id="439330" name="Text Box 34"/>
          <p:cNvSpPr txBox="1">
            <a:spLocks noChangeArrowheads="1"/>
          </p:cNvSpPr>
          <p:nvPr/>
        </p:nvSpPr>
        <p:spPr bwMode="auto">
          <a:xfrm rot="16200000">
            <a:off x="4221163" y="4805362"/>
            <a:ext cx="1346200" cy="269875"/>
          </a:xfrm>
          <a:prstGeom prst="rect">
            <a:avLst/>
          </a:prstGeom>
          <a:noFill/>
          <a:ln w="9525">
            <a:noFill/>
            <a:miter lim="800000"/>
            <a:headEnd/>
            <a:tailEnd/>
          </a:ln>
          <a:effectLst/>
        </p:spPr>
        <p:txBody>
          <a:bodyPr lIns="0" tIns="0" rIns="0" bIns="0"/>
          <a:lstStyle/>
          <a:p>
            <a:pPr algn="l" defTabSz="409575">
              <a:buClr>
                <a:srgbClr val="008280"/>
              </a:buClr>
              <a:buSzPct val="90000"/>
              <a:buFont typeface="Monotype Sorts" pitchFamily="2" charset="2"/>
              <a:buNone/>
            </a:pPr>
            <a:r>
              <a:rPr lang="en-US" sz="1700" b="1">
                <a:solidFill>
                  <a:srgbClr val="000080"/>
                </a:solidFill>
              </a:rPr>
              <a:t>Amplitude</a:t>
            </a:r>
            <a:endParaRPr lang="en-US" sz="2200">
              <a:solidFill>
                <a:schemeClr val="tx1"/>
              </a:solidFill>
              <a:latin typeface="Times New Roman" pitchFamily="18" charset="0"/>
            </a:endParaRPr>
          </a:p>
        </p:txBody>
      </p:sp>
      <p:sp>
        <p:nvSpPr>
          <p:cNvPr id="439331" name="Text Box 35"/>
          <p:cNvSpPr txBox="1">
            <a:spLocks noChangeArrowheads="1"/>
          </p:cNvSpPr>
          <p:nvPr/>
        </p:nvSpPr>
        <p:spPr bwMode="auto">
          <a:xfrm>
            <a:off x="5954713" y="2957513"/>
            <a:ext cx="561975" cy="269875"/>
          </a:xfrm>
          <a:prstGeom prst="rect">
            <a:avLst/>
          </a:prstGeom>
          <a:noFill/>
          <a:ln w="9525">
            <a:noFill/>
            <a:miter lim="800000"/>
            <a:headEnd/>
            <a:tailEnd/>
          </a:ln>
          <a:effectLst/>
        </p:spPr>
        <p:txBody>
          <a:bodyPr lIns="0" tIns="0" rIns="0" bIns="0"/>
          <a:lstStyle/>
          <a:p>
            <a:pPr algn="l" defTabSz="409575">
              <a:buClr>
                <a:srgbClr val="008280"/>
              </a:buClr>
              <a:buSzPct val="90000"/>
              <a:buFont typeface="Monotype Sorts" pitchFamily="2" charset="2"/>
              <a:buNone/>
            </a:pPr>
            <a:r>
              <a:rPr lang="en-US" sz="1700">
                <a:solidFill>
                  <a:srgbClr val="000080"/>
                </a:solidFill>
              </a:rPr>
              <a:t>Time</a:t>
            </a:r>
            <a:endParaRPr lang="en-US" sz="2200">
              <a:solidFill>
                <a:schemeClr val="tx1"/>
              </a:solidFill>
              <a:latin typeface="Times New Roman" pitchFamily="18" charset="0"/>
            </a:endParaRPr>
          </a:p>
        </p:txBody>
      </p:sp>
      <p:sp>
        <p:nvSpPr>
          <p:cNvPr id="439332" name="Text Box 36"/>
          <p:cNvSpPr txBox="1">
            <a:spLocks noChangeArrowheads="1"/>
          </p:cNvSpPr>
          <p:nvPr/>
        </p:nvSpPr>
        <p:spPr bwMode="auto">
          <a:xfrm>
            <a:off x="5694363" y="5626100"/>
            <a:ext cx="1241425" cy="277813"/>
          </a:xfrm>
          <a:prstGeom prst="rect">
            <a:avLst/>
          </a:prstGeom>
          <a:noFill/>
          <a:ln w="9525">
            <a:noFill/>
            <a:miter lim="800000"/>
            <a:headEnd/>
            <a:tailEnd/>
          </a:ln>
          <a:effectLst/>
        </p:spPr>
        <p:txBody>
          <a:bodyPr lIns="0" tIns="0" rIns="0" bIns="0"/>
          <a:lstStyle/>
          <a:p>
            <a:pPr algn="l" defTabSz="409575">
              <a:buClr>
                <a:srgbClr val="008280"/>
              </a:buClr>
              <a:buSzPct val="90000"/>
              <a:buFont typeface="Monotype Sorts" pitchFamily="2" charset="2"/>
              <a:buNone/>
            </a:pPr>
            <a:r>
              <a:rPr lang="en-US" sz="1700" b="1">
                <a:solidFill>
                  <a:srgbClr val="000080"/>
                </a:solidFill>
              </a:rPr>
              <a:t>Frequency</a:t>
            </a:r>
            <a:endParaRPr lang="en-US" sz="2200">
              <a:solidFill>
                <a:schemeClr val="tx1"/>
              </a:solidFill>
              <a:latin typeface="Times New Roman" pitchFamily="18" charset="0"/>
            </a:endParaRPr>
          </a:p>
        </p:txBody>
      </p:sp>
      <p:sp>
        <p:nvSpPr>
          <p:cNvPr id="439333" name="Text Box 37"/>
          <p:cNvSpPr txBox="1">
            <a:spLocks noChangeArrowheads="1"/>
          </p:cNvSpPr>
          <p:nvPr/>
        </p:nvSpPr>
        <p:spPr bwMode="auto">
          <a:xfrm>
            <a:off x="990600" y="5626100"/>
            <a:ext cx="2451100" cy="249238"/>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1500" b="1"/>
              <a:t>Data Collector/Analyzer</a:t>
            </a:r>
            <a:endParaRPr lang="en-US" sz="2200">
              <a:solidFill>
                <a:schemeClr val="tx1"/>
              </a:solidFill>
              <a:latin typeface="Times New Roman" pitchFamily="18" charset="0"/>
            </a:endParaRPr>
          </a:p>
        </p:txBody>
      </p:sp>
      <p:sp>
        <p:nvSpPr>
          <p:cNvPr id="439334" name="Freeform 38"/>
          <p:cNvSpPr>
            <a:spLocks/>
          </p:cNvSpPr>
          <p:nvPr/>
        </p:nvSpPr>
        <p:spPr bwMode="auto">
          <a:xfrm>
            <a:off x="2732088" y="1562100"/>
            <a:ext cx="1366837" cy="2208213"/>
          </a:xfrm>
          <a:custGeom>
            <a:avLst/>
            <a:gdLst/>
            <a:ahLst/>
            <a:cxnLst>
              <a:cxn ang="0">
                <a:pos x="545" y="86"/>
              </a:cxn>
              <a:cxn ang="0">
                <a:pos x="596" y="56"/>
              </a:cxn>
              <a:cxn ang="0">
                <a:pos x="643" y="34"/>
              </a:cxn>
              <a:cxn ang="0">
                <a:pos x="712" y="16"/>
              </a:cxn>
              <a:cxn ang="0">
                <a:pos x="786" y="3"/>
              </a:cxn>
              <a:cxn ang="0">
                <a:pos x="831" y="2"/>
              </a:cxn>
              <a:cxn ang="0">
                <a:pos x="867" y="9"/>
              </a:cxn>
              <a:cxn ang="0">
                <a:pos x="897" y="22"/>
              </a:cxn>
              <a:cxn ang="0">
                <a:pos x="913" y="56"/>
              </a:cxn>
              <a:cxn ang="0">
                <a:pos x="923" y="105"/>
              </a:cxn>
              <a:cxn ang="0">
                <a:pos x="935" y="138"/>
              </a:cxn>
              <a:cxn ang="0">
                <a:pos x="937" y="176"/>
              </a:cxn>
              <a:cxn ang="0">
                <a:pos x="942" y="218"/>
              </a:cxn>
              <a:cxn ang="0">
                <a:pos x="945" y="258"/>
              </a:cxn>
              <a:cxn ang="0">
                <a:pos x="929" y="338"/>
              </a:cxn>
              <a:cxn ang="0">
                <a:pos x="903" y="415"/>
              </a:cxn>
              <a:cxn ang="0">
                <a:pos x="889" y="482"/>
              </a:cxn>
              <a:cxn ang="0">
                <a:pos x="871" y="564"/>
              </a:cxn>
              <a:cxn ang="0">
                <a:pos x="847" y="628"/>
              </a:cxn>
              <a:cxn ang="0">
                <a:pos x="793" y="690"/>
              </a:cxn>
              <a:cxn ang="0">
                <a:pos x="730" y="750"/>
              </a:cxn>
              <a:cxn ang="0">
                <a:pos x="694" y="794"/>
              </a:cxn>
              <a:cxn ang="0">
                <a:pos x="665" y="839"/>
              </a:cxn>
              <a:cxn ang="0">
                <a:pos x="638" y="880"/>
              </a:cxn>
              <a:cxn ang="0">
                <a:pos x="605" y="921"/>
              </a:cxn>
              <a:cxn ang="0">
                <a:pos x="564" y="970"/>
              </a:cxn>
              <a:cxn ang="0">
                <a:pos x="535" y="1012"/>
              </a:cxn>
              <a:cxn ang="0">
                <a:pos x="513" y="1060"/>
              </a:cxn>
              <a:cxn ang="0">
                <a:pos x="489" y="1110"/>
              </a:cxn>
              <a:cxn ang="0">
                <a:pos x="459" y="1141"/>
              </a:cxn>
              <a:cxn ang="0">
                <a:pos x="411" y="1166"/>
              </a:cxn>
              <a:cxn ang="0">
                <a:pos x="363" y="1186"/>
              </a:cxn>
              <a:cxn ang="0">
                <a:pos x="306" y="1206"/>
              </a:cxn>
              <a:cxn ang="0">
                <a:pos x="235" y="1230"/>
              </a:cxn>
              <a:cxn ang="0">
                <a:pos x="181" y="1251"/>
              </a:cxn>
              <a:cxn ang="0">
                <a:pos x="149" y="1269"/>
              </a:cxn>
              <a:cxn ang="0">
                <a:pos x="114" y="1288"/>
              </a:cxn>
              <a:cxn ang="0">
                <a:pos x="84" y="1310"/>
              </a:cxn>
              <a:cxn ang="0">
                <a:pos x="41" y="1346"/>
              </a:cxn>
              <a:cxn ang="0">
                <a:pos x="17" y="1378"/>
              </a:cxn>
              <a:cxn ang="0">
                <a:pos x="15" y="1396"/>
              </a:cxn>
              <a:cxn ang="0">
                <a:pos x="19" y="1426"/>
              </a:cxn>
              <a:cxn ang="0">
                <a:pos x="18" y="1444"/>
              </a:cxn>
              <a:cxn ang="0">
                <a:pos x="13" y="1463"/>
              </a:cxn>
              <a:cxn ang="0">
                <a:pos x="4" y="1484"/>
              </a:cxn>
              <a:cxn ang="0">
                <a:pos x="1" y="1499"/>
              </a:cxn>
              <a:cxn ang="0">
                <a:pos x="1" y="1524"/>
              </a:cxn>
              <a:cxn ang="0">
                <a:pos x="4" y="1548"/>
              </a:cxn>
              <a:cxn ang="0">
                <a:pos x="6" y="1558"/>
              </a:cxn>
              <a:cxn ang="0">
                <a:pos x="6" y="1569"/>
              </a:cxn>
              <a:cxn ang="0">
                <a:pos x="6" y="1575"/>
              </a:cxn>
              <a:cxn ang="0">
                <a:pos x="6" y="1564"/>
              </a:cxn>
              <a:cxn ang="0">
                <a:pos x="6" y="1554"/>
              </a:cxn>
            </a:cxnLst>
            <a:rect l="0" t="0" r="r" b="b"/>
            <a:pathLst>
              <a:path w="947" h="1576">
                <a:moveTo>
                  <a:pt x="526" y="97"/>
                </a:moveTo>
                <a:lnTo>
                  <a:pt x="527" y="97"/>
                </a:lnTo>
                <a:lnTo>
                  <a:pt x="529" y="95"/>
                </a:lnTo>
                <a:lnTo>
                  <a:pt x="533" y="93"/>
                </a:lnTo>
                <a:lnTo>
                  <a:pt x="539" y="89"/>
                </a:lnTo>
                <a:lnTo>
                  <a:pt x="545" y="86"/>
                </a:lnTo>
                <a:lnTo>
                  <a:pt x="552" y="81"/>
                </a:lnTo>
                <a:lnTo>
                  <a:pt x="560" y="76"/>
                </a:lnTo>
                <a:lnTo>
                  <a:pt x="570" y="70"/>
                </a:lnTo>
                <a:lnTo>
                  <a:pt x="578" y="67"/>
                </a:lnTo>
                <a:lnTo>
                  <a:pt x="587" y="61"/>
                </a:lnTo>
                <a:lnTo>
                  <a:pt x="596" y="56"/>
                </a:lnTo>
                <a:lnTo>
                  <a:pt x="605" y="50"/>
                </a:lnTo>
                <a:lnTo>
                  <a:pt x="613" y="47"/>
                </a:lnTo>
                <a:lnTo>
                  <a:pt x="621" y="42"/>
                </a:lnTo>
                <a:lnTo>
                  <a:pt x="628" y="39"/>
                </a:lnTo>
                <a:lnTo>
                  <a:pt x="635" y="36"/>
                </a:lnTo>
                <a:lnTo>
                  <a:pt x="643" y="34"/>
                </a:lnTo>
                <a:lnTo>
                  <a:pt x="653" y="30"/>
                </a:lnTo>
                <a:lnTo>
                  <a:pt x="663" y="28"/>
                </a:lnTo>
                <a:lnTo>
                  <a:pt x="675" y="24"/>
                </a:lnTo>
                <a:lnTo>
                  <a:pt x="686" y="22"/>
                </a:lnTo>
                <a:lnTo>
                  <a:pt x="699" y="19"/>
                </a:lnTo>
                <a:lnTo>
                  <a:pt x="712" y="16"/>
                </a:lnTo>
                <a:lnTo>
                  <a:pt x="725" y="12"/>
                </a:lnTo>
                <a:lnTo>
                  <a:pt x="737" y="10"/>
                </a:lnTo>
                <a:lnTo>
                  <a:pt x="750" y="8"/>
                </a:lnTo>
                <a:lnTo>
                  <a:pt x="762" y="6"/>
                </a:lnTo>
                <a:lnTo>
                  <a:pt x="775" y="3"/>
                </a:lnTo>
                <a:lnTo>
                  <a:pt x="786" y="3"/>
                </a:lnTo>
                <a:lnTo>
                  <a:pt x="797" y="1"/>
                </a:lnTo>
                <a:lnTo>
                  <a:pt x="807" y="1"/>
                </a:lnTo>
                <a:lnTo>
                  <a:pt x="817" y="0"/>
                </a:lnTo>
                <a:lnTo>
                  <a:pt x="821" y="1"/>
                </a:lnTo>
                <a:lnTo>
                  <a:pt x="825" y="1"/>
                </a:lnTo>
                <a:lnTo>
                  <a:pt x="831" y="2"/>
                </a:lnTo>
                <a:lnTo>
                  <a:pt x="836" y="2"/>
                </a:lnTo>
                <a:lnTo>
                  <a:pt x="842" y="4"/>
                </a:lnTo>
                <a:lnTo>
                  <a:pt x="848" y="5"/>
                </a:lnTo>
                <a:lnTo>
                  <a:pt x="854" y="7"/>
                </a:lnTo>
                <a:lnTo>
                  <a:pt x="861" y="7"/>
                </a:lnTo>
                <a:lnTo>
                  <a:pt x="867" y="9"/>
                </a:lnTo>
                <a:lnTo>
                  <a:pt x="872" y="11"/>
                </a:lnTo>
                <a:lnTo>
                  <a:pt x="878" y="13"/>
                </a:lnTo>
                <a:lnTo>
                  <a:pt x="884" y="15"/>
                </a:lnTo>
                <a:lnTo>
                  <a:pt x="888" y="18"/>
                </a:lnTo>
                <a:lnTo>
                  <a:pt x="893" y="20"/>
                </a:lnTo>
                <a:lnTo>
                  <a:pt x="897" y="22"/>
                </a:lnTo>
                <a:lnTo>
                  <a:pt x="902" y="24"/>
                </a:lnTo>
                <a:lnTo>
                  <a:pt x="904" y="29"/>
                </a:lnTo>
                <a:lnTo>
                  <a:pt x="907" y="35"/>
                </a:lnTo>
                <a:lnTo>
                  <a:pt x="909" y="42"/>
                </a:lnTo>
                <a:lnTo>
                  <a:pt x="912" y="48"/>
                </a:lnTo>
                <a:lnTo>
                  <a:pt x="913" y="56"/>
                </a:lnTo>
                <a:lnTo>
                  <a:pt x="915" y="64"/>
                </a:lnTo>
                <a:lnTo>
                  <a:pt x="917" y="72"/>
                </a:lnTo>
                <a:lnTo>
                  <a:pt x="919" y="80"/>
                </a:lnTo>
                <a:lnTo>
                  <a:pt x="919" y="89"/>
                </a:lnTo>
                <a:lnTo>
                  <a:pt x="921" y="97"/>
                </a:lnTo>
                <a:lnTo>
                  <a:pt x="923" y="105"/>
                </a:lnTo>
                <a:lnTo>
                  <a:pt x="925" y="112"/>
                </a:lnTo>
                <a:lnTo>
                  <a:pt x="927" y="120"/>
                </a:lnTo>
                <a:lnTo>
                  <a:pt x="930" y="126"/>
                </a:lnTo>
                <a:lnTo>
                  <a:pt x="933" y="130"/>
                </a:lnTo>
                <a:lnTo>
                  <a:pt x="938" y="133"/>
                </a:lnTo>
                <a:lnTo>
                  <a:pt x="935" y="138"/>
                </a:lnTo>
                <a:lnTo>
                  <a:pt x="934" y="143"/>
                </a:lnTo>
                <a:lnTo>
                  <a:pt x="933" y="149"/>
                </a:lnTo>
                <a:lnTo>
                  <a:pt x="934" y="155"/>
                </a:lnTo>
                <a:lnTo>
                  <a:pt x="934" y="162"/>
                </a:lnTo>
                <a:lnTo>
                  <a:pt x="935" y="169"/>
                </a:lnTo>
                <a:lnTo>
                  <a:pt x="937" y="176"/>
                </a:lnTo>
                <a:lnTo>
                  <a:pt x="939" y="184"/>
                </a:lnTo>
                <a:lnTo>
                  <a:pt x="939" y="191"/>
                </a:lnTo>
                <a:lnTo>
                  <a:pt x="941" y="198"/>
                </a:lnTo>
                <a:lnTo>
                  <a:pt x="942" y="206"/>
                </a:lnTo>
                <a:lnTo>
                  <a:pt x="943" y="212"/>
                </a:lnTo>
                <a:lnTo>
                  <a:pt x="942" y="218"/>
                </a:lnTo>
                <a:lnTo>
                  <a:pt x="942" y="223"/>
                </a:lnTo>
                <a:lnTo>
                  <a:pt x="940" y="227"/>
                </a:lnTo>
                <a:lnTo>
                  <a:pt x="938" y="230"/>
                </a:lnTo>
                <a:lnTo>
                  <a:pt x="942" y="239"/>
                </a:lnTo>
                <a:lnTo>
                  <a:pt x="945" y="248"/>
                </a:lnTo>
                <a:lnTo>
                  <a:pt x="945" y="258"/>
                </a:lnTo>
                <a:lnTo>
                  <a:pt x="946" y="270"/>
                </a:lnTo>
                <a:lnTo>
                  <a:pt x="943" y="283"/>
                </a:lnTo>
                <a:lnTo>
                  <a:pt x="942" y="296"/>
                </a:lnTo>
                <a:lnTo>
                  <a:pt x="938" y="310"/>
                </a:lnTo>
                <a:lnTo>
                  <a:pt x="935" y="323"/>
                </a:lnTo>
                <a:lnTo>
                  <a:pt x="929" y="338"/>
                </a:lnTo>
                <a:lnTo>
                  <a:pt x="925" y="352"/>
                </a:lnTo>
                <a:lnTo>
                  <a:pt x="919" y="366"/>
                </a:lnTo>
                <a:lnTo>
                  <a:pt x="915" y="379"/>
                </a:lnTo>
                <a:lnTo>
                  <a:pt x="911" y="392"/>
                </a:lnTo>
                <a:lnTo>
                  <a:pt x="907" y="404"/>
                </a:lnTo>
                <a:lnTo>
                  <a:pt x="903" y="415"/>
                </a:lnTo>
                <a:lnTo>
                  <a:pt x="902" y="424"/>
                </a:lnTo>
                <a:lnTo>
                  <a:pt x="899" y="434"/>
                </a:lnTo>
                <a:lnTo>
                  <a:pt x="897" y="445"/>
                </a:lnTo>
                <a:lnTo>
                  <a:pt x="894" y="457"/>
                </a:lnTo>
                <a:lnTo>
                  <a:pt x="892" y="469"/>
                </a:lnTo>
                <a:lnTo>
                  <a:pt x="889" y="482"/>
                </a:lnTo>
                <a:lnTo>
                  <a:pt x="887" y="496"/>
                </a:lnTo>
                <a:lnTo>
                  <a:pt x="883" y="510"/>
                </a:lnTo>
                <a:lnTo>
                  <a:pt x="882" y="523"/>
                </a:lnTo>
                <a:lnTo>
                  <a:pt x="878" y="538"/>
                </a:lnTo>
                <a:lnTo>
                  <a:pt x="874" y="551"/>
                </a:lnTo>
                <a:lnTo>
                  <a:pt x="871" y="564"/>
                </a:lnTo>
                <a:lnTo>
                  <a:pt x="868" y="576"/>
                </a:lnTo>
                <a:lnTo>
                  <a:pt x="864" y="589"/>
                </a:lnTo>
                <a:lnTo>
                  <a:pt x="861" y="600"/>
                </a:lnTo>
                <a:lnTo>
                  <a:pt x="857" y="610"/>
                </a:lnTo>
                <a:lnTo>
                  <a:pt x="853" y="618"/>
                </a:lnTo>
                <a:lnTo>
                  <a:pt x="847" y="628"/>
                </a:lnTo>
                <a:lnTo>
                  <a:pt x="841" y="637"/>
                </a:lnTo>
                <a:lnTo>
                  <a:pt x="832" y="647"/>
                </a:lnTo>
                <a:lnTo>
                  <a:pt x="824" y="656"/>
                </a:lnTo>
                <a:lnTo>
                  <a:pt x="813" y="668"/>
                </a:lnTo>
                <a:lnTo>
                  <a:pt x="804" y="678"/>
                </a:lnTo>
                <a:lnTo>
                  <a:pt x="793" y="690"/>
                </a:lnTo>
                <a:lnTo>
                  <a:pt x="783" y="699"/>
                </a:lnTo>
                <a:lnTo>
                  <a:pt x="772" y="710"/>
                </a:lnTo>
                <a:lnTo>
                  <a:pt x="761" y="720"/>
                </a:lnTo>
                <a:lnTo>
                  <a:pt x="749" y="731"/>
                </a:lnTo>
                <a:lnTo>
                  <a:pt x="740" y="740"/>
                </a:lnTo>
                <a:lnTo>
                  <a:pt x="730" y="750"/>
                </a:lnTo>
                <a:lnTo>
                  <a:pt x="721" y="759"/>
                </a:lnTo>
                <a:lnTo>
                  <a:pt x="714" y="768"/>
                </a:lnTo>
                <a:lnTo>
                  <a:pt x="708" y="775"/>
                </a:lnTo>
                <a:lnTo>
                  <a:pt x="703" y="781"/>
                </a:lnTo>
                <a:lnTo>
                  <a:pt x="699" y="786"/>
                </a:lnTo>
                <a:lnTo>
                  <a:pt x="694" y="794"/>
                </a:lnTo>
                <a:lnTo>
                  <a:pt x="690" y="799"/>
                </a:lnTo>
                <a:lnTo>
                  <a:pt x="685" y="808"/>
                </a:lnTo>
                <a:lnTo>
                  <a:pt x="680" y="815"/>
                </a:lnTo>
                <a:lnTo>
                  <a:pt x="675" y="822"/>
                </a:lnTo>
                <a:lnTo>
                  <a:pt x="671" y="830"/>
                </a:lnTo>
                <a:lnTo>
                  <a:pt x="665" y="839"/>
                </a:lnTo>
                <a:lnTo>
                  <a:pt x="660" y="846"/>
                </a:lnTo>
                <a:lnTo>
                  <a:pt x="655" y="854"/>
                </a:lnTo>
                <a:lnTo>
                  <a:pt x="651" y="860"/>
                </a:lnTo>
                <a:lnTo>
                  <a:pt x="646" y="868"/>
                </a:lnTo>
                <a:lnTo>
                  <a:pt x="642" y="874"/>
                </a:lnTo>
                <a:lnTo>
                  <a:pt x="638" y="880"/>
                </a:lnTo>
                <a:lnTo>
                  <a:pt x="635" y="884"/>
                </a:lnTo>
                <a:lnTo>
                  <a:pt x="630" y="892"/>
                </a:lnTo>
                <a:lnTo>
                  <a:pt x="625" y="898"/>
                </a:lnTo>
                <a:lnTo>
                  <a:pt x="618" y="906"/>
                </a:lnTo>
                <a:lnTo>
                  <a:pt x="613" y="912"/>
                </a:lnTo>
                <a:lnTo>
                  <a:pt x="605" y="921"/>
                </a:lnTo>
                <a:lnTo>
                  <a:pt x="599" y="928"/>
                </a:lnTo>
                <a:lnTo>
                  <a:pt x="591" y="937"/>
                </a:lnTo>
                <a:lnTo>
                  <a:pt x="586" y="945"/>
                </a:lnTo>
                <a:lnTo>
                  <a:pt x="579" y="954"/>
                </a:lnTo>
                <a:lnTo>
                  <a:pt x="571" y="962"/>
                </a:lnTo>
                <a:lnTo>
                  <a:pt x="564" y="970"/>
                </a:lnTo>
                <a:lnTo>
                  <a:pt x="559" y="978"/>
                </a:lnTo>
                <a:lnTo>
                  <a:pt x="552" y="985"/>
                </a:lnTo>
                <a:lnTo>
                  <a:pt x="547" y="993"/>
                </a:lnTo>
                <a:lnTo>
                  <a:pt x="542" y="1000"/>
                </a:lnTo>
                <a:lnTo>
                  <a:pt x="539" y="1005"/>
                </a:lnTo>
                <a:lnTo>
                  <a:pt x="535" y="1012"/>
                </a:lnTo>
                <a:lnTo>
                  <a:pt x="531" y="1018"/>
                </a:lnTo>
                <a:lnTo>
                  <a:pt x="527" y="1026"/>
                </a:lnTo>
                <a:lnTo>
                  <a:pt x="524" y="1033"/>
                </a:lnTo>
                <a:lnTo>
                  <a:pt x="521" y="1043"/>
                </a:lnTo>
                <a:lnTo>
                  <a:pt x="517" y="1051"/>
                </a:lnTo>
                <a:lnTo>
                  <a:pt x="513" y="1060"/>
                </a:lnTo>
                <a:lnTo>
                  <a:pt x="511" y="1068"/>
                </a:lnTo>
                <a:lnTo>
                  <a:pt x="505" y="1077"/>
                </a:lnTo>
                <a:lnTo>
                  <a:pt x="502" y="1086"/>
                </a:lnTo>
                <a:lnTo>
                  <a:pt x="498" y="1094"/>
                </a:lnTo>
                <a:lnTo>
                  <a:pt x="494" y="1102"/>
                </a:lnTo>
                <a:lnTo>
                  <a:pt x="489" y="1110"/>
                </a:lnTo>
                <a:lnTo>
                  <a:pt x="485" y="1116"/>
                </a:lnTo>
                <a:lnTo>
                  <a:pt x="482" y="1122"/>
                </a:lnTo>
                <a:lnTo>
                  <a:pt x="478" y="1126"/>
                </a:lnTo>
                <a:lnTo>
                  <a:pt x="472" y="1132"/>
                </a:lnTo>
                <a:lnTo>
                  <a:pt x="467" y="1136"/>
                </a:lnTo>
                <a:lnTo>
                  <a:pt x="459" y="1141"/>
                </a:lnTo>
                <a:lnTo>
                  <a:pt x="453" y="1144"/>
                </a:lnTo>
                <a:lnTo>
                  <a:pt x="444" y="1150"/>
                </a:lnTo>
                <a:lnTo>
                  <a:pt x="437" y="1154"/>
                </a:lnTo>
                <a:lnTo>
                  <a:pt x="427" y="1158"/>
                </a:lnTo>
                <a:lnTo>
                  <a:pt x="420" y="1161"/>
                </a:lnTo>
                <a:lnTo>
                  <a:pt x="411" y="1166"/>
                </a:lnTo>
                <a:lnTo>
                  <a:pt x="401" y="1169"/>
                </a:lnTo>
                <a:lnTo>
                  <a:pt x="392" y="1173"/>
                </a:lnTo>
                <a:lnTo>
                  <a:pt x="384" y="1176"/>
                </a:lnTo>
                <a:lnTo>
                  <a:pt x="376" y="1180"/>
                </a:lnTo>
                <a:lnTo>
                  <a:pt x="369" y="1182"/>
                </a:lnTo>
                <a:lnTo>
                  <a:pt x="363" y="1186"/>
                </a:lnTo>
                <a:lnTo>
                  <a:pt x="357" y="1188"/>
                </a:lnTo>
                <a:lnTo>
                  <a:pt x="347" y="1191"/>
                </a:lnTo>
                <a:lnTo>
                  <a:pt x="339" y="1195"/>
                </a:lnTo>
                <a:lnTo>
                  <a:pt x="328" y="1199"/>
                </a:lnTo>
                <a:lnTo>
                  <a:pt x="318" y="1202"/>
                </a:lnTo>
                <a:lnTo>
                  <a:pt x="306" y="1206"/>
                </a:lnTo>
                <a:lnTo>
                  <a:pt x="295" y="1210"/>
                </a:lnTo>
                <a:lnTo>
                  <a:pt x="283" y="1214"/>
                </a:lnTo>
                <a:lnTo>
                  <a:pt x="271" y="1218"/>
                </a:lnTo>
                <a:lnTo>
                  <a:pt x="258" y="1222"/>
                </a:lnTo>
                <a:lnTo>
                  <a:pt x="247" y="1226"/>
                </a:lnTo>
                <a:lnTo>
                  <a:pt x="235" y="1230"/>
                </a:lnTo>
                <a:lnTo>
                  <a:pt x="225" y="1234"/>
                </a:lnTo>
                <a:lnTo>
                  <a:pt x="213" y="1237"/>
                </a:lnTo>
                <a:lnTo>
                  <a:pt x="204" y="1241"/>
                </a:lnTo>
                <a:lnTo>
                  <a:pt x="195" y="1245"/>
                </a:lnTo>
                <a:lnTo>
                  <a:pt x="187" y="1248"/>
                </a:lnTo>
                <a:lnTo>
                  <a:pt x="181" y="1251"/>
                </a:lnTo>
                <a:lnTo>
                  <a:pt x="177" y="1253"/>
                </a:lnTo>
                <a:lnTo>
                  <a:pt x="172" y="1257"/>
                </a:lnTo>
                <a:lnTo>
                  <a:pt x="167" y="1258"/>
                </a:lnTo>
                <a:lnTo>
                  <a:pt x="160" y="1262"/>
                </a:lnTo>
                <a:lnTo>
                  <a:pt x="155" y="1266"/>
                </a:lnTo>
                <a:lnTo>
                  <a:pt x="149" y="1269"/>
                </a:lnTo>
                <a:lnTo>
                  <a:pt x="143" y="1271"/>
                </a:lnTo>
                <a:lnTo>
                  <a:pt x="137" y="1275"/>
                </a:lnTo>
                <a:lnTo>
                  <a:pt x="131" y="1278"/>
                </a:lnTo>
                <a:lnTo>
                  <a:pt x="125" y="1282"/>
                </a:lnTo>
                <a:lnTo>
                  <a:pt x="120" y="1285"/>
                </a:lnTo>
                <a:lnTo>
                  <a:pt x="114" y="1288"/>
                </a:lnTo>
                <a:lnTo>
                  <a:pt x="110" y="1291"/>
                </a:lnTo>
                <a:lnTo>
                  <a:pt x="105" y="1294"/>
                </a:lnTo>
                <a:lnTo>
                  <a:pt x="102" y="1296"/>
                </a:lnTo>
                <a:lnTo>
                  <a:pt x="97" y="1301"/>
                </a:lnTo>
                <a:lnTo>
                  <a:pt x="91" y="1305"/>
                </a:lnTo>
                <a:lnTo>
                  <a:pt x="84" y="1310"/>
                </a:lnTo>
                <a:lnTo>
                  <a:pt x="78" y="1315"/>
                </a:lnTo>
                <a:lnTo>
                  <a:pt x="71" y="1322"/>
                </a:lnTo>
                <a:lnTo>
                  <a:pt x="63" y="1327"/>
                </a:lnTo>
                <a:lnTo>
                  <a:pt x="55" y="1333"/>
                </a:lnTo>
                <a:lnTo>
                  <a:pt x="49" y="1338"/>
                </a:lnTo>
                <a:lnTo>
                  <a:pt x="41" y="1346"/>
                </a:lnTo>
                <a:lnTo>
                  <a:pt x="34" y="1352"/>
                </a:lnTo>
                <a:lnTo>
                  <a:pt x="29" y="1357"/>
                </a:lnTo>
                <a:lnTo>
                  <a:pt x="24" y="1363"/>
                </a:lnTo>
                <a:lnTo>
                  <a:pt x="20" y="1368"/>
                </a:lnTo>
                <a:lnTo>
                  <a:pt x="18" y="1374"/>
                </a:lnTo>
                <a:lnTo>
                  <a:pt x="17" y="1378"/>
                </a:lnTo>
                <a:lnTo>
                  <a:pt x="18" y="1381"/>
                </a:lnTo>
                <a:lnTo>
                  <a:pt x="16" y="1383"/>
                </a:lnTo>
                <a:lnTo>
                  <a:pt x="15" y="1385"/>
                </a:lnTo>
                <a:lnTo>
                  <a:pt x="15" y="1388"/>
                </a:lnTo>
                <a:lnTo>
                  <a:pt x="15" y="1392"/>
                </a:lnTo>
                <a:lnTo>
                  <a:pt x="15" y="1396"/>
                </a:lnTo>
                <a:lnTo>
                  <a:pt x="16" y="1400"/>
                </a:lnTo>
                <a:lnTo>
                  <a:pt x="16" y="1406"/>
                </a:lnTo>
                <a:lnTo>
                  <a:pt x="18" y="1410"/>
                </a:lnTo>
                <a:lnTo>
                  <a:pt x="18" y="1415"/>
                </a:lnTo>
                <a:lnTo>
                  <a:pt x="19" y="1420"/>
                </a:lnTo>
                <a:lnTo>
                  <a:pt x="19" y="1426"/>
                </a:lnTo>
                <a:lnTo>
                  <a:pt x="21" y="1430"/>
                </a:lnTo>
                <a:lnTo>
                  <a:pt x="20" y="1434"/>
                </a:lnTo>
                <a:lnTo>
                  <a:pt x="20" y="1438"/>
                </a:lnTo>
                <a:lnTo>
                  <a:pt x="19" y="1440"/>
                </a:lnTo>
                <a:lnTo>
                  <a:pt x="18" y="1442"/>
                </a:lnTo>
                <a:lnTo>
                  <a:pt x="18" y="1444"/>
                </a:lnTo>
                <a:lnTo>
                  <a:pt x="19" y="1446"/>
                </a:lnTo>
                <a:lnTo>
                  <a:pt x="18" y="1450"/>
                </a:lnTo>
                <a:lnTo>
                  <a:pt x="18" y="1452"/>
                </a:lnTo>
                <a:lnTo>
                  <a:pt x="16" y="1456"/>
                </a:lnTo>
                <a:lnTo>
                  <a:pt x="15" y="1459"/>
                </a:lnTo>
                <a:lnTo>
                  <a:pt x="13" y="1463"/>
                </a:lnTo>
                <a:lnTo>
                  <a:pt x="12" y="1466"/>
                </a:lnTo>
                <a:lnTo>
                  <a:pt x="10" y="1470"/>
                </a:lnTo>
                <a:lnTo>
                  <a:pt x="8" y="1473"/>
                </a:lnTo>
                <a:lnTo>
                  <a:pt x="6" y="1477"/>
                </a:lnTo>
                <a:lnTo>
                  <a:pt x="5" y="1480"/>
                </a:lnTo>
                <a:lnTo>
                  <a:pt x="4" y="1484"/>
                </a:lnTo>
                <a:lnTo>
                  <a:pt x="4" y="1486"/>
                </a:lnTo>
                <a:lnTo>
                  <a:pt x="4" y="1489"/>
                </a:lnTo>
                <a:lnTo>
                  <a:pt x="6" y="1490"/>
                </a:lnTo>
                <a:lnTo>
                  <a:pt x="3" y="1493"/>
                </a:lnTo>
                <a:lnTo>
                  <a:pt x="2" y="1495"/>
                </a:lnTo>
                <a:lnTo>
                  <a:pt x="1" y="1499"/>
                </a:lnTo>
                <a:lnTo>
                  <a:pt x="1" y="1501"/>
                </a:lnTo>
                <a:lnTo>
                  <a:pt x="0" y="1506"/>
                </a:lnTo>
                <a:lnTo>
                  <a:pt x="0" y="1510"/>
                </a:lnTo>
                <a:lnTo>
                  <a:pt x="0" y="1514"/>
                </a:lnTo>
                <a:lnTo>
                  <a:pt x="1" y="1518"/>
                </a:lnTo>
                <a:lnTo>
                  <a:pt x="1" y="1524"/>
                </a:lnTo>
                <a:lnTo>
                  <a:pt x="1" y="1528"/>
                </a:lnTo>
                <a:lnTo>
                  <a:pt x="1" y="1532"/>
                </a:lnTo>
                <a:lnTo>
                  <a:pt x="3" y="1536"/>
                </a:lnTo>
                <a:lnTo>
                  <a:pt x="3" y="1541"/>
                </a:lnTo>
                <a:lnTo>
                  <a:pt x="4" y="1544"/>
                </a:lnTo>
                <a:lnTo>
                  <a:pt x="4" y="1548"/>
                </a:lnTo>
                <a:lnTo>
                  <a:pt x="6" y="1551"/>
                </a:lnTo>
                <a:lnTo>
                  <a:pt x="6" y="1552"/>
                </a:lnTo>
                <a:lnTo>
                  <a:pt x="6" y="1554"/>
                </a:lnTo>
                <a:lnTo>
                  <a:pt x="6" y="1556"/>
                </a:lnTo>
                <a:lnTo>
                  <a:pt x="6" y="1556"/>
                </a:lnTo>
                <a:lnTo>
                  <a:pt x="6" y="1558"/>
                </a:lnTo>
                <a:lnTo>
                  <a:pt x="6" y="1560"/>
                </a:lnTo>
                <a:lnTo>
                  <a:pt x="6" y="1562"/>
                </a:lnTo>
                <a:lnTo>
                  <a:pt x="6" y="1563"/>
                </a:lnTo>
                <a:lnTo>
                  <a:pt x="6" y="1565"/>
                </a:lnTo>
                <a:lnTo>
                  <a:pt x="6" y="1567"/>
                </a:lnTo>
                <a:lnTo>
                  <a:pt x="6" y="1569"/>
                </a:lnTo>
                <a:lnTo>
                  <a:pt x="6" y="1570"/>
                </a:lnTo>
                <a:lnTo>
                  <a:pt x="6" y="1572"/>
                </a:lnTo>
                <a:lnTo>
                  <a:pt x="6" y="1573"/>
                </a:lnTo>
                <a:lnTo>
                  <a:pt x="6" y="1575"/>
                </a:lnTo>
                <a:lnTo>
                  <a:pt x="6" y="1575"/>
                </a:lnTo>
                <a:lnTo>
                  <a:pt x="6" y="1575"/>
                </a:lnTo>
                <a:lnTo>
                  <a:pt x="6" y="1573"/>
                </a:lnTo>
                <a:lnTo>
                  <a:pt x="6" y="1571"/>
                </a:lnTo>
                <a:lnTo>
                  <a:pt x="6" y="1569"/>
                </a:lnTo>
                <a:lnTo>
                  <a:pt x="6" y="1568"/>
                </a:lnTo>
                <a:lnTo>
                  <a:pt x="6" y="1566"/>
                </a:lnTo>
                <a:lnTo>
                  <a:pt x="6" y="1564"/>
                </a:lnTo>
                <a:lnTo>
                  <a:pt x="6" y="1561"/>
                </a:lnTo>
                <a:lnTo>
                  <a:pt x="6" y="1560"/>
                </a:lnTo>
                <a:lnTo>
                  <a:pt x="6" y="1558"/>
                </a:lnTo>
                <a:lnTo>
                  <a:pt x="6" y="1556"/>
                </a:lnTo>
                <a:lnTo>
                  <a:pt x="6" y="1554"/>
                </a:lnTo>
                <a:lnTo>
                  <a:pt x="6" y="1554"/>
                </a:lnTo>
                <a:lnTo>
                  <a:pt x="6" y="1552"/>
                </a:lnTo>
                <a:lnTo>
                  <a:pt x="6" y="1552"/>
                </a:lnTo>
                <a:lnTo>
                  <a:pt x="6" y="1551"/>
                </a:lnTo>
              </a:path>
            </a:pathLst>
          </a:custGeom>
          <a:noFill/>
          <a:ln w="47625" cap="flat" cmpd="sng">
            <a:solidFill>
              <a:srgbClr val="000000"/>
            </a:solidFill>
            <a:prstDash val="solid"/>
            <a:round/>
            <a:headEnd type="none" w="med" len="med"/>
            <a:tailEnd type="none" w="med" len="med"/>
          </a:ln>
          <a:effectLst/>
        </p:spPr>
        <p:txBody>
          <a:bodyPr/>
          <a:lstStyle/>
          <a:p>
            <a:endParaRPr lang="en-US"/>
          </a:p>
        </p:txBody>
      </p:sp>
      <p:grpSp>
        <p:nvGrpSpPr>
          <p:cNvPr id="2" name="Group 39"/>
          <p:cNvGrpSpPr>
            <a:grpSpLocks/>
          </p:cNvGrpSpPr>
          <p:nvPr/>
        </p:nvGrpSpPr>
        <p:grpSpPr bwMode="auto">
          <a:xfrm>
            <a:off x="1450975" y="3505200"/>
            <a:ext cx="1444625" cy="2035175"/>
            <a:chOff x="1172" y="3169"/>
            <a:chExt cx="1000" cy="1453"/>
          </a:xfrm>
        </p:grpSpPr>
        <p:sp>
          <p:nvSpPr>
            <p:cNvPr id="439336" name="AutoShape 40"/>
            <p:cNvSpPr>
              <a:spLocks noChangeArrowheads="1"/>
            </p:cNvSpPr>
            <p:nvPr/>
          </p:nvSpPr>
          <p:spPr bwMode="auto">
            <a:xfrm flipV="1">
              <a:off x="1172" y="3169"/>
              <a:ext cx="1000" cy="1453"/>
            </a:xfrm>
            <a:prstGeom prst="roundRect">
              <a:avLst>
                <a:gd name="adj" fmla="val 0"/>
              </a:avLst>
            </a:prstGeom>
            <a:solidFill>
              <a:srgbClr val="000000"/>
            </a:solidFill>
            <a:ln w="19050">
              <a:solidFill>
                <a:srgbClr val="000000"/>
              </a:solidFill>
              <a:round/>
              <a:headEnd/>
              <a:tailEnd/>
            </a:ln>
            <a:effectLst/>
          </p:spPr>
          <p:txBody>
            <a:bodyPr wrap="none" anchor="ctr"/>
            <a:lstStyle/>
            <a:p>
              <a:endParaRPr lang="en-US"/>
            </a:p>
          </p:txBody>
        </p:sp>
        <p:sp>
          <p:nvSpPr>
            <p:cNvPr id="439337" name="AutoShape 41"/>
            <p:cNvSpPr>
              <a:spLocks noChangeArrowheads="1"/>
            </p:cNvSpPr>
            <p:nvPr/>
          </p:nvSpPr>
          <p:spPr bwMode="auto">
            <a:xfrm flipV="1">
              <a:off x="1396" y="3460"/>
              <a:ext cx="581" cy="351"/>
            </a:xfrm>
            <a:prstGeom prst="roundRect">
              <a:avLst>
                <a:gd name="adj" fmla="val 0"/>
              </a:avLst>
            </a:prstGeom>
            <a:solidFill>
              <a:srgbClr val="80FF80"/>
            </a:solidFill>
            <a:ln w="19050">
              <a:solidFill>
                <a:srgbClr val="008280"/>
              </a:solidFill>
              <a:round/>
              <a:headEnd/>
              <a:tailEnd/>
            </a:ln>
            <a:effectLst/>
          </p:spPr>
          <p:txBody>
            <a:bodyPr wrap="none" anchor="ctr"/>
            <a:lstStyle/>
            <a:p>
              <a:endParaRPr lang="en-US"/>
            </a:p>
          </p:txBody>
        </p:sp>
        <p:grpSp>
          <p:nvGrpSpPr>
            <p:cNvPr id="3" name="Group 42"/>
            <p:cNvGrpSpPr>
              <a:grpSpLocks/>
            </p:cNvGrpSpPr>
            <p:nvPr/>
          </p:nvGrpSpPr>
          <p:grpSpPr bwMode="auto">
            <a:xfrm>
              <a:off x="1392" y="3340"/>
              <a:ext cx="585" cy="94"/>
              <a:chOff x="1392" y="3340"/>
              <a:chExt cx="585" cy="94"/>
            </a:xfrm>
          </p:grpSpPr>
          <p:sp>
            <p:nvSpPr>
              <p:cNvPr id="439339" name="AutoShape 43"/>
              <p:cNvSpPr>
                <a:spLocks noChangeArrowheads="1"/>
              </p:cNvSpPr>
              <p:nvPr/>
            </p:nvSpPr>
            <p:spPr bwMode="auto">
              <a:xfrm flipV="1">
                <a:off x="1392" y="3340"/>
                <a:ext cx="90" cy="94"/>
              </a:xfrm>
              <a:prstGeom prst="roundRect">
                <a:avLst>
                  <a:gd name="adj" fmla="val 0"/>
                </a:avLst>
              </a:prstGeom>
              <a:solidFill>
                <a:srgbClr val="00FFFF"/>
              </a:solidFill>
              <a:ln w="9525">
                <a:solidFill>
                  <a:srgbClr val="008280"/>
                </a:solidFill>
                <a:round/>
                <a:headEnd/>
                <a:tailEnd/>
              </a:ln>
              <a:effectLst/>
            </p:spPr>
            <p:txBody>
              <a:bodyPr wrap="none" anchor="ctr"/>
              <a:lstStyle/>
              <a:p>
                <a:endParaRPr lang="en-US"/>
              </a:p>
            </p:txBody>
          </p:sp>
          <p:sp>
            <p:nvSpPr>
              <p:cNvPr id="439340" name="AutoShape 44"/>
              <p:cNvSpPr>
                <a:spLocks noChangeArrowheads="1"/>
              </p:cNvSpPr>
              <p:nvPr/>
            </p:nvSpPr>
            <p:spPr bwMode="auto">
              <a:xfrm flipV="1">
                <a:off x="1515" y="3340"/>
                <a:ext cx="92" cy="94"/>
              </a:xfrm>
              <a:prstGeom prst="roundRect">
                <a:avLst>
                  <a:gd name="adj" fmla="val 0"/>
                </a:avLst>
              </a:prstGeom>
              <a:solidFill>
                <a:srgbClr val="00FFFF"/>
              </a:solidFill>
              <a:ln w="9525">
                <a:solidFill>
                  <a:srgbClr val="008280"/>
                </a:solidFill>
                <a:round/>
                <a:headEnd/>
                <a:tailEnd/>
              </a:ln>
              <a:effectLst/>
            </p:spPr>
            <p:txBody>
              <a:bodyPr wrap="none" anchor="ctr"/>
              <a:lstStyle/>
              <a:p>
                <a:endParaRPr lang="en-US"/>
              </a:p>
            </p:txBody>
          </p:sp>
          <p:sp>
            <p:nvSpPr>
              <p:cNvPr id="439341" name="AutoShape 45"/>
              <p:cNvSpPr>
                <a:spLocks noChangeArrowheads="1"/>
              </p:cNvSpPr>
              <p:nvPr/>
            </p:nvSpPr>
            <p:spPr bwMode="auto">
              <a:xfrm flipV="1">
                <a:off x="1636" y="3340"/>
                <a:ext cx="93" cy="94"/>
              </a:xfrm>
              <a:prstGeom prst="roundRect">
                <a:avLst>
                  <a:gd name="adj" fmla="val 0"/>
                </a:avLst>
              </a:prstGeom>
              <a:solidFill>
                <a:srgbClr val="00FFFF"/>
              </a:solidFill>
              <a:ln w="9525">
                <a:solidFill>
                  <a:srgbClr val="008280"/>
                </a:solidFill>
                <a:round/>
                <a:headEnd/>
                <a:tailEnd/>
              </a:ln>
              <a:effectLst/>
            </p:spPr>
            <p:txBody>
              <a:bodyPr wrap="none" anchor="ctr"/>
              <a:lstStyle/>
              <a:p>
                <a:endParaRPr lang="en-US"/>
              </a:p>
            </p:txBody>
          </p:sp>
          <p:sp>
            <p:nvSpPr>
              <p:cNvPr id="439342" name="AutoShape 46"/>
              <p:cNvSpPr>
                <a:spLocks noChangeArrowheads="1"/>
              </p:cNvSpPr>
              <p:nvPr/>
            </p:nvSpPr>
            <p:spPr bwMode="auto">
              <a:xfrm flipV="1">
                <a:off x="1758" y="3340"/>
                <a:ext cx="95" cy="94"/>
              </a:xfrm>
              <a:prstGeom prst="roundRect">
                <a:avLst>
                  <a:gd name="adj" fmla="val 0"/>
                </a:avLst>
              </a:prstGeom>
              <a:solidFill>
                <a:srgbClr val="00FFFF"/>
              </a:solidFill>
              <a:ln w="9525">
                <a:solidFill>
                  <a:srgbClr val="008280"/>
                </a:solidFill>
                <a:round/>
                <a:headEnd/>
                <a:tailEnd/>
              </a:ln>
              <a:effectLst/>
            </p:spPr>
            <p:txBody>
              <a:bodyPr wrap="none" anchor="ctr"/>
              <a:lstStyle/>
              <a:p>
                <a:endParaRPr lang="en-US"/>
              </a:p>
            </p:txBody>
          </p:sp>
          <p:sp>
            <p:nvSpPr>
              <p:cNvPr id="439343" name="AutoShape 47"/>
              <p:cNvSpPr>
                <a:spLocks noChangeArrowheads="1"/>
              </p:cNvSpPr>
              <p:nvPr/>
            </p:nvSpPr>
            <p:spPr bwMode="auto">
              <a:xfrm flipV="1">
                <a:off x="1882" y="3340"/>
                <a:ext cx="95" cy="94"/>
              </a:xfrm>
              <a:prstGeom prst="roundRect">
                <a:avLst>
                  <a:gd name="adj" fmla="val 0"/>
                </a:avLst>
              </a:prstGeom>
              <a:solidFill>
                <a:srgbClr val="00FFFF"/>
              </a:solidFill>
              <a:ln w="9525">
                <a:solidFill>
                  <a:srgbClr val="008280"/>
                </a:solidFill>
                <a:round/>
                <a:headEnd/>
                <a:tailEnd/>
              </a:ln>
              <a:effectLst/>
            </p:spPr>
            <p:txBody>
              <a:bodyPr wrap="none" anchor="ctr"/>
              <a:lstStyle/>
              <a:p>
                <a:endParaRPr lang="en-US"/>
              </a:p>
            </p:txBody>
          </p:sp>
        </p:grpSp>
        <p:sp>
          <p:nvSpPr>
            <p:cNvPr id="439344" name="AutoShape 48"/>
            <p:cNvSpPr>
              <a:spLocks noChangeArrowheads="1"/>
            </p:cNvSpPr>
            <p:nvPr/>
          </p:nvSpPr>
          <p:spPr bwMode="auto">
            <a:xfrm flipV="1">
              <a:off x="2028" y="3205"/>
              <a:ext cx="92" cy="96"/>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grpSp>
          <p:nvGrpSpPr>
            <p:cNvPr id="4" name="Group 49"/>
            <p:cNvGrpSpPr>
              <a:grpSpLocks/>
            </p:cNvGrpSpPr>
            <p:nvPr/>
          </p:nvGrpSpPr>
          <p:grpSpPr bwMode="auto">
            <a:xfrm>
              <a:off x="1556" y="4146"/>
              <a:ext cx="262" cy="327"/>
              <a:chOff x="1556" y="4146"/>
              <a:chExt cx="262" cy="327"/>
            </a:xfrm>
          </p:grpSpPr>
          <p:sp>
            <p:nvSpPr>
              <p:cNvPr id="439346" name="AutoShape 50"/>
              <p:cNvSpPr>
                <a:spLocks noChangeArrowheads="1"/>
              </p:cNvSpPr>
              <p:nvPr/>
            </p:nvSpPr>
            <p:spPr bwMode="auto">
              <a:xfrm flipV="1">
                <a:off x="1556" y="4146"/>
                <a:ext cx="70" cy="70"/>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sp>
            <p:nvSpPr>
              <p:cNvPr id="439347" name="AutoShape 51"/>
              <p:cNvSpPr>
                <a:spLocks noChangeArrowheads="1"/>
              </p:cNvSpPr>
              <p:nvPr/>
            </p:nvSpPr>
            <p:spPr bwMode="auto">
              <a:xfrm flipV="1">
                <a:off x="1748" y="4146"/>
                <a:ext cx="70" cy="70"/>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sp>
            <p:nvSpPr>
              <p:cNvPr id="439348" name="AutoShape 52"/>
              <p:cNvSpPr>
                <a:spLocks noChangeArrowheads="1"/>
              </p:cNvSpPr>
              <p:nvPr/>
            </p:nvSpPr>
            <p:spPr bwMode="auto">
              <a:xfrm flipV="1">
                <a:off x="1556" y="4231"/>
                <a:ext cx="70" cy="71"/>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sp>
            <p:nvSpPr>
              <p:cNvPr id="439349" name="AutoShape 53"/>
              <p:cNvSpPr>
                <a:spLocks noChangeArrowheads="1"/>
              </p:cNvSpPr>
              <p:nvPr/>
            </p:nvSpPr>
            <p:spPr bwMode="auto">
              <a:xfrm flipV="1">
                <a:off x="1651" y="4231"/>
                <a:ext cx="71" cy="71"/>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sp>
            <p:nvSpPr>
              <p:cNvPr id="439350" name="AutoShape 54"/>
              <p:cNvSpPr>
                <a:spLocks noChangeArrowheads="1"/>
              </p:cNvSpPr>
              <p:nvPr/>
            </p:nvSpPr>
            <p:spPr bwMode="auto">
              <a:xfrm flipV="1">
                <a:off x="1748" y="4231"/>
                <a:ext cx="70" cy="71"/>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sp>
            <p:nvSpPr>
              <p:cNvPr id="439351" name="AutoShape 55"/>
              <p:cNvSpPr>
                <a:spLocks noChangeArrowheads="1"/>
              </p:cNvSpPr>
              <p:nvPr/>
            </p:nvSpPr>
            <p:spPr bwMode="auto">
              <a:xfrm flipV="1">
                <a:off x="1556" y="4320"/>
                <a:ext cx="70" cy="70"/>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sp>
            <p:nvSpPr>
              <p:cNvPr id="439352" name="AutoShape 56"/>
              <p:cNvSpPr>
                <a:spLocks noChangeArrowheads="1"/>
              </p:cNvSpPr>
              <p:nvPr/>
            </p:nvSpPr>
            <p:spPr bwMode="auto">
              <a:xfrm flipV="1">
                <a:off x="1651" y="4320"/>
                <a:ext cx="71" cy="70"/>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sp>
            <p:nvSpPr>
              <p:cNvPr id="439353" name="AutoShape 57"/>
              <p:cNvSpPr>
                <a:spLocks noChangeArrowheads="1"/>
              </p:cNvSpPr>
              <p:nvPr/>
            </p:nvSpPr>
            <p:spPr bwMode="auto">
              <a:xfrm flipV="1">
                <a:off x="1748" y="4320"/>
                <a:ext cx="70" cy="70"/>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sp>
            <p:nvSpPr>
              <p:cNvPr id="439354" name="AutoShape 58"/>
              <p:cNvSpPr>
                <a:spLocks noChangeArrowheads="1"/>
              </p:cNvSpPr>
              <p:nvPr/>
            </p:nvSpPr>
            <p:spPr bwMode="auto">
              <a:xfrm flipV="1">
                <a:off x="1556" y="4405"/>
                <a:ext cx="70" cy="68"/>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sp>
            <p:nvSpPr>
              <p:cNvPr id="439355" name="AutoShape 59"/>
              <p:cNvSpPr>
                <a:spLocks noChangeArrowheads="1"/>
              </p:cNvSpPr>
              <p:nvPr/>
            </p:nvSpPr>
            <p:spPr bwMode="auto">
              <a:xfrm flipV="1">
                <a:off x="1651" y="4405"/>
                <a:ext cx="71" cy="68"/>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sp>
            <p:nvSpPr>
              <p:cNvPr id="439356" name="AutoShape 60"/>
              <p:cNvSpPr>
                <a:spLocks noChangeArrowheads="1"/>
              </p:cNvSpPr>
              <p:nvPr/>
            </p:nvSpPr>
            <p:spPr bwMode="auto">
              <a:xfrm flipV="1">
                <a:off x="1748" y="4405"/>
                <a:ext cx="70" cy="68"/>
              </a:xfrm>
              <a:prstGeom prst="roundRect">
                <a:avLst>
                  <a:gd name="adj" fmla="val 15986"/>
                </a:avLst>
              </a:prstGeom>
              <a:solidFill>
                <a:srgbClr val="00FFFF"/>
              </a:solidFill>
              <a:ln w="9525">
                <a:solidFill>
                  <a:srgbClr val="000080"/>
                </a:solidFill>
                <a:round/>
                <a:headEnd/>
                <a:tailEnd/>
              </a:ln>
              <a:effectLst/>
            </p:spPr>
            <p:txBody>
              <a:bodyPr wrap="none" anchor="ctr"/>
              <a:lstStyle/>
              <a:p>
                <a:endParaRPr lang="en-US"/>
              </a:p>
            </p:txBody>
          </p:sp>
        </p:grpSp>
        <p:grpSp>
          <p:nvGrpSpPr>
            <p:cNvPr id="5" name="Group 61"/>
            <p:cNvGrpSpPr>
              <a:grpSpLocks/>
            </p:cNvGrpSpPr>
            <p:nvPr/>
          </p:nvGrpSpPr>
          <p:grpSpPr bwMode="auto">
            <a:xfrm>
              <a:off x="1410" y="3978"/>
              <a:ext cx="540" cy="95"/>
              <a:chOff x="1410" y="3978"/>
              <a:chExt cx="540" cy="95"/>
            </a:xfrm>
          </p:grpSpPr>
          <p:sp>
            <p:nvSpPr>
              <p:cNvPr id="439358" name="AutoShape 62"/>
              <p:cNvSpPr>
                <a:spLocks noChangeArrowheads="1"/>
              </p:cNvSpPr>
              <p:nvPr/>
            </p:nvSpPr>
            <p:spPr bwMode="auto">
              <a:xfrm flipV="1">
                <a:off x="1410" y="3978"/>
                <a:ext cx="96" cy="95"/>
              </a:xfrm>
              <a:prstGeom prst="roundRect">
                <a:avLst>
                  <a:gd name="adj" fmla="val 0"/>
                </a:avLst>
              </a:prstGeom>
              <a:solidFill>
                <a:srgbClr val="00FFFF"/>
              </a:solidFill>
              <a:ln w="19050">
                <a:solidFill>
                  <a:srgbClr val="008280"/>
                </a:solidFill>
                <a:round/>
                <a:headEnd/>
                <a:tailEnd/>
              </a:ln>
              <a:effectLst/>
            </p:spPr>
            <p:txBody>
              <a:bodyPr wrap="none" anchor="ctr"/>
              <a:lstStyle/>
              <a:p>
                <a:endParaRPr lang="en-US"/>
              </a:p>
            </p:txBody>
          </p:sp>
          <p:sp>
            <p:nvSpPr>
              <p:cNvPr id="439359" name="AutoShape 63"/>
              <p:cNvSpPr>
                <a:spLocks noChangeArrowheads="1"/>
              </p:cNvSpPr>
              <p:nvPr/>
            </p:nvSpPr>
            <p:spPr bwMode="auto">
              <a:xfrm flipV="1">
                <a:off x="1578" y="3978"/>
                <a:ext cx="90" cy="95"/>
              </a:xfrm>
              <a:prstGeom prst="roundRect">
                <a:avLst>
                  <a:gd name="adj" fmla="val 0"/>
                </a:avLst>
              </a:prstGeom>
              <a:solidFill>
                <a:srgbClr val="00FFFF"/>
              </a:solidFill>
              <a:ln w="19050">
                <a:solidFill>
                  <a:srgbClr val="008280"/>
                </a:solidFill>
                <a:round/>
                <a:headEnd/>
                <a:tailEnd/>
              </a:ln>
              <a:effectLst/>
            </p:spPr>
            <p:txBody>
              <a:bodyPr wrap="none" anchor="ctr"/>
              <a:lstStyle/>
              <a:p>
                <a:endParaRPr lang="en-US"/>
              </a:p>
            </p:txBody>
          </p:sp>
          <p:sp>
            <p:nvSpPr>
              <p:cNvPr id="439360" name="AutoShape 64"/>
              <p:cNvSpPr>
                <a:spLocks noChangeArrowheads="1"/>
              </p:cNvSpPr>
              <p:nvPr/>
            </p:nvSpPr>
            <p:spPr bwMode="auto">
              <a:xfrm flipV="1">
                <a:off x="1692" y="3978"/>
                <a:ext cx="89" cy="95"/>
              </a:xfrm>
              <a:prstGeom prst="roundRect">
                <a:avLst>
                  <a:gd name="adj" fmla="val 0"/>
                </a:avLst>
              </a:prstGeom>
              <a:solidFill>
                <a:srgbClr val="00FFFF"/>
              </a:solidFill>
              <a:ln w="19050">
                <a:solidFill>
                  <a:srgbClr val="008280"/>
                </a:solidFill>
                <a:round/>
                <a:headEnd/>
                <a:tailEnd/>
              </a:ln>
              <a:effectLst/>
            </p:spPr>
            <p:txBody>
              <a:bodyPr wrap="none" anchor="ctr"/>
              <a:lstStyle/>
              <a:p>
                <a:endParaRPr lang="en-US"/>
              </a:p>
            </p:txBody>
          </p:sp>
          <p:sp>
            <p:nvSpPr>
              <p:cNvPr id="439361" name="AutoShape 65"/>
              <p:cNvSpPr>
                <a:spLocks noChangeArrowheads="1"/>
              </p:cNvSpPr>
              <p:nvPr/>
            </p:nvSpPr>
            <p:spPr bwMode="auto">
              <a:xfrm flipV="1">
                <a:off x="1858" y="3978"/>
                <a:ext cx="92" cy="95"/>
              </a:xfrm>
              <a:prstGeom prst="roundRect">
                <a:avLst>
                  <a:gd name="adj" fmla="val 0"/>
                </a:avLst>
              </a:prstGeom>
              <a:solidFill>
                <a:srgbClr val="00FFFF"/>
              </a:solidFill>
              <a:ln w="19050">
                <a:solidFill>
                  <a:srgbClr val="008280"/>
                </a:solidFill>
                <a:round/>
                <a:headEnd/>
                <a:tailEnd/>
              </a:ln>
              <a:effectLst/>
            </p:spPr>
            <p:txBody>
              <a:bodyPr wrap="none" anchor="ctr"/>
              <a:lstStyle/>
              <a:p>
                <a:endParaRPr lang="en-US"/>
              </a:p>
            </p:txBody>
          </p:sp>
        </p:grpSp>
        <p:sp>
          <p:nvSpPr>
            <p:cNvPr id="439362" name="Freeform 66"/>
            <p:cNvSpPr>
              <a:spLocks/>
            </p:cNvSpPr>
            <p:nvPr/>
          </p:nvSpPr>
          <p:spPr bwMode="auto">
            <a:xfrm>
              <a:off x="1438" y="3520"/>
              <a:ext cx="448" cy="231"/>
            </a:xfrm>
            <a:custGeom>
              <a:avLst/>
              <a:gdLst/>
              <a:ahLst/>
              <a:cxnLst>
                <a:cxn ang="0">
                  <a:pos x="0" y="0"/>
                </a:cxn>
                <a:cxn ang="0">
                  <a:pos x="0" y="230"/>
                </a:cxn>
                <a:cxn ang="0">
                  <a:pos x="447" y="230"/>
                </a:cxn>
              </a:cxnLst>
              <a:rect l="0" t="0" r="r" b="b"/>
              <a:pathLst>
                <a:path w="448" h="231">
                  <a:moveTo>
                    <a:pt x="0" y="0"/>
                  </a:moveTo>
                  <a:lnTo>
                    <a:pt x="0" y="230"/>
                  </a:lnTo>
                  <a:lnTo>
                    <a:pt x="447" y="230"/>
                  </a:lnTo>
                </a:path>
              </a:pathLst>
            </a:custGeom>
            <a:noFill/>
            <a:ln w="9525" cap="flat" cmpd="sng">
              <a:solidFill>
                <a:srgbClr val="008280"/>
              </a:solidFill>
              <a:prstDash val="solid"/>
              <a:round/>
              <a:headEnd type="none" w="med" len="med"/>
              <a:tailEnd type="none" w="med" len="med"/>
            </a:ln>
            <a:effectLst/>
          </p:spPr>
          <p:txBody>
            <a:bodyPr/>
            <a:lstStyle/>
            <a:p>
              <a:endParaRPr lang="en-US"/>
            </a:p>
          </p:txBody>
        </p:sp>
        <p:sp>
          <p:nvSpPr>
            <p:cNvPr id="439363" name="Freeform 67"/>
            <p:cNvSpPr>
              <a:spLocks/>
            </p:cNvSpPr>
            <p:nvPr/>
          </p:nvSpPr>
          <p:spPr bwMode="auto">
            <a:xfrm>
              <a:off x="1445" y="3623"/>
              <a:ext cx="436" cy="124"/>
            </a:xfrm>
            <a:custGeom>
              <a:avLst/>
              <a:gdLst/>
              <a:ahLst/>
              <a:cxnLst>
                <a:cxn ang="0">
                  <a:pos x="0" y="119"/>
                </a:cxn>
                <a:cxn ang="0">
                  <a:pos x="37" y="121"/>
                </a:cxn>
                <a:cxn ang="0">
                  <a:pos x="42" y="2"/>
                </a:cxn>
                <a:cxn ang="0">
                  <a:pos x="49" y="119"/>
                </a:cxn>
                <a:cxn ang="0">
                  <a:pos x="83" y="119"/>
                </a:cxn>
                <a:cxn ang="0">
                  <a:pos x="89" y="53"/>
                </a:cxn>
                <a:cxn ang="0">
                  <a:pos x="99" y="121"/>
                </a:cxn>
                <a:cxn ang="0">
                  <a:pos x="150" y="121"/>
                </a:cxn>
                <a:cxn ang="0">
                  <a:pos x="160" y="101"/>
                </a:cxn>
                <a:cxn ang="0">
                  <a:pos x="165" y="123"/>
                </a:cxn>
                <a:cxn ang="0">
                  <a:pos x="262" y="123"/>
                </a:cxn>
                <a:cxn ang="0">
                  <a:pos x="262" y="0"/>
                </a:cxn>
                <a:cxn ang="0">
                  <a:pos x="267" y="123"/>
                </a:cxn>
                <a:cxn ang="0">
                  <a:pos x="366" y="123"/>
                </a:cxn>
                <a:cxn ang="0">
                  <a:pos x="368" y="77"/>
                </a:cxn>
                <a:cxn ang="0">
                  <a:pos x="373" y="123"/>
                </a:cxn>
                <a:cxn ang="0">
                  <a:pos x="435" y="123"/>
                </a:cxn>
              </a:cxnLst>
              <a:rect l="0" t="0" r="r" b="b"/>
              <a:pathLst>
                <a:path w="436" h="124">
                  <a:moveTo>
                    <a:pt x="0" y="119"/>
                  </a:moveTo>
                  <a:lnTo>
                    <a:pt x="37" y="121"/>
                  </a:lnTo>
                  <a:lnTo>
                    <a:pt x="42" y="2"/>
                  </a:lnTo>
                  <a:lnTo>
                    <a:pt x="49" y="119"/>
                  </a:lnTo>
                  <a:lnTo>
                    <a:pt x="83" y="119"/>
                  </a:lnTo>
                  <a:lnTo>
                    <a:pt x="89" y="53"/>
                  </a:lnTo>
                  <a:lnTo>
                    <a:pt x="99" y="121"/>
                  </a:lnTo>
                  <a:lnTo>
                    <a:pt x="150" y="121"/>
                  </a:lnTo>
                  <a:lnTo>
                    <a:pt x="160" y="101"/>
                  </a:lnTo>
                  <a:lnTo>
                    <a:pt x="165" y="123"/>
                  </a:lnTo>
                  <a:lnTo>
                    <a:pt x="262" y="123"/>
                  </a:lnTo>
                  <a:lnTo>
                    <a:pt x="262" y="0"/>
                  </a:lnTo>
                  <a:lnTo>
                    <a:pt x="267" y="123"/>
                  </a:lnTo>
                  <a:lnTo>
                    <a:pt x="366" y="123"/>
                  </a:lnTo>
                  <a:lnTo>
                    <a:pt x="368" y="77"/>
                  </a:lnTo>
                  <a:lnTo>
                    <a:pt x="373" y="123"/>
                  </a:lnTo>
                  <a:lnTo>
                    <a:pt x="435" y="123"/>
                  </a:lnTo>
                </a:path>
              </a:pathLst>
            </a:custGeom>
            <a:noFill/>
            <a:ln w="9525" cap="flat" cmpd="sng">
              <a:solidFill>
                <a:srgbClr val="008280"/>
              </a:solidFill>
              <a:prstDash val="solid"/>
              <a:round/>
              <a:headEnd type="none" w="med" len="med"/>
              <a:tailEnd type="none" w="med" len="med"/>
            </a:ln>
            <a:effectLst/>
          </p:spPr>
          <p:txBody>
            <a:bodyPr/>
            <a:lstStyle/>
            <a:p>
              <a:endParaRPr lang="en-US"/>
            </a:p>
          </p:txBody>
        </p:sp>
        <p:grpSp>
          <p:nvGrpSpPr>
            <p:cNvPr id="6" name="Group 68"/>
            <p:cNvGrpSpPr>
              <a:grpSpLocks/>
            </p:cNvGrpSpPr>
            <p:nvPr/>
          </p:nvGrpSpPr>
          <p:grpSpPr bwMode="auto">
            <a:xfrm>
              <a:off x="1390" y="3844"/>
              <a:ext cx="583" cy="96"/>
              <a:chOff x="1390" y="3844"/>
              <a:chExt cx="583" cy="96"/>
            </a:xfrm>
          </p:grpSpPr>
          <p:sp>
            <p:nvSpPr>
              <p:cNvPr id="439365" name="AutoShape 69"/>
              <p:cNvSpPr>
                <a:spLocks noChangeArrowheads="1"/>
              </p:cNvSpPr>
              <p:nvPr/>
            </p:nvSpPr>
            <p:spPr bwMode="auto">
              <a:xfrm flipV="1">
                <a:off x="1390" y="3844"/>
                <a:ext cx="89" cy="96"/>
              </a:xfrm>
              <a:prstGeom prst="roundRect">
                <a:avLst>
                  <a:gd name="adj" fmla="val 0"/>
                </a:avLst>
              </a:prstGeom>
              <a:solidFill>
                <a:srgbClr val="E26200"/>
              </a:solidFill>
              <a:ln w="9525">
                <a:solidFill>
                  <a:srgbClr val="008280"/>
                </a:solidFill>
                <a:round/>
                <a:headEnd/>
                <a:tailEnd/>
              </a:ln>
              <a:effectLst/>
            </p:spPr>
            <p:txBody>
              <a:bodyPr wrap="none" anchor="ctr"/>
              <a:lstStyle/>
              <a:p>
                <a:endParaRPr lang="en-US"/>
              </a:p>
            </p:txBody>
          </p:sp>
          <p:sp>
            <p:nvSpPr>
              <p:cNvPr id="439366" name="AutoShape 70"/>
              <p:cNvSpPr>
                <a:spLocks noChangeArrowheads="1"/>
              </p:cNvSpPr>
              <p:nvPr/>
            </p:nvSpPr>
            <p:spPr bwMode="auto">
              <a:xfrm flipV="1">
                <a:off x="1510" y="3844"/>
                <a:ext cx="95" cy="96"/>
              </a:xfrm>
              <a:prstGeom prst="roundRect">
                <a:avLst>
                  <a:gd name="adj" fmla="val 0"/>
                </a:avLst>
              </a:prstGeom>
              <a:solidFill>
                <a:srgbClr val="E26200"/>
              </a:solidFill>
              <a:ln w="9525">
                <a:solidFill>
                  <a:srgbClr val="008280"/>
                </a:solidFill>
                <a:round/>
                <a:headEnd/>
                <a:tailEnd/>
              </a:ln>
              <a:effectLst/>
            </p:spPr>
            <p:txBody>
              <a:bodyPr wrap="none" anchor="ctr"/>
              <a:lstStyle/>
              <a:p>
                <a:endParaRPr lang="en-US"/>
              </a:p>
            </p:txBody>
          </p:sp>
          <p:sp>
            <p:nvSpPr>
              <p:cNvPr id="439367" name="AutoShape 71"/>
              <p:cNvSpPr>
                <a:spLocks noChangeArrowheads="1"/>
              </p:cNvSpPr>
              <p:nvPr/>
            </p:nvSpPr>
            <p:spPr bwMode="auto">
              <a:xfrm flipV="1">
                <a:off x="1636" y="3844"/>
                <a:ext cx="90" cy="96"/>
              </a:xfrm>
              <a:prstGeom prst="roundRect">
                <a:avLst>
                  <a:gd name="adj" fmla="val 0"/>
                </a:avLst>
              </a:prstGeom>
              <a:solidFill>
                <a:srgbClr val="E26200"/>
              </a:solidFill>
              <a:ln w="9525">
                <a:solidFill>
                  <a:srgbClr val="008280"/>
                </a:solidFill>
                <a:round/>
                <a:headEnd/>
                <a:tailEnd/>
              </a:ln>
              <a:effectLst/>
            </p:spPr>
            <p:txBody>
              <a:bodyPr wrap="none" anchor="ctr"/>
              <a:lstStyle/>
              <a:p>
                <a:endParaRPr lang="en-US"/>
              </a:p>
            </p:txBody>
          </p:sp>
          <p:sp>
            <p:nvSpPr>
              <p:cNvPr id="439368" name="AutoShape 72"/>
              <p:cNvSpPr>
                <a:spLocks noChangeArrowheads="1"/>
              </p:cNvSpPr>
              <p:nvPr/>
            </p:nvSpPr>
            <p:spPr bwMode="auto">
              <a:xfrm flipV="1">
                <a:off x="1756" y="3844"/>
                <a:ext cx="94" cy="96"/>
              </a:xfrm>
              <a:prstGeom prst="roundRect">
                <a:avLst>
                  <a:gd name="adj" fmla="val 0"/>
                </a:avLst>
              </a:prstGeom>
              <a:solidFill>
                <a:srgbClr val="E26200"/>
              </a:solidFill>
              <a:ln w="9525">
                <a:solidFill>
                  <a:srgbClr val="008280"/>
                </a:solidFill>
                <a:round/>
                <a:headEnd/>
                <a:tailEnd/>
              </a:ln>
              <a:effectLst/>
            </p:spPr>
            <p:txBody>
              <a:bodyPr wrap="none" anchor="ctr"/>
              <a:lstStyle/>
              <a:p>
                <a:endParaRPr lang="en-US"/>
              </a:p>
            </p:txBody>
          </p:sp>
          <p:sp>
            <p:nvSpPr>
              <p:cNvPr id="439369" name="AutoShape 73"/>
              <p:cNvSpPr>
                <a:spLocks noChangeArrowheads="1"/>
              </p:cNvSpPr>
              <p:nvPr/>
            </p:nvSpPr>
            <p:spPr bwMode="auto">
              <a:xfrm flipV="1">
                <a:off x="1880" y="3844"/>
                <a:ext cx="93" cy="96"/>
              </a:xfrm>
              <a:prstGeom prst="roundRect">
                <a:avLst>
                  <a:gd name="adj" fmla="val 0"/>
                </a:avLst>
              </a:prstGeom>
              <a:solidFill>
                <a:srgbClr val="E26200"/>
              </a:solidFill>
              <a:ln w="9525">
                <a:solidFill>
                  <a:srgbClr val="008280"/>
                </a:solidFill>
                <a:round/>
                <a:headEnd/>
                <a:tailEnd/>
              </a:ln>
              <a:effectLst/>
            </p:spPr>
            <p:txBody>
              <a:bodyPr wrap="none" anchor="ctr"/>
              <a:lstStyle/>
              <a:p>
                <a:endParaRPr lang="en-US"/>
              </a:p>
            </p:txBody>
          </p:sp>
        </p:grpSp>
        <p:grpSp>
          <p:nvGrpSpPr>
            <p:cNvPr id="7" name="Group 74"/>
            <p:cNvGrpSpPr>
              <a:grpSpLocks/>
            </p:cNvGrpSpPr>
            <p:nvPr/>
          </p:nvGrpSpPr>
          <p:grpSpPr bwMode="auto">
            <a:xfrm>
              <a:off x="1456" y="4146"/>
              <a:ext cx="462" cy="327"/>
              <a:chOff x="1456" y="4146"/>
              <a:chExt cx="462" cy="327"/>
            </a:xfrm>
          </p:grpSpPr>
          <p:sp>
            <p:nvSpPr>
              <p:cNvPr id="439371" name="AutoShape 75"/>
              <p:cNvSpPr>
                <a:spLocks noChangeArrowheads="1"/>
              </p:cNvSpPr>
              <p:nvPr/>
            </p:nvSpPr>
            <p:spPr bwMode="auto">
              <a:xfrm flipV="1">
                <a:off x="1456" y="4146"/>
                <a:ext cx="72" cy="70"/>
              </a:xfrm>
              <a:prstGeom prst="roundRect">
                <a:avLst>
                  <a:gd name="adj" fmla="val 15986"/>
                </a:avLst>
              </a:prstGeom>
              <a:solidFill>
                <a:srgbClr val="E26200"/>
              </a:solidFill>
              <a:ln w="9525">
                <a:solidFill>
                  <a:srgbClr val="008280"/>
                </a:solidFill>
                <a:round/>
                <a:headEnd/>
                <a:tailEnd/>
              </a:ln>
              <a:effectLst/>
            </p:spPr>
            <p:txBody>
              <a:bodyPr wrap="none" anchor="ctr"/>
              <a:lstStyle/>
              <a:p>
                <a:endParaRPr lang="en-US"/>
              </a:p>
            </p:txBody>
          </p:sp>
          <p:sp>
            <p:nvSpPr>
              <p:cNvPr id="439372" name="AutoShape 76"/>
              <p:cNvSpPr>
                <a:spLocks noChangeArrowheads="1"/>
              </p:cNvSpPr>
              <p:nvPr/>
            </p:nvSpPr>
            <p:spPr bwMode="auto">
              <a:xfrm flipV="1">
                <a:off x="1651" y="4146"/>
                <a:ext cx="71" cy="70"/>
              </a:xfrm>
              <a:prstGeom prst="roundRect">
                <a:avLst>
                  <a:gd name="adj" fmla="val 15986"/>
                </a:avLst>
              </a:prstGeom>
              <a:solidFill>
                <a:srgbClr val="E26200"/>
              </a:solidFill>
              <a:ln w="9525">
                <a:solidFill>
                  <a:srgbClr val="008280"/>
                </a:solidFill>
                <a:round/>
                <a:headEnd/>
                <a:tailEnd/>
              </a:ln>
              <a:effectLst/>
            </p:spPr>
            <p:txBody>
              <a:bodyPr wrap="none" anchor="ctr"/>
              <a:lstStyle/>
              <a:p>
                <a:endParaRPr lang="en-US"/>
              </a:p>
            </p:txBody>
          </p:sp>
          <p:sp>
            <p:nvSpPr>
              <p:cNvPr id="439373" name="AutoShape 77"/>
              <p:cNvSpPr>
                <a:spLocks noChangeArrowheads="1"/>
              </p:cNvSpPr>
              <p:nvPr/>
            </p:nvSpPr>
            <p:spPr bwMode="auto">
              <a:xfrm flipV="1">
                <a:off x="1456" y="4231"/>
                <a:ext cx="72" cy="71"/>
              </a:xfrm>
              <a:prstGeom prst="roundRect">
                <a:avLst>
                  <a:gd name="adj" fmla="val 15986"/>
                </a:avLst>
              </a:prstGeom>
              <a:solidFill>
                <a:srgbClr val="E26200"/>
              </a:solidFill>
              <a:ln w="9525">
                <a:solidFill>
                  <a:srgbClr val="008280"/>
                </a:solidFill>
                <a:round/>
                <a:headEnd/>
                <a:tailEnd/>
              </a:ln>
              <a:effectLst/>
            </p:spPr>
            <p:txBody>
              <a:bodyPr wrap="none" anchor="ctr"/>
              <a:lstStyle/>
              <a:p>
                <a:endParaRPr lang="en-US"/>
              </a:p>
            </p:txBody>
          </p:sp>
          <p:sp>
            <p:nvSpPr>
              <p:cNvPr id="439374" name="AutoShape 78"/>
              <p:cNvSpPr>
                <a:spLocks noChangeArrowheads="1"/>
              </p:cNvSpPr>
              <p:nvPr/>
            </p:nvSpPr>
            <p:spPr bwMode="auto">
              <a:xfrm flipV="1">
                <a:off x="1456" y="4320"/>
                <a:ext cx="72" cy="70"/>
              </a:xfrm>
              <a:prstGeom prst="roundRect">
                <a:avLst>
                  <a:gd name="adj" fmla="val 15986"/>
                </a:avLst>
              </a:prstGeom>
              <a:solidFill>
                <a:srgbClr val="E26200"/>
              </a:solidFill>
              <a:ln w="9525">
                <a:solidFill>
                  <a:srgbClr val="008280"/>
                </a:solidFill>
                <a:round/>
                <a:headEnd/>
                <a:tailEnd/>
              </a:ln>
              <a:effectLst/>
            </p:spPr>
            <p:txBody>
              <a:bodyPr wrap="none" anchor="ctr"/>
              <a:lstStyle/>
              <a:p>
                <a:endParaRPr lang="en-US"/>
              </a:p>
            </p:txBody>
          </p:sp>
          <p:sp>
            <p:nvSpPr>
              <p:cNvPr id="439375" name="AutoShape 79"/>
              <p:cNvSpPr>
                <a:spLocks noChangeArrowheads="1"/>
              </p:cNvSpPr>
              <p:nvPr/>
            </p:nvSpPr>
            <p:spPr bwMode="auto">
              <a:xfrm flipV="1">
                <a:off x="1456" y="4405"/>
                <a:ext cx="72" cy="68"/>
              </a:xfrm>
              <a:prstGeom prst="roundRect">
                <a:avLst>
                  <a:gd name="adj" fmla="val 15986"/>
                </a:avLst>
              </a:prstGeom>
              <a:solidFill>
                <a:srgbClr val="E26200"/>
              </a:solidFill>
              <a:ln w="9525">
                <a:solidFill>
                  <a:srgbClr val="008280"/>
                </a:solidFill>
                <a:round/>
                <a:headEnd/>
                <a:tailEnd/>
              </a:ln>
              <a:effectLst/>
            </p:spPr>
            <p:txBody>
              <a:bodyPr wrap="none" anchor="ctr"/>
              <a:lstStyle/>
              <a:p>
                <a:endParaRPr lang="en-US"/>
              </a:p>
            </p:txBody>
          </p:sp>
          <p:sp>
            <p:nvSpPr>
              <p:cNvPr id="439376" name="AutoShape 80"/>
              <p:cNvSpPr>
                <a:spLocks noChangeArrowheads="1"/>
              </p:cNvSpPr>
              <p:nvPr/>
            </p:nvSpPr>
            <p:spPr bwMode="auto">
              <a:xfrm flipV="1">
                <a:off x="1846" y="4146"/>
                <a:ext cx="72" cy="70"/>
              </a:xfrm>
              <a:prstGeom prst="roundRect">
                <a:avLst>
                  <a:gd name="adj" fmla="val 15986"/>
                </a:avLst>
              </a:prstGeom>
              <a:solidFill>
                <a:srgbClr val="E26200"/>
              </a:solidFill>
              <a:ln w="9525">
                <a:solidFill>
                  <a:srgbClr val="008280"/>
                </a:solidFill>
                <a:round/>
                <a:headEnd/>
                <a:tailEnd/>
              </a:ln>
              <a:effectLst/>
            </p:spPr>
            <p:txBody>
              <a:bodyPr wrap="none" anchor="ctr"/>
              <a:lstStyle/>
              <a:p>
                <a:endParaRPr lang="en-US"/>
              </a:p>
            </p:txBody>
          </p:sp>
          <p:sp>
            <p:nvSpPr>
              <p:cNvPr id="439377" name="AutoShape 81"/>
              <p:cNvSpPr>
                <a:spLocks noChangeArrowheads="1"/>
              </p:cNvSpPr>
              <p:nvPr/>
            </p:nvSpPr>
            <p:spPr bwMode="auto">
              <a:xfrm flipV="1">
                <a:off x="1846" y="4231"/>
                <a:ext cx="72" cy="71"/>
              </a:xfrm>
              <a:prstGeom prst="roundRect">
                <a:avLst>
                  <a:gd name="adj" fmla="val 15986"/>
                </a:avLst>
              </a:prstGeom>
              <a:solidFill>
                <a:srgbClr val="E26200"/>
              </a:solidFill>
              <a:ln w="9525">
                <a:solidFill>
                  <a:srgbClr val="008280"/>
                </a:solidFill>
                <a:round/>
                <a:headEnd/>
                <a:tailEnd/>
              </a:ln>
              <a:effectLst/>
            </p:spPr>
            <p:txBody>
              <a:bodyPr wrap="none" anchor="ctr"/>
              <a:lstStyle/>
              <a:p>
                <a:endParaRPr lang="en-US"/>
              </a:p>
            </p:txBody>
          </p:sp>
          <p:sp>
            <p:nvSpPr>
              <p:cNvPr id="439378" name="AutoShape 82"/>
              <p:cNvSpPr>
                <a:spLocks noChangeArrowheads="1"/>
              </p:cNvSpPr>
              <p:nvPr/>
            </p:nvSpPr>
            <p:spPr bwMode="auto">
              <a:xfrm flipV="1">
                <a:off x="1846" y="4320"/>
                <a:ext cx="72" cy="70"/>
              </a:xfrm>
              <a:prstGeom prst="roundRect">
                <a:avLst>
                  <a:gd name="adj" fmla="val 15986"/>
                </a:avLst>
              </a:prstGeom>
              <a:solidFill>
                <a:srgbClr val="E26200"/>
              </a:solidFill>
              <a:ln w="9525">
                <a:solidFill>
                  <a:srgbClr val="008280"/>
                </a:solidFill>
                <a:round/>
                <a:headEnd/>
                <a:tailEnd/>
              </a:ln>
              <a:effectLst/>
            </p:spPr>
            <p:txBody>
              <a:bodyPr wrap="none" anchor="ctr"/>
              <a:lstStyle/>
              <a:p>
                <a:endParaRPr lang="en-US"/>
              </a:p>
            </p:txBody>
          </p:sp>
          <p:sp>
            <p:nvSpPr>
              <p:cNvPr id="439379" name="AutoShape 83"/>
              <p:cNvSpPr>
                <a:spLocks noChangeArrowheads="1"/>
              </p:cNvSpPr>
              <p:nvPr/>
            </p:nvSpPr>
            <p:spPr bwMode="auto">
              <a:xfrm flipV="1">
                <a:off x="1846" y="4405"/>
                <a:ext cx="72" cy="68"/>
              </a:xfrm>
              <a:prstGeom prst="roundRect">
                <a:avLst>
                  <a:gd name="adj" fmla="val 15986"/>
                </a:avLst>
              </a:prstGeom>
              <a:solidFill>
                <a:srgbClr val="E26200"/>
              </a:solidFill>
              <a:ln w="9525">
                <a:solidFill>
                  <a:srgbClr val="008280"/>
                </a:solidFill>
                <a:round/>
                <a:headEnd/>
                <a:tailEnd/>
              </a:ln>
              <a:effectLst/>
            </p:spPr>
            <p:txBody>
              <a:bodyPr wrap="none" anchor="ctr"/>
              <a:lstStyle/>
              <a:p>
                <a:endParaRPr lang="en-US"/>
              </a:p>
            </p:txBody>
          </p:sp>
        </p:grpSp>
        <p:grpSp>
          <p:nvGrpSpPr>
            <p:cNvPr id="8" name="Group 84"/>
            <p:cNvGrpSpPr>
              <a:grpSpLocks/>
            </p:cNvGrpSpPr>
            <p:nvPr/>
          </p:nvGrpSpPr>
          <p:grpSpPr bwMode="auto">
            <a:xfrm>
              <a:off x="1175" y="3568"/>
              <a:ext cx="177" cy="229"/>
              <a:chOff x="1175" y="3568"/>
              <a:chExt cx="177" cy="229"/>
            </a:xfrm>
          </p:grpSpPr>
          <p:sp>
            <p:nvSpPr>
              <p:cNvPr id="439381" name="Freeform 85"/>
              <p:cNvSpPr>
                <a:spLocks/>
              </p:cNvSpPr>
              <p:nvPr/>
            </p:nvSpPr>
            <p:spPr bwMode="auto">
              <a:xfrm>
                <a:off x="1175" y="3568"/>
                <a:ext cx="177" cy="71"/>
              </a:xfrm>
              <a:custGeom>
                <a:avLst/>
                <a:gdLst/>
                <a:ahLst/>
                <a:cxnLst>
                  <a:cxn ang="0">
                    <a:pos x="0" y="40"/>
                  </a:cxn>
                  <a:cxn ang="0">
                    <a:pos x="176" y="0"/>
                  </a:cxn>
                  <a:cxn ang="0">
                    <a:pos x="0" y="70"/>
                  </a:cxn>
                  <a:cxn ang="0">
                    <a:pos x="0" y="40"/>
                  </a:cxn>
                  <a:cxn ang="0">
                    <a:pos x="0" y="40"/>
                  </a:cxn>
                </a:cxnLst>
                <a:rect l="0" t="0" r="r" b="b"/>
                <a:pathLst>
                  <a:path w="177" h="71">
                    <a:moveTo>
                      <a:pt x="0" y="40"/>
                    </a:moveTo>
                    <a:lnTo>
                      <a:pt x="176" y="0"/>
                    </a:lnTo>
                    <a:lnTo>
                      <a:pt x="0" y="70"/>
                    </a:lnTo>
                    <a:lnTo>
                      <a:pt x="0" y="40"/>
                    </a:lnTo>
                    <a:lnTo>
                      <a:pt x="0" y="40"/>
                    </a:lnTo>
                  </a:path>
                </a:pathLst>
              </a:custGeom>
              <a:solidFill>
                <a:srgbClr val="E26200"/>
              </a:solidFill>
              <a:ln w="9525" cap="flat" cmpd="sng">
                <a:solidFill>
                  <a:srgbClr val="000000"/>
                </a:solidFill>
                <a:prstDash val="solid"/>
                <a:round/>
                <a:headEnd type="none" w="med" len="med"/>
                <a:tailEnd type="none" w="med" len="med"/>
              </a:ln>
              <a:effectLst/>
            </p:spPr>
            <p:txBody>
              <a:bodyPr/>
              <a:lstStyle/>
              <a:p>
                <a:endParaRPr lang="en-US"/>
              </a:p>
            </p:txBody>
          </p:sp>
          <p:sp>
            <p:nvSpPr>
              <p:cNvPr id="439382" name="Freeform 86"/>
              <p:cNvSpPr>
                <a:spLocks/>
              </p:cNvSpPr>
              <p:nvPr/>
            </p:nvSpPr>
            <p:spPr bwMode="auto">
              <a:xfrm>
                <a:off x="1175" y="3622"/>
                <a:ext cx="177" cy="70"/>
              </a:xfrm>
              <a:custGeom>
                <a:avLst/>
                <a:gdLst/>
                <a:ahLst/>
                <a:cxnLst>
                  <a:cxn ang="0">
                    <a:pos x="0" y="38"/>
                  </a:cxn>
                  <a:cxn ang="0">
                    <a:pos x="176" y="0"/>
                  </a:cxn>
                  <a:cxn ang="0">
                    <a:pos x="0" y="69"/>
                  </a:cxn>
                  <a:cxn ang="0">
                    <a:pos x="0" y="38"/>
                  </a:cxn>
                  <a:cxn ang="0">
                    <a:pos x="0" y="38"/>
                  </a:cxn>
                </a:cxnLst>
                <a:rect l="0" t="0" r="r" b="b"/>
                <a:pathLst>
                  <a:path w="177" h="70">
                    <a:moveTo>
                      <a:pt x="0" y="38"/>
                    </a:moveTo>
                    <a:lnTo>
                      <a:pt x="176" y="0"/>
                    </a:lnTo>
                    <a:lnTo>
                      <a:pt x="0" y="69"/>
                    </a:lnTo>
                    <a:lnTo>
                      <a:pt x="0" y="38"/>
                    </a:lnTo>
                    <a:lnTo>
                      <a:pt x="0" y="38"/>
                    </a:lnTo>
                  </a:path>
                </a:pathLst>
              </a:custGeom>
              <a:solidFill>
                <a:srgbClr val="E26200"/>
              </a:solidFill>
              <a:ln w="9525" cap="flat" cmpd="sng">
                <a:solidFill>
                  <a:srgbClr val="000000"/>
                </a:solidFill>
                <a:prstDash val="solid"/>
                <a:round/>
                <a:headEnd type="none" w="med" len="med"/>
                <a:tailEnd type="none" w="med" len="med"/>
              </a:ln>
              <a:effectLst/>
            </p:spPr>
            <p:txBody>
              <a:bodyPr/>
              <a:lstStyle/>
              <a:p>
                <a:endParaRPr lang="en-US"/>
              </a:p>
            </p:txBody>
          </p:sp>
          <p:sp>
            <p:nvSpPr>
              <p:cNvPr id="439383" name="Freeform 87"/>
              <p:cNvSpPr>
                <a:spLocks/>
              </p:cNvSpPr>
              <p:nvPr/>
            </p:nvSpPr>
            <p:spPr bwMode="auto">
              <a:xfrm>
                <a:off x="1175" y="3673"/>
                <a:ext cx="177" cy="72"/>
              </a:xfrm>
              <a:custGeom>
                <a:avLst/>
                <a:gdLst/>
                <a:ahLst/>
                <a:cxnLst>
                  <a:cxn ang="0">
                    <a:pos x="0" y="39"/>
                  </a:cxn>
                  <a:cxn ang="0">
                    <a:pos x="176" y="0"/>
                  </a:cxn>
                  <a:cxn ang="0">
                    <a:pos x="0" y="71"/>
                  </a:cxn>
                  <a:cxn ang="0">
                    <a:pos x="0" y="39"/>
                  </a:cxn>
                  <a:cxn ang="0">
                    <a:pos x="0" y="39"/>
                  </a:cxn>
                </a:cxnLst>
                <a:rect l="0" t="0" r="r" b="b"/>
                <a:pathLst>
                  <a:path w="177" h="72">
                    <a:moveTo>
                      <a:pt x="0" y="39"/>
                    </a:moveTo>
                    <a:lnTo>
                      <a:pt x="176" y="0"/>
                    </a:lnTo>
                    <a:lnTo>
                      <a:pt x="0" y="71"/>
                    </a:lnTo>
                    <a:lnTo>
                      <a:pt x="0" y="39"/>
                    </a:lnTo>
                    <a:lnTo>
                      <a:pt x="0" y="39"/>
                    </a:lnTo>
                  </a:path>
                </a:pathLst>
              </a:custGeom>
              <a:solidFill>
                <a:srgbClr val="E26200"/>
              </a:solidFill>
              <a:ln w="9525" cap="flat" cmpd="sng">
                <a:solidFill>
                  <a:srgbClr val="000000"/>
                </a:solidFill>
                <a:prstDash val="solid"/>
                <a:round/>
                <a:headEnd type="none" w="med" len="med"/>
                <a:tailEnd type="none" w="med" len="med"/>
              </a:ln>
              <a:effectLst/>
            </p:spPr>
            <p:txBody>
              <a:bodyPr/>
              <a:lstStyle/>
              <a:p>
                <a:endParaRPr lang="en-US"/>
              </a:p>
            </p:txBody>
          </p:sp>
          <p:sp>
            <p:nvSpPr>
              <p:cNvPr id="439384" name="Freeform 88"/>
              <p:cNvSpPr>
                <a:spLocks/>
              </p:cNvSpPr>
              <p:nvPr/>
            </p:nvSpPr>
            <p:spPr bwMode="auto">
              <a:xfrm>
                <a:off x="1175" y="3726"/>
                <a:ext cx="177" cy="71"/>
              </a:xfrm>
              <a:custGeom>
                <a:avLst/>
                <a:gdLst/>
                <a:ahLst/>
                <a:cxnLst>
                  <a:cxn ang="0">
                    <a:pos x="0" y="39"/>
                  </a:cxn>
                  <a:cxn ang="0">
                    <a:pos x="176" y="0"/>
                  </a:cxn>
                  <a:cxn ang="0">
                    <a:pos x="0" y="70"/>
                  </a:cxn>
                  <a:cxn ang="0">
                    <a:pos x="0" y="39"/>
                  </a:cxn>
                  <a:cxn ang="0">
                    <a:pos x="0" y="39"/>
                  </a:cxn>
                </a:cxnLst>
                <a:rect l="0" t="0" r="r" b="b"/>
                <a:pathLst>
                  <a:path w="177" h="71">
                    <a:moveTo>
                      <a:pt x="0" y="39"/>
                    </a:moveTo>
                    <a:lnTo>
                      <a:pt x="176" y="0"/>
                    </a:lnTo>
                    <a:lnTo>
                      <a:pt x="0" y="70"/>
                    </a:lnTo>
                    <a:lnTo>
                      <a:pt x="0" y="39"/>
                    </a:lnTo>
                    <a:lnTo>
                      <a:pt x="0" y="39"/>
                    </a:lnTo>
                  </a:path>
                </a:pathLst>
              </a:custGeom>
              <a:solidFill>
                <a:srgbClr val="E26200"/>
              </a:solidFill>
              <a:ln w="9525" cap="flat" cmpd="sng">
                <a:solidFill>
                  <a:srgbClr val="000000"/>
                </a:solidFill>
                <a:prstDash val="solid"/>
                <a:round/>
                <a:headEnd type="none" w="med" len="med"/>
                <a:tailEnd type="none" w="med" len="med"/>
              </a:ln>
              <a:effectLst/>
            </p:spPr>
            <p:txBody>
              <a:bodyPr/>
              <a:lstStyle/>
              <a:p>
                <a:endParaRPr lang="en-US"/>
              </a:p>
            </p:txBody>
          </p:sp>
        </p:grpSp>
        <p:grpSp>
          <p:nvGrpSpPr>
            <p:cNvPr id="9" name="Group 89"/>
            <p:cNvGrpSpPr>
              <a:grpSpLocks/>
            </p:cNvGrpSpPr>
            <p:nvPr/>
          </p:nvGrpSpPr>
          <p:grpSpPr bwMode="auto">
            <a:xfrm>
              <a:off x="1962" y="3479"/>
              <a:ext cx="176" cy="226"/>
              <a:chOff x="1962" y="3479"/>
              <a:chExt cx="176" cy="226"/>
            </a:xfrm>
          </p:grpSpPr>
          <p:sp>
            <p:nvSpPr>
              <p:cNvPr id="439386" name="Freeform 90"/>
              <p:cNvSpPr>
                <a:spLocks/>
              </p:cNvSpPr>
              <p:nvPr/>
            </p:nvSpPr>
            <p:spPr bwMode="auto">
              <a:xfrm>
                <a:off x="1962" y="3634"/>
                <a:ext cx="176" cy="71"/>
              </a:xfrm>
              <a:custGeom>
                <a:avLst/>
                <a:gdLst/>
                <a:ahLst/>
                <a:cxnLst>
                  <a:cxn ang="0">
                    <a:pos x="175" y="32"/>
                  </a:cxn>
                  <a:cxn ang="0">
                    <a:pos x="0" y="70"/>
                  </a:cxn>
                  <a:cxn ang="0">
                    <a:pos x="175" y="0"/>
                  </a:cxn>
                  <a:cxn ang="0">
                    <a:pos x="175" y="32"/>
                  </a:cxn>
                  <a:cxn ang="0">
                    <a:pos x="175" y="32"/>
                  </a:cxn>
                </a:cxnLst>
                <a:rect l="0" t="0" r="r" b="b"/>
                <a:pathLst>
                  <a:path w="176" h="71">
                    <a:moveTo>
                      <a:pt x="175" y="32"/>
                    </a:moveTo>
                    <a:lnTo>
                      <a:pt x="0" y="70"/>
                    </a:lnTo>
                    <a:lnTo>
                      <a:pt x="175" y="0"/>
                    </a:lnTo>
                    <a:lnTo>
                      <a:pt x="175" y="32"/>
                    </a:lnTo>
                    <a:lnTo>
                      <a:pt x="175" y="32"/>
                    </a:lnTo>
                  </a:path>
                </a:pathLst>
              </a:custGeom>
              <a:solidFill>
                <a:srgbClr val="E26200"/>
              </a:solidFill>
              <a:ln w="9525" cap="flat" cmpd="sng">
                <a:solidFill>
                  <a:srgbClr val="000000"/>
                </a:solidFill>
                <a:prstDash val="solid"/>
                <a:round/>
                <a:headEnd type="none" w="med" len="med"/>
                <a:tailEnd type="none" w="med" len="med"/>
              </a:ln>
              <a:effectLst/>
            </p:spPr>
            <p:txBody>
              <a:bodyPr/>
              <a:lstStyle/>
              <a:p>
                <a:endParaRPr lang="en-US"/>
              </a:p>
            </p:txBody>
          </p:sp>
          <p:sp>
            <p:nvSpPr>
              <p:cNvPr id="439387" name="Freeform 91"/>
              <p:cNvSpPr>
                <a:spLocks/>
              </p:cNvSpPr>
              <p:nvPr/>
            </p:nvSpPr>
            <p:spPr bwMode="auto">
              <a:xfrm>
                <a:off x="1962" y="3583"/>
                <a:ext cx="176" cy="70"/>
              </a:xfrm>
              <a:custGeom>
                <a:avLst/>
                <a:gdLst/>
                <a:ahLst/>
                <a:cxnLst>
                  <a:cxn ang="0">
                    <a:pos x="175" y="31"/>
                  </a:cxn>
                  <a:cxn ang="0">
                    <a:pos x="0" y="69"/>
                  </a:cxn>
                  <a:cxn ang="0">
                    <a:pos x="175" y="0"/>
                  </a:cxn>
                  <a:cxn ang="0">
                    <a:pos x="175" y="31"/>
                  </a:cxn>
                  <a:cxn ang="0">
                    <a:pos x="175" y="31"/>
                  </a:cxn>
                </a:cxnLst>
                <a:rect l="0" t="0" r="r" b="b"/>
                <a:pathLst>
                  <a:path w="176" h="70">
                    <a:moveTo>
                      <a:pt x="175" y="31"/>
                    </a:moveTo>
                    <a:lnTo>
                      <a:pt x="0" y="69"/>
                    </a:lnTo>
                    <a:lnTo>
                      <a:pt x="175" y="0"/>
                    </a:lnTo>
                    <a:lnTo>
                      <a:pt x="175" y="31"/>
                    </a:lnTo>
                    <a:lnTo>
                      <a:pt x="175" y="31"/>
                    </a:lnTo>
                  </a:path>
                </a:pathLst>
              </a:custGeom>
              <a:solidFill>
                <a:srgbClr val="E26200"/>
              </a:solidFill>
              <a:ln w="9525" cap="flat" cmpd="sng">
                <a:solidFill>
                  <a:srgbClr val="000000"/>
                </a:solidFill>
                <a:prstDash val="solid"/>
                <a:round/>
                <a:headEnd type="none" w="med" len="med"/>
                <a:tailEnd type="none" w="med" len="med"/>
              </a:ln>
              <a:effectLst/>
            </p:spPr>
            <p:txBody>
              <a:bodyPr/>
              <a:lstStyle/>
              <a:p>
                <a:endParaRPr lang="en-US"/>
              </a:p>
            </p:txBody>
          </p:sp>
          <p:sp>
            <p:nvSpPr>
              <p:cNvPr id="439388" name="Freeform 92"/>
              <p:cNvSpPr>
                <a:spLocks/>
              </p:cNvSpPr>
              <p:nvPr/>
            </p:nvSpPr>
            <p:spPr bwMode="auto">
              <a:xfrm>
                <a:off x="1962" y="3531"/>
                <a:ext cx="176" cy="69"/>
              </a:xfrm>
              <a:custGeom>
                <a:avLst/>
                <a:gdLst/>
                <a:ahLst/>
                <a:cxnLst>
                  <a:cxn ang="0">
                    <a:pos x="175" y="31"/>
                  </a:cxn>
                  <a:cxn ang="0">
                    <a:pos x="0" y="68"/>
                  </a:cxn>
                  <a:cxn ang="0">
                    <a:pos x="175" y="0"/>
                  </a:cxn>
                  <a:cxn ang="0">
                    <a:pos x="175" y="31"/>
                  </a:cxn>
                  <a:cxn ang="0">
                    <a:pos x="175" y="31"/>
                  </a:cxn>
                </a:cxnLst>
                <a:rect l="0" t="0" r="r" b="b"/>
                <a:pathLst>
                  <a:path w="176" h="69">
                    <a:moveTo>
                      <a:pt x="175" y="31"/>
                    </a:moveTo>
                    <a:lnTo>
                      <a:pt x="0" y="68"/>
                    </a:lnTo>
                    <a:lnTo>
                      <a:pt x="175" y="0"/>
                    </a:lnTo>
                    <a:lnTo>
                      <a:pt x="175" y="31"/>
                    </a:lnTo>
                    <a:lnTo>
                      <a:pt x="175" y="31"/>
                    </a:lnTo>
                  </a:path>
                </a:pathLst>
              </a:custGeom>
              <a:solidFill>
                <a:srgbClr val="E26200"/>
              </a:solidFill>
              <a:ln w="9525" cap="flat" cmpd="sng">
                <a:solidFill>
                  <a:srgbClr val="000000"/>
                </a:solidFill>
                <a:prstDash val="solid"/>
                <a:round/>
                <a:headEnd type="none" w="med" len="med"/>
                <a:tailEnd type="none" w="med" len="med"/>
              </a:ln>
              <a:effectLst/>
            </p:spPr>
            <p:txBody>
              <a:bodyPr/>
              <a:lstStyle/>
              <a:p>
                <a:endParaRPr lang="en-US"/>
              </a:p>
            </p:txBody>
          </p:sp>
          <p:sp>
            <p:nvSpPr>
              <p:cNvPr id="439389" name="Freeform 93"/>
              <p:cNvSpPr>
                <a:spLocks/>
              </p:cNvSpPr>
              <p:nvPr/>
            </p:nvSpPr>
            <p:spPr bwMode="auto">
              <a:xfrm>
                <a:off x="1962" y="3479"/>
                <a:ext cx="176" cy="70"/>
              </a:xfrm>
              <a:custGeom>
                <a:avLst/>
                <a:gdLst/>
                <a:ahLst/>
                <a:cxnLst>
                  <a:cxn ang="0">
                    <a:pos x="175" y="30"/>
                  </a:cxn>
                  <a:cxn ang="0">
                    <a:pos x="0" y="69"/>
                  </a:cxn>
                  <a:cxn ang="0">
                    <a:pos x="175" y="0"/>
                  </a:cxn>
                  <a:cxn ang="0">
                    <a:pos x="175" y="30"/>
                  </a:cxn>
                  <a:cxn ang="0">
                    <a:pos x="175" y="30"/>
                  </a:cxn>
                </a:cxnLst>
                <a:rect l="0" t="0" r="r" b="b"/>
                <a:pathLst>
                  <a:path w="176" h="70">
                    <a:moveTo>
                      <a:pt x="175" y="30"/>
                    </a:moveTo>
                    <a:lnTo>
                      <a:pt x="0" y="69"/>
                    </a:lnTo>
                    <a:lnTo>
                      <a:pt x="175" y="0"/>
                    </a:lnTo>
                    <a:lnTo>
                      <a:pt x="175" y="30"/>
                    </a:lnTo>
                    <a:lnTo>
                      <a:pt x="175" y="30"/>
                    </a:lnTo>
                  </a:path>
                </a:pathLst>
              </a:custGeom>
              <a:solidFill>
                <a:srgbClr val="E26200"/>
              </a:solidFill>
              <a:ln w="9525" cap="flat" cmpd="sng">
                <a:solidFill>
                  <a:srgbClr val="000000"/>
                </a:solidFill>
                <a:prstDash val="solid"/>
                <a:round/>
                <a:headEnd type="none" w="med" len="med"/>
                <a:tailEnd type="none" w="med" len="med"/>
              </a:ln>
              <a:effectLst/>
            </p:spPr>
            <p:txBody>
              <a:bodyPr/>
              <a:lstStyle/>
              <a:p>
                <a:endParaRPr lang="en-US"/>
              </a:p>
            </p:txBody>
          </p:sp>
        </p:grpSp>
      </p:gr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a:t>Agenda</a:t>
            </a:r>
          </a:p>
        </p:txBody>
      </p:sp>
      <p:sp>
        <p:nvSpPr>
          <p:cNvPr id="411651" name="Rectangle 3"/>
          <p:cNvSpPr>
            <a:spLocks noGrp="1" noChangeArrowheads="1"/>
          </p:cNvSpPr>
          <p:nvPr>
            <p:ph type="body" idx="1"/>
          </p:nvPr>
        </p:nvSpPr>
        <p:spPr/>
        <p:txBody>
          <a:bodyPr/>
          <a:lstStyle/>
          <a:p>
            <a:r>
              <a:rPr lang="en-US"/>
              <a:t>Industry Trends &amp; Challenges</a:t>
            </a:r>
          </a:p>
          <a:p>
            <a:r>
              <a:rPr lang="en-US"/>
              <a:t>Machinery Health Strategy</a:t>
            </a:r>
          </a:p>
          <a:p>
            <a:r>
              <a:rPr lang="en-US"/>
              <a:t>Automating Decision Support</a:t>
            </a:r>
          </a:p>
          <a:p>
            <a:r>
              <a:rPr lang="en-US"/>
              <a:t>Key Points</a:t>
            </a:r>
          </a:p>
          <a:p>
            <a:endParaRPr lang="en-US"/>
          </a:p>
        </p:txBody>
      </p:sp>
      <p:sp>
        <p:nvSpPr>
          <p:cNvPr id="411652" name="Rectangle 4"/>
          <p:cNvSpPr>
            <a:spLocks noChangeArrowheads="1"/>
          </p:cNvSpPr>
          <p:nvPr/>
        </p:nvSpPr>
        <p:spPr bwMode="auto">
          <a:xfrm>
            <a:off x="500063" y="1143000"/>
            <a:ext cx="7010400" cy="609600"/>
          </a:xfrm>
          <a:prstGeom prst="rect">
            <a:avLst/>
          </a:prstGeom>
          <a:noFill/>
          <a:ln w="28575">
            <a:solidFill>
              <a:schemeClr val="tx2"/>
            </a:solidFill>
            <a:miter lim="800000"/>
            <a:headEnd/>
            <a:tailEnd/>
          </a:ln>
          <a:effectLst/>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11652"/>
                                        </p:tgtEl>
                                        <p:attrNameLst>
                                          <p:attrName>style.visibility</p:attrName>
                                        </p:attrNameLst>
                                      </p:cBhvr>
                                      <p:to>
                                        <p:strVal val="visible"/>
                                      </p:to>
                                    </p:set>
                                    <p:animEffect transition="in" filter="box(in)">
                                      <p:cBhvr>
                                        <p:cTn id="7" dur="500"/>
                                        <p:tgtEl>
                                          <p:spTgt spid="411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Oval 2"/>
          <p:cNvSpPr>
            <a:spLocks noChangeArrowheads="1"/>
          </p:cNvSpPr>
          <p:nvPr/>
        </p:nvSpPr>
        <p:spPr bwMode="auto">
          <a:xfrm>
            <a:off x="658813" y="1838325"/>
            <a:ext cx="1768475" cy="1663700"/>
          </a:xfrm>
          <a:prstGeom prst="ellipse">
            <a:avLst/>
          </a:prstGeom>
          <a:solidFill>
            <a:srgbClr val="E1E1E1"/>
          </a:solidFill>
          <a:ln w="19050">
            <a:solidFill>
              <a:srgbClr val="000000"/>
            </a:solidFill>
            <a:round/>
            <a:headEnd/>
            <a:tailEnd/>
          </a:ln>
          <a:effectLst/>
        </p:spPr>
        <p:txBody>
          <a:bodyPr wrap="none" anchor="ctr"/>
          <a:lstStyle/>
          <a:p>
            <a:endParaRPr lang="en-US"/>
          </a:p>
        </p:txBody>
      </p:sp>
      <p:sp>
        <p:nvSpPr>
          <p:cNvPr id="440323" name="Freeform 3"/>
          <p:cNvSpPr>
            <a:spLocks/>
          </p:cNvSpPr>
          <p:nvPr/>
        </p:nvSpPr>
        <p:spPr bwMode="auto">
          <a:xfrm>
            <a:off x="641350" y="3357563"/>
            <a:ext cx="1638300" cy="428625"/>
          </a:xfrm>
          <a:custGeom>
            <a:avLst/>
            <a:gdLst/>
            <a:ahLst/>
            <a:cxnLst>
              <a:cxn ang="0">
                <a:pos x="0" y="0"/>
              </a:cxn>
              <a:cxn ang="0">
                <a:pos x="53" y="66"/>
              </a:cxn>
              <a:cxn ang="0">
                <a:pos x="113" y="125"/>
              </a:cxn>
              <a:cxn ang="0">
                <a:pos x="177" y="174"/>
              </a:cxn>
              <a:cxn ang="0">
                <a:pos x="246" y="216"/>
              </a:cxn>
              <a:cxn ang="0">
                <a:pos x="318" y="250"/>
              </a:cxn>
              <a:cxn ang="0">
                <a:pos x="393" y="276"/>
              </a:cxn>
              <a:cxn ang="0">
                <a:pos x="470" y="294"/>
              </a:cxn>
              <a:cxn ang="0">
                <a:pos x="549" y="302"/>
              </a:cxn>
              <a:cxn ang="0">
                <a:pos x="627" y="304"/>
              </a:cxn>
              <a:cxn ang="0">
                <a:pos x="706" y="298"/>
              </a:cxn>
              <a:cxn ang="0">
                <a:pos x="783" y="282"/>
              </a:cxn>
              <a:cxn ang="0">
                <a:pos x="860" y="258"/>
              </a:cxn>
              <a:cxn ang="0">
                <a:pos x="934" y="226"/>
              </a:cxn>
              <a:cxn ang="0">
                <a:pos x="1005" y="185"/>
              </a:cxn>
              <a:cxn ang="0">
                <a:pos x="1072" y="136"/>
              </a:cxn>
              <a:cxn ang="0">
                <a:pos x="1135" y="78"/>
              </a:cxn>
            </a:cxnLst>
            <a:rect l="0" t="0" r="r" b="b"/>
            <a:pathLst>
              <a:path w="1136" h="305">
                <a:moveTo>
                  <a:pt x="0" y="0"/>
                </a:moveTo>
                <a:lnTo>
                  <a:pt x="53" y="66"/>
                </a:lnTo>
                <a:lnTo>
                  <a:pt x="113" y="125"/>
                </a:lnTo>
                <a:lnTo>
                  <a:pt x="177" y="174"/>
                </a:lnTo>
                <a:lnTo>
                  <a:pt x="246" y="216"/>
                </a:lnTo>
                <a:lnTo>
                  <a:pt x="318" y="250"/>
                </a:lnTo>
                <a:lnTo>
                  <a:pt x="393" y="276"/>
                </a:lnTo>
                <a:lnTo>
                  <a:pt x="470" y="294"/>
                </a:lnTo>
                <a:lnTo>
                  <a:pt x="549" y="302"/>
                </a:lnTo>
                <a:lnTo>
                  <a:pt x="627" y="304"/>
                </a:lnTo>
                <a:lnTo>
                  <a:pt x="706" y="298"/>
                </a:lnTo>
                <a:lnTo>
                  <a:pt x="783" y="282"/>
                </a:lnTo>
                <a:lnTo>
                  <a:pt x="860" y="258"/>
                </a:lnTo>
                <a:lnTo>
                  <a:pt x="934" y="226"/>
                </a:lnTo>
                <a:lnTo>
                  <a:pt x="1005" y="185"/>
                </a:lnTo>
                <a:lnTo>
                  <a:pt x="1072" y="136"/>
                </a:lnTo>
                <a:lnTo>
                  <a:pt x="1135" y="78"/>
                </a:lnTo>
              </a:path>
            </a:pathLst>
          </a:custGeom>
          <a:noFill/>
          <a:ln w="19050" cap="flat" cmpd="sng">
            <a:solidFill>
              <a:srgbClr val="808080"/>
            </a:solidFill>
            <a:prstDash val="solid"/>
            <a:round/>
            <a:headEnd type="triangle" w="med" len="med"/>
            <a:tailEnd type="none" w="med" len="med"/>
          </a:ln>
          <a:effectLst/>
        </p:spPr>
        <p:txBody>
          <a:bodyPr/>
          <a:lstStyle/>
          <a:p>
            <a:endParaRPr lang="en-US"/>
          </a:p>
        </p:txBody>
      </p:sp>
      <p:sp>
        <p:nvSpPr>
          <p:cNvPr id="440324" name="Rectangle 4"/>
          <p:cNvSpPr>
            <a:spLocks noGrp="1" noChangeArrowheads="1"/>
          </p:cNvSpPr>
          <p:nvPr>
            <p:ph type="body" idx="1"/>
          </p:nvPr>
        </p:nvSpPr>
        <p:spPr>
          <a:xfrm>
            <a:off x="1174750" y="4029075"/>
            <a:ext cx="1538288" cy="487363"/>
          </a:xfrm>
          <a:noFill/>
          <a:ln/>
        </p:spPr>
        <p:txBody>
          <a:bodyPr lIns="0" tIns="0" rIns="0" bIns="0"/>
          <a:lstStyle/>
          <a:p>
            <a:pPr marL="0" indent="0" defTabSz="457200">
              <a:spcBef>
                <a:spcPct val="0"/>
              </a:spcBef>
              <a:buClr>
                <a:srgbClr val="008280"/>
              </a:buClr>
              <a:buSzPct val="90000"/>
              <a:buFont typeface="Monotype Sorts" pitchFamily="2" charset="2"/>
              <a:buNone/>
            </a:pPr>
            <a:r>
              <a:rPr lang="en-US" sz="2500"/>
              <a:t>Rotation</a:t>
            </a:r>
            <a:endParaRPr lang="en-US"/>
          </a:p>
        </p:txBody>
      </p:sp>
      <p:sp>
        <p:nvSpPr>
          <p:cNvPr id="440325" name="Oval 5"/>
          <p:cNvSpPr>
            <a:spLocks noChangeArrowheads="1"/>
          </p:cNvSpPr>
          <p:nvPr/>
        </p:nvSpPr>
        <p:spPr bwMode="auto">
          <a:xfrm>
            <a:off x="1493838" y="2643188"/>
            <a:ext cx="63500" cy="61912"/>
          </a:xfrm>
          <a:prstGeom prst="ellipse">
            <a:avLst/>
          </a:prstGeom>
          <a:solidFill>
            <a:srgbClr val="FF0000"/>
          </a:solidFill>
          <a:ln w="19050">
            <a:solidFill>
              <a:srgbClr val="FF0000"/>
            </a:solidFill>
            <a:round/>
            <a:headEnd/>
            <a:tailEnd/>
          </a:ln>
          <a:effectLst/>
        </p:spPr>
        <p:txBody>
          <a:bodyPr wrap="none" anchor="ctr"/>
          <a:lstStyle/>
          <a:p>
            <a:endParaRPr lang="en-US"/>
          </a:p>
        </p:txBody>
      </p:sp>
      <p:sp>
        <p:nvSpPr>
          <p:cNvPr id="440326" name="Oval 6"/>
          <p:cNvSpPr>
            <a:spLocks noChangeArrowheads="1"/>
          </p:cNvSpPr>
          <p:nvPr/>
        </p:nvSpPr>
        <p:spPr bwMode="auto">
          <a:xfrm>
            <a:off x="735013" y="2120900"/>
            <a:ext cx="287337" cy="322263"/>
          </a:xfrm>
          <a:prstGeom prst="ellipse">
            <a:avLst/>
          </a:prstGeom>
          <a:solidFill>
            <a:srgbClr val="008000"/>
          </a:solidFill>
          <a:ln w="19050">
            <a:solidFill>
              <a:srgbClr val="008000"/>
            </a:solidFill>
            <a:round/>
            <a:headEnd/>
            <a:tailEnd/>
          </a:ln>
          <a:effectLst/>
        </p:spPr>
        <p:txBody>
          <a:bodyPr wrap="none" anchor="ctr"/>
          <a:lstStyle/>
          <a:p>
            <a:endParaRPr lang="en-US"/>
          </a:p>
        </p:txBody>
      </p:sp>
      <p:sp>
        <p:nvSpPr>
          <p:cNvPr id="440327" name="Text Box 7"/>
          <p:cNvSpPr txBox="1">
            <a:spLocks noChangeArrowheads="1"/>
          </p:cNvSpPr>
          <p:nvPr/>
        </p:nvSpPr>
        <p:spPr bwMode="auto">
          <a:xfrm>
            <a:off x="906463" y="1292225"/>
            <a:ext cx="150812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Heavy Spot</a:t>
            </a:r>
            <a:endParaRPr lang="en-US" sz="2200">
              <a:solidFill>
                <a:schemeClr val="tx1"/>
              </a:solidFill>
              <a:latin typeface="Times New Roman" pitchFamily="18" charset="0"/>
            </a:endParaRPr>
          </a:p>
        </p:txBody>
      </p:sp>
      <p:sp>
        <p:nvSpPr>
          <p:cNvPr id="440328" name="Line 8"/>
          <p:cNvSpPr>
            <a:spLocks noChangeShapeType="1"/>
          </p:cNvSpPr>
          <p:nvPr/>
        </p:nvSpPr>
        <p:spPr bwMode="auto">
          <a:xfrm>
            <a:off x="463550" y="1871663"/>
            <a:ext cx="257175" cy="249237"/>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40329" name="Line 9"/>
          <p:cNvSpPr>
            <a:spLocks noChangeShapeType="1"/>
          </p:cNvSpPr>
          <p:nvPr/>
        </p:nvSpPr>
        <p:spPr bwMode="auto">
          <a:xfrm flipH="1">
            <a:off x="447675" y="1417638"/>
            <a:ext cx="377825" cy="454025"/>
          </a:xfrm>
          <a:prstGeom prst="line">
            <a:avLst/>
          </a:prstGeom>
          <a:noFill/>
          <a:ln w="19050">
            <a:solidFill>
              <a:srgbClr val="008280"/>
            </a:solidFill>
            <a:round/>
            <a:headEnd/>
            <a:tailEnd/>
          </a:ln>
          <a:effectLst/>
        </p:spPr>
        <p:txBody>
          <a:bodyPr wrap="none" anchor="ctr"/>
          <a:lstStyle/>
          <a:p>
            <a:endParaRPr lang="en-US"/>
          </a:p>
        </p:txBody>
      </p:sp>
      <p:sp>
        <p:nvSpPr>
          <p:cNvPr id="440330" name="Line 10"/>
          <p:cNvSpPr>
            <a:spLocks noChangeShapeType="1"/>
          </p:cNvSpPr>
          <p:nvPr/>
        </p:nvSpPr>
        <p:spPr bwMode="auto">
          <a:xfrm>
            <a:off x="4052888" y="2722563"/>
            <a:ext cx="3727450"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40331" name="Line 11"/>
          <p:cNvSpPr>
            <a:spLocks noChangeShapeType="1"/>
          </p:cNvSpPr>
          <p:nvPr/>
        </p:nvSpPr>
        <p:spPr bwMode="auto">
          <a:xfrm>
            <a:off x="4052888" y="1625600"/>
            <a:ext cx="0" cy="2185988"/>
          </a:xfrm>
          <a:prstGeom prst="line">
            <a:avLst/>
          </a:prstGeom>
          <a:noFill/>
          <a:ln w="19050">
            <a:solidFill>
              <a:srgbClr val="008280"/>
            </a:solidFill>
            <a:round/>
            <a:headEnd/>
            <a:tailEnd/>
          </a:ln>
          <a:effectLst/>
        </p:spPr>
        <p:txBody>
          <a:bodyPr wrap="none" anchor="ctr"/>
          <a:lstStyle/>
          <a:p>
            <a:endParaRPr lang="en-US"/>
          </a:p>
        </p:txBody>
      </p:sp>
      <p:grpSp>
        <p:nvGrpSpPr>
          <p:cNvPr id="2" name="Group 12"/>
          <p:cNvGrpSpPr>
            <a:grpSpLocks/>
          </p:cNvGrpSpPr>
          <p:nvPr/>
        </p:nvGrpSpPr>
        <p:grpSpPr bwMode="auto">
          <a:xfrm>
            <a:off x="4049713" y="1773238"/>
            <a:ext cx="2592387" cy="1893887"/>
            <a:chOff x="2806" y="1414"/>
            <a:chExt cx="1796" cy="1353"/>
          </a:xfrm>
        </p:grpSpPr>
        <p:sp>
          <p:nvSpPr>
            <p:cNvPr id="440333" name="Freeform 13"/>
            <p:cNvSpPr>
              <a:spLocks/>
            </p:cNvSpPr>
            <p:nvPr/>
          </p:nvSpPr>
          <p:spPr bwMode="auto">
            <a:xfrm>
              <a:off x="2806" y="1414"/>
              <a:ext cx="896" cy="672"/>
            </a:xfrm>
            <a:custGeom>
              <a:avLst/>
              <a:gdLst/>
              <a:ahLst/>
              <a:cxnLst>
                <a:cxn ang="0">
                  <a:pos x="895" y="671"/>
                </a:cxn>
                <a:cxn ang="0">
                  <a:pos x="852" y="514"/>
                </a:cxn>
                <a:cxn ang="0">
                  <a:pos x="804" y="378"/>
                </a:cxn>
                <a:cxn ang="0">
                  <a:pos x="751" y="262"/>
                </a:cxn>
                <a:cxn ang="0">
                  <a:pos x="695" y="168"/>
                </a:cxn>
                <a:cxn ang="0">
                  <a:pos x="635" y="95"/>
                </a:cxn>
                <a:cxn ang="0">
                  <a:pos x="574" y="42"/>
                </a:cxn>
                <a:cxn ang="0">
                  <a:pos x="510" y="11"/>
                </a:cxn>
                <a:cxn ang="0">
                  <a:pos x="447" y="0"/>
                </a:cxn>
                <a:cxn ang="0">
                  <a:pos x="382" y="11"/>
                </a:cxn>
                <a:cxn ang="0">
                  <a:pos x="320" y="42"/>
                </a:cxn>
                <a:cxn ang="0">
                  <a:pos x="258" y="95"/>
                </a:cxn>
                <a:cxn ang="0">
                  <a:pos x="199" y="168"/>
                </a:cxn>
                <a:cxn ang="0">
                  <a:pos x="143" y="262"/>
                </a:cxn>
                <a:cxn ang="0">
                  <a:pos x="90" y="378"/>
                </a:cxn>
                <a:cxn ang="0">
                  <a:pos x="42" y="514"/>
                </a:cxn>
                <a:cxn ang="0">
                  <a:pos x="0" y="671"/>
                </a:cxn>
              </a:cxnLst>
              <a:rect l="0" t="0" r="r" b="b"/>
              <a:pathLst>
                <a:path w="896" h="672">
                  <a:moveTo>
                    <a:pt x="895" y="671"/>
                  </a:moveTo>
                  <a:lnTo>
                    <a:pt x="852" y="514"/>
                  </a:lnTo>
                  <a:lnTo>
                    <a:pt x="804" y="378"/>
                  </a:lnTo>
                  <a:lnTo>
                    <a:pt x="751" y="262"/>
                  </a:lnTo>
                  <a:lnTo>
                    <a:pt x="695" y="168"/>
                  </a:lnTo>
                  <a:lnTo>
                    <a:pt x="635" y="95"/>
                  </a:lnTo>
                  <a:lnTo>
                    <a:pt x="574" y="42"/>
                  </a:lnTo>
                  <a:lnTo>
                    <a:pt x="510" y="11"/>
                  </a:lnTo>
                  <a:lnTo>
                    <a:pt x="447" y="0"/>
                  </a:lnTo>
                  <a:lnTo>
                    <a:pt x="382" y="11"/>
                  </a:lnTo>
                  <a:lnTo>
                    <a:pt x="320" y="42"/>
                  </a:lnTo>
                  <a:lnTo>
                    <a:pt x="258" y="95"/>
                  </a:lnTo>
                  <a:lnTo>
                    <a:pt x="199" y="168"/>
                  </a:lnTo>
                  <a:lnTo>
                    <a:pt x="143" y="262"/>
                  </a:lnTo>
                  <a:lnTo>
                    <a:pt x="90" y="378"/>
                  </a:lnTo>
                  <a:lnTo>
                    <a:pt x="42" y="514"/>
                  </a:lnTo>
                  <a:lnTo>
                    <a:pt x="0" y="671"/>
                  </a:lnTo>
                </a:path>
              </a:pathLst>
            </a:custGeom>
            <a:noFill/>
            <a:ln w="31750" cap="flat" cmpd="sng">
              <a:solidFill>
                <a:srgbClr val="008000"/>
              </a:solidFill>
              <a:prstDash val="solid"/>
              <a:round/>
              <a:headEnd type="none" w="med" len="med"/>
              <a:tailEnd type="none" w="med" len="med"/>
            </a:ln>
            <a:effectLst/>
          </p:spPr>
          <p:txBody>
            <a:bodyPr/>
            <a:lstStyle/>
            <a:p>
              <a:endParaRPr lang="en-US"/>
            </a:p>
          </p:txBody>
        </p:sp>
        <p:sp>
          <p:nvSpPr>
            <p:cNvPr id="440334" name="Freeform 14"/>
            <p:cNvSpPr>
              <a:spLocks/>
            </p:cNvSpPr>
            <p:nvPr/>
          </p:nvSpPr>
          <p:spPr bwMode="auto">
            <a:xfrm>
              <a:off x="3706" y="2095"/>
              <a:ext cx="896" cy="672"/>
            </a:xfrm>
            <a:custGeom>
              <a:avLst/>
              <a:gdLst/>
              <a:ahLst/>
              <a:cxnLst>
                <a:cxn ang="0">
                  <a:pos x="895" y="0"/>
                </a:cxn>
                <a:cxn ang="0">
                  <a:pos x="852" y="158"/>
                </a:cxn>
                <a:cxn ang="0">
                  <a:pos x="804" y="294"/>
                </a:cxn>
                <a:cxn ang="0">
                  <a:pos x="751" y="410"/>
                </a:cxn>
                <a:cxn ang="0">
                  <a:pos x="695" y="504"/>
                </a:cxn>
                <a:cxn ang="0">
                  <a:pos x="635" y="578"/>
                </a:cxn>
                <a:cxn ang="0">
                  <a:pos x="574" y="630"/>
                </a:cxn>
                <a:cxn ang="0">
                  <a:pos x="510" y="661"/>
                </a:cxn>
                <a:cxn ang="0">
                  <a:pos x="447" y="671"/>
                </a:cxn>
                <a:cxn ang="0">
                  <a:pos x="382" y="661"/>
                </a:cxn>
                <a:cxn ang="0">
                  <a:pos x="319" y="630"/>
                </a:cxn>
                <a:cxn ang="0">
                  <a:pos x="258" y="578"/>
                </a:cxn>
                <a:cxn ang="0">
                  <a:pos x="199" y="504"/>
                </a:cxn>
                <a:cxn ang="0">
                  <a:pos x="143" y="410"/>
                </a:cxn>
                <a:cxn ang="0">
                  <a:pos x="90" y="294"/>
                </a:cxn>
                <a:cxn ang="0">
                  <a:pos x="42" y="158"/>
                </a:cxn>
                <a:cxn ang="0">
                  <a:pos x="0" y="0"/>
                </a:cxn>
              </a:cxnLst>
              <a:rect l="0" t="0" r="r" b="b"/>
              <a:pathLst>
                <a:path w="896" h="672">
                  <a:moveTo>
                    <a:pt x="895" y="0"/>
                  </a:moveTo>
                  <a:lnTo>
                    <a:pt x="852" y="158"/>
                  </a:lnTo>
                  <a:lnTo>
                    <a:pt x="804" y="294"/>
                  </a:lnTo>
                  <a:lnTo>
                    <a:pt x="751" y="410"/>
                  </a:lnTo>
                  <a:lnTo>
                    <a:pt x="695" y="504"/>
                  </a:lnTo>
                  <a:lnTo>
                    <a:pt x="635" y="578"/>
                  </a:lnTo>
                  <a:lnTo>
                    <a:pt x="574" y="630"/>
                  </a:lnTo>
                  <a:lnTo>
                    <a:pt x="510" y="661"/>
                  </a:lnTo>
                  <a:lnTo>
                    <a:pt x="447" y="671"/>
                  </a:lnTo>
                  <a:lnTo>
                    <a:pt x="382" y="661"/>
                  </a:lnTo>
                  <a:lnTo>
                    <a:pt x="319" y="630"/>
                  </a:lnTo>
                  <a:lnTo>
                    <a:pt x="258" y="578"/>
                  </a:lnTo>
                  <a:lnTo>
                    <a:pt x="199" y="504"/>
                  </a:lnTo>
                  <a:lnTo>
                    <a:pt x="143" y="410"/>
                  </a:lnTo>
                  <a:lnTo>
                    <a:pt x="90" y="294"/>
                  </a:lnTo>
                  <a:lnTo>
                    <a:pt x="42" y="158"/>
                  </a:lnTo>
                  <a:lnTo>
                    <a:pt x="0" y="0"/>
                  </a:lnTo>
                </a:path>
              </a:pathLst>
            </a:custGeom>
            <a:noFill/>
            <a:ln w="31750" cap="flat" cmpd="sng">
              <a:solidFill>
                <a:srgbClr val="008000"/>
              </a:solidFill>
              <a:prstDash val="solid"/>
              <a:round/>
              <a:headEnd type="triangle" w="med" len="med"/>
              <a:tailEnd type="none" w="med" len="med"/>
            </a:ln>
            <a:effectLst/>
          </p:spPr>
          <p:txBody>
            <a:bodyPr/>
            <a:lstStyle/>
            <a:p>
              <a:endParaRPr lang="en-US"/>
            </a:p>
          </p:txBody>
        </p:sp>
      </p:grpSp>
      <p:sp>
        <p:nvSpPr>
          <p:cNvPr id="440335" name="Line 15"/>
          <p:cNvSpPr>
            <a:spLocks noChangeShapeType="1"/>
          </p:cNvSpPr>
          <p:nvPr/>
        </p:nvSpPr>
        <p:spPr bwMode="auto">
          <a:xfrm>
            <a:off x="4052888" y="4295775"/>
            <a:ext cx="2592387" cy="0"/>
          </a:xfrm>
          <a:prstGeom prst="line">
            <a:avLst/>
          </a:prstGeom>
          <a:noFill/>
          <a:ln w="19050">
            <a:solidFill>
              <a:srgbClr val="008280"/>
            </a:solidFill>
            <a:round/>
            <a:headEnd/>
            <a:tailEnd/>
          </a:ln>
          <a:effectLst/>
        </p:spPr>
        <p:txBody>
          <a:bodyPr wrap="none" anchor="ctr"/>
          <a:lstStyle/>
          <a:p>
            <a:endParaRPr lang="en-US"/>
          </a:p>
        </p:txBody>
      </p:sp>
      <p:sp>
        <p:nvSpPr>
          <p:cNvPr id="440336" name="Line 16"/>
          <p:cNvSpPr>
            <a:spLocks noChangeShapeType="1"/>
          </p:cNvSpPr>
          <p:nvPr/>
        </p:nvSpPr>
        <p:spPr bwMode="auto">
          <a:xfrm>
            <a:off x="4052888" y="4138613"/>
            <a:ext cx="0" cy="314325"/>
          </a:xfrm>
          <a:prstGeom prst="line">
            <a:avLst/>
          </a:prstGeom>
          <a:noFill/>
          <a:ln w="19050">
            <a:solidFill>
              <a:srgbClr val="008280"/>
            </a:solidFill>
            <a:round/>
            <a:headEnd/>
            <a:tailEnd/>
          </a:ln>
          <a:effectLst/>
        </p:spPr>
        <p:txBody>
          <a:bodyPr wrap="none" anchor="ctr"/>
          <a:lstStyle/>
          <a:p>
            <a:endParaRPr lang="en-US"/>
          </a:p>
        </p:txBody>
      </p:sp>
      <p:sp>
        <p:nvSpPr>
          <p:cNvPr id="440337" name="Line 17"/>
          <p:cNvSpPr>
            <a:spLocks noChangeShapeType="1"/>
          </p:cNvSpPr>
          <p:nvPr/>
        </p:nvSpPr>
        <p:spPr bwMode="auto">
          <a:xfrm>
            <a:off x="6645275" y="4138613"/>
            <a:ext cx="0" cy="314325"/>
          </a:xfrm>
          <a:prstGeom prst="line">
            <a:avLst/>
          </a:prstGeom>
          <a:noFill/>
          <a:ln w="19050">
            <a:solidFill>
              <a:srgbClr val="008280"/>
            </a:solidFill>
            <a:round/>
            <a:headEnd/>
            <a:tailEnd/>
          </a:ln>
          <a:effectLst/>
        </p:spPr>
        <p:txBody>
          <a:bodyPr wrap="none" anchor="ctr"/>
          <a:lstStyle/>
          <a:p>
            <a:endParaRPr lang="en-US"/>
          </a:p>
        </p:txBody>
      </p:sp>
      <p:sp>
        <p:nvSpPr>
          <p:cNvPr id="440338" name="Text Box 18"/>
          <p:cNvSpPr txBox="1">
            <a:spLocks noChangeArrowheads="1"/>
          </p:cNvSpPr>
          <p:nvPr/>
        </p:nvSpPr>
        <p:spPr bwMode="auto">
          <a:xfrm>
            <a:off x="4538663" y="4452938"/>
            <a:ext cx="1508125" cy="309562"/>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1 revolution</a:t>
            </a:r>
            <a:endParaRPr lang="en-US" sz="2200">
              <a:solidFill>
                <a:schemeClr val="tx1"/>
              </a:solidFill>
              <a:latin typeface="Times New Roman" pitchFamily="18" charset="0"/>
            </a:endParaRPr>
          </a:p>
        </p:txBody>
      </p:sp>
      <p:sp>
        <p:nvSpPr>
          <p:cNvPr id="440339" name="Text Box 19"/>
          <p:cNvSpPr txBox="1">
            <a:spLocks noChangeArrowheads="1"/>
          </p:cNvSpPr>
          <p:nvPr/>
        </p:nvSpPr>
        <p:spPr bwMode="auto">
          <a:xfrm>
            <a:off x="7966075" y="2571750"/>
            <a:ext cx="655638"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Time</a:t>
            </a:r>
            <a:endParaRPr lang="en-US" sz="2200">
              <a:solidFill>
                <a:schemeClr val="tx1"/>
              </a:solidFill>
              <a:latin typeface="Times New Roman" pitchFamily="18" charset="0"/>
            </a:endParaRPr>
          </a:p>
        </p:txBody>
      </p:sp>
      <p:sp>
        <p:nvSpPr>
          <p:cNvPr id="440340" name="Text Box 20"/>
          <p:cNvSpPr txBox="1">
            <a:spLocks noChangeArrowheads="1"/>
          </p:cNvSpPr>
          <p:nvPr/>
        </p:nvSpPr>
        <p:spPr bwMode="auto">
          <a:xfrm>
            <a:off x="3463925" y="1143000"/>
            <a:ext cx="1298575" cy="30956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Amplitude</a:t>
            </a:r>
            <a:endParaRPr lang="en-US" sz="2200">
              <a:solidFill>
                <a:schemeClr val="tx1"/>
              </a:solidFill>
              <a:latin typeface="Times New Roman" pitchFamily="18" charset="0"/>
            </a:endParaRPr>
          </a:p>
        </p:txBody>
      </p:sp>
      <p:sp>
        <p:nvSpPr>
          <p:cNvPr id="440341" name="Text Box 21"/>
          <p:cNvSpPr txBox="1">
            <a:spLocks noChangeArrowheads="1"/>
          </p:cNvSpPr>
          <p:nvPr/>
        </p:nvSpPr>
        <p:spPr bwMode="auto">
          <a:xfrm>
            <a:off x="3727450" y="2565400"/>
            <a:ext cx="171450"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0</a:t>
            </a:r>
            <a:endParaRPr lang="en-US" sz="2200">
              <a:solidFill>
                <a:schemeClr val="tx1"/>
              </a:solidFill>
              <a:latin typeface="Times New Roman" pitchFamily="18" charset="0"/>
            </a:endParaRPr>
          </a:p>
        </p:txBody>
      </p:sp>
      <p:sp>
        <p:nvSpPr>
          <p:cNvPr id="440342" name="Text Box 22"/>
          <p:cNvSpPr txBox="1">
            <a:spLocks noChangeArrowheads="1"/>
          </p:cNvSpPr>
          <p:nvPr/>
        </p:nvSpPr>
        <p:spPr bwMode="auto">
          <a:xfrm>
            <a:off x="3727450" y="1465263"/>
            <a:ext cx="18097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t>
            </a:r>
            <a:endParaRPr lang="en-US" sz="2200">
              <a:solidFill>
                <a:schemeClr val="tx1"/>
              </a:solidFill>
              <a:latin typeface="Times New Roman" pitchFamily="18" charset="0"/>
            </a:endParaRPr>
          </a:p>
        </p:txBody>
      </p:sp>
      <p:sp>
        <p:nvSpPr>
          <p:cNvPr id="440343" name="Text Box 23"/>
          <p:cNvSpPr txBox="1">
            <a:spLocks noChangeArrowheads="1"/>
          </p:cNvSpPr>
          <p:nvPr/>
        </p:nvSpPr>
        <p:spPr bwMode="auto">
          <a:xfrm>
            <a:off x="3765550" y="3509963"/>
            <a:ext cx="155575" cy="458787"/>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100"/>
              <a:t>-</a:t>
            </a:r>
            <a:endParaRPr lang="en-US" sz="2200">
              <a:solidFill>
                <a:schemeClr val="tx1"/>
              </a:solidFill>
              <a:latin typeface="Times New Roman" pitchFamily="18" charset="0"/>
            </a:endParaRPr>
          </a:p>
        </p:txBody>
      </p:sp>
      <p:sp>
        <p:nvSpPr>
          <p:cNvPr id="440344" name="Text Box 24"/>
          <p:cNvSpPr txBox="1">
            <a:spLocks noChangeArrowheads="1"/>
          </p:cNvSpPr>
          <p:nvPr/>
        </p:nvSpPr>
        <p:spPr bwMode="auto">
          <a:xfrm>
            <a:off x="4529138" y="504825"/>
            <a:ext cx="3582987" cy="53181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600" u="sng"/>
              <a:t>Time Waveform</a:t>
            </a:r>
            <a:endParaRPr lang="en-US" sz="2200">
              <a:solidFill>
                <a:schemeClr val="tx1"/>
              </a:solidFill>
              <a:latin typeface="Times New Roman" pitchFamily="18" charset="0"/>
            </a:endParaRPr>
          </a:p>
        </p:txBody>
      </p:sp>
      <p:sp>
        <p:nvSpPr>
          <p:cNvPr id="440345" name="Text Box 25"/>
          <p:cNvSpPr txBox="1">
            <a:spLocks noChangeArrowheads="1"/>
          </p:cNvSpPr>
          <p:nvPr/>
        </p:nvSpPr>
        <p:spPr bwMode="auto">
          <a:xfrm>
            <a:off x="1143000" y="5026025"/>
            <a:ext cx="6342063"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1600"/>
              <a:t>3600 rpm = 3600 cycles per minute</a:t>
            </a:r>
            <a:endParaRPr lang="en-US" sz="1600">
              <a:solidFill>
                <a:schemeClr val="tx1"/>
              </a:solidFill>
              <a:latin typeface="Times New Roman" pitchFamily="18" charset="0"/>
            </a:endParaRPr>
          </a:p>
        </p:txBody>
      </p:sp>
      <p:sp>
        <p:nvSpPr>
          <p:cNvPr id="440346" name="Text Box 26"/>
          <p:cNvSpPr txBox="1">
            <a:spLocks noChangeArrowheads="1"/>
          </p:cNvSpPr>
          <p:nvPr/>
        </p:nvSpPr>
        <p:spPr bwMode="auto">
          <a:xfrm>
            <a:off x="1135063" y="5407025"/>
            <a:ext cx="6388100"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1600"/>
              <a:t>60 Hz = 60 cycles per second</a:t>
            </a:r>
            <a:endParaRPr lang="en-US" sz="1600">
              <a:solidFill>
                <a:schemeClr val="tx1"/>
              </a:solidFill>
              <a:latin typeface="Times New Roman" pitchFamily="18" charset="0"/>
            </a:endParaRPr>
          </a:p>
        </p:txBody>
      </p:sp>
      <p:sp>
        <p:nvSpPr>
          <p:cNvPr id="440347" name="Text Box 27"/>
          <p:cNvSpPr txBox="1">
            <a:spLocks noChangeArrowheads="1"/>
          </p:cNvSpPr>
          <p:nvPr/>
        </p:nvSpPr>
        <p:spPr bwMode="auto">
          <a:xfrm>
            <a:off x="1044575" y="5743575"/>
            <a:ext cx="6519863"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1600"/>
              <a:t>1 order = one times turning speed</a:t>
            </a:r>
            <a:endParaRPr lang="en-US" sz="1600">
              <a:solidFill>
                <a:schemeClr val="tx1"/>
              </a:solidFill>
              <a:latin typeface="Times New Roman" pitchFamily="18" charset="0"/>
            </a:endParaRPr>
          </a:p>
        </p:txBody>
      </p:sp>
      <p:sp>
        <p:nvSpPr>
          <p:cNvPr id="440348" name="Text Box 28"/>
          <p:cNvSpPr txBox="1">
            <a:spLocks noChangeArrowheads="1"/>
          </p:cNvSpPr>
          <p:nvPr/>
        </p:nvSpPr>
        <p:spPr bwMode="auto">
          <a:xfrm>
            <a:off x="6648450" y="3194050"/>
            <a:ext cx="162242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360 degrees</a:t>
            </a:r>
            <a:endParaRPr lang="en-US" sz="2200">
              <a:solidFill>
                <a:schemeClr val="tx1"/>
              </a:solidFill>
              <a:latin typeface="Times New Roman" pitchFamily="18" charset="0"/>
            </a:endParaRPr>
          </a:p>
        </p:txBody>
      </p:sp>
      <p:sp>
        <p:nvSpPr>
          <p:cNvPr id="440349" name="Line 29"/>
          <p:cNvSpPr>
            <a:spLocks noChangeShapeType="1"/>
          </p:cNvSpPr>
          <p:nvPr/>
        </p:nvSpPr>
        <p:spPr bwMode="auto">
          <a:xfrm>
            <a:off x="6646863" y="2868613"/>
            <a:ext cx="0" cy="314325"/>
          </a:xfrm>
          <a:prstGeom prst="line">
            <a:avLst/>
          </a:prstGeom>
          <a:noFill/>
          <a:ln w="19050">
            <a:solidFill>
              <a:srgbClr val="008280"/>
            </a:solidFill>
            <a:round/>
            <a:headEnd/>
            <a:tailEnd/>
          </a:ln>
          <a:effectLst/>
        </p:spPr>
        <p:txBody>
          <a:bodyPr wrap="none" anchor="ctr"/>
          <a:lstStyle/>
          <a:p>
            <a:endParaRPr lang="en-US"/>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Freeform 2"/>
          <p:cNvSpPr>
            <a:spLocks/>
          </p:cNvSpPr>
          <p:nvPr/>
        </p:nvSpPr>
        <p:spPr bwMode="auto">
          <a:xfrm>
            <a:off x="823913" y="4041775"/>
            <a:ext cx="1639887" cy="425450"/>
          </a:xfrm>
          <a:custGeom>
            <a:avLst/>
            <a:gdLst/>
            <a:ahLst/>
            <a:cxnLst>
              <a:cxn ang="0">
                <a:pos x="0" y="0"/>
              </a:cxn>
              <a:cxn ang="0">
                <a:pos x="53" y="66"/>
              </a:cxn>
              <a:cxn ang="0">
                <a:pos x="113" y="124"/>
              </a:cxn>
              <a:cxn ang="0">
                <a:pos x="178" y="174"/>
              </a:cxn>
              <a:cxn ang="0">
                <a:pos x="247" y="215"/>
              </a:cxn>
              <a:cxn ang="0">
                <a:pos x="318" y="249"/>
              </a:cxn>
              <a:cxn ang="0">
                <a:pos x="393" y="275"/>
              </a:cxn>
              <a:cxn ang="0">
                <a:pos x="471" y="293"/>
              </a:cxn>
              <a:cxn ang="0">
                <a:pos x="549" y="302"/>
              </a:cxn>
              <a:cxn ang="0">
                <a:pos x="627" y="303"/>
              </a:cxn>
              <a:cxn ang="0">
                <a:pos x="706" y="297"/>
              </a:cxn>
              <a:cxn ang="0">
                <a:pos x="783" y="282"/>
              </a:cxn>
              <a:cxn ang="0">
                <a:pos x="860" y="257"/>
              </a:cxn>
              <a:cxn ang="0">
                <a:pos x="934" y="225"/>
              </a:cxn>
              <a:cxn ang="0">
                <a:pos x="1005" y="184"/>
              </a:cxn>
              <a:cxn ang="0">
                <a:pos x="1072" y="136"/>
              </a:cxn>
              <a:cxn ang="0">
                <a:pos x="1135" y="77"/>
              </a:cxn>
            </a:cxnLst>
            <a:rect l="0" t="0" r="r" b="b"/>
            <a:pathLst>
              <a:path w="1136" h="304">
                <a:moveTo>
                  <a:pt x="0" y="0"/>
                </a:moveTo>
                <a:lnTo>
                  <a:pt x="53" y="66"/>
                </a:lnTo>
                <a:lnTo>
                  <a:pt x="113" y="124"/>
                </a:lnTo>
                <a:lnTo>
                  <a:pt x="178" y="174"/>
                </a:lnTo>
                <a:lnTo>
                  <a:pt x="247" y="215"/>
                </a:lnTo>
                <a:lnTo>
                  <a:pt x="318" y="249"/>
                </a:lnTo>
                <a:lnTo>
                  <a:pt x="393" y="275"/>
                </a:lnTo>
                <a:lnTo>
                  <a:pt x="471" y="293"/>
                </a:lnTo>
                <a:lnTo>
                  <a:pt x="549" y="302"/>
                </a:lnTo>
                <a:lnTo>
                  <a:pt x="627" y="303"/>
                </a:lnTo>
                <a:lnTo>
                  <a:pt x="706" y="297"/>
                </a:lnTo>
                <a:lnTo>
                  <a:pt x="783" y="282"/>
                </a:lnTo>
                <a:lnTo>
                  <a:pt x="860" y="257"/>
                </a:lnTo>
                <a:lnTo>
                  <a:pt x="934" y="225"/>
                </a:lnTo>
                <a:lnTo>
                  <a:pt x="1005" y="184"/>
                </a:lnTo>
                <a:lnTo>
                  <a:pt x="1072" y="136"/>
                </a:lnTo>
                <a:lnTo>
                  <a:pt x="1135" y="77"/>
                </a:lnTo>
              </a:path>
            </a:pathLst>
          </a:custGeom>
          <a:noFill/>
          <a:ln w="19050" cap="flat" cmpd="sng">
            <a:solidFill>
              <a:srgbClr val="808080"/>
            </a:solidFill>
            <a:prstDash val="solid"/>
            <a:round/>
            <a:headEnd type="triangle" w="med" len="med"/>
            <a:tailEnd type="none" w="med" len="med"/>
          </a:ln>
          <a:effectLst/>
        </p:spPr>
        <p:txBody>
          <a:bodyPr/>
          <a:lstStyle/>
          <a:p>
            <a:endParaRPr lang="en-US"/>
          </a:p>
        </p:txBody>
      </p:sp>
      <p:sp>
        <p:nvSpPr>
          <p:cNvPr id="441347" name="Rectangle 3"/>
          <p:cNvSpPr>
            <a:spLocks noGrp="1" noChangeArrowheads="1"/>
          </p:cNvSpPr>
          <p:nvPr>
            <p:ph type="body" idx="1"/>
          </p:nvPr>
        </p:nvSpPr>
        <p:spPr>
          <a:xfrm>
            <a:off x="1300163" y="4538663"/>
            <a:ext cx="1924050" cy="566737"/>
          </a:xfrm>
          <a:noFill/>
          <a:ln/>
        </p:spPr>
        <p:txBody>
          <a:bodyPr lIns="0" tIns="0" rIns="0" bIns="0"/>
          <a:lstStyle/>
          <a:p>
            <a:pPr marL="0" indent="0" defTabSz="457200">
              <a:spcBef>
                <a:spcPct val="0"/>
              </a:spcBef>
              <a:buClr>
                <a:srgbClr val="008280"/>
              </a:buClr>
              <a:buSzPct val="90000"/>
              <a:buFont typeface="Monotype Sorts" pitchFamily="2" charset="2"/>
              <a:buNone/>
            </a:pPr>
            <a:r>
              <a:rPr lang="en-US" sz="2500"/>
              <a:t>1000 rpm</a:t>
            </a:r>
            <a:endParaRPr lang="en-US"/>
          </a:p>
        </p:txBody>
      </p:sp>
      <p:sp>
        <p:nvSpPr>
          <p:cNvPr id="441348" name="Line 4"/>
          <p:cNvSpPr>
            <a:spLocks noChangeShapeType="1"/>
          </p:cNvSpPr>
          <p:nvPr/>
        </p:nvSpPr>
        <p:spPr bwMode="auto">
          <a:xfrm>
            <a:off x="4052888" y="2930525"/>
            <a:ext cx="3727450"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41349" name="Line 5"/>
          <p:cNvSpPr>
            <a:spLocks noChangeShapeType="1"/>
          </p:cNvSpPr>
          <p:nvPr/>
        </p:nvSpPr>
        <p:spPr bwMode="auto">
          <a:xfrm>
            <a:off x="4052888" y="1833563"/>
            <a:ext cx="0" cy="2185987"/>
          </a:xfrm>
          <a:prstGeom prst="line">
            <a:avLst/>
          </a:prstGeom>
          <a:noFill/>
          <a:ln w="19050">
            <a:solidFill>
              <a:srgbClr val="008280"/>
            </a:solidFill>
            <a:round/>
            <a:headEnd/>
            <a:tailEnd/>
          </a:ln>
          <a:effectLst/>
        </p:spPr>
        <p:txBody>
          <a:bodyPr wrap="none" anchor="ctr"/>
          <a:lstStyle/>
          <a:p>
            <a:endParaRPr lang="en-US"/>
          </a:p>
        </p:txBody>
      </p:sp>
      <p:grpSp>
        <p:nvGrpSpPr>
          <p:cNvPr id="2" name="Group 6"/>
          <p:cNvGrpSpPr>
            <a:grpSpLocks/>
          </p:cNvGrpSpPr>
          <p:nvPr/>
        </p:nvGrpSpPr>
        <p:grpSpPr bwMode="auto">
          <a:xfrm>
            <a:off x="4014788" y="1981200"/>
            <a:ext cx="660400" cy="1893888"/>
            <a:chOff x="2782" y="1414"/>
            <a:chExt cx="457" cy="1353"/>
          </a:xfrm>
        </p:grpSpPr>
        <p:sp>
          <p:nvSpPr>
            <p:cNvPr id="441351" name="Freeform 7"/>
            <p:cNvSpPr>
              <a:spLocks/>
            </p:cNvSpPr>
            <p:nvPr/>
          </p:nvSpPr>
          <p:spPr bwMode="auto">
            <a:xfrm>
              <a:off x="2782" y="1414"/>
              <a:ext cx="228" cy="672"/>
            </a:xfrm>
            <a:custGeom>
              <a:avLst/>
              <a:gdLst/>
              <a:ahLst/>
              <a:cxnLst>
                <a:cxn ang="0">
                  <a:pos x="227" y="671"/>
                </a:cxn>
                <a:cxn ang="0">
                  <a:pos x="215" y="514"/>
                </a:cxn>
                <a:cxn ang="0">
                  <a:pos x="203" y="378"/>
                </a:cxn>
                <a:cxn ang="0">
                  <a:pos x="189" y="262"/>
                </a:cxn>
                <a:cxn ang="0">
                  <a:pos x="176" y="168"/>
                </a:cxn>
                <a:cxn ang="0">
                  <a:pos x="159" y="95"/>
                </a:cxn>
                <a:cxn ang="0">
                  <a:pos x="144" y="42"/>
                </a:cxn>
                <a:cxn ang="0">
                  <a:pos x="128" y="11"/>
                </a:cxn>
                <a:cxn ang="0">
                  <a:pos x="112" y="0"/>
                </a:cxn>
                <a:cxn ang="0">
                  <a:pos x="96" y="11"/>
                </a:cxn>
                <a:cxn ang="0">
                  <a:pos x="80" y="42"/>
                </a:cxn>
                <a:cxn ang="0">
                  <a:pos x="64" y="95"/>
                </a:cxn>
                <a:cxn ang="0">
                  <a:pos x="50" y="168"/>
                </a:cxn>
                <a:cxn ang="0">
                  <a:pos x="34" y="262"/>
                </a:cxn>
                <a:cxn ang="0">
                  <a:pos x="22" y="378"/>
                </a:cxn>
                <a:cxn ang="0">
                  <a:pos x="10" y="514"/>
                </a:cxn>
                <a:cxn ang="0">
                  <a:pos x="0" y="671"/>
                </a:cxn>
              </a:cxnLst>
              <a:rect l="0" t="0" r="r" b="b"/>
              <a:pathLst>
                <a:path w="228" h="672">
                  <a:moveTo>
                    <a:pt x="227" y="671"/>
                  </a:moveTo>
                  <a:lnTo>
                    <a:pt x="215" y="514"/>
                  </a:lnTo>
                  <a:lnTo>
                    <a:pt x="203" y="378"/>
                  </a:lnTo>
                  <a:lnTo>
                    <a:pt x="189" y="262"/>
                  </a:lnTo>
                  <a:lnTo>
                    <a:pt x="176" y="168"/>
                  </a:lnTo>
                  <a:lnTo>
                    <a:pt x="159" y="95"/>
                  </a:lnTo>
                  <a:lnTo>
                    <a:pt x="144" y="42"/>
                  </a:lnTo>
                  <a:lnTo>
                    <a:pt x="128" y="11"/>
                  </a:lnTo>
                  <a:lnTo>
                    <a:pt x="112" y="0"/>
                  </a:lnTo>
                  <a:lnTo>
                    <a:pt x="96" y="11"/>
                  </a:lnTo>
                  <a:lnTo>
                    <a:pt x="80" y="42"/>
                  </a:lnTo>
                  <a:lnTo>
                    <a:pt x="64" y="95"/>
                  </a:lnTo>
                  <a:lnTo>
                    <a:pt x="50" y="168"/>
                  </a:lnTo>
                  <a:lnTo>
                    <a:pt x="34" y="262"/>
                  </a:lnTo>
                  <a:lnTo>
                    <a:pt x="22" y="378"/>
                  </a:lnTo>
                  <a:lnTo>
                    <a:pt x="10" y="514"/>
                  </a:lnTo>
                  <a:lnTo>
                    <a:pt x="0" y="671"/>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1352" name="Freeform 8"/>
            <p:cNvSpPr>
              <a:spLocks/>
            </p:cNvSpPr>
            <p:nvPr/>
          </p:nvSpPr>
          <p:spPr bwMode="auto">
            <a:xfrm>
              <a:off x="3010" y="2095"/>
              <a:ext cx="229" cy="672"/>
            </a:xfrm>
            <a:custGeom>
              <a:avLst/>
              <a:gdLst/>
              <a:ahLst/>
              <a:cxnLst>
                <a:cxn ang="0">
                  <a:pos x="228" y="0"/>
                </a:cxn>
                <a:cxn ang="0">
                  <a:pos x="216" y="158"/>
                </a:cxn>
                <a:cxn ang="0">
                  <a:pos x="204" y="294"/>
                </a:cxn>
                <a:cxn ang="0">
                  <a:pos x="190" y="410"/>
                </a:cxn>
                <a:cxn ang="0">
                  <a:pos x="176" y="504"/>
                </a:cxn>
                <a:cxn ang="0">
                  <a:pos x="160" y="578"/>
                </a:cxn>
                <a:cxn ang="0">
                  <a:pos x="145" y="630"/>
                </a:cxn>
                <a:cxn ang="0">
                  <a:pos x="128" y="661"/>
                </a:cxn>
                <a:cxn ang="0">
                  <a:pos x="113" y="671"/>
                </a:cxn>
                <a:cxn ang="0">
                  <a:pos x="96" y="661"/>
                </a:cxn>
                <a:cxn ang="0">
                  <a:pos x="80" y="630"/>
                </a:cxn>
                <a:cxn ang="0">
                  <a:pos x="64" y="578"/>
                </a:cxn>
                <a:cxn ang="0">
                  <a:pos x="50" y="504"/>
                </a:cxn>
                <a:cxn ang="0">
                  <a:pos x="35" y="410"/>
                </a:cxn>
                <a:cxn ang="0">
                  <a:pos x="22" y="294"/>
                </a:cxn>
                <a:cxn ang="0">
                  <a:pos x="10" y="158"/>
                </a:cxn>
                <a:cxn ang="0">
                  <a:pos x="0" y="0"/>
                </a:cxn>
              </a:cxnLst>
              <a:rect l="0" t="0" r="r" b="b"/>
              <a:pathLst>
                <a:path w="229" h="672">
                  <a:moveTo>
                    <a:pt x="228" y="0"/>
                  </a:moveTo>
                  <a:lnTo>
                    <a:pt x="216" y="158"/>
                  </a:lnTo>
                  <a:lnTo>
                    <a:pt x="204" y="294"/>
                  </a:lnTo>
                  <a:lnTo>
                    <a:pt x="190" y="410"/>
                  </a:lnTo>
                  <a:lnTo>
                    <a:pt x="176" y="504"/>
                  </a:lnTo>
                  <a:lnTo>
                    <a:pt x="160" y="578"/>
                  </a:lnTo>
                  <a:lnTo>
                    <a:pt x="145" y="630"/>
                  </a:lnTo>
                  <a:lnTo>
                    <a:pt x="128" y="661"/>
                  </a:lnTo>
                  <a:lnTo>
                    <a:pt x="113" y="671"/>
                  </a:lnTo>
                  <a:lnTo>
                    <a:pt x="96" y="661"/>
                  </a:lnTo>
                  <a:lnTo>
                    <a:pt x="80" y="630"/>
                  </a:lnTo>
                  <a:lnTo>
                    <a:pt x="64" y="578"/>
                  </a:lnTo>
                  <a:lnTo>
                    <a:pt x="50" y="504"/>
                  </a:lnTo>
                  <a:lnTo>
                    <a:pt x="35" y="410"/>
                  </a:lnTo>
                  <a:lnTo>
                    <a:pt x="22" y="294"/>
                  </a:lnTo>
                  <a:lnTo>
                    <a:pt x="10" y="158"/>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sp>
        <p:nvSpPr>
          <p:cNvPr id="441353" name="Line 9"/>
          <p:cNvSpPr>
            <a:spLocks noChangeShapeType="1"/>
          </p:cNvSpPr>
          <p:nvPr/>
        </p:nvSpPr>
        <p:spPr bwMode="auto">
          <a:xfrm>
            <a:off x="4052888" y="4359275"/>
            <a:ext cx="2592387" cy="0"/>
          </a:xfrm>
          <a:prstGeom prst="line">
            <a:avLst/>
          </a:prstGeom>
          <a:noFill/>
          <a:ln w="19050">
            <a:solidFill>
              <a:srgbClr val="008280"/>
            </a:solidFill>
            <a:round/>
            <a:headEnd/>
            <a:tailEnd/>
          </a:ln>
          <a:effectLst/>
        </p:spPr>
        <p:txBody>
          <a:bodyPr wrap="none" anchor="ctr"/>
          <a:lstStyle/>
          <a:p>
            <a:endParaRPr lang="en-US"/>
          </a:p>
        </p:txBody>
      </p:sp>
      <p:sp>
        <p:nvSpPr>
          <p:cNvPr id="441354" name="Line 10"/>
          <p:cNvSpPr>
            <a:spLocks noChangeShapeType="1"/>
          </p:cNvSpPr>
          <p:nvPr/>
        </p:nvSpPr>
        <p:spPr bwMode="auto">
          <a:xfrm>
            <a:off x="4052888" y="4191000"/>
            <a:ext cx="0" cy="314325"/>
          </a:xfrm>
          <a:prstGeom prst="line">
            <a:avLst/>
          </a:prstGeom>
          <a:noFill/>
          <a:ln w="19050">
            <a:solidFill>
              <a:srgbClr val="008280"/>
            </a:solidFill>
            <a:round/>
            <a:headEnd/>
            <a:tailEnd/>
          </a:ln>
          <a:effectLst/>
        </p:spPr>
        <p:txBody>
          <a:bodyPr wrap="none" anchor="ctr"/>
          <a:lstStyle/>
          <a:p>
            <a:endParaRPr lang="en-US"/>
          </a:p>
        </p:txBody>
      </p:sp>
      <p:sp>
        <p:nvSpPr>
          <p:cNvPr id="441355" name="Line 11"/>
          <p:cNvSpPr>
            <a:spLocks noChangeShapeType="1"/>
          </p:cNvSpPr>
          <p:nvPr/>
        </p:nvSpPr>
        <p:spPr bwMode="auto">
          <a:xfrm>
            <a:off x="6645275" y="4191000"/>
            <a:ext cx="0" cy="314325"/>
          </a:xfrm>
          <a:prstGeom prst="line">
            <a:avLst/>
          </a:prstGeom>
          <a:noFill/>
          <a:ln w="19050">
            <a:solidFill>
              <a:srgbClr val="008280"/>
            </a:solidFill>
            <a:round/>
            <a:headEnd/>
            <a:tailEnd/>
          </a:ln>
          <a:effectLst/>
        </p:spPr>
        <p:txBody>
          <a:bodyPr wrap="none" anchor="ctr"/>
          <a:lstStyle/>
          <a:p>
            <a:endParaRPr lang="en-US"/>
          </a:p>
        </p:txBody>
      </p:sp>
      <p:sp>
        <p:nvSpPr>
          <p:cNvPr id="441356" name="Text Box 12"/>
          <p:cNvSpPr txBox="1">
            <a:spLocks noChangeArrowheads="1"/>
          </p:cNvSpPr>
          <p:nvPr/>
        </p:nvSpPr>
        <p:spPr bwMode="auto">
          <a:xfrm>
            <a:off x="4538663" y="4516438"/>
            <a:ext cx="1508125" cy="309562"/>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1 revolution</a:t>
            </a:r>
            <a:endParaRPr lang="en-US" sz="2200">
              <a:solidFill>
                <a:schemeClr val="tx1"/>
              </a:solidFill>
              <a:latin typeface="Times New Roman" pitchFamily="18" charset="0"/>
            </a:endParaRPr>
          </a:p>
        </p:txBody>
      </p:sp>
      <p:sp>
        <p:nvSpPr>
          <p:cNvPr id="441357" name="Text Box 13"/>
          <p:cNvSpPr txBox="1">
            <a:spLocks noChangeArrowheads="1"/>
          </p:cNvSpPr>
          <p:nvPr/>
        </p:nvSpPr>
        <p:spPr bwMode="auto">
          <a:xfrm>
            <a:off x="7966075" y="2779713"/>
            <a:ext cx="655638"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Time</a:t>
            </a:r>
            <a:endParaRPr lang="en-US" sz="2200">
              <a:solidFill>
                <a:schemeClr val="tx1"/>
              </a:solidFill>
              <a:latin typeface="Times New Roman" pitchFamily="18" charset="0"/>
            </a:endParaRPr>
          </a:p>
        </p:txBody>
      </p:sp>
      <p:sp>
        <p:nvSpPr>
          <p:cNvPr id="441358" name="Text Box 14"/>
          <p:cNvSpPr txBox="1">
            <a:spLocks noChangeArrowheads="1"/>
          </p:cNvSpPr>
          <p:nvPr/>
        </p:nvSpPr>
        <p:spPr bwMode="auto">
          <a:xfrm>
            <a:off x="3463925" y="1350963"/>
            <a:ext cx="1298575" cy="309562"/>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Amplitude</a:t>
            </a:r>
            <a:endParaRPr lang="en-US" sz="2200">
              <a:solidFill>
                <a:schemeClr val="tx1"/>
              </a:solidFill>
              <a:latin typeface="Times New Roman" pitchFamily="18" charset="0"/>
            </a:endParaRPr>
          </a:p>
        </p:txBody>
      </p:sp>
      <p:sp>
        <p:nvSpPr>
          <p:cNvPr id="441359" name="Text Box 15"/>
          <p:cNvSpPr txBox="1">
            <a:spLocks noChangeArrowheads="1"/>
          </p:cNvSpPr>
          <p:nvPr/>
        </p:nvSpPr>
        <p:spPr bwMode="auto">
          <a:xfrm>
            <a:off x="3727450" y="2773363"/>
            <a:ext cx="171450"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0</a:t>
            </a:r>
            <a:endParaRPr lang="en-US" sz="2200">
              <a:solidFill>
                <a:schemeClr val="tx1"/>
              </a:solidFill>
              <a:latin typeface="Times New Roman" pitchFamily="18" charset="0"/>
            </a:endParaRPr>
          </a:p>
        </p:txBody>
      </p:sp>
      <p:sp>
        <p:nvSpPr>
          <p:cNvPr id="441360" name="Text Box 16"/>
          <p:cNvSpPr txBox="1">
            <a:spLocks noChangeArrowheads="1"/>
          </p:cNvSpPr>
          <p:nvPr/>
        </p:nvSpPr>
        <p:spPr bwMode="auto">
          <a:xfrm>
            <a:off x="3727450" y="1673225"/>
            <a:ext cx="18097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t>
            </a:r>
            <a:endParaRPr lang="en-US" sz="2200">
              <a:solidFill>
                <a:schemeClr val="tx1"/>
              </a:solidFill>
              <a:latin typeface="Times New Roman" pitchFamily="18" charset="0"/>
            </a:endParaRPr>
          </a:p>
        </p:txBody>
      </p:sp>
      <p:sp>
        <p:nvSpPr>
          <p:cNvPr id="441361" name="Text Box 17"/>
          <p:cNvSpPr txBox="1">
            <a:spLocks noChangeArrowheads="1"/>
          </p:cNvSpPr>
          <p:nvPr/>
        </p:nvSpPr>
        <p:spPr bwMode="auto">
          <a:xfrm>
            <a:off x="3765550" y="3717925"/>
            <a:ext cx="155575" cy="458788"/>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100"/>
              <a:t>-</a:t>
            </a:r>
            <a:endParaRPr lang="en-US" sz="2200">
              <a:solidFill>
                <a:schemeClr val="tx1"/>
              </a:solidFill>
              <a:latin typeface="Times New Roman" pitchFamily="18" charset="0"/>
            </a:endParaRPr>
          </a:p>
        </p:txBody>
      </p:sp>
      <p:sp>
        <p:nvSpPr>
          <p:cNvPr id="441362" name="Text Box 18"/>
          <p:cNvSpPr txBox="1">
            <a:spLocks noChangeArrowheads="1"/>
          </p:cNvSpPr>
          <p:nvPr/>
        </p:nvSpPr>
        <p:spPr bwMode="auto">
          <a:xfrm>
            <a:off x="4529138" y="504825"/>
            <a:ext cx="3582987" cy="53181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600" u="sng"/>
              <a:t>Time Waveform</a:t>
            </a:r>
            <a:endParaRPr lang="en-US" sz="2200">
              <a:solidFill>
                <a:schemeClr val="tx1"/>
              </a:solidFill>
              <a:latin typeface="Times New Roman" pitchFamily="18" charset="0"/>
            </a:endParaRPr>
          </a:p>
        </p:txBody>
      </p:sp>
      <p:grpSp>
        <p:nvGrpSpPr>
          <p:cNvPr id="3" name="Group 19"/>
          <p:cNvGrpSpPr>
            <a:grpSpLocks/>
          </p:cNvGrpSpPr>
          <p:nvPr/>
        </p:nvGrpSpPr>
        <p:grpSpPr bwMode="auto">
          <a:xfrm>
            <a:off x="1658938" y="2574925"/>
            <a:ext cx="841375" cy="300038"/>
            <a:chOff x="1150" y="1838"/>
            <a:chExt cx="582" cy="214"/>
          </a:xfrm>
        </p:grpSpPr>
        <p:sp>
          <p:nvSpPr>
            <p:cNvPr id="441364" name="Freeform 20"/>
            <p:cNvSpPr>
              <a:spLocks/>
            </p:cNvSpPr>
            <p:nvPr/>
          </p:nvSpPr>
          <p:spPr bwMode="auto">
            <a:xfrm>
              <a:off x="1151" y="1838"/>
              <a:ext cx="579" cy="213"/>
            </a:xfrm>
            <a:custGeom>
              <a:avLst/>
              <a:gdLst/>
              <a:ahLst/>
              <a:cxnLst>
                <a:cxn ang="0">
                  <a:pos x="561" y="0"/>
                </a:cxn>
                <a:cxn ang="0">
                  <a:pos x="0" y="108"/>
                </a:cxn>
                <a:cxn ang="0">
                  <a:pos x="17" y="212"/>
                </a:cxn>
                <a:cxn ang="0">
                  <a:pos x="578" y="104"/>
                </a:cxn>
                <a:cxn ang="0">
                  <a:pos x="561" y="0"/>
                </a:cxn>
              </a:cxnLst>
              <a:rect l="0" t="0" r="r" b="b"/>
              <a:pathLst>
                <a:path w="579" h="213">
                  <a:moveTo>
                    <a:pt x="561" y="0"/>
                  </a:moveTo>
                  <a:lnTo>
                    <a:pt x="0" y="108"/>
                  </a:lnTo>
                  <a:lnTo>
                    <a:pt x="17" y="212"/>
                  </a:lnTo>
                  <a:lnTo>
                    <a:pt x="578" y="104"/>
                  </a:lnTo>
                  <a:lnTo>
                    <a:pt x="561" y="0"/>
                  </a:lnTo>
                </a:path>
              </a:pathLst>
            </a:custGeom>
            <a:solidFill>
              <a:srgbClr val="E1E1E1"/>
            </a:solidFill>
            <a:ln w="19050" cap="flat" cmpd="sng">
              <a:solidFill>
                <a:srgbClr val="000000"/>
              </a:solidFill>
              <a:prstDash val="solid"/>
              <a:round/>
              <a:headEnd type="none" w="med" len="med"/>
              <a:tailEnd type="none" w="med" len="med"/>
            </a:ln>
            <a:effectLst/>
          </p:spPr>
          <p:txBody>
            <a:bodyPr/>
            <a:lstStyle/>
            <a:p>
              <a:endParaRPr lang="en-US"/>
            </a:p>
          </p:txBody>
        </p:sp>
        <p:sp>
          <p:nvSpPr>
            <p:cNvPr id="441365" name="Oval 21"/>
            <p:cNvSpPr>
              <a:spLocks noChangeArrowheads="1"/>
            </p:cNvSpPr>
            <p:nvPr/>
          </p:nvSpPr>
          <p:spPr bwMode="auto">
            <a:xfrm rot="10500000">
              <a:off x="1150" y="1942"/>
              <a:ext cx="27" cy="110"/>
            </a:xfrm>
            <a:prstGeom prst="ellipse">
              <a:avLst/>
            </a:prstGeom>
            <a:solidFill>
              <a:srgbClr val="E1E1E1"/>
            </a:solidFill>
            <a:ln w="19050">
              <a:solidFill>
                <a:srgbClr val="000000"/>
              </a:solidFill>
              <a:round/>
              <a:headEnd/>
              <a:tailEnd/>
            </a:ln>
            <a:effectLst/>
          </p:spPr>
          <p:txBody>
            <a:bodyPr wrap="none" anchor="ctr"/>
            <a:lstStyle/>
            <a:p>
              <a:endParaRPr lang="en-US"/>
            </a:p>
          </p:txBody>
        </p:sp>
        <p:sp>
          <p:nvSpPr>
            <p:cNvPr id="441366" name="Oval 22"/>
            <p:cNvSpPr>
              <a:spLocks noChangeArrowheads="1"/>
            </p:cNvSpPr>
            <p:nvPr/>
          </p:nvSpPr>
          <p:spPr bwMode="auto">
            <a:xfrm rot="10500000">
              <a:off x="1704" y="1840"/>
              <a:ext cx="28" cy="106"/>
            </a:xfrm>
            <a:prstGeom prst="ellipse">
              <a:avLst/>
            </a:prstGeom>
            <a:solidFill>
              <a:srgbClr val="E1E1E1"/>
            </a:solidFill>
            <a:ln w="19050">
              <a:solidFill>
                <a:srgbClr val="000000"/>
              </a:solidFill>
              <a:round/>
              <a:headEnd/>
              <a:tailEnd/>
            </a:ln>
            <a:effectLst/>
          </p:spPr>
          <p:txBody>
            <a:bodyPr wrap="none" anchor="ctr"/>
            <a:lstStyle/>
            <a:p>
              <a:endParaRPr lang="en-US"/>
            </a:p>
          </p:txBody>
        </p:sp>
        <p:sp>
          <p:nvSpPr>
            <p:cNvPr id="441367" name="Freeform 23"/>
            <p:cNvSpPr>
              <a:spLocks/>
            </p:cNvSpPr>
            <p:nvPr/>
          </p:nvSpPr>
          <p:spPr bwMode="auto">
            <a:xfrm>
              <a:off x="1681" y="1841"/>
              <a:ext cx="44" cy="102"/>
            </a:xfrm>
            <a:custGeom>
              <a:avLst/>
              <a:gdLst/>
              <a:ahLst/>
              <a:cxnLst>
                <a:cxn ang="0">
                  <a:pos x="29" y="0"/>
                </a:cxn>
                <a:cxn ang="0">
                  <a:pos x="0" y="11"/>
                </a:cxn>
                <a:cxn ang="0">
                  <a:pos x="5" y="98"/>
                </a:cxn>
                <a:cxn ang="0">
                  <a:pos x="43" y="101"/>
                </a:cxn>
                <a:cxn ang="0">
                  <a:pos x="29" y="0"/>
                </a:cxn>
                <a:cxn ang="0">
                  <a:pos x="29" y="0"/>
                </a:cxn>
              </a:cxnLst>
              <a:rect l="0" t="0" r="r" b="b"/>
              <a:pathLst>
                <a:path w="44" h="102">
                  <a:moveTo>
                    <a:pt x="29" y="0"/>
                  </a:moveTo>
                  <a:lnTo>
                    <a:pt x="0" y="11"/>
                  </a:lnTo>
                  <a:lnTo>
                    <a:pt x="5" y="98"/>
                  </a:lnTo>
                  <a:lnTo>
                    <a:pt x="43" y="101"/>
                  </a:lnTo>
                  <a:lnTo>
                    <a:pt x="29" y="0"/>
                  </a:lnTo>
                  <a:lnTo>
                    <a:pt x="29" y="0"/>
                  </a:lnTo>
                </a:path>
              </a:pathLst>
            </a:custGeom>
            <a:solidFill>
              <a:srgbClr val="E1E1E1"/>
            </a:solidFill>
            <a:ln w="19050" cap="flat" cmpd="sng">
              <a:solidFill>
                <a:srgbClr val="FFFFFF"/>
              </a:solidFill>
              <a:prstDash val="solid"/>
              <a:round/>
              <a:headEnd type="none" w="med" len="med"/>
              <a:tailEnd type="none" w="med" len="med"/>
            </a:ln>
            <a:effectLst/>
          </p:spPr>
          <p:txBody>
            <a:bodyPr/>
            <a:lstStyle/>
            <a:p>
              <a:endParaRPr lang="en-US"/>
            </a:p>
          </p:txBody>
        </p:sp>
      </p:grpSp>
      <p:sp>
        <p:nvSpPr>
          <p:cNvPr id="441368" name="Freeform 24"/>
          <p:cNvSpPr>
            <a:spLocks/>
          </p:cNvSpPr>
          <p:nvPr/>
        </p:nvSpPr>
        <p:spPr bwMode="auto">
          <a:xfrm>
            <a:off x="846138" y="1822450"/>
            <a:ext cx="809625" cy="946150"/>
          </a:xfrm>
          <a:custGeom>
            <a:avLst/>
            <a:gdLst/>
            <a:ahLst/>
            <a:cxnLst>
              <a:cxn ang="0">
                <a:pos x="560" y="612"/>
              </a:cxn>
              <a:cxn ang="0">
                <a:pos x="471" y="468"/>
              </a:cxn>
              <a:cxn ang="0">
                <a:pos x="372" y="301"/>
              </a:cxn>
              <a:cxn ang="0">
                <a:pos x="276" y="153"/>
              </a:cxn>
              <a:cxn ang="0">
                <a:pos x="196" y="65"/>
              </a:cxn>
              <a:cxn ang="0">
                <a:pos x="116" y="0"/>
              </a:cxn>
              <a:cxn ang="0">
                <a:pos x="68" y="0"/>
              </a:cxn>
              <a:cxn ang="0">
                <a:pos x="26" y="15"/>
              </a:cxn>
              <a:cxn ang="0">
                <a:pos x="0" y="62"/>
              </a:cxn>
              <a:cxn ang="0">
                <a:pos x="10" y="117"/>
              </a:cxn>
              <a:cxn ang="0">
                <a:pos x="53" y="212"/>
              </a:cxn>
              <a:cxn ang="0">
                <a:pos x="122" y="327"/>
              </a:cxn>
              <a:cxn ang="0">
                <a:pos x="270" y="469"/>
              </a:cxn>
              <a:cxn ang="0">
                <a:pos x="340" y="535"/>
              </a:cxn>
              <a:cxn ang="0">
                <a:pos x="491" y="675"/>
              </a:cxn>
              <a:cxn ang="0">
                <a:pos x="560" y="612"/>
              </a:cxn>
              <a:cxn ang="0">
                <a:pos x="560" y="612"/>
              </a:cxn>
            </a:cxnLst>
            <a:rect l="0" t="0" r="r" b="b"/>
            <a:pathLst>
              <a:path w="561" h="676">
                <a:moveTo>
                  <a:pt x="560" y="612"/>
                </a:moveTo>
                <a:lnTo>
                  <a:pt x="471" y="468"/>
                </a:lnTo>
                <a:lnTo>
                  <a:pt x="372" y="301"/>
                </a:lnTo>
                <a:lnTo>
                  <a:pt x="276" y="153"/>
                </a:lnTo>
                <a:lnTo>
                  <a:pt x="196" y="65"/>
                </a:lnTo>
                <a:lnTo>
                  <a:pt x="116" y="0"/>
                </a:lnTo>
                <a:lnTo>
                  <a:pt x="68" y="0"/>
                </a:lnTo>
                <a:lnTo>
                  <a:pt x="26" y="15"/>
                </a:lnTo>
                <a:lnTo>
                  <a:pt x="0" y="62"/>
                </a:lnTo>
                <a:lnTo>
                  <a:pt x="10" y="117"/>
                </a:lnTo>
                <a:lnTo>
                  <a:pt x="53" y="212"/>
                </a:lnTo>
                <a:lnTo>
                  <a:pt x="122" y="327"/>
                </a:lnTo>
                <a:lnTo>
                  <a:pt x="270" y="469"/>
                </a:lnTo>
                <a:lnTo>
                  <a:pt x="340" y="535"/>
                </a:lnTo>
                <a:lnTo>
                  <a:pt x="491" y="675"/>
                </a:lnTo>
                <a:lnTo>
                  <a:pt x="560" y="612"/>
                </a:lnTo>
                <a:lnTo>
                  <a:pt x="560" y="612"/>
                </a:lnTo>
              </a:path>
            </a:pathLst>
          </a:custGeom>
          <a:solidFill>
            <a:srgbClr val="E12000"/>
          </a:solidFill>
          <a:ln w="19050" cap="flat" cmpd="sng">
            <a:solidFill>
              <a:srgbClr val="000000"/>
            </a:solidFill>
            <a:prstDash val="solid"/>
            <a:round/>
            <a:headEnd type="none" w="med" len="med"/>
            <a:tailEnd type="none" w="med" len="med"/>
          </a:ln>
          <a:effectLst/>
        </p:spPr>
        <p:txBody>
          <a:bodyPr/>
          <a:lstStyle/>
          <a:p>
            <a:endParaRPr lang="en-US"/>
          </a:p>
        </p:txBody>
      </p:sp>
      <p:sp>
        <p:nvSpPr>
          <p:cNvPr id="441369" name="Freeform 25"/>
          <p:cNvSpPr>
            <a:spLocks/>
          </p:cNvSpPr>
          <p:nvPr/>
        </p:nvSpPr>
        <p:spPr bwMode="auto">
          <a:xfrm>
            <a:off x="1700213" y="1838325"/>
            <a:ext cx="809625" cy="946150"/>
          </a:xfrm>
          <a:custGeom>
            <a:avLst/>
            <a:gdLst/>
            <a:ahLst/>
            <a:cxnLst>
              <a:cxn ang="0">
                <a:pos x="0" y="612"/>
              </a:cxn>
              <a:cxn ang="0">
                <a:pos x="88" y="468"/>
              </a:cxn>
              <a:cxn ang="0">
                <a:pos x="188" y="301"/>
              </a:cxn>
              <a:cxn ang="0">
                <a:pos x="283" y="154"/>
              </a:cxn>
              <a:cxn ang="0">
                <a:pos x="364" y="66"/>
              </a:cxn>
              <a:cxn ang="0">
                <a:pos x="443" y="0"/>
              </a:cxn>
              <a:cxn ang="0">
                <a:pos x="492" y="0"/>
              </a:cxn>
              <a:cxn ang="0">
                <a:pos x="532" y="15"/>
              </a:cxn>
              <a:cxn ang="0">
                <a:pos x="560" y="62"/>
              </a:cxn>
              <a:cxn ang="0">
                <a:pos x="550" y="118"/>
              </a:cxn>
              <a:cxn ang="0">
                <a:pos x="507" y="212"/>
              </a:cxn>
              <a:cxn ang="0">
                <a:pos x="437" y="327"/>
              </a:cxn>
              <a:cxn ang="0">
                <a:pos x="290" y="470"/>
              </a:cxn>
              <a:cxn ang="0">
                <a:pos x="218" y="535"/>
              </a:cxn>
              <a:cxn ang="0">
                <a:pos x="68" y="675"/>
              </a:cxn>
              <a:cxn ang="0">
                <a:pos x="0" y="612"/>
              </a:cxn>
              <a:cxn ang="0">
                <a:pos x="0" y="612"/>
              </a:cxn>
            </a:cxnLst>
            <a:rect l="0" t="0" r="r" b="b"/>
            <a:pathLst>
              <a:path w="561" h="676">
                <a:moveTo>
                  <a:pt x="0" y="612"/>
                </a:moveTo>
                <a:lnTo>
                  <a:pt x="88" y="468"/>
                </a:lnTo>
                <a:lnTo>
                  <a:pt x="188" y="301"/>
                </a:lnTo>
                <a:lnTo>
                  <a:pt x="283" y="154"/>
                </a:lnTo>
                <a:lnTo>
                  <a:pt x="364" y="66"/>
                </a:lnTo>
                <a:lnTo>
                  <a:pt x="443" y="0"/>
                </a:lnTo>
                <a:lnTo>
                  <a:pt x="492" y="0"/>
                </a:lnTo>
                <a:lnTo>
                  <a:pt x="532" y="15"/>
                </a:lnTo>
                <a:lnTo>
                  <a:pt x="560" y="62"/>
                </a:lnTo>
                <a:lnTo>
                  <a:pt x="550" y="118"/>
                </a:lnTo>
                <a:lnTo>
                  <a:pt x="507" y="212"/>
                </a:lnTo>
                <a:lnTo>
                  <a:pt x="437" y="327"/>
                </a:lnTo>
                <a:lnTo>
                  <a:pt x="290" y="470"/>
                </a:lnTo>
                <a:lnTo>
                  <a:pt x="218" y="535"/>
                </a:lnTo>
                <a:lnTo>
                  <a:pt x="68" y="675"/>
                </a:lnTo>
                <a:lnTo>
                  <a:pt x="0" y="612"/>
                </a:lnTo>
                <a:lnTo>
                  <a:pt x="0" y="612"/>
                </a:lnTo>
              </a:path>
            </a:pathLst>
          </a:custGeom>
          <a:solidFill>
            <a:srgbClr val="E12000"/>
          </a:solidFill>
          <a:ln w="19050" cap="flat" cmpd="sng">
            <a:solidFill>
              <a:srgbClr val="000000"/>
            </a:solidFill>
            <a:prstDash val="solid"/>
            <a:round/>
            <a:headEnd type="none" w="med" len="med"/>
            <a:tailEnd type="none" w="med" len="med"/>
          </a:ln>
          <a:effectLst/>
        </p:spPr>
        <p:txBody>
          <a:bodyPr/>
          <a:lstStyle/>
          <a:p>
            <a:endParaRPr lang="en-US"/>
          </a:p>
        </p:txBody>
      </p:sp>
      <p:sp>
        <p:nvSpPr>
          <p:cNvPr id="441370" name="Freeform 26"/>
          <p:cNvSpPr>
            <a:spLocks/>
          </p:cNvSpPr>
          <p:nvPr/>
        </p:nvSpPr>
        <p:spPr bwMode="auto">
          <a:xfrm>
            <a:off x="1676400" y="2849563"/>
            <a:ext cx="809625" cy="947737"/>
          </a:xfrm>
          <a:custGeom>
            <a:avLst/>
            <a:gdLst/>
            <a:ahLst/>
            <a:cxnLst>
              <a:cxn ang="0">
                <a:pos x="0" y="63"/>
              </a:cxn>
              <a:cxn ang="0">
                <a:pos x="89" y="207"/>
              </a:cxn>
              <a:cxn ang="0">
                <a:pos x="189" y="374"/>
              </a:cxn>
              <a:cxn ang="0">
                <a:pos x="284" y="522"/>
              </a:cxn>
              <a:cxn ang="0">
                <a:pos x="364" y="609"/>
              </a:cxn>
              <a:cxn ang="0">
                <a:pos x="443" y="675"/>
              </a:cxn>
              <a:cxn ang="0">
                <a:pos x="493" y="676"/>
              </a:cxn>
              <a:cxn ang="0">
                <a:pos x="533" y="661"/>
              </a:cxn>
              <a:cxn ang="0">
                <a:pos x="560" y="613"/>
              </a:cxn>
              <a:cxn ang="0">
                <a:pos x="551" y="558"/>
              </a:cxn>
              <a:cxn ang="0">
                <a:pos x="508" y="463"/>
              </a:cxn>
              <a:cxn ang="0">
                <a:pos x="438" y="349"/>
              </a:cxn>
              <a:cxn ang="0">
                <a:pos x="289" y="206"/>
              </a:cxn>
              <a:cxn ang="0">
                <a:pos x="219" y="141"/>
              </a:cxn>
              <a:cxn ang="0">
                <a:pos x="69" y="0"/>
              </a:cxn>
              <a:cxn ang="0">
                <a:pos x="0" y="63"/>
              </a:cxn>
              <a:cxn ang="0">
                <a:pos x="0" y="63"/>
              </a:cxn>
            </a:cxnLst>
            <a:rect l="0" t="0" r="r" b="b"/>
            <a:pathLst>
              <a:path w="561" h="677">
                <a:moveTo>
                  <a:pt x="0" y="63"/>
                </a:moveTo>
                <a:lnTo>
                  <a:pt x="89" y="207"/>
                </a:lnTo>
                <a:lnTo>
                  <a:pt x="189" y="374"/>
                </a:lnTo>
                <a:lnTo>
                  <a:pt x="284" y="522"/>
                </a:lnTo>
                <a:lnTo>
                  <a:pt x="364" y="609"/>
                </a:lnTo>
                <a:lnTo>
                  <a:pt x="443" y="675"/>
                </a:lnTo>
                <a:lnTo>
                  <a:pt x="493" y="676"/>
                </a:lnTo>
                <a:lnTo>
                  <a:pt x="533" y="661"/>
                </a:lnTo>
                <a:lnTo>
                  <a:pt x="560" y="613"/>
                </a:lnTo>
                <a:lnTo>
                  <a:pt x="551" y="558"/>
                </a:lnTo>
                <a:lnTo>
                  <a:pt x="508" y="463"/>
                </a:lnTo>
                <a:lnTo>
                  <a:pt x="438" y="349"/>
                </a:lnTo>
                <a:lnTo>
                  <a:pt x="289" y="206"/>
                </a:lnTo>
                <a:lnTo>
                  <a:pt x="219" y="141"/>
                </a:lnTo>
                <a:lnTo>
                  <a:pt x="69" y="0"/>
                </a:lnTo>
                <a:lnTo>
                  <a:pt x="0" y="63"/>
                </a:lnTo>
                <a:lnTo>
                  <a:pt x="0" y="63"/>
                </a:lnTo>
              </a:path>
            </a:pathLst>
          </a:custGeom>
          <a:solidFill>
            <a:srgbClr val="E12000"/>
          </a:solidFill>
          <a:ln w="19050" cap="flat" cmpd="sng">
            <a:solidFill>
              <a:srgbClr val="000000"/>
            </a:solidFill>
            <a:prstDash val="solid"/>
            <a:round/>
            <a:headEnd type="none" w="med" len="med"/>
            <a:tailEnd type="none" w="med" len="med"/>
          </a:ln>
          <a:effectLst/>
        </p:spPr>
        <p:txBody>
          <a:bodyPr/>
          <a:lstStyle/>
          <a:p>
            <a:endParaRPr lang="en-US"/>
          </a:p>
        </p:txBody>
      </p:sp>
      <p:sp>
        <p:nvSpPr>
          <p:cNvPr id="441371" name="Freeform 27"/>
          <p:cNvSpPr>
            <a:spLocks/>
          </p:cNvSpPr>
          <p:nvPr/>
        </p:nvSpPr>
        <p:spPr bwMode="auto">
          <a:xfrm>
            <a:off x="814388" y="2849563"/>
            <a:ext cx="809625" cy="947737"/>
          </a:xfrm>
          <a:custGeom>
            <a:avLst/>
            <a:gdLst/>
            <a:ahLst/>
            <a:cxnLst>
              <a:cxn ang="0">
                <a:pos x="560" y="63"/>
              </a:cxn>
              <a:cxn ang="0">
                <a:pos x="470" y="207"/>
              </a:cxn>
              <a:cxn ang="0">
                <a:pos x="372" y="374"/>
              </a:cxn>
              <a:cxn ang="0">
                <a:pos x="277" y="522"/>
              </a:cxn>
              <a:cxn ang="0">
                <a:pos x="196" y="609"/>
              </a:cxn>
              <a:cxn ang="0">
                <a:pos x="116" y="675"/>
              </a:cxn>
              <a:cxn ang="0">
                <a:pos x="68" y="676"/>
              </a:cxn>
              <a:cxn ang="0">
                <a:pos x="27" y="661"/>
              </a:cxn>
              <a:cxn ang="0">
                <a:pos x="0" y="613"/>
              </a:cxn>
              <a:cxn ang="0">
                <a:pos x="10" y="558"/>
              </a:cxn>
              <a:cxn ang="0">
                <a:pos x="53" y="463"/>
              </a:cxn>
              <a:cxn ang="0">
                <a:pos x="122" y="349"/>
              </a:cxn>
              <a:cxn ang="0">
                <a:pos x="270" y="206"/>
              </a:cxn>
              <a:cxn ang="0">
                <a:pos x="341" y="141"/>
              </a:cxn>
              <a:cxn ang="0">
                <a:pos x="492" y="0"/>
              </a:cxn>
              <a:cxn ang="0">
                <a:pos x="560" y="63"/>
              </a:cxn>
              <a:cxn ang="0">
                <a:pos x="560" y="63"/>
              </a:cxn>
            </a:cxnLst>
            <a:rect l="0" t="0" r="r" b="b"/>
            <a:pathLst>
              <a:path w="561" h="677">
                <a:moveTo>
                  <a:pt x="560" y="63"/>
                </a:moveTo>
                <a:lnTo>
                  <a:pt x="470" y="207"/>
                </a:lnTo>
                <a:lnTo>
                  <a:pt x="372" y="374"/>
                </a:lnTo>
                <a:lnTo>
                  <a:pt x="277" y="522"/>
                </a:lnTo>
                <a:lnTo>
                  <a:pt x="196" y="609"/>
                </a:lnTo>
                <a:lnTo>
                  <a:pt x="116" y="675"/>
                </a:lnTo>
                <a:lnTo>
                  <a:pt x="68" y="676"/>
                </a:lnTo>
                <a:lnTo>
                  <a:pt x="27" y="661"/>
                </a:lnTo>
                <a:lnTo>
                  <a:pt x="0" y="613"/>
                </a:lnTo>
                <a:lnTo>
                  <a:pt x="10" y="558"/>
                </a:lnTo>
                <a:lnTo>
                  <a:pt x="53" y="463"/>
                </a:lnTo>
                <a:lnTo>
                  <a:pt x="122" y="349"/>
                </a:lnTo>
                <a:lnTo>
                  <a:pt x="270" y="206"/>
                </a:lnTo>
                <a:lnTo>
                  <a:pt x="341" y="141"/>
                </a:lnTo>
                <a:lnTo>
                  <a:pt x="492" y="0"/>
                </a:lnTo>
                <a:lnTo>
                  <a:pt x="560" y="63"/>
                </a:lnTo>
                <a:lnTo>
                  <a:pt x="560" y="63"/>
                </a:lnTo>
              </a:path>
            </a:pathLst>
          </a:custGeom>
          <a:solidFill>
            <a:srgbClr val="E12000"/>
          </a:solidFill>
          <a:ln w="19050" cap="flat" cmpd="sng">
            <a:solidFill>
              <a:srgbClr val="000000"/>
            </a:solidFill>
            <a:prstDash val="solid"/>
            <a:round/>
            <a:headEnd type="none" w="med" len="med"/>
            <a:tailEnd type="none" w="med" len="med"/>
          </a:ln>
          <a:effectLst/>
        </p:spPr>
        <p:txBody>
          <a:bodyPr/>
          <a:lstStyle/>
          <a:p>
            <a:endParaRPr lang="en-US"/>
          </a:p>
        </p:txBody>
      </p:sp>
      <p:sp>
        <p:nvSpPr>
          <p:cNvPr id="441372" name="Freeform 28"/>
          <p:cNvSpPr>
            <a:spLocks/>
          </p:cNvSpPr>
          <p:nvPr/>
        </p:nvSpPr>
        <p:spPr bwMode="auto">
          <a:xfrm>
            <a:off x="1492250" y="2657475"/>
            <a:ext cx="109538" cy="131763"/>
          </a:xfrm>
          <a:custGeom>
            <a:avLst/>
            <a:gdLst/>
            <a:ahLst/>
            <a:cxnLst>
              <a:cxn ang="0">
                <a:pos x="3" y="0"/>
              </a:cxn>
              <a:cxn ang="0">
                <a:pos x="0" y="89"/>
              </a:cxn>
              <a:cxn ang="0">
                <a:pos x="75" y="93"/>
              </a:cxn>
              <a:cxn ang="0">
                <a:pos x="63" y="5"/>
              </a:cxn>
              <a:cxn ang="0">
                <a:pos x="3" y="3"/>
              </a:cxn>
              <a:cxn ang="0">
                <a:pos x="3" y="0"/>
              </a:cxn>
              <a:cxn ang="0">
                <a:pos x="3" y="0"/>
              </a:cxn>
            </a:cxnLst>
            <a:rect l="0" t="0" r="r" b="b"/>
            <a:pathLst>
              <a:path w="76" h="94">
                <a:moveTo>
                  <a:pt x="3" y="0"/>
                </a:moveTo>
                <a:lnTo>
                  <a:pt x="0" y="89"/>
                </a:lnTo>
                <a:lnTo>
                  <a:pt x="75" y="93"/>
                </a:lnTo>
                <a:lnTo>
                  <a:pt x="63" y="5"/>
                </a:lnTo>
                <a:lnTo>
                  <a:pt x="3" y="3"/>
                </a:lnTo>
                <a:lnTo>
                  <a:pt x="3" y="0"/>
                </a:lnTo>
                <a:lnTo>
                  <a:pt x="3" y="0"/>
                </a:lnTo>
              </a:path>
            </a:pathLst>
          </a:custGeom>
          <a:solidFill>
            <a:srgbClr val="E12000"/>
          </a:solidFill>
          <a:ln w="19050" cap="flat" cmpd="sng">
            <a:solidFill>
              <a:srgbClr val="E1E1E1"/>
            </a:solidFill>
            <a:prstDash val="solid"/>
            <a:round/>
            <a:headEnd type="none" w="med" len="med"/>
            <a:tailEnd type="none" w="med" len="med"/>
          </a:ln>
          <a:effectLst/>
        </p:spPr>
        <p:txBody>
          <a:bodyPr/>
          <a:lstStyle/>
          <a:p>
            <a:endParaRPr lang="en-US"/>
          </a:p>
        </p:txBody>
      </p:sp>
      <p:sp>
        <p:nvSpPr>
          <p:cNvPr id="441373" name="Line 29"/>
          <p:cNvSpPr>
            <a:spLocks noChangeShapeType="1"/>
          </p:cNvSpPr>
          <p:nvPr/>
        </p:nvSpPr>
        <p:spPr bwMode="auto">
          <a:xfrm>
            <a:off x="1425575" y="2649538"/>
            <a:ext cx="142875" cy="131762"/>
          </a:xfrm>
          <a:prstGeom prst="line">
            <a:avLst/>
          </a:prstGeom>
          <a:noFill/>
          <a:ln w="19050">
            <a:solidFill>
              <a:srgbClr val="000000"/>
            </a:solidFill>
            <a:round/>
            <a:headEnd/>
            <a:tailEnd/>
          </a:ln>
          <a:effectLst/>
        </p:spPr>
        <p:txBody>
          <a:bodyPr wrap="none" anchor="ctr"/>
          <a:lstStyle/>
          <a:p>
            <a:endParaRPr lang="en-US"/>
          </a:p>
        </p:txBody>
      </p:sp>
      <p:sp>
        <p:nvSpPr>
          <p:cNvPr id="441374" name="Oval 30"/>
          <p:cNvSpPr>
            <a:spLocks noChangeArrowheads="1"/>
          </p:cNvSpPr>
          <p:nvPr/>
        </p:nvSpPr>
        <p:spPr bwMode="auto">
          <a:xfrm>
            <a:off x="1531938" y="2671763"/>
            <a:ext cx="277812" cy="296862"/>
          </a:xfrm>
          <a:prstGeom prst="ellipse">
            <a:avLst/>
          </a:prstGeom>
          <a:solidFill>
            <a:srgbClr val="E12000"/>
          </a:solidFill>
          <a:ln w="19050">
            <a:solidFill>
              <a:srgbClr val="000000"/>
            </a:solidFill>
            <a:round/>
            <a:headEnd/>
            <a:tailEnd/>
          </a:ln>
          <a:effectLst/>
        </p:spPr>
        <p:txBody>
          <a:bodyPr wrap="none" anchor="ctr"/>
          <a:lstStyle/>
          <a:p>
            <a:endParaRPr lang="en-US"/>
          </a:p>
        </p:txBody>
      </p:sp>
      <p:grpSp>
        <p:nvGrpSpPr>
          <p:cNvPr id="4" name="Group 31"/>
          <p:cNvGrpSpPr>
            <a:grpSpLocks/>
          </p:cNvGrpSpPr>
          <p:nvPr/>
        </p:nvGrpSpPr>
        <p:grpSpPr bwMode="auto">
          <a:xfrm>
            <a:off x="896938" y="2751138"/>
            <a:ext cx="796925" cy="300037"/>
            <a:chOff x="621" y="1964"/>
            <a:chExt cx="553" cy="214"/>
          </a:xfrm>
        </p:grpSpPr>
        <p:sp>
          <p:nvSpPr>
            <p:cNvPr id="441376" name="Freeform 32"/>
            <p:cNvSpPr>
              <a:spLocks/>
            </p:cNvSpPr>
            <p:nvPr/>
          </p:nvSpPr>
          <p:spPr bwMode="auto">
            <a:xfrm>
              <a:off x="622" y="1964"/>
              <a:ext cx="547" cy="213"/>
            </a:xfrm>
            <a:custGeom>
              <a:avLst/>
              <a:gdLst/>
              <a:ahLst/>
              <a:cxnLst>
                <a:cxn ang="0">
                  <a:pos x="530" y="0"/>
                </a:cxn>
                <a:cxn ang="0">
                  <a:pos x="0" y="108"/>
                </a:cxn>
                <a:cxn ang="0">
                  <a:pos x="17" y="212"/>
                </a:cxn>
                <a:cxn ang="0">
                  <a:pos x="546" y="104"/>
                </a:cxn>
                <a:cxn ang="0">
                  <a:pos x="530" y="0"/>
                </a:cxn>
              </a:cxnLst>
              <a:rect l="0" t="0" r="r" b="b"/>
              <a:pathLst>
                <a:path w="547" h="213">
                  <a:moveTo>
                    <a:pt x="530" y="0"/>
                  </a:moveTo>
                  <a:lnTo>
                    <a:pt x="0" y="108"/>
                  </a:lnTo>
                  <a:lnTo>
                    <a:pt x="17" y="212"/>
                  </a:lnTo>
                  <a:lnTo>
                    <a:pt x="546" y="104"/>
                  </a:lnTo>
                  <a:lnTo>
                    <a:pt x="530" y="0"/>
                  </a:lnTo>
                </a:path>
              </a:pathLst>
            </a:custGeom>
            <a:solidFill>
              <a:srgbClr val="E1E1E1"/>
            </a:solidFill>
            <a:ln w="19050" cap="flat" cmpd="sng">
              <a:solidFill>
                <a:srgbClr val="000000"/>
              </a:solidFill>
              <a:prstDash val="solid"/>
              <a:round/>
              <a:headEnd type="none" w="med" len="med"/>
              <a:tailEnd type="none" w="med" len="med"/>
            </a:ln>
            <a:effectLst/>
          </p:spPr>
          <p:txBody>
            <a:bodyPr/>
            <a:lstStyle/>
            <a:p>
              <a:endParaRPr lang="en-US"/>
            </a:p>
          </p:txBody>
        </p:sp>
        <p:sp>
          <p:nvSpPr>
            <p:cNvPr id="441377" name="Oval 33"/>
            <p:cNvSpPr>
              <a:spLocks noChangeArrowheads="1"/>
            </p:cNvSpPr>
            <p:nvPr/>
          </p:nvSpPr>
          <p:spPr bwMode="auto">
            <a:xfrm rot="10620000">
              <a:off x="621" y="2068"/>
              <a:ext cx="24" cy="110"/>
            </a:xfrm>
            <a:prstGeom prst="ellipse">
              <a:avLst/>
            </a:prstGeom>
            <a:solidFill>
              <a:srgbClr val="E1E1E1"/>
            </a:solidFill>
            <a:ln w="19050">
              <a:solidFill>
                <a:srgbClr val="000000"/>
              </a:solidFill>
              <a:round/>
              <a:headEnd/>
              <a:tailEnd/>
            </a:ln>
            <a:effectLst/>
          </p:spPr>
          <p:txBody>
            <a:bodyPr wrap="none" anchor="ctr"/>
            <a:lstStyle/>
            <a:p>
              <a:endParaRPr lang="en-US"/>
            </a:p>
          </p:txBody>
        </p:sp>
        <p:sp>
          <p:nvSpPr>
            <p:cNvPr id="441378" name="Oval 34"/>
            <p:cNvSpPr>
              <a:spLocks noChangeArrowheads="1"/>
            </p:cNvSpPr>
            <p:nvPr/>
          </p:nvSpPr>
          <p:spPr bwMode="auto">
            <a:xfrm rot="10380000">
              <a:off x="1144" y="1966"/>
              <a:ext cx="30" cy="105"/>
            </a:xfrm>
            <a:prstGeom prst="ellipse">
              <a:avLst/>
            </a:prstGeom>
            <a:solidFill>
              <a:srgbClr val="E1E1E1"/>
            </a:solidFill>
            <a:ln w="19050">
              <a:solidFill>
                <a:srgbClr val="000000"/>
              </a:solidFill>
              <a:round/>
              <a:headEnd/>
              <a:tailEnd/>
            </a:ln>
            <a:effectLst/>
          </p:spPr>
          <p:txBody>
            <a:bodyPr wrap="none" anchor="ctr"/>
            <a:lstStyle/>
            <a:p>
              <a:endParaRPr lang="en-US"/>
            </a:p>
          </p:txBody>
        </p:sp>
        <p:sp>
          <p:nvSpPr>
            <p:cNvPr id="441379" name="Freeform 35"/>
            <p:cNvSpPr>
              <a:spLocks/>
            </p:cNvSpPr>
            <p:nvPr/>
          </p:nvSpPr>
          <p:spPr bwMode="auto">
            <a:xfrm>
              <a:off x="1124" y="1967"/>
              <a:ext cx="43" cy="102"/>
            </a:xfrm>
            <a:custGeom>
              <a:avLst/>
              <a:gdLst/>
              <a:ahLst/>
              <a:cxnLst>
                <a:cxn ang="0">
                  <a:pos x="27" y="0"/>
                </a:cxn>
                <a:cxn ang="0">
                  <a:pos x="0" y="11"/>
                </a:cxn>
                <a:cxn ang="0">
                  <a:pos x="6" y="98"/>
                </a:cxn>
                <a:cxn ang="0">
                  <a:pos x="42" y="101"/>
                </a:cxn>
                <a:cxn ang="0">
                  <a:pos x="27" y="0"/>
                </a:cxn>
                <a:cxn ang="0">
                  <a:pos x="27" y="0"/>
                </a:cxn>
              </a:cxnLst>
              <a:rect l="0" t="0" r="r" b="b"/>
              <a:pathLst>
                <a:path w="43" h="102">
                  <a:moveTo>
                    <a:pt x="27" y="0"/>
                  </a:moveTo>
                  <a:lnTo>
                    <a:pt x="0" y="11"/>
                  </a:lnTo>
                  <a:lnTo>
                    <a:pt x="6" y="98"/>
                  </a:lnTo>
                  <a:lnTo>
                    <a:pt x="42" y="101"/>
                  </a:lnTo>
                  <a:lnTo>
                    <a:pt x="27" y="0"/>
                  </a:lnTo>
                  <a:lnTo>
                    <a:pt x="27" y="0"/>
                  </a:lnTo>
                </a:path>
              </a:pathLst>
            </a:custGeom>
            <a:solidFill>
              <a:srgbClr val="E1E1E1"/>
            </a:solidFill>
            <a:ln w="19050" cap="flat" cmpd="sng">
              <a:solidFill>
                <a:srgbClr val="FFFFFF"/>
              </a:solidFill>
              <a:prstDash val="solid"/>
              <a:round/>
              <a:headEnd type="none" w="med" len="med"/>
              <a:tailEnd type="none" w="med" len="med"/>
            </a:ln>
            <a:effectLst/>
          </p:spPr>
          <p:txBody>
            <a:bodyPr/>
            <a:lstStyle/>
            <a:p>
              <a:endParaRPr lang="en-US"/>
            </a:p>
          </p:txBody>
        </p:sp>
      </p:grpSp>
      <p:sp>
        <p:nvSpPr>
          <p:cNvPr id="441380" name="Freeform 36"/>
          <p:cNvSpPr>
            <a:spLocks/>
          </p:cNvSpPr>
          <p:nvPr/>
        </p:nvSpPr>
        <p:spPr bwMode="auto">
          <a:xfrm>
            <a:off x="323850" y="1341438"/>
            <a:ext cx="1296988" cy="1112837"/>
          </a:xfrm>
          <a:custGeom>
            <a:avLst/>
            <a:gdLst/>
            <a:ahLst/>
            <a:cxnLst>
              <a:cxn ang="0">
                <a:pos x="898" y="7"/>
              </a:cxn>
              <a:cxn ang="0">
                <a:pos x="808" y="0"/>
              </a:cxn>
              <a:cxn ang="0">
                <a:pos x="721" y="2"/>
              </a:cxn>
              <a:cxn ang="0">
                <a:pos x="636" y="14"/>
              </a:cxn>
              <a:cxn ang="0">
                <a:pos x="554" y="33"/>
              </a:cxn>
              <a:cxn ang="0">
                <a:pos x="476" y="62"/>
              </a:cxn>
              <a:cxn ang="0">
                <a:pos x="401" y="98"/>
              </a:cxn>
              <a:cxn ang="0">
                <a:pos x="331" y="143"/>
              </a:cxn>
              <a:cxn ang="0">
                <a:pos x="267" y="193"/>
              </a:cxn>
              <a:cxn ang="0">
                <a:pos x="207" y="251"/>
              </a:cxn>
              <a:cxn ang="0">
                <a:pos x="154" y="314"/>
              </a:cxn>
              <a:cxn ang="0">
                <a:pos x="108" y="384"/>
              </a:cxn>
              <a:cxn ang="0">
                <a:pos x="70" y="457"/>
              </a:cxn>
              <a:cxn ang="0">
                <a:pos x="38" y="536"/>
              </a:cxn>
              <a:cxn ang="0">
                <a:pos x="17" y="618"/>
              </a:cxn>
              <a:cxn ang="0">
                <a:pos x="3" y="704"/>
              </a:cxn>
              <a:cxn ang="0">
                <a:pos x="0" y="793"/>
              </a:cxn>
            </a:cxnLst>
            <a:rect l="0" t="0" r="r" b="b"/>
            <a:pathLst>
              <a:path w="899" h="794">
                <a:moveTo>
                  <a:pt x="898" y="7"/>
                </a:moveTo>
                <a:lnTo>
                  <a:pt x="808" y="0"/>
                </a:lnTo>
                <a:lnTo>
                  <a:pt x="721" y="2"/>
                </a:lnTo>
                <a:lnTo>
                  <a:pt x="636" y="14"/>
                </a:lnTo>
                <a:lnTo>
                  <a:pt x="554" y="33"/>
                </a:lnTo>
                <a:lnTo>
                  <a:pt x="476" y="62"/>
                </a:lnTo>
                <a:lnTo>
                  <a:pt x="401" y="98"/>
                </a:lnTo>
                <a:lnTo>
                  <a:pt x="331" y="143"/>
                </a:lnTo>
                <a:lnTo>
                  <a:pt x="267" y="193"/>
                </a:lnTo>
                <a:lnTo>
                  <a:pt x="207" y="251"/>
                </a:lnTo>
                <a:lnTo>
                  <a:pt x="154" y="314"/>
                </a:lnTo>
                <a:lnTo>
                  <a:pt x="108" y="384"/>
                </a:lnTo>
                <a:lnTo>
                  <a:pt x="70" y="457"/>
                </a:lnTo>
                <a:lnTo>
                  <a:pt x="38" y="536"/>
                </a:lnTo>
                <a:lnTo>
                  <a:pt x="17" y="618"/>
                </a:lnTo>
                <a:lnTo>
                  <a:pt x="3" y="704"/>
                </a:lnTo>
                <a:lnTo>
                  <a:pt x="0" y="793"/>
                </a:lnTo>
              </a:path>
            </a:pathLst>
          </a:custGeom>
          <a:noFill/>
          <a:ln w="19050" cap="flat" cmpd="sng">
            <a:solidFill>
              <a:srgbClr val="008280"/>
            </a:solidFill>
            <a:prstDash val="solid"/>
            <a:round/>
            <a:headEnd type="none" w="med" len="med"/>
            <a:tailEnd type="none" w="med" len="med"/>
          </a:ln>
          <a:effectLst/>
        </p:spPr>
        <p:txBody>
          <a:bodyPr/>
          <a:lstStyle/>
          <a:p>
            <a:endParaRPr lang="en-US"/>
          </a:p>
        </p:txBody>
      </p:sp>
      <p:sp>
        <p:nvSpPr>
          <p:cNvPr id="441381" name="Freeform 37"/>
          <p:cNvSpPr>
            <a:spLocks/>
          </p:cNvSpPr>
          <p:nvPr/>
        </p:nvSpPr>
        <p:spPr bwMode="auto">
          <a:xfrm>
            <a:off x="479425" y="1516063"/>
            <a:ext cx="1131888" cy="1106487"/>
          </a:xfrm>
          <a:custGeom>
            <a:avLst/>
            <a:gdLst/>
            <a:ahLst/>
            <a:cxnLst>
              <a:cxn ang="0">
                <a:pos x="783" y="8"/>
              </a:cxn>
              <a:cxn ang="0">
                <a:pos x="705" y="0"/>
              </a:cxn>
              <a:cxn ang="0">
                <a:pos x="629" y="1"/>
              </a:cxn>
              <a:cxn ang="0">
                <a:pos x="555" y="13"/>
              </a:cxn>
              <a:cxn ang="0">
                <a:pos x="484" y="32"/>
              </a:cxn>
              <a:cxn ang="0">
                <a:pos x="415" y="62"/>
              </a:cxn>
              <a:cxn ang="0">
                <a:pos x="350" y="97"/>
              </a:cxn>
              <a:cxn ang="0">
                <a:pos x="289" y="142"/>
              </a:cxn>
              <a:cxn ang="0">
                <a:pos x="233" y="192"/>
              </a:cxn>
              <a:cxn ang="0">
                <a:pos x="181" y="250"/>
              </a:cxn>
              <a:cxn ang="0">
                <a:pos x="134" y="313"/>
              </a:cxn>
              <a:cxn ang="0">
                <a:pos x="94" y="382"/>
              </a:cxn>
              <a:cxn ang="0">
                <a:pos x="61" y="456"/>
              </a:cxn>
              <a:cxn ang="0">
                <a:pos x="33" y="534"/>
              </a:cxn>
              <a:cxn ang="0">
                <a:pos x="14" y="616"/>
              </a:cxn>
              <a:cxn ang="0">
                <a:pos x="3" y="701"/>
              </a:cxn>
              <a:cxn ang="0">
                <a:pos x="0" y="789"/>
              </a:cxn>
            </a:cxnLst>
            <a:rect l="0" t="0" r="r" b="b"/>
            <a:pathLst>
              <a:path w="784" h="790">
                <a:moveTo>
                  <a:pt x="783" y="8"/>
                </a:moveTo>
                <a:lnTo>
                  <a:pt x="705" y="0"/>
                </a:lnTo>
                <a:lnTo>
                  <a:pt x="629" y="1"/>
                </a:lnTo>
                <a:lnTo>
                  <a:pt x="555" y="13"/>
                </a:lnTo>
                <a:lnTo>
                  <a:pt x="484" y="32"/>
                </a:lnTo>
                <a:lnTo>
                  <a:pt x="415" y="62"/>
                </a:lnTo>
                <a:lnTo>
                  <a:pt x="350" y="97"/>
                </a:lnTo>
                <a:lnTo>
                  <a:pt x="289" y="142"/>
                </a:lnTo>
                <a:lnTo>
                  <a:pt x="233" y="192"/>
                </a:lnTo>
                <a:lnTo>
                  <a:pt x="181" y="250"/>
                </a:lnTo>
                <a:lnTo>
                  <a:pt x="134" y="313"/>
                </a:lnTo>
                <a:lnTo>
                  <a:pt x="94" y="382"/>
                </a:lnTo>
                <a:lnTo>
                  <a:pt x="61" y="456"/>
                </a:lnTo>
                <a:lnTo>
                  <a:pt x="33" y="534"/>
                </a:lnTo>
                <a:lnTo>
                  <a:pt x="14" y="616"/>
                </a:lnTo>
                <a:lnTo>
                  <a:pt x="3" y="701"/>
                </a:lnTo>
                <a:lnTo>
                  <a:pt x="0" y="789"/>
                </a:lnTo>
              </a:path>
            </a:pathLst>
          </a:custGeom>
          <a:noFill/>
          <a:ln w="19050" cap="flat" cmpd="sng">
            <a:solidFill>
              <a:srgbClr val="008280"/>
            </a:solidFill>
            <a:prstDash val="solid"/>
            <a:round/>
            <a:headEnd type="none" w="med" len="med"/>
            <a:tailEnd type="none" w="med" len="med"/>
          </a:ln>
          <a:effectLst/>
        </p:spPr>
        <p:txBody>
          <a:bodyPr/>
          <a:lstStyle/>
          <a:p>
            <a:endParaRPr lang="en-US"/>
          </a:p>
        </p:txBody>
      </p:sp>
      <p:sp>
        <p:nvSpPr>
          <p:cNvPr id="441382" name="Line 38"/>
          <p:cNvSpPr>
            <a:spLocks noChangeShapeType="1"/>
          </p:cNvSpPr>
          <p:nvPr/>
        </p:nvSpPr>
        <p:spPr bwMode="auto">
          <a:xfrm flipV="1">
            <a:off x="1611313" y="1036638"/>
            <a:ext cx="0" cy="609600"/>
          </a:xfrm>
          <a:prstGeom prst="line">
            <a:avLst/>
          </a:prstGeom>
          <a:noFill/>
          <a:ln w="19050">
            <a:solidFill>
              <a:srgbClr val="008280"/>
            </a:solidFill>
            <a:round/>
            <a:headEnd/>
            <a:tailEnd/>
          </a:ln>
          <a:effectLst/>
        </p:spPr>
        <p:txBody>
          <a:bodyPr wrap="none" anchor="ctr"/>
          <a:lstStyle/>
          <a:p>
            <a:endParaRPr lang="en-US"/>
          </a:p>
        </p:txBody>
      </p:sp>
      <p:sp>
        <p:nvSpPr>
          <p:cNvPr id="441383" name="Line 39"/>
          <p:cNvSpPr>
            <a:spLocks noChangeShapeType="1"/>
          </p:cNvSpPr>
          <p:nvPr/>
        </p:nvSpPr>
        <p:spPr bwMode="auto">
          <a:xfrm flipV="1">
            <a:off x="1944688" y="1036638"/>
            <a:ext cx="0" cy="471487"/>
          </a:xfrm>
          <a:prstGeom prst="line">
            <a:avLst/>
          </a:prstGeom>
          <a:noFill/>
          <a:ln w="19050">
            <a:solidFill>
              <a:srgbClr val="008280"/>
            </a:solidFill>
            <a:round/>
            <a:headEnd/>
            <a:tailEnd/>
          </a:ln>
          <a:effectLst/>
        </p:spPr>
        <p:txBody>
          <a:bodyPr wrap="none" anchor="ctr"/>
          <a:lstStyle/>
          <a:p>
            <a:endParaRPr lang="en-US"/>
          </a:p>
        </p:txBody>
      </p:sp>
      <p:grpSp>
        <p:nvGrpSpPr>
          <p:cNvPr id="5" name="Group 40"/>
          <p:cNvGrpSpPr>
            <a:grpSpLocks/>
          </p:cNvGrpSpPr>
          <p:nvPr/>
        </p:nvGrpSpPr>
        <p:grpSpPr bwMode="auto">
          <a:xfrm>
            <a:off x="4719638" y="2003425"/>
            <a:ext cx="658812" cy="1895475"/>
            <a:chOff x="3270" y="1430"/>
            <a:chExt cx="457" cy="1353"/>
          </a:xfrm>
        </p:grpSpPr>
        <p:sp>
          <p:nvSpPr>
            <p:cNvPr id="441385" name="Freeform 41"/>
            <p:cNvSpPr>
              <a:spLocks/>
            </p:cNvSpPr>
            <p:nvPr/>
          </p:nvSpPr>
          <p:spPr bwMode="auto">
            <a:xfrm>
              <a:off x="3270" y="1430"/>
              <a:ext cx="228" cy="671"/>
            </a:xfrm>
            <a:custGeom>
              <a:avLst/>
              <a:gdLst/>
              <a:ahLst/>
              <a:cxnLst>
                <a:cxn ang="0">
                  <a:pos x="227" y="670"/>
                </a:cxn>
                <a:cxn ang="0">
                  <a:pos x="215" y="514"/>
                </a:cxn>
                <a:cxn ang="0">
                  <a:pos x="203" y="378"/>
                </a:cxn>
                <a:cxn ang="0">
                  <a:pos x="189" y="262"/>
                </a:cxn>
                <a:cxn ang="0">
                  <a:pos x="176" y="167"/>
                </a:cxn>
                <a:cxn ang="0">
                  <a:pos x="159" y="95"/>
                </a:cxn>
                <a:cxn ang="0">
                  <a:pos x="144" y="42"/>
                </a:cxn>
                <a:cxn ang="0">
                  <a:pos x="128" y="11"/>
                </a:cxn>
                <a:cxn ang="0">
                  <a:pos x="112" y="0"/>
                </a:cxn>
                <a:cxn ang="0">
                  <a:pos x="96" y="11"/>
                </a:cxn>
                <a:cxn ang="0">
                  <a:pos x="80" y="42"/>
                </a:cxn>
                <a:cxn ang="0">
                  <a:pos x="64" y="95"/>
                </a:cxn>
                <a:cxn ang="0">
                  <a:pos x="50" y="167"/>
                </a:cxn>
                <a:cxn ang="0">
                  <a:pos x="34" y="262"/>
                </a:cxn>
                <a:cxn ang="0">
                  <a:pos x="22" y="378"/>
                </a:cxn>
                <a:cxn ang="0">
                  <a:pos x="10" y="514"/>
                </a:cxn>
                <a:cxn ang="0">
                  <a:pos x="0" y="670"/>
                </a:cxn>
              </a:cxnLst>
              <a:rect l="0" t="0" r="r" b="b"/>
              <a:pathLst>
                <a:path w="228" h="671">
                  <a:moveTo>
                    <a:pt x="227" y="670"/>
                  </a:moveTo>
                  <a:lnTo>
                    <a:pt x="215" y="514"/>
                  </a:lnTo>
                  <a:lnTo>
                    <a:pt x="203" y="378"/>
                  </a:lnTo>
                  <a:lnTo>
                    <a:pt x="189" y="262"/>
                  </a:lnTo>
                  <a:lnTo>
                    <a:pt x="176" y="167"/>
                  </a:lnTo>
                  <a:lnTo>
                    <a:pt x="159" y="95"/>
                  </a:lnTo>
                  <a:lnTo>
                    <a:pt x="144" y="42"/>
                  </a:lnTo>
                  <a:lnTo>
                    <a:pt x="128" y="11"/>
                  </a:lnTo>
                  <a:lnTo>
                    <a:pt x="112" y="0"/>
                  </a:lnTo>
                  <a:lnTo>
                    <a:pt x="96" y="11"/>
                  </a:lnTo>
                  <a:lnTo>
                    <a:pt x="80" y="42"/>
                  </a:lnTo>
                  <a:lnTo>
                    <a:pt x="64" y="95"/>
                  </a:lnTo>
                  <a:lnTo>
                    <a:pt x="50" y="167"/>
                  </a:lnTo>
                  <a:lnTo>
                    <a:pt x="34" y="262"/>
                  </a:lnTo>
                  <a:lnTo>
                    <a:pt x="22" y="378"/>
                  </a:lnTo>
                  <a:lnTo>
                    <a:pt x="10" y="514"/>
                  </a:lnTo>
                  <a:lnTo>
                    <a:pt x="0" y="670"/>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1386" name="Freeform 42"/>
            <p:cNvSpPr>
              <a:spLocks/>
            </p:cNvSpPr>
            <p:nvPr/>
          </p:nvSpPr>
          <p:spPr bwMode="auto">
            <a:xfrm>
              <a:off x="3498" y="2110"/>
              <a:ext cx="229" cy="673"/>
            </a:xfrm>
            <a:custGeom>
              <a:avLst/>
              <a:gdLst/>
              <a:ahLst/>
              <a:cxnLst>
                <a:cxn ang="0">
                  <a:pos x="228" y="0"/>
                </a:cxn>
                <a:cxn ang="0">
                  <a:pos x="216" y="159"/>
                </a:cxn>
                <a:cxn ang="0">
                  <a:pos x="204" y="295"/>
                </a:cxn>
                <a:cxn ang="0">
                  <a:pos x="190" y="410"/>
                </a:cxn>
                <a:cxn ang="0">
                  <a:pos x="176" y="504"/>
                </a:cxn>
                <a:cxn ang="0">
                  <a:pos x="160" y="579"/>
                </a:cxn>
                <a:cxn ang="0">
                  <a:pos x="145" y="630"/>
                </a:cxn>
                <a:cxn ang="0">
                  <a:pos x="128" y="662"/>
                </a:cxn>
                <a:cxn ang="0">
                  <a:pos x="113" y="672"/>
                </a:cxn>
                <a:cxn ang="0">
                  <a:pos x="96" y="662"/>
                </a:cxn>
                <a:cxn ang="0">
                  <a:pos x="80" y="630"/>
                </a:cxn>
                <a:cxn ang="0">
                  <a:pos x="64" y="579"/>
                </a:cxn>
                <a:cxn ang="0">
                  <a:pos x="50" y="504"/>
                </a:cxn>
                <a:cxn ang="0">
                  <a:pos x="35" y="410"/>
                </a:cxn>
                <a:cxn ang="0">
                  <a:pos x="22" y="295"/>
                </a:cxn>
                <a:cxn ang="0">
                  <a:pos x="10" y="159"/>
                </a:cxn>
                <a:cxn ang="0">
                  <a:pos x="0" y="0"/>
                </a:cxn>
              </a:cxnLst>
              <a:rect l="0" t="0" r="r" b="b"/>
              <a:pathLst>
                <a:path w="229" h="673">
                  <a:moveTo>
                    <a:pt x="228" y="0"/>
                  </a:moveTo>
                  <a:lnTo>
                    <a:pt x="216" y="159"/>
                  </a:lnTo>
                  <a:lnTo>
                    <a:pt x="204" y="295"/>
                  </a:lnTo>
                  <a:lnTo>
                    <a:pt x="190" y="410"/>
                  </a:lnTo>
                  <a:lnTo>
                    <a:pt x="176" y="504"/>
                  </a:lnTo>
                  <a:lnTo>
                    <a:pt x="160" y="579"/>
                  </a:lnTo>
                  <a:lnTo>
                    <a:pt x="145" y="630"/>
                  </a:lnTo>
                  <a:lnTo>
                    <a:pt x="128" y="662"/>
                  </a:lnTo>
                  <a:lnTo>
                    <a:pt x="113" y="672"/>
                  </a:lnTo>
                  <a:lnTo>
                    <a:pt x="96" y="662"/>
                  </a:lnTo>
                  <a:lnTo>
                    <a:pt x="80" y="630"/>
                  </a:lnTo>
                  <a:lnTo>
                    <a:pt x="64" y="579"/>
                  </a:lnTo>
                  <a:lnTo>
                    <a:pt x="50" y="504"/>
                  </a:lnTo>
                  <a:lnTo>
                    <a:pt x="35" y="410"/>
                  </a:lnTo>
                  <a:lnTo>
                    <a:pt x="22" y="295"/>
                  </a:lnTo>
                  <a:lnTo>
                    <a:pt x="10" y="159"/>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grpSp>
        <p:nvGrpSpPr>
          <p:cNvPr id="6" name="Group 43"/>
          <p:cNvGrpSpPr>
            <a:grpSpLocks/>
          </p:cNvGrpSpPr>
          <p:nvPr/>
        </p:nvGrpSpPr>
        <p:grpSpPr bwMode="auto">
          <a:xfrm>
            <a:off x="5419725" y="2006600"/>
            <a:ext cx="658813" cy="1895475"/>
            <a:chOff x="3755" y="1433"/>
            <a:chExt cx="457" cy="1353"/>
          </a:xfrm>
        </p:grpSpPr>
        <p:sp>
          <p:nvSpPr>
            <p:cNvPr id="441388" name="Freeform 44"/>
            <p:cNvSpPr>
              <a:spLocks/>
            </p:cNvSpPr>
            <p:nvPr/>
          </p:nvSpPr>
          <p:spPr bwMode="auto">
            <a:xfrm>
              <a:off x="3755" y="1433"/>
              <a:ext cx="228" cy="672"/>
            </a:xfrm>
            <a:custGeom>
              <a:avLst/>
              <a:gdLst/>
              <a:ahLst/>
              <a:cxnLst>
                <a:cxn ang="0">
                  <a:pos x="227" y="671"/>
                </a:cxn>
                <a:cxn ang="0">
                  <a:pos x="215" y="514"/>
                </a:cxn>
                <a:cxn ang="0">
                  <a:pos x="203" y="378"/>
                </a:cxn>
                <a:cxn ang="0">
                  <a:pos x="190" y="262"/>
                </a:cxn>
                <a:cxn ang="0">
                  <a:pos x="176" y="167"/>
                </a:cxn>
                <a:cxn ang="0">
                  <a:pos x="160" y="95"/>
                </a:cxn>
                <a:cxn ang="0">
                  <a:pos x="145" y="42"/>
                </a:cxn>
                <a:cxn ang="0">
                  <a:pos x="128" y="11"/>
                </a:cxn>
                <a:cxn ang="0">
                  <a:pos x="113" y="0"/>
                </a:cxn>
                <a:cxn ang="0">
                  <a:pos x="96" y="11"/>
                </a:cxn>
                <a:cxn ang="0">
                  <a:pos x="80" y="42"/>
                </a:cxn>
                <a:cxn ang="0">
                  <a:pos x="64" y="95"/>
                </a:cxn>
                <a:cxn ang="0">
                  <a:pos x="50" y="167"/>
                </a:cxn>
                <a:cxn ang="0">
                  <a:pos x="35" y="262"/>
                </a:cxn>
                <a:cxn ang="0">
                  <a:pos x="22" y="378"/>
                </a:cxn>
                <a:cxn ang="0">
                  <a:pos x="10" y="514"/>
                </a:cxn>
                <a:cxn ang="0">
                  <a:pos x="0" y="671"/>
                </a:cxn>
              </a:cxnLst>
              <a:rect l="0" t="0" r="r" b="b"/>
              <a:pathLst>
                <a:path w="228" h="672">
                  <a:moveTo>
                    <a:pt x="227" y="671"/>
                  </a:moveTo>
                  <a:lnTo>
                    <a:pt x="215" y="514"/>
                  </a:lnTo>
                  <a:lnTo>
                    <a:pt x="203" y="378"/>
                  </a:lnTo>
                  <a:lnTo>
                    <a:pt x="190" y="262"/>
                  </a:lnTo>
                  <a:lnTo>
                    <a:pt x="176" y="167"/>
                  </a:lnTo>
                  <a:lnTo>
                    <a:pt x="160" y="95"/>
                  </a:lnTo>
                  <a:lnTo>
                    <a:pt x="145" y="42"/>
                  </a:lnTo>
                  <a:lnTo>
                    <a:pt x="128" y="11"/>
                  </a:lnTo>
                  <a:lnTo>
                    <a:pt x="113" y="0"/>
                  </a:lnTo>
                  <a:lnTo>
                    <a:pt x="96" y="11"/>
                  </a:lnTo>
                  <a:lnTo>
                    <a:pt x="80" y="42"/>
                  </a:lnTo>
                  <a:lnTo>
                    <a:pt x="64" y="95"/>
                  </a:lnTo>
                  <a:lnTo>
                    <a:pt x="50" y="167"/>
                  </a:lnTo>
                  <a:lnTo>
                    <a:pt x="35" y="262"/>
                  </a:lnTo>
                  <a:lnTo>
                    <a:pt x="22" y="378"/>
                  </a:lnTo>
                  <a:lnTo>
                    <a:pt x="10" y="514"/>
                  </a:lnTo>
                  <a:lnTo>
                    <a:pt x="0" y="671"/>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1389" name="Freeform 45"/>
            <p:cNvSpPr>
              <a:spLocks/>
            </p:cNvSpPr>
            <p:nvPr/>
          </p:nvSpPr>
          <p:spPr bwMode="auto">
            <a:xfrm>
              <a:off x="3984" y="2113"/>
              <a:ext cx="228" cy="673"/>
            </a:xfrm>
            <a:custGeom>
              <a:avLst/>
              <a:gdLst/>
              <a:ahLst/>
              <a:cxnLst>
                <a:cxn ang="0">
                  <a:pos x="227" y="0"/>
                </a:cxn>
                <a:cxn ang="0">
                  <a:pos x="215" y="159"/>
                </a:cxn>
                <a:cxn ang="0">
                  <a:pos x="204" y="295"/>
                </a:cxn>
                <a:cxn ang="0">
                  <a:pos x="189" y="410"/>
                </a:cxn>
                <a:cxn ang="0">
                  <a:pos x="175" y="505"/>
                </a:cxn>
                <a:cxn ang="0">
                  <a:pos x="159" y="579"/>
                </a:cxn>
                <a:cxn ang="0">
                  <a:pos x="144" y="631"/>
                </a:cxn>
                <a:cxn ang="0">
                  <a:pos x="127" y="662"/>
                </a:cxn>
                <a:cxn ang="0">
                  <a:pos x="112" y="672"/>
                </a:cxn>
                <a:cxn ang="0">
                  <a:pos x="96" y="662"/>
                </a:cxn>
                <a:cxn ang="0">
                  <a:pos x="79" y="631"/>
                </a:cxn>
                <a:cxn ang="0">
                  <a:pos x="64" y="579"/>
                </a:cxn>
                <a:cxn ang="0">
                  <a:pos x="49" y="505"/>
                </a:cxn>
                <a:cxn ang="0">
                  <a:pos x="34" y="410"/>
                </a:cxn>
                <a:cxn ang="0">
                  <a:pos x="21" y="295"/>
                </a:cxn>
                <a:cxn ang="0">
                  <a:pos x="10" y="159"/>
                </a:cxn>
                <a:cxn ang="0">
                  <a:pos x="0" y="0"/>
                </a:cxn>
              </a:cxnLst>
              <a:rect l="0" t="0" r="r" b="b"/>
              <a:pathLst>
                <a:path w="228" h="673">
                  <a:moveTo>
                    <a:pt x="227" y="0"/>
                  </a:moveTo>
                  <a:lnTo>
                    <a:pt x="215" y="159"/>
                  </a:lnTo>
                  <a:lnTo>
                    <a:pt x="204" y="295"/>
                  </a:lnTo>
                  <a:lnTo>
                    <a:pt x="189" y="410"/>
                  </a:lnTo>
                  <a:lnTo>
                    <a:pt x="175" y="505"/>
                  </a:lnTo>
                  <a:lnTo>
                    <a:pt x="159" y="579"/>
                  </a:lnTo>
                  <a:lnTo>
                    <a:pt x="144" y="631"/>
                  </a:lnTo>
                  <a:lnTo>
                    <a:pt x="127" y="662"/>
                  </a:lnTo>
                  <a:lnTo>
                    <a:pt x="112" y="672"/>
                  </a:lnTo>
                  <a:lnTo>
                    <a:pt x="96" y="662"/>
                  </a:lnTo>
                  <a:lnTo>
                    <a:pt x="79" y="631"/>
                  </a:lnTo>
                  <a:lnTo>
                    <a:pt x="64" y="579"/>
                  </a:lnTo>
                  <a:lnTo>
                    <a:pt x="49" y="505"/>
                  </a:lnTo>
                  <a:lnTo>
                    <a:pt x="34" y="410"/>
                  </a:lnTo>
                  <a:lnTo>
                    <a:pt x="21" y="295"/>
                  </a:lnTo>
                  <a:lnTo>
                    <a:pt x="10" y="159"/>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grpSp>
        <p:nvGrpSpPr>
          <p:cNvPr id="7" name="Group 46"/>
          <p:cNvGrpSpPr>
            <a:grpSpLocks/>
          </p:cNvGrpSpPr>
          <p:nvPr/>
        </p:nvGrpSpPr>
        <p:grpSpPr bwMode="auto">
          <a:xfrm>
            <a:off x="6084888" y="2003425"/>
            <a:ext cx="658812" cy="1895475"/>
            <a:chOff x="4216" y="1430"/>
            <a:chExt cx="457" cy="1353"/>
          </a:xfrm>
        </p:grpSpPr>
        <p:sp>
          <p:nvSpPr>
            <p:cNvPr id="441391" name="Freeform 47"/>
            <p:cNvSpPr>
              <a:spLocks/>
            </p:cNvSpPr>
            <p:nvPr/>
          </p:nvSpPr>
          <p:spPr bwMode="auto">
            <a:xfrm>
              <a:off x="4216" y="1430"/>
              <a:ext cx="228" cy="671"/>
            </a:xfrm>
            <a:custGeom>
              <a:avLst/>
              <a:gdLst/>
              <a:ahLst/>
              <a:cxnLst>
                <a:cxn ang="0">
                  <a:pos x="227" y="670"/>
                </a:cxn>
                <a:cxn ang="0">
                  <a:pos x="215" y="514"/>
                </a:cxn>
                <a:cxn ang="0">
                  <a:pos x="203" y="378"/>
                </a:cxn>
                <a:cxn ang="0">
                  <a:pos x="189" y="262"/>
                </a:cxn>
                <a:cxn ang="0">
                  <a:pos x="176" y="167"/>
                </a:cxn>
                <a:cxn ang="0">
                  <a:pos x="159" y="95"/>
                </a:cxn>
                <a:cxn ang="0">
                  <a:pos x="144" y="42"/>
                </a:cxn>
                <a:cxn ang="0">
                  <a:pos x="128" y="11"/>
                </a:cxn>
                <a:cxn ang="0">
                  <a:pos x="112" y="0"/>
                </a:cxn>
                <a:cxn ang="0">
                  <a:pos x="96" y="11"/>
                </a:cxn>
                <a:cxn ang="0">
                  <a:pos x="80" y="42"/>
                </a:cxn>
                <a:cxn ang="0">
                  <a:pos x="64" y="95"/>
                </a:cxn>
                <a:cxn ang="0">
                  <a:pos x="50" y="167"/>
                </a:cxn>
                <a:cxn ang="0">
                  <a:pos x="34" y="262"/>
                </a:cxn>
                <a:cxn ang="0">
                  <a:pos x="21" y="378"/>
                </a:cxn>
                <a:cxn ang="0">
                  <a:pos x="10" y="514"/>
                </a:cxn>
                <a:cxn ang="0">
                  <a:pos x="0" y="670"/>
                </a:cxn>
              </a:cxnLst>
              <a:rect l="0" t="0" r="r" b="b"/>
              <a:pathLst>
                <a:path w="228" h="671">
                  <a:moveTo>
                    <a:pt x="227" y="670"/>
                  </a:moveTo>
                  <a:lnTo>
                    <a:pt x="215" y="514"/>
                  </a:lnTo>
                  <a:lnTo>
                    <a:pt x="203" y="378"/>
                  </a:lnTo>
                  <a:lnTo>
                    <a:pt x="189" y="262"/>
                  </a:lnTo>
                  <a:lnTo>
                    <a:pt x="176" y="167"/>
                  </a:lnTo>
                  <a:lnTo>
                    <a:pt x="159" y="95"/>
                  </a:lnTo>
                  <a:lnTo>
                    <a:pt x="144" y="42"/>
                  </a:lnTo>
                  <a:lnTo>
                    <a:pt x="128" y="11"/>
                  </a:lnTo>
                  <a:lnTo>
                    <a:pt x="112" y="0"/>
                  </a:lnTo>
                  <a:lnTo>
                    <a:pt x="96" y="11"/>
                  </a:lnTo>
                  <a:lnTo>
                    <a:pt x="80" y="42"/>
                  </a:lnTo>
                  <a:lnTo>
                    <a:pt x="64" y="95"/>
                  </a:lnTo>
                  <a:lnTo>
                    <a:pt x="50" y="167"/>
                  </a:lnTo>
                  <a:lnTo>
                    <a:pt x="34" y="262"/>
                  </a:lnTo>
                  <a:lnTo>
                    <a:pt x="21" y="378"/>
                  </a:lnTo>
                  <a:lnTo>
                    <a:pt x="10" y="514"/>
                  </a:lnTo>
                  <a:lnTo>
                    <a:pt x="0" y="670"/>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1392" name="Freeform 48"/>
            <p:cNvSpPr>
              <a:spLocks/>
            </p:cNvSpPr>
            <p:nvPr/>
          </p:nvSpPr>
          <p:spPr bwMode="auto">
            <a:xfrm>
              <a:off x="4444" y="2110"/>
              <a:ext cx="229" cy="673"/>
            </a:xfrm>
            <a:custGeom>
              <a:avLst/>
              <a:gdLst/>
              <a:ahLst/>
              <a:cxnLst>
                <a:cxn ang="0">
                  <a:pos x="228" y="0"/>
                </a:cxn>
                <a:cxn ang="0">
                  <a:pos x="216" y="159"/>
                </a:cxn>
                <a:cxn ang="0">
                  <a:pos x="204" y="295"/>
                </a:cxn>
                <a:cxn ang="0">
                  <a:pos x="190" y="410"/>
                </a:cxn>
                <a:cxn ang="0">
                  <a:pos x="176" y="504"/>
                </a:cxn>
                <a:cxn ang="0">
                  <a:pos x="160" y="579"/>
                </a:cxn>
                <a:cxn ang="0">
                  <a:pos x="145" y="630"/>
                </a:cxn>
                <a:cxn ang="0">
                  <a:pos x="128" y="662"/>
                </a:cxn>
                <a:cxn ang="0">
                  <a:pos x="113" y="672"/>
                </a:cxn>
                <a:cxn ang="0">
                  <a:pos x="96" y="662"/>
                </a:cxn>
                <a:cxn ang="0">
                  <a:pos x="80" y="630"/>
                </a:cxn>
                <a:cxn ang="0">
                  <a:pos x="64" y="579"/>
                </a:cxn>
                <a:cxn ang="0">
                  <a:pos x="50" y="504"/>
                </a:cxn>
                <a:cxn ang="0">
                  <a:pos x="35" y="410"/>
                </a:cxn>
                <a:cxn ang="0">
                  <a:pos x="22" y="295"/>
                </a:cxn>
                <a:cxn ang="0">
                  <a:pos x="10" y="159"/>
                </a:cxn>
                <a:cxn ang="0">
                  <a:pos x="0" y="0"/>
                </a:cxn>
              </a:cxnLst>
              <a:rect l="0" t="0" r="r" b="b"/>
              <a:pathLst>
                <a:path w="229" h="673">
                  <a:moveTo>
                    <a:pt x="228" y="0"/>
                  </a:moveTo>
                  <a:lnTo>
                    <a:pt x="216" y="159"/>
                  </a:lnTo>
                  <a:lnTo>
                    <a:pt x="204" y="295"/>
                  </a:lnTo>
                  <a:lnTo>
                    <a:pt x="190" y="410"/>
                  </a:lnTo>
                  <a:lnTo>
                    <a:pt x="176" y="504"/>
                  </a:lnTo>
                  <a:lnTo>
                    <a:pt x="160" y="579"/>
                  </a:lnTo>
                  <a:lnTo>
                    <a:pt x="145" y="630"/>
                  </a:lnTo>
                  <a:lnTo>
                    <a:pt x="128" y="662"/>
                  </a:lnTo>
                  <a:lnTo>
                    <a:pt x="113" y="672"/>
                  </a:lnTo>
                  <a:lnTo>
                    <a:pt x="96" y="662"/>
                  </a:lnTo>
                  <a:lnTo>
                    <a:pt x="80" y="630"/>
                  </a:lnTo>
                  <a:lnTo>
                    <a:pt x="64" y="579"/>
                  </a:lnTo>
                  <a:lnTo>
                    <a:pt x="50" y="504"/>
                  </a:lnTo>
                  <a:lnTo>
                    <a:pt x="35" y="410"/>
                  </a:lnTo>
                  <a:lnTo>
                    <a:pt x="22" y="295"/>
                  </a:lnTo>
                  <a:lnTo>
                    <a:pt x="10" y="159"/>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sp>
        <p:nvSpPr>
          <p:cNvPr id="441393" name="Text Box 49"/>
          <p:cNvSpPr txBox="1">
            <a:spLocks noChangeArrowheads="1"/>
          </p:cNvSpPr>
          <p:nvPr/>
        </p:nvSpPr>
        <p:spPr bwMode="auto">
          <a:xfrm>
            <a:off x="533400" y="5029200"/>
            <a:ext cx="7680325" cy="30956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4   blades = vibration occurs 4 times per revolution</a:t>
            </a:r>
            <a:endParaRPr lang="en-US" sz="2200">
              <a:solidFill>
                <a:schemeClr val="tx1"/>
              </a:solidFill>
              <a:latin typeface="Times New Roman" pitchFamily="18" charset="0"/>
            </a:endParaRPr>
          </a:p>
        </p:txBody>
      </p:sp>
      <p:sp>
        <p:nvSpPr>
          <p:cNvPr id="441394" name="Text Box 50"/>
          <p:cNvSpPr txBox="1">
            <a:spLocks noChangeArrowheads="1"/>
          </p:cNvSpPr>
          <p:nvPr/>
        </p:nvSpPr>
        <p:spPr bwMode="auto">
          <a:xfrm>
            <a:off x="560388" y="5502275"/>
            <a:ext cx="8164512"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4 x 1000 rpm = vibration occurs at 4000 cycles per minute</a:t>
            </a:r>
            <a:endParaRPr lang="en-US" sz="2200">
              <a:solidFill>
                <a:schemeClr val="tx1"/>
              </a:solidFill>
              <a:latin typeface="Times New Roman" pitchFamily="18" charset="0"/>
            </a:endParaRPr>
          </a:p>
        </p:txBody>
      </p:sp>
      <p:sp>
        <p:nvSpPr>
          <p:cNvPr id="441395" name="Text Box 51"/>
          <p:cNvSpPr txBox="1">
            <a:spLocks noChangeArrowheads="1"/>
          </p:cNvSpPr>
          <p:nvPr/>
        </p:nvSpPr>
        <p:spPr bwMode="auto">
          <a:xfrm>
            <a:off x="5094288" y="5969000"/>
            <a:ext cx="177482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    4000 cpm</a:t>
            </a:r>
            <a:endParaRPr lang="en-US" sz="2200">
              <a:solidFill>
                <a:schemeClr val="tx1"/>
              </a:solidFill>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87413" y="2149475"/>
            <a:ext cx="1963737" cy="1905000"/>
            <a:chOff x="306" y="1534"/>
            <a:chExt cx="1360" cy="1361"/>
          </a:xfrm>
        </p:grpSpPr>
        <p:grpSp>
          <p:nvGrpSpPr>
            <p:cNvPr id="3" name="Group 3"/>
            <p:cNvGrpSpPr>
              <a:grpSpLocks/>
            </p:cNvGrpSpPr>
            <p:nvPr/>
          </p:nvGrpSpPr>
          <p:grpSpPr bwMode="auto">
            <a:xfrm>
              <a:off x="805" y="1534"/>
              <a:ext cx="341" cy="1361"/>
              <a:chOff x="805" y="1534"/>
              <a:chExt cx="341" cy="1361"/>
            </a:xfrm>
          </p:grpSpPr>
          <p:sp>
            <p:nvSpPr>
              <p:cNvPr id="442372" name="Line 4"/>
              <p:cNvSpPr>
                <a:spLocks noChangeShapeType="1"/>
              </p:cNvSpPr>
              <p:nvPr/>
            </p:nvSpPr>
            <p:spPr bwMode="auto">
              <a:xfrm>
                <a:off x="922" y="1534"/>
                <a:ext cx="112" cy="0"/>
              </a:xfrm>
              <a:prstGeom prst="line">
                <a:avLst/>
              </a:prstGeom>
              <a:noFill/>
              <a:ln w="19050">
                <a:solidFill>
                  <a:srgbClr val="008280"/>
                </a:solidFill>
                <a:round/>
                <a:headEnd/>
                <a:tailEnd/>
              </a:ln>
              <a:effectLst/>
            </p:spPr>
            <p:txBody>
              <a:bodyPr wrap="none" anchor="ctr"/>
              <a:lstStyle/>
              <a:p>
                <a:endParaRPr lang="en-US"/>
              </a:p>
            </p:txBody>
          </p:sp>
          <p:sp>
            <p:nvSpPr>
              <p:cNvPr id="442373" name="Line 5"/>
              <p:cNvSpPr>
                <a:spLocks noChangeShapeType="1"/>
              </p:cNvSpPr>
              <p:nvPr/>
            </p:nvSpPr>
            <p:spPr bwMode="auto">
              <a:xfrm>
                <a:off x="1034" y="1534"/>
                <a:ext cx="112" cy="112"/>
              </a:xfrm>
              <a:prstGeom prst="line">
                <a:avLst/>
              </a:prstGeom>
              <a:noFill/>
              <a:ln w="19050">
                <a:solidFill>
                  <a:srgbClr val="008280"/>
                </a:solidFill>
                <a:round/>
                <a:headEnd/>
                <a:tailEnd/>
              </a:ln>
              <a:effectLst/>
            </p:spPr>
            <p:txBody>
              <a:bodyPr wrap="none" anchor="ctr"/>
              <a:lstStyle/>
              <a:p>
                <a:endParaRPr lang="en-US"/>
              </a:p>
            </p:txBody>
          </p:sp>
          <p:sp>
            <p:nvSpPr>
              <p:cNvPr id="442374" name="Line 6"/>
              <p:cNvSpPr>
                <a:spLocks noChangeShapeType="1"/>
              </p:cNvSpPr>
              <p:nvPr/>
            </p:nvSpPr>
            <p:spPr bwMode="auto">
              <a:xfrm flipH="1">
                <a:off x="809" y="1534"/>
                <a:ext cx="113" cy="112"/>
              </a:xfrm>
              <a:prstGeom prst="line">
                <a:avLst/>
              </a:prstGeom>
              <a:noFill/>
              <a:ln w="19050">
                <a:solidFill>
                  <a:srgbClr val="008280"/>
                </a:solidFill>
                <a:round/>
                <a:headEnd/>
                <a:tailEnd/>
              </a:ln>
              <a:effectLst/>
            </p:spPr>
            <p:txBody>
              <a:bodyPr wrap="none" anchor="ctr"/>
              <a:lstStyle/>
              <a:p>
                <a:endParaRPr lang="en-US"/>
              </a:p>
            </p:txBody>
          </p:sp>
          <p:sp>
            <p:nvSpPr>
              <p:cNvPr id="442375" name="Line 7"/>
              <p:cNvSpPr>
                <a:spLocks noChangeShapeType="1"/>
              </p:cNvSpPr>
              <p:nvPr/>
            </p:nvSpPr>
            <p:spPr bwMode="auto">
              <a:xfrm>
                <a:off x="917" y="2895"/>
                <a:ext cx="113" cy="0"/>
              </a:xfrm>
              <a:prstGeom prst="line">
                <a:avLst/>
              </a:prstGeom>
              <a:noFill/>
              <a:ln w="19050">
                <a:solidFill>
                  <a:srgbClr val="008280"/>
                </a:solidFill>
                <a:round/>
                <a:headEnd/>
                <a:tailEnd/>
              </a:ln>
              <a:effectLst/>
            </p:spPr>
            <p:txBody>
              <a:bodyPr wrap="none" anchor="ctr"/>
              <a:lstStyle/>
              <a:p>
                <a:endParaRPr lang="en-US"/>
              </a:p>
            </p:txBody>
          </p:sp>
          <p:sp>
            <p:nvSpPr>
              <p:cNvPr id="442376" name="Line 8"/>
              <p:cNvSpPr>
                <a:spLocks noChangeShapeType="1"/>
              </p:cNvSpPr>
              <p:nvPr/>
            </p:nvSpPr>
            <p:spPr bwMode="auto">
              <a:xfrm flipV="1">
                <a:off x="1030" y="2782"/>
                <a:ext cx="112" cy="113"/>
              </a:xfrm>
              <a:prstGeom prst="line">
                <a:avLst/>
              </a:prstGeom>
              <a:noFill/>
              <a:ln w="19050">
                <a:solidFill>
                  <a:srgbClr val="008280"/>
                </a:solidFill>
                <a:round/>
                <a:headEnd/>
                <a:tailEnd/>
              </a:ln>
              <a:effectLst/>
            </p:spPr>
            <p:txBody>
              <a:bodyPr wrap="none" anchor="ctr"/>
              <a:lstStyle/>
              <a:p>
                <a:endParaRPr lang="en-US"/>
              </a:p>
            </p:txBody>
          </p:sp>
          <p:sp>
            <p:nvSpPr>
              <p:cNvPr id="442377" name="Line 9"/>
              <p:cNvSpPr>
                <a:spLocks noChangeShapeType="1"/>
              </p:cNvSpPr>
              <p:nvPr/>
            </p:nvSpPr>
            <p:spPr bwMode="auto">
              <a:xfrm flipH="1" flipV="1">
                <a:off x="805" y="2782"/>
                <a:ext cx="112" cy="113"/>
              </a:xfrm>
              <a:prstGeom prst="line">
                <a:avLst/>
              </a:prstGeom>
              <a:noFill/>
              <a:ln w="19050">
                <a:solidFill>
                  <a:srgbClr val="008280"/>
                </a:solidFill>
                <a:round/>
                <a:headEnd/>
                <a:tailEnd/>
              </a:ln>
              <a:effectLst/>
            </p:spPr>
            <p:txBody>
              <a:bodyPr wrap="none" anchor="ctr"/>
              <a:lstStyle/>
              <a:p>
                <a:endParaRPr lang="en-US"/>
              </a:p>
            </p:txBody>
          </p:sp>
        </p:grpSp>
        <p:grpSp>
          <p:nvGrpSpPr>
            <p:cNvPr id="4" name="Group 10"/>
            <p:cNvGrpSpPr>
              <a:grpSpLocks/>
            </p:cNvGrpSpPr>
            <p:nvPr/>
          </p:nvGrpSpPr>
          <p:grpSpPr bwMode="auto">
            <a:xfrm>
              <a:off x="306" y="2045"/>
              <a:ext cx="1360" cy="338"/>
              <a:chOff x="306" y="2045"/>
              <a:chExt cx="1360" cy="338"/>
            </a:xfrm>
          </p:grpSpPr>
          <p:sp>
            <p:nvSpPr>
              <p:cNvPr id="442379" name="Line 11"/>
              <p:cNvSpPr>
                <a:spLocks noChangeShapeType="1"/>
              </p:cNvSpPr>
              <p:nvPr/>
            </p:nvSpPr>
            <p:spPr bwMode="auto">
              <a:xfrm>
                <a:off x="1666" y="2156"/>
                <a:ext cx="0" cy="112"/>
              </a:xfrm>
              <a:prstGeom prst="line">
                <a:avLst/>
              </a:prstGeom>
              <a:noFill/>
              <a:ln w="19050">
                <a:solidFill>
                  <a:srgbClr val="008280"/>
                </a:solidFill>
                <a:round/>
                <a:headEnd/>
                <a:tailEnd/>
              </a:ln>
              <a:effectLst/>
            </p:spPr>
            <p:txBody>
              <a:bodyPr wrap="none" anchor="ctr"/>
              <a:lstStyle/>
              <a:p>
                <a:endParaRPr lang="en-US"/>
              </a:p>
            </p:txBody>
          </p:sp>
          <p:sp>
            <p:nvSpPr>
              <p:cNvPr id="442380" name="Line 12"/>
              <p:cNvSpPr>
                <a:spLocks noChangeShapeType="1"/>
              </p:cNvSpPr>
              <p:nvPr/>
            </p:nvSpPr>
            <p:spPr bwMode="auto">
              <a:xfrm flipH="1">
                <a:off x="1555" y="2268"/>
                <a:ext cx="111" cy="113"/>
              </a:xfrm>
              <a:prstGeom prst="line">
                <a:avLst/>
              </a:prstGeom>
              <a:noFill/>
              <a:ln w="19050">
                <a:solidFill>
                  <a:srgbClr val="008280"/>
                </a:solidFill>
                <a:round/>
                <a:headEnd/>
                <a:tailEnd/>
              </a:ln>
              <a:effectLst/>
            </p:spPr>
            <p:txBody>
              <a:bodyPr wrap="none" anchor="ctr"/>
              <a:lstStyle/>
              <a:p>
                <a:endParaRPr lang="en-US"/>
              </a:p>
            </p:txBody>
          </p:sp>
          <p:sp>
            <p:nvSpPr>
              <p:cNvPr id="442381" name="Line 13"/>
              <p:cNvSpPr>
                <a:spLocks noChangeShapeType="1"/>
              </p:cNvSpPr>
              <p:nvPr/>
            </p:nvSpPr>
            <p:spPr bwMode="auto">
              <a:xfrm flipH="1" flipV="1">
                <a:off x="1554" y="2045"/>
                <a:ext cx="112" cy="111"/>
              </a:xfrm>
              <a:prstGeom prst="line">
                <a:avLst/>
              </a:prstGeom>
              <a:noFill/>
              <a:ln w="19050">
                <a:solidFill>
                  <a:srgbClr val="008280"/>
                </a:solidFill>
                <a:round/>
                <a:headEnd/>
                <a:tailEnd/>
              </a:ln>
              <a:effectLst/>
            </p:spPr>
            <p:txBody>
              <a:bodyPr wrap="none" anchor="ctr"/>
              <a:lstStyle/>
              <a:p>
                <a:endParaRPr lang="en-US"/>
              </a:p>
            </p:txBody>
          </p:sp>
          <p:sp>
            <p:nvSpPr>
              <p:cNvPr id="442382" name="Line 14"/>
              <p:cNvSpPr>
                <a:spLocks noChangeShapeType="1"/>
              </p:cNvSpPr>
              <p:nvPr/>
            </p:nvSpPr>
            <p:spPr bwMode="auto">
              <a:xfrm>
                <a:off x="306" y="2160"/>
                <a:ext cx="0" cy="111"/>
              </a:xfrm>
              <a:prstGeom prst="line">
                <a:avLst/>
              </a:prstGeom>
              <a:noFill/>
              <a:ln w="19050">
                <a:solidFill>
                  <a:srgbClr val="008280"/>
                </a:solidFill>
                <a:round/>
                <a:headEnd/>
                <a:tailEnd/>
              </a:ln>
              <a:effectLst/>
            </p:spPr>
            <p:txBody>
              <a:bodyPr wrap="none" anchor="ctr"/>
              <a:lstStyle/>
              <a:p>
                <a:endParaRPr lang="en-US"/>
              </a:p>
            </p:txBody>
          </p:sp>
          <p:sp>
            <p:nvSpPr>
              <p:cNvPr id="442383" name="Line 15"/>
              <p:cNvSpPr>
                <a:spLocks noChangeShapeType="1"/>
              </p:cNvSpPr>
              <p:nvPr/>
            </p:nvSpPr>
            <p:spPr bwMode="auto">
              <a:xfrm>
                <a:off x="306" y="2271"/>
                <a:ext cx="113" cy="112"/>
              </a:xfrm>
              <a:prstGeom prst="line">
                <a:avLst/>
              </a:prstGeom>
              <a:noFill/>
              <a:ln w="19050">
                <a:solidFill>
                  <a:srgbClr val="008280"/>
                </a:solidFill>
                <a:round/>
                <a:headEnd/>
                <a:tailEnd/>
              </a:ln>
              <a:effectLst/>
            </p:spPr>
            <p:txBody>
              <a:bodyPr wrap="none" anchor="ctr"/>
              <a:lstStyle/>
              <a:p>
                <a:endParaRPr lang="en-US"/>
              </a:p>
            </p:txBody>
          </p:sp>
          <p:sp>
            <p:nvSpPr>
              <p:cNvPr id="442384" name="Line 16"/>
              <p:cNvSpPr>
                <a:spLocks noChangeShapeType="1"/>
              </p:cNvSpPr>
              <p:nvPr/>
            </p:nvSpPr>
            <p:spPr bwMode="auto">
              <a:xfrm flipV="1">
                <a:off x="306" y="2047"/>
                <a:ext cx="112" cy="113"/>
              </a:xfrm>
              <a:prstGeom prst="line">
                <a:avLst/>
              </a:prstGeom>
              <a:noFill/>
              <a:ln w="19050">
                <a:solidFill>
                  <a:srgbClr val="008280"/>
                </a:solidFill>
                <a:round/>
                <a:headEnd/>
                <a:tailEnd/>
              </a:ln>
              <a:effectLst/>
            </p:spPr>
            <p:txBody>
              <a:bodyPr wrap="none" anchor="ctr"/>
              <a:lstStyle/>
              <a:p>
                <a:endParaRPr lang="en-US"/>
              </a:p>
            </p:txBody>
          </p:sp>
        </p:grpSp>
        <p:grpSp>
          <p:nvGrpSpPr>
            <p:cNvPr id="5" name="Group 17"/>
            <p:cNvGrpSpPr>
              <a:grpSpLocks/>
            </p:cNvGrpSpPr>
            <p:nvPr/>
          </p:nvGrpSpPr>
          <p:grpSpPr bwMode="auto">
            <a:xfrm>
              <a:off x="374" y="1773"/>
              <a:ext cx="1218" cy="878"/>
              <a:chOff x="374" y="1773"/>
              <a:chExt cx="1218" cy="878"/>
            </a:xfrm>
          </p:grpSpPr>
          <p:sp>
            <p:nvSpPr>
              <p:cNvPr id="442386" name="Line 18"/>
              <p:cNvSpPr>
                <a:spLocks noChangeShapeType="1"/>
              </p:cNvSpPr>
              <p:nvPr/>
            </p:nvSpPr>
            <p:spPr bwMode="auto">
              <a:xfrm>
                <a:off x="1534" y="1809"/>
                <a:ext cx="58" cy="96"/>
              </a:xfrm>
              <a:prstGeom prst="line">
                <a:avLst/>
              </a:prstGeom>
              <a:noFill/>
              <a:ln w="19050">
                <a:solidFill>
                  <a:srgbClr val="008280"/>
                </a:solidFill>
                <a:round/>
                <a:headEnd/>
                <a:tailEnd/>
              </a:ln>
              <a:effectLst/>
            </p:spPr>
            <p:txBody>
              <a:bodyPr wrap="none" anchor="ctr"/>
              <a:lstStyle/>
              <a:p>
                <a:endParaRPr lang="en-US"/>
              </a:p>
            </p:txBody>
          </p:sp>
          <p:sp>
            <p:nvSpPr>
              <p:cNvPr id="442387" name="Line 19"/>
              <p:cNvSpPr>
                <a:spLocks noChangeShapeType="1"/>
              </p:cNvSpPr>
              <p:nvPr/>
            </p:nvSpPr>
            <p:spPr bwMode="auto">
              <a:xfrm flipH="1">
                <a:off x="1556" y="1905"/>
                <a:ext cx="36" cy="154"/>
              </a:xfrm>
              <a:prstGeom prst="line">
                <a:avLst/>
              </a:prstGeom>
              <a:noFill/>
              <a:ln w="19050">
                <a:solidFill>
                  <a:srgbClr val="008280"/>
                </a:solidFill>
                <a:round/>
                <a:headEnd/>
                <a:tailEnd/>
              </a:ln>
              <a:effectLst/>
            </p:spPr>
            <p:txBody>
              <a:bodyPr wrap="none" anchor="ctr"/>
              <a:lstStyle/>
              <a:p>
                <a:endParaRPr lang="en-US"/>
              </a:p>
            </p:txBody>
          </p:sp>
          <p:sp>
            <p:nvSpPr>
              <p:cNvPr id="442388" name="Line 20"/>
              <p:cNvSpPr>
                <a:spLocks noChangeShapeType="1"/>
              </p:cNvSpPr>
              <p:nvPr/>
            </p:nvSpPr>
            <p:spPr bwMode="auto">
              <a:xfrm flipH="1" flipV="1">
                <a:off x="1380" y="1773"/>
                <a:ext cx="154" cy="36"/>
              </a:xfrm>
              <a:prstGeom prst="line">
                <a:avLst/>
              </a:prstGeom>
              <a:noFill/>
              <a:ln w="19050">
                <a:solidFill>
                  <a:srgbClr val="008280"/>
                </a:solidFill>
                <a:round/>
                <a:headEnd/>
                <a:tailEnd/>
              </a:ln>
              <a:effectLst/>
            </p:spPr>
            <p:txBody>
              <a:bodyPr wrap="none" anchor="ctr"/>
              <a:lstStyle/>
              <a:p>
                <a:endParaRPr lang="en-US"/>
              </a:p>
            </p:txBody>
          </p:sp>
          <p:sp>
            <p:nvSpPr>
              <p:cNvPr id="442389" name="Line 21"/>
              <p:cNvSpPr>
                <a:spLocks noChangeShapeType="1"/>
              </p:cNvSpPr>
              <p:nvPr/>
            </p:nvSpPr>
            <p:spPr bwMode="auto">
              <a:xfrm>
                <a:off x="374" y="2518"/>
                <a:ext cx="58" cy="95"/>
              </a:xfrm>
              <a:prstGeom prst="line">
                <a:avLst/>
              </a:prstGeom>
              <a:noFill/>
              <a:ln w="19050">
                <a:solidFill>
                  <a:srgbClr val="008280"/>
                </a:solidFill>
                <a:round/>
                <a:headEnd/>
                <a:tailEnd/>
              </a:ln>
              <a:effectLst/>
            </p:spPr>
            <p:txBody>
              <a:bodyPr wrap="none" anchor="ctr"/>
              <a:lstStyle/>
              <a:p>
                <a:endParaRPr lang="en-US"/>
              </a:p>
            </p:txBody>
          </p:sp>
          <p:sp>
            <p:nvSpPr>
              <p:cNvPr id="442390" name="Line 22"/>
              <p:cNvSpPr>
                <a:spLocks noChangeShapeType="1"/>
              </p:cNvSpPr>
              <p:nvPr/>
            </p:nvSpPr>
            <p:spPr bwMode="auto">
              <a:xfrm>
                <a:off x="432" y="2613"/>
                <a:ext cx="156" cy="38"/>
              </a:xfrm>
              <a:prstGeom prst="line">
                <a:avLst/>
              </a:prstGeom>
              <a:noFill/>
              <a:ln w="19050">
                <a:solidFill>
                  <a:srgbClr val="008280"/>
                </a:solidFill>
                <a:round/>
                <a:headEnd/>
                <a:tailEnd/>
              </a:ln>
              <a:effectLst/>
            </p:spPr>
            <p:txBody>
              <a:bodyPr wrap="none" anchor="ctr"/>
              <a:lstStyle/>
              <a:p>
                <a:endParaRPr lang="en-US"/>
              </a:p>
            </p:txBody>
          </p:sp>
          <p:sp>
            <p:nvSpPr>
              <p:cNvPr id="442391" name="Line 23"/>
              <p:cNvSpPr>
                <a:spLocks noChangeShapeType="1"/>
              </p:cNvSpPr>
              <p:nvPr/>
            </p:nvSpPr>
            <p:spPr bwMode="auto">
              <a:xfrm flipV="1">
                <a:off x="374" y="2363"/>
                <a:ext cx="36" cy="155"/>
              </a:xfrm>
              <a:prstGeom prst="line">
                <a:avLst/>
              </a:prstGeom>
              <a:noFill/>
              <a:ln w="19050">
                <a:solidFill>
                  <a:srgbClr val="008280"/>
                </a:solidFill>
                <a:round/>
                <a:headEnd/>
                <a:tailEnd/>
              </a:ln>
              <a:effectLst/>
            </p:spPr>
            <p:txBody>
              <a:bodyPr wrap="none" anchor="ctr"/>
              <a:lstStyle/>
              <a:p>
                <a:endParaRPr lang="en-US"/>
              </a:p>
            </p:txBody>
          </p:sp>
        </p:grpSp>
        <p:grpSp>
          <p:nvGrpSpPr>
            <p:cNvPr id="6" name="Group 24"/>
            <p:cNvGrpSpPr>
              <a:grpSpLocks/>
            </p:cNvGrpSpPr>
            <p:nvPr/>
          </p:nvGrpSpPr>
          <p:grpSpPr bwMode="auto">
            <a:xfrm>
              <a:off x="543" y="1599"/>
              <a:ext cx="873" cy="1225"/>
              <a:chOff x="543" y="1599"/>
              <a:chExt cx="873" cy="1225"/>
            </a:xfrm>
          </p:grpSpPr>
          <p:sp>
            <p:nvSpPr>
              <p:cNvPr id="442393" name="Line 25"/>
              <p:cNvSpPr>
                <a:spLocks noChangeShapeType="1"/>
              </p:cNvSpPr>
              <p:nvPr/>
            </p:nvSpPr>
            <p:spPr bwMode="auto">
              <a:xfrm>
                <a:off x="1280" y="1599"/>
                <a:ext cx="96" cy="58"/>
              </a:xfrm>
              <a:prstGeom prst="line">
                <a:avLst/>
              </a:prstGeom>
              <a:noFill/>
              <a:ln w="19050">
                <a:solidFill>
                  <a:srgbClr val="008280"/>
                </a:solidFill>
                <a:round/>
                <a:headEnd/>
                <a:tailEnd/>
              </a:ln>
              <a:effectLst/>
            </p:spPr>
            <p:txBody>
              <a:bodyPr wrap="none" anchor="ctr"/>
              <a:lstStyle/>
              <a:p>
                <a:endParaRPr lang="en-US"/>
              </a:p>
            </p:txBody>
          </p:sp>
          <p:sp>
            <p:nvSpPr>
              <p:cNvPr id="442394" name="Line 26"/>
              <p:cNvSpPr>
                <a:spLocks noChangeShapeType="1"/>
              </p:cNvSpPr>
              <p:nvPr/>
            </p:nvSpPr>
            <p:spPr bwMode="auto">
              <a:xfrm>
                <a:off x="1376" y="1657"/>
                <a:ext cx="40" cy="154"/>
              </a:xfrm>
              <a:prstGeom prst="line">
                <a:avLst/>
              </a:prstGeom>
              <a:noFill/>
              <a:ln w="19050">
                <a:solidFill>
                  <a:srgbClr val="008280"/>
                </a:solidFill>
                <a:round/>
                <a:headEnd/>
                <a:tailEnd/>
              </a:ln>
              <a:effectLst/>
            </p:spPr>
            <p:txBody>
              <a:bodyPr wrap="none" anchor="ctr"/>
              <a:lstStyle/>
              <a:p>
                <a:endParaRPr lang="en-US"/>
              </a:p>
            </p:txBody>
          </p:sp>
          <p:sp>
            <p:nvSpPr>
              <p:cNvPr id="442395" name="Line 27"/>
              <p:cNvSpPr>
                <a:spLocks noChangeShapeType="1"/>
              </p:cNvSpPr>
              <p:nvPr/>
            </p:nvSpPr>
            <p:spPr bwMode="auto">
              <a:xfrm flipH="1">
                <a:off x="1126" y="1599"/>
                <a:ext cx="154" cy="39"/>
              </a:xfrm>
              <a:prstGeom prst="line">
                <a:avLst/>
              </a:prstGeom>
              <a:noFill/>
              <a:ln w="19050">
                <a:solidFill>
                  <a:srgbClr val="008280"/>
                </a:solidFill>
                <a:round/>
                <a:headEnd/>
                <a:tailEnd/>
              </a:ln>
              <a:effectLst/>
            </p:spPr>
            <p:txBody>
              <a:bodyPr wrap="none" anchor="ctr"/>
              <a:lstStyle/>
              <a:p>
                <a:endParaRPr lang="en-US"/>
              </a:p>
            </p:txBody>
          </p:sp>
          <p:sp>
            <p:nvSpPr>
              <p:cNvPr id="442396" name="Line 28"/>
              <p:cNvSpPr>
                <a:spLocks noChangeShapeType="1"/>
              </p:cNvSpPr>
              <p:nvPr/>
            </p:nvSpPr>
            <p:spPr bwMode="auto">
              <a:xfrm>
                <a:off x="582" y="2767"/>
                <a:ext cx="97" cy="57"/>
              </a:xfrm>
              <a:prstGeom prst="line">
                <a:avLst/>
              </a:prstGeom>
              <a:noFill/>
              <a:ln w="19050">
                <a:solidFill>
                  <a:srgbClr val="008280"/>
                </a:solidFill>
                <a:round/>
                <a:headEnd/>
                <a:tailEnd/>
              </a:ln>
              <a:effectLst/>
            </p:spPr>
            <p:txBody>
              <a:bodyPr wrap="none" anchor="ctr"/>
              <a:lstStyle/>
              <a:p>
                <a:endParaRPr lang="en-US"/>
              </a:p>
            </p:txBody>
          </p:sp>
          <p:sp>
            <p:nvSpPr>
              <p:cNvPr id="442397" name="Line 29"/>
              <p:cNvSpPr>
                <a:spLocks noChangeShapeType="1"/>
              </p:cNvSpPr>
              <p:nvPr/>
            </p:nvSpPr>
            <p:spPr bwMode="auto">
              <a:xfrm flipV="1">
                <a:off x="679" y="2785"/>
                <a:ext cx="153" cy="39"/>
              </a:xfrm>
              <a:prstGeom prst="line">
                <a:avLst/>
              </a:prstGeom>
              <a:noFill/>
              <a:ln w="19050">
                <a:solidFill>
                  <a:srgbClr val="008280"/>
                </a:solidFill>
                <a:round/>
                <a:headEnd/>
                <a:tailEnd/>
              </a:ln>
              <a:effectLst/>
            </p:spPr>
            <p:txBody>
              <a:bodyPr wrap="none" anchor="ctr"/>
              <a:lstStyle/>
              <a:p>
                <a:endParaRPr lang="en-US"/>
              </a:p>
            </p:txBody>
          </p:sp>
          <p:sp>
            <p:nvSpPr>
              <p:cNvPr id="442398" name="Line 30"/>
              <p:cNvSpPr>
                <a:spLocks noChangeShapeType="1"/>
              </p:cNvSpPr>
              <p:nvPr/>
            </p:nvSpPr>
            <p:spPr bwMode="auto">
              <a:xfrm flipH="1" flipV="1">
                <a:off x="543" y="2613"/>
                <a:ext cx="39" cy="154"/>
              </a:xfrm>
              <a:prstGeom prst="line">
                <a:avLst/>
              </a:prstGeom>
              <a:noFill/>
              <a:ln w="19050">
                <a:solidFill>
                  <a:srgbClr val="008280"/>
                </a:solidFill>
                <a:round/>
                <a:headEnd/>
                <a:tailEnd/>
              </a:ln>
              <a:effectLst/>
            </p:spPr>
            <p:txBody>
              <a:bodyPr wrap="none" anchor="ctr"/>
              <a:lstStyle/>
              <a:p>
                <a:endParaRPr lang="en-US"/>
              </a:p>
            </p:txBody>
          </p:sp>
        </p:grpSp>
        <p:grpSp>
          <p:nvGrpSpPr>
            <p:cNvPr id="7" name="Group 31"/>
            <p:cNvGrpSpPr>
              <a:grpSpLocks/>
            </p:cNvGrpSpPr>
            <p:nvPr/>
          </p:nvGrpSpPr>
          <p:grpSpPr bwMode="auto">
            <a:xfrm>
              <a:off x="374" y="1784"/>
              <a:ext cx="1230" cy="866"/>
              <a:chOff x="374" y="1784"/>
              <a:chExt cx="1230" cy="866"/>
            </a:xfrm>
          </p:grpSpPr>
          <p:sp>
            <p:nvSpPr>
              <p:cNvPr id="442400" name="Line 32"/>
              <p:cNvSpPr>
                <a:spLocks noChangeShapeType="1"/>
              </p:cNvSpPr>
              <p:nvPr/>
            </p:nvSpPr>
            <p:spPr bwMode="auto">
              <a:xfrm flipH="1">
                <a:off x="1547" y="2513"/>
                <a:ext cx="57" cy="97"/>
              </a:xfrm>
              <a:prstGeom prst="line">
                <a:avLst/>
              </a:prstGeom>
              <a:noFill/>
              <a:ln w="19050">
                <a:solidFill>
                  <a:srgbClr val="008280"/>
                </a:solidFill>
                <a:round/>
                <a:headEnd/>
                <a:tailEnd/>
              </a:ln>
              <a:effectLst/>
            </p:spPr>
            <p:txBody>
              <a:bodyPr wrap="none" anchor="ctr"/>
              <a:lstStyle/>
              <a:p>
                <a:endParaRPr lang="en-US"/>
              </a:p>
            </p:txBody>
          </p:sp>
          <p:sp>
            <p:nvSpPr>
              <p:cNvPr id="442401" name="Line 33"/>
              <p:cNvSpPr>
                <a:spLocks noChangeShapeType="1"/>
              </p:cNvSpPr>
              <p:nvPr/>
            </p:nvSpPr>
            <p:spPr bwMode="auto">
              <a:xfrm flipH="1">
                <a:off x="1393" y="2610"/>
                <a:ext cx="154" cy="40"/>
              </a:xfrm>
              <a:prstGeom prst="line">
                <a:avLst/>
              </a:prstGeom>
              <a:noFill/>
              <a:ln w="19050">
                <a:solidFill>
                  <a:srgbClr val="008280"/>
                </a:solidFill>
                <a:round/>
                <a:headEnd/>
                <a:tailEnd/>
              </a:ln>
              <a:effectLst/>
            </p:spPr>
            <p:txBody>
              <a:bodyPr wrap="none" anchor="ctr"/>
              <a:lstStyle/>
              <a:p>
                <a:endParaRPr lang="en-US"/>
              </a:p>
            </p:txBody>
          </p:sp>
          <p:sp>
            <p:nvSpPr>
              <p:cNvPr id="442402" name="Line 34"/>
              <p:cNvSpPr>
                <a:spLocks noChangeShapeType="1"/>
              </p:cNvSpPr>
              <p:nvPr/>
            </p:nvSpPr>
            <p:spPr bwMode="auto">
              <a:xfrm flipH="1" flipV="1">
                <a:off x="1563" y="2359"/>
                <a:ext cx="41" cy="154"/>
              </a:xfrm>
              <a:prstGeom prst="line">
                <a:avLst/>
              </a:prstGeom>
              <a:noFill/>
              <a:ln w="19050">
                <a:solidFill>
                  <a:srgbClr val="008280"/>
                </a:solidFill>
                <a:round/>
                <a:headEnd/>
                <a:tailEnd/>
              </a:ln>
              <a:effectLst/>
            </p:spPr>
            <p:txBody>
              <a:bodyPr wrap="none" anchor="ctr"/>
              <a:lstStyle/>
              <a:p>
                <a:endParaRPr lang="en-US"/>
              </a:p>
            </p:txBody>
          </p:sp>
          <p:sp>
            <p:nvSpPr>
              <p:cNvPr id="442403" name="Line 35"/>
              <p:cNvSpPr>
                <a:spLocks noChangeShapeType="1"/>
              </p:cNvSpPr>
              <p:nvPr/>
            </p:nvSpPr>
            <p:spPr bwMode="auto">
              <a:xfrm flipH="1">
                <a:off x="374" y="1824"/>
                <a:ext cx="56" cy="98"/>
              </a:xfrm>
              <a:prstGeom prst="line">
                <a:avLst/>
              </a:prstGeom>
              <a:noFill/>
              <a:ln w="19050">
                <a:solidFill>
                  <a:srgbClr val="008280"/>
                </a:solidFill>
                <a:round/>
                <a:headEnd/>
                <a:tailEnd/>
              </a:ln>
              <a:effectLst/>
            </p:spPr>
            <p:txBody>
              <a:bodyPr wrap="none" anchor="ctr"/>
              <a:lstStyle/>
              <a:p>
                <a:endParaRPr lang="en-US"/>
              </a:p>
            </p:txBody>
          </p:sp>
          <p:sp>
            <p:nvSpPr>
              <p:cNvPr id="442404" name="Line 36"/>
              <p:cNvSpPr>
                <a:spLocks noChangeShapeType="1"/>
              </p:cNvSpPr>
              <p:nvPr/>
            </p:nvSpPr>
            <p:spPr bwMode="auto">
              <a:xfrm>
                <a:off x="374" y="1922"/>
                <a:ext cx="40" cy="153"/>
              </a:xfrm>
              <a:prstGeom prst="line">
                <a:avLst/>
              </a:prstGeom>
              <a:noFill/>
              <a:ln w="19050">
                <a:solidFill>
                  <a:srgbClr val="008280"/>
                </a:solidFill>
                <a:round/>
                <a:headEnd/>
                <a:tailEnd/>
              </a:ln>
              <a:effectLst/>
            </p:spPr>
            <p:txBody>
              <a:bodyPr wrap="none" anchor="ctr"/>
              <a:lstStyle/>
              <a:p>
                <a:endParaRPr lang="en-US"/>
              </a:p>
            </p:txBody>
          </p:sp>
          <p:sp>
            <p:nvSpPr>
              <p:cNvPr id="442405" name="Line 37"/>
              <p:cNvSpPr>
                <a:spLocks noChangeShapeType="1"/>
              </p:cNvSpPr>
              <p:nvPr/>
            </p:nvSpPr>
            <p:spPr bwMode="auto">
              <a:xfrm flipV="1">
                <a:off x="430" y="1784"/>
                <a:ext cx="153" cy="40"/>
              </a:xfrm>
              <a:prstGeom prst="line">
                <a:avLst/>
              </a:prstGeom>
              <a:noFill/>
              <a:ln w="19050">
                <a:solidFill>
                  <a:srgbClr val="008280"/>
                </a:solidFill>
                <a:round/>
                <a:headEnd/>
                <a:tailEnd/>
              </a:ln>
              <a:effectLst/>
            </p:spPr>
            <p:txBody>
              <a:bodyPr wrap="none" anchor="ctr"/>
              <a:lstStyle/>
              <a:p>
                <a:endParaRPr lang="en-US"/>
              </a:p>
            </p:txBody>
          </p:sp>
        </p:grpSp>
        <p:grpSp>
          <p:nvGrpSpPr>
            <p:cNvPr id="8" name="Group 38"/>
            <p:cNvGrpSpPr>
              <a:grpSpLocks/>
            </p:cNvGrpSpPr>
            <p:nvPr/>
          </p:nvGrpSpPr>
          <p:grpSpPr bwMode="auto">
            <a:xfrm>
              <a:off x="542" y="1617"/>
              <a:ext cx="893" cy="1207"/>
              <a:chOff x="542" y="1617"/>
              <a:chExt cx="893" cy="1207"/>
            </a:xfrm>
          </p:grpSpPr>
          <p:sp>
            <p:nvSpPr>
              <p:cNvPr id="442407" name="Line 39"/>
              <p:cNvSpPr>
                <a:spLocks noChangeShapeType="1"/>
              </p:cNvSpPr>
              <p:nvPr/>
            </p:nvSpPr>
            <p:spPr bwMode="auto">
              <a:xfrm flipH="1">
                <a:off x="1307" y="2764"/>
                <a:ext cx="94" cy="60"/>
              </a:xfrm>
              <a:prstGeom prst="line">
                <a:avLst/>
              </a:prstGeom>
              <a:noFill/>
              <a:ln w="19050">
                <a:solidFill>
                  <a:srgbClr val="008280"/>
                </a:solidFill>
                <a:round/>
                <a:headEnd/>
                <a:tailEnd/>
              </a:ln>
              <a:effectLst/>
            </p:spPr>
            <p:txBody>
              <a:bodyPr wrap="none" anchor="ctr"/>
              <a:lstStyle/>
              <a:p>
                <a:endParaRPr lang="en-US"/>
              </a:p>
            </p:txBody>
          </p:sp>
          <p:sp>
            <p:nvSpPr>
              <p:cNvPr id="442408" name="Line 40"/>
              <p:cNvSpPr>
                <a:spLocks noChangeShapeType="1"/>
              </p:cNvSpPr>
              <p:nvPr/>
            </p:nvSpPr>
            <p:spPr bwMode="auto">
              <a:xfrm flipH="1" flipV="1">
                <a:off x="1152" y="2790"/>
                <a:ext cx="155" cy="34"/>
              </a:xfrm>
              <a:prstGeom prst="line">
                <a:avLst/>
              </a:prstGeom>
              <a:noFill/>
              <a:ln w="19050">
                <a:solidFill>
                  <a:srgbClr val="008280"/>
                </a:solidFill>
                <a:round/>
                <a:headEnd/>
                <a:tailEnd/>
              </a:ln>
              <a:effectLst/>
            </p:spPr>
            <p:txBody>
              <a:bodyPr wrap="none" anchor="ctr"/>
              <a:lstStyle/>
              <a:p>
                <a:endParaRPr lang="en-US"/>
              </a:p>
            </p:txBody>
          </p:sp>
          <p:sp>
            <p:nvSpPr>
              <p:cNvPr id="442409" name="Line 41"/>
              <p:cNvSpPr>
                <a:spLocks noChangeShapeType="1"/>
              </p:cNvSpPr>
              <p:nvPr/>
            </p:nvSpPr>
            <p:spPr bwMode="auto">
              <a:xfrm flipV="1">
                <a:off x="1401" y="2608"/>
                <a:ext cx="34" cy="156"/>
              </a:xfrm>
              <a:prstGeom prst="line">
                <a:avLst/>
              </a:prstGeom>
              <a:noFill/>
              <a:ln w="19050">
                <a:solidFill>
                  <a:srgbClr val="008280"/>
                </a:solidFill>
                <a:round/>
                <a:headEnd/>
                <a:tailEnd/>
              </a:ln>
              <a:effectLst/>
            </p:spPr>
            <p:txBody>
              <a:bodyPr wrap="none" anchor="ctr"/>
              <a:lstStyle/>
              <a:p>
                <a:endParaRPr lang="en-US"/>
              </a:p>
            </p:txBody>
          </p:sp>
          <p:sp>
            <p:nvSpPr>
              <p:cNvPr id="442410" name="Line 42"/>
              <p:cNvSpPr>
                <a:spLocks noChangeShapeType="1"/>
              </p:cNvSpPr>
              <p:nvPr/>
            </p:nvSpPr>
            <p:spPr bwMode="auto">
              <a:xfrm flipH="1">
                <a:off x="575" y="1617"/>
                <a:ext cx="95" cy="61"/>
              </a:xfrm>
              <a:prstGeom prst="line">
                <a:avLst/>
              </a:prstGeom>
              <a:noFill/>
              <a:ln w="19050">
                <a:solidFill>
                  <a:srgbClr val="008280"/>
                </a:solidFill>
                <a:round/>
                <a:headEnd/>
                <a:tailEnd/>
              </a:ln>
              <a:effectLst/>
            </p:spPr>
            <p:txBody>
              <a:bodyPr wrap="none" anchor="ctr"/>
              <a:lstStyle/>
              <a:p>
                <a:endParaRPr lang="en-US"/>
              </a:p>
            </p:txBody>
          </p:sp>
          <p:sp>
            <p:nvSpPr>
              <p:cNvPr id="442411" name="Line 43"/>
              <p:cNvSpPr>
                <a:spLocks noChangeShapeType="1"/>
              </p:cNvSpPr>
              <p:nvPr/>
            </p:nvSpPr>
            <p:spPr bwMode="auto">
              <a:xfrm flipH="1">
                <a:off x="542" y="1678"/>
                <a:ext cx="33" cy="155"/>
              </a:xfrm>
              <a:prstGeom prst="line">
                <a:avLst/>
              </a:prstGeom>
              <a:noFill/>
              <a:ln w="19050">
                <a:solidFill>
                  <a:srgbClr val="008280"/>
                </a:solidFill>
                <a:round/>
                <a:headEnd/>
                <a:tailEnd/>
              </a:ln>
              <a:effectLst/>
            </p:spPr>
            <p:txBody>
              <a:bodyPr wrap="none" anchor="ctr"/>
              <a:lstStyle/>
              <a:p>
                <a:endParaRPr lang="en-US"/>
              </a:p>
            </p:txBody>
          </p:sp>
          <p:sp>
            <p:nvSpPr>
              <p:cNvPr id="442412" name="Line 44"/>
              <p:cNvSpPr>
                <a:spLocks noChangeShapeType="1"/>
              </p:cNvSpPr>
              <p:nvPr/>
            </p:nvSpPr>
            <p:spPr bwMode="auto">
              <a:xfrm>
                <a:off x="670" y="1617"/>
                <a:ext cx="155" cy="34"/>
              </a:xfrm>
              <a:prstGeom prst="line">
                <a:avLst/>
              </a:prstGeom>
              <a:noFill/>
              <a:ln w="19050">
                <a:solidFill>
                  <a:srgbClr val="008280"/>
                </a:solidFill>
                <a:round/>
                <a:headEnd/>
                <a:tailEnd/>
              </a:ln>
              <a:effectLst/>
            </p:spPr>
            <p:txBody>
              <a:bodyPr wrap="none" anchor="ctr"/>
              <a:lstStyle/>
              <a:p>
                <a:endParaRPr lang="en-US"/>
              </a:p>
            </p:txBody>
          </p:sp>
        </p:grpSp>
      </p:grpSp>
      <p:grpSp>
        <p:nvGrpSpPr>
          <p:cNvPr id="9" name="Group 45"/>
          <p:cNvGrpSpPr>
            <a:grpSpLocks/>
          </p:cNvGrpSpPr>
          <p:nvPr/>
        </p:nvGrpSpPr>
        <p:grpSpPr bwMode="auto">
          <a:xfrm>
            <a:off x="609600" y="325438"/>
            <a:ext cx="1963738" cy="1906587"/>
            <a:chOff x="113" y="232"/>
            <a:chExt cx="1361" cy="1361"/>
          </a:xfrm>
        </p:grpSpPr>
        <p:grpSp>
          <p:nvGrpSpPr>
            <p:cNvPr id="10" name="Group 46"/>
            <p:cNvGrpSpPr>
              <a:grpSpLocks/>
            </p:cNvGrpSpPr>
            <p:nvPr/>
          </p:nvGrpSpPr>
          <p:grpSpPr bwMode="auto">
            <a:xfrm>
              <a:off x="612" y="232"/>
              <a:ext cx="341" cy="1361"/>
              <a:chOff x="612" y="232"/>
              <a:chExt cx="341" cy="1361"/>
            </a:xfrm>
          </p:grpSpPr>
          <p:sp>
            <p:nvSpPr>
              <p:cNvPr id="442415" name="Line 47"/>
              <p:cNvSpPr>
                <a:spLocks noChangeShapeType="1"/>
              </p:cNvSpPr>
              <p:nvPr/>
            </p:nvSpPr>
            <p:spPr bwMode="auto">
              <a:xfrm>
                <a:off x="729" y="232"/>
                <a:ext cx="112" cy="0"/>
              </a:xfrm>
              <a:prstGeom prst="line">
                <a:avLst/>
              </a:prstGeom>
              <a:noFill/>
              <a:ln w="19050">
                <a:solidFill>
                  <a:srgbClr val="008280"/>
                </a:solidFill>
                <a:round/>
                <a:headEnd/>
                <a:tailEnd/>
              </a:ln>
              <a:effectLst/>
            </p:spPr>
            <p:txBody>
              <a:bodyPr wrap="none" anchor="ctr"/>
              <a:lstStyle/>
              <a:p>
                <a:endParaRPr lang="en-US"/>
              </a:p>
            </p:txBody>
          </p:sp>
          <p:sp>
            <p:nvSpPr>
              <p:cNvPr id="442416" name="Line 48"/>
              <p:cNvSpPr>
                <a:spLocks noChangeShapeType="1"/>
              </p:cNvSpPr>
              <p:nvPr/>
            </p:nvSpPr>
            <p:spPr bwMode="auto">
              <a:xfrm>
                <a:off x="841" y="232"/>
                <a:ext cx="112" cy="112"/>
              </a:xfrm>
              <a:prstGeom prst="line">
                <a:avLst/>
              </a:prstGeom>
              <a:noFill/>
              <a:ln w="19050">
                <a:solidFill>
                  <a:srgbClr val="008280"/>
                </a:solidFill>
                <a:round/>
                <a:headEnd/>
                <a:tailEnd/>
              </a:ln>
              <a:effectLst/>
            </p:spPr>
            <p:txBody>
              <a:bodyPr wrap="none" anchor="ctr"/>
              <a:lstStyle/>
              <a:p>
                <a:endParaRPr lang="en-US"/>
              </a:p>
            </p:txBody>
          </p:sp>
          <p:sp>
            <p:nvSpPr>
              <p:cNvPr id="442417" name="Line 49"/>
              <p:cNvSpPr>
                <a:spLocks noChangeShapeType="1"/>
              </p:cNvSpPr>
              <p:nvPr/>
            </p:nvSpPr>
            <p:spPr bwMode="auto">
              <a:xfrm flipH="1">
                <a:off x="616" y="232"/>
                <a:ext cx="113" cy="112"/>
              </a:xfrm>
              <a:prstGeom prst="line">
                <a:avLst/>
              </a:prstGeom>
              <a:noFill/>
              <a:ln w="19050">
                <a:solidFill>
                  <a:srgbClr val="008280"/>
                </a:solidFill>
                <a:round/>
                <a:headEnd/>
                <a:tailEnd/>
              </a:ln>
              <a:effectLst/>
            </p:spPr>
            <p:txBody>
              <a:bodyPr wrap="none" anchor="ctr"/>
              <a:lstStyle/>
              <a:p>
                <a:endParaRPr lang="en-US"/>
              </a:p>
            </p:txBody>
          </p:sp>
          <p:sp>
            <p:nvSpPr>
              <p:cNvPr id="442418" name="Line 50"/>
              <p:cNvSpPr>
                <a:spLocks noChangeShapeType="1"/>
              </p:cNvSpPr>
              <p:nvPr/>
            </p:nvSpPr>
            <p:spPr bwMode="auto">
              <a:xfrm>
                <a:off x="724" y="1593"/>
                <a:ext cx="112" cy="0"/>
              </a:xfrm>
              <a:prstGeom prst="line">
                <a:avLst/>
              </a:prstGeom>
              <a:noFill/>
              <a:ln w="19050">
                <a:solidFill>
                  <a:srgbClr val="008280"/>
                </a:solidFill>
                <a:round/>
                <a:headEnd/>
                <a:tailEnd/>
              </a:ln>
              <a:effectLst/>
            </p:spPr>
            <p:txBody>
              <a:bodyPr wrap="none" anchor="ctr"/>
              <a:lstStyle/>
              <a:p>
                <a:endParaRPr lang="en-US"/>
              </a:p>
            </p:txBody>
          </p:sp>
          <p:sp>
            <p:nvSpPr>
              <p:cNvPr id="442419" name="Line 51"/>
              <p:cNvSpPr>
                <a:spLocks noChangeShapeType="1"/>
              </p:cNvSpPr>
              <p:nvPr/>
            </p:nvSpPr>
            <p:spPr bwMode="auto">
              <a:xfrm flipV="1">
                <a:off x="836" y="1481"/>
                <a:ext cx="113" cy="112"/>
              </a:xfrm>
              <a:prstGeom prst="line">
                <a:avLst/>
              </a:prstGeom>
              <a:noFill/>
              <a:ln w="19050">
                <a:solidFill>
                  <a:srgbClr val="008280"/>
                </a:solidFill>
                <a:round/>
                <a:headEnd/>
                <a:tailEnd/>
              </a:ln>
              <a:effectLst/>
            </p:spPr>
            <p:txBody>
              <a:bodyPr wrap="none" anchor="ctr"/>
              <a:lstStyle/>
              <a:p>
                <a:endParaRPr lang="en-US"/>
              </a:p>
            </p:txBody>
          </p:sp>
          <p:sp>
            <p:nvSpPr>
              <p:cNvPr id="442420" name="Line 52"/>
              <p:cNvSpPr>
                <a:spLocks noChangeShapeType="1"/>
              </p:cNvSpPr>
              <p:nvPr/>
            </p:nvSpPr>
            <p:spPr bwMode="auto">
              <a:xfrm flipH="1" flipV="1">
                <a:off x="612" y="1481"/>
                <a:ext cx="112" cy="112"/>
              </a:xfrm>
              <a:prstGeom prst="line">
                <a:avLst/>
              </a:prstGeom>
              <a:noFill/>
              <a:ln w="19050">
                <a:solidFill>
                  <a:srgbClr val="008280"/>
                </a:solidFill>
                <a:round/>
                <a:headEnd/>
                <a:tailEnd/>
              </a:ln>
              <a:effectLst/>
            </p:spPr>
            <p:txBody>
              <a:bodyPr wrap="none" anchor="ctr"/>
              <a:lstStyle/>
              <a:p>
                <a:endParaRPr lang="en-US"/>
              </a:p>
            </p:txBody>
          </p:sp>
        </p:grpSp>
        <p:grpSp>
          <p:nvGrpSpPr>
            <p:cNvPr id="11" name="Group 53"/>
            <p:cNvGrpSpPr>
              <a:grpSpLocks/>
            </p:cNvGrpSpPr>
            <p:nvPr/>
          </p:nvGrpSpPr>
          <p:grpSpPr bwMode="auto">
            <a:xfrm>
              <a:off x="113" y="743"/>
              <a:ext cx="1361" cy="338"/>
              <a:chOff x="113" y="743"/>
              <a:chExt cx="1361" cy="338"/>
            </a:xfrm>
          </p:grpSpPr>
          <p:sp>
            <p:nvSpPr>
              <p:cNvPr id="442422" name="Line 54"/>
              <p:cNvSpPr>
                <a:spLocks noChangeShapeType="1"/>
              </p:cNvSpPr>
              <p:nvPr/>
            </p:nvSpPr>
            <p:spPr bwMode="auto">
              <a:xfrm>
                <a:off x="1473" y="855"/>
                <a:ext cx="1" cy="111"/>
              </a:xfrm>
              <a:prstGeom prst="line">
                <a:avLst/>
              </a:prstGeom>
              <a:noFill/>
              <a:ln w="19050">
                <a:solidFill>
                  <a:srgbClr val="008280"/>
                </a:solidFill>
                <a:round/>
                <a:headEnd/>
                <a:tailEnd/>
              </a:ln>
              <a:effectLst/>
            </p:spPr>
            <p:txBody>
              <a:bodyPr wrap="none" anchor="ctr"/>
              <a:lstStyle/>
              <a:p>
                <a:endParaRPr lang="en-US"/>
              </a:p>
            </p:txBody>
          </p:sp>
          <p:sp>
            <p:nvSpPr>
              <p:cNvPr id="442423" name="Line 55"/>
              <p:cNvSpPr>
                <a:spLocks noChangeShapeType="1"/>
              </p:cNvSpPr>
              <p:nvPr/>
            </p:nvSpPr>
            <p:spPr bwMode="auto">
              <a:xfrm flipH="1">
                <a:off x="1362" y="966"/>
                <a:ext cx="112" cy="114"/>
              </a:xfrm>
              <a:prstGeom prst="line">
                <a:avLst/>
              </a:prstGeom>
              <a:noFill/>
              <a:ln w="19050">
                <a:solidFill>
                  <a:srgbClr val="008280"/>
                </a:solidFill>
                <a:round/>
                <a:headEnd/>
                <a:tailEnd/>
              </a:ln>
              <a:effectLst/>
            </p:spPr>
            <p:txBody>
              <a:bodyPr wrap="none" anchor="ctr"/>
              <a:lstStyle/>
              <a:p>
                <a:endParaRPr lang="en-US"/>
              </a:p>
            </p:txBody>
          </p:sp>
          <p:sp>
            <p:nvSpPr>
              <p:cNvPr id="442424" name="Line 56"/>
              <p:cNvSpPr>
                <a:spLocks noChangeShapeType="1"/>
              </p:cNvSpPr>
              <p:nvPr/>
            </p:nvSpPr>
            <p:spPr bwMode="auto">
              <a:xfrm flipH="1" flipV="1">
                <a:off x="1361" y="743"/>
                <a:ext cx="112" cy="112"/>
              </a:xfrm>
              <a:prstGeom prst="line">
                <a:avLst/>
              </a:prstGeom>
              <a:noFill/>
              <a:ln w="19050">
                <a:solidFill>
                  <a:srgbClr val="008280"/>
                </a:solidFill>
                <a:round/>
                <a:headEnd/>
                <a:tailEnd/>
              </a:ln>
              <a:effectLst/>
            </p:spPr>
            <p:txBody>
              <a:bodyPr wrap="none" anchor="ctr"/>
              <a:lstStyle/>
              <a:p>
                <a:endParaRPr lang="en-US"/>
              </a:p>
            </p:txBody>
          </p:sp>
          <p:sp>
            <p:nvSpPr>
              <p:cNvPr id="442425" name="Line 57"/>
              <p:cNvSpPr>
                <a:spLocks noChangeShapeType="1"/>
              </p:cNvSpPr>
              <p:nvPr/>
            </p:nvSpPr>
            <p:spPr bwMode="auto">
              <a:xfrm>
                <a:off x="113" y="858"/>
                <a:ext cx="0" cy="112"/>
              </a:xfrm>
              <a:prstGeom prst="line">
                <a:avLst/>
              </a:prstGeom>
              <a:noFill/>
              <a:ln w="19050">
                <a:solidFill>
                  <a:srgbClr val="008280"/>
                </a:solidFill>
                <a:round/>
                <a:headEnd/>
                <a:tailEnd/>
              </a:ln>
              <a:effectLst/>
            </p:spPr>
            <p:txBody>
              <a:bodyPr wrap="none" anchor="ctr"/>
              <a:lstStyle/>
              <a:p>
                <a:endParaRPr lang="en-US"/>
              </a:p>
            </p:txBody>
          </p:sp>
          <p:sp>
            <p:nvSpPr>
              <p:cNvPr id="442426" name="Line 58"/>
              <p:cNvSpPr>
                <a:spLocks noChangeShapeType="1"/>
              </p:cNvSpPr>
              <p:nvPr/>
            </p:nvSpPr>
            <p:spPr bwMode="auto">
              <a:xfrm>
                <a:off x="113" y="970"/>
                <a:ext cx="113" cy="111"/>
              </a:xfrm>
              <a:prstGeom prst="line">
                <a:avLst/>
              </a:prstGeom>
              <a:noFill/>
              <a:ln w="19050">
                <a:solidFill>
                  <a:srgbClr val="008280"/>
                </a:solidFill>
                <a:round/>
                <a:headEnd/>
                <a:tailEnd/>
              </a:ln>
              <a:effectLst/>
            </p:spPr>
            <p:txBody>
              <a:bodyPr wrap="none" anchor="ctr"/>
              <a:lstStyle/>
              <a:p>
                <a:endParaRPr lang="en-US"/>
              </a:p>
            </p:txBody>
          </p:sp>
          <p:sp>
            <p:nvSpPr>
              <p:cNvPr id="442427" name="Line 59"/>
              <p:cNvSpPr>
                <a:spLocks noChangeShapeType="1"/>
              </p:cNvSpPr>
              <p:nvPr/>
            </p:nvSpPr>
            <p:spPr bwMode="auto">
              <a:xfrm flipV="1">
                <a:off x="113" y="745"/>
                <a:ext cx="112" cy="113"/>
              </a:xfrm>
              <a:prstGeom prst="line">
                <a:avLst/>
              </a:prstGeom>
              <a:noFill/>
              <a:ln w="19050">
                <a:solidFill>
                  <a:srgbClr val="008280"/>
                </a:solidFill>
                <a:round/>
                <a:headEnd/>
                <a:tailEnd/>
              </a:ln>
              <a:effectLst/>
            </p:spPr>
            <p:txBody>
              <a:bodyPr wrap="none" anchor="ctr"/>
              <a:lstStyle/>
              <a:p>
                <a:endParaRPr lang="en-US"/>
              </a:p>
            </p:txBody>
          </p:sp>
        </p:grpSp>
        <p:grpSp>
          <p:nvGrpSpPr>
            <p:cNvPr id="12" name="Group 60"/>
            <p:cNvGrpSpPr>
              <a:grpSpLocks/>
            </p:cNvGrpSpPr>
            <p:nvPr/>
          </p:nvGrpSpPr>
          <p:grpSpPr bwMode="auto">
            <a:xfrm>
              <a:off x="181" y="471"/>
              <a:ext cx="1219" cy="878"/>
              <a:chOff x="181" y="471"/>
              <a:chExt cx="1219" cy="878"/>
            </a:xfrm>
          </p:grpSpPr>
          <p:sp>
            <p:nvSpPr>
              <p:cNvPr id="442429" name="Line 61"/>
              <p:cNvSpPr>
                <a:spLocks noChangeShapeType="1"/>
              </p:cNvSpPr>
              <p:nvPr/>
            </p:nvSpPr>
            <p:spPr bwMode="auto">
              <a:xfrm>
                <a:off x="1341" y="507"/>
                <a:ext cx="59" cy="96"/>
              </a:xfrm>
              <a:prstGeom prst="line">
                <a:avLst/>
              </a:prstGeom>
              <a:noFill/>
              <a:ln w="19050">
                <a:solidFill>
                  <a:srgbClr val="008280"/>
                </a:solidFill>
                <a:round/>
                <a:headEnd/>
                <a:tailEnd/>
              </a:ln>
              <a:effectLst/>
            </p:spPr>
            <p:txBody>
              <a:bodyPr wrap="none" anchor="ctr"/>
              <a:lstStyle/>
              <a:p>
                <a:endParaRPr lang="en-US"/>
              </a:p>
            </p:txBody>
          </p:sp>
          <p:sp>
            <p:nvSpPr>
              <p:cNvPr id="442430" name="Line 62"/>
              <p:cNvSpPr>
                <a:spLocks noChangeShapeType="1"/>
              </p:cNvSpPr>
              <p:nvPr/>
            </p:nvSpPr>
            <p:spPr bwMode="auto">
              <a:xfrm flipH="1">
                <a:off x="1363" y="603"/>
                <a:ext cx="37" cy="155"/>
              </a:xfrm>
              <a:prstGeom prst="line">
                <a:avLst/>
              </a:prstGeom>
              <a:noFill/>
              <a:ln w="19050">
                <a:solidFill>
                  <a:srgbClr val="008280"/>
                </a:solidFill>
                <a:round/>
                <a:headEnd/>
                <a:tailEnd/>
              </a:ln>
              <a:effectLst/>
            </p:spPr>
            <p:txBody>
              <a:bodyPr wrap="none" anchor="ctr"/>
              <a:lstStyle/>
              <a:p>
                <a:endParaRPr lang="en-US"/>
              </a:p>
            </p:txBody>
          </p:sp>
          <p:sp>
            <p:nvSpPr>
              <p:cNvPr id="442431" name="Line 63"/>
              <p:cNvSpPr>
                <a:spLocks noChangeShapeType="1"/>
              </p:cNvSpPr>
              <p:nvPr/>
            </p:nvSpPr>
            <p:spPr bwMode="auto">
              <a:xfrm flipH="1" flipV="1">
                <a:off x="1187" y="471"/>
                <a:ext cx="154" cy="36"/>
              </a:xfrm>
              <a:prstGeom prst="line">
                <a:avLst/>
              </a:prstGeom>
              <a:noFill/>
              <a:ln w="19050">
                <a:solidFill>
                  <a:srgbClr val="008280"/>
                </a:solidFill>
                <a:round/>
                <a:headEnd/>
                <a:tailEnd/>
              </a:ln>
              <a:effectLst/>
            </p:spPr>
            <p:txBody>
              <a:bodyPr wrap="none" anchor="ctr"/>
              <a:lstStyle/>
              <a:p>
                <a:endParaRPr lang="en-US"/>
              </a:p>
            </p:txBody>
          </p:sp>
          <p:sp>
            <p:nvSpPr>
              <p:cNvPr id="442432" name="Line 64"/>
              <p:cNvSpPr>
                <a:spLocks noChangeShapeType="1"/>
              </p:cNvSpPr>
              <p:nvPr/>
            </p:nvSpPr>
            <p:spPr bwMode="auto">
              <a:xfrm>
                <a:off x="181" y="1217"/>
                <a:ext cx="59" cy="95"/>
              </a:xfrm>
              <a:prstGeom prst="line">
                <a:avLst/>
              </a:prstGeom>
              <a:noFill/>
              <a:ln w="19050">
                <a:solidFill>
                  <a:srgbClr val="008280"/>
                </a:solidFill>
                <a:round/>
                <a:headEnd/>
                <a:tailEnd/>
              </a:ln>
              <a:effectLst/>
            </p:spPr>
            <p:txBody>
              <a:bodyPr wrap="none" anchor="ctr"/>
              <a:lstStyle/>
              <a:p>
                <a:endParaRPr lang="en-US"/>
              </a:p>
            </p:txBody>
          </p:sp>
          <p:sp>
            <p:nvSpPr>
              <p:cNvPr id="442433" name="Line 65"/>
              <p:cNvSpPr>
                <a:spLocks noChangeShapeType="1"/>
              </p:cNvSpPr>
              <p:nvPr/>
            </p:nvSpPr>
            <p:spPr bwMode="auto">
              <a:xfrm>
                <a:off x="240" y="1312"/>
                <a:ext cx="155" cy="37"/>
              </a:xfrm>
              <a:prstGeom prst="line">
                <a:avLst/>
              </a:prstGeom>
              <a:noFill/>
              <a:ln w="19050">
                <a:solidFill>
                  <a:srgbClr val="008280"/>
                </a:solidFill>
                <a:round/>
                <a:headEnd/>
                <a:tailEnd/>
              </a:ln>
              <a:effectLst/>
            </p:spPr>
            <p:txBody>
              <a:bodyPr wrap="none" anchor="ctr"/>
              <a:lstStyle/>
              <a:p>
                <a:endParaRPr lang="en-US"/>
              </a:p>
            </p:txBody>
          </p:sp>
          <p:sp>
            <p:nvSpPr>
              <p:cNvPr id="442434" name="Line 66"/>
              <p:cNvSpPr>
                <a:spLocks noChangeShapeType="1"/>
              </p:cNvSpPr>
              <p:nvPr/>
            </p:nvSpPr>
            <p:spPr bwMode="auto">
              <a:xfrm flipV="1">
                <a:off x="181" y="1061"/>
                <a:ext cx="37" cy="156"/>
              </a:xfrm>
              <a:prstGeom prst="line">
                <a:avLst/>
              </a:prstGeom>
              <a:noFill/>
              <a:ln w="19050">
                <a:solidFill>
                  <a:srgbClr val="008280"/>
                </a:solidFill>
                <a:round/>
                <a:headEnd/>
                <a:tailEnd/>
              </a:ln>
              <a:effectLst/>
            </p:spPr>
            <p:txBody>
              <a:bodyPr wrap="none" anchor="ctr"/>
              <a:lstStyle/>
              <a:p>
                <a:endParaRPr lang="en-US"/>
              </a:p>
            </p:txBody>
          </p:sp>
        </p:grpSp>
        <p:grpSp>
          <p:nvGrpSpPr>
            <p:cNvPr id="13" name="Group 67"/>
            <p:cNvGrpSpPr>
              <a:grpSpLocks/>
            </p:cNvGrpSpPr>
            <p:nvPr/>
          </p:nvGrpSpPr>
          <p:grpSpPr bwMode="auto">
            <a:xfrm>
              <a:off x="350" y="298"/>
              <a:ext cx="873" cy="1224"/>
              <a:chOff x="350" y="298"/>
              <a:chExt cx="873" cy="1224"/>
            </a:xfrm>
          </p:grpSpPr>
          <p:sp>
            <p:nvSpPr>
              <p:cNvPr id="442436" name="Line 68"/>
              <p:cNvSpPr>
                <a:spLocks noChangeShapeType="1"/>
              </p:cNvSpPr>
              <p:nvPr/>
            </p:nvSpPr>
            <p:spPr bwMode="auto">
              <a:xfrm>
                <a:off x="1087" y="298"/>
                <a:ext cx="97" cy="57"/>
              </a:xfrm>
              <a:prstGeom prst="line">
                <a:avLst/>
              </a:prstGeom>
              <a:noFill/>
              <a:ln w="19050">
                <a:solidFill>
                  <a:srgbClr val="008280"/>
                </a:solidFill>
                <a:round/>
                <a:headEnd/>
                <a:tailEnd/>
              </a:ln>
              <a:effectLst/>
            </p:spPr>
            <p:txBody>
              <a:bodyPr wrap="none" anchor="ctr"/>
              <a:lstStyle/>
              <a:p>
                <a:endParaRPr lang="en-US"/>
              </a:p>
            </p:txBody>
          </p:sp>
          <p:sp>
            <p:nvSpPr>
              <p:cNvPr id="442437" name="Line 69"/>
              <p:cNvSpPr>
                <a:spLocks noChangeShapeType="1"/>
              </p:cNvSpPr>
              <p:nvPr/>
            </p:nvSpPr>
            <p:spPr bwMode="auto">
              <a:xfrm>
                <a:off x="1184" y="355"/>
                <a:ext cx="39" cy="154"/>
              </a:xfrm>
              <a:prstGeom prst="line">
                <a:avLst/>
              </a:prstGeom>
              <a:noFill/>
              <a:ln w="19050">
                <a:solidFill>
                  <a:srgbClr val="008280"/>
                </a:solidFill>
                <a:round/>
                <a:headEnd/>
                <a:tailEnd/>
              </a:ln>
              <a:effectLst/>
            </p:spPr>
            <p:txBody>
              <a:bodyPr wrap="none" anchor="ctr"/>
              <a:lstStyle/>
              <a:p>
                <a:endParaRPr lang="en-US"/>
              </a:p>
            </p:txBody>
          </p:sp>
          <p:sp>
            <p:nvSpPr>
              <p:cNvPr id="442438" name="Line 70"/>
              <p:cNvSpPr>
                <a:spLocks noChangeShapeType="1"/>
              </p:cNvSpPr>
              <p:nvPr/>
            </p:nvSpPr>
            <p:spPr bwMode="auto">
              <a:xfrm flipH="1">
                <a:off x="933" y="298"/>
                <a:ext cx="154" cy="39"/>
              </a:xfrm>
              <a:prstGeom prst="line">
                <a:avLst/>
              </a:prstGeom>
              <a:noFill/>
              <a:ln w="19050">
                <a:solidFill>
                  <a:srgbClr val="008280"/>
                </a:solidFill>
                <a:round/>
                <a:headEnd/>
                <a:tailEnd/>
              </a:ln>
              <a:effectLst/>
            </p:spPr>
            <p:txBody>
              <a:bodyPr wrap="none" anchor="ctr"/>
              <a:lstStyle/>
              <a:p>
                <a:endParaRPr lang="en-US"/>
              </a:p>
            </p:txBody>
          </p:sp>
          <p:sp>
            <p:nvSpPr>
              <p:cNvPr id="442439" name="Line 71"/>
              <p:cNvSpPr>
                <a:spLocks noChangeShapeType="1"/>
              </p:cNvSpPr>
              <p:nvPr/>
            </p:nvSpPr>
            <p:spPr bwMode="auto">
              <a:xfrm>
                <a:off x="389" y="1465"/>
                <a:ext cx="97" cy="57"/>
              </a:xfrm>
              <a:prstGeom prst="line">
                <a:avLst/>
              </a:prstGeom>
              <a:noFill/>
              <a:ln w="19050">
                <a:solidFill>
                  <a:srgbClr val="008280"/>
                </a:solidFill>
                <a:round/>
                <a:headEnd/>
                <a:tailEnd/>
              </a:ln>
              <a:effectLst/>
            </p:spPr>
            <p:txBody>
              <a:bodyPr wrap="none" anchor="ctr"/>
              <a:lstStyle/>
              <a:p>
                <a:endParaRPr lang="en-US"/>
              </a:p>
            </p:txBody>
          </p:sp>
          <p:sp>
            <p:nvSpPr>
              <p:cNvPr id="442440" name="Line 72"/>
              <p:cNvSpPr>
                <a:spLocks noChangeShapeType="1"/>
              </p:cNvSpPr>
              <p:nvPr/>
            </p:nvSpPr>
            <p:spPr bwMode="auto">
              <a:xfrm flipV="1">
                <a:off x="486" y="1483"/>
                <a:ext cx="154" cy="39"/>
              </a:xfrm>
              <a:prstGeom prst="line">
                <a:avLst/>
              </a:prstGeom>
              <a:noFill/>
              <a:ln w="19050">
                <a:solidFill>
                  <a:srgbClr val="008280"/>
                </a:solidFill>
                <a:round/>
                <a:headEnd/>
                <a:tailEnd/>
              </a:ln>
              <a:effectLst/>
            </p:spPr>
            <p:txBody>
              <a:bodyPr wrap="none" anchor="ctr"/>
              <a:lstStyle/>
              <a:p>
                <a:endParaRPr lang="en-US"/>
              </a:p>
            </p:txBody>
          </p:sp>
          <p:sp>
            <p:nvSpPr>
              <p:cNvPr id="442441" name="Line 73"/>
              <p:cNvSpPr>
                <a:spLocks noChangeShapeType="1"/>
              </p:cNvSpPr>
              <p:nvPr/>
            </p:nvSpPr>
            <p:spPr bwMode="auto">
              <a:xfrm flipH="1" flipV="1">
                <a:off x="350" y="1312"/>
                <a:ext cx="39" cy="153"/>
              </a:xfrm>
              <a:prstGeom prst="line">
                <a:avLst/>
              </a:prstGeom>
              <a:noFill/>
              <a:ln w="19050">
                <a:solidFill>
                  <a:srgbClr val="008280"/>
                </a:solidFill>
                <a:round/>
                <a:headEnd/>
                <a:tailEnd/>
              </a:ln>
              <a:effectLst/>
            </p:spPr>
            <p:txBody>
              <a:bodyPr wrap="none" anchor="ctr"/>
              <a:lstStyle/>
              <a:p>
                <a:endParaRPr lang="en-US"/>
              </a:p>
            </p:txBody>
          </p:sp>
        </p:grpSp>
        <p:grpSp>
          <p:nvGrpSpPr>
            <p:cNvPr id="14" name="Group 74"/>
            <p:cNvGrpSpPr>
              <a:grpSpLocks/>
            </p:cNvGrpSpPr>
            <p:nvPr/>
          </p:nvGrpSpPr>
          <p:grpSpPr bwMode="auto">
            <a:xfrm>
              <a:off x="181" y="482"/>
              <a:ext cx="1230" cy="866"/>
              <a:chOff x="181" y="482"/>
              <a:chExt cx="1230" cy="866"/>
            </a:xfrm>
          </p:grpSpPr>
          <p:sp>
            <p:nvSpPr>
              <p:cNvPr id="442443" name="Line 75"/>
              <p:cNvSpPr>
                <a:spLocks noChangeShapeType="1"/>
              </p:cNvSpPr>
              <p:nvPr/>
            </p:nvSpPr>
            <p:spPr bwMode="auto">
              <a:xfrm flipH="1">
                <a:off x="1354" y="1211"/>
                <a:ext cx="57" cy="97"/>
              </a:xfrm>
              <a:prstGeom prst="line">
                <a:avLst/>
              </a:prstGeom>
              <a:noFill/>
              <a:ln w="19050">
                <a:solidFill>
                  <a:srgbClr val="008280"/>
                </a:solidFill>
                <a:round/>
                <a:headEnd/>
                <a:tailEnd/>
              </a:ln>
              <a:effectLst/>
            </p:spPr>
            <p:txBody>
              <a:bodyPr wrap="none" anchor="ctr"/>
              <a:lstStyle/>
              <a:p>
                <a:endParaRPr lang="en-US"/>
              </a:p>
            </p:txBody>
          </p:sp>
          <p:sp>
            <p:nvSpPr>
              <p:cNvPr id="442444" name="Line 76"/>
              <p:cNvSpPr>
                <a:spLocks noChangeShapeType="1"/>
              </p:cNvSpPr>
              <p:nvPr/>
            </p:nvSpPr>
            <p:spPr bwMode="auto">
              <a:xfrm flipH="1">
                <a:off x="1200" y="1308"/>
                <a:ext cx="154" cy="40"/>
              </a:xfrm>
              <a:prstGeom prst="line">
                <a:avLst/>
              </a:prstGeom>
              <a:noFill/>
              <a:ln w="19050">
                <a:solidFill>
                  <a:srgbClr val="008280"/>
                </a:solidFill>
                <a:round/>
                <a:headEnd/>
                <a:tailEnd/>
              </a:ln>
              <a:effectLst/>
            </p:spPr>
            <p:txBody>
              <a:bodyPr wrap="none" anchor="ctr"/>
              <a:lstStyle/>
              <a:p>
                <a:endParaRPr lang="en-US"/>
              </a:p>
            </p:txBody>
          </p:sp>
          <p:sp>
            <p:nvSpPr>
              <p:cNvPr id="442445" name="Line 77"/>
              <p:cNvSpPr>
                <a:spLocks noChangeShapeType="1"/>
              </p:cNvSpPr>
              <p:nvPr/>
            </p:nvSpPr>
            <p:spPr bwMode="auto">
              <a:xfrm flipH="1" flipV="1">
                <a:off x="1370" y="1058"/>
                <a:ext cx="41" cy="153"/>
              </a:xfrm>
              <a:prstGeom prst="line">
                <a:avLst/>
              </a:prstGeom>
              <a:noFill/>
              <a:ln w="19050">
                <a:solidFill>
                  <a:srgbClr val="008280"/>
                </a:solidFill>
                <a:round/>
                <a:headEnd/>
                <a:tailEnd/>
              </a:ln>
              <a:effectLst/>
            </p:spPr>
            <p:txBody>
              <a:bodyPr wrap="none" anchor="ctr"/>
              <a:lstStyle/>
              <a:p>
                <a:endParaRPr lang="en-US"/>
              </a:p>
            </p:txBody>
          </p:sp>
          <p:sp>
            <p:nvSpPr>
              <p:cNvPr id="442446" name="Line 78"/>
              <p:cNvSpPr>
                <a:spLocks noChangeShapeType="1"/>
              </p:cNvSpPr>
              <p:nvPr/>
            </p:nvSpPr>
            <p:spPr bwMode="auto">
              <a:xfrm flipH="1">
                <a:off x="181" y="523"/>
                <a:ext cx="56" cy="97"/>
              </a:xfrm>
              <a:prstGeom prst="line">
                <a:avLst/>
              </a:prstGeom>
              <a:noFill/>
              <a:ln w="19050">
                <a:solidFill>
                  <a:srgbClr val="008280"/>
                </a:solidFill>
                <a:round/>
                <a:headEnd/>
                <a:tailEnd/>
              </a:ln>
              <a:effectLst/>
            </p:spPr>
            <p:txBody>
              <a:bodyPr wrap="none" anchor="ctr"/>
              <a:lstStyle/>
              <a:p>
                <a:endParaRPr lang="en-US"/>
              </a:p>
            </p:txBody>
          </p:sp>
          <p:sp>
            <p:nvSpPr>
              <p:cNvPr id="442447" name="Line 79"/>
              <p:cNvSpPr>
                <a:spLocks noChangeShapeType="1"/>
              </p:cNvSpPr>
              <p:nvPr/>
            </p:nvSpPr>
            <p:spPr bwMode="auto">
              <a:xfrm>
                <a:off x="181" y="620"/>
                <a:ext cx="40" cy="154"/>
              </a:xfrm>
              <a:prstGeom prst="line">
                <a:avLst/>
              </a:prstGeom>
              <a:noFill/>
              <a:ln w="19050">
                <a:solidFill>
                  <a:srgbClr val="008280"/>
                </a:solidFill>
                <a:round/>
                <a:headEnd/>
                <a:tailEnd/>
              </a:ln>
              <a:effectLst/>
            </p:spPr>
            <p:txBody>
              <a:bodyPr wrap="none" anchor="ctr"/>
              <a:lstStyle/>
              <a:p>
                <a:endParaRPr lang="en-US"/>
              </a:p>
            </p:txBody>
          </p:sp>
          <p:sp>
            <p:nvSpPr>
              <p:cNvPr id="442448" name="Line 80"/>
              <p:cNvSpPr>
                <a:spLocks noChangeShapeType="1"/>
              </p:cNvSpPr>
              <p:nvPr/>
            </p:nvSpPr>
            <p:spPr bwMode="auto">
              <a:xfrm flipV="1">
                <a:off x="237" y="482"/>
                <a:ext cx="153" cy="41"/>
              </a:xfrm>
              <a:prstGeom prst="line">
                <a:avLst/>
              </a:prstGeom>
              <a:noFill/>
              <a:ln w="19050">
                <a:solidFill>
                  <a:srgbClr val="008280"/>
                </a:solidFill>
                <a:round/>
                <a:headEnd/>
                <a:tailEnd/>
              </a:ln>
              <a:effectLst/>
            </p:spPr>
            <p:txBody>
              <a:bodyPr wrap="none" anchor="ctr"/>
              <a:lstStyle/>
              <a:p>
                <a:endParaRPr lang="en-US"/>
              </a:p>
            </p:txBody>
          </p:sp>
        </p:grpSp>
        <p:grpSp>
          <p:nvGrpSpPr>
            <p:cNvPr id="15" name="Group 81"/>
            <p:cNvGrpSpPr>
              <a:grpSpLocks/>
            </p:cNvGrpSpPr>
            <p:nvPr/>
          </p:nvGrpSpPr>
          <p:grpSpPr bwMode="auto">
            <a:xfrm>
              <a:off x="349" y="316"/>
              <a:ext cx="893" cy="1206"/>
              <a:chOff x="349" y="316"/>
              <a:chExt cx="893" cy="1206"/>
            </a:xfrm>
          </p:grpSpPr>
          <p:sp>
            <p:nvSpPr>
              <p:cNvPr id="442450" name="Line 82"/>
              <p:cNvSpPr>
                <a:spLocks noChangeShapeType="1"/>
              </p:cNvSpPr>
              <p:nvPr/>
            </p:nvSpPr>
            <p:spPr bwMode="auto">
              <a:xfrm flipH="1">
                <a:off x="1114" y="1462"/>
                <a:ext cx="94" cy="60"/>
              </a:xfrm>
              <a:prstGeom prst="line">
                <a:avLst/>
              </a:prstGeom>
              <a:noFill/>
              <a:ln w="19050">
                <a:solidFill>
                  <a:srgbClr val="008280"/>
                </a:solidFill>
                <a:round/>
                <a:headEnd/>
                <a:tailEnd/>
              </a:ln>
              <a:effectLst/>
            </p:spPr>
            <p:txBody>
              <a:bodyPr wrap="none" anchor="ctr"/>
              <a:lstStyle/>
              <a:p>
                <a:endParaRPr lang="en-US"/>
              </a:p>
            </p:txBody>
          </p:sp>
          <p:sp>
            <p:nvSpPr>
              <p:cNvPr id="442451" name="Line 83"/>
              <p:cNvSpPr>
                <a:spLocks noChangeShapeType="1"/>
              </p:cNvSpPr>
              <p:nvPr/>
            </p:nvSpPr>
            <p:spPr bwMode="auto">
              <a:xfrm flipH="1" flipV="1">
                <a:off x="959" y="1489"/>
                <a:ext cx="155" cy="33"/>
              </a:xfrm>
              <a:prstGeom prst="line">
                <a:avLst/>
              </a:prstGeom>
              <a:noFill/>
              <a:ln w="19050">
                <a:solidFill>
                  <a:srgbClr val="008280"/>
                </a:solidFill>
                <a:round/>
                <a:headEnd/>
                <a:tailEnd/>
              </a:ln>
              <a:effectLst/>
            </p:spPr>
            <p:txBody>
              <a:bodyPr wrap="none" anchor="ctr"/>
              <a:lstStyle/>
              <a:p>
                <a:endParaRPr lang="en-US"/>
              </a:p>
            </p:txBody>
          </p:sp>
          <p:sp>
            <p:nvSpPr>
              <p:cNvPr id="442452" name="Line 84"/>
              <p:cNvSpPr>
                <a:spLocks noChangeShapeType="1"/>
              </p:cNvSpPr>
              <p:nvPr/>
            </p:nvSpPr>
            <p:spPr bwMode="auto">
              <a:xfrm flipV="1">
                <a:off x="1208" y="1306"/>
                <a:ext cx="34" cy="156"/>
              </a:xfrm>
              <a:prstGeom prst="line">
                <a:avLst/>
              </a:prstGeom>
              <a:noFill/>
              <a:ln w="19050">
                <a:solidFill>
                  <a:srgbClr val="008280"/>
                </a:solidFill>
                <a:round/>
                <a:headEnd/>
                <a:tailEnd/>
              </a:ln>
              <a:effectLst/>
            </p:spPr>
            <p:txBody>
              <a:bodyPr wrap="none" anchor="ctr"/>
              <a:lstStyle/>
              <a:p>
                <a:endParaRPr lang="en-US"/>
              </a:p>
            </p:txBody>
          </p:sp>
          <p:sp>
            <p:nvSpPr>
              <p:cNvPr id="442453" name="Line 85"/>
              <p:cNvSpPr>
                <a:spLocks noChangeShapeType="1"/>
              </p:cNvSpPr>
              <p:nvPr/>
            </p:nvSpPr>
            <p:spPr bwMode="auto">
              <a:xfrm flipH="1">
                <a:off x="382" y="316"/>
                <a:ext cx="95" cy="60"/>
              </a:xfrm>
              <a:prstGeom prst="line">
                <a:avLst/>
              </a:prstGeom>
              <a:noFill/>
              <a:ln w="19050">
                <a:solidFill>
                  <a:srgbClr val="008280"/>
                </a:solidFill>
                <a:round/>
                <a:headEnd/>
                <a:tailEnd/>
              </a:ln>
              <a:effectLst/>
            </p:spPr>
            <p:txBody>
              <a:bodyPr wrap="none" anchor="ctr"/>
              <a:lstStyle/>
              <a:p>
                <a:endParaRPr lang="en-US"/>
              </a:p>
            </p:txBody>
          </p:sp>
          <p:sp>
            <p:nvSpPr>
              <p:cNvPr id="442454" name="Line 86"/>
              <p:cNvSpPr>
                <a:spLocks noChangeShapeType="1"/>
              </p:cNvSpPr>
              <p:nvPr/>
            </p:nvSpPr>
            <p:spPr bwMode="auto">
              <a:xfrm flipH="1">
                <a:off x="349" y="376"/>
                <a:ext cx="33" cy="156"/>
              </a:xfrm>
              <a:prstGeom prst="line">
                <a:avLst/>
              </a:prstGeom>
              <a:noFill/>
              <a:ln w="19050">
                <a:solidFill>
                  <a:srgbClr val="008280"/>
                </a:solidFill>
                <a:round/>
                <a:headEnd/>
                <a:tailEnd/>
              </a:ln>
              <a:effectLst/>
            </p:spPr>
            <p:txBody>
              <a:bodyPr wrap="none" anchor="ctr"/>
              <a:lstStyle/>
              <a:p>
                <a:endParaRPr lang="en-US"/>
              </a:p>
            </p:txBody>
          </p:sp>
          <p:sp>
            <p:nvSpPr>
              <p:cNvPr id="442455" name="Line 87"/>
              <p:cNvSpPr>
                <a:spLocks noChangeShapeType="1"/>
              </p:cNvSpPr>
              <p:nvPr/>
            </p:nvSpPr>
            <p:spPr bwMode="auto">
              <a:xfrm>
                <a:off x="477" y="316"/>
                <a:ext cx="155" cy="33"/>
              </a:xfrm>
              <a:prstGeom prst="line">
                <a:avLst/>
              </a:prstGeom>
              <a:noFill/>
              <a:ln w="19050">
                <a:solidFill>
                  <a:srgbClr val="008280"/>
                </a:solidFill>
                <a:round/>
                <a:headEnd/>
                <a:tailEnd/>
              </a:ln>
              <a:effectLst/>
            </p:spPr>
            <p:txBody>
              <a:bodyPr wrap="none" anchor="ctr"/>
              <a:lstStyle/>
              <a:p>
                <a:endParaRPr lang="en-US"/>
              </a:p>
            </p:txBody>
          </p:sp>
        </p:grpSp>
      </p:grpSp>
      <p:sp>
        <p:nvSpPr>
          <p:cNvPr id="442456" name="Rectangle 88"/>
          <p:cNvSpPr>
            <a:spLocks noGrp="1" noChangeArrowheads="1"/>
          </p:cNvSpPr>
          <p:nvPr>
            <p:ph type="body" idx="1"/>
          </p:nvPr>
        </p:nvSpPr>
        <p:spPr>
          <a:xfrm>
            <a:off x="1585913" y="2328863"/>
            <a:ext cx="1181100" cy="768350"/>
          </a:xfrm>
          <a:noFill/>
          <a:ln/>
        </p:spPr>
        <p:txBody>
          <a:bodyPr lIns="0" tIns="0" rIns="0" bIns="0"/>
          <a:lstStyle/>
          <a:p>
            <a:pPr marL="0" indent="0" algn="ctr" defTabSz="457200">
              <a:spcBef>
                <a:spcPct val="0"/>
              </a:spcBef>
              <a:buClr>
                <a:srgbClr val="008280"/>
              </a:buClr>
              <a:buSzPct val="90000"/>
              <a:buFont typeface="Monotype Sorts" pitchFamily="2" charset="2"/>
              <a:buNone/>
            </a:pPr>
            <a:r>
              <a:rPr lang="en-US" sz="2000"/>
              <a:t>12 tooth</a:t>
            </a:r>
          </a:p>
          <a:p>
            <a:pPr marL="0" indent="0" algn="ctr" defTabSz="457200">
              <a:spcBef>
                <a:spcPct val="0"/>
              </a:spcBef>
              <a:buClr>
                <a:srgbClr val="008280"/>
              </a:buClr>
              <a:buSzPct val="90000"/>
              <a:buFont typeface="Monotype Sorts" pitchFamily="2" charset="2"/>
              <a:buNone/>
            </a:pPr>
            <a:r>
              <a:rPr lang="en-US" sz="2000"/>
              <a:t>gear</a:t>
            </a:r>
            <a:endParaRPr lang="en-US"/>
          </a:p>
        </p:txBody>
      </p:sp>
      <p:sp>
        <p:nvSpPr>
          <p:cNvPr id="442457" name="Freeform 89"/>
          <p:cNvSpPr>
            <a:spLocks/>
          </p:cNvSpPr>
          <p:nvPr/>
        </p:nvSpPr>
        <p:spPr bwMode="auto">
          <a:xfrm>
            <a:off x="946150" y="4041775"/>
            <a:ext cx="1639888" cy="425450"/>
          </a:xfrm>
          <a:custGeom>
            <a:avLst/>
            <a:gdLst/>
            <a:ahLst/>
            <a:cxnLst>
              <a:cxn ang="0">
                <a:pos x="0" y="0"/>
              </a:cxn>
              <a:cxn ang="0">
                <a:pos x="53" y="66"/>
              </a:cxn>
              <a:cxn ang="0">
                <a:pos x="113" y="124"/>
              </a:cxn>
              <a:cxn ang="0">
                <a:pos x="177" y="174"/>
              </a:cxn>
              <a:cxn ang="0">
                <a:pos x="246" y="215"/>
              </a:cxn>
              <a:cxn ang="0">
                <a:pos x="317" y="249"/>
              </a:cxn>
              <a:cxn ang="0">
                <a:pos x="393" y="275"/>
              </a:cxn>
              <a:cxn ang="0">
                <a:pos x="470" y="293"/>
              </a:cxn>
              <a:cxn ang="0">
                <a:pos x="549" y="302"/>
              </a:cxn>
              <a:cxn ang="0">
                <a:pos x="627" y="303"/>
              </a:cxn>
              <a:cxn ang="0">
                <a:pos x="705" y="297"/>
              </a:cxn>
              <a:cxn ang="0">
                <a:pos x="783" y="282"/>
              </a:cxn>
              <a:cxn ang="0">
                <a:pos x="860" y="257"/>
              </a:cxn>
              <a:cxn ang="0">
                <a:pos x="933" y="225"/>
              </a:cxn>
              <a:cxn ang="0">
                <a:pos x="1004" y="184"/>
              </a:cxn>
              <a:cxn ang="0">
                <a:pos x="1071" y="136"/>
              </a:cxn>
              <a:cxn ang="0">
                <a:pos x="1135" y="77"/>
              </a:cxn>
            </a:cxnLst>
            <a:rect l="0" t="0" r="r" b="b"/>
            <a:pathLst>
              <a:path w="1136" h="304">
                <a:moveTo>
                  <a:pt x="0" y="0"/>
                </a:moveTo>
                <a:lnTo>
                  <a:pt x="53" y="66"/>
                </a:lnTo>
                <a:lnTo>
                  <a:pt x="113" y="124"/>
                </a:lnTo>
                <a:lnTo>
                  <a:pt x="177" y="174"/>
                </a:lnTo>
                <a:lnTo>
                  <a:pt x="246" y="215"/>
                </a:lnTo>
                <a:lnTo>
                  <a:pt x="317" y="249"/>
                </a:lnTo>
                <a:lnTo>
                  <a:pt x="393" y="275"/>
                </a:lnTo>
                <a:lnTo>
                  <a:pt x="470" y="293"/>
                </a:lnTo>
                <a:lnTo>
                  <a:pt x="549" y="302"/>
                </a:lnTo>
                <a:lnTo>
                  <a:pt x="627" y="303"/>
                </a:lnTo>
                <a:lnTo>
                  <a:pt x="705" y="297"/>
                </a:lnTo>
                <a:lnTo>
                  <a:pt x="783" y="282"/>
                </a:lnTo>
                <a:lnTo>
                  <a:pt x="860" y="257"/>
                </a:lnTo>
                <a:lnTo>
                  <a:pt x="933" y="225"/>
                </a:lnTo>
                <a:lnTo>
                  <a:pt x="1004" y="184"/>
                </a:lnTo>
                <a:lnTo>
                  <a:pt x="1071" y="136"/>
                </a:lnTo>
                <a:lnTo>
                  <a:pt x="1135" y="77"/>
                </a:lnTo>
              </a:path>
            </a:pathLst>
          </a:custGeom>
          <a:noFill/>
          <a:ln w="19050" cap="flat" cmpd="sng">
            <a:solidFill>
              <a:srgbClr val="808080"/>
            </a:solidFill>
            <a:prstDash val="solid"/>
            <a:round/>
            <a:headEnd type="triangle" w="med" len="med"/>
            <a:tailEnd type="none" w="med" len="med"/>
          </a:ln>
          <a:effectLst/>
        </p:spPr>
        <p:txBody>
          <a:bodyPr/>
          <a:lstStyle/>
          <a:p>
            <a:endParaRPr lang="en-US"/>
          </a:p>
        </p:txBody>
      </p:sp>
      <p:sp>
        <p:nvSpPr>
          <p:cNvPr id="442458" name="Text Box 90"/>
          <p:cNvSpPr txBox="1">
            <a:spLocks noChangeArrowheads="1"/>
          </p:cNvSpPr>
          <p:nvPr/>
        </p:nvSpPr>
        <p:spPr bwMode="auto">
          <a:xfrm>
            <a:off x="1073150" y="4489450"/>
            <a:ext cx="1724025" cy="481013"/>
          </a:xfrm>
          <a:prstGeom prst="rect">
            <a:avLst/>
          </a:prstGeom>
          <a:noFill/>
          <a:ln w="9525">
            <a:noFill/>
            <a:miter lim="800000"/>
            <a:headEnd/>
            <a:tailEnd/>
          </a:ln>
          <a:effectLst/>
        </p:spPr>
        <p:txBody>
          <a:bodyPr lIns="0" tIns="0" rIns="0" bIns="0"/>
          <a:lstStyle/>
          <a:p>
            <a:pPr algn="l" defTabSz="409575">
              <a:buClr>
                <a:srgbClr val="008280"/>
              </a:buClr>
              <a:buSzPct val="90000"/>
              <a:buFont typeface="Monotype Sorts" pitchFamily="2" charset="2"/>
              <a:buNone/>
            </a:pPr>
            <a:r>
              <a:rPr lang="en-US" sz="2600"/>
              <a:t>1000 rpm</a:t>
            </a:r>
            <a:endParaRPr lang="en-US" sz="2200">
              <a:solidFill>
                <a:schemeClr val="tx1"/>
              </a:solidFill>
              <a:latin typeface="Times New Roman" pitchFamily="18" charset="0"/>
            </a:endParaRPr>
          </a:p>
        </p:txBody>
      </p:sp>
      <p:sp>
        <p:nvSpPr>
          <p:cNvPr id="442459" name="Line 91"/>
          <p:cNvSpPr>
            <a:spLocks noChangeShapeType="1"/>
          </p:cNvSpPr>
          <p:nvPr/>
        </p:nvSpPr>
        <p:spPr bwMode="auto">
          <a:xfrm>
            <a:off x="4052888" y="2722563"/>
            <a:ext cx="3727450"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42460" name="Line 92"/>
          <p:cNvSpPr>
            <a:spLocks noChangeShapeType="1"/>
          </p:cNvSpPr>
          <p:nvPr/>
        </p:nvSpPr>
        <p:spPr bwMode="auto">
          <a:xfrm>
            <a:off x="4052888" y="1625600"/>
            <a:ext cx="0" cy="2185988"/>
          </a:xfrm>
          <a:prstGeom prst="line">
            <a:avLst/>
          </a:prstGeom>
          <a:noFill/>
          <a:ln w="19050">
            <a:solidFill>
              <a:srgbClr val="008280"/>
            </a:solidFill>
            <a:round/>
            <a:headEnd/>
            <a:tailEnd/>
          </a:ln>
          <a:effectLst/>
        </p:spPr>
        <p:txBody>
          <a:bodyPr wrap="none" anchor="ctr"/>
          <a:lstStyle/>
          <a:p>
            <a:endParaRPr lang="en-US"/>
          </a:p>
        </p:txBody>
      </p:sp>
      <p:sp>
        <p:nvSpPr>
          <p:cNvPr id="442461" name="Line 93"/>
          <p:cNvSpPr>
            <a:spLocks noChangeShapeType="1"/>
          </p:cNvSpPr>
          <p:nvPr/>
        </p:nvSpPr>
        <p:spPr bwMode="auto">
          <a:xfrm>
            <a:off x="4052888" y="4119563"/>
            <a:ext cx="2592387" cy="0"/>
          </a:xfrm>
          <a:prstGeom prst="line">
            <a:avLst/>
          </a:prstGeom>
          <a:noFill/>
          <a:ln w="19050">
            <a:solidFill>
              <a:srgbClr val="008280"/>
            </a:solidFill>
            <a:round/>
            <a:headEnd/>
            <a:tailEnd/>
          </a:ln>
          <a:effectLst/>
        </p:spPr>
        <p:txBody>
          <a:bodyPr wrap="none" anchor="ctr"/>
          <a:lstStyle/>
          <a:p>
            <a:endParaRPr lang="en-US"/>
          </a:p>
        </p:txBody>
      </p:sp>
      <p:sp>
        <p:nvSpPr>
          <p:cNvPr id="442462" name="Line 94"/>
          <p:cNvSpPr>
            <a:spLocks noChangeShapeType="1"/>
          </p:cNvSpPr>
          <p:nvPr/>
        </p:nvSpPr>
        <p:spPr bwMode="auto">
          <a:xfrm>
            <a:off x="4052888" y="3962400"/>
            <a:ext cx="0" cy="314325"/>
          </a:xfrm>
          <a:prstGeom prst="line">
            <a:avLst/>
          </a:prstGeom>
          <a:noFill/>
          <a:ln w="19050">
            <a:solidFill>
              <a:srgbClr val="008280"/>
            </a:solidFill>
            <a:round/>
            <a:headEnd/>
            <a:tailEnd/>
          </a:ln>
          <a:effectLst/>
        </p:spPr>
        <p:txBody>
          <a:bodyPr wrap="none" anchor="ctr"/>
          <a:lstStyle/>
          <a:p>
            <a:endParaRPr lang="en-US"/>
          </a:p>
        </p:txBody>
      </p:sp>
      <p:sp>
        <p:nvSpPr>
          <p:cNvPr id="442463" name="Line 95"/>
          <p:cNvSpPr>
            <a:spLocks noChangeShapeType="1"/>
          </p:cNvSpPr>
          <p:nvPr/>
        </p:nvSpPr>
        <p:spPr bwMode="auto">
          <a:xfrm>
            <a:off x="6645275" y="3962400"/>
            <a:ext cx="0" cy="314325"/>
          </a:xfrm>
          <a:prstGeom prst="line">
            <a:avLst/>
          </a:prstGeom>
          <a:noFill/>
          <a:ln w="19050">
            <a:solidFill>
              <a:srgbClr val="008280"/>
            </a:solidFill>
            <a:round/>
            <a:headEnd/>
            <a:tailEnd/>
          </a:ln>
          <a:effectLst/>
        </p:spPr>
        <p:txBody>
          <a:bodyPr wrap="none" anchor="ctr"/>
          <a:lstStyle/>
          <a:p>
            <a:endParaRPr lang="en-US"/>
          </a:p>
        </p:txBody>
      </p:sp>
      <p:sp>
        <p:nvSpPr>
          <p:cNvPr id="442464" name="Text Box 96"/>
          <p:cNvSpPr txBox="1">
            <a:spLocks noChangeArrowheads="1"/>
          </p:cNvSpPr>
          <p:nvPr/>
        </p:nvSpPr>
        <p:spPr bwMode="auto">
          <a:xfrm>
            <a:off x="4538663" y="4276725"/>
            <a:ext cx="1508125" cy="30956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1 revolution</a:t>
            </a:r>
            <a:endParaRPr lang="en-US" sz="2200">
              <a:solidFill>
                <a:schemeClr val="tx1"/>
              </a:solidFill>
              <a:latin typeface="Times New Roman" pitchFamily="18" charset="0"/>
            </a:endParaRPr>
          </a:p>
        </p:txBody>
      </p:sp>
      <p:sp>
        <p:nvSpPr>
          <p:cNvPr id="442465" name="Text Box 97"/>
          <p:cNvSpPr txBox="1">
            <a:spLocks noChangeArrowheads="1"/>
          </p:cNvSpPr>
          <p:nvPr/>
        </p:nvSpPr>
        <p:spPr bwMode="auto">
          <a:xfrm>
            <a:off x="7966075" y="2571750"/>
            <a:ext cx="655638"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Time</a:t>
            </a:r>
            <a:endParaRPr lang="en-US" sz="2200">
              <a:solidFill>
                <a:schemeClr val="tx1"/>
              </a:solidFill>
              <a:latin typeface="Times New Roman" pitchFamily="18" charset="0"/>
            </a:endParaRPr>
          </a:p>
        </p:txBody>
      </p:sp>
      <p:sp>
        <p:nvSpPr>
          <p:cNvPr id="442466" name="Text Box 98"/>
          <p:cNvSpPr txBox="1">
            <a:spLocks noChangeArrowheads="1"/>
          </p:cNvSpPr>
          <p:nvPr/>
        </p:nvSpPr>
        <p:spPr bwMode="auto">
          <a:xfrm>
            <a:off x="3463925" y="1143000"/>
            <a:ext cx="1298575" cy="30956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Amplitude</a:t>
            </a:r>
            <a:endParaRPr lang="en-US" sz="2200">
              <a:solidFill>
                <a:schemeClr val="tx1"/>
              </a:solidFill>
              <a:latin typeface="Times New Roman" pitchFamily="18" charset="0"/>
            </a:endParaRPr>
          </a:p>
        </p:txBody>
      </p:sp>
      <p:sp>
        <p:nvSpPr>
          <p:cNvPr id="442467" name="Text Box 99"/>
          <p:cNvSpPr txBox="1">
            <a:spLocks noChangeArrowheads="1"/>
          </p:cNvSpPr>
          <p:nvPr/>
        </p:nvSpPr>
        <p:spPr bwMode="auto">
          <a:xfrm>
            <a:off x="3727450" y="2565400"/>
            <a:ext cx="171450"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0</a:t>
            </a:r>
            <a:endParaRPr lang="en-US" sz="2200">
              <a:solidFill>
                <a:schemeClr val="tx1"/>
              </a:solidFill>
              <a:latin typeface="Times New Roman" pitchFamily="18" charset="0"/>
            </a:endParaRPr>
          </a:p>
        </p:txBody>
      </p:sp>
      <p:sp>
        <p:nvSpPr>
          <p:cNvPr id="442468" name="Text Box 100"/>
          <p:cNvSpPr txBox="1">
            <a:spLocks noChangeArrowheads="1"/>
          </p:cNvSpPr>
          <p:nvPr/>
        </p:nvSpPr>
        <p:spPr bwMode="auto">
          <a:xfrm>
            <a:off x="3727450" y="1465263"/>
            <a:ext cx="18097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t>
            </a:r>
            <a:endParaRPr lang="en-US" sz="2200">
              <a:solidFill>
                <a:schemeClr val="tx1"/>
              </a:solidFill>
              <a:latin typeface="Times New Roman" pitchFamily="18" charset="0"/>
            </a:endParaRPr>
          </a:p>
        </p:txBody>
      </p:sp>
      <p:sp>
        <p:nvSpPr>
          <p:cNvPr id="442469" name="Text Box 101"/>
          <p:cNvSpPr txBox="1">
            <a:spLocks noChangeArrowheads="1"/>
          </p:cNvSpPr>
          <p:nvPr/>
        </p:nvSpPr>
        <p:spPr bwMode="auto">
          <a:xfrm>
            <a:off x="3765550" y="3509963"/>
            <a:ext cx="155575" cy="458787"/>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100"/>
              <a:t>-</a:t>
            </a:r>
            <a:endParaRPr lang="en-US" sz="2200">
              <a:solidFill>
                <a:schemeClr val="tx1"/>
              </a:solidFill>
              <a:latin typeface="Times New Roman" pitchFamily="18" charset="0"/>
            </a:endParaRPr>
          </a:p>
        </p:txBody>
      </p:sp>
      <p:sp>
        <p:nvSpPr>
          <p:cNvPr id="442470" name="Text Box 102"/>
          <p:cNvSpPr txBox="1">
            <a:spLocks noChangeArrowheads="1"/>
          </p:cNvSpPr>
          <p:nvPr/>
        </p:nvSpPr>
        <p:spPr bwMode="auto">
          <a:xfrm>
            <a:off x="4529138" y="504825"/>
            <a:ext cx="3582987" cy="53181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600" u="sng"/>
              <a:t>Time Waveform</a:t>
            </a:r>
            <a:endParaRPr lang="en-US" sz="2200">
              <a:solidFill>
                <a:schemeClr val="tx1"/>
              </a:solidFill>
              <a:latin typeface="Times New Roman" pitchFamily="18" charset="0"/>
            </a:endParaRPr>
          </a:p>
        </p:txBody>
      </p:sp>
      <p:grpSp>
        <p:nvGrpSpPr>
          <p:cNvPr id="16" name="Group 103"/>
          <p:cNvGrpSpPr>
            <a:grpSpLocks/>
          </p:cNvGrpSpPr>
          <p:nvPr/>
        </p:nvGrpSpPr>
        <p:grpSpPr bwMode="auto">
          <a:xfrm>
            <a:off x="4043363" y="1773238"/>
            <a:ext cx="2570162" cy="1928812"/>
            <a:chOff x="2802" y="1414"/>
            <a:chExt cx="1781" cy="1377"/>
          </a:xfrm>
        </p:grpSpPr>
        <p:grpSp>
          <p:nvGrpSpPr>
            <p:cNvPr id="17" name="Group 104"/>
            <p:cNvGrpSpPr>
              <a:grpSpLocks/>
            </p:cNvGrpSpPr>
            <p:nvPr/>
          </p:nvGrpSpPr>
          <p:grpSpPr bwMode="auto">
            <a:xfrm>
              <a:off x="2802" y="1414"/>
              <a:ext cx="888" cy="1365"/>
              <a:chOff x="2802" y="1414"/>
              <a:chExt cx="888" cy="1365"/>
            </a:xfrm>
          </p:grpSpPr>
          <p:sp>
            <p:nvSpPr>
              <p:cNvPr id="442473" name="Freeform 105"/>
              <p:cNvSpPr>
                <a:spLocks/>
              </p:cNvSpPr>
              <p:nvPr/>
            </p:nvSpPr>
            <p:spPr bwMode="auto">
              <a:xfrm>
                <a:off x="2802" y="1414"/>
                <a:ext cx="77" cy="672"/>
              </a:xfrm>
              <a:custGeom>
                <a:avLst/>
                <a:gdLst/>
                <a:ahLst/>
                <a:cxnLst>
                  <a:cxn ang="0">
                    <a:pos x="76" y="671"/>
                  </a:cxn>
                  <a:cxn ang="0">
                    <a:pos x="71" y="514"/>
                  </a:cxn>
                  <a:cxn ang="0">
                    <a:pos x="68" y="378"/>
                  </a:cxn>
                  <a:cxn ang="0">
                    <a:pos x="62" y="262"/>
                  </a:cxn>
                  <a:cxn ang="0">
                    <a:pos x="58" y="168"/>
                  </a:cxn>
                  <a:cxn ang="0">
                    <a:pos x="53" y="95"/>
                  </a:cxn>
                  <a:cxn ang="0">
                    <a:pos x="48" y="42"/>
                  </a:cxn>
                  <a:cxn ang="0">
                    <a:pos x="42" y="11"/>
                  </a:cxn>
                  <a:cxn ang="0">
                    <a:pos x="38" y="0"/>
                  </a:cxn>
                  <a:cxn ang="0">
                    <a:pos x="32" y="11"/>
                  </a:cxn>
                  <a:cxn ang="0">
                    <a:pos x="26" y="42"/>
                  </a:cxn>
                  <a:cxn ang="0">
                    <a:pos x="21" y="95"/>
                  </a:cxn>
                  <a:cxn ang="0">
                    <a:pos x="16" y="168"/>
                  </a:cxn>
                  <a:cxn ang="0">
                    <a:pos x="10" y="262"/>
                  </a:cxn>
                  <a:cxn ang="0">
                    <a:pos x="6" y="378"/>
                  </a:cxn>
                  <a:cxn ang="0">
                    <a:pos x="3" y="514"/>
                  </a:cxn>
                  <a:cxn ang="0">
                    <a:pos x="0" y="671"/>
                  </a:cxn>
                </a:cxnLst>
                <a:rect l="0" t="0" r="r" b="b"/>
                <a:pathLst>
                  <a:path w="77" h="672">
                    <a:moveTo>
                      <a:pt x="76" y="671"/>
                    </a:moveTo>
                    <a:lnTo>
                      <a:pt x="71" y="514"/>
                    </a:lnTo>
                    <a:lnTo>
                      <a:pt x="68" y="378"/>
                    </a:lnTo>
                    <a:lnTo>
                      <a:pt x="62" y="262"/>
                    </a:lnTo>
                    <a:lnTo>
                      <a:pt x="58" y="168"/>
                    </a:lnTo>
                    <a:lnTo>
                      <a:pt x="53" y="95"/>
                    </a:lnTo>
                    <a:lnTo>
                      <a:pt x="48" y="42"/>
                    </a:lnTo>
                    <a:lnTo>
                      <a:pt x="42" y="11"/>
                    </a:lnTo>
                    <a:lnTo>
                      <a:pt x="38" y="0"/>
                    </a:lnTo>
                    <a:lnTo>
                      <a:pt x="32" y="11"/>
                    </a:lnTo>
                    <a:lnTo>
                      <a:pt x="26" y="42"/>
                    </a:lnTo>
                    <a:lnTo>
                      <a:pt x="21" y="95"/>
                    </a:lnTo>
                    <a:lnTo>
                      <a:pt x="16" y="168"/>
                    </a:lnTo>
                    <a:lnTo>
                      <a:pt x="10" y="262"/>
                    </a:lnTo>
                    <a:lnTo>
                      <a:pt x="6" y="378"/>
                    </a:lnTo>
                    <a:lnTo>
                      <a:pt x="3" y="514"/>
                    </a:lnTo>
                    <a:lnTo>
                      <a:pt x="0" y="67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74" name="Freeform 106"/>
              <p:cNvSpPr>
                <a:spLocks/>
              </p:cNvSpPr>
              <p:nvPr/>
            </p:nvSpPr>
            <p:spPr bwMode="auto">
              <a:xfrm>
                <a:off x="2878" y="2095"/>
                <a:ext cx="77" cy="672"/>
              </a:xfrm>
              <a:custGeom>
                <a:avLst/>
                <a:gdLst/>
                <a:ahLst/>
                <a:cxnLst>
                  <a:cxn ang="0">
                    <a:pos x="76" y="0"/>
                  </a:cxn>
                  <a:cxn ang="0">
                    <a:pos x="72" y="158"/>
                  </a:cxn>
                  <a:cxn ang="0">
                    <a:pos x="68" y="294"/>
                  </a:cxn>
                  <a:cxn ang="0">
                    <a:pos x="62" y="410"/>
                  </a:cxn>
                  <a:cxn ang="0">
                    <a:pos x="58" y="504"/>
                  </a:cxn>
                  <a:cxn ang="0">
                    <a:pos x="53" y="578"/>
                  </a:cxn>
                  <a:cxn ang="0">
                    <a:pos x="48" y="630"/>
                  </a:cxn>
                  <a:cxn ang="0">
                    <a:pos x="42" y="661"/>
                  </a:cxn>
                  <a:cxn ang="0">
                    <a:pos x="38" y="671"/>
                  </a:cxn>
                  <a:cxn ang="0">
                    <a:pos x="32" y="661"/>
                  </a:cxn>
                  <a:cxn ang="0">
                    <a:pos x="26" y="630"/>
                  </a:cxn>
                  <a:cxn ang="0">
                    <a:pos x="21" y="578"/>
                  </a:cxn>
                  <a:cxn ang="0">
                    <a:pos x="16" y="504"/>
                  </a:cxn>
                  <a:cxn ang="0">
                    <a:pos x="11" y="410"/>
                  </a:cxn>
                  <a:cxn ang="0">
                    <a:pos x="7" y="294"/>
                  </a:cxn>
                  <a:cxn ang="0">
                    <a:pos x="4" y="158"/>
                  </a:cxn>
                  <a:cxn ang="0">
                    <a:pos x="0" y="0"/>
                  </a:cxn>
                </a:cxnLst>
                <a:rect l="0" t="0" r="r" b="b"/>
                <a:pathLst>
                  <a:path w="77" h="672">
                    <a:moveTo>
                      <a:pt x="76" y="0"/>
                    </a:moveTo>
                    <a:lnTo>
                      <a:pt x="72" y="158"/>
                    </a:lnTo>
                    <a:lnTo>
                      <a:pt x="68" y="294"/>
                    </a:lnTo>
                    <a:lnTo>
                      <a:pt x="62" y="410"/>
                    </a:lnTo>
                    <a:lnTo>
                      <a:pt x="58" y="504"/>
                    </a:lnTo>
                    <a:lnTo>
                      <a:pt x="53" y="578"/>
                    </a:lnTo>
                    <a:lnTo>
                      <a:pt x="48" y="630"/>
                    </a:lnTo>
                    <a:lnTo>
                      <a:pt x="42" y="661"/>
                    </a:lnTo>
                    <a:lnTo>
                      <a:pt x="38" y="671"/>
                    </a:lnTo>
                    <a:lnTo>
                      <a:pt x="32" y="661"/>
                    </a:lnTo>
                    <a:lnTo>
                      <a:pt x="26" y="630"/>
                    </a:lnTo>
                    <a:lnTo>
                      <a:pt x="21" y="578"/>
                    </a:lnTo>
                    <a:lnTo>
                      <a:pt x="16" y="504"/>
                    </a:lnTo>
                    <a:lnTo>
                      <a:pt x="11" y="410"/>
                    </a:lnTo>
                    <a:lnTo>
                      <a:pt x="7" y="294"/>
                    </a:lnTo>
                    <a:lnTo>
                      <a:pt x="4" y="158"/>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75" name="Freeform 107"/>
              <p:cNvSpPr>
                <a:spLocks/>
              </p:cNvSpPr>
              <p:nvPr/>
            </p:nvSpPr>
            <p:spPr bwMode="auto">
              <a:xfrm>
                <a:off x="2964" y="1418"/>
                <a:ext cx="77" cy="672"/>
              </a:xfrm>
              <a:custGeom>
                <a:avLst/>
                <a:gdLst/>
                <a:ahLst/>
                <a:cxnLst>
                  <a:cxn ang="0">
                    <a:pos x="76" y="671"/>
                  </a:cxn>
                  <a:cxn ang="0">
                    <a:pos x="72" y="514"/>
                  </a:cxn>
                  <a:cxn ang="0">
                    <a:pos x="68" y="378"/>
                  </a:cxn>
                  <a:cxn ang="0">
                    <a:pos x="62" y="263"/>
                  </a:cxn>
                  <a:cxn ang="0">
                    <a:pos x="58" y="168"/>
                  </a:cxn>
                  <a:cxn ang="0">
                    <a:pos x="53" y="96"/>
                  </a:cxn>
                  <a:cxn ang="0">
                    <a:pos x="48" y="43"/>
                  </a:cxn>
                  <a:cxn ang="0">
                    <a:pos x="42" y="12"/>
                  </a:cxn>
                  <a:cxn ang="0">
                    <a:pos x="38" y="0"/>
                  </a:cxn>
                  <a:cxn ang="0">
                    <a:pos x="32" y="12"/>
                  </a:cxn>
                  <a:cxn ang="0">
                    <a:pos x="27" y="43"/>
                  </a:cxn>
                  <a:cxn ang="0">
                    <a:pos x="21" y="96"/>
                  </a:cxn>
                  <a:cxn ang="0">
                    <a:pos x="16" y="168"/>
                  </a:cxn>
                  <a:cxn ang="0">
                    <a:pos x="10" y="263"/>
                  </a:cxn>
                  <a:cxn ang="0">
                    <a:pos x="7" y="378"/>
                  </a:cxn>
                  <a:cxn ang="0">
                    <a:pos x="3" y="514"/>
                  </a:cxn>
                  <a:cxn ang="0">
                    <a:pos x="0" y="671"/>
                  </a:cxn>
                </a:cxnLst>
                <a:rect l="0" t="0" r="r" b="b"/>
                <a:pathLst>
                  <a:path w="77" h="672">
                    <a:moveTo>
                      <a:pt x="76" y="671"/>
                    </a:moveTo>
                    <a:lnTo>
                      <a:pt x="72" y="514"/>
                    </a:lnTo>
                    <a:lnTo>
                      <a:pt x="68" y="378"/>
                    </a:lnTo>
                    <a:lnTo>
                      <a:pt x="62" y="263"/>
                    </a:lnTo>
                    <a:lnTo>
                      <a:pt x="58" y="168"/>
                    </a:lnTo>
                    <a:lnTo>
                      <a:pt x="53" y="96"/>
                    </a:lnTo>
                    <a:lnTo>
                      <a:pt x="48" y="43"/>
                    </a:lnTo>
                    <a:lnTo>
                      <a:pt x="42" y="12"/>
                    </a:lnTo>
                    <a:lnTo>
                      <a:pt x="38" y="0"/>
                    </a:lnTo>
                    <a:lnTo>
                      <a:pt x="32" y="12"/>
                    </a:lnTo>
                    <a:lnTo>
                      <a:pt x="27" y="43"/>
                    </a:lnTo>
                    <a:lnTo>
                      <a:pt x="21" y="96"/>
                    </a:lnTo>
                    <a:lnTo>
                      <a:pt x="16" y="168"/>
                    </a:lnTo>
                    <a:lnTo>
                      <a:pt x="10" y="263"/>
                    </a:lnTo>
                    <a:lnTo>
                      <a:pt x="7" y="378"/>
                    </a:lnTo>
                    <a:lnTo>
                      <a:pt x="3" y="514"/>
                    </a:lnTo>
                    <a:lnTo>
                      <a:pt x="0" y="67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76" name="Freeform 108"/>
              <p:cNvSpPr>
                <a:spLocks/>
              </p:cNvSpPr>
              <p:nvPr/>
            </p:nvSpPr>
            <p:spPr bwMode="auto">
              <a:xfrm>
                <a:off x="3040" y="2099"/>
                <a:ext cx="77" cy="672"/>
              </a:xfrm>
              <a:custGeom>
                <a:avLst/>
                <a:gdLst/>
                <a:ahLst/>
                <a:cxnLst>
                  <a:cxn ang="0">
                    <a:pos x="76" y="0"/>
                  </a:cxn>
                  <a:cxn ang="0">
                    <a:pos x="72" y="159"/>
                  </a:cxn>
                  <a:cxn ang="0">
                    <a:pos x="68" y="295"/>
                  </a:cxn>
                  <a:cxn ang="0">
                    <a:pos x="62" y="410"/>
                  </a:cxn>
                  <a:cxn ang="0">
                    <a:pos x="58" y="504"/>
                  </a:cxn>
                  <a:cxn ang="0">
                    <a:pos x="53" y="579"/>
                  </a:cxn>
                  <a:cxn ang="0">
                    <a:pos x="48" y="630"/>
                  </a:cxn>
                  <a:cxn ang="0">
                    <a:pos x="42" y="661"/>
                  </a:cxn>
                  <a:cxn ang="0">
                    <a:pos x="38" y="671"/>
                  </a:cxn>
                  <a:cxn ang="0">
                    <a:pos x="32" y="661"/>
                  </a:cxn>
                  <a:cxn ang="0">
                    <a:pos x="27" y="630"/>
                  </a:cxn>
                  <a:cxn ang="0">
                    <a:pos x="21" y="579"/>
                  </a:cxn>
                  <a:cxn ang="0">
                    <a:pos x="17" y="504"/>
                  </a:cxn>
                  <a:cxn ang="0">
                    <a:pos x="11" y="410"/>
                  </a:cxn>
                  <a:cxn ang="0">
                    <a:pos x="8" y="295"/>
                  </a:cxn>
                  <a:cxn ang="0">
                    <a:pos x="4" y="159"/>
                  </a:cxn>
                  <a:cxn ang="0">
                    <a:pos x="0" y="0"/>
                  </a:cxn>
                </a:cxnLst>
                <a:rect l="0" t="0" r="r" b="b"/>
                <a:pathLst>
                  <a:path w="77" h="672">
                    <a:moveTo>
                      <a:pt x="76" y="0"/>
                    </a:moveTo>
                    <a:lnTo>
                      <a:pt x="72" y="159"/>
                    </a:lnTo>
                    <a:lnTo>
                      <a:pt x="68" y="295"/>
                    </a:lnTo>
                    <a:lnTo>
                      <a:pt x="62" y="410"/>
                    </a:lnTo>
                    <a:lnTo>
                      <a:pt x="58" y="504"/>
                    </a:lnTo>
                    <a:lnTo>
                      <a:pt x="53" y="579"/>
                    </a:lnTo>
                    <a:lnTo>
                      <a:pt x="48" y="630"/>
                    </a:lnTo>
                    <a:lnTo>
                      <a:pt x="42" y="661"/>
                    </a:lnTo>
                    <a:lnTo>
                      <a:pt x="38" y="671"/>
                    </a:lnTo>
                    <a:lnTo>
                      <a:pt x="32" y="661"/>
                    </a:lnTo>
                    <a:lnTo>
                      <a:pt x="27" y="630"/>
                    </a:lnTo>
                    <a:lnTo>
                      <a:pt x="21" y="579"/>
                    </a:lnTo>
                    <a:lnTo>
                      <a:pt x="17" y="504"/>
                    </a:lnTo>
                    <a:lnTo>
                      <a:pt x="11" y="410"/>
                    </a:lnTo>
                    <a:lnTo>
                      <a:pt x="8" y="295"/>
                    </a:lnTo>
                    <a:lnTo>
                      <a:pt x="4" y="159"/>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77" name="Freeform 109"/>
              <p:cNvSpPr>
                <a:spLocks/>
              </p:cNvSpPr>
              <p:nvPr/>
            </p:nvSpPr>
            <p:spPr bwMode="auto">
              <a:xfrm>
                <a:off x="3116" y="1426"/>
                <a:ext cx="77" cy="672"/>
              </a:xfrm>
              <a:custGeom>
                <a:avLst/>
                <a:gdLst/>
                <a:ahLst/>
                <a:cxnLst>
                  <a:cxn ang="0">
                    <a:pos x="76" y="671"/>
                  </a:cxn>
                  <a:cxn ang="0">
                    <a:pos x="70" y="514"/>
                  </a:cxn>
                  <a:cxn ang="0">
                    <a:pos x="67" y="378"/>
                  </a:cxn>
                  <a:cxn ang="0">
                    <a:pos x="61" y="263"/>
                  </a:cxn>
                  <a:cxn ang="0">
                    <a:pos x="58" y="168"/>
                  </a:cxn>
                  <a:cxn ang="0">
                    <a:pos x="52" y="96"/>
                  </a:cxn>
                  <a:cxn ang="0">
                    <a:pos x="47" y="43"/>
                  </a:cxn>
                  <a:cxn ang="0">
                    <a:pos x="41" y="12"/>
                  </a:cxn>
                  <a:cxn ang="0">
                    <a:pos x="37" y="0"/>
                  </a:cxn>
                  <a:cxn ang="0">
                    <a:pos x="31" y="12"/>
                  </a:cxn>
                  <a:cxn ang="0">
                    <a:pos x="26" y="43"/>
                  </a:cxn>
                  <a:cxn ang="0">
                    <a:pos x="20" y="96"/>
                  </a:cxn>
                  <a:cxn ang="0">
                    <a:pos x="16" y="168"/>
                  </a:cxn>
                  <a:cxn ang="0">
                    <a:pos x="10" y="263"/>
                  </a:cxn>
                  <a:cxn ang="0">
                    <a:pos x="6" y="378"/>
                  </a:cxn>
                  <a:cxn ang="0">
                    <a:pos x="2" y="514"/>
                  </a:cxn>
                  <a:cxn ang="0">
                    <a:pos x="0" y="671"/>
                  </a:cxn>
                </a:cxnLst>
                <a:rect l="0" t="0" r="r" b="b"/>
                <a:pathLst>
                  <a:path w="77" h="672">
                    <a:moveTo>
                      <a:pt x="76" y="671"/>
                    </a:moveTo>
                    <a:lnTo>
                      <a:pt x="70" y="514"/>
                    </a:lnTo>
                    <a:lnTo>
                      <a:pt x="67" y="378"/>
                    </a:lnTo>
                    <a:lnTo>
                      <a:pt x="61" y="263"/>
                    </a:lnTo>
                    <a:lnTo>
                      <a:pt x="58" y="168"/>
                    </a:lnTo>
                    <a:lnTo>
                      <a:pt x="52" y="96"/>
                    </a:lnTo>
                    <a:lnTo>
                      <a:pt x="47" y="43"/>
                    </a:lnTo>
                    <a:lnTo>
                      <a:pt x="41" y="12"/>
                    </a:lnTo>
                    <a:lnTo>
                      <a:pt x="37" y="0"/>
                    </a:lnTo>
                    <a:lnTo>
                      <a:pt x="31" y="12"/>
                    </a:lnTo>
                    <a:lnTo>
                      <a:pt x="26" y="43"/>
                    </a:lnTo>
                    <a:lnTo>
                      <a:pt x="20" y="96"/>
                    </a:lnTo>
                    <a:lnTo>
                      <a:pt x="16" y="168"/>
                    </a:lnTo>
                    <a:lnTo>
                      <a:pt x="10" y="263"/>
                    </a:lnTo>
                    <a:lnTo>
                      <a:pt x="6" y="378"/>
                    </a:lnTo>
                    <a:lnTo>
                      <a:pt x="2" y="514"/>
                    </a:lnTo>
                    <a:lnTo>
                      <a:pt x="0" y="67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78" name="Freeform 110"/>
              <p:cNvSpPr>
                <a:spLocks/>
              </p:cNvSpPr>
              <p:nvPr/>
            </p:nvSpPr>
            <p:spPr bwMode="auto">
              <a:xfrm>
                <a:off x="3192" y="2107"/>
                <a:ext cx="76" cy="672"/>
              </a:xfrm>
              <a:custGeom>
                <a:avLst/>
                <a:gdLst/>
                <a:ahLst/>
                <a:cxnLst>
                  <a:cxn ang="0">
                    <a:pos x="75" y="0"/>
                  </a:cxn>
                  <a:cxn ang="0">
                    <a:pos x="71" y="159"/>
                  </a:cxn>
                  <a:cxn ang="0">
                    <a:pos x="67" y="295"/>
                  </a:cxn>
                  <a:cxn ang="0">
                    <a:pos x="61" y="410"/>
                  </a:cxn>
                  <a:cxn ang="0">
                    <a:pos x="58" y="504"/>
                  </a:cxn>
                  <a:cxn ang="0">
                    <a:pos x="52" y="579"/>
                  </a:cxn>
                  <a:cxn ang="0">
                    <a:pos x="47" y="630"/>
                  </a:cxn>
                  <a:cxn ang="0">
                    <a:pos x="41" y="661"/>
                  </a:cxn>
                  <a:cxn ang="0">
                    <a:pos x="37" y="671"/>
                  </a:cxn>
                  <a:cxn ang="0">
                    <a:pos x="31" y="661"/>
                  </a:cxn>
                  <a:cxn ang="0">
                    <a:pos x="26" y="630"/>
                  </a:cxn>
                  <a:cxn ang="0">
                    <a:pos x="20" y="579"/>
                  </a:cxn>
                  <a:cxn ang="0">
                    <a:pos x="16" y="504"/>
                  </a:cxn>
                  <a:cxn ang="0">
                    <a:pos x="10" y="410"/>
                  </a:cxn>
                  <a:cxn ang="0">
                    <a:pos x="6" y="295"/>
                  </a:cxn>
                  <a:cxn ang="0">
                    <a:pos x="3" y="159"/>
                  </a:cxn>
                  <a:cxn ang="0">
                    <a:pos x="0" y="0"/>
                  </a:cxn>
                </a:cxnLst>
                <a:rect l="0" t="0" r="r" b="b"/>
                <a:pathLst>
                  <a:path w="76" h="672">
                    <a:moveTo>
                      <a:pt x="75" y="0"/>
                    </a:moveTo>
                    <a:lnTo>
                      <a:pt x="71" y="159"/>
                    </a:lnTo>
                    <a:lnTo>
                      <a:pt x="67" y="295"/>
                    </a:lnTo>
                    <a:lnTo>
                      <a:pt x="61" y="410"/>
                    </a:lnTo>
                    <a:lnTo>
                      <a:pt x="58" y="504"/>
                    </a:lnTo>
                    <a:lnTo>
                      <a:pt x="52" y="579"/>
                    </a:lnTo>
                    <a:lnTo>
                      <a:pt x="47" y="630"/>
                    </a:lnTo>
                    <a:lnTo>
                      <a:pt x="41" y="661"/>
                    </a:lnTo>
                    <a:lnTo>
                      <a:pt x="37" y="671"/>
                    </a:lnTo>
                    <a:lnTo>
                      <a:pt x="31" y="661"/>
                    </a:lnTo>
                    <a:lnTo>
                      <a:pt x="26" y="630"/>
                    </a:lnTo>
                    <a:lnTo>
                      <a:pt x="20" y="579"/>
                    </a:lnTo>
                    <a:lnTo>
                      <a:pt x="16" y="504"/>
                    </a:lnTo>
                    <a:lnTo>
                      <a:pt x="10" y="410"/>
                    </a:lnTo>
                    <a:lnTo>
                      <a:pt x="6" y="295"/>
                    </a:lnTo>
                    <a:lnTo>
                      <a:pt x="3" y="159"/>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79" name="Freeform 111"/>
              <p:cNvSpPr>
                <a:spLocks/>
              </p:cNvSpPr>
              <p:nvPr/>
            </p:nvSpPr>
            <p:spPr bwMode="auto">
              <a:xfrm>
                <a:off x="3253" y="1426"/>
                <a:ext cx="78" cy="671"/>
              </a:xfrm>
              <a:custGeom>
                <a:avLst/>
                <a:gdLst/>
                <a:ahLst/>
                <a:cxnLst>
                  <a:cxn ang="0">
                    <a:pos x="77" y="670"/>
                  </a:cxn>
                  <a:cxn ang="0">
                    <a:pos x="71" y="514"/>
                  </a:cxn>
                  <a:cxn ang="0">
                    <a:pos x="68" y="378"/>
                  </a:cxn>
                  <a:cxn ang="0">
                    <a:pos x="62" y="262"/>
                  </a:cxn>
                  <a:cxn ang="0">
                    <a:pos x="58" y="168"/>
                  </a:cxn>
                  <a:cxn ang="0">
                    <a:pos x="53" y="95"/>
                  </a:cxn>
                  <a:cxn ang="0">
                    <a:pos x="48" y="42"/>
                  </a:cxn>
                  <a:cxn ang="0">
                    <a:pos x="42" y="11"/>
                  </a:cxn>
                  <a:cxn ang="0">
                    <a:pos x="37" y="0"/>
                  </a:cxn>
                  <a:cxn ang="0">
                    <a:pos x="31" y="11"/>
                  </a:cxn>
                  <a:cxn ang="0">
                    <a:pos x="26" y="42"/>
                  </a:cxn>
                  <a:cxn ang="0">
                    <a:pos x="20" y="95"/>
                  </a:cxn>
                  <a:cxn ang="0">
                    <a:pos x="16" y="168"/>
                  </a:cxn>
                  <a:cxn ang="0">
                    <a:pos x="10" y="262"/>
                  </a:cxn>
                  <a:cxn ang="0">
                    <a:pos x="7" y="378"/>
                  </a:cxn>
                  <a:cxn ang="0">
                    <a:pos x="3" y="514"/>
                  </a:cxn>
                  <a:cxn ang="0">
                    <a:pos x="0" y="670"/>
                  </a:cxn>
                </a:cxnLst>
                <a:rect l="0" t="0" r="r" b="b"/>
                <a:pathLst>
                  <a:path w="78" h="671">
                    <a:moveTo>
                      <a:pt x="77" y="670"/>
                    </a:moveTo>
                    <a:lnTo>
                      <a:pt x="71" y="514"/>
                    </a:lnTo>
                    <a:lnTo>
                      <a:pt x="68" y="378"/>
                    </a:lnTo>
                    <a:lnTo>
                      <a:pt x="62" y="262"/>
                    </a:lnTo>
                    <a:lnTo>
                      <a:pt x="58" y="168"/>
                    </a:lnTo>
                    <a:lnTo>
                      <a:pt x="53" y="95"/>
                    </a:lnTo>
                    <a:lnTo>
                      <a:pt x="48" y="42"/>
                    </a:lnTo>
                    <a:lnTo>
                      <a:pt x="42" y="11"/>
                    </a:lnTo>
                    <a:lnTo>
                      <a:pt x="37" y="0"/>
                    </a:lnTo>
                    <a:lnTo>
                      <a:pt x="31" y="11"/>
                    </a:lnTo>
                    <a:lnTo>
                      <a:pt x="26" y="42"/>
                    </a:lnTo>
                    <a:lnTo>
                      <a:pt x="20" y="95"/>
                    </a:lnTo>
                    <a:lnTo>
                      <a:pt x="16" y="168"/>
                    </a:lnTo>
                    <a:lnTo>
                      <a:pt x="10" y="262"/>
                    </a:lnTo>
                    <a:lnTo>
                      <a:pt x="7" y="378"/>
                    </a:lnTo>
                    <a:lnTo>
                      <a:pt x="3" y="514"/>
                    </a:lnTo>
                    <a:lnTo>
                      <a:pt x="0" y="67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80" name="Freeform 112"/>
              <p:cNvSpPr>
                <a:spLocks/>
              </p:cNvSpPr>
              <p:nvPr/>
            </p:nvSpPr>
            <p:spPr bwMode="auto">
              <a:xfrm>
                <a:off x="3330" y="2106"/>
                <a:ext cx="76" cy="673"/>
              </a:xfrm>
              <a:custGeom>
                <a:avLst/>
                <a:gdLst/>
                <a:ahLst/>
                <a:cxnLst>
                  <a:cxn ang="0">
                    <a:pos x="75" y="0"/>
                  </a:cxn>
                  <a:cxn ang="0">
                    <a:pos x="71" y="159"/>
                  </a:cxn>
                  <a:cxn ang="0">
                    <a:pos x="67" y="295"/>
                  </a:cxn>
                  <a:cxn ang="0">
                    <a:pos x="61" y="410"/>
                  </a:cxn>
                  <a:cxn ang="0">
                    <a:pos x="58" y="505"/>
                  </a:cxn>
                  <a:cxn ang="0">
                    <a:pos x="52" y="579"/>
                  </a:cxn>
                  <a:cxn ang="0">
                    <a:pos x="47" y="631"/>
                  </a:cxn>
                  <a:cxn ang="0">
                    <a:pos x="41" y="662"/>
                  </a:cxn>
                  <a:cxn ang="0">
                    <a:pos x="37" y="672"/>
                  </a:cxn>
                  <a:cxn ang="0">
                    <a:pos x="31" y="662"/>
                  </a:cxn>
                  <a:cxn ang="0">
                    <a:pos x="26" y="631"/>
                  </a:cxn>
                  <a:cxn ang="0">
                    <a:pos x="20" y="579"/>
                  </a:cxn>
                  <a:cxn ang="0">
                    <a:pos x="16" y="505"/>
                  </a:cxn>
                  <a:cxn ang="0">
                    <a:pos x="10" y="410"/>
                  </a:cxn>
                  <a:cxn ang="0">
                    <a:pos x="6" y="295"/>
                  </a:cxn>
                  <a:cxn ang="0">
                    <a:pos x="2" y="159"/>
                  </a:cxn>
                  <a:cxn ang="0">
                    <a:pos x="0" y="0"/>
                  </a:cxn>
                </a:cxnLst>
                <a:rect l="0" t="0" r="r" b="b"/>
                <a:pathLst>
                  <a:path w="76" h="673">
                    <a:moveTo>
                      <a:pt x="75" y="0"/>
                    </a:moveTo>
                    <a:lnTo>
                      <a:pt x="71" y="159"/>
                    </a:lnTo>
                    <a:lnTo>
                      <a:pt x="67" y="295"/>
                    </a:lnTo>
                    <a:lnTo>
                      <a:pt x="61" y="410"/>
                    </a:lnTo>
                    <a:lnTo>
                      <a:pt x="58" y="505"/>
                    </a:lnTo>
                    <a:lnTo>
                      <a:pt x="52" y="579"/>
                    </a:lnTo>
                    <a:lnTo>
                      <a:pt x="47" y="631"/>
                    </a:lnTo>
                    <a:lnTo>
                      <a:pt x="41" y="662"/>
                    </a:lnTo>
                    <a:lnTo>
                      <a:pt x="37" y="672"/>
                    </a:lnTo>
                    <a:lnTo>
                      <a:pt x="31" y="662"/>
                    </a:lnTo>
                    <a:lnTo>
                      <a:pt x="26" y="631"/>
                    </a:lnTo>
                    <a:lnTo>
                      <a:pt x="20" y="579"/>
                    </a:lnTo>
                    <a:lnTo>
                      <a:pt x="16" y="505"/>
                    </a:lnTo>
                    <a:lnTo>
                      <a:pt x="10" y="410"/>
                    </a:lnTo>
                    <a:lnTo>
                      <a:pt x="6" y="295"/>
                    </a:lnTo>
                    <a:lnTo>
                      <a:pt x="2" y="159"/>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81" name="Freeform 113"/>
              <p:cNvSpPr>
                <a:spLocks/>
              </p:cNvSpPr>
              <p:nvPr/>
            </p:nvSpPr>
            <p:spPr bwMode="auto">
              <a:xfrm>
                <a:off x="3391" y="1417"/>
                <a:ext cx="77" cy="672"/>
              </a:xfrm>
              <a:custGeom>
                <a:avLst/>
                <a:gdLst/>
                <a:ahLst/>
                <a:cxnLst>
                  <a:cxn ang="0">
                    <a:pos x="76" y="671"/>
                  </a:cxn>
                  <a:cxn ang="0">
                    <a:pos x="71" y="514"/>
                  </a:cxn>
                  <a:cxn ang="0">
                    <a:pos x="67" y="378"/>
                  </a:cxn>
                  <a:cxn ang="0">
                    <a:pos x="61" y="263"/>
                  </a:cxn>
                  <a:cxn ang="0">
                    <a:pos x="58" y="168"/>
                  </a:cxn>
                  <a:cxn ang="0">
                    <a:pos x="52" y="95"/>
                  </a:cxn>
                  <a:cxn ang="0">
                    <a:pos x="47" y="43"/>
                  </a:cxn>
                  <a:cxn ang="0">
                    <a:pos x="41" y="11"/>
                  </a:cxn>
                  <a:cxn ang="0">
                    <a:pos x="37" y="0"/>
                  </a:cxn>
                  <a:cxn ang="0">
                    <a:pos x="31" y="11"/>
                  </a:cxn>
                  <a:cxn ang="0">
                    <a:pos x="26" y="43"/>
                  </a:cxn>
                  <a:cxn ang="0">
                    <a:pos x="20" y="95"/>
                  </a:cxn>
                  <a:cxn ang="0">
                    <a:pos x="16" y="168"/>
                  </a:cxn>
                  <a:cxn ang="0">
                    <a:pos x="10" y="263"/>
                  </a:cxn>
                  <a:cxn ang="0">
                    <a:pos x="7" y="378"/>
                  </a:cxn>
                  <a:cxn ang="0">
                    <a:pos x="3" y="514"/>
                  </a:cxn>
                  <a:cxn ang="0">
                    <a:pos x="0" y="671"/>
                  </a:cxn>
                </a:cxnLst>
                <a:rect l="0" t="0" r="r" b="b"/>
                <a:pathLst>
                  <a:path w="77" h="672">
                    <a:moveTo>
                      <a:pt x="76" y="671"/>
                    </a:moveTo>
                    <a:lnTo>
                      <a:pt x="71" y="514"/>
                    </a:lnTo>
                    <a:lnTo>
                      <a:pt x="67" y="378"/>
                    </a:lnTo>
                    <a:lnTo>
                      <a:pt x="61" y="263"/>
                    </a:lnTo>
                    <a:lnTo>
                      <a:pt x="58" y="168"/>
                    </a:lnTo>
                    <a:lnTo>
                      <a:pt x="52" y="95"/>
                    </a:lnTo>
                    <a:lnTo>
                      <a:pt x="47" y="43"/>
                    </a:lnTo>
                    <a:lnTo>
                      <a:pt x="41" y="11"/>
                    </a:lnTo>
                    <a:lnTo>
                      <a:pt x="37" y="0"/>
                    </a:lnTo>
                    <a:lnTo>
                      <a:pt x="31" y="11"/>
                    </a:lnTo>
                    <a:lnTo>
                      <a:pt x="26" y="43"/>
                    </a:lnTo>
                    <a:lnTo>
                      <a:pt x="20" y="95"/>
                    </a:lnTo>
                    <a:lnTo>
                      <a:pt x="16" y="168"/>
                    </a:lnTo>
                    <a:lnTo>
                      <a:pt x="10" y="263"/>
                    </a:lnTo>
                    <a:lnTo>
                      <a:pt x="7" y="378"/>
                    </a:lnTo>
                    <a:lnTo>
                      <a:pt x="3" y="514"/>
                    </a:lnTo>
                    <a:lnTo>
                      <a:pt x="0" y="67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82" name="Freeform 114"/>
              <p:cNvSpPr>
                <a:spLocks/>
              </p:cNvSpPr>
              <p:nvPr/>
            </p:nvSpPr>
            <p:spPr bwMode="auto">
              <a:xfrm>
                <a:off x="3467" y="2098"/>
                <a:ext cx="76" cy="672"/>
              </a:xfrm>
              <a:custGeom>
                <a:avLst/>
                <a:gdLst/>
                <a:ahLst/>
                <a:cxnLst>
                  <a:cxn ang="0">
                    <a:pos x="75" y="0"/>
                  </a:cxn>
                  <a:cxn ang="0">
                    <a:pos x="71" y="158"/>
                  </a:cxn>
                  <a:cxn ang="0">
                    <a:pos x="67" y="294"/>
                  </a:cxn>
                  <a:cxn ang="0">
                    <a:pos x="61" y="410"/>
                  </a:cxn>
                  <a:cxn ang="0">
                    <a:pos x="58" y="504"/>
                  </a:cxn>
                  <a:cxn ang="0">
                    <a:pos x="52" y="578"/>
                  </a:cxn>
                  <a:cxn ang="0">
                    <a:pos x="47" y="630"/>
                  </a:cxn>
                  <a:cxn ang="0">
                    <a:pos x="41" y="661"/>
                  </a:cxn>
                  <a:cxn ang="0">
                    <a:pos x="37" y="671"/>
                  </a:cxn>
                  <a:cxn ang="0">
                    <a:pos x="31" y="661"/>
                  </a:cxn>
                  <a:cxn ang="0">
                    <a:pos x="26" y="630"/>
                  </a:cxn>
                  <a:cxn ang="0">
                    <a:pos x="20" y="578"/>
                  </a:cxn>
                  <a:cxn ang="0">
                    <a:pos x="16" y="504"/>
                  </a:cxn>
                  <a:cxn ang="0">
                    <a:pos x="10" y="410"/>
                  </a:cxn>
                  <a:cxn ang="0">
                    <a:pos x="7" y="294"/>
                  </a:cxn>
                  <a:cxn ang="0">
                    <a:pos x="3" y="158"/>
                  </a:cxn>
                  <a:cxn ang="0">
                    <a:pos x="0" y="0"/>
                  </a:cxn>
                </a:cxnLst>
                <a:rect l="0" t="0" r="r" b="b"/>
                <a:pathLst>
                  <a:path w="76" h="672">
                    <a:moveTo>
                      <a:pt x="75" y="0"/>
                    </a:moveTo>
                    <a:lnTo>
                      <a:pt x="71" y="158"/>
                    </a:lnTo>
                    <a:lnTo>
                      <a:pt x="67" y="294"/>
                    </a:lnTo>
                    <a:lnTo>
                      <a:pt x="61" y="410"/>
                    </a:lnTo>
                    <a:lnTo>
                      <a:pt x="58" y="504"/>
                    </a:lnTo>
                    <a:lnTo>
                      <a:pt x="52" y="578"/>
                    </a:lnTo>
                    <a:lnTo>
                      <a:pt x="47" y="630"/>
                    </a:lnTo>
                    <a:lnTo>
                      <a:pt x="41" y="661"/>
                    </a:lnTo>
                    <a:lnTo>
                      <a:pt x="37" y="671"/>
                    </a:lnTo>
                    <a:lnTo>
                      <a:pt x="31" y="661"/>
                    </a:lnTo>
                    <a:lnTo>
                      <a:pt x="26" y="630"/>
                    </a:lnTo>
                    <a:lnTo>
                      <a:pt x="20" y="578"/>
                    </a:lnTo>
                    <a:lnTo>
                      <a:pt x="16" y="504"/>
                    </a:lnTo>
                    <a:lnTo>
                      <a:pt x="10" y="410"/>
                    </a:lnTo>
                    <a:lnTo>
                      <a:pt x="7" y="294"/>
                    </a:lnTo>
                    <a:lnTo>
                      <a:pt x="3" y="158"/>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83" name="Freeform 115"/>
              <p:cNvSpPr>
                <a:spLocks/>
              </p:cNvSpPr>
              <p:nvPr/>
            </p:nvSpPr>
            <p:spPr bwMode="auto">
              <a:xfrm>
                <a:off x="3537" y="1426"/>
                <a:ext cx="77" cy="672"/>
              </a:xfrm>
              <a:custGeom>
                <a:avLst/>
                <a:gdLst/>
                <a:ahLst/>
                <a:cxnLst>
                  <a:cxn ang="0">
                    <a:pos x="76" y="671"/>
                  </a:cxn>
                  <a:cxn ang="0">
                    <a:pos x="71" y="514"/>
                  </a:cxn>
                  <a:cxn ang="0">
                    <a:pos x="68" y="378"/>
                  </a:cxn>
                  <a:cxn ang="0">
                    <a:pos x="62" y="263"/>
                  </a:cxn>
                  <a:cxn ang="0">
                    <a:pos x="58" y="168"/>
                  </a:cxn>
                  <a:cxn ang="0">
                    <a:pos x="53" y="96"/>
                  </a:cxn>
                  <a:cxn ang="0">
                    <a:pos x="48" y="43"/>
                  </a:cxn>
                  <a:cxn ang="0">
                    <a:pos x="42" y="12"/>
                  </a:cxn>
                  <a:cxn ang="0">
                    <a:pos x="38" y="0"/>
                  </a:cxn>
                  <a:cxn ang="0">
                    <a:pos x="32" y="12"/>
                  </a:cxn>
                  <a:cxn ang="0">
                    <a:pos x="27" y="43"/>
                  </a:cxn>
                  <a:cxn ang="0">
                    <a:pos x="21" y="96"/>
                  </a:cxn>
                  <a:cxn ang="0">
                    <a:pos x="16" y="168"/>
                  </a:cxn>
                  <a:cxn ang="0">
                    <a:pos x="10" y="263"/>
                  </a:cxn>
                  <a:cxn ang="0">
                    <a:pos x="7" y="378"/>
                  </a:cxn>
                  <a:cxn ang="0">
                    <a:pos x="3" y="514"/>
                  </a:cxn>
                  <a:cxn ang="0">
                    <a:pos x="0" y="671"/>
                  </a:cxn>
                </a:cxnLst>
                <a:rect l="0" t="0" r="r" b="b"/>
                <a:pathLst>
                  <a:path w="77" h="672">
                    <a:moveTo>
                      <a:pt x="76" y="671"/>
                    </a:moveTo>
                    <a:lnTo>
                      <a:pt x="71" y="514"/>
                    </a:lnTo>
                    <a:lnTo>
                      <a:pt x="68" y="378"/>
                    </a:lnTo>
                    <a:lnTo>
                      <a:pt x="62" y="263"/>
                    </a:lnTo>
                    <a:lnTo>
                      <a:pt x="58" y="168"/>
                    </a:lnTo>
                    <a:lnTo>
                      <a:pt x="53" y="96"/>
                    </a:lnTo>
                    <a:lnTo>
                      <a:pt x="48" y="43"/>
                    </a:lnTo>
                    <a:lnTo>
                      <a:pt x="42" y="12"/>
                    </a:lnTo>
                    <a:lnTo>
                      <a:pt x="38" y="0"/>
                    </a:lnTo>
                    <a:lnTo>
                      <a:pt x="32" y="12"/>
                    </a:lnTo>
                    <a:lnTo>
                      <a:pt x="27" y="43"/>
                    </a:lnTo>
                    <a:lnTo>
                      <a:pt x="21" y="96"/>
                    </a:lnTo>
                    <a:lnTo>
                      <a:pt x="16" y="168"/>
                    </a:lnTo>
                    <a:lnTo>
                      <a:pt x="10" y="263"/>
                    </a:lnTo>
                    <a:lnTo>
                      <a:pt x="7" y="378"/>
                    </a:lnTo>
                    <a:lnTo>
                      <a:pt x="3" y="514"/>
                    </a:lnTo>
                    <a:lnTo>
                      <a:pt x="0" y="67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84" name="Freeform 116"/>
              <p:cNvSpPr>
                <a:spLocks/>
              </p:cNvSpPr>
              <p:nvPr/>
            </p:nvSpPr>
            <p:spPr bwMode="auto">
              <a:xfrm>
                <a:off x="3613" y="2107"/>
                <a:ext cx="77" cy="672"/>
              </a:xfrm>
              <a:custGeom>
                <a:avLst/>
                <a:gdLst/>
                <a:ahLst/>
                <a:cxnLst>
                  <a:cxn ang="0">
                    <a:pos x="76" y="0"/>
                  </a:cxn>
                  <a:cxn ang="0">
                    <a:pos x="71" y="159"/>
                  </a:cxn>
                  <a:cxn ang="0">
                    <a:pos x="68" y="295"/>
                  </a:cxn>
                  <a:cxn ang="0">
                    <a:pos x="62" y="410"/>
                  </a:cxn>
                  <a:cxn ang="0">
                    <a:pos x="59" y="504"/>
                  </a:cxn>
                  <a:cxn ang="0">
                    <a:pos x="53" y="579"/>
                  </a:cxn>
                  <a:cxn ang="0">
                    <a:pos x="48" y="630"/>
                  </a:cxn>
                  <a:cxn ang="0">
                    <a:pos x="42" y="661"/>
                  </a:cxn>
                  <a:cxn ang="0">
                    <a:pos x="38" y="671"/>
                  </a:cxn>
                  <a:cxn ang="0">
                    <a:pos x="32" y="661"/>
                  </a:cxn>
                  <a:cxn ang="0">
                    <a:pos x="27" y="630"/>
                  </a:cxn>
                  <a:cxn ang="0">
                    <a:pos x="21" y="579"/>
                  </a:cxn>
                  <a:cxn ang="0">
                    <a:pos x="17" y="504"/>
                  </a:cxn>
                  <a:cxn ang="0">
                    <a:pos x="11" y="410"/>
                  </a:cxn>
                  <a:cxn ang="0">
                    <a:pos x="7" y="295"/>
                  </a:cxn>
                  <a:cxn ang="0">
                    <a:pos x="3" y="159"/>
                  </a:cxn>
                  <a:cxn ang="0">
                    <a:pos x="0" y="0"/>
                  </a:cxn>
                </a:cxnLst>
                <a:rect l="0" t="0" r="r" b="b"/>
                <a:pathLst>
                  <a:path w="77" h="672">
                    <a:moveTo>
                      <a:pt x="76" y="0"/>
                    </a:moveTo>
                    <a:lnTo>
                      <a:pt x="71" y="159"/>
                    </a:lnTo>
                    <a:lnTo>
                      <a:pt x="68" y="295"/>
                    </a:lnTo>
                    <a:lnTo>
                      <a:pt x="62" y="410"/>
                    </a:lnTo>
                    <a:lnTo>
                      <a:pt x="59" y="504"/>
                    </a:lnTo>
                    <a:lnTo>
                      <a:pt x="53" y="579"/>
                    </a:lnTo>
                    <a:lnTo>
                      <a:pt x="48" y="630"/>
                    </a:lnTo>
                    <a:lnTo>
                      <a:pt x="42" y="661"/>
                    </a:lnTo>
                    <a:lnTo>
                      <a:pt x="38" y="671"/>
                    </a:lnTo>
                    <a:lnTo>
                      <a:pt x="32" y="661"/>
                    </a:lnTo>
                    <a:lnTo>
                      <a:pt x="27" y="630"/>
                    </a:lnTo>
                    <a:lnTo>
                      <a:pt x="21" y="579"/>
                    </a:lnTo>
                    <a:lnTo>
                      <a:pt x="17" y="504"/>
                    </a:lnTo>
                    <a:lnTo>
                      <a:pt x="11" y="410"/>
                    </a:lnTo>
                    <a:lnTo>
                      <a:pt x="7" y="295"/>
                    </a:lnTo>
                    <a:lnTo>
                      <a:pt x="3" y="159"/>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grpSp>
        <p:grpSp>
          <p:nvGrpSpPr>
            <p:cNvPr id="18" name="Group 117"/>
            <p:cNvGrpSpPr>
              <a:grpSpLocks/>
            </p:cNvGrpSpPr>
            <p:nvPr/>
          </p:nvGrpSpPr>
          <p:grpSpPr bwMode="auto">
            <a:xfrm>
              <a:off x="3695" y="1425"/>
              <a:ext cx="888" cy="1366"/>
              <a:chOff x="3695" y="1425"/>
              <a:chExt cx="888" cy="1366"/>
            </a:xfrm>
          </p:grpSpPr>
          <p:sp>
            <p:nvSpPr>
              <p:cNvPr id="442486" name="Freeform 118"/>
              <p:cNvSpPr>
                <a:spLocks/>
              </p:cNvSpPr>
              <p:nvPr/>
            </p:nvSpPr>
            <p:spPr bwMode="auto">
              <a:xfrm>
                <a:off x="3695" y="1425"/>
                <a:ext cx="77" cy="672"/>
              </a:xfrm>
              <a:custGeom>
                <a:avLst/>
                <a:gdLst/>
                <a:ahLst/>
                <a:cxnLst>
                  <a:cxn ang="0">
                    <a:pos x="76" y="671"/>
                  </a:cxn>
                  <a:cxn ang="0">
                    <a:pos x="71" y="514"/>
                  </a:cxn>
                  <a:cxn ang="0">
                    <a:pos x="67" y="378"/>
                  </a:cxn>
                  <a:cxn ang="0">
                    <a:pos x="62" y="263"/>
                  </a:cxn>
                  <a:cxn ang="0">
                    <a:pos x="58" y="168"/>
                  </a:cxn>
                  <a:cxn ang="0">
                    <a:pos x="53" y="95"/>
                  </a:cxn>
                  <a:cxn ang="0">
                    <a:pos x="47" y="43"/>
                  </a:cxn>
                  <a:cxn ang="0">
                    <a:pos x="42" y="11"/>
                  </a:cxn>
                  <a:cxn ang="0">
                    <a:pos x="37" y="0"/>
                  </a:cxn>
                  <a:cxn ang="0">
                    <a:pos x="32" y="11"/>
                  </a:cxn>
                  <a:cxn ang="0">
                    <a:pos x="26" y="43"/>
                  </a:cxn>
                  <a:cxn ang="0">
                    <a:pos x="21" y="95"/>
                  </a:cxn>
                  <a:cxn ang="0">
                    <a:pos x="16" y="168"/>
                  </a:cxn>
                  <a:cxn ang="0">
                    <a:pos x="11" y="263"/>
                  </a:cxn>
                  <a:cxn ang="0">
                    <a:pos x="7" y="378"/>
                  </a:cxn>
                  <a:cxn ang="0">
                    <a:pos x="3" y="514"/>
                  </a:cxn>
                  <a:cxn ang="0">
                    <a:pos x="0" y="671"/>
                  </a:cxn>
                </a:cxnLst>
                <a:rect l="0" t="0" r="r" b="b"/>
                <a:pathLst>
                  <a:path w="77" h="672">
                    <a:moveTo>
                      <a:pt x="76" y="671"/>
                    </a:moveTo>
                    <a:lnTo>
                      <a:pt x="71" y="514"/>
                    </a:lnTo>
                    <a:lnTo>
                      <a:pt x="67" y="378"/>
                    </a:lnTo>
                    <a:lnTo>
                      <a:pt x="62" y="263"/>
                    </a:lnTo>
                    <a:lnTo>
                      <a:pt x="58" y="168"/>
                    </a:lnTo>
                    <a:lnTo>
                      <a:pt x="53" y="95"/>
                    </a:lnTo>
                    <a:lnTo>
                      <a:pt x="47" y="43"/>
                    </a:lnTo>
                    <a:lnTo>
                      <a:pt x="42" y="11"/>
                    </a:lnTo>
                    <a:lnTo>
                      <a:pt x="37" y="0"/>
                    </a:lnTo>
                    <a:lnTo>
                      <a:pt x="32" y="11"/>
                    </a:lnTo>
                    <a:lnTo>
                      <a:pt x="26" y="43"/>
                    </a:lnTo>
                    <a:lnTo>
                      <a:pt x="21" y="95"/>
                    </a:lnTo>
                    <a:lnTo>
                      <a:pt x="16" y="168"/>
                    </a:lnTo>
                    <a:lnTo>
                      <a:pt x="11" y="263"/>
                    </a:lnTo>
                    <a:lnTo>
                      <a:pt x="7" y="378"/>
                    </a:lnTo>
                    <a:lnTo>
                      <a:pt x="3" y="514"/>
                    </a:lnTo>
                    <a:lnTo>
                      <a:pt x="0" y="67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87" name="Freeform 119"/>
              <p:cNvSpPr>
                <a:spLocks/>
              </p:cNvSpPr>
              <p:nvPr/>
            </p:nvSpPr>
            <p:spPr bwMode="auto">
              <a:xfrm>
                <a:off x="3771" y="2106"/>
                <a:ext cx="77" cy="672"/>
              </a:xfrm>
              <a:custGeom>
                <a:avLst/>
                <a:gdLst/>
                <a:ahLst/>
                <a:cxnLst>
                  <a:cxn ang="0">
                    <a:pos x="76" y="0"/>
                  </a:cxn>
                  <a:cxn ang="0">
                    <a:pos x="72" y="158"/>
                  </a:cxn>
                  <a:cxn ang="0">
                    <a:pos x="68" y="294"/>
                  </a:cxn>
                  <a:cxn ang="0">
                    <a:pos x="63" y="410"/>
                  </a:cxn>
                  <a:cxn ang="0">
                    <a:pos x="59" y="504"/>
                  </a:cxn>
                  <a:cxn ang="0">
                    <a:pos x="53" y="578"/>
                  </a:cxn>
                  <a:cxn ang="0">
                    <a:pos x="48" y="630"/>
                  </a:cxn>
                  <a:cxn ang="0">
                    <a:pos x="43" y="661"/>
                  </a:cxn>
                  <a:cxn ang="0">
                    <a:pos x="38" y="671"/>
                  </a:cxn>
                  <a:cxn ang="0">
                    <a:pos x="33" y="661"/>
                  </a:cxn>
                  <a:cxn ang="0">
                    <a:pos x="27" y="630"/>
                  </a:cxn>
                  <a:cxn ang="0">
                    <a:pos x="21" y="578"/>
                  </a:cxn>
                  <a:cxn ang="0">
                    <a:pos x="17" y="504"/>
                  </a:cxn>
                  <a:cxn ang="0">
                    <a:pos x="11" y="410"/>
                  </a:cxn>
                  <a:cxn ang="0">
                    <a:pos x="7" y="294"/>
                  </a:cxn>
                  <a:cxn ang="0">
                    <a:pos x="3" y="158"/>
                  </a:cxn>
                  <a:cxn ang="0">
                    <a:pos x="0" y="0"/>
                  </a:cxn>
                </a:cxnLst>
                <a:rect l="0" t="0" r="r" b="b"/>
                <a:pathLst>
                  <a:path w="77" h="672">
                    <a:moveTo>
                      <a:pt x="76" y="0"/>
                    </a:moveTo>
                    <a:lnTo>
                      <a:pt x="72" y="158"/>
                    </a:lnTo>
                    <a:lnTo>
                      <a:pt x="68" y="294"/>
                    </a:lnTo>
                    <a:lnTo>
                      <a:pt x="63" y="410"/>
                    </a:lnTo>
                    <a:lnTo>
                      <a:pt x="59" y="504"/>
                    </a:lnTo>
                    <a:lnTo>
                      <a:pt x="53" y="578"/>
                    </a:lnTo>
                    <a:lnTo>
                      <a:pt x="48" y="630"/>
                    </a:lnTo>
                    <a:lnTo>
                      <a:pt x="43" y="661"/>
                    </a:lnTo>
                    <a:lnTo>
                      <a:pt x="38" y="671"/>
                    </a:lnTo>
                    <a:lnTo>
                      <a:pt x="33" y="661"/>
                    </a:lnTo>
                    <a:lnTo>
                      <a:pt x="27" y="630"/>
                    </a:lnTo>
                    <a:lnTo>
                      <a:pt x="21" y="578"/>
                    </a:lnTo>
                    <a:lnTo>
                      <a:pt x="17" y="504"/>
                    </a:lnTo>
                    <a:lnTo>
                      <a:pt x="11" y="410"/>
                    </a:lnTo>
                    <a:lnTo>
                      <a:pt x="7" y="294"/>
                    </a:lnTo>
                    <a:lnTo>
                      <a:pt x="3" y="158"/>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88" name="Freeform 120"/>
              <p:cNvSpPr>
                <a:spLocks/>
              </p:cNvSpPr>
              <p:nvPr/>
            </p:nvSpPr>
            <p:spPr bwMode="auto">
              <a:xfrm>
                <a:off x="3857" y="1430"/>
                <a:ext cx="78" cy="671"/>
              </a:xfrm>
              <a:custGeom>
                <a:avLst/>
                <a:gdLst/>
                <a:ahLst/>
                <a:cxnLst>
                  <a:cxn ang="0">
                    <a:pos x="77" y="670"/>
                  </a:cxn>
                  <a:cxn ang="0">
                    <a:pos x="72" y="514"/>
                  </a:cxn>
                  <a:cxn ang="0">
                    <a:pos x="68" y="378"/>
                  </a:cxn>
                  <a:cxn ang="0">
                    <a:pos x="63" y="262"/>
                  </a:cxn>
                  <a:cxn ang="0">
                    <a:pos x="59" y="167"/>
                  </a:cxn>
                  <a:cxn ang="0">
                    <a:pos x="53" y="95"/>
                  </a:cxn>
                  <a:cxn ang="0">
                    <a:pos x="49" y="42"/>
                  </a:cxn>
                  <a:cxn ang="0">
                    <a:pos x="43" y="11"/>
                  </a:cxn>
                  <a:cxn ang="0">
                    <a:pos x="39" y="0"/>
                  </a:cxn>
                  <a:cxn ang="0">
                    <a:pos x="33" y="11"/>
                  </a:cxn>
                  <a:cxn ang="0">
                    <a:pos x="27" y="42"/>
                  </a:cxn>
                  <a:cxn ang="0">
                    <a:pos x="21" y="95"/>
                  </a:cxn>
                  <a:cxn ang="0">
                    <a:pos x="17" y="167"/>
                  </a:cxn>
                  <a:cxn ang="0">
                    <a:pos x="11" y="262"/>
                  </a:cxn>
                  <a:cxn ang="0">
                    <a:pos x="7" y="378"/>
                  </a:cxn>
                  <a:cxn ang="0">
                    <a:pos x="3" y="514"/>
                  </a:cxn>
                  <a:cxn ang="0">
                    <a:pos x="0" y="670"/>
                  </a:cxn>
                </a:cxnLst>
                <a:rect l="0" t="0" r="r" b="b"/>
                <a:pathLst>
                  <a:path w="78" h="671">
                    <a:moveTo>
                      <a:pt x="77" y="670"/>
                    </a:moveTo>
                    <a:lnTo>
                      <a:pt x="72" y="514"/>
                    </a:lnTo>
                    <a:lnTo>
                      <a:pt x="68" y="378"/>
                    </a:lnTo>
                    <a:lnTo>
                      <a:pt x="63" y="262"/>
                    </a:lnTo>
                    <a:lnTo>
                      <a:pt x="59" y="167"/>
                    </a:lnTo>
                    <a:lnTo>
                      <a:pt x="53" y="95"/>
                    </a:lnTo>
                    <a:lnTo>
                      <a:pt x="49" y="42"/>
                    </a:lnTo>
                    <a:lnTo>
                      <a:pt x="43" y="11"/>
                    </a:lnTo>
                    <a:lnTo>
                      <a:pt x="39" y="0"/>
                    </a:lnTo>
                    <a:lnTo>
                      <a:pt x="33" y="11"/>
                    </a:lnTo>
                    <a:lnTo>
                      <a:pt x="27" y="42"/>
                    </a:lnTo>
                    <a:lnTo>
                      <a:pt x="21" y="95"/>
                    </a:lnTo>
                    <a:lnTo>
                      <a:pt x="17" y="167"/>
                    </a:lnTo>
                    <a:lnTo>
                      <a:pt x="11" y="262"/>
                    </a:lnTo>
                    <a:lnTo>
                      <a:pt x="7" y="378"/>
                    </a:lnTo>
                    <a:lnTo>
                      <a:pt x="3" y="514"/>
                    </a:lnTo>
                    <a:lnTo>
                      <a:pt x="0" y="67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89" name="Freeform 121"/>
              <p:cNvSpPr>
                <a:spLocks/>
              </p:cNvSpPr>
              <p:nvPr/>
            </p:nvSpPr>
            <p:spPr bwMode="auto">
              <a:xfrm>
                <a:off x="3934" y="2110"/>
                <a:ext cx="77" cy="673"/>
              </a:xfrm>
              <a:custGeom>
                <a:avLst/>
                <a:gdLst/>
                <a:ahLst/>
                <a:cxnLst>
                  <a:cxn ang="0">
                    <a:pos x="76" y="0"/>
                  </a:cxn>
                  <a:cxn ang="0">
                    <a:pos x="71" y="159"/>
                  </a:cxn>
                  <a:cxn ang="0">
                    <a:pos x="68" y="295"/>
                  </a:cxn>
                  <a:cxn ang="0">
                    <a:pos x="62" y="410"/>
                  </a:cxn>
                  <a:cxn ang="0">
                    <a:pos x="58" y="504"/>
                  </a:cxn>
                  <a:cxn ang="0">
                    <a:pos x="52" y="579"/>
                  </a:cxn>
                  <a:cxn ang="0">
                    <a:pos x="48" y="630"/>
                  </a:cxn>
                  <a:cxn ang="0">
                    <a:pos x="42" y="662"/>
                  </a:cxn>
                  <a:cxn ang="0">
                    <a:pos x="38" y="672"/>
                  </a:cxn>
                  <a:cxn ang="0">
                    <a:pos x="32" y="662"/>
                  </a:cxn>
                  <a:cxn ang="0">
                    <a:pos x="26" y="630"/>
                  </a:cxn>
                  <a:cxn ang="0">
                    <a:pos x="21" y="579"/>
                  </a:cxn>
                  <a:cxn ang="0">
                    <a:pos x="16" y="504"/>
                  </a:cxn>
                  <a:cxn ang="0">
                    <a:pos x="11" y="410"/>
                  </a:cxn>
                  <a:cxn ang="0">
                    <a:pos x="7" y="295"/>
                  </a:cxn>
                  <a:cxn ang="0">
                    <a:pos x="3" y="159"/>
                  </a:cxn>
                  <a:cxn ang="0">
                    <a:pos x="0" y="0"/>
                  </a:cxn>
                </a:cxnLst>
                <a:rect l="0" t="0" r="r" b="b"/>
                <a:pathLst>
                  <a:path w="77" h="673">
                    <a:moveTo>
                      <a:pt x="76" y="0"/>
                    </a:moveTo>
                    <a:lnTo>
                      <a:pt x="71" y="159"/>
                    </a:lnTo>
                    <a:lnTo>
                      <a:pt x="68" y="295"/>
                    </a:lnTo>
                    <a:lnTo>
                      <a:pt x="62" y="410"/>
                    </a:lnTo>
                    <a:lnTo>
                      <a:pt x="58" y="504"/>
                    </a:lnTo>
                    <a:lnTo>
                      <a:pt x="52" y="579"/>
                    </a:lnTo>
                    <a:lnTo>
                      <a:pt x="48" y="630"/>
                    </a:lnTo>
                    <a:lnTo>
                      <a:pt x="42" y="662"/>
                    </a:lnTo>
                    <a:lnTo>
                      <a:pt x="38" y="672"/>
                    </a:lnTo>
                    <a:lnTo>
                      <a:pt x="32" y="662"/>
                    </a:lnTo>
                    <a:lnTo>
                      <a:pt x="26" y="630"/>
                    </a:lnTo>
                    <a:lnTo>
                      <a:pt x="21" y="579"/>
                    </a:lnTo>
                    <a:lnTo>
                      <a:pt x="16" y="504"/>
                    </a:lnTo>
                    <a:lnTo>
                      <a:pt x="11" y="410"/>
                    </a:lnTo>
                    <a:lnTo>
                      <a:pt x="7" y="295"/>
                    </a:lnTo>
                    <a:lnTo>
                      <a:pt x="3" y="159"/>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90" name="Freeform 122"/>
              <p:cNvSpPr>
                <a:spLocks/>
              </p:cNvSpPr>
              <p:nvPr/>
            </p:nvSpPr>
            <p:spPr bwMode="auto">
              <a:xfrm>
                <a:off x="4008" y="1438"/>
                <a:ext cx="78" cy="671"/>
              </a:xfrm>
              <a:custGeom>
                <a:avLst/>
                <a:gdLst/>
                <a:ahLst/>
                <a:cxnLst>
                  <a:cxn ang="0">
                    <a:pos x="77" y="670"/>
                  </a:cxn>
                  <a:cxn ang="0">
                    <a:pos x="72" y="514"/>
                  </a:cxn>
                  <a:cxn ang="0">
                    <a:pos x="68" y="378"/>
                  </a:cxn>
                  <a:cxn ang="0">
                    <a:pos x="63" y="262"/>
                  </a:cxn>
                  <a:cxn ang="0">
                    <a:pos x="59" y="168"/>
                  </a:cxn>
                  <a:cxn ang="0">
                    <a:pos x="54" y="95"/>
                  </a:cxn>
                  <a:cxn ang="0">
                    <a:pos x="48" y="42"/>
                  </a:cxn>
                  <a:cxn ang="0">
                    <a:pos x="43" y="11"/>
                  </a:cxn>
                  <a:cxn ang="0">
                    <a:pos x="38" y="0"/>
                  </a:cxn>
                  <a:cxn ang="0">
                    <a:pos x="33" y="11"/>
                  </a:cxn>
                  <a:cxn ang="0">
                    <a:pos x="27" y="42"/>
                  </a:cxn>
                  <a:cxn ang="0">
                    <a:pos x="22" y="95"/>
                  </a:cxn>
                  <a:cxn ang="0">
                    <a:pos x="17" y="168"/>
                  </a:cxn>
                  <a:cxn ang="0">
                    <a:pos x="11" y="262"/>
                  </a:cxn>
                  <a:cxn ang="0">
                    <a:pos x="7" y="378"/>
                  </a:cxn>
                  <a:cxn ang="0">
                    <a:pos x="4" y="514"/>
                  </a:cxn>
                  <a:cxn ang="0">
                    <a:pos x="0" y="670"/>
                  </a:cxn>
                </a:cxnLst>
                <a:rect l="0" t="0" r="r" b="b"/>
                <a:pathLst>
                  <a:path w="78" h="671">
                    <a:moveTo>
                      <a:pt x="77" y="670"/>
                    </a:moveTo>
                    <a:lnTo>
                      <a:pt x="72" y="514"/>
                    </a:lnTo>
                    <a:lnTo>
                      <a:pt x="68" y="378"/>
                    </a:lnTo>
                    <a:lnTo>
                      <a:pt x="63" y="262"/>
                    </a:lnTo>
                    <a:lnTo>
                      <a:pt x="59" y="168"/>
                    </a:lnTo>
                    <a:lnTo>
                      <a:pt x="54" y="95"/>
                    </a:lnTo>
                    <a:lnTo>
                      <a:pt x="48" y="42"/>
                    </a:lnTo>
                    <a:lnTo>
                      <a:pt x="43" y="11"/>
                    </a:lnTo>
                    <a:lnTo>
                      <a:pt x="38" y="0"/>
                    </a:lnTo>
                    <a:lnTo>
                      <a:pt x="33" y="11"/>
                    </a:lnTo>
                    <a:lnTo>
                      <a:pt x="27" y="42"/>
                    </a:lnTo>
                    <a:lnTo>
                      <a:pt x="22" y="95"/>
                    </a:lnTo>
                    <a:lnTo>
                      <a:pt x="17" y="168"/>
                    </a:lnTo>
                    <a:lnTo>
                      <a:pt x="11" y="262"/>
                    </a:lnTo>
                    <a:lnTo>
                      <a:pt x="7" y="378"/>
                    </a:lnTo>
                    <a:lnTo>
                      <a:pt x="4" y="514"/>
                    </a:lnTo>
                    <a:lnTo>
                      <a:pt x="0" y="67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91" name="Freeform 123"/>
              <p:cNvSpPr>
                <a:spLocks/>
              </p:cNvSpPr>
              <p:nvPr/>
            </p:nvSpPr>
            <p:spPr bwMode="auto">
              <a:xfrm>
                <a:off x="4085" y="2118"/>
                <a:ext cx="77" cy="673"/>
              </a:xfrm>
              <a:custGeom>
                <a:avLst/>
                <a:gdLst/>
                <a:ahLst/>
                <a:cxnLst>
                  <a:cxn ang="0">
                    <a:pos x="76" y="0"/>
                  </a:cxn>
                  <a:cxn ang="0">
                    <a:pos x="71" y="159"/>
                  </a:cxn>
                  <a:cxn ang="0">
                    <a:pos x="67" y="295"/>
                  </a:cxn>
                  <a:cxn ang="0">
                    <a:pos x="62" y="410"/>
                  </a:cxn>
                  <a:cxn ang="0">
                    <a:pos x="58" y="504"/>
                  </a:cxn>
                  <a:cxn ang="0">
                    <a:pos x="53" y="579"/>
                  </a:cxn>
                  <a:cxn ang="0">
                    <a:pos x="47" y="631"/>
                  </a:cxn>
                  <a:cxn ang="0">
                    <a:pos x="42" y="662"/>
                  </a:cxn>
                  <a:cxn ang="0">
                    <a:pos x="37" y="672"/>
                  </a:cxn>
                  <a:cxn ang="0">
                    <a:pos x="32" y="662"/>
                  </a:cxn>
                  <a:cxn ang="0">
                    <a:pos x="26" y="631"/>
                  </a:cxn>
                  <a:cxn ang="0">
                    <a:pos x="21" y="579"/>
                  </a:cxn>
                  <a:cxn ang="0">
                    <a:pos x="16" y="504"/>
                  </a:cxn>
                  <a:cxn ang="0">
                    <a:pos x="11" y="410"/>
                  </a:cxn>
                  <a:cxn ang="0">
                    <a:pos x="7" y="295"/>
                  </a:cxn>
                  <a:cxn ang="0">
                    <a:pos x="3" y="159"/>
                  </a:cxn>
                  <a:cxn ang="0">
                    <a:pos x="0" y="0"/>
                  </a:cxn>
                </a:cxnLst>
                <a:rect l="0" t="0" r="r" b="b"/>
                <a:pathLst>
                  <a:path w="77" h="673">
                    <a:moveTo>
                      <a:pt x="76" y="0"/>
                    </a:moveTo>
                    <a:lnTo>
                      <a:pt x="71" y="159"/>
                    </a:lnTo>
                    <a:lnTo>
                      <a:pt x="67" y="295"/>
                    </a:lnTo>
                    <a:lnTo>
                      <a:pt x="62" y="410"/>
                    </a:lnTo>
                    <a:lnTo>
                      <a:pt x="58" y="504"/>
                    </a:lnTo>
                    <a:lnTo>
                      <a:pt x="53" y="579"/>
                    </a:lnTo>
                    <a:lnTo>
                      <a:pt x="47" y="631"/>
                    </a:lnTo>
                    <a:lnTo>
                      <a:pt x="42" y="662"/>
                    </a:lnTo>
                    <a:lnTo>
                      <a:pt x="37" y="672"/>
                    </a:lnTo>
                    <a:lnTo>
                      <a:pt x="32" y="662"/>
                    </a:lnTo>
                    <a:lnTo>
                      <a:pt x="26" y="631"/>
                    </a:lnTo>
                    <a:lnTo>
                      <a:pt x="21" y="579"/>
                    </a:lnTo>
                    <a:lnTo>
                      <a:pt x="16" y="504"/>
                    </a:lnTo>
                    <a:lnTo>
                      <a:pt x="11" y="410"/>
                    </a:lnTo>
                    <a:lnTo>
                      <a:pt x="7" y="295"/>
                    </a:lnTo>
                    <a:lnTo>
                      <a:pt x="3" y="159"/>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92" name="Freeform 124"/>
              <p:cNvSpPr>
                <a:spLocks/>
              </p:cNvSpPr>
              <p:nvPr/>
            </p:nvSpPr>
            <p:spPr bwMode="auto">
              <a:xfrm>
                <a:off x="4146" y="1437"/>
                <a:ext cx="77" cy="672"/>
              </a:xfrm>
              <a:custGeom>
                <a:avLst/>
                <a:gdLst/>
                <a:ahLst/>
                <a:cxnLst>
                  <a:cxn ang="0">
                    <a:pos x="76" y="671"/>
                  </a:cxn>
                  <a:cxn ang="0">
                    <a:pos x="72" y="514"/>
                  </a:cxn>
                  <a:cxn ang="0">
                    <a:pos x="68" y="378"/>
                  </a:cxn>
                  <a:cxn ang="0">
                    <a:pos x="62" y="263"/>
                  </a:cxn>
                  <a:cxn ang="0">
                    <a:pos x="58" y="168"/>
                  </a:cxn>
                  <a:cxn ang="0">
                    <a:pos x="53" y="95"/>
                  </a:cxn>
                  <a:cxn ang="0">
                    <a:pos x="48" y="43"/>
                  </a:cxn>
                  <a:cxn ang="0">
                    <a:pos x="42" y="11"/>
                  </a:cxn>
                  <a:cxn ang="0">
                    <a:pos x="38" y="0"/>
                  </a:cxn>
                  <a:cxn ang="0">
                    <a:pos x="32" y="11"/>
                  </a:cxn>
                  <a:cxn ang="0">
                    <a:pos x="26" y="43"/>
                  </a:cxn>
                  <a:cxn ang="0">
                    <a:pos x="21" y="95"/>
                  </a:cxn>
                  <a:cxn ang="0">
                    <a:pos x="16" y="168"/>
                  </a:cxn>
                  <a:cxn ang="0">
                    <a:pos x="11" y="263"/>
                  </a:cxn>
                  <a:cxn ang="0">
                    <a:pos x="7" y="378"/>
                  </a:cxn>
                  <a:cxn ang="0">
                    <a:pos x="4" y="514"/>
                  </a:cxn>
                  <a:cxn ang="0">
                    <a:pos x="0" y="671"/>
                  </a:cxn>
                </a:cxnLst>
                <a:rect l="0" t="0" r="r" b="b"/>
                <a:pathLst>
                  <a:path w="77" h="672">
                    <a:moveTo>
                      <a:pt x="76" y="671"/>
                    </a:moveTo>
                    <a:lnTo>
                      <a:pt x="72" y="514"/>
                    </a:lnTo>
                    <a:lnTo>
                      <a:pt x="68" y="378"/>
                    </a:lnTo>
                    <a:lnTo>
                      <a:pt x="62" y="263"/>
                    </a:lnTo>
                    <a:lnTo>
                      <a:pt x="58" y="168"/>
                    </a:lnTo>
                    <a:lnTo>
                      <a:pt x="53" y="95"/>
                    </a:lnTo>
                    <a:lnTo>
                      <a:pt x="48" y="43"/>
                    </a:lnTo>
                    <a:lnTo>
                      <a:pt x="42" y="11"/>
                    </a:lnTo>
                    <a:lnTo>
                      <a:pt x="38" y="0"/>
                    </a:lnTo>
                    <a:lnTo>
                      <a:pt x="32" y="11"/>
                    </a:lnTo>
                    <a:lnTo>
                      <a:pt x="26" y="43"/>
                    </a:lnTo>
                    <a:lnTo>
                      <a:pt x="21" y="95"/>
                    </a:lnTo>
                    <a:lnTo>
                      <a:pt x="16" y="168"/>
                    </a:lnTo>
                    <a:lnTo>
                      <a:pt x="11" y="263"/>
                    </a:lnTo>
                    <a:lnTo>
                      <a:pt x="7" y="378"/>
                    </a:lnTo>
                    <a:lnTo>
                      <a:pt x="4" y="514"/>
                    </a:lnTo>
                    <a:lnTo>
                      <a:pt x="0" y="67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93" name="Freeform 125"/>
              <p:cNvSpPr>
                <a:spLocks/>
              </p:cNvSpPr>
              <p:nvPr/>
            </p:nvSpPr>
            <p:spPr bwMode="auto">
              <a:xfrm>
                <a:off x="4222" y="2118"/>
                <a:ext cx="77" cy="672"/>
              </a:xfrm>
              <a:custGeom>
                <a:avLst/>
                <a:gdLst/>
                <a:ahLst/>
                <a:cxnLst>
                  <a:cxn ang="0">
                    <a:pos x="76" y="0"/>
                  </a:cxn>
                  <a:cxn ang="0">
                    <a:pos x="72" y="158"/>
                  </a:cxn>
                  <a:cxn ang="0">
                    <a:pos x="68" y="294"/>
                  </a:cxn>
                  <a:cxn ang="0">
                    <a:pos x="63" y="410"/>
                  </a:cxn>
                  <a:cxn ang="0">
                    <a:pos x="59" y="504"/>
                  </a:cxn>
                  <a:cxn ang="0">
                    <a:pos x="54" y="578"/>
                  </a:cxn>
                  <a:cxn ang="0">
                    <a:pos x="48" y="630"/>
                  </a:cxn>
                  <a:cxn ang="0">
                    <a:pos x="43" y="661"/>
                  </a:cxn>
                  <a:cxn ang="0">
                    <a:pos x="38" y="671"/>
                  </a:cxn>
                  <a:cxn ang="0">
                    <a:pos x="33" y="661"/>
                  </a:cxn>
                  <a:cxn ang="0">
                    <a:pos x="27" y="630"/>
                  </a:cxn>
                  <a:cxn ang="0">
                    <a:pos x="22" y="578"/>
                  </a:cxn>
                  <a:cxn ang="0">
                    <a:pos x="17" y="504"/>
                  </a:cxn>
                  <a:cxn ang="0">
                    <a:pos x="11" y="410"/>
                  </a:cxn>
                  <a:cxn ang="0">
                    <a:pos x="7" y="294"/>
                  </a:cxn>
                  <a:cxn ang="0">
                    <a:pos x="4" y="158"/>
                  </a:cxn>
                  <a:cxn ang="0">
                    <a:pos x="0" y="0"/>
                  </a:cxn>
                </a:cxnLst>
                <a:rect l="0" t="0" r="r" b="b"/>
                <a:pathLst>
                  <a:path w="77" h="672">
                    <a:moveTo>
                      <a:pt x="76" y="0"/>
                    </a:moveTo>
                    <a:lnTo>
                      <a:pt x="72" y="158"/>
                    </a:lnTo>
                    <a:lnTo>
                      <a:pt x="68" y="294"/>
                    </a:lnTo>
                    <a:lnTo>
                      <a:pt x="63" y="410"/>
                    </a:lnTo>
                    <a:lnTo>
                      <a:pt x="59" y="504"/>
                    </a:lnTo>
                    <a:lnTo>
                      <a:pt x="54" y="578"/>
                    </a:lnTo>
                    <a:lnTo>
                      <a:pt x="48" y="630"/>
                    </a:lnTo>
                    <a:lnTo>
                      <a:pt x="43" y="661"/>
                    </a:lnTo>
                    <a:lnTo>
                      <a:pt x="38" y="671"/>
                    </a:lnTo>
                    <a:lnTo>
                      <a:pt x="33" y="661"/>
                    </a:lnTo>
                    <a:lnTo>
                      <a:pt x="27" y="630"/>
                    </a:lnTo>
                    <a:lnTo>
                      <a:pt x="22" y="578"/>
                    </a:lnTo>
                    <a:lnTo>
                      <a:pt x="17" y="504"/>
                    </a:lnTo>
                    <a:lnTo>
                      <a:pt x="11" y="410"/>
                    </a:lnTo>
                    <a:lnTo>
                      <a:pt x="7" y="294"/>
                    </a:lnTo>
                    <a:lnTo>
                      <a:pt x="4" y="158"/>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94" name="Freeform 126"/>
              <p:cNvSpPr>
                <a:spLocks/>
              </p:cNvSpPr>
              <p:nvPr/>
            </p:nvSpPr>
            <p:spPr bwMode="auto">
              <a:xfrm>
                <a:off x="4284" y="1428"/>
                <a:ext cx="77" cy="672"/>
              </a:xfrm>
              <a:custGeom>
                <a:avLst/>
                <a:gdLst/>
                <a:ahLst/>
                <a:cxnLst>
                  <a:cxn ang="0">
                    <a:pos x="76" y="671"/>
                  </a:cxn>
                  <a:cxn ang="0">
                    <a:pos x="71" y="514"/>
                  </a:cxn>
                  <a:cxn ang="0">
                    <a:pos x="68" y="378"/>
                  </a:cxn>
                  <a:cxn ang="0">
                    <a:pos x="62" y="263"/>
                  </a:cxn>
                  <a:cxn ang="0">
                    <a:pos x="58" y="168"/>
                  </a:cxn>
                  <a:cxn ang="0">
                    <a:pos x="53" y="96"/>
                  </a:cxn>
                  <a:cxn ang="0">
                    <a:pos x="48" y="43"/>
                  </a:cxn>
                  <a:cxn ang="0">
                    <a:pos x="42" y="12"/>
                  </a:cxn>
                  <a:cxn ang="0">
                    <a:pos x="38" y="0"/>
                  </a:cxn>
                  <a:cxn ang="0">
                    <a:pos x="32" y="12"/>
                  </a:cxn>
                  <a:cxn ang="0">
                    <a:pos x="26" y="43"/>
                  </a:cxn>
                  <a:cxn ang="0">
                    <a:pos x="21" y="96"/>
                  </a:cxn>
                  <a:cxn ang="0">
                    <a:pos x="16" y="168"/>
                  </a:cxn>
                  <a:cxn ang="0">
                    <a:pos x="11" y="263"/>
                  </a:cxn>
                  <a:cxn ang="0">
                    <a:pos x="7" y="378"/>
                  </a:cxn>
                  <a:cxn ang="0">
                    <a:pos x="3" y="514"/>
                  </a:cxn>
                  <a:cxn ang="0">
                    <a:pos x="0" y="671"/>
                  </a:cxn>
                </a:cxnLst>
                <a:rect l="0" t="0" r="r" b="b"/>
                <a:pathLst>
                  <a:path w="77" h="672">
                    <a:moveTo>
                      <a:pt x="76" y="671"/>
                    </a:moveTo>
                    <a:lnTo>
                      <a:pt x="71" y="514"/>
                    </a:lnTo>
                    <a:lnTo>
                      <a:pt x="68" y="378"/>
                    </a:lnTo>
                    <a:lnTo>
                      <a:pt x="62" y="263"/>
                    </a:lnTo>
                    <a:lnTo>
                      <a:pt x="58" y="168"/>
                    </a:lnTo>
                    <a:lnTo>
                      <a:pt x="53" y="96"/>
                    </a:lnTo>
                    <a:lnTo>
                      <a:pt x="48" y="43"/>
                    </a:lnTo>
                    <a:lnTo>
                      <a:pt x="42" y="12"/>
                    </a:lnTo>
                    <a:lnTo>
                      <a:pt x="38" y="0"/>
                    </a:lnTo>
                    <a:lnTo>
                      <a:pt x="32" y="12"/>
                    </a:lnTo>
                    <a:lnTo>
                      <a:pt x="26" y="43"/>
                    </a:lnTo>
                    <a:lnTo>
                      <a:pt x="21" y="96"/>
                    </a:lnTo>
                    <a:lnTo>
                      <a:pt x="16" y="168"/>
                    </a:lnTo>
                    <a:lnTo>
                      <a:pt x="11" y="263"/>
                    </a:lnTo>
                    <a:lnTo>
                      <a:pt x="7" y="378"/>
                    </a:lnTo>
                    <a:lnTo>
                      <a:pt x="3" y="514"/>
                    </a:lnTo>
                    <a:lnTo>
                      <a:pt x="0" y="67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95" name="Freeform 127"/>
              <p:cNvSpPr>
                <a:spLocks/>
              </p:cNvSpPr>
              <p:nvPr/>
            </p:nvSpPr>
            <p:spPr bwMode="auto">
              <a:xfrm>
                <a:off x="4360" y="2109"/>
                <a:ext cx="77" cy="672"/>
              </a:xfrm>
              <a:custGeom>
                <a:avLst/>
                <a:gdLst/>
                <a:ahLst/>
                <a:cxnLst>
                  <a:cxn ang="0">
                    <a:pos x="76" y="0"/>
                  </a:cxn>
                  <a:cxn ang="0">
                    <a:pos x="72" y="159"/>
                  </a:cxn>
                  <a:cxn ang="0">
                    <a:pos x="68" y="295"/>
                  </a:cxn>
                  <a:cxn ang="0">
                    <a:pos x="62" y="410"/>
                  </a:cxn>
                  <a:cxn ang="0">
                    <a:pos x="58" y="504"/>
                  </a:cxn>
                  <a:cxn ang="0">
                    <a:pos x="53" y="579"/>
                  </a:cxn>
                  <a:cxn ang="0">
                    <a:pos x="48" y="630"/>
                  </a:cxn>
                  <a:cxn ang="0">
                    <a:pos x="42" y="661"/>
                  </a:cxn>
                  <a:cxn ang="0">
                    <a:pos x="38" y="671"/>
                  </a:cxn>
                  <a:cxn ang="0">
                    <a:pos x="32" y="661"/>
                  </a:cxn>
                  <a:cxn ang="0">
                    <a:pos x="26" y="630"/>
                  </a:cxn>
                  <a:cxn ang="0">
                    <a:pos x="21" y="579"/>
                  </a:cxn>
                  <a:cxn ang="0">
                    <a:pos x="16" y="504"/>
                  </a:cxn>
                  <a:cxn ang="0">
                    <a:pos x="11" y="410"/>
                  </a:cxn>
                  <a:cxn ang="0">
                    <a:pos x="7" y="295"/>
                  </a:cxn>
                  <a:cxn ang="0">
                    <a:pos x="4" y="159"/>
                  </a:cxn>
                  <a:cxn ang="0">
                    <a:pos x="0" y="0"/>
                  </a:cxn>
                </a:cxnLst>
                <a:rect l="0" t="0" r="r" b="b"/>
                <a:pathLst>
                  <a:path w="77" h="672">
                    <a:moveTo>
                      <a:pt x="76" y="0"/>
                    </a:moveTo>
                    <a:lnTo>
                      <a:pt x="72" y="159"/>
                    </a:lnTo>
                    <a:lnTo>
                      <a:pt x="68" y="295"/>
                    </a:lnTo>
                    <a:lnTo>
                      <a:pt x="62" y="410"/>
                    </a:lnTo>
                    <a:lnTo>
                      <a:pt x="58" y="504"/>
                    </a:lnTo>
                    <a:lnTo>
                      <a:pt x="53" y="579"/>
                    </a:lnTo>
                    <a:lnTo>
                      <a:pt x="48" y="630"/>
                    </a:lnTo>
                    <a:lnTo>
                      <a:pt x="42" y="661"/>
                    </a:lnTo>
                    <a:lnTo>
                      <a:pt x="38" y="671"/>
                    </a:lnTo>
                    <a:lnTo>
                      <a:pt x="32" y="661"/>
                    </a:lnTo>
                    <a:lnTo>
                      <a:pt x="26" y="630"/>
                    </a:lnTo>
                    <a:lnTo>
                      <a:pt x="21" y="579"/>
                    </a:lnTo>
                    <a:lnTo>
                      <a:pt x="16" y="504"/>
                    </a:lnTo>
                    <a:lnTo>
                      <a:pt x="11" y="410"/>
                    </a:lnTo>
                    <a:lnTo>
                      <a:pt x="7" y="295"/>
                    </a:lnTo>
                    <a:lnTo>
                      <a:pt x="4" y="159"/>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96" name="Freeform 128"/>
              <p:cNvSpPr>
                <a:spLocks/>
              </p:cNvSpPr>
              <p:nvPr/>
            </p:nvSpPr>
            <p:spPr bwMode="auto">
              <a:xfrm>
                <a:off x="4430" y="1438"/>
                <a:ext cx="78" cy="671"/>
              </a:xfrm>
              <a:custGeom>
                <a:avLst/>
                <a:gdLst/>
                <a:ahLst/>
                <a:cxnLst>
                  <a:cxn ang="0">
                    <a:pos x="77" y="670"/>
                  </a:cxn>
                  <a:cxn ang="0">
                    <a:pos x="72" y="514"/>
                  </a:cxn>
                  <a:cxn ang="0">
                    <a:pos x="68" y="378"/>
                  </a:cxn>
                  <a:cxn ang="0">
                    <a:pos x="63" y="262"/>
                  </a:cxn>
                  <a:cxn ang="0">
                    <a:pos x="59" y="168"/>
                  </a:cxn>
                  <a:cxn ang="0">
                    <a:pos x="53" y="95"/>
                  </a:cxn>
                  <a:cxn ang="0">
                    <a:pos x="48" y="42"/>
                  </a:cxn>
                  <a:cxn ang="0">
                    <a:pos x="43" y="11"/>
                  </a:cxn>
                  <a:cxn ang="0">
                    <a:pos x="38" y="0"/>
                  </a:cxn>
                  <a:cxn ang="0">
                    <a:pos x="33" y="11"/>
                  </a:cxn>
                  <a:cxn ang="0">
                    <a:pos x="27" y="42"/>
                  </a:cxn>
                  <a:cxn ang="0">
                    <a:pos x="22" y="95"/>
                  </a:cxn>
                  <a:cxn ang="0">
                    <a:pos x="16" y="168"/>
                  </a:cxn>
                  <a:cxn ang="0">
                    <a:pos x="11" y="262"/>
                  </a:cxn>
                  <a:cxn ang="0">
                    <a:pos x="7" y="378"/>
                  </a:cxn>
                  <a:cxn ang="0">
                    <a:pos x="3" y="514"/>
                  </a:cxn>
                  <a:cxn ang="0">
                    <a:pos x="0" y="670"/>
                  </a:cxn>
                </a:cxnLst>
                <a:rect l="0" t="0" r="r" b="b"/>
                <a:pathLst>
                  <a:path w="78" h="671">
                    <a:moveTo>
                      <a:pt x="77" y="670"/>
                    </a:moveTo>
                    <a:lnTo>
                      <a:pt x="72" y="514"/>
                    </a:lnTo>
                    <a:lnTo>
                      <a:pt x="68" y="378"/>
                    </a:lnTo>
                    <a:lnTo>
                      <a:pt x="63" y="262"/>
                    </a:lnTo>
                    <a:lnTo>
                      <a:pt x="59" y="168"/>
                    </a:lnTo>
                    <a:lnTo>
                      <a:pt x="53" y="95"/>
                    </a:lnTo>
                    <a:lnTo>
                      <a:pt x="48" y="42"/>
                    </a:lnTo>
                    <a:lnTo>
                      <a:pt x="43" y="11"/>
                    </a:lnTo>
                    <a:lnTo>
                      <a:pt x="38" y="0"/>
                    </a:lnTo>
                    <a:lnTo>
                      <a:pt x="33" y="11"/>
                    </a:lnTo>
                    <a:lnTo>
                      <a:pt x="27" y="42"/>
                    </a:lnTo>
                    <a:lnTo>
                      <a:pt x="22" y="95"/>
                    </a:lnTo>
                    <a:lnTo>
                      <a:pt x="16" y="168"/>
                    </a:lnTo>
                    <a:lnTo>
                      <a:pt x="11" y="262"/>
                    </a:lnTo>
                    <a:lnTo>
                      <a:pt x="7" y="378"/>
                    </a:lnTo>
                    <a:lnTo>
                      <a:pt x="3" y="514"/>
                    </a:lnTo>
                    <a:lnTo>
                      <a:pt x="0" y="67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2497" name="Freeform 129"/>
              <p:cNvSpPr>
                <a:spLocks/>
              </p:cNvSpPr>
              <p:nvPr/>
            </p:nvSpPr>
            <p:spPr bwMode="auto">
              <a:xfrm>
                <a:off x="4507" y="2118"/>
                <a:ext cx="76" cy="673"/>
              </a:xfrm>
              <a:custGeom>
                <a:avLst/>
                <a:gdLst/>
                <a:ahLst/>
                <a:cxnLst>
                  <a:cxn ang="0">
                    <a:pos x="75" y="0"/>
                  </a:cxn>
                  <a:cxn ang="0">
                    <a:pos x="71" y="159"/>
                  </a:cxn>
                  <a:cxn ang="0">
                    <a:pos x="67" y="295"/>
                  </a:cxn>
                  <a:cxn ang="0">
                    <a:pos x="62" y="410"/>
                  </a:cxn>
                  <a:cxn ang="0">
                    <a:pos x="58" y="504"/>
                  </a:cxn>
                  <a:cxn ang="0">
                    <a:pos x="52" y="579"/>
                  </a:cxn>
                  <a:cxn ang="0">
                    <a:pos x="47" y="631"/>
                  </a:cxn>
                  <a:cxn ang="0">
                    <a:pos x="42" y="662"/>
                  </a:cxn>
                  <a:cxn ang="0">
                    <a:pos x="37" y="672"/>
                  </a:cxn>
                  <a:cxn ang="0">
                    <a:pos x="32" y="662"/>
                  </a:cxn>
                  <a:cxn ang="0">
                    <a:pos x="26" y="631"/>
                  </a:cxn>
                  <a:cxn ang="0">
                    <a:pos x="21" y="579"/>
                  </a:cxn>
                  <a:cxn ang="0">
                    <a:pos x="16" y="504"/>
                  </a:cxn>
                  <a:cxn ang="0">
                    <a:pos x="11" y="410"/>
                  </a:cxn>
                  <a:cxn ang="0">
                    <a:pos x="7" y="295"/>
                  </a:cxn>
                  <a:cxn ang="0">
                    <a:pos x="3" y="159"/>
                  </a:cxn>
                  <a:cxn ang="0">
                    <a:pos x="0" y="0"/>
                  </a:cxn>
                </a:cxnLst>
                <a:rect l="0" t="0" r="r" b="b"/>
                <a:pathLst>
                  <a:path w="76" h="673">
                    <a:moveTo>
                      <a:pt x="75" y="0"/>
                    </a:moveTo>
                    <a:lnTo>
                      <a:pt x="71" y="159"/>
                    </a:lnTo>
                    <a:lnTo>
                      <a:pt x="67" y="295"/>
                    </a:lnTo>
                    <a:lnTo>
                      <a:pt x="62" y="410"/>
                    </a:lnTo>
                    <a:lnTo>
                      <a:pt x="58" y="504"/>
                    </a:lnTo>
                    <a:lnTo>
                      <a:pt x="52" y="579"/>
                    </a:lnTo>
                    <a:lnTo>
                      <a:pt x="47" y="631"/>
                    </a:lnTo>
                    <a:lnTo>
                      <a:pt x="42" y="662"/>
                    </a:lnTo>
                    <a:lnTo>
                      <a:pt x="37" y="672"/>
                    </a:lnTo>
                    <a:lnTo>
                      <a:pt x="32" y="662"/>
                    </a:lnTo>
                    <a:lnTo>
                      <a:pt x="26" y="631"/>
                    </a:lnTo>
                    <a:lnTo>
                      <a:pt x="21" y="579"/>
                    </a:lnTo>
                    <a:lnTo>
                      <a:pt x="16" y="504"/>
                    </a:lnTo>
                    <a:lnTo>
                      <a:pt x="11" y="410"/>
                    </a:lnTo>
                    <a:lnTo>
                      <a:pt x="7" y="295"/>
                    </a:lnTo>
                    <a:lnTo>
                      <a:pt x="3" y="159"/>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grpSp>
      </p:grpSp>
      <p:sp>
        <p:nvSpPr>
          <p:cNvPr id="442498" name="Text Box 130"/>
          <p:cNvSpPr txBox="1">
            <a:spLocks noChangeArrowheads="1"/>
          </p:cNvSpPr>
          <p:nvPr/>
        </p:nvSpPr>
        <p:spPr bwMode="auto">
          <a:xfrm>
            <a:off x="1135063" y="5003800"/>
            <a:ext cx="6323012"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12 teeth are meshing every revolution of the gear</a:t>
            </a:r>
            <a:endParaRPr lang="en-US" sz="2200">
              <a:solidFill>
                <a:schemeClr val="tx1"/>
              </a:solidFill>
              <a:latin typeface="Times New Roman" pitchFamily="18" charset="0"/>
            </a:endParaRPr>
          </a:p>
        </p:txBody>
      </p:sp>
      <p:sp>
        <p:nvSpPr>
          <p:cNvPr id="442499" name="Text Box 131"/>
          <p:cNvSpPr txBox="1">
            <a:spLocks noChangeArrowheads="1"/>
          </p:cNvSpPr>
          <p:nvPr/>
        </p:nvSpPr>
        <p:spPr bwMode="auto">
          <a:xfrm>
            <a:off x="469900" y="5430838"/>
            <a:ext cx="8567738"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12 x 1000 rpm = vibration occurs at 12,000 cycles per minute</a:t>
            </a:r>
            <a:endParaRPr lang="en-US" sz="2200">
              <a:solidFill>
                <a:schemeClr val="tx1"/>
              </a:solidFill>
              <a:latin typeface="Times New Roman" pitchFamily="18" charset="0"/>
            </a:endParaRPr>
          </a:p>
        </p:txBody>
      </p:sp>
      <p:sp>
        <p:nvSpPr>
          <p:cNvPr id="442500" name="Text Box 132"/>
          <p:cNvSpPr txBox="1">
            <a:spLocks noChangeArrowheads="1"/>
          </p:cNvSpPr>
          <p:nvPr/>
        </p:nvSpPr>
        <p:spPr bwMode="auto">
          <a:xfrm>
            <a:off x="2620963" y="5872163"/>
            <a:ext cx="358457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  2,000 cpm   =   200 Hz</a:t>
            </a:r>
            <a:endParaRPr lang="en-US" sz="2200">
              <a:solidFill>
                <a:schemeClr val="tx1"/>
              </a:solidFill>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Oval 2"/>
          <p:cNvSpPr>
            <a:spLocks noChangeArrowheads="1"/>
          </p:cNvSpPr>
          <p:nvPr/>
        </p:nvSpPr>
        <p:spPr bwMode="auto">
          <a:xfrm>
            <a:off x="517525" y="407988"/>
            <a:ext cx="1770063" cy="1662112"/>
          </a:xfrm>
          <a:prstGeom prst="ellipse">
            <a:avLst/>
          </a:prstGeom>
          <a:solidFill>
            <a:srgbClr val="E1E1E1"/>
          </a:solidFill>
          <a:ln w="19050">
            <a:solidFill>
              <a:srgbClr val="000000"/>
            </a:solidFill>
            <a:round/>
            <a:headEnd/>
            <a:tailEnd/>
          </a:ln>
          <a:effectLst/>
        </p:spPr>
        <p:txBody>
          <a:bodyPr wrap="none" anchor="ctr"/>
          <a:lstStyle/>
          <a:p>
            <a:endParaRPr lang="en-US"/>
          </a:p>
        </p:txBody>
      </p:sp>
      <p:sp>
        <p:nvSpPr>
          <p:cNvPr id="443395" name="Oval 3"/>
          <p:cNvSpPr>
            <a:spLocks noChangeArrowheads="1"/>
          </p:cNvSpPr>
          <p:nvPr/>
        </p:nvSpPr>
        <p:spPr bwMode="auto">
          <a:xfrm>
            <a:off x="1354138" y="1209675"/>
            <a:ext cx="63500" cy="63500"/>
          </a:xfrm>
          <a:prstGeom prst="ellipse">
            <a:avLst/>
          </a:prstGeom>
          <a:solidFill>
            <a:srgbClr val="FF0000"/>
          </a:solidFill>
          <a:ln w="19050">
            <a:solidFill>
              <a:srgbClr val="FF0000"/>
            </a:solidFill>
            <a:round/>
            <a:headEnd/>
            <a:tailEnd/>
          </a:ln>
          <a:effectLst/>
        </p:spPr>
        <p:txBody>
          <a:bodyPr wrap="none" anchor="ctr"/>
          <a:lstStyle/>
          <a:p>
            <a:endParaRPr lang="en-US"/>
          </a:p>
        </p:txBody>
      </p:sp>
      <p:sp>
        <p:nvSpPr>
          <p:cNvPr id="443396" name="Oval 4"/>
          <p:cNvSpPr>
            <a:spLocks noChangeArrowheads="1"/>
          </p:cNvSpPr>
          <p:nvPr/>
        </p:nvSpPr>
        <p:spPr bwMode="auto">
          <a:xfrm>
            <a:off x="595313" y="688975"/>
            <a:ext cx="285750" cy="322263"/>
          </a:xfrm>
          <a:prstGeom prst="ellipse">
            <a:avLst/>
          </a:prstGeom>
          <a:solidFill>
            <a:srgbClr val="008000"/>
          </a:solidFill>
          <a:ln w="19050">
            <a:solidFill>
              <a:srgbClr val="008000"/>
            </a:solidFill>
            <a:round/>
            <a:headEnd/>
            <a:tailEnd/>
          </a:ln>
          <a:effectLst/>
        </p:spPr>
        <p:txBody>
          <a:bodyPr wrap="none" anchor="ctr"/>
          <a:lstStyle/>
          <a:p>
            <a:endParaRPr lang="en-US"/>
          </a:p>
        </p:txBody>
      </p:sp>
      <p:grpSp>
        <p:nvGrpSpPr>
          <p:cNvPr id="2" name="Group 5"/>
          <p:cNvGrpSpPr>
            <a:grpSpLocks/>
          </p:cNvGrpSpPr>
          <p:nvPr/>
        </p:nvGrpSpPr>
        <p:grpSpPr bwMode="auto">
          <a:xfrm>
            <a:off x="1406525" y="3046413"/>
            <a:ext cx="839788" cy="300037"/>
            <a:chOff x="975" y="2175"/>
            <a:chExt cx="582" cy="214"/>
          </a:xfrm>
        </p:grpSpPr>
        <p:sp>
          <p:nvSpPr>
            <p:cNvPr id="443398" name="Freeform 6"/>
            <p:cNvSpPr>
              <a:spLocks/>
            </p:cNvSpPr>
            <p:nvPr/>
          </p:nvSpPr>
          <p:spPr bwMode="auto">
            <a:xfrm>
              <a:off x="976" y="2175"/>
              <a:ext cx="579" cy="213"/>
            </a:xfrm>
            <a:custGeom>
              <a:avLst/>
              <a:gdLst/>
              <a:ahLst/>
              <a:cxnLst>
                <a:cxn ang="0">
                  <a:pos x="561" y="0"/>
                </a:cxn>
                <a:cxn ang="0">
                  <a:pos x="0" y="108"/>
                </a:cxn>
                <a:cxn ang="0">
                  <a:pos x="18" y="212"/>
                </a:cxn>
                <a:cxn ang="0">
                  <a:pos x="578" y="104"/>
                </a:cxn>
                <a:cxn ang="0">
                  <a:pos x="561" y="0"/>
                </a:cxn>
              </a:cxnLst>
              <a:rect l="0" t="0" r="r" b="b"/>
              <a:pathLst>
                <a:path w="579" h="213">
                  <a:moveTo>
                    <a:pt x="561" y="0"/>
                  </a:moveTo>
                  <a:lnTo>
                    <a:pt x="0" y="108"/>
                  </a:lnTo>
                  <a:lnTo>
                    <a:pt x="18" y="212"/>
                  </a:lnTo>
                  <a:lnTo>
                    <a:pt x="578" y="104"/>
                  </a:lnTo>
                  <a:lnTo>
                    <a:pt x="561" y="0"/>
                  </a:lnTo>
                </a:path>
              </a:pathLst>
            </a:custGeom>
            <a:solidFill>
              <a:srgbClr val="E1E1E1"/>
            </a:solidFill>
            <a:ln w="19050" cap="flat" cmpd="sng">
              <a:solidFill>
                <a:srgbClr val="000000"/>
              </a:solidFill>
              <a:prstDash val="solid"/>
              <a:round/>
              <a:headEnd type="none" w="med" len="med"/>
              <a:tailEnd type="none" w="med" len="med"/>
            </a:ln>
            <a:effectLst/>
          </p:spPr>
          <p:txBody>
            <a:bodyPr/>
            <a:lstStyle/>
            <a:p>
              <a:endParaRPr lang="en-US"/>
            </a:p>
          </p:txBody>
        </p:sp>
        <p:sp>
          <p:nvSpPr>
            <p:cNvPr id="443399" name="Oval 7"/>
            <p:cNvSpPr>
              <a:spLocks noChangeArrowheads="1"/>
            </p:cNvSpPr>
            <p:nvPr/>
          </p:nvSpPr>
          <p:spPr bwMode="auto">
            <a:xfrm rot="10500000">
              <a:off x="975" y="2279"/>
              <a:ext cx="27" cy="110"/>
            </a:xfrm>
            <a:prstGeom prst="ellipse">
              <a:avLst/>
            </a:prstGeom>
            <a:solidFill>
              <a:srgbClr val="E1E1E1"/>
            </a:solidFill>
            <a:ln w="19050">
              <a:solidFill>
                <a:srgbClr val="000000"/>
              </a:solidFill>
              <a:round/>
              <a:headEnd/>
              <a:tailEnd/>
            </a:ln>
            <a:effectLst/>
          </p:spPr>
          <p:txBody>
            <a:bodyPr wrap="none" anchor="ctr"/>
            <a:lstStyle/>
            <a:p>
              <a:endParaRPr lang="en-US"/>
            </a:p>
          </p:txBody>
        </p:sp>
        <p:sp>
          <p:nvSpPr>
            <p:cNvPr id="443400" name="Oval 8"/>
            <p:cNvSpPr>
              <a:spLocks noChangeArrowheads="1"/>
            </p:cNvSpPr>
            <p:nvPr/>
          </p:nvSpPr>
          <p:spPr bwMode="auto">
            <a:xfrm rot="10500000">
              <a:off x="1529" y="2177"/>
              <a:ext cx="28" cy="105"/>
            </a:xfrm>
            <a:prstGeom prst="ellipse">
              <a:avLst/>
            </a:prstGeom>
            <a:solidFill>
              <a:srgbClr val="E1E1E1"/>
            </a:solidFill>
            <a:ln w="19050">
              <a:solidFill>
                <a:srgbClr val="000000"/>
              </a:solidFill>
              <a:round/>
              <a:headEnd/>
              <a:tailEnd/>
            </a:ln>
            <a:effectLst/>
          </p:spPr>
          <p:txBody>
            <a:bodyPr wrap="none" anchor="ctr"/>
            <a:lstStyle/>
            <a:p>
              <a:endParaRPr lang="en-US"/>
            </a:p>
          </p:txBody>
        </p:sp>
        <p:sp>
          <p:nvSpPr>
            <p:cNvPr id="443401" name="Freeform 9"/>
            <p:cNvSpPr>
              <a:spLocks/>
            </p:cNvSpPr>
            <p:nvPr/>
          </p:nvSpPr>
          <p:spPr bwMode="auto">
            <a:xfrm>
              <a:off x="1506" y="2178"/>
              <a:ext cx="45" cy="102"/>
            </a:xfrm>
            <a:custGeom>
              <a:avLst/>
              <a:gdLst/>
              <a:ahLst/>
              <a:cxnLst>
                <a:cxn ang="0">
                  <a:pos x="30" y="0"/>
                </a:cxn>
                <a:cxn ang="0">
                  <a:pos x="0" y="12"/>
                </a:cxn>
                <a:cxn ang="0">
                  <a:pos x="6" y="98"/>
                </a:cxn>
                <a:cxn ang="0">
                  <a:pos x="44" y="101"/>
                </a:cxn>
                <a:cxn ang="0">
                  <a:pos x="30" y="0"/>
                </a:cxn>
                <a:cxn ang="0">
                  <a:pos x="30" y="0"/>
                </a:cxn>
              </a:cxnLst>
              <a:rect l="0" t="0" r="r" b="b"/>
              <a:pathLst>
                <a:path w="45" h="102">
                  <a:moveTo>
                    <a:pt x="30" y="0"/>
                  </a:moveTo>
                  <a:lnTo>
                    <a:pt x="0" y="12"/>
                  </a:lnTo>
                  <a:lnTo>
                    <a:pt x="6" y="98"/>
                  </a:lnTo>
                  <a:lnTo>
                    <a:pt x="44" y="101"/>
                  </a:lnTo>
                  <a:lnTo>
                    <a:pt x="30" y="0"/>
                  </a:lnTo>
                  <a:lnTo>
                    <a:pt x="30" y="0"/>
                  </a:lnTo>
                </a:path>
              </a:pathLst>
            </a:custGeom>
            <a:solidFill>
              <a:srgbClr val="E1E1E1"/>
            </a:solidFill>
            <a:ln w="19050" cap="flat" cmpd="sng">
              <a:solidFill>
                <a:srgbClr val="FFFFFF"/>
              </a:solidFill>
              <a:prstDash val="solid"/>
              <a:round/>
              <a:headEnd type="none" w="med" len="med"/>
              <a:tailEnd type="none" w="med" len="med"/>
            </a:ln>
            <a:effectLst/>
          </p:spPr>
          <p:txBody>
            <a:bodyPr/>
            <a:lstStyle/>
            <a:p>
              <a:endParaRPr lang="en-US"/>
            </a:p>
          </p:txBody>
        </p:sp>
      </p:grpSp>
      <p:sp>
        <p:nvSpPr>
          <p:cNvPr id="443402" name="Freeform 10"/>
          <p:cNvSpPr>
            <a:spLocks/>
          </p:cNvSpPr>
          <p:nvPr/>
        </p:nvSpPr>
        <p:spPr bwMode="auto">
          <a:xfrm>
            <a:off x="593725" y="2293938"/>
            <a:ext cx="809625" cy="947737"/>
          </a:xfrm>
          <a:custGeom>
            <a:avLst/>
            <a:gdLst/>
            <a:ahLst/>
            <a:cxnLst>
              <a:cxn ang="0">
                <a:pos x="560" y="612"/>
              </a:cxn>
              <a:cxn ang="0">
                <a:pos x="471" y="468"/>
              </a:cxn>
              <a:cxn ang="0">
                <a:pos x="372" y="301"/>
              </a:cxn>
              <a:cxn ang="0">
                <a:pos x="277" y="154"/>
              </a:cxn>
              <a:cxn ang="0">
                <a:pos x="197" y="66"/>
              </a:cxn>
              <a:cxn ang="0">
                <a:pos x="116" y="0"/>
              </a:cxn>
              <a:cxn ang="0">
                <a:pos x="68" y="0"/>
              </a:cxn>
              <a:cxn ang="0">
                <a:pos x="27" y="15"/>
              </a:cxn>
              <a:cxn ang="0">
                <a:pos x="0" y="62"/>
              </a:cxn>
              <a:cxn ang="0">
                <a:pos x="10" y="117"/>
              </a:cxn>
              <a:cxn ang="0">
                <a:pos x="53" y="212"/>
              </a:cxn>
              <a:cxn ang="0">
                <a:pos x="122" y="327"/>
              </a:cxn>
              <a:cxn ang="0">
                <a:pos x="270" y="469"/>
              </a:cxn>
              <a:cxn ang="0">
                <a:pos x="341" y="535"/>
              </a:cxn>
              <a:cxn ang="0">
                <a:pos x="491" y="675"/>
              </a:cxn>
              <a:cxn ang="0">
                <a:pos x="560" y="612"/>
              </a:cxn>
              <a:cxn ang="0">
                <a:pos x="560" y="612"/>
              </a:cxn>
            </a:cxnLst>
            <a:rect l="0" t="0" r="r" b="b"/>
            <a:pathLst>
              <a:path w="561" h="676">
                <a:moveTo>
                  <a:pt x="560" y="612"/>
                </a:moveTo>
                <a:lnTo>
                  <a:pt x="471" y="468"/>
                </a:lnTo>
                <a:lnTo>
                  <a:pt x="372" y="301"/>
                </a:lnTo>
                <a:lnTo>
                  <a:pt x="277" y="154"/>
                </a:lnTo>
                <a:lnTo>
                  <a:pt x="197" y="66"/>
                </a:lnTo>
                <a:lnTo>
                  <a:pt x="116" y="0"/>
                </a:lnTo>
                <a:lnTo>
                  <a:pt x="68" y="0"/>
                </a:lnTo>
                <a:lnTo>
                  <a:pt x="27" y="15"/>
                </a:lnTo>
                <a:lnTo>
                  <a:pt x="0" y="62"/>
                </a:lnTo>
                <a:lnTo>
                  <a:pt x="10" y="117"/>
                </a:lnTo>
                <a:lnTo>
                  <a:pt x="53" y="212"/>
                </a:lnTo>
                <a:lnTo>
                  <a:pt x="122" y="327"/>
                </a:lnTo>
                <a:lnTo>
                  <a:pt x="270" y="469"/>
                </a:lnTo>
                <a:lnTo>
                  <a:pt x="341" y="535"/>
                </a:lnTo>
                <a:lnTo>
                  <a:pt x="491" y="675"/>
                </a:lnTo>
                <a:lnTo>
                  <a:pt x="560" y="612"/>
                </a:lnTo>
                <a:lnTo>
                  <a:pt x="560" y="612"/>
                </a:lnTo>
              </a:path>
            </a:pathLst>
          </a:custGeom>
          <a:solidFill>
            <a:srgbClr val="E12000"/>
          </a:solidFill>
          <a:ln w="19050" cap="flat" cmpd="sng">
            <a:solidFill>
              <a:srgbClr val="000000"/>
            </a:solidFill>
            <a:prstDash val="solid"/>
            <a:round/>
            <a:headEnd type="none" w="med" len="med"/>
            <a:tailEnd type="none" w="med" len="med"/>
          </a:ln>
          <a:effectLst/>
        </p:spPr>
        <p:txBody>
          <a:bodyPr/>
          <a:lstStyle/>
          <a:p>
            <a:endParaRPr lang="en-US"/>
          </a:p>
        </p:txBody>
      </p:sp>
      <p:sp>
        <p:nvSpPr>
          <p:cNvPr id="443403" name="Freeform 11"/>
          <p:cNvSpPr>
            <a:spLocks/>
          </p:cNvSpPr>
          <p:nvPr/>
        </p:nvSpPr>
        <p:spPr bwMode="auto">
          <a:xfrm>
            <a:off x="1447800" y="2309813"/>
            <a:ext cx="809625" cy="946150"/>
          </a:xfrm>
          <a:custGeom>
            <a:avLst/>
            <a:gdLst/>
            <a:ahLst/>
            <a:cxnLst>
              <a:cxn ang="0">
                <a:pos x="0" y="612"/>
              </a:cxn>
              <a:cxn ang="0">
                <a:pos x="89" y="468"/>
              </a:cxn>
              <a:cxn ang="0">
                <a:pos x="188" y="301"/>
              </a:cxn>
              <a:cxn ang="0">
                <a:pos x="283" y="154"/>
              </a:cxn>
              <a:cxn ang="0">
                <a:pos x="364" y="66"/>
              </a:cxn>
              <a:cxn ang="0">
                <a:pos x="443" y="0"/>
              </a:cxn>
              <a:cxn ang="0">
                <a:pos x="492" y="0"/>
              </a:cxn>
              <a:cxn ang="0">
                <a:pos x="533" y="15"/>
              </a:cxn>
              <a:cxn ang="0">
                <a:pos x="560" y="63"/>
              </a:cxn>
              <a:cxn ang="0">
                <a:pos x="550" y="117"/>
              </a:cxn>
              <a:cxn ang="0">
                <a:pos x="507" y="212"/>
              </a:cxn>
              <a:cxn ang="0">
                <a:pos x="438" y="327"/>
              </a:cxn>
              <a:cxn ang="0">
                <a:pos x="290" y="469"/>
              </a:cxn>
              <a:cxn ang="0">
                <a:pos x="219" y="535"/>
              </a:cxn>
              <a:cxn ang="0">
                <a:pos x="68" y="675"/>
              </a:cxn>
              <a:cxn ang="0">
                <a:pos x="0" y="612"/>
              </a:cxn>
              <a:cxn ang="0">
                <a:pos x="0" y="612"/>
              </a:cxn>
            </a:cxnLst>
            <a:rect l="0" t="0" r="r" b="b"/>
            <a:pathLst>
              <a:path w="561" h="676">
                <a:moveTo>
                  <a:pt x="0" y="612"/>
                </a:moveTo>
                <a:lnTo>
                  <a:pt x="89" y="468"/>
                </a:lnTo>
                <a:lnTo>
                  <a:pt x="188" y="301"/>
                </a:lnTo>
                <a:lnTo>
                  <a:pt x="283" y="154"/>
                </a:lnTo>
                <a:lnTo>
                  <a:pt x="364" y="66"/>
                </a:lnTo>
                <a:lnTo>
                  <a:pt x="443" y="0"/>
                </a:lnTo>
                <a:lnTo>
                  <a:pt x="492" y="0"/>
                </a:lnTo>
                <a:lnTo>
                  <a:pt x="533" y="15"/>
                </a:lnTo>
                <a:lnTo>
                  <a:pt x="560" y="63"/>
                </a:lnTo>
                <a:lnTo>
                  <a:pt x="550" y="117"/>
                </a:lnTo>
                <a:lnTo>
                  <a:pt x="507" y="212"/>
                </a:lnTo>
                <a:lnTo>
                  <a:pt x="438" y="327"/>
                </a:lnTo>
                <a:lnTo>
                  <a:pt x="290" y="469"/>
                </a:lnTo>
                <a:lnTo>
                  <a:pt x="219" y="535"/>
                </a:lnTo>
                <a:lnTo>
                  <a:pt x="68" y="675"/>
                </a:lnTo>
                <a:lnTo>
                  <a:pt x="0" y="612"/>
                </a:lnTo>
                <a:lnTo>
                  <a:pt x="0" y="612"/>
                </a:lnTo>
              </a:path>
            </a:pathLst>
          </a:custGeom>
          <a:solidFill>
            <a:srgbClr val="E12000"/>
          </a:solidFill>
          <a:ln w="19050" cap="flat" cmpd="sng">
            <a:solidFill>
              <a:srgbClr val="000000"/>
            </a:solidFill>
            <a:prstDash val="solid"/>
            <a:round/>
            <a:headEnd type="none" w="med" len="med"/>
            <a:tailEnd type="none" w="med" len="med"/>
          </a:ln>
          <a:effectLst/>
        </p:spPr>
        <p:txBody>
          <a:bodyPr/>
          <a:lstStyle/>
          <a:p>
            <a:endParaRPr lang="en-US"/>
          </a:p>
        </p:txBody>
      </p:sp>
      <p:sp>
        <p:nvSpPr>
          <p:cNvPr id="443404" name="Freeform 12"/>
          <p:cNvSpPr>
            <a:spLocks/>
          </p:cNvSpPr>
          <p:nvPr/>
        </p:nvSpPr>
        <p:spPr bwMode="auto">
          <a:xfrm>
            <a:off x="1425575" y="3321050"/>
            <a:ext cx="808038" cy="947738"/>
          </a:xfrm>
          <a:custGeom>
            <a:avLst/>
            <a:gdLst/>
            <a:ahLst/>
            <a:cxnLst>
              <a:cxn ang="0">
                <a:pos x="0" y="63"/>
              </a:cxn>
              <a:cxn ang="0">
                <a:pos x="88" y="207"/>
              </a:cxn>
              <a:cxn ang="0">
                <a:pos x="188" y="375"/>
              </a:cxn>
              <a:cxn ang="0">
                <a:pos x="283" y="522"/>
              </a:cxn>
              <a:cxn ang="0">
                <a:pos x="363" y="609"/>
              </a:cxn>
              <a:cxn ang="0">
                <a:pos x="442" y="675"/>
              </a:cxn>
              <a:cxn ang="0">
                <a:pos x="492" y="676"/>
              </a:cxn>
              <a:cxn ang="0">
                <a:pos x="532" y="661"/>
              </a:cxn>
              <a:cxn ang="0">
                <a:pos x="559" y="613"/>
              </a:cxn>
              <a:cxn ang="0">
                <a:pos x="550" y="558"/>
              </a:cxn>
              <a:cxn ang="0">
                <a:pos x="507" y="463"/>
              </a:cxn>
              <a:cxn ang="0">
                <a:pos x="438" y="349"/>
              </a:cxn>
              <a:cxn ang="0">
                <a:pos x="288" y="206"/>
              </a:cxn>
              <a:cxn ang="0">
                <a:pos x="218" y="141"/>
              </a:cxn>
              <a:cxn ang="0">
                <a:pos x="68" y="0"/>
              </a:cxn>
              <a:cxn ang="0">
                <a:pos x="0" y="63"/>
              </a:cxn>
              <a:cxn ang="0">
                <a:pos x="0" y="63"/>
              </a:cxn>
            </a:cxnLst>
            <a:rect l="0" t="0" r="r" b="b"/>
            <a:pathLst>
              <a:path w="560" h="677">
                <a:moveTo>
                  <a:pt x="0" y="63"/>
                </a:moveTo>
                <a:lnTo>
                  <a:pt x="88" y="207"/>
                </a:lnTo>
                <a:lnTo>
                  <a:pt x="188" y="375"/>
                </a:lnTo>
                <a:lnTo>
                  <a:pt x="283" y="522"/>
                </a:lnTo>
                <a:lnTo>
                  <a:pt x="363" y="609"/>
                </a:lnTo>
                <a:lnTo>
                  <a:pt x="442" y="675"/>
                </a:lnTo>
                <a:lnTo>
                  <a:pt x="492" y="676"/>
                </a:lnTo>
                <a:lnTo>
                  <a:pt x="532" y="661"/>
                </a:lnTo>
                <a:lnTo>
                  <a:pt x="559" y="613"/>
                </a:lnTo>
                <a:lnTo>
                  <a:pt x="550" y="558"/>
                </a:lnTo>
                <a:lnTo>
                  <a:pt x="507" y="463"/>
                </a:lnTo>
                <a:lnTo>
                  <a:pt x="438" y="349"/>
                </a:lnTo>
                <a:lnTo>
                  <a:pt x="288" y="206"/>
                </a:lnTo>
                <a:lnTo>
                  <a:pt x="218" y="141"/>
                </a:lnTo>
                <a:lnTo>
                  <a:pt x="68" y="0"/>
                </a:lnTo>
                <a:lnTo>
                  <a:pt x="0" y="63"/>
                </a:lnTo>
                <a:lnTo>
                  <a:pt x="0" y="63"/>
                </a:lnTo>
              </a:path>
            </a:pathLst>
          </a:custGeom>
          <a:solidFill>
            <a:srgbClr val="E12000"/>
          </a:solidFill>
          <a:ln w="19050" cap="flat" cmpd="sng">
            <a:solidFill>
              <a:srgbClr val="000000"/>
            </a:solidFill>
            <a:prstDash val="solid"/>
            <a:round/>
            <a:headEnd type="none" w="med" len="med"/>
            <a:tailEnd type="none" w="med" len="med"/>
          </a:ln>
          <a:effectLst/>
        </p:spPr>
        <p:txBody>
          <a:bodyPr/>
          <a:lstStyle/>
          <a:p>
            <a:endParaRPr lang="en-US"/>
          </a:p>
        </p:txBody>
      </p:sp>
      <p:sp>
        <p:nvSpPr>
          <p:cNvPr id="443405" name="Freeform 13"/>
          <p:cNvSpPr>
            <a:spLocks/>
          </p:cNvSpPr>
          <p:nvPr/>
        </p:nvSpPr>
        <p:spPr bwMode="auto">
          <a:xfrm>
            <a:off x="561975" y="3321050"/>
            <a:ext cx="809625" cy="947738"/>
          </a:xfrm>
          <a:custGeom>
            <a:avLst/>
            <a:gdLst/>
            <a:ahLst/>
            <a:cxnLst>
              <a:cxn ang="0">
                <a:pos x="560" y="63"/>
              </a:cxn>
              <a:cxn ang="0">
                <a:pos x="471" y="207"/>
              </a:cxn>
              <a:cxn ang="0">
                <a:pos x="372" y="375"/>
              </a:cxn>
              <a:cxn ang="0">
                <a:pos x="277" y="522"/>
              </a:cxn>
              <a:cxn ang="0">
                <a:pos x="196" y="609"/>
              </a:cxn>
              <a:cxn ang="0">
                <a:pos x="116" y="675"/>
              </a:cxn>
              <a:cxn ang="0">
                <a:pos x="68" y="676"/>
              </a:cxn>
              <a:cxn ang="0">
                <a:pos x="28" y="661"/>
              </a:cxn>
              <a:cxn ang="0">
                <a:pos x="0" y="613"/>
              </a:cxn>
              <a:cxn ang="0">
                <a:pos x="11" y="558"/>
              </a:cxn>
              <a:cxn ang="0">
                <a:pos x="53" y="463"/>
              </a:cxn>
              <a:cxn ang="0">
                <a:pos x="123" y="349"/>
              </a:cxn>
              <a:cxn ang="0">
                <a:pos x="270" y="206"/>
              </a:cxn>
              <a:cxn ang="0">
                <a:pos x="341" y="141"/>
              </a:cxn>
              <a:cxn ang="0">
                <a:pos x="492" y="0"/>
              </a:cxn>
              <a:cxn ang="0">
                <a:pos x="560" y="63"/>
              </a:cxn>
              <a:cxn ang="0">
                <a:pos x="560" y="63"/>
              </a:cxn>
            </a:cxnLst>
            <a:rect l="0" t="0" r="r" b="b"/>
            <a:pathLst>
              <a:path w="561" h="677">
                <a:moveTo>
                  <a:pt x="560" y="63"/>
                </a:moveTo>
                <a:lnTo>
                  <a:pt x="471" y="207"/>
                </a:lnTo>
                <a:lnTo>
                  <a:pt x="372" y="375"/>
                </a:lnTo>
                <a:lnTo>
                  <a:pt x="277" y="522"/>
                </a:lnTo>
                <a:lnTo>
                  <a:pt x="196" y="609"/>
                </a:lnTo>
                <a:lnTo>
                  <a:pt x="116" y="675"/>
                </a:lnTo>
                <a:lnTo>
                  <a:pt x="68" y="676"/>
                </a:lnTo>
                <a:lnTo>
                  <a:pt x="28" y="661"/>
                </a:lnTo>
                <a:lnTo>
                  <a:pt x="0" y="613"/>
                </a:lnTo>
                <a:lnTo>
                  <a:pt x="11" y="558"/>
                </a:lnTo>
                <a:lnTo>
                  <a:pt x="53" y="463"/>
                </a:lnTo>
                <a:lnTo>
                  <a:pt x="123" y="349"/>
                </a:lnTo>
                <a:lnTo>
                  <a:pt x="270" y="206"/>
                </a:lnTo>
                <a:lnTo>
                  <a:pt x="341" y="141"/>
                </a:lnTo>
                <a:lnTo>
                  <a:pt x="492" y="0"/>
                </a:lnTo>
                <a:lnTo>
                  <a:pt x="560" y="63"/>
                </a:lnTo>
                <a:lnTo>
                  <a:pt x="560" y="63"/>
                </a:lnTo>
              </a:path>
            </a:pathLst>
          </a:custGeom>
          <a:solidFill>
            <a:srgbClr val="E12000"/>
          </a:solidFill>
          <a:ln w="19050" cap="flat" cmpd="sng">
            <a:solidFill>
              <a:srgbClr val="000000"/>
            </a:solidFill>
            <a:prstDash val="solid"/>
            <a:round/>
            <a:headEnd type="none" w="med" len="med"/>
            <a:tailEnd type="none" w="med" len="med"/>
          </a:ln>
          <a:effectLst/>
        </p:spPr>
        <p:txBody>
          <a:bodyPr/>
          <a:lstStyle/>
          <a:p>
            <a:endParaRPr lang="en-US"/>
          </a:p>
        </p:txBody>
      </p:sp>
      <p:sp>
        <p:nvSpPr>
          <p:cNvPr id="443406" name="Freeform 14"/>
          <p:cNvSpPr>
            <a:spLocks/>
          </p:cNvSpPr>
          <p:nvPr/>
        </p:nvSpPr>
        <p:spPr bwMode="auto">
          <a:xfrm>
            <a:off x="1241425" y="3128963"/>
            <a:ext cx="107950" cy="133350"/>
          </a:xfrm>
          <a:custGeom>
            <a:avLst/>
            <a:gdLst/>
            <a:ahLst/>
            <a:cxnLst>
              <a:cxn ang="0">
                <a:pos x="2" y="0"/>
              </a:cxn>
              <a:cxn ang="0">
                <a:pos x="0" y="88"/>
              </a:cxn>
              <a:cxn ang="0">
                <a:pos x="74" y="94"/>
              </a:cxn>
              <a:cxn ang="0">
                <a:pos x="62" y="6"/>
              </a:cxn>
              <a:cxn ang="0">
                <a:pos x="2" y="3"/>
              </a:cxn>
              <a:cxn ang="0">
                <a:pos x="2" y="0"/>
              </a:cxn>
              <a:cxn ang="0">
                <a:pos x="2" y="0"/>
              </a:cxn>
            </a:cxnLst>
            <a:rect l="0" t="0" r="r" b="b"/>
            <a:pathLst>
              <a:path w="75" h="95">
                <a:moveTo>
                  <a:pt x="2" y="0"/>
                </a:moveTo>
                <a:lnTo>
                  <a:pt x="0" y="88"/>
                </a:lnTo>
                <a:lnTo>
                  <a:pt x="74" y="94"/>
                </a:lnTo>
                <a:lnTo>
                  <a:pt x="62" y="6"/>
                </a:lnTo>
                <a:lnTo>
                  <a:pt x="2" y="3"/>
                </a:lnTo>
                <a:lnTo>
                  <a:pt x="2" y="0"/>
                </a:lnTo>
                <a:lnTo>
                  <a:pt x="2" y="0"/>
                </a:lnTo>
              </a:path>
            </a:pathLst>
          </a:custGeom>
          <a:solidFill>
            <a:srgbClr val="E12000"/>
          </a:solidFill>
          <a:ln w="19050" cap="flat" cmpd="sng">
            <a:solidFill>
              <a:srgbClr val="E1E1E1"/>
            </a:solidFill>
            <a:prstDash val="solid"/>
            <a:round/>
            <a:headEnd type="none" w="med" len="med"/>
            <a:tailEnd type="none" w="med" len="med"/>
          </a:ln>
          <a:effectLst/>
        </p:spPr>
        <p:txBody>
          <a:bodyPr/>
          <a:lstStyle/>
          <a:p>
            <a:endParaRPr lang="en-US"/>
          </a:p>
        </p:txBody>
      </p:sp>
      <p:sp>
        <p:nvSpPr>
          <p:cNvPr id="443407" name="Line 15"/>
          <p:cNvSpPr>
            <a:spLocks noChangeShapeType="1"/>
          </p:cNvSpPr>
          <p:nvPr/>
        </p:nvSpPr>
        <p:spPr bwMode="auto">
          <a:xfrm>
            <a:off x="1174750" y="3122613"/>
            <a:ext cx="141288" cy="131762"/>
          </a:xfrm>
          <a:prstGeom prst="line">
            <a:avLst/>
          </a:prstGeom>
          <a:noFill/>
          <a:ln w="19050">
            <a:solidFill>
              <a:srgbClr val="000000"/>
            </a:solidFill>
            <a:round/>
            <a:headEnd/>
            <a:tailEnd/>
          </a:ln>
          <a:effectLst/>
        </p:spPr>
        <p:txBody>
          <a:bodyPr wrap="none" anchor="ctr"/>
          <a:lstStyle/>
          <a:p>
            <a:endParaRPr lang="en-US"/>
          </a:p>
        </p:txBody>
      </p:sp>
      <p:sp>
        <p:nvSpPr>
          <p:cNvPr id="443408" name="Oval 16"/>
          <p:cNvSpPr>
            <a:spLocks noChangeArrowheads="1"/>
          </p:cNvSpPr>
          <p:nvPr/>
        </p:nvSpPr>
        <p:spPr bwMode="auto">
          <a:xfrm>
            <a:off x="1279525" y="3143250"/>
            <a:ext cx="277813" cy="296863"/>
          </a:xfrm>
          <a:prstGeom prst="ellipse">
            <a:avLst/>
          </a:prstGeom>
          <a:solidFill>
            <a:srgbClr val="E12000"/>
          </a:solidFill>
          <a:ln w="19050">
            <a:solidFill>
              <a:srgbClr val="000000"/>
            </a:solidFill>
            <a:round/>
            <a:headEnd/>
            <a:tailEnd/>
          </a:ln>
          <a:effectLst/>
        </p:spPr>
        <p:txBody>
          <a:bodyPr wrap="none" anchor="ctr"/>
          <a:lstStyle/>
          <a:p>
            <a:endParaRPr lang="en-US"/>
          </a:p>
        </p:txBody>
      </p:sp>
      <p:grpSp>
        <p:nvGrpSpPr>
          <p:cNvPr id="3" name="Group 17"/>
          <p:cNvGrpSpPr>
            <a:grpSpLocks/>
          </p:cNvGrpSpPr>
          <p:nvPr/>
        </p:nvGrpSpPr>
        <p:grpSpPr bwMode="auto">
          <a:xfrm>
            <a:off x="642938" y="3221038"/>
            <a:ext cx="798512" cy="301625"/>
            <a:chOff x="446" y="2300"/>
            <a:chExt cx="553" cy="215"/>
          </a:xfrm>
        </p:grpSpPr>
        <p:sp>
          <p:nvSpPr>
            <p:cNvPr id="443410" name="Freeform 18"/>
            <p:cNvSpPr>
              <a:spLocks/>
            </p:cNvSpPr>
            <p:nvPr/>
          </p:nvSpPr>
          <p:spPr bwMode="auto">
            <a:xfrm>
              <a:off x="447" y="2300"/>
              <a:ext cx="548" cy="214"/>
            </a:xfrm>
            <a:custGeom>
              <a:avLst/>
              <a:gdLst/>
              <a:ahLst/>
              <a:cxnLst>
                <a:cxn ang="0">
                  <a:pos x="531" y="0"/>
                </a:cxn>
                <a:cxn ang="0">
                  <a:pos x="0" y="109"/>
                </a:cxn>
                <a:cxn ang="0">
                  <a:pos x="17" y="213"/>
                </a:cxn>
                <a:cxn ang="0">
                  <a:pos x="547" y="106"/>
                </a:cxn>
                <a:cxn ang="0">
                  <a:pos x="531" y="0"/>
                </a:cxn>
              </a:cxnLst>
              <a:rect l="0" t="0" r="r" b="b"/>
              <a:pathLst>
                <a:path w="548" h="214">
                  <a:moveTo>
                    <a:pt x="531" y="0"/>
                  </a:moveTo>
                  <a:lnTo>
                    <a:pt x="0" y="109"/>
                  </a:lnTo>
                  <a:lnTo>
                    <a:pt x="17" y="213"/>
                  </a:lnTo>
                  <a:lnTo>
                    <a:pt x="547" y="106"/>
                  </a:lnTo>
                  <a:lnTo>
                    <a:pt x="531" y="0"/>
                  </a:lnTo>
                </a:path>
              </a:pathLst>
            </a:custGeom>
            <a:solidFill>
              <a:srgbClr val="E1E1E1"/>
            </a:solidFill>
            <a:ln w="19050" cap="flat" cmpd="sng">
              <a:solidFill>
                <a:srgbClr val="000000"/>
              </a:solidFill>
              <a:prstDash val="solid"/>
              <a:round/>
              <a:headEnd type="none" w="med" len="med"/>
              <a:tailEnd type="none" w="med" len="med"/>
            </a:ln>
            <a:effectLst/>
          </p:spPr>
          <p:txBody>
            <a:bodyPr/>
            <a:lstStyle/>
            <a:p>
              <a:endParaRPr lang="en-US"/>
            </a:p>
          </p:txBody>
        </p:sp>
        <p:sp>
          <p:nvSpPr>
            <p:cNvPr id="443411" name="Oval 19"/>
            <p:cNvSpPr>
              <a:spLocks noChangeArrowheads="1"/>
            </p:cNvSpPr>
            <p:nvPr/>
          </p:nvSpPr>
          <p:spPr bwMode="auto">
            <a:xfrm rot="10620000">
              <a:off x="446" y="2405"/>
              <a:ext cx="24" cy="110"/>
            </a:xfrm>
            <a:prstGeom prst="ellipse">
              <a:avLst/>
            </a:prstGeom>
            <a:solidFill>
              <a:srgbClr val="E1E1E1"/>
            </a:solidFill>
            <a:ln w="19050">
              <a:solidFill>
                <a:srgbClr val="000000"/>
              </a:solidFill>
              <a:round/>
              <a:headEnd/>
              <a:tailEnd/>
            </a:ln>
            <a:effectLst/>
          </p:spPr>
          <p:txBody>
            <a:bodyPr wrap="none" anchor="ctr"/>
            <a:lstStyle/>
            <a:p>
              <a:endParaRPr lang="en-US"/>
            </a:p>
          </p:txBody>
        </p:sp>
        <p:sp>
          <p:nvSpPr>
            <p:cNvPr id="443412" name="Oval 20"/>
            <p:cNvSpPr>
              <a:spLocks noChangeArrowheads="1"/>
            </p:cNvSpPr>
            <p:nvPr/>
          </p:nvSpPr>
          <p:spPr bwMode="auto">
            <a:xfrm rot="10380000">
              <a:off x="969" y="2303"/>
              <a:ext cx="30" cy="105"/>
            </a:xfrm>
            <a:prstGeom prst="ellipse">
              <a:avLst/>
            </a:prstGeom>
            <a:solidFill>
              <a:srgbClr val="E1E1E1"/>
            </a:solidFill>
            <a:ln w="19050">
              <a:solidFill>
                <a:srgbClr val="000000"/>
              </a:solidFill>
              <a:round/>
              <a:headEnd/>
              <a:tailEnd/>
            </a:ln>
            <a:effectLst/>
          </p:spPr>
          <p:txBody>
            <a:bodyPr wrap="none" anchor="ctr"/>
            <a:lstStyle/>
            <a:p>
              <a:endParaRPr lang="en-US"/>
            </a:p>
          </p:txBody>
        </p:sp>
        <p:sp>
          <p:nvSpPr>
            <p:cNvPr id="443413" name="Freeform 21"/>
            <p:cNvSpPr>
              <a:spLocks/>
            </p:cNvSpPr>
            <p:nvPr/>
          </p:nvSpPr>
          <p:spPr bwMode="auto">
            <a:xfrm>
              <a:off x="949" y="2304"/>
              <a:ext cx="43" cy="103"/>
            </a:xfrm>
            <a:custGeom>
              <a:avLst/>
              <a:gdLst/>
              <a:ahLst/>
              <a:cxnLst>
                <a:cxn ang="0">
                  <a:pos x="27" y="0"/>
                </a:cxn>
                <a:cxn ang="0">
                  <a:pos x="0" y="11"/>
                </a:cxn>
                <a:cxn ang="0">
                  <a:pos x="6" y="98"/>
                </a:cxn>
                <a:cxn ang="0">
                  <a:pos x="42" y="102"/>
                </a:cxn>
                <a:cxn ang="0">
                  <a:pos x="27" y="0"/>
                </a:cxn>
                <a:cxn ang="0">
                  <a:pos x="27" y="0"/>
                </a:cxn>
              </a:cxnLst>
              <a:rect l="0" t="0" r="r" b="b"/>
              <a:pathLst>
                <a:path w="43" h="103">
                  <a:moveTo>
                    <a:pt x="27" y="0"/>
                  </a:moveTo>
                  <a:lnTo>
                    <a:pt x="0" y="11"/>
                  </a:lnTo>
                  <a:lnTo>
                    <a:pt x="6" y="98"/>
                  </a:lnTo>
                  <a:lnTo>
                    <a:pt x="42" y="102"/>
                  </a:lnTo>
                  <a:lnTo>
                    <a:pt x="27" y="0"/>
                  </a:lnTo>
                  <a:lnTo>
                    <a:pt x="27" y="0"/>
                  </a:lnTo>
                </a:path>
              </a:pathLst>
            </a:custGeom>
            <a:solidFill>
              <a:srgbClr val="E1E1E1"/>
            </a:solidFill>
            <a:ln w="19050" cap="flat" cmpd="sng">
              <a:solidFill>
                <a:srgbClr val="FFFFFF"/>
              </a:solidFill>
              <a:prstDash val="solid"/>
              <a:round/>
              <a:headEnd type="none" w="med" len="med"/>
              <a:tailEnd type="none" w="med" len="med"/>
            </a:ln>
            <a:effectLst/>
          </p:spPr>
          <p:txBody>
            <a:bodyPr/>
            <a:lstStyle/>
            <a:p>
              <a:endParaRPr lang="en-US"/>
            </a:p>
          </p:txBody>
        </p:sp>
      </p:grpSp>
      <p:grpSp>
        <p:nvGrpSpPr>
          <p:cNvPr id="4" name="Group 22"/>
          <p:cNvGrpSpPr>
            <a:grpSpLocks/>
          </p:cNvGrpSpPr>
          <p:nvPr/>
        </p:nvGrpSpPr>
        <p:grpSpPr bwMode="auto">
          <a:xfrm>
            <a:off x="420688" y="4525963"/>
            <a:ext cx="1966912" cy="1906587"/>
            <a:chOff x="292" y="3231"/>
            <a:chExt cx="1362" cy="1361"/>
          </a:xfrm>
        </p:grpSpPr>
        <p:grpSp>
          <p:nvGrpSpPr>
            <p:cNvPr id="5" name="Group 23"/>
            <p:cNvGrpSpPr>
              <a:grpSpLocks/>
            </p:cNvGrpSpPr>
            <p:nvPr/>
          </p:nvGrpSpPr>
          <p:grpSpPr bwMode="auto">
            <a:xfrm>
              <a:off x="792" y="3231"/>
              <a:ext cx="341" cy="1361"/>
              <a:chOff x="792" y="3231"/>
              <a:chExt cx="341" cy="1361"/>
            </a:xfrm>
          </p:grpSpPr>
          <p:sp>
            <p:nvSpPr>
              <p:cNvPr id="443416" name="Line 24"/>
              <p:cNvSpPr>
                <a:spLocks noChangeShapeType="1"/>
              </p:cNvSpPr>
              <p:nvPr/>
            </p:nvSpPr>
            <p:spPr bwMode="auto">
              <a:xfrm>
                <a:off x="908" y="3231"/>
                <a:ext cx="113" cy="0"/>
              </a:xfrm>
              <a:prstGeom prst="line">
                <a:avLst/>
              </a:prstGeom>
              <a:noFill/>
              <a:ln w="19050">
                <a:solidFill>
                  <a:srgbClr val="008280"/>
                </a:solidFill>
                <a:round/>
                <a:headEnd/>
                <a:tailEnd/>
              </a:ln>
              <a:effectLst/>
            </p:spPr>
            <p:txBody>
              <a:bodyPr wrap="none" anchor="ctr"/>
              <a:lstStyle/>
              <a:p>
                <a:endParaRPr lang="en-US"/>
              </a:p>
            </p:txBody>
          </p:sp>
          <p:sp>
            <p:nvSpPr>
              <p:cNvPr id="443417" name="Line 25"/>
              <p:cNvSpPr>
                <a:spLocks noChangeShapeType="1"/>
              </p:cNvSpPr>
              <p:nvPr/>
            </p:nvSpPr>
            <p:spPr bwMode="auto">
              <a:xfrm>
                <a:off x="1021" y="3231"/>
                <a:ext cx="112" cy="112"/>
              </a:xfrm>
              <a:prstGeom prst="line">
                <a:avLst/>
              </a:prstGeom>
              <a:noFill/>
              <a:ln w="19050">
                <a:solidFill>
                  <a:srgbClr val="008280"/>
                </a:solidFill>
                <a:round/>
                <a:headEnd/>
                <a:tailEnd/>
              </a:ln>
              <a:effectLst/>
            </p:spPr>
            <p:txBody>
              <a:bodyPr wrap="none" anchor="ctr"/>
              <a:lstStyle/>
              <a:p>
                <a:endParaRPr lang="en-US"/>
              </a:p>
            </p:txBody>
          </p:sp>
          <p:sp>
            <p:nvSpPr>
              <p:cNvPr id="443418" name="Line 26"/>
              <p:cNvSpPr>
                <a:spLocks noChangeShapeType="1"/>
              </p:cNvSpPr>
              <p:nvPr/>
            </p:nvSpPr>
            <p:spPr bwMode="auto">
              <a:xfrm flipH="1">
                <a:off x="796" y="3231"/>
                <a:ext cx="112" cy="112"/>
              </a:xfrm>
              <a:prstGeom prst="line">
                <a:avLst/>
              </a:prstGeom>
              <a:noFill/>
              <a:ln w="19050">
                <a:solidFill>
                  <a:srgbClr val="008280"/>
                </a:solidFill>
                <a:round/>
                <a:headEnd/>
                <a:tailEnd/>
              </a:ln>
              <a:effectLst/>
            </p:spPr>
            <p:txBody>
              <a:bodyPr wrap="none" anchor="ctr"/>
              <a:lstStyle/>
              <a:p>
                <a:endParaRPr lang="en-US"/>
              </a:p>
            </p:txBody>
          </p:sp>
          <p:sp>
            <p:nvSpPr>
              <p:cNvPr id="443419" name="Line 27"/>
              <p:cNvSpPr>
                <a:spLocks noChangeShapeType="1"/>
              </p:cNvSpPr>
              <p:nvPr/>
            </p:nvSpPr>
            <p:spPr bwMode="auto">
              <a:xfrm>
                <a:off x="904" y="4592"/>
                <a:ext cx="112" cy="0"/>
              </a:xfrm>
              <a:prstGeom prst="line">
                <a:avLst/>
              </a:prstGeom>
              <a:noFill/>
              <a:ln w="19050">
                <a:solidFill>
                  <a:srgbClr val="008280"/>
                </a:solidFill>
                <a:round/>
                <a:headEnd/>
                <a:tailEnd/>
              </a:ln>
              <a:effectLst/>
            </p:spPr>
            <p:txBody>
              <a:bodyPr wrap="none" anchor="ctr"/>
              <a:lstStyle/>
              <a:p>
                <a:endParaRPr lang="en-US"/>
              </a:p>
            </p:txBody>
          </p:sp>
          <p:sp>
            <p:nvSpPr>
              <p:cNvPr id="443420" name="Line 28"/>
              <p:cNvSpPr>
                <a:spLocks noChangeShapeType="1"/>
              </p:cNvSpPr>
              <p:nvPr/>
            </p:nvSpPr>
            <p:spPr bwMode="auto">
              <a:xfrm flipV="1">
                <a:off x="1016" y="4480"/>
                <a:ext cx="113" cy="112"/>
              </a:xfrm>
              <a:prstGeom prst="line">
                <a:avLst/>
              </a:prstGeom>
              <a:noFill/>
              <a:ln w="19050">
                <a:solidFill>
                  <a:srgbClr val="008280"/>
                </a:solidFill>
                <a:round/>
                <a:headEnd/>
                <a:tailEnd/>
              </a:ln>
              <a:effectLst/>
            </p:spPr>
            <p:txBody>
              <a:bodyPr wrap="none" anchor="ctr"/>
              <a:lstStyle/>
              <a:p>
                <a:endParaRPr lang="en-US"/>
              </a:p>
            </p:txBody>
          </p:sp>
          <p:sp>
            <p:nvSpPr>
              <p:cNvPr id="443421" name="Line 29"/>
              <p:cNvSpPr>
                <a:spLocks noChangeShapeType="1"/>
              </p:cNvSpPr>
              <p:nvPr/>
            </p:nvSpPr>
            <p:spPr bwMode="auto">
              <a:xfrm flipH="1" flipV="1">
                <a:off x="792" y="4480"/>
                <a:ext cx="112" cy="112"/>
              </a:xfrm>
              <a:prstGeom prst="line">
                <a:avLst/>
              </a:prstGeom>
              <a:noFill/>
              <a:ln w="19050">
                <a:solidFill>
                  <a:srgbClr val="008280"/>
                </a:solidFill>
                <a:round/>
                <a:headEnd/>
                <a:tailEnd/>
              </a:ln>
              <a:effectLst/>
            </p:spPr>
            <p:txBody>
              <a:bodyPr wrap="none" anchor="ctr"/>
              <a:lstStyle/>
              <a:p>
                <a:endParaRPr lang="en-US"/>
              </a:p>
            </p:txBody>
          </p:sp>
        </p:grpSp>
        <p:grpSp>
          <p:nvGrpSpPr>
            <p:cNvPr id="6" name="Group 30"/>
            <p:cNvGrpSpPr>
              <a:grpSpLocks/>
            </p:cNvGrpSpPr>
            <p:nvPr/>
          </p:nvGrpSpPr>
          <p:grpSpPr bwMode="auto">
            <a:xfrm>
              <a:off x="292" y="3742"/>
              <a:ext cx="1362" cy="338"/>
              <a:chOff x="292" y="3742"/>
              <a:chExt cx="1362" cy="338"/>
            </a:xfrm>
          </p:grpSpPr>
          <p:sp>
            <p:nvSpPr>
              <p:cNvPr id="443423" name="Line 31"/>
              <p:cNvSpPr>
                <a:spLocks noChangeShapeType="1"/>
              </p:cNvSpPr>
              <p:nvPr/>
            </p:nvSpPr>
            <p:spPr bwMode="auto">
              <a:xfrm>
                <a:off x="1653" y="3854"/>
                <a:ext cx="1" cy="112"/>
              </a:xfrm>
              <a:prstGeom prst="line">
                <a:avLst/>
              </a:prstGeom>
              <a:noFill/>
              <a:ln w="19050">
                <a:solidFill>
                  <a:srgbClr val="008280"/>
                </a:solidFill>
                <a:round/>
                <a:headEnd/>
                <a:tailEnd/>
              </a:ln>
              <a:effectLst/>
            </p:spPr>
            <p:txBody>
              <a:bodyPr wrap="none" anchor="ctr"/>
              <a:lstStyle/>
              <a:p>
                <a:endParaRPr lang="en-US"/>
              </a:p>
            </p:txBody>
          </p:sp>
          <p:sp>
            <p:nvSpPr>
              <p:cNvPr id="443424" name="Line 32"/>
              <p:cNvSpPr>
                <a:spLocks noChangeShapeType="1"/>
              </p:cNvSpPr>
              <p:nvPr/>
            </p:nvSpPr>
            <p:spPr bwMode="auto">
              <a:xfrm flipH="1">
                <a:off x="1542" y="3966"/>
                <a:ext cx="112" cy="112"/>
              </a:xfrm>
              <a:prstGeom prst="line">
                <a:avLst/>
              </a:prstGeom>
              <a:noFill/>
              <a:ln w="19050">
                <a:solidFill>
                  <a:srgbClr val="008280"/>
                </a:solidFill>
                <a:round/>
                <a:headEnd/>
                <a:tailEnd/>
              </a:ln>
              <a:effectLst/>
            </p:spPr>
            <p:txBody>
              <a:bodyPr wrap="none" anchor="ctr"/>
              <a:lstStyle/>
              <a:p>
                <a:endParaRPr lang="en-US"/>
              </a:p>
            </p:txBody>
          </p:sp>
          <p:sp>
            <p:nvSpPr>
              <p:cNvPr id="443425" name="Line 33"/>
              <p:cNvSpPr>
                <a:spLocks noChangeShapeType="1"/>
              </p:cNvSpPr>
              <p:nvPr/>
            </p:nvSpPr>
            <p:spPr bwMode="auto">
              <a:xfrm flipH="1" flipV="1">
                <a:off x="1540" y="3742"/>
                <a:ext cx="113" cy="112"/>
              </a:xfrm>
              <a:prstGeom prst="line">
                <a:avLst/>
              </a:prstGeom>
              <a:noFill/>
              <a:ln w="19050">
                <a:solidFill>
                  <a:srgbClr val="008280"/>
                </a:solidFill>
                <a:round/>
                <a:headEnd/>
                <a:tailEnd/>
              </a:ln>
              <a:effectLst/>
            </p:spPr>
            <p:txBody>
              <a:bodyPr wrap="none" anchor="ctr"/>
              <a:lstStyle/>
              <a:p>
                <a:endParaRPr lang="en-US"/>
              </a:p>
            </p:txBody>
          </p:sp>
          <p:sp>
            <p:nvSpPr>
              <p:cNvPr id="443426" name="Line 34"/>
              <p:cNvSpPr>
                <a:spLocks noChangeShapeType="1"/>
              </p:cNvSpPr>
              <p:nvPr/>
            </p:nvSpPr>
            <p:spPr bwMode="auto">
              <a:xfrm>
                <a:off x="292" y="3857"/>
                <a:ext cx="1" cy="111"/>
              </a:xfrm>
              <a:prstGeom prst="line">
                <a:avLst/>
              </a:prstGeom>
              <a:noFill/>
              <a:ln w="19050">
                <a:solidFill>
                  <a:srgbClr val="008280"/>
                </a:solidFill>
                <a:round/>
                <a:headEnd/>
                <a:tailEnd/>
              </a:ln>
              <a:effectLst/>
            </p:spPr>
            <p:txBody>
              <a:bodyPr wrap="none" anchor="ctr"/>
              <a:lstStyle/>
              <a:p>
                <a:endParaRPr lang="en-US"/>
              </a:p>
            </p:txBody>
          </p:sp>
          <p:sp>
            <p:nvSpPr>
              <p:cNvPr id="443427" name="Line 35"/>
              <p:cNvSpPr>
                <a:spLocks noChangeShapeType="1"/>
              </p:cNvSpPr>
              <p:nvPr/>
            </p:nvSpPr>
            <p:spPr bwMode="auto">
              <a:xfrm>
                <a:off x="293" y="3968"/>
                <a:ext cx="113" cy="112"/>
              </a:xfrm>
              <a:prstGeom prst="line">
                <a:avLst/>
              </a:prstGeom>
              <a:noFill/>
              <a:ln w="19050">
                <a:solidFill>
                  <a:srgbClr val="008280"/>
                </a:solidFill>
                <a:round/>
                <a:headEnd/>
                <a:tailEnd/>
              </a:ln>
              <a:effectLst/>
            </p:spPr>
            <p:txBody>
              <a:bodyPr wrap="none" anchor="ctr"/>
              <a:lstStyle/>
              <a:p>
                <a:endParaRPr lang="en-US"/>
              </a:p>
            </p:txBody>
          </p:sp>
          <p:sp>
            <p:nvSpPr>
              <p:cNvPr id="443428" name="Line 36"/>
              <p:cNvSpPr>
                <a:spLocks noChangeShapeType="1"/>
              </p:cNvSpPr>
              <p:nvPr/>
            </p:nvSpPr>
            <p:spPr bwMode="auto">
              <a:xfrm flipV="1">
                <a:off x="292" y="3744"/>
                <a:ext cx="113" cy="113"/>
              </a:xfrm>
              <a:prstGeom prst="line">
                <a:avLst/>
              </a:prstGeom>
              <a:noFill/>
              <a:ln w="19050">
                <a:solidFill>
                  <a:srgbClr val="008280"/>
                </a:solidFill>
                <a:round/>
                <a:headEnd/>
                <a:tailEnd/>
              </a:ln>
              <a:effectLst/>
            </p:spPr>
            <p:txBody>
              <a:bodyPr wrap="none" anchor="ctr"/>
              <a:lstStyle/>
              <a:p>
                <a:endParaRPr lang="en-US"/>
              </a:p>
            </p:txBody>
          </p:sp>
        </p:grpSp>
        <p:grpSp>
          <p:nvGrpSpPr>
            <p:cNvPr id="7" name="Group 37"/>
            <p:cNvGrpSpPr>
              <a:grpSpLocks/>
            </p:cNvGrpSpPr>
            <p:nvPr/>
          </p:nvGrpSpPr>
          <p:grpSpPr bwMode="auto">
            <a:xfrm>
              <a:off x="361" y="3470"/>
              <a:ext cx="1218" cy="878"/>
              <a:chOff x="361" y="3470"/>
              <a:chExt cx="1218" cy="878"/>
            </a:xfrm>
          </p:grpSpPr>
          <p:sp>
            <p:nvSpPr>
              <p:cNvPr id="443430" name="Line 38"/>
              <p:cNvSpPr>
                <a:spLocks noChangeShapeType="1"/>
              </p:cNvSpPr>
              <p:nvPr/>
            </p:nvSpPr>
            <p:spPr bwMode="auto">
              <a:xfrm>
                <a:off x="1520" y="3506"/>
                <a:ext cx="59" cy="96"/>
              </a:xfrm>
              <a:prstGeom prst="line">
                <a:avLst/>
              </a:prstGeom>
              <a:noFill/>
              <a:ln w="19050">
                <a:solidFill>
                  <a:srgbClr val="008280"/>
                </a:solidFill>
                <a:round/>
                <a:headEnd/>
                <a:tailEnd/>
              </a:ln>
              <a:effectLst/>
            </p:spPr>
            <p:txBody>
              <a:bodyPr wrap="none" anchor="ctr"/>
              <a:lstStyle/>
              <a:p>
                <a:endParaRPr lang="en-US"/>
              </a:p>
            </p:txBody>
          </p:sp>
          <p:sp>
            <p:nvSpPr>
              <p:cNvPr id="443431" name="Line 39"/>
              <p:cNvSpPr>
                <a:spLocks noChangeShapeType="1"/>
              </p:cNvSpPr>
              <p:nvPr/>
            </p:nvSpPr>
            <p:spPr bwMode="auto">
              <a:xfrm flipH="1">
                <a:off x="1542" y="3602"/>
                <a:ext cx="37" cy="154"/>
              </a:xfrm>
              <a:prstGeom prst="line">
                <a:avLst/>
              </a:prstGeom>
              <a:noFill/>
              <a:ln w="19050">
                <a:solidFill>
                  <a:srgbClr val="008280"/>
                </a:solidFill>
                <a:round/>
                <a:headEnd/>
                <a:tailEnd/>
              </a:ln>
              <a:effectLst/>
            </p:spPr>
            <p:txBody>
              <a:bodyPr wrap="none" anchor="ctr"/>
              <a:lstStyle/>
              <a:p>
                <a:endParaRPr lang="en-US"/>
              </a:p>
            </p:txBody>
          </p:sp>
          <p:sp>
            <p:nvSpPr>
              <p:cNvPr id="443432" name="Line 40"/>
              <p:cNvSpPr>
                <a:spLocks noChangeShapeType="1"/>
              </p:cNvSpPr>
              <p:nvPr/>
            </p:nvSpPr>
            <p:spPr bwMode="auto">
              <a:xfrm flipH="1" flipV="1">
                <a:off x="1366" y="3470"/>
                <a:ext cx="154" cy="36"/>
              </a:xfrm>
              <a:prstGeom prst="line">
                <a:avLst/>
              </a:prstGeom>
              <a:noFill/>
              <a:ln w="19050">
                <a:solidFill>
                  <a:srgbClr val="008280"/>
                </a:solidFill>
                <a:round/>
                <a:headEnd/>
                <a:tailEnd/>
              </a:ln>
              <a:effectLst/>
            </p:spPr>
            <p:txBody>
              <a:bodyPr wrap="none" anchor="ctr"/>
              <a:lstStyle/>
              <a:p>
                <a:endParaRPr lang="en-US"/>
              </a:p>
            </p:txBody>
          </p:sp>
          <p:sp>
            <p:nvSpPr>
              <p:cNvPr id="443433" name="Line 41"/>
              <p:cNvSpPr>
                <a:spLocks noChangeShapeType="1"/>
              </p:cNvSpPr>
              <p:nvPr/>
            </p:nvSpPr>
            <p:spPr bwMode="auto">
              <a:xfrm>
                <a:off x="361" y="4216"/>
                <a:ext cx="58" cy="94"/>
              </a:xfrm>
              <a:prstGeom prst="line">
                <a:avLst/>
              </a:prstGeom>
              <a:noFill/>
              <a:ln w="19050">
                <a:solidFill>
                  <a:srgbClr val="008280"/>
                </a:solidFill>
                <a:round/>
                <a:headEnd/>
                <a:tailEnd/>
              </a:ln>
              <a:effectLst/>
            </p:spPr>
            <p:txBody>
              <a:bodyPr wrap="none" anchor="ctr"/>
              <a:lstStyle/>
              <a:p>
                <a:endParaRPr lang="en-US"/>
              </a:p>
            </p:txBody>
          </p:sp>
          <p:sp>
            <p:nvSpPr>
              <p:cNvPr id="443434" name="Line 42"/>
              <p:cNvSpPr>
                <a:spLocks noChangeShapeType="1"/>
              </p:cNvSpPr>
              <p:nvPr/>
            </p:nvSpPr>
            <p:spPr bwMode="auto">
              <a:xfrm>
                <a:off x="419" y="4310"/>
                <a:ext cx="155" cy="38"/>
              </a:xfrm>
              <a:prstGeom prst="line">
                <a:avLst/>
              </a:prstGeom>
              <a:noFill/>
              <a:ln w="19050">
                <a:solidFill>
                  <a:srgbClr val="008280"/>
                </a:solidFill>
                <a:round/>
                <a:headEnd/>
                <a:tailEnd/>
              </a:ln>
              <a:effectLst/>
            </p:spPr>
            <p:txBody>
              <a:bodyPr wrap="none" anchor="ctr"/>
              <a:lstStyle/>
              <a:p>
                <a:endParaRPr lang="en-US"/>
              </a:p>
            </p:txBody>
          </p:sp>
          <p:sp>
            <p:nvSpPr>
              <p:cNvPr id="443435" name="Line 43"/>
              <p:cNvSpPr>
                <a:spLocks noChangeShapeType="1"/>
              </p:cNvSpPr>
              <p:nvPr/>
            </p:nvSpPr>
            <p:spPr bwMode="auto">
              <a:xfrm flipV="1">
                <a:off x="361" y="4060"/>
                <a:ext cx="36" cy="156"/>
              </a:xfrm>
              <a:prstGeom prst="line">
                <a:avLst/>
              </a:prstGeom>
              <a:noFill/>
              <a:ln w="19050">
                <a:solidFill>
                  <a:srgbClr val="008280"/>
                </a:solidFill>
                <a:round/>
                <a:headEnd/>
                <a:tailEnd/>
              </a:ln>
              <a:effectLst/>
            </p:spPr>
            <p:txBody>
              <a:bodyPr wrap="none" anchor="ctr"/>
              <a:lstStyle/>
              <a:p>
                <a:endParaRPr lang="en-US"/>
              </a:p>
            </p:txBody>
          </p:sp>
        </p:grpSp>
        <p:grpSp>
          <p:nvGrpSpPr>
            <p:cNvPr id="8" name="Group 44"/>
            <p:cNvGrpSpPr>
              <a:grpSpLocks/>
            </p:cNvGrpSpPr>
            <p:nvPr/>
          </p:nvGrpSpPr>
          <p:grpSpPr bwMode="auto">
            <a:xfrm>
              <a:off x="530" y="3296"/>
              <a:ext cx="872" cy="1226"/>
              <a:chOff x="530" y="3296"/>
              <a:chExt cx="872" cy="1226"/>
            </a:xfrm>
          </p:grpSpPr>
          <p:sp>
            <p:nvSpPr>
              <p:cNvPr id="443437" name="Line 45"/>
              <p:cNvSpPr>
                <a:spLocks noChangeShapeType="1"/>
              </p:cNvSpPr>
              <p:nvPr/>
            </p:nvSpPr>
            <p:spPr bwMode="auto">
              <a:xfrm>
                <a:off x="1266" y="3296"/>
                <a:ext cx="97" cy="58"/>
              </a:xfrm>
              <a:prstGeom prst="line">
                <a:avLst/>
              </a:prstGeom>
              <a:noFill/>
              <a:ln w="19050">
                <a:solidFill>
                  <a:srgbClr val="008280"/>
                </a:solidFill>
                <a:round/>
                <a:headEnd/>
                <a:tailEnd/>
              </a:ln>
              <a:effectLst/>
            </p:spPr>
            <p:txBody>
              <a:bodyPr wrap="none" anchor="ctr"/>
              <a:lstStyle/>
              <a:p>
                <a:endParaRPr lang="en-US"/>
              </a:p>
            </p:txBody>
          </p:sp>
          <p:sp>
            <p:nvSpPr>
              <p:cNvPr id="443438" name="Line 46"/>
              <p:cNvSpPr>
                <a:spLocks noChangeShapeType="1"/>
              </p:cNvSpPr>
              <p:nvPr/>
            </p:nvSpPr>
            <p:spPr bwMode="auto">
              <a:xfrm>
                <a:off x="1363" y="3354"/>
                <a:ext cx="39" cy="154"/>
              </a:xfrm>
              <a:prstGeom prst="line">
                <a:avLst/>
              </a:prstGeom>
              <a:noFill/>
              <a:ln w="19050">
                <a:solidFill>
                  <a:srgbClr val="008280"/>
                </a:solidFill>
                <a:round/>
                <a:headEnd/>
                <a:tailEnd/>
              </a:ln>
              <a:effectLst/>
            </p:spPr>
            <p:txBody>
              <a:bodyPr wrap="none" anchor="ctr"/>
              <a:lstStyle/>
              <a:p>
                <a:endParaRPr lang="en-US"/>
              </a:p>
            </p:txBody>
          </p:sp>
          <p:sp>
            <p:nvSpPr>
              <p:cNvPr id="443439" name="Line 47"/>
              <p:cNvSpPr>
                <a:spLocks noChangeShapeType="1"/>
              </p:cNvSpPr>
              <p:nvPr/>
            </p:nvSpPr>
            <p:spPr bwMode="auto">
              <a:xfrm flipH="1">
                <a:off x="1113" y="3296"/>
                <a:ext cx="153" cy="40"/>
              </a:xfrm>
              <a:prstGeom prst="line">
                <a:avLst/>
              </a:prstGeom>
              <a:noFill/>
              <a:ln w="19050">
                <a:solidFill>
                  <a:srgbClr val="008280"/>
                </a:solidFill>
                <a:round/>
                <a:headEnd/>
                <a:tailEnd/>
              </a:ln>
              <a:effectLst/>
            </p:spPr>
            <p:txBody>
              <a:bodyPr wrap="none" anchor="ctr"/>
              <a:lstStyle/>
              <a:p>
                <a:endParaRPr lang="en-US"/>
              </a:p>
            </p:txBody>
          </p:sp>
          <p:sp>
            <p:nvSpPr>
              <p:cNvPr id="443440" name="Line 48"/>
              <p:cNvSpPr>
                <a:spLocks noChangeShapeType="1"/>
              </p:cNvSpPr>
              <p:nvPr/>
            </p:nvSpPr>
            <p:spPr bwMode="auto">
              <a:xfrm>
                <a:off x="569" y="4464"/>
                <a:ext cx="97" cy="58"/>
              </a:xfrm>
              <a:prstGeom prst="line">
                <a:avLst/>
              </a:prstGeom>
              <a:noFill/>
              <a:ln w="19050">
                <a:solidFill>
                  <a:srgbClr val="008280"/>
                </a:solidFill>
                <a:round/>
                <a:headEnd/>
                <a:tailEnd/>
              </a:ln>
              <a:effectLst/>
            </p:spPr>
            <p:txBody>
              <a:bodyPr wrap="none" anchor="ctr"/>
              <a:lstStyle/>
              <a:p>
                <a:endParaRPr lang="en-US"/>
              </a:p>
            </p:txBody>
          </p:sp>
          <p:sp>
            <p:nvSpPr>
              <p:cNvPr id="443441" name="Line 49"/>
              <p:cNvSpPr>
                <a:spLocks noChangeShapeType="1"/>
              </p:cNvSpPr>
              <p:nvPr/>
            </p:nvSpPr>
            <p:spPr bwMode="auto">
              <a:xfrm flipV="1">
                <a:off x="666" y="4482"/>
                <a:ext cx="153" cy="40"/>
              </a:xfrm>
              <a:prstGeom prst="line">
                <a:avLst/>
              </a:prstGeom>
              <a:noFill/>
              <a:ln w="19050">
                <a:solidFill>
                  <a:srgbClr val="008280"/>
                </a:solidFill>
                <a:round/>
                <a:headEnd/>
                <a:tailEnd/>
              </a:ln>
              <a:effectLst/>
            </p:spPr>
            <p:txBody>
              <a:bodyPr wrap="none" anchor="ctr"/>
              <a:lstStyle/>
              <a:p>
                <a:endParaRPr lang="en-US"/>
              </a:p>
            </p:txBody>
          </p:sp>
          <p:sp>
            <p:nvSpPr>
              <p:cNvPr id="443442" name="Line 50"/>
              <p:cNvSpPr>
                <a:spLocks noChangeShapeType="1"/>
              </p:cNvSpPr>
              <p:nvPr/>
            </p:nvSpPr>
            <p:spPr bwMode="auto">
              <a:xfrm flipH="1" flipV="1">
                <a:off x="530" y="4310"/>
                <a:ext cx="39" cy="154"/>
              </a:xfrm>
              <a:prstGeom prst="line">
                <a:avLst/>
              </a:prstGeom>
              <a:noFill/>
              <a:ln w="19050">
                <a:solidFill>
                  <a:srgbClr val="008280"/>
                </a:solidFill>
                <a:round/>
                <a:headEnd/>
                <a:tailEnd/>
              </a:ln>
              <a:effectLst/>
            </p:spPr>
            <p:txBody>
              <a:bodyPr wrap="none" anchor="ctr"/>
              <a:lstStyle/>
              <a:p>
                <a:endParaRPr lang="en-US"/>
              </a:p>
            </p:txBody>
          </p:sp>
        </p:grpSp>
        <p:grpSp>
          <p:nvGrpSpPr>
            <p:cNvPr id="9" name="Group 51"/>
            <p:cNvGrpSpPr>
              <a:grpSpLocks/>
            </p:cNvGrpSpPr>
            <p:nvPr/>
          </p:nvGrpSpPr>
          <p:grpSpPr bwMode="auto">
            <a:xfrm>
              <a:off x="360" y="3481"/>
              <a:ext cx="1230" cy="866"/>
              <a:chOff x="360" y="3481"/>
              <a:chExt cx="1230" cy="866"/>
            </a:xfrm>
          </p:grpSpPr>
          <p:sp>
            <p:nvSpPr>
              <p:cNvPr id="443444" name="Line 52"/>
              <p:cNvSpPr>
                <a:spLocks noChangeShapeType="1"/>
              </p:cNvSpPr>
              <p:nvPr/>
            </p:nvSpPr>
            <p:spPr bwMode="auto">
              <a:xfrm flipH="1">
                <a:off x="1534" y="4210"/>
                <a:ext cx="56" cy="97"/>
              </a:xfrm>
              <a:prstGeom prst="line">
                <a:avLst/>
              </a:prstGeom>
              <a:noFill/>
              <a:ln w="19050">
                <a:solidFill>
                  <a:srgbClr val="008280"/>
                </a:solidFill>
                <a:round/>
                <a:headEnd/>
                <a:tailEnd/>
              </a:ln>
              <a:effectLst/>
            </p:spPr>
            <p:txBody>
              <a:bodyPr wrap="none" anchor="ctr"/>
              <a:lstStyle/>
              <a:p>
                <a:endParaRPr lang="en-US"/>
              </a:p>
            </p:txBody>
          </p:sp>
          <p:sp>
            <p:nvSpPr>
              <p:cNvPr id="443445" name="Line 53"/>
              <p:cNvSpPr>
                <a:spLocks noChangeShapeType="1"/>
              </p:cNvSpPr>
              <p:nvPr/>
            </p:nvSpPr>
            <p:spPr bwMode="auto">
              <a:xfrm flipH="1">
                <a:off x="1380" y="4307"/>
                <a:ext cx="154" cy="40"/>
              </a:xfrm>
              <a:prstGeom prst="line">
                <a:avLst/>
              </a:prstGeom>
              <a:noFill/>
              <a:ln w="19050">
                <a:solidFill>
                  <a:srgbClr val="008280"/>
                </a:solidFill>
                <a:round/>
                <a:headEnd/>
                <a:tailEnd/>
              </a:ln>
              <a:effectLst/>
            </p:spPr>
            <p:txBody>
              <a:bodyPr wrap="none" anchor="ctr"/>
              <a:lstStyle/>
              <a:p>
                <a:endParaRPr lang="en-US"/>
              </a:p>
            </p:txBody>
          </p:sp>
          <p:sp>
            <p:nvSpPr>
              <p:cNvPr id="443446" name="Line 54"/>
              <p:cNvSpPr>
                <a:spLocks noChangeShapeType="1"/>
              </p:cNvSpPr>
              <p:nvPr/>
            </p:nvSpPr>
            <p:spPr bwMode="auto">
              <a:xfrm flipH="1" flipV="1">
                <a:off x="1550" y="4056"/>
                <a:ext cx="40" cy="154"/>
              </a:xfrm>
              <a:prstGeom prst="line">
                <a:avLst/>
              </a:prstGeom>
              <a:noFill/>
              <a:ln w="19050">
                <a:solidFill>
                  <a:srgbClr val="008280"/>
                </a:solidFill>
                <a:round/>
                <a:headEnd/>
                <a:tailEnd/>
              </a:ln>
              <a:effectLst/>
            </p:spPr>
            <p:txBody>
              <a:bodyPr wrap="none" anchor="ctr"/>
              <a:lstStyle/>
              <a:p>
                <a:endParaRPr lang="en-US"/>
              </a:p>
            </p:txBody>
          </p:sp>
          <p:sp>
            <p:nvSpPr>
              <p:cNvPr id="443447" name="Line 55"/>
              <p:cNvSpPr>
                <a:spLocks noChangeShapeType="1"/>
              </p:cNvSpPr>
              <p:nvPr/>
            </p:nvSpPr>
            <p:spPr bwMode="auto">
              <a:xfrm flipH="1">
                <a:off x="360" y="3522"/>
                <a:ext cx="57" cy="97"/>
              </a:xfrm>
              <a:prstGeom prst="line">
                <a:avLst/>
              </a:prstGeom>
              <a:noFill/>
              <a:ln w="19050">
                <a:solidFill>
                  <a:srgbClr val="008280"/>
                </a:solidFill>
                <a:round/>
                <a:headEnd/>
                <a:tailEnd/>
              </a:ln>
              <a:effectLst/>
            </p:spPr>
            <p:txBody>
              <a:bodyPr wrap="none" anchor="ctr"/>
              <a:lstStyle/>
              <a:p>
                <a:endParaRPr lang="en-US"/>
              </a:p>
            </p:txBody>
          </p:sp>
          <p:sp>
            <p:nvSpPr>
              <p:cNvPr id="443448" name="Line 56"/>
              <p:cNvSpPr>
                <a:spLocks noChangeShapeType="1"/>
              </p:cNvSpPr>
              <p:nvPr/>
            </p:nvSpPr>
            <p:spPr bwMode="auto">
              <a:xfrm>
                <a:off x="360" y="3619"/>
                <a:ext cx="41" cy="154"/>
              </a:xfrm>
              <a:prstGeom prst="line">
                <a:avLst/>
              </a:prstGeom>
              <a:noFill/>
              <a:ln w="19050">
                <a:solidFill>
                  <a:srgbClr val="008280"/>
                </a:solidFill>
                <a:round/>
                <a:headEnd/>
                <a:tailEnd/>
              </a:ln>
              <a:effectLst/>
            </p:spPr>
            <p:txBody>
              <a:bodyPr wrap="none" anchor="ctr"/>
              <a:lstStyle/>
              <a:p>
                <a:endParaRPr lang="en-US"/>
              </a:p>
            </p:txBody>
          </p:sp>
          <p:sp>
            <p:nvSpPr>
              <p:cNvPr id="443449" name="Line 57"/>
              <p:cNvSpPr>
                <a:spLocks noChangeShapeType="1"/>
              </p:cNvSpPr>
              <p:nvPr/>
            </p:nvSpPr>
            <p:spPr bwMode="auto">
              <a:xfrm flipV="1">
                <a:off x="417" y="3481"/>
                <a:ext cx="153" cy="41"/>
              </a:xfrm>
              <a:prstGeom prst="line">
                <a:avLst/>
              </a:prstGeom>
              <a:noFill/>
              <a:ln w="19050">
                <a:solidFill>
                  <a:srgbClr val="008280"/>
                </a:solidFill>
                <a:round/>
                <a:headEnd/>
                <a:tailEnd/>
              </a:ln>
              <a:effectLst/>
            </p:spPr>
            <p:txBody>
              <a:bodyPr wrap="none" anchor="ctr"/>
              <a:lstStyle/>
              <a:p>
                <a:endParaRPr lang="en-US"/>
              </a:p>
            </p:txBody>
          </p:sp>
        </p:grpSp>
        <p:grpSp>
          <p:nvGrpSpPr>
            <p:cNvPr id="10" name="Group 58"/>
            <p:cNvGrpSpPr>
              <a:grpSpLocks/>
            </p:cNvGrpSpPr>
            <p:nvPr/>
          </p:nvGrpSpPr>
          <p:grpSpPr bwMode="auto">
            <a:xfrm>
              <a:off x="528" y="3314"/>
              <a:ext cx="894" cy="1208"/>
              <a:chOff x="528" y="3314"/>
              <a:chExt cx="894" cy="1208"/>
            </a:xfrm>
          </p:grpSpPr>
          <p:sp>
            <p:nvSpPr>
              <p:cNvPr id="443451" name="Line 59"/>
              <p:cNvSpPr>
                <a:spLocks noChangeShapeType="1"/>
              </p:cNvSpPr>
              <p:nvPr/>
            </p:nvSpPr>
            <p:spPr bwMode="auto">
              <a:xfrm flipH="1">
                <a:off x="1294" y="4461"/>
                <a:ext cx="94" cy="61"/>
              </a:xfrm>
              <a:prstGeom prst="line">
                <a:avLst/>
              </a:prstGeom>
              <a:noFill/>
              <a:ln w="19050">
                <a:solidFill>
                  <a:srgbClr val="008280"/>
                </a:solidFill>
                <a:round/>
                <a:headEnd/>
                <a:tailEnd/>
              </a:ln>
              <a:effectLst/>
            </p:spPr>
            <p:txBody>
              <a:bodyPr wrap="none" anchor="ctr"/>
              <a:lstStyle/>
              <a:p>
                <a:endParaRPr lang="en-US"/>
              </a:p>
            </p:txBody>
          </p:sp>
          <p:sp>
            <p:nvSpPr>
              <p:cNvPr id="443452" name="Line 60"/>
              <p:cNvSpPr>
                <a:spLocks noChangeShapeType="1"/>
              </p:cNvSpPr>
              <p:nvPr/>
            </p:nvSpPr>
            <p:spPr bwMode="auto">
              <a:xfrm flipH="1" flipV="1">
                <a:off x="1139" y="4488"/>
                <a:ext cx="155" cy="34"/>
              </a:xfrm>
              <a:prstGeom prst="line">
                <a:avLst/>
              </a:prstGeom>
              <a:noFill/>
              <a:ln w="19050">
                <a:solidFill>
                  <a:srgbClr val="008280"/>
                </a:solidFill>
                <a:round/>
                <a:headEnd/>
                <a:tailEnd/>
              </a:ln>
              <a:effectLst/>
            </p:spPr>
            <p:txBody>
              <a:bodyPr wrap="none" anchor="ctr"/>
              <a:lstStyle/>
              <a:p>
                <a:endParaRPr lang="en-US"/>
              </a:p>
            </p:txBody>
          </p:sp>
          <p:sp>
            <p:nvSpPr>
              <p:cNvPr id="443453" name="Line 61"/>
              <p:cNvSpPr>
                <a:spLocks noChangeShapeType="1"/>
              </p:cNvSpPr>
              <p:nvPr/>
            </p:nvSpPr>
            <p:spPr bwMode="auto">
              <a:xfrm flipV="1">
                <a:off x="1388" y="4306"/>
                <a:ext cx="34" cy="155"/>
              </a:xfrm>
              <a:prstGeom prst="line">
                <a:avLst/>
              </a:prstGeom>
              <a:noFill/>
              <a:ln w="19050">
                <a:solidFill>
                  <a:srgbClr val="008280"/>
                </a:solidFill>
                <a:round/>
                <a:headEnd/>
                <a:tailEnd/>
              </a:ln>
              <a:effectLst/>
            </p:spPr>
            <p:txBody>
              <a:bodyPr wrap="none" anchor="ctr"/>
              <a:lstStyle/>
              <a:p>
                <a:endParaRPr lang="en-US"/>
              </a:p>
            </p:txBody>
          </p:sp>
          <p:sp>
            <p:nvSpPr>
              <p:cNvPr id="443454" name="Line 62"/>
              <p:cNvSpPr>
                <a:spLocks noChangeShapeType="1"/>
              </p:cNvSpPr>
              <p:nvPr/>
            </p:nvSpPr>
            <p:spPr bwMode="auto">
              <a:xfrm flipH="1">
                <a:off x="562" y="3314"/>
                <a:ext cx="95" cy="61"/>
              </a:xfrm>
              <a:prstGeom prst="line">
                <a:avLst/>
              </a:prstGeom>
              <a:noFill/>
              <a:ln w="19050">
                <a:solidFill>
                  <a:srgbClr val="008280"/>
                </a:solidFill>
                <a:round/>
                <a:headEnd/>
                <a:tailEnd/>
              </a:ln>
              <a:effectLst/>
            </p:spPr>
            <p:txBody>
              <a:bodyPr wrap="none" anchor="ctr"/>
              <a:lstStyle/>
              <a:p>
                <a:endParaRPr lang="en-US"/>
              </a:p>
            </p:txBody>
          </p:sp>
          <p:sp>
            <p:nvSpPr>
              <p:cNvPr id="443455" name="Line 63"/>
              <p:cNvSpPr>
                <a:spLocks noChangeShapeType="1"/>
              </p:cNvSpPr>
              <p:nvPr/>
            </p:nvSpPr>
            <p:spPr bwMode="auto">
              <a:xfrm flipH="1">
                <a:off x="528" y="3375"/>
                <a:ext cx="34" cy="155"/>
              </a:xfrm>
              <a:prstGeom prst="line">
                <a:avLst/>
              </a:prstGeom>
              <a:noFill/>
              <a:ln w="19050">
                <a:solidFill>
                  <a:srgbClr val="008280"/>
                </a:solidFill>
                <a:round/>
                <a:headEnd/>
                <a:tailEnd/>
              </a:ln>
              <a:effectLst/>
            </p:spPr>
            <p:txBody>
              <a:bodyPr wrap="none" anchor="ctr"/>
              <a:lstStyle/>
              <a:p>
                <a:endParaRPr lang="en-US"/>
              </a:p>
            </p:txBody>
          </p:sp>
          <p:sp>
            <p:nvSpPr>
              <p:cNvPr id="443456" name="Line 64"/>
              <p:cNvSpPr>
                <a:spLocks noChangeShapeType="1"/>
              </p:cNvSpPr>
              <p:nvPr/>
            </p:nvSpPr>
            <p:spPr bwMode="auto">
              <a:xfrm>
                <a:off x="657" y="3314"/>
                <a:ext cx="155" cy="34"/>
              </a:xfrm>
              <a:prstGeom prst="line">
                <a:avLst/>
              </a:prstGeom>
              <a:noFill/>
              <a:ln w="19050">
                <a:solidFill>
                  <a:srgbClr val="008280"/>
                </a:solidFill>
                <a:round/>
                <a:headEnd/>
                <a:tailEnd/>
              </a:ln>
              <a:effectLst/>
            </p:spPr>
            <p:txBody>
              <a:bodyPr wrap="none" anchor="ctr"/>
              <a:lstStyle/>
              <a:p>
                <a:endParaRPr lang="en-US"/>
              </a:p>
            </p:txBody>
          </p:sp>
        </p:grpSp>
      </p:grpSp>
      <p:sp>
        <p:nvSpPr>
          <p:cNvPr id="443457" name="Line 65"/>
          <p:cNvSpPr>
            <a:spLocks noChangeShapeType="1"/>
          </p:cNvSpPr>
          <p:nvPr/>
        </p:nvSpPr>
        <p:spPr bwMode="auto">
          <a:xfrm>
            <a:off x="4052888" y="1201738"/>
            <a:ext cx="3727450"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43458" name="Line 66"/>
          <p:cNvSpPr>
            <a:spLocks noChangeShapeType="1"/>
          </p:cNvSpPr>
          <p:nvPr/>
        </p:nvSpPr>
        <p:spPr bwMode="auto">
          <a:xfrm>
            <a:off x="4052888" y="517525"/>
            <a:ext cx="0" cy="1365250"/>
          </a:xfrm>
          <a:prstGeom prst="line">
            <a:avLst/>
          </a:prstGeom>
          <a:noFill/>
          <a:ln w="19050">
            <a:solidFill>
              <a:srgbClr val="008280"/>
            </a:solidFill>
            <a:round/>
            <a:headEnd/>
            <a:tailEnd/>
          </a:ln>
          <a:effectLst/>
        </p:spPr>
        <p:txBody>
          <a:bodyPr wrap="none" anchor="ctr"/>
          <a:lstStyle/>
          <a:p>
            <a:endParaRPr lang="en-US"/>
          </a:p>
        </p:txBody>
      </p:sp>
      <p:grpSp>
        <p:nvGrpSpPr>
          <p:cNvPr id="11" name="Group 67"/>
          <p:cNvGrpSpPr>
            <a:grpSpLocks/>
          </p:cNvGrpSpPr>
          <p:nvPr/>
        </p:nvGrpSpPr>
        <p:grpSpPr bwMode="auto">
          <a:xfrm>
            <a:off x="4049713" y="611188"/>
            <a:ext cx="2592387" cy="1181100"/>
            <a:chOff x="2806" y="436"/>
            <a:chExt cx="1796" cy="844"/>
          </a:xfrm>
        </p:grpSpPr>
        <p:sp>
          <p:nvSpPr>
            <p:cNvPr id="443460" name="Freeform 68"/>
            <p:cNvSpPr>
              <a:spLocks/>
            </p:cNvSpPr>
            <p:nvPr/>
          </p:nvSpPr>
          <p:spPr bwMode="auto">
            <a:xfrm>
              <a:off x="2806" y="436"/>
              <a:ext cx="896" cy="419"/>
            </a:xfrm>
            <a:custGeom>
              <a:avLst/>
              <a:gdLst/>
              <a:ahLst/>
              <a:cxnLst>
                <a:cxn ang="0">
                  <a:pos x="895" y="418"/>
                </a:cxn>
                <a:cxn ang="0">
                  <a:pos x="852" y="321"/>
                </a:cxn>
                <a:cxn ang="0">
                  <a:pos x="804" y="235"/>
                </a:cxn>
                <a:cxn ang="0">
                  <a:pos x="751" y="164"/>
                </a:cxn>
                <a:cxn ang="0">
                  <a:pos x="695" y="104"/>
                </a:cxn>
                <a:cxn ang="0">
                  <a:pos x="635" y="59"/>
                </a:cxn>
                <a:cxn ang="0">
                  <a:pos x="574" y="26"/>
                </a:cxn>
                <a:cxn ang="0">
                  <a:pos x="510" y="6"/>
                </a:cxn>
                <a:cxn ang="0">
                  <a:pos x="447" y="0"/>
                </a:cxn>
                <a:cxn ang="0">
                  <a:pos x="382" y="6"/>
                </a:cxn>
                <a:cxn ang="0">
                  <a:pos x="320" y="26"/>
                </a:cxn>
                <a:cxn ang="0">
                  <a:pos x="258" y="59"/>
                </a:cxn>
                <a:cxn ang="0">
                  <a:pos x="199" y="104"/>
                </a:cxn>
                <a:cxn ang="0">
                  <a:pos x="143" y="164"/>
                </a:cxn>
                <a:cxn ang="0">
                  <a:pos x="90" y="235"/>
                </a:cxn>
                <a:cxn ang="0">
                  <a:pos x="42" y="321"/>
                </a:cxn>
                <a:cxn ang="0">
                  <a:pos x="0" y="418"/>
                </a:cxn>
              </a:cxnLst>
              <a:rect l="0" t="0" r="r" b="b"/>
              <a:pathLst>
                <a:path w="896" h="419">
                  <a:moveTo>
                    <a:pt x="895" y="418"/>
                  </a:moveTo>
                  <a:lnTo>
                    <a:pt x="852" y="321"/>
                  </a:lnTo>
                  <a:lnTo>
                    <a:pt x="804" y="235"/>
                  </a:lnTo>
                  <a:lnTo>
                    <a:pt x="751" y="164"/>
                  </a:lnTo>
                  <a:lnTo>
                    <a:pt x="695" y="104"/>
                  </a:lnTo>
                  <a:lnTo>
                    <a:pt x="635" y="59"/>
                  </a:lnTo>
                  <a:lnTo>
                    <a:pt x="574" y="26"/>
                  </a:lnTo>
                  <a:lnTo>
                    <a:pt x="510" y="6"/>
                  </a:lnTo>
                  <a:lnTo>
                    <a:pt x="447" y="0"/>
                  </a:lnTo>
                  <a:lnTo>
                    <a:pt x="382" y="6"/>
                  </a:lnTo>
                  <a:lnTo>
                    <a:pt x="320" y="26"/>
                  </a:lnTo>
                  <a:lnTo>
                    <a:pt x="258" y="59"/>
                  </a:lnTo>
                  <a:lnTo>
                    <a:pt x="199" y="104"/>
                  </a:lnTo>
                  <a:lnTo>
                    <a:pt x="143" y="164"/>
                  </a:lnTo>
                  <a:lnTo>
                    <a:pt x="90" y="235"/>
                  </a:lnTo>
                  <a:lnTo>
                    <a:pt x="42" y="321"/>
                  </a:lnTo>
                  <a:lnTo>
                    <a:pt x="0" y="418"/>
                  </a:lnTo>
                </a:path>
              </a:pathLst>
            </a:custGeom>
            <a:noFill/>
            <a:ln w="31750" cap="flat" cmpd="sng">
              <a:solidFill>
                <a:srgbClr val="008000"/>
              </a:solidFill>
              <a:prstDash val="solid"/>
              <a:round/>
              <a:headEnd type="none" w="med" len="med"/>
              <a:tailEnd type="none" w="med" len="med"/>
            </a:ln>
            <a:effectLst/>
          </p:spPr>
          <p:txBody>
            <a:bodyPr/>
            <a:lstStyle/>
            <a:p>
              <a:endParaRPr lang="en-US"/>
            </a:p>
          </p:txBody>
        </p:sp>
        <p:sp>
          <p:nvSpPr>
            <p:cNvPr id="443461" name="Freeform 69"/>
            <p:cNvSpPr>
              <a:spLocks/>
            </p:cNvSpPr>
            <p:nvPr/>
          </p:nvSpPr>
          <p:spPr bwMode="auto">
            <a:xfrm>
              <a:off x="3706" y="860"/>
              <a:ext cx="896" cy="420"/>
            </a:xfrm>
            <a:custGeom>
              <a:avLst/>
              <a:gdLst/>
              <a:ahLst/>
              <a:cxnLst>
                <a:cxn ang="0">
                  <a:pos x="895" y="0"/>
                </a:cxn>
                <a:cxn ang="0">
                  <a:pos x="852" y="98"/>
                </a:cxn>
                <a:cxn ang="0">
                  <a:pos x="804" y="183"/>
                </a:cxn>
                <a:cxn ang="0">
                  <a:pos x="751" y="256"/>
                </a:cxn>
                <a:cxn ang="0">
                  <a:pos x="695" y="314"/>
                </a:cxn>
                <a:cxn ang="0">
                  <a:pos x="635" y="360"/>
                </a:cxn>
                <a:cxn ang="0">
                  <a:pos x="574" y="393"/>
                </a:cxn>
                <a:cxn ang="0">
                  <a:pos x="510" y="413"/>
                </a:cxn>
                <a:cxn ang="0">
                  <a:pos x="447" y="419"/>
                </a:cxn>
                <a:cxn ang="0">
                  <a:pos x="382" y="413"/>
                </a:cxn>
                <a:cxn ang="0">
                  <a:pos x="319" y="393"/>
                </a:cxn>
                <a:cxn ang="0">
                  <a:pos x="258" y="360"/>
                </a:cxn>
                <a:cxn ang="0">
                  <a:pos x="199" y="314"/>
                </a:cxn>
                <a:cxn ang="0">
                  <a:pos x="143" y="256"/>
                </a:cxn>
                <a:cxn ang="0">
                  <a:pos x="90" y="183"/>
                </a:cxn>
                <a:cxn ang="0">
                  <a:pos x="42" y="98"/>
                </a:cxn>
                <a:cxn ang="0">
                  <a:pos x="0" y="0"/>
                </a:cxn>
              </a:cxnLst>
              <a:rect l="0" t="0" r="r" b="b"/>
              <a:pathLst>
                <a:path w="896" h="420">
                  <a:moveTo>
                    <a:pt x="895" y="0"/>
                  </a:moveTo>
                  <a:lnTo>
                    <a:pt x="852" y="98"/>
                  </a:lnTo>
                  <a:lnTo>
                    <a:pt x="804" y="183"/>
                  </a:lnTo>
                  <a:lnTo>
                    <a:pt x="751" y="256"/>
                  </a:lnTo>
                  <a:lnTo>
                    <a:pt x="695" y="314"/>
                  </a:lnTo>
                  <a:lnTo>
                    <a:pt x="635" y="360"/>
                  </a:lnTo>
                  <a:lnTo>
                    <a:pt x="574" y="393"/>
                  </a:lnTo>
                  <a:lnTo>
                    <a:pt x="510" y="413"/>
                  </a:lnTo>
                  <a:lnTo>
                    <a:pt x="447" y="419"/>
                  </a:lnTo>
                  <a:lnTo>
                    <a:pt x="382" y="413"/>
                  </a:lnTo>
                  <a:lnTo>
                    <a:pt x="319" y="393"/>
                  </a:lnTo>
                  <a:lnTo>
                    <a:pt x="258" y="360"/>
                  </a:lnTo>
                  <a:lnTo>
                    <a:pt x="199" y="314"/>
                  </a:lnTo>
                  <a:lnTo>
                    <a:pt x="143" y="256"/>
                  </a:lnTo>
                  <a:lnTo>
                    <a:pt x="90" y="183"/>
                  </a:lnTo>
                  <a:lnTo>
                    <a:pt x="42" y="98"/>
                  </a:lnTo>
                  <a:lnTo>
                    <a:pt x="0" y="0"/>
                  </a:lnTo>
                </a:path>
              </a:pathLst>
            </a:custGeom>
            <a:noFill/>
            <a:ln w="31750" cap="flat" cmpd="sng">
              <a:solidFill>
                <a:srgbClr val="008000"/>
              </a:solidFill>
              <a:prstDash val="solid"/>
              <a:round/>
              <a:headEnd type="triangle" w="med" len="med"/>
              <a:tailEnd type="none" w="med" len="med"/>
            </a:ln>
            <a:effectLst/>
          </p:spPr>
          <p:txBody>
            <a:bodyPr/>
            <a:lstStyle/>
            <a:p>
              <a:endParaRPr lang="en-US"/>
            </a:p>
          </p:txBody>
        </p:sp>
      </p:grpSp>
      <p:sp>
        <p:nvSpPr>
          <p:cNvPr id="443462" name="Rectangle 70"/>
          <p:cNvSpPr>
            <a:spLocks noGrp="1" noChangeArrowheads="1"/>
          </p:cNvSpPr>
          <p:nvPr>
            <p:ph type="body" idx="1"/>
          </p:nvPr>
        </p:nvSpPr>
        <p:spPr>
          <a:xfrm>
            <a:off x="7961313" y="1101725"/>
            <a:ext cx="666750" cy="309563"/>
          </a:xfrm>
          <a:noFill/>
          <a:ln/>
        </p:spPr>
        <p:txBody>
          <a:bodyPr lIns="0" tIns="0" rIns="0" bIns="0"/>
          <a:lstStyle/>
          <a:p>
            <a:pPr marL="0" indent="0" algn="ctr" defTabSz="457200">
              <a:spcBef>
                <a:spcPct val="0"/>
              </a:spcBef>
              <a:buClr>
                <a:srgbClr val="008280"/>
              </a:buClr>
              <a:buSzPct val="90000"/>
              <a:buFont typeface="Monotype Sorts" pitchFamily="2" charset="2"/>
              <a:buNone/>
            </a:pPr>
            <a:r>
              <a:rPr lang="en-US" sz="2000"/>
              <a:t>Time</a:t>
            </a:r>
            <a:endParaRPr lang="en-US"/>
          </a:p>
        </p:txBody>
      </p:sp>
      <p:sp>
        <p:nvSpPr>
          <p:cNvPr id="443463" name="Text Box 71"/>
          <p:cNvSpPr txBox="1">
            <a:spLocks noChangeArrowheads="1"/>
          </p:cNvSpPr>
          <p:nvPr/>
        </p:nvSpPr>
        <p:spPr bwMode="auto">
          <a:xfrm>
            <a:off x="3722688" y="1098550"/>
            <a:ext cx="184150"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0</a:t>
            </a:r>
            <a:endParaRPr lang="en-US" sz="2200">
              <a:solidFill>
                <a:schemeClr val="tx1"/>
              </a:solidFill>
              <a:latin typeface="Times New Roman" pitchFamily="18" charset="0"/>
            </a:endParaRPr>
          </a:p>
        </p:txBody>
      </p:sp>
      <p:sp>
        <p:nvSpPr>
          <p:cNvPr id="443464" name="Text Box 72"/>
          <p:cNvSpPr txBox="1">
            <a:spLocks noChangeArrowheads="1"/>
          </p:cNvSpPr>
          <p:nvPr/>
        </p:nvSpPr>
        <p:spPr bwMode="auto">
          <a:xfrm>
            <a:off x="3722688" y="411163"/>
            <a:ext cx="190500" cy="309562"/>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t>
            </a:r>
            <a:endParaRPr lang="en-US" sz="2200">
              <a:solidFill>
                <a:schemeClr val="tx1"/>
              </a:solidFill>
              <a:latin typeface="Times New Roman" pitchFamily="18" charset="0"/>
            </a:endParaRPr>
          </a:p>
        </p:txBody>
      </p:sp>
      <p:sp>
        <p:nvSpPr>
          <p:cNvPr id="443465" name="Text Box 73"/>
          <p:cNvSpPr txBox="1">
            <a:spLocks noChangeArrowheads="1"/>
          </p:cNvSpPr>
          <p:nvPr/>
        </p:nvSpPr>
        <p:spPr bwMode="auto">
          <a:xfrm>
            <a:off x="3759200" y="1687513"/>
            <a:ext cx="168275" cy="4603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100"/>
              <a:t>-</a:t>
            </a:r>
            <a:endParaRPr lang="en-US" sz="2200">
              <a:solidFill>
                <a:schemeClr val="tx1"/>
              </a:solidFill>
              <a:latin typeface="Times New Roman" pitchFamily="18" charset="0"/>
            </a:endParaRPr>
          </a:p>
        </p:txBody>
      </p:sp>
      <p:sp>
        <p:nvSpPr>
          <p:cNvPr id="443466" name="Line 74"/>
          <p:cNvSpPr>
            <a:spLocks noChangeShapeType="1"/>
          </p:cNvSpPr>
          <p:nvPr/>
        </p:nvSpPr>
        <p:spPr bwMode="auto">
          <a:xfrm>
            <a:off x="4068763" y="3282950"/>
            <a:ext cx="3727450"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43467" name="Line 75"/>
          <p:cNvSpPr>
            <a:spLocks noChangeShapeType="1"/>
          </p:cNvSpPr>
          <p:nvPr/>
        </p:nvSpPr>
        <p:spPr bwMode="auto">
          <a:xfrm>
            <a:off x="4068763" y="2705100"/>
            <a:ext cx="0" cy="1149350"/>
          </a:xfrm>
          <a:prstGeom prst="line">
            <a:avLst/>
          </a:prstGeom>
          <a:noFill/>
          <a:ln w="19050">
            <a:solidFill>
              <a:srgbClr val="008280"/>
            </a:solidFill>
            <a:round/>
            <a:headEnd/>
            <a:tailEnd/>
          </a:ln>
          <a:effectLst/>
        </p:spPr>
        <p:txBody>
          <a:bodyPr wrap="none" anchor="ctr"/>
          <a:lstStyle/>
          <a:p>
            <a:endParaRPr lang="en-US"/>
          </a:p>
        </p:txBody>
      </p:sp>
      <p:grpSp>
        <p:nvGrpSpPr>
          <p:cNvPr id="12" name="Group 76"/>
          <p:cNvGrpSpPr>
            <a:grpSpLocks/>
          </p:cNvGrpSpPr>
          <p:nvPr/>
        </p:nvGrpSpPr>
        <p:grpSpPr bwMode="auto">
          <a:xfrm>
            <a:off x="4030663" y="2781300"/>
            <a:ext cx="660400" cy="998538"/>
            <a:chOff x="2793" y="1986"/>
            <a:chExt cx="457" cy="713"/>
          </a:xfrm>
        </p:grpSpPr>
        <p:sp>
          <p:nvSpPr>
            <p:cNvPr id="443469" name="Freeform 77"/>
            <p:cNvSpPr>
              <a:spLocks/>
            </p:cNvSpPr>
            <p:nvPr/>
          </p:nvSpPr>
          <p:spPr bwMode="auto">
            <a:xfrm>
              <a:off x="2793" y="1986"/>
              <a:ext cx="228" cy="354"/>
            </a:xfrm>
            <a:custGeom>
              <a:avLst/>
              <a:gdLst/>
              <a:ahLst/>
              <a:cxnLst>
                <a:cxn ang="0">
                  <a:pos x="227" y="353"/>
                </a:cxn>
                <a:cxn ang="0">
                  <a:pos x="215" y="271"/>
                </a:cxn>
                <a:cxn ang="0">
                  <a:pos x="203" y="199"/>
                </a:cxn>
                <a:cxn ang="0">
                  <a:pos x="189" y="139"/>
                </a:cxn>
                <a:cxn ang="0">
                  <a:pos x="176" y="89"/>
                </a:cxn>
                <a:cxn ang="0">
                  <a:pos x="159" y="50"/>
                </a:cxn>
                <a:cxn ang="0">
                  <a:pos x="145" y="22"/>
                </a:cxn>
                <a:cxn ang="0">
                  <a:pos x="128" y="5"/>
                </a:cxn>
                <a:cxn ang="0">
                  <a:pos x="113" y="0"/>
                </a:cxn>
                <a:cxn ang="0">
                  <a:pos x="96" y="5"/>
                </a:cxn>
                <a:cxn ang="0">
                  <a:pos x="80" y="22"/>
                </a:cxn>
                <a:cxn ang="0">
                  <a:pos x="64" y="50"/>
                </a:cxn>
                <a:cxn ang="0">
                  <a:pos x="50" y="89"/>
                </a:cxn>
                <a:cxn ang="0">
                  <a:pos x="35" y="139"/>
                </a:cxn>
                <a:cxn ang="0">
                  <a:pos x="22" y="199"/>
                </a:cxn>
                <a:cxn ang="0">
                  <a:pos x="10" y="271"/>
                </a:cxn>
                <a:cxn ang="0">
                  <a:pos x="0" y="353"/>
                </a:cxn>
              </a:cxnLst>
              <a:rect l="0" t="0" r="r" b="b"/>
              <a:pathLst>
                <a:path w="228" h="354">
                  <a:moveTo>
                    <a:pt x="227" y="353"/>
                  </a:moveTo>
                  <a:lnTo>
                    <a:pt x="215" y="271"/>
                  </a:lnTo>
                  <a:lnTo>
                    <a:pt x="203" y="199"/>
                  </a:lnTo>
                  <a:lnTo>
                    <a:pt x="189" y="139"/>
                  </a:lnTo>
                  <a:lnTo>
                    <a:pt x="176" y="89"/>
                  </a:lnTo>
                  <a:lnTo>
                    <a:pt x="159" y="50"/>
                  </a:lnTo>
                  <a:lnTo>
                    <a:pt x="145" y="22"/>
                  </a:lnTo>
                  <a:lnTo>
                    <a:pt x="128" y="5"/>
                  </a:lnTo>
                  <a:lnTo>
                    <a:pt x="113" y="0"/>
                  </a:lnTo>
                  <a:lnTo>
                    <a:pt x="96" y="5"/>
                  </a:lnTo>
                  <a:lnTo>
                    <a:pt x="80" y="22"/>
                  </a:lnTo>
                  <a:lnTo>
                    <a:pt x="64" y="50"/>
                  </a:lnTo>
                  <a:lnTo>
                    <a:pt x="50" y="89"/>
                  </a:lnTo>
                  <a:lnTo>
                    <a:pt x="35" y="139"/>
                  </a:lnTo>
                  <a:lnTo>
                    <a:pt x="22" y="199"/>
                  </a:lnTo>
                  <a:lnTo>
                    <a:pt x="10" y="271"/>
                  </a:lnTo>
                  <a:lnTo>
                    <a:pt x="0" y="353"/>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3470" name="Freeform 78"/>
            <p:cNvSpPr>
              <a:spLocks/>
            </p:cNvSpPr>
            <p:nvPr/>
          </p:nvSpPr>
          <p:spPr bwMode="auto">
            <a:xfrm>
              <a:off x="3021" y="2344"/>
              <a:ext cx="229" cy="355"/>
            </a:xfrm>
            <a:custGeom>
              <a:avLst/>
              <a:gdLst/>
              <a:ahLst/>
              <a:cxnLst>
                <a:cxn ang="0">
                  <a:pos x="228" y="0"/>
                </a:cxn>
                <a:cxn ang="0">
                  <a:pos x="216" y="84"/>
                </a:cxn>
                <a:cxn ang="0">
                  <a:pos x="204" y="156"/>
                </a:cxn>
                <a:cxn ang="0">
                  <a:pos x="190" y="217"/>
                </a:cxn>
                <a:cxn ang="0">
                  <a:pos x="176" y="266"/>
                </a:cxn>
                <a:cxn ang="0">
                  <a:pos x="160" y="305"/>
                </a:cxn>
                <a:cxn ang="0">
                  <a:pos x="145" y="332"/>
                </a:cxn>
                <a:cxn ang="0">
                  <a:pos x="128" y="349"/>
                </a:cxn>
                <a:cxn ang="0">
                  <a:pos x="113" y="354"/>
                </a:cxn>
                <a:cxn ang="0">
                  <a:pos x="96" y="349"/>
                </a:cxn>
                <a:cxn ang="0">
                  <a:pos x="80" y="332"/>
                </a:cxn>
                <a:cxn ang="0">
                  <a:pos x="65" y="305"/>
                </a:cxn>
                <a:cxn ang="0">
                  <a:pos x="50" y="266"/>
                </a:cxn>
                <a:cxn ang="0">
                  <a:pos x="35" y="217"/>
                </a:cxn>
                <a:cxn ang="0">
                  <a:pos x="22" y="156"/>
                </a:cxn>
                <a:cxn ang="0">
                  <a:pos x="10" y="84"/>
                </a:cxn>
                <a:cxn ang="0">
                  <a:pos x="0" y="0"/>
                </a:cxn>
              </a:cxnLst>
              <a:rect l="0" t="0" r="r" b="b"/>
              <a:pathLst>
                <a:path w="229" h="355">
                  <a:moveTo>
                    <a:pt x="228" y="0"/>
                  </a:moveTo>
                  <a:lnTo>
                    <a:pt x="216" y="84"/>
                  </a:lnTo>
                  <a:lnTo>
                    <a:pt x="204" y="156"/>
                  </a:lnTo>
                  <a:lnTo>
                    <a:pt x="190" y="217"/>
                  </a:lnTo>
                  <a:lnTo>
                    <a:pt x="176" y="266"/>
                  </a:lnTo>
                  <a:lnTo>
                    <a:pt x="160" y="305"/>
                  </a:lnTo>
                  <a:lnTo>
                    <a:pt x="145" y="332"/>
                  </a:lnTo>
                  <a:lnTo>
                    <a:pt x="128" y="349"/>
                  </a:lnTo>
                  <a:lnTo>
                    <a:pt x="113" y="354"/>
                  </a:lnTo>
                  <a:lnTo>
                    <a:pt x="96" y="349"/>
                  </a:lnTo>
                  <a:lnTo>
                    <a:pt x="80" y="332"/>
                  </a:lnTo>
                  <a:lnTo>
                    <a:pt x="65" y="305"/>
                  </a:lnTo>
                  <a:lnTo>
                    <a:pt x="50" y="266"/>
                  </a:lnTo>
                  <a:lnTo>
                    <a:pt x="35" y="217"/>
                  </a:lnTo>
                  <a:lnTo>
                    <a:pt x="22" y="156"/>
                  </a:lnTo>
                  <a:lnTo>
                    <a:pt x="10" y="84"/>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sp>
        <p:nvSpPr>
          <p:cNvPr id="443471" name="Text Box 79"/>
          <p:cNvSpPr txBox="1">
            <a:spLocks noChangeArrowheads="1"/>
          </p:cNvSpPr>
          <p:nvPr/>
        </p:nvSpPr>
        <p:spPr bwMode="auto">
          <a:xfrm>
            <a:off x="7956550" y="3181350"/>
            <a:ext cx="711200"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Time</a:t>
            </a:r>
            <a:endParaRPr lang="en-US" sz="2200">
              <a:solidFill>
                <a:schemeClr val="tx1"/>
              </a:solidFill>
              <a:latin typeface="Times New Roman" pitchFamily="18" charset="0"/>
            </a:endParaRPr>
          </a:p>
        </p:txBody>
      </p:sp>
      <p:sp>
        <p:nvSpPr>
          <p:cNvPr id="443472" name="Text Box 80"/>
          <p:cNvSpPr txBox="1">
            <a:spLocks noChangeArrowheads="1"/>
          </p:cNvSpPr>
          <p:nvPr/>
        </p:nvSpPr>
        <p:spPr bwMode="auto">
          <a:xfrm>
            <a:off x="3717925" y="3178175"/>
            <a:ext cx="227013"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0</a:t>
            </a:r>
            <a:endParaRPr lang="en-US" sz="2200">
              <a:solidFill>
                <a:schemeClr val="tx1"/>
              </a:solidFill>
              <a:latin typeface="Times New Roman" pitchFamily="18" charset="0"/>
            </a:endParaRPr>
          </a:p>
        </p:txBody>
      </p:sp>
      <p:sp>
        <p:nvSpPr>
          <p:cNvPr id="443473" name="Text Box 81"/>
          <p:cNvSpPr txBox="1">
            <a:spLocks noChangeArrowheads="1"/>
          </p:cNvSpPr>
          <p:nvPr/>
        </p:nvSpPr>
        <p:spPr bwMode="auto">
          <a:xfrm>
            <a:off x="3717925" y="2598738"/>
            <a:ext cx="236538"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t>
            </a:r>
            <a:endParaRPr lang="en-US" sz="2200">
              <a:solidFill>
                <a:schemeClr val="tx1"/>
              </a:solidFill>
              <a:latin typeface="Times New Roman" pitchFamily="18" charset="0"/>
            </a:endParaRPr>
          </a:p>
        </p:txBody>
      </p:sp>
      <p:grpSp>
        <p:nvGrpSpPr>
          <p:cNvPr id="13" name="Group 82"/>
          <p:cNvGrpSpPr>
            <a:grpSpLocks/>
          </p:cNvGrpSpPr>
          <p:nvPr/>
        </p:nvGrpSpPr>
        <p:grpSpPr bwMode="auto">
          <a:xfrm>
            <a:off x="4735513" y="2792413"/>
            <a:ext cx="658812" cy="1000125"/>
            <a:chOff x="3281" y="1994"/>
            <a:chExt cx="457" cy="713"/>
          </a:xfrm>
        </p:grpSpPr>
        <p:sp>
          <p:nvSpPr>
            <p:cNvPr id="443475" name="Freeform 83"/>
            <p:cNvSpPr>
              <a:spLocks/>
            </p:cNvSpPr>
            <p:nvPr/>
          </p:nvSpPr>
          <p:spPr bwMode="auto">
            <a:xfrm>
              <a:off x="3281" y="1994"/>
              <a:ext cx="228" cy="354"/>
            </a:xfrm>
            <a:custGeom>
              <a:avLst/>
              <a:gdLst/>
              <a:ahLst/>
              <a:cxnLst>
                <a:cxn ang="0">
                  <a:pos x="227" y="353"/>
                </a:cxn>
                <a:cxn ang="0">
                  <a:pos x="215" y="271"/>
                </a:cxn>
                <a:cxn ang="0">
                  <a:pos x="203" y="200"/>
                </a:cxn>
                <a:cxn ang="0">
                  <a:pos x="189" y="140"/>
                </a:cxn>
                <a:cxn ang="0">
                  <a:pos x="176" y="90"/>
                </a:cxn>
                <a:cxn ang="0">
                  <a:pos x="159" y="51"/>
                </a:cxn>
                <a:cxn ang="0">
                  <a:pos x="145" y="23"/>
                </a:cxn>
                <a:cxn ang="0">
                  <a:pos x="128" y="6"/>
                </a:cxn>
                <a:cxn ang="0">
                  <a:pos x="113" y="0"/>
                </a:cxn>
                <a:cxn ang="0">
                  <a:pos x="96" y="6"/>
                </a:cxn>
                <a:cxn ang="0">
                  <a:pos x="80" y="23"/>
                </a:cxn>
                <a:cxn ang="0">
                  <a:pos x="64" y="51"/>
                </a:cxn>
                <a:cxn ang="0">
                  <a:pos x="50" y="90"/>
                </a:cxn>
                <a:cxn ang="0">
                  <a:pos x="35" y="140"/>
                </a:cxn>
                <a:cxn ang="0">
                  <a:pos x="22" y="200"/>
                </a:cxn>
                <a:cxn ang="0">
                  <a:pos x="10" y="271"/>
                </a:cxn>
                <a:cxn ang="0">
                  <a:pos x="0" y="353"/>
                </a:cxn>
              </a:cxnLst>
              <a:rect l="0" t="0" r="r" b="b"/>
              <a:pathLst>
                <a:path w="228" h="354">
                  <a:moveTo>
                    <a:pt x="227" y="353"/>
                  </a:moveTo>
                  <a:lnTo>
                    <a:pt x="215" y="271"/>
                  </a:lnTo>
                  <a:lnTo>
                    <a:pt x="203" y="200"/>
                  </a:lnTo>
                  <a:lnTo>
                    <a:pt x="189" y="140"/>
                  </a:lnTo>
                  <a:lnTo>
                    <a:pt x="176" y="90"/>
                  </a:lnTo>
                  <a:lnTo>
                    <a:pt x="159" y="51"/>
                  </a:lnTo>
                  <a:lnTo>
                    <a:pt x="145" y="23"/>
                  </a:lnTo>
                  <a:lnTo>
                    <a:pt x="128" y="6"/>
                  </a:lnTo>
                  <a:lnTo>
                    <a:pt x="113" y="0"/>
                  </a:lnTo>
                  <a:lnTo>
                    <a:pt x="96" y="6"/>
                  </a:lnTo>
                  <a:lnTo>
                    <a:pt x="80" y="23"/>
                  </a:lnTo>
                  <a:lnTo>
                    <a:pt x="64" y="51"/>
                  </a:lnTo>
                  <a:lnTo>
                    <a:pt x="50" y="90"/>
                  </a:lnTo>
                  <a:lnTo>
                    <a:pt x="35" y="140"/>
                  </a:lnTo>
                  <a:lnTo>
                    <a:pt x="22" y="200"/>
                  </a:lnTo>
                  <a:lnTo>
                    <a:pt x="10" y="271"/>
                  </a:lnTo>
                  <a:lnTo>
                    <a:pt x="0" y="353"/>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3476" name="Freeform 84"/>
            <p:cNvSpPr>
              <a:spLocks/>
            </p:cNvSpPr>
            <p:nvPr/>
          </p:nvSpPr>
          <p:spPr bwMode="auto">
            <a:xfrm>
              <a:off x="3509" y="2352"/>
              <a:ext cx="229" cy="355"/>
            </a:xfrm>
            <a:custGeom>
              <a:avLst/>
              <a:gdLst/>
              <a:ahLst/>
              <a:cxnLst>
                <a:cxn ang="0">
                  <a:pos x="228" y="0"/>
                </a:cxn>
                <a:cxn ang="0">
                  <a:pos x="216" y="85"/>
                </a:cxn>
                <a:cxn ang="0">
                  <a:pos x="204" y="156"/>
                </a:cxn>
                <a:cxn ang="0">
                  <a:pos x="190" y="218"/>
                </a:cxn>
                <a:cxn ang="0">
                  <a:pos x="176" y="266"/>
                </a:cxn>
                <a:cxn ang="0">
                  <a:pos x="160" y="306"/>
                </a:cxn>
                <a:cxn ang="0">
                  <a:pos x="145" y="333"/>
                </a:cxn>
                <a:cxn ang="0">
                  <a:pos x="128" y="350"/>
                </a:cxn>
                <a:cxn ang="0">
                  <a:pos x="113" y="354"/>
                </a:cxn>
                <a:cxn ang="0">
                  <a:pos x="96" y="350"/>
                </a:cxn>
                <a:cxn ang="0">
                  <a:pos x="80" y="333"/>
                </a:cxn>
                <a:cxn ang="0">
                  <a:pos x="65" y="306"/>
                </a:cxn>
                <a:cxn ang="0">
                  <a:pos x="50" y="266"/>
                </a:cxn>
                <a:cxn ang="0">
                  <a:pos x="35" y="218"/>
                </a:cxn>
                <a:cxn ang="0">
                  <a:pos x="22" y="156"/>
                </a:cxn>
                <a:cxn ang="0">
                  <a:pos x="10" y="85"/>
                </a:cxn>
                <a:cxn ang="0">
                  <a:pos x="0" y="0"/>
                </a:cxn>
              </a:cxnLst>
              <a:rect l="0" t="0" r="r" b="b"/>
              <a:pathLst>
                <a:path w="229" h="355">
                  <a:moveTo>
                    <a:pt x="228" y="0"/>
                  </a:moveTo>
                  <a:lnTo>
                    <a:pt x="216" y="85"/>
                  </a:lnTo>
                  <a:lnTo>
                    <a:pt x="204" y="156"/>
                  </a:lnTo>
                  <a:lnTo>
                    <a:pt x="190" y="218"/>
                  </a:lnTo>
                  <a:lnTo>
                    <a:pt x="176" y="266"/>
                  </a:lnTo>
                  <a:lnTo>
                    <a:pt x="160" y="306"/>
                  </a:lnTo>
                  <a:lnTo>
                    <a:pt x="145" y="333"/>
                  </a:lnTo>
                  <a:lnTo>
                    <a:pt x="128" y="350"/>
                  </a:lnTo>
                  <a:lnTo>
                    <a:pt x="113" y="354"/>
                  </a:lnTo>
                  <a:lnTo>
                    <a:pt x="96" y="350"/>
                  </a:lnTo>
                  <a:lnTo>
                    <a:pt x="80" y="333"/>
                  </a:lnTo>
                  <a:lnTo>
                    <a:pt x="65" y="306"/>
                  </a:lnTo>
                  <a:lnTo>
                    <a:pt x="50" y="266"/>
                  </a:lnTo>
                  <a:lnTo>
                    <a:pt x="35" y="218"/>
                  </a:lnTo>
                  <a:lnTo>
                    <a:pt x="22" y="156"/>
                  </a:lnTo>
                  <a:lnTo>
                    <a:pt x="10" y="85"/>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grpSp>
        <p:nvGrpSpPr>
          <p:cNvPr id="14" name="Group 85"/>
          <p:cNvGrpSpPr>
            <a:grpSpLocks/>
          </p:cNvGrpSpPr>
          <p:nvPr/>
        </p:nvGrpSpPr>
        <p:grpSpPr bwMode="auto">
          <a:xfrm>
            <a:off x="5435600" y="2795588"/>
            <a:ext cx="658813" cy="998537"/>
            <a:chOff x="3766" y="1996"/>
            <a:chExt cx="457" cy="713"/>
          </a:xfrm>
        </p:grpSpPr>
        <p:sp>
          <p:nvSpPr>
            <p:cNvPr id="443478" name="Freeform 86"/>
            <p:cNvSpPr>
              <a:spLocks/>
            </p:cNvSpPr>
            <p:nvPr/>
          </p:nvSpPr>
          <p:spPr bwMode="auto">
            <a:xfrm>
              <a:off x="3766" y="1996"/>
              <a:ext cx="229" cy="354"/>
            </a:xfrm>
            <a:custGeom>
              <a:avLst/>
              <a:gdLst/>
              <a:ahLst/>
              <a:cxnLst>
                <a:cxn ang="0">
                  <a:pos x="228" y="353"/>
                </a:cxn>
                <a:cxn ang="0">
                  <a:pos x="216" y="271"/>
                </a:cxn>
                <a:cxn ang="0">
                  <a:pos x="204" y="199"/>
                </a:cxn>
                <a:cxn ang="0">
                  <a:pos x="190" y="139"/>
                </a:cxn>
                <a:cxn ang="0">
                  <a:pos x="176" y="89"/>
                </a:cxn>
                <a:cxn ang="0">
                  <a:pos x="160" y="50"/>
                </a:cxn>
                <a:cxn ang="0">
                  <a:pos x="145" y="22"/>
                </a:cxn>
                <a:cxn ang="0">
                  <a:pos x="128" y="5"/>
                </a:cxn>
                <a:cxn ang="0">
                  <a:pos x="113" y="0"/>
                </a:cxn>
                <a:cxn ang="0">
                  <a:pos x="96" y="5"/>
                </a:cxn>
                <a:cxn ang="0">
                  <a:pos x="80" y="22"/>
                </a:cxn>
                <a:cxn ang="0">
                  <a:pos x="64" y="50"/>
                </a:cxn>
                <a:cxn ang="0">
                  <a:pos x="50" y="89"/>
                </a:cxn>
                <a:cxn ang="0">
                  <a:pos x="35" y="139"/>
                </a:cxn>
                <a:cxn ang="0">
                  <a:pos x="22" y="199"/>
                </a:cxn>
                <a:cxn ang="0">
                  <a:pos x="10" y="271"/>
                </a:cxn>
                <a:cxn ang="0">
                  <a:pos x="0" y="353"/>
                </a:cxn>
              </a:cxnLst>
              <a:rect l="0" t="0" r="r" b="b"/>
              <a:pathLst>
                <a:path w="229" h="354">
                  <a:moveTo>
                    <a:pt x="228" y="353"/>
                  </a:moveTo>
                  <a:lnTo>
                    <a:pt x="216" y="271"/>
                  </a:lnTo>
                  <a:lnTo>
                    <a:pt x="204" y="199"/>
                  </a:lnTo>
                  <a:lnTo>
                    <a:pt x="190" y="139"/>
                  </a:lnTo>
                  <a:lnTo>
                    <a:pt x="176" y="89"/>
                  </a:lnTo>
                  <a:lnTo>
                    <a:pt x="160" y="50"/>
                  </a:lnTo>
                  <a:lnTo>
                    <a:pt x="145" y="22"/>
                  </a:lnTo>
                  <a:lnTo>
                    <a:pt x="128" y="5"/>
                  </a:lnTo>
                  <a:lnTo>
                    <a:pt x="113" y="0"/>
                  </a:lnTo>
                  <a:lnTo>
                    <a:pt x="96" y="5"/>
                  </a:lnTo>
                  <a:lnTo>
                    <a:pt x="80" y="22"/>
                  </a:lnTo>
                  <a:lnTo>
                    <a:pt x="64" y="50"/>
                  </a:lnTo>
                  <a:lnTo>
                    <a:pt x="50" y="89"/>
                  </a:lnTo>
                  <a:lnTo>
                    <a:pt x="35" y="139"/>
                  </a:lnTo>
                  <a:lnTo>
                    <a:pt x="22" y="199"/>
                  </a:lnTo>
                  <a:lnTo>
                    <a:pt x="10" y="271"/>
                  </a:lnTo>
                  <a:lnTo>
                    <a:pt x="0" y="353"/>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3479" name="Freeform 87"/>
            <p:cNvSpPr>
              <a:spLocks/>
            </p:cNvSpPr>
            <p:nvPr/>
          </p:nvSpPr>
          <p:spPr bwMode="auto">
            <a:xfrm>
              <a:off x="3995" y="2354"/>
              <a:ext cx="228" cy="355"/>
            </a:xfrm>
            <a:custGeom>
              <a:avLst/>
              <a:gdLst/>
              <a:ahLst/>
              <a:cxnLst>
                <a:cxn ang="0">
                  <a:pos x="227" y="0"/>
                </a:cxn>
                <a:cxn ang="0">
                  <a:pos x="215" y="84"/>
                </a:cxn>
                <a:cxn ang="0">
                  <a:pos x="204" y="156"/>
                </a:cxn>
                <a:cxn ang="0">
                  <a:pos x="189" y="217"/>
                </a:cxn>
                <a:cxn ang="0">
                  <a:pos x="176" y="266"/>
                </a:cxn>
                <a:cxn ang="0">
                  <a:pos x="159" y="305"/>
                </a:cxn>
                <a:cxn ang="0">
                  <a:pos x="145" y="332"/>
                </a:cxn>
                <a:cxn ang="0">
                  <a:pos x="127" y="349"/>
                </a:cxn>
                <a:cxn ang="0">
                  <a:pos x="113" y="354"/>
                </a:cxn>
                <a:cxn ang="0">
                  <a:pos x="96" y="349"/>
                </a:cxn>
                <a:cxn ang="0">
                  <a:pos x="79" y="332"/>
                </a:cxn>
                <a:cxn ang="0">
                  <a:pos x="64" y="305"/>
                </a:cxn>
                <a:cxn ang="0">
                  <a:pos x="49" y="266"/>
                </a:cxn>
                <a:cxn ang="0">
                  <a:pos x="35" y="217"/>
                </a:cxn>
                <a:cxn ang="0">
                  <a:pos x="21" y="156"/>
                </a:cxn>
                <a:cxn ang="0">
                  <a:pos x="10" y="84"/>
                </a:cxn>
                <a:cxn ang="0">
                  <a:pos x="0" y="0"/>
                </a:cxn>
              </a:cxnLst>
              <a:rect l="0" t="0" r="r" b="b"/>
              <a:pathLst>
                <a:path w="228" h="355">
                  <a:moveTo>
                    <a:pt x="227" y="0"/>
                  </a:moveTo>
                  <a:lnTo>
                    <a:pt x="215" y="84"/>
                  </a:lnTo>
                  <a:lnTo>
                    <a:pt x="204" y="156"/>
                  </a:lnTo>
                  <a:lnTo>
                    <a:pt x="189" y="217"/>
                  </a:lnTo>
                  <a:lnTo>
                    <a:pt x="176" y="266"/>
                  </a:lnTo>
                  <a:lnTo>
                    <a:pt x="159" y="305"/>
                  </a:lnTo>
                  <a:lnTo>
                    <a:pt x="145" y="332"/>
                  </a:lnTo>
                  <a:lnTo>
                    <a:pt x="127" y="349"/>
                  </a:lnTo>
                  <a:lnTo>
                    <a:pt x="113" y="354"/>
                  </a:lnTo>
                  <a:lnTo>
                    <a:pt x="96" y="349"/>
                  </a:lnTo>
                  <a:lnTo>
                    <a:pt x="79" y="332"/>
                  </a:lnTo>
                  <a:lnTo>
                    <a:pt x="64" y="305"/>
                  </a:lnTo>
                  <a:lnTo>
                    <a:pt x="49" y="266"/>
                  </a:lnTo>
                  <a:lnTo>
                    <a:pt x="35" y="217"/>
                  </a:lnTo>
                  <a:lnTo>
                    <a:pt x="21" y="156"/>
                  </a:lnTo>
                  <a:lnTo>
                    <a:pt x="10" y="84"/>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grpSp>
        <p:nvGrpSpPr>
          <p:cNvPr id="15" name="Group 88"/>
          <p:cNvGrpSpPr>
            <a:grpSpLocks/>
          </p:cNvGrpSpPr>
          <p:nvPr/>
        </p:nvGrpSpPr>
        <p:grpSpPr bwMode="auto">
          <a:xfrm>
            <a:off x="6100763" y="2792413"/>
            <a:ext cx="658812" cy="1000125"/>
            <a:chOff x="4227" y="1994"/>
            <a:chExt cx="457" cy="713"/>
          </a:xfrm>
        </p:grpSpPr>
        <p:sp>
          <p:nvSpPr>
            <p:cNvPr id="443481" name="Freeform 89"/>
            <p:cNvSpPr>
              <a:spLocks/>
            </p:cNvSpPr>
            <p:nvPr/>
          </p:nvSpPr>
          <p:spPr bwMode="auto">
            <a:xfrm>
              <a:off x="4227" y="1994"/>
              <a:ext cx="228" cy="354"/>
            </a:xfrm>
            <a:custGeom>
              <a:avLst/>
              <a:gdLst/>
              <a:ahLst/>
              <a:cxnLst>
                <a:cxn ang="0">
                  <a:pos x="227" y="353"/>
                </a:cxn>
                <a:cxn ang="0">
                  <a:pos x="215" y="271"/>
                </a:cxn>
                <a:cxn ang="0">
                  <a:pos x="203" y="200"/>
                </a:cxn>
                <a:cxn ang="0">
                  <a:pos x="189" y="140"/>
                </a:cxn>
                <a:cxn ang="0">
                  <a:pos x="176" y="90"/>
                </a:cxn>
                <a:cxn ang="0">
                  <a:pos x="159" y="51"/>
                </a:cxn>
                <a:cxn ang="0">
                  <a:pos x="145" y="23"/>
                </a:cxn>
                <a:cxn ang="0">
                  <a:pos x="128" y="6"/>
                </a:cxn>
                <a:cxn ang="0">
                  <a:pos x="113" y="0"/>
                </a:cxn>
                <a:cxn ang="0">
                  <a:pos x="96" y="6"/>
                </a:cxn>
                <a:cxn ang="0">
                  <a:pos x="80" y="23"/>
                </a:cxn>
                <a:cxn ang="0">
                  <a:pos x="64" y="51"/>
                </a:cxn>
                <a:cxn ang="0">
                  <a:pos x="50" y="90"/>
                </a:cxn>
                <a:cxn ang="0">
                  <a:pos x="35" y="140"/>
                </a:cxn>
                <a:cxn ang="0">
                  <a:pos x="22" y="200"/>
                </a:cxn>
                <a:cxn ang="0">
                  <a:pos x="10" y="271"/>
                </a:cxn>
                <a:cxn ang="0">
                  <a:pos x="0" y="353"/>
                </a:cxn>
              </a:cxnLst>
              <a:rect l="0" t="0" r="r" b="b"/>
              <a:pathLst>
                <a:path w="228" h="354">
                  <a:moveTo>
                    <a:pt x="227" y="353"/>
                  </a:moveTo>
                  <a:lnTo>
                    <a:pt x="215" y="271"/>
                  </a:lnTo>
                  <a:lnTo>
                    <a:pt x="203" y="200"/>
                  </a:lnTo>
                  <a:lnTo>
                    <a:pt x="189" y="140"/>
                  </a:lnTo>
                  <a:lnTo>
                    <a:pt x="176" y="90"/>
                  </a:lnTo>
                  <a:lnTo>
                    <a:pt x="159" y="51"/>
                  </a:lnTo>
                  <a:lnTo>
                    <a:pt x="145" y="23"/>
                  </a:lnTo>
                  <a:lnTo>
                    <a:pt x="128" y="6"/>
                  </a:lnTo>
                  <a:lnTo>
                    <a:pt x="113" y="0"/>
                  </a:lnTo>
                  <a:lnTo>
                    <a:pt x="96" y="6"/>
                  </a:lnTo>
                  <a:lnTo>
                    <a:pt x="80" y="23"/>
                  </a:lnTo>
                  <a:lnTo>
                    <a:pt x="64" y="51"/>
                  </a:lnTo>
                  <a:lnTo>
                    <a:pt x="50" y="90"/>
                  </a:lnTo>
                  <a:lnTo>
                    <a:pt x="35" y="140"/>
                  </a:lnTo>
                  <a:lnTo>
                    <a:pt x="22" y="200"/>
                  </a:lnTo>
                  <a:lnTo>
                    <a:pt x="10" y="271"/>
                  </a:lnTo>
                  <a:lnTo>
                    <a:pt x="0" y="353"/>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3482" name="Freeform 90"/>
            <p:cNvSpPr>
              <a:spLocks/>
            </p:cNvSpPr>
            <p:nvPr/>
          </p:nvSpPr>
          <p:spPr bwMode="auto">
            <a:xfrm>
              <a:off x="4455" y="2352"/>
              <a:ext cx="229" cy="355"/>
            </a:xfrm>
            <a:custGeom>
              <a:avLst/>
              <a:gdLst/>
              <a:ahLst/>
              <a:cxnLst>
                <a:cxn ang="0">
                  <a:pos x="228" y="0"/>
                </a:cxn>
                <a:cxn ang="0">
                  <a:pos x="216" y="85"/>
                </a:cxn>
                <a:cxn ang="0">
                  <a:pos x="204" y="156"/>
                </a:cxn>
                <a:cxn ang="0">
                  <a:pos x="190" y="218"/>
                </a:cxn>
                <a:cxn ang="0">
                  <a:pos x="176" y="266"/>
                </a:cxn>
                <a:cxn ang="0">
                  <a:pos x="160" y="306"/>
                </a:cxn>
                <a:cxn ang="0">
                  <a:pos x="145" y="333"/>
                </a:cxn>
                <a:cxn ang="0">
                  <a:pos x="128" y="350"/>
                </a:cxn>
                <a:cxn ang="0">
                  <a:pos x="113" y="354"/>
                </a:cxn>
                <a:cxn ang="0">
                  <a:pos x="96" y="350"/>
                </a:cxn>
                <a:cxn ang="0">
                  <a:pos x="80" y="333"/>
                </a:cxn>
                <a:cxn ang="0">
                  <a:pos x="65" y="306"/>
                </a:cxn>
                <a:cxn ang="0">
                  <a:pos x="50" y="266"/>
                </a:cxn>
                <a:cxn ang="0">
                  <a:pos x="35" y="218"/>
                </a:cxn>
                <a:cxn ang="0">
                  <a:pos x="22" y="156"/>
                </a:cxn>
                <a:cxn ang="0">
                  <a:pos x="10" y="85"/>
                </a:cxn>
                <a:cxn ang="0">
                  <a:pos x="0" y="0"/>
                </a:cxn>
              </a:cxnLst>
              <a:rect l="0" t="0" r="r" b="b"/>
              <a:pathLst>
                <a:path w="229" h="355">
                  <a:moveTo>
                    <a:pt x="228" y="0"/>
                  </a:moveTo>
                  <a:lnTo>
                    <a:pt x="216" y="85"/>
                  </a:lnTo>
                  <a:lnTo>
                    <a:pt x="204" y="156"/>
                  </a:lnTo>
                  <a:lnTo>
                    <a:pt x="190" y="218"/>
                  </a:lnTo>
                  <a:lnTo>
                    <a:pt x="176" y="266"/>
                  </a:lnTo>
                  <a:lnTo>
                    <a:pt x="160" y="306"/>
                  </a:lnTo>
                  <a:lnTo>
                    <a:pt x="145" y="333"/>
                  </a:lnTo>
                  <a:lnTo>
                    <a:pt x="128" y="350"/>
                  </a:lnTo>
                  <a:lnTo>
                    <a:pt x="113" y="354"/>
                  </a:lnTo>
                  <a:lnTo>
                    <a:pt x="96" y="350"/>
                  </a:lnTo>
                  <a:lnTo>
                    <a:pt x="80" y="333"/>
                  </a:lnTo>
                  <a:lnTo>
                    <a:pt x="65" y="306"/>
                  </a:lnTo>
                  <a:lnTo>
                    <a:pt x="50" y="266"/>
                  </a:lnTo>
                  <a:lnTo>
                    <a:pt x="35" y="218"/>
                  </a:lnTo>
                  <a:lnTo>
                    <a:pt x="22" y="156"/>
                  </a:lnTo>
                  <a:lnTo>
                    <a:pt x="10" y="85"/>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sp>
        <p:nvSpPr>
          <p:cNvPr id="443483" name="Line 91"/>
          <p:cNvSpPr>
            <a:spLocks noChangeShapeType="1"/>
          </p:cNvSpPr>
          <p:nvPr/>
        </p:nvSpPr>
        <p:spPr bwMode="auto">
          <a:xfrm>
            <a:off x="4068763" y="5422900"/>
            <a:ext cx="3727450"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43484" name="Line 92"/>
          <p:cNvSpPr>
            <a:spLocks noChangeShapeType="1"/>
          </p:cNvSpPr>
          <p:nvPr/>
        </p:nvSpPr>
        <p:spPr bwMode="auto">
          <a:xfrm>
            <a:off x="4068763" y="5145088"/>
            <a:ext cx="0" cy="552450"/>
          </a:xfrm>
          <a:prstGeom prst="line">
            <a:avLst/>
          </a:prstGeom>
          <a:noFill/>
          <a:ln w="19050">
            <a:solidFill>
              <a:srgbClr val="008280"/>
            </a:solidFill>
            <a:round/>
            <a:headEnd/>
            <a:tailEnd/>
          </a:ln>
          <a:effectLst/>
        </p:spPr>
        <p:txBody>
          <a:bodyPr wrap="none" anchor="ctr"/>
          <a:lstStyle/>
          <a:p>
            <a:endParaRPr lang="en-US"/>
          </a:p>
        </p:txBody>
      </p:sp>
      <p:sp>
        <p:nvSpPr>
          <p:cNvPr id="443485" name="Text Box 93"/>
          <p:cNvSpPr txBox="1">
            <a:spLocks noChangeArrowheads="1"/>
          </p:cNvSpPr>
          <p:nvPr/>
        </p:nvSpPr>
        <p:spPr bwMode="auto">
          <a:xfrm>
            <a:off x="7966075" y="5373688"/>
            <a:ext cx="68897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Time</a:t>
            </a:r>
            <a:endParaRPr lang="en-US" sz="2200">
              <a:solidFill>
                <a:schemeClr val="tx1"/>
              </a:solidFill>
              <a:latin typeface="Times New Roman" pitchFamily="18" charset="0"/>
            </a:endParaRPr>
          </a:p>
        </p:txBody>
      </p:sp>
      <p:sp>
        <p:nvSpPr>
          <p:cNvPr id="443486" name="Text Box 94"/>
          <p:cNvSpPr txBox="1">
            <a:spLocks noChangeArrowheads="1"/>
          </p:cNvSpPr>
          <p:nvPr/>
        </p:nvSpPr>
        <p:spPr bwMode="auto">
          <a:xfrm>
            <a:off x="3727450" y="5373688"/>
            <a:ext cx="20637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0</a:t>
            </a:r>
            <a:endParaRPr lang="en-US" sz="2200">
              <a:solidFill>
                <a:schemeClr val="tx1"/>
              </a:solidFill>
              <a:latin typeface="Times New Roman" pitchFamily="18" charset="0"/>
            </a:endParaRPr>
          </a:p>
        </p:txBody>
      </p:sp>
      <p:sp>
        <p:nvSpPr>
          <p:cNvPr id="443487" name="Text Box 95"/>
          <p:cNvSpPr txBox="1">
            <a:spLocks noChangeArrowheads="1"/>
          </p:cNvSpPr>
          <p:nvPr/>
        </p:nvSpPr>
        <p:spPr bwMode="auto">
          <a:xfrm>
            <a:off x="3727450" y="5092700"/>
            <a:ext cx="214313"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t>
            </a:r>
            <a:endParaRPr lang="en-US" sz="2200">
              <a:solidFill>
                <a:schemeClr val="tx1"/>
              </a:solidFill>
              <a:latin typeface="Times New Roman" pitchFamily="18" charset="0"/>
            </a:endParaRPr>
          </a:p>
        </p:txBody>
      </p:sp>
      <p:sp>
        <p:nvSpPr>
          <p:cNvPr id="443488" name="Text Box 96"/>
          <p:cNvSpPr txBox="1">
            <a:spLocks noChangeArrowheads="1"/>
          </p:cNvSpPr>
          <p:nvPr/>
        </p:nvSpPr>
        <p:spPr bwMode="auto">
          <a:xfrm>
            <a:off x="3765550" y="5611813"/>
            <a:ext cx="188913" cy="458787"/>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100"/>
              <a:t>-</a:t>
            </a:r>
            <a:endParaRPr lang="en-US" sz="2200">
              <a:solidFill>
                <a:schemeClr val="tx1"/>
              </a:solidFill>
              <a:latin typeface="Times New Roman" pitchFamily="18" charset="0"/>
            </a:endParaRPr>
          </a:p>
        </p:txBody>
      </p:sp>
      <p:grpSp>
        <p:nvGrpSpPr>
          <p:cNvPr id="16" name="Group 97"/>
          <p:cNvGrpSpPr>
            <a:grpSpLocks/>
          </p:cNvGrpSpPr>
          <p:nvPr/>
        </p:nvGrpSpPr>
        <p:grpSpPr bwMode="auto">
          <a:xfrm>
            <a:off x="4059238" y="5183188"/>
            <a:ext cx="2571750" cy="488950"/>
            <a:chOff x="2813" y="3700"/>
            <a:chExt cx="1782" cy="349"/>
          </a:xfrm>
        </p:grpSpPr>
        <p:grpSp>
          <p:nvGrpSpPr>
            <p:cNvPr id="17" name="Group 98"/>
            <p:cNvGrpSpPr>
              <a:grpSpLocks/>
            </p:cNvGrpSpPr>
            <p:nvPr/>
          </p:nvGrpSpPr>
          <p:grpSpPr bwMode="auto">
            <a:xfrm>
              <a:off x="2813" y="3700"/>
              <a:ext cx="888" cy="346"/>
              <a:chOff x="2813" y="3700"/>
              <a:chExt cx="888" cy="346"/>
            </a:xfrm>
          </p:grpSpPr>
          <p:sp>
            <p:nvSpPr>
              <p:cNvPr id="443491" name="Freeform 99"/>
              <p:cNvSpPr>
                <a:spLocks/>
              </p:cNvSpPr>
              <p:nvPr/>
            </p:nvSpPr>
            <p:spPr bwMode="auto">
              <a:xfrm>
                <a:off x="2813" y="3700"/>
                <a:ext cx="78" cy="170"/>
              </a:xfrm>
              <a:custGeom>
                <a:avLst/>
                <a:gdLst/>
                <a:ahLst/>
                <a:cxnLst>
                  <a:cxn ang="0">
                    <a:pos x="77" y="169"/>
                  </a:cxn>
                  <a:cxn ang="0">
                    <a:pos x="71" y="131"/>
                  </a:cxn>
                  <a:cxn ang="0">
                    <a:pos x="68" y="96"/>
                  </a:cxn>
                  <a:cxn ang="0">
                    <a:pos x="62" y="67"/>
                  </a:cxn>
                  <a:cxn ang="0">
                    <a:pos x="59" y="43"/>
                  </a:cxn>
                  <a:cxn ang="0">
                    <a:pos x="53" y="25"/>
                  </a:cxn>
                  <a:cxn ang="0">
                    <a:pos x="48" y="12"/>
                  </a:cxn>
                  <a:cxn ang="0">
                    <a:pos x="42" y="3"/>
                  </a:cxn>
                  <a:cxn ang="0">
                    <a:pos x="38" y="0"/>
                  </a:cxn>
                  <a:cxn ang="0">
                    <a:pos x="32" y="3"/>
                  </a:cxn>
                  <a:cxn ang="0">
                    <a:pos x="27" y="12"/>
                  </a:cxn>
                  <a:cxn ang="0">
                    <a:pos x="21" y="25"/>
                  </a:cxn>
                  <a:cxn ang="0">
                    <a:pos x="16" y="43"/>
                  </a:cxn>
                  <a:cxn ang="0">
                    <a:pos x="11" y="67"/>
                  </a:cxn>
                  <a:cxn ang="0">
                    <a:pos x="7" y="96"/>
                  </a:cxn>
                  <a:cxn ang="0">
                    <a:pos x="3" y="131"/>
                  </a:cxn>
                  <a:cxn ang="0">
                    <a:pos x="0" y="169"/>
                  </a:cxn>
                </a:cxnLst>
                <a:rect l="0" t="0" r="r" b="b"/>
                <a:pathLst>
                  <a:path w="78" h="170">
                    <a:moveTo>
                      <a:pt x="77" y="169"/>
                    </a:moveTo>
                    <a:lnTo>
                      <a:pt x="71" y="131"/>
                    </a:lnTo>
                    <a:lnTo>
                      <a:pt x="68" y="96"/>
                    </a:lnTo>
                    <a:lnTo>
                      <a:pt x="62" y="67"/>
                    </a:lnTo>
                    <a:lnTo>
                      <a:pt x="59" y="43"/>
                    </a:lnTo>
                    <a:lnTo>
                      <a:pt x="53" y="25"/>
                    </a:lnTo>
                    <a:lnTo>
                      <a:pt x="48" y="12"/>
                    </a:lnTo>
                    <a:lnTo>
                      <a:pt x="42" y="3"/>
                    </a:lnTo>
                    <a:lnTo>
                      <a:pt x="38" y="0"/>
                    </a:lnTo>
                    <a:lnTo>
                      <a:pt x="32" y="3"/>
                    </a:lnTo>
                    <a:lnTo>
                      <a:pt x="27" y="12"/>
                    </a:lnTo>
                    <a:lnTo>
                      <a:pt x="21" y="25"/>
                    </a:lnTo>
                    <a:lnTo>
                      <a:pt x="16" y="43"/>
                    </a:lnTo>
                    <a:lnTo>
                      <a:pt x="11" y="67"/>
                    </a:lnTo>
                    <a:lnTo>
                      <a:pt x="7" y="96"/>
                    </a:lnTo>
                    <a:lnTo>
                      <a:pt x="3"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492" name="Freeform 100"/>
              <p:cNvSpPr>
                <a:spLocks/>
              </p:cNvSpPr>
              <p:nvPr/>
            </p:nvSpPr>
            <p:spPr bwMode="auto">
              <a:xfrm>
                <a:off x="2890" y="3872"/>
                <a:ext cx="76" cy="171"/>
              </a:xfrm>
              <a:custGeom>
                <a:avLst/>
                <a:gdLst/>
                <a:ahLst/>
                <a:cxnLst>
                  <a:cxn ang="0">
                    <a:pos x="75" y="0"/>
                  </a:cxn>
                  <a:cxn ang="0">
                    <a:pos x="71" y="41"/>
                  </a:cxn>
                  <a:cxn ang="0">
                    <a:pos x="67" y="75"/>
                  </a:cxn>
                  <a:cxn ang="0">
                    <a:pos x="61" y="105"/>
                  </a:cxn>
                  <a:cxn ang="0">
                    <a:pos x="58" y="128"/>
                  </a:cxn>
                  <a:cxn ang="0">
                    <a:pos x="52" y="148"/>
                  </a:cxn>
                  <a:cxn ang="0">
                    <a:pos x="47" y="160"/>
                  </a:cxn>
                  <a:cxn ang="0">
                    <a:pos x="41" y="168"/>
                  </a:cxn>
                  <a:cxn ang="0">
                    <a:pos x="37" y="170"/>
                  </a:cxn>
                  <a:cxn ang="0">
                    <a:pos x="31" y="168"/>
                  </a:cxn>
                  <a:cxn ang="0">
                    <a:pos x="26" y="160"/>
                  </a:cxn>
                  <a:cxn ang="0">
                    <a:pos x="20" y="148"/>
                  </a:cxn>
                  <a:cxn ang="0">
                    <a:pos x="16" y="128"/>
                  </a:cxn>
                  <a:cxn ang="0">
                    <a:pos x="10" y="105"/>
                  </a:cxn>
                  <a:cxn ang="0">
                    <a:pos x="6" y="75"/>
                  </a:cxn>
                  <a:cxn ang="0">
                    <a:pos x="3" y="41"/>
                  </a:cxn>
                  <a:cxn ang="0">
                    <a:pos x="0" y="0"/>
                  </a:cxn>
                </a:cxnLst>
                <a:rect l="0" t="0" r="r" b="b"/>
                <a:pathLst>
                  <a:path w="76" h="171">
                    <a:moveTo>
                      <a:pt x="75" y="0"/>
                    </a:moveTo>
                    <a:lnTo>
                      <a:pt x="71" y="41"/>
                    </a:lnTo>
                    <a:lnTo>
                      <a:pt x="67" y="75"/>
                    </a:lnTo>
                    <a:lnTo>
                      <a:pt x="61" y="105"/>
                    </a:lnTo>
                    <a:lnTo>
                      <a:pt x="58" y="128"/>
                    </a:lnTo>
                    <a:lnTo>
                      <a:pt x="52" y="148"/>
                    </a:lnTo>
                    <a:lnTo>
                      <a:pt x="47" y="160"/>
                    </a:lnTo>
                    <a:lnTo>
                      <a:pt x="41" y="168"/>
                    </a:lnTo>
                    <a:lnTo>
                      <a:pt x="37" y="170"/>
                    </a:lnTo>
                    <a:lnTo>
                      <a:pt x="31" y="168"/>
                    </a:lnTo>
                    <a:lnTo>
                      <a:pt x="26" y="160"/>
                    </a:lnTo>
                    <a:lnTo>
                      <a:pt x="20" y="148"/>
                    </a:lnTo>
                    <a:lnTo>
                      <a:pt x="16" y="128"/>
                    </a:lnTo>
                    <a:lnTo>
                      <a:pt x="10" y="105"/>
                    </a:lnTo>
                    <a:lnTo>
                      <a:pt x="6"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493" name="Freeform 101"/>
              <p:cNvSpPr>
                <a:spLocks/>
              </p:cNvSpPr>
              <p:nvPr/>
            </p:nvSpPr>
            <p:spPr bwMode="auto">
              <a:xfrm>
                <a:off x="2975" y="3701"/>
                <a:ext cx="78" cy="170"/>
              </a:xfrm>
              <a:custGeom>
                <a:avLst/>
                <a:gdLst/>
                <a:ahLst/>
                <a:cxnLst>
                  <a:cxn ang="0">
                    <a:pos x="77" y="169"/>
                  </a:cxn>
                  <a:cxn ang="0">
                    <a:pos x="72" y="131"/>
                  </a:cxn>
                  <a:cxn ang="0">
                    <a:pos x="68" y="96"/>
                  </a:cxn>
                  <a:cxn ang="0">
                    <a:pos x="63" y="67"/>
                  </a:cxn>
                  <a:cxn ang="0">
                    <a:pos x="59" y="43"/>
                  </a:cxn>
                  <a:cxn ang="0">
                    <a:pos x="53" y="25"/>
                  </a:cxn>
                  <a:cxn ang="0">
                    <a:pos x="48" y="11"/>
                  </a:cxn>
                  <a:cxn ang="0">
                    <a:pos x="43" y="3"/>
                  </a:cxn>
                  <a:cxn ang="0">
                    <a:pos x="38" y="0"/>
                  </a:cxn>
                  <a:cxn ang="0">
                    <a:pos x="33" y="3"/>
                  </a:cxn>
                  <a:cxn ang="0">
                    <a:pos x="27" y="11"/>
                  </a:cxn>
                  <a:cxn ang="0">
                    <a:pos x="21" y="25"/>
                  </a:cxn>
                  <a:cxn ang="0">
                    <a:pos x="16" y="43"/>
                  </a:cxn>
                  <a:cxn ang="0">
                    <a:pos x="11" y="67"/>
                  </a:cxn>
                  <a:cxn ang="0">
                    <a:pos x="7" y="96"/>
                  </a:cxn>
                  <a:cxn ang="0">
                    <a:pos x="3" y="131"/>
                  </a:cxn>
                  <a:cxn ang="0">
                    <a:pos x="0" y="169"/>
                  </a:cxn>
                </a:cxnLst>
                <a:rect l="0" t="0" r="r" b="b"/>
                <a:pathLst>
                  <a:path w="78" h="170">
                    <a:moveTo>
                      <a:pt x="77" y="169"/>
                    </a:moveTo>
                    <a:lnTo>
                      <a:pt x="72" y="131"/>
                    </a:lnTo>
                    <a:lnTo>
                      <a:pt x="68" y="96"/>
                    </a:lnTo>
                    <a:lnTo>
                      <a:pt x="63" y="67"/>
                    </a:lnTo>
                    <a:lnTo>
                      <a:pt x="59" y="43"/>
                    </a:lnTo>
                    <a:lnTo>
                      <a:pt x="53" y="25"/>
                    </a:lnTo>
                    <a:lnTo>
                      <a:pt x="48" y="11"/>
                    </a:lnTo>
                    <a:lnTo>
                      <a:pt x="43" y="3"/>
                    </a:lnTo>
                    <a:lnTo>
                      <a:pt x="38" y="0"/>
                    </a:lnTo>
                    <a:lnTo>
                      <a:pt x="33" y="3"/>
                    </a:lnTo>
                    <a:lnTo>
                      <a:pt x="27" y="11"/>
                    </a:lnTo>
                    <a:lnTo>
                      <a:pt x="21" y="25"/>
                    </a:lnTo>
                    <a:lnTo>
                      <a:pt x="16" y="43"/>
                    </a:lnTo>
                    <a:lnTo>
                      <a:pt x="11" y="67"/>
                    </a:lnTo>
                    <a:lnTo>
                      <a:pt x="7" y="96"/>
                    </a:lnTo>
                    <a:lnTo>
                      <a:pt x="3"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494" name="Freeform 102"/>
              <p:cNvSpPr>
                <a:spLocks/>
              </p:cNvSpPr>
              <p:nvPr/>
            </p:nvSpPr>
            <p:spPr bwMode="auto">
              <a:xfrm>
                <a:off x="3052" y="3873"/>
                <a:ext cx="76" cy="171"/>
              </a:xfrm>
              <a:custGeom>
                <a:avLst/>
                <a:gdLst/>
                <a:ahLst/>
                <a:cxnLst>
                  <a:cxn ang="0">
                    <a:pos x="75" y="0"/>
                  </a:cxn>
                  <a:cxn ang="0">
                    <a:pos x="71" y="41"/>
                  </a:cxn>
                  <a:cxn ang="0">
                    <a:pos x="67" y="75"/>
                  </a:cxn>
                  <a:cxn ang="0">
                    <a:pos x="62" y="104"/>
                  </a:cxn>
                  <a:cxn ang="0">
                    <a:pos x="58" y="128"/>
                  </a:cxn>
                  <a:cxn ang="0">
                    <a:pos x="52" y="147"/>
                  </a:cxn>
                  <a:cxn ang="0">
                    <a:pos x="47" y="160"/>
                  </a:cxn>
                  <a:cxn ang="0">
                    <a:pos x="42" y="168"/>
                  </a:cxn>
                  <a:cxn ang="0">
                    <a:pos x="37" y="170"/>
                  </a:cxn>
                  <a:cxn ang="0">
                    <a:pos x="32" y="168"/>
                  </a:cxn>
                  <a:cxn ang="0">
                    <a:pos x="26" y="160"/>
                  </a:cxn>
                  <a:cxn ang="0">
                    <a:pos x="20" y="147"/>
                  </a:cxn>
                  <a:cxn ang="0">
                    <a:pos x="16" y="128"/>
                  </a:cxn>
                  <a:cxn ang="0">
                    <a:pos x="10" y="104"/>
                  </a:cxn>
                  <a:cxn ang="0">
                    <a:pos x="7" y="75"/>
                  </a:cxn>
                  <a:cxn ang="0">
                    <a:pos x="3" y="41"/>
                  </a:cxn>
                  <a:cxn ang="0">
                    <a:pos x="0" y="0"/>
                  </a:cxn>
                </a:cxnLst>
                <a:rect l="0" t="0" r="r" b="b"/>
                <a:pathLst>
                  <a:path w="76" h="171">
                    <a:moveTo>
                      <a:pt x="75" y="0"/>
                    </a:moveTo>
                    <a:lnTo>
                      <a:pt x="71" y="41"/>
                    </a:lnTo>
                    <a:lnTo>
                      <a:pt x="67" y="75"/>
                    </a:lnTo>
                    <a:lnTo>
                      <a:pt x="62" y="104"/>
                    </a:lnTo>
                    <a:lnTo>
                      <a:pt x="58" y="128"/>
                    </a:lnTo>
                    <a:lnTo>
                      <a:pt x="52" y="147"/>
                    </a:lnTo>
                    <a:lnTo>
                      <a:pt x="47" y="160"/>
                    </a:lnTo>
                    <a:lnTo>
                      <a:pt x="42" y="168"/>
                    </a:lnTo>
                    <a:lnTo>
                      <a:pt x="37" y="170"/>
                    </a:lnTo>
                    <a:lnTo>
                      <a:pt x="32" y="168"/>
                    </a:lnTo>
                    <a:lnTo>
                      <a:pt x="26" y="160"/>
                    </a:lnTo>
                    <a:lnTo>
                      <a:pt x="20" y="147"/>
                    </a:lnTo>
                    <a:lnTo>
                      <a:pt x="16" y="128"/>
                    </a:lnTo>
                    <a:lnTo>
                      <a:pt x="10" y="104"/>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495" name="Freeform 103"/>
              <p:cNvSpPr>
                <a:spLocks/>
              </p:cNvSpPr>
              <p:nvPr/>
            </p:nvSpPr>
            <p:spPr bwMode="auto">
              <a:xfrm>
                <a:off x="3127" y="3703"/>
                <a:ext cx="77" cy="170"/>
              </a:xfrm>
              <a:custGeom>
                <a:avLst/>
                <a:gdLst/>
                <a:ahLst/>
                <a:cxnLst>
                  <a:cxn ang="0">
                    <a:pos x="76" y="169"/>
                  </a:cxn>
                  <a:cxn ang="0">
                    <a:pos x="71" y="131"/>
                  </a:cxn>
                  <a:cxn ang="0">
                    <a:pos x="67" y="96"/>
                  </a:cxn>
                  <a:cxn ang="0">
                    <a:pos x="61" y="67"/>
                  </a:cxn>
                  <a:cxn ang="0">
                    <a:pos x="58" y="43"/>
                  </a:cxn>
                  <a:cxn ang="0">
                    <a:pos x="52" y="25"/>
                  </a:cxn>
                  <a:cxn ang="0">
                    <a:pos x="47" y="11"/>
                  </a:cxn>
                  <a:cxn ang="0">
                    <a:pos x="41" y="3"/>
                  </a:cxn>
                  <a:cxn ang="0">
                    <a:pos x="37" y="0"/>
                  </a:cxn>
                  <a:cxn ang="0">
                    <a:pos x="31" y="3"/>
                  </a:cxn>
                  <a:cxn ang="0">
                    <a:pos x="26" y="11"/>
                  </a:cxn>
                  <a:cxn ang="0">
                    <a:pos x="20" y="25"/>
                  </a:cxn>
                  <a:cxn ang="0">
                    <a:pos x="16" y="43"/>
                  </a:cxn>
                  <a:cxn ang="0">
                    <a:pos x="10" y="67"/>
                  </a:cxn>
                  <a:cxn ang="0">
                    <a:pos x="7" y="96"/>
                  </a:cxn>
                  <a:cxn ang="0">
                    <a:pos x="3" y="131"/>
                  </a:cxn>
                  <a:cxn ang="0">
                    <a:pos x="0" y="169"/>
                  </a:cxn>
                </a:cxnLst>
                <a:rect l="0" t="0" r="r" b="b"/>
                <a:pathLst>
                  <a:path w="77" h="170">
                    <a:moveTo>
                      <a:pt x="76" y="169"/>
                    </a:moveTo>
                    <a:lnTo>
                      <a:pt x="71" y="131"/>
                    </a:lnTo>
                    <a:lnTo>
                      <a:pt x="67" y="96"/>
                    </a:lnTo>
                    <a:lnTo>
                      <a:pt x="61" y="67"/>
                    </a:lnTo>
                    <a:lnTo>
                      <a:pt x="58" y="43"/>
                    </a:lnTo>
                    <a:lnTo>
                      <a:pt x="52" y="25"/>
                    </a:lnTo>
                    <a:lnTo>
                      <a:pt x="47" y="11"/>
                    </a:lnTo>
                    <a:lnTo>
                      <a:pt x="41" y="3"/>
                    </a:lnTo>
                    <a:lnTo>
                      <a:pt x="37" y="0"/>
                    </a:lnTo>
                    <a:lnTo>
                      <a:pt x="31" y="3"/>
                    </a:lnTo>
                    <a:lnTo>
                      <a:pt x="26" y="11"/>
                    </a:lnTo>
                    <a:lnTo>
                      <a:pt x="20" y="25"/>
                    </a:lnTo>
                    <a:lnTo>
                      <a:pt x="16" y="43"/>
                    </a:lnTo>
                    <a:lnTo>
                      <a:pt x="10" y="67"/>
                    </a:lnTo>
                    <a:lnTo>
                      <a:pt x="7" y="96"/>
                    </a:lnTo>
                    <a:lnTo>
                      <a:pt x="3"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496" name="Freeform 104"/>
              <p:cNvSpPr>
                <a:spLocks/>
              </p:cNvSpPr>
              <p:nvPr/>
            </p:nvSpPr>
            <p:spPr bwMode="auto">
              <a:xfrm>
                <a:off x="3203" y="3876"/>
                <a:ext cx="76" cy="170"/>
              </a:xfrm>
              <a:custGeom>
                <a:avLst/>
                <a:gdLst/>
                <a:ahLst/>
                <a:cxnLst>
                  <a:cxn ang="0">
                    <a:pos x="75" y="0"/>
                  </a:cxn>
                  <a:cxn ang="0">
                    <a:pos x="71" y="40"/>
                  </a:cxn>
                  <a:cxn ang="0">
                    <a:pos x="67" y="74"/>
                  </a:cxn>
                  <a:cxn ang="0">
                    <a:pos x="61" y="104"/>
                  </a:cxn>
                  <a:cxn ang="0">
                    <a:pos x="58" y="127"/>
                  </a:cxn>
                  <a:cxn ang="0">
                    <a:pos x="52" y="146"/>
                  </a:cxn>
                  <a:cxn ang="0">
                    <a:pos x="47" y="159"/>
                  </a:cxn>
                  <a:cxn ang="0">
                    <a:pos x="42" y="167"/>
                  </a:cxn>
                  <a:cxn ang="0">
                    <a:pos x="37" y="169"/>
                  </a:cxn>
                  <a:cxn ang="0">
                    <a:pos x="32" y="167"/>
                  </a:cxn>
                  <a:cxn ang="0">
                    <a:pos x="26" y="159"/>
                  </a:cxn>
                  <a:cxn ang="0">
                    <a:pos x="20" y="146"/>
                  </a:cxn>
                  <a:cxn ang="0">
                    <a:pos x="16" y="127"/>
                  </a:cxn>
                  <a:cxn ang="0">
                    <a:pos x="11" y="104"/>
                  </a:cxn>
                  <a:cxn ang="0">
                    <a:pos x="7" y="74"/>
                  </a:cxn>
                  <a:cxn ang="0">
                    <a:pos x="3" y="40"/>
                  </a:cxn>
                  <a:cxn ang="0">
                    <a:pos x="0" y="0"/>
                  </a:cxn>
                </a:cxnLst>
                <a:rect l="0" t="0" r="r" b="b"/>
                <a:pathLst>
                  <a:path w="76" h="170">
                    <a:moveTo>
                      <a:pt x="75" y="0"/>
                    </a:moveTo>
                    <a:lnTo>
                      <a:pt x="71" y="40"/>
                    </a:lnTo>
                    <a:lnTo>
                      <a:pt x="67" y="74"/>
                    </a:lnTo>
                    <a:lnTo>
                      <a:pt x="61" y="104"/>
                    </a:lnTo>
                    <a:lnTo>
                      <a:pt x="58" y="127"/>
                    </a:lnTo>
                    <a:lnTo>
                      <a:pt x="52" y="146"/>
                    </a:lnTo>
                    <a:lnTo>
                      <a:pt x="47" y="159"/>
                    </a:lnTo>
                    <a:lnTo>
                      <a:pt x="42" y="167"/>
                    </a:lnTo>
                    <a:lnTo>
                      <a:pt x="37" y="169"/>
                    </a:lnTo>
                    <a:lnTo>
                      <a:pt x="32" y="167"/>
                    </a:lnTo>
                    <a:lnTo>
                      <a:pt x="26" y="159"/>
                    </a:lnTo>
                    <a:lnTo>
                      <a:pt x="20" y="146"/>
                    </a:lnTo>
                    <a:lnTo>
                      <a:pt x="16" y="127"/>
                    </a:lnTo>
                    <a:lnTo>
                      <a:pt x="11" y="104"/>
                    </a:lnTo>
                    <a:lnTo>
                      <a:pt x="7" y="74"/>
                    </a:lnTo>
                    <a:lnTo>
                      <a:pt x="3" y="40"/>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497" name="Freeform 105"/>
              <p:cNvSpPr>
                <a:spLocks/>
              </p:cNvSpPr>
              <p:nvPr/>
            </p:nvSpPr>
            <p:spPr bwMode="auto">
              <a:xfrm>
                <a:off x="3264" y="3703"/>
                <a:ext cx="78" cy="170"/>
              </a:xfrm>
              <a:custGeom>
                <a:avLst/>
                <a:gdLst/>
                <a:ahLst/>
                <a:cxnLst>
                  <a:cxn ang="0">
                    <a:pos x="77" y="169"/>
                  </a:cxn>
                  <a:cxn ang="0">
                    <a:pos x="72" y="131"/>
                  </a:cxn>
                  <a:cxn ang="0">
                    <a:pos x="68" y="96"/>
                  </a:cxn>
                  <a:cxn ang="0">
                    <a:pos x="62" y="67"/>
                  </a:cxn>
                  <a:cxn ang="0">
                    <a:pos x="59" y="43"/>
                  </a:cxn>
                  <a:cxn ang="0">
                    <a:pos x="53" y="25"/>
                  </a:cxn>
                  <a:cxn ang="0">
                    <a:pos x="48" y="11"/>
                  </a:cxn>
                  <a:cxn ang="0">
                    <a:pos x="42" y="3"/>
                  </a:cxn>
                  <a:cxn ang="0">
                    <a:pos x="37" y="0"/>
                  </a:cxn>
                  <a:cxn ang="0">
                    <a:pos x="32" y="3"/>
                  </a:cxn>
                  <a:cxn ang="0">
                    <a:pos x="26" y="11"/>
                  </a:cxn>
                  <a:cxn ang="0">
                    <a:pos x="20" y="25"/>
                  </a:cxn>
                  <a:cxn ang="0">
                    <a:pos x="16" y="43"/>
                  </a:cxn>
                  <a:cxn ang="0">
                    <a:pos x="10" y="67"/>
                  </a:cxn>
                  <a:cxn ang="0">
                    <a:pos x="7" y="96"/>
                  </a:cxn>
                  <a:cxn ang="0">
                    <a:pos x="3" y="131"/>
                  </a:cxn>
                  <a:cxn ang="0">
                    <a:pos x="0" y="169"/>
                  </a:cxn>
                </a:cxnLst>
                <a:rect l="0" t="0" r="r" b="b"/>
                <a:pathLst>
                  <a:path w="78" h="170">
                    <a:moveTo>
                      <a:pt x="77" y="169"/>
                    </a:moveTo>
                    <a:lnTo>
                      <a:pt x="72" y="131"/>
                    </a:lnTo>
                    <a:lnTo>
                      <a:pt x="68" y="96"/>
                    </a:lnTo>
                    <a:lnTo>
                      <a:pt x="62" y="67"/>
                    </a:lnTo>
                    <a:lnTo>
                      <a:pt x="59" y="43"/>
                    </a:lnTo>
                    <a:lnTo>
                      <a:pt x="53" y="25"/>
                    </a:lnTo>
                    <a:lnTo>
                      <a:pt x="48" y="11"/>
                    </a:lnTo>
                    <a:lnTo>
                      <a:pt x="42" y="3"/>
                    </a:lnTo>
                    <a:lnTo>
                      <a:pt x="37" y="0"/>
                    </a:lnTo>
                    <a:lnTo>
                      <a:pt x="32" y="3"/>
                    </a:lnTo>
                    <a:lnTo>
                      <a:pt x="26" y="11"/>
                    </a:lnTo>
                    <a:lnTo>
                      <a:pt x="20" y="25"/>
                    </a:lnTo>
                    <a:lnTo>
                      <a:pt x="16" y="43"/>
                    </a:lnTo>
                    <a:lnTo>
                      <a:pt x="10" y="67"/>
                    </a:lnTo>
                    <a:lnTo>
                      <a:pt x="7" y="96"/>
                    </a:lnTo>
                    <a:lnTo>
                      <a:pt x="3"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498" name="Freeform 106"/>
              <p:cNvSpPr>
                <a:spLocks/>
              </p:cNvSpPr>
              <p:nvPr/>
            </p:nvSpPr>
            <p:spPr bwMode="auto">
              <a:xfrm>
                <a:off x="3341" y="3875"/>
                <a:ext cx="76" cy="171"/>
              </a:xfrm>
              <a:custGeom>
                <a:avLst/>
                <a:gdLst/>
                <a:ahLst/>
                <a:cxnLst>
                  <a:cxn ang="0">
                    <a:pos x="75" y="0"/>
                  </a:cxn>
                  <a:cxn ang="0">
                    <a:pos x="71" y="41"/>
                  </a:cxn>
                  <a:cxn ang="0">
                    <a:pos x="67" y="75"/>
                  </a:cxn>
                  <a:cxn ang="0">
                    <a:pos x="61" y="104"/>
                  </a:cxn>
                  <a:cxn ang="0">
                    <a:pos x="58" y="128"/>
                  </a:cxn>
                  <a:cxn ang="0">
                    <a:pos x="52" y="147"/>
                  </a:cxn>
                  <a:cxn ang="0">
                    <a:pos x="47" y="160"/>
                  </a:cxn>
                  <a:cxn ang="0">
                    <a:pos x="41" y="168"/>
                  </a:cxn>
                  <a:cxn ang="0">
                    <a:pos x="37" y="170"/>
                  </a:cxn>
                  <a:cxn ang="0">
                    <a:pos x="31" y="168"/>
                  </a:cxn>
                  <a:cxn ang="0">
                    <a:pos x="26" y="160"/>
                  </a:cxn>
                  <a:cxn ang="0">
                    <a:pos x="20" y="147"/>
                  </a:cxn>
                  <a:cxn ang="0">
                    <a:pos x="16" y="128"/>
                  </a:cxn>
                  <a:cxn ang="0">
                    <a:pos x="10" y="104"/>
                  </a:cxn>
                  <a:cxn ang="0">
                    <a:pos x="7" y="75"/>
                  </a:cxn>
                  <a:cxn ang="0">
                    <a:pos x="3" y="41"/>
                  </a:cxn>
                  <a:cxn ang="0">
                    <a:pos x="0" y="0"/>
                  </a:cxn>
                </a:cxnLst>
                <a:rect l="0" t="0" r="r" b="b"/>
                <a:pathLst>
                  <a:path w="76" h="171">
                    <a:moveTo>
                      <a:pt x="75" y="0"/>
                    </a:moveTo>
                    <a:lnTo>
                      <a:pt x="71" y="41"/>
                    </a:lnTo>
                    <a:lnTo>
                      <a:pt x="67" y="75"/>
                    </a:lnTo>
                    <a:lnTo>
                      <a:pt x="61" y="104"/>
                    </a:lnTo>
                    <a:lnTo>
                      <a:pt x="58" y="128"/>
                    </a:lnTo>
                    <a:lnTo>
                      <a:pt x="52" y="147"/>
                    </a:lnTo>
                    <a:lnTo>
                      <a:pt x="47" y="160"/>
                    </a:lnTo>
                    <a:lnTo>
                      <a:pt x="41" y="168"/>
                    </a:lnTo>
                    <a:lnTo>
                      <a:pt x="37" y="170"/>
                    </a:lnTo>
                    <a:lnTo>
                      <a:pt x="31" y="168"/>
                    </a:lnTo>
                    <a:lnTo>
                      <a:pt x="26" y="160"/>
                    </a:lnTo>
                    <a:lnTo>
                      <a:pt x="20" y="147"/>
                    </a:lnTo>
                    <a:lnTo>
                      <a:pt x="16" y="128"/>
                    </a:lnTo>
                    <a:lnTo>
                      <a:pt x="10" y="104"/>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499" name="Freeform 107"/>
              <p:cNvSpPr>
                <a:spLocks/>
              </p:cNvSpPr>
              <p:nvPr/>
            </p:nvSpPr>
            <p:spPr bwMode="auto">
              <a:xfrm>
                <a:off x="3402" y="3701"/>
                <a:ext cx="77" cy="170"/>
              </a:xfrm>
              <a:custGeom>
                <a:avLst/>
                <a:gdLst/>
                <a:ahLst/>
                <a:cxnLst>
                  <a:cxn ang="0">
                    <a:pos x="76" y="169"/>
                  </a:cxn>
                  <a:cxn ang="0">
                    <a:pos x="71" y="130"/>
                  </a:cxn>
                  <a:cxn ang="0">
                    <a:pos x="67" y="95"/>
                  </a:cxn>
                  <a:cxn ang="0">
                    <a:pos x="62" y="67"/>
                  </a:cxn>
                  <a:cxn ang="0">
                    <a:pos x="58" y="42"/>
                  </a:cxn>
                  <a:cxn ang="0">
                    <a:pos x="52" y="25"/>
                  </a:cxn>
                  <a:cxn ang="0">
                    <a:pos x="47" y="11"/>
                  </a:cxn>
                  <a:cxn ang="0">
                    <a:pos x="42" y="3"/>
                  </a:cxn>
                  <a:cxn ang="0">
                    <a:pos x="37" y="0"/>
                  </a:cxn>
                  <a:cxn ang="0">
                    <a:pos x="32" y="3"/>
                  </a:cxn>
                  <a:cxn ang="0">
                    <a:pos x="26" y="11"/>
                  </a:cxn>
                  <a:cxn ang="0">
                    <a:pos x="20" y="25"/>
                  </a:cxn>
                  <a:cxn ang="0">
                    <a:pos x="16" y="42"/>
                  </a:cxn>
                  <a:cxn ang="0">
                    <a:pos x="10" y="67"/>
                  </a:cxn>
                  <a:cxn ang="0">
                    <a:pos x="7" y="95"/>
                  </a:cxn>
                  <a:cxn ang="0">
                    <a:pos x="3" y="130"/>
                  </a:cxn>
                  <a:cxn ang="0">
                    <a:pos x="0" y="169"/>
                  </a:cxn>
                </a:cxnLst>
                <a:rect l="0" t="0" r="r" b="b"/>
                <a:pathLst>
                  <a:path w="77" h="170">
                    <a:moveTo>
                      <a:pt x="76" y="169"/>
                    </a:moveTo>
                    <a:lnTo>
                      <a:pt x="71" y="130"/>
                    </a:lnTo>
                    <a:lnTo>
                      <a:pt x="67" y="95"/>
                    </a:lnTo>
                    <a:lnTo>
                      <a:pt x="62" y="67"/>
                    </a:lnTo>
                    <a:lnTo>
                      <a:pt x="58" y="42"/>
                    </a:lnTo>
                    <a:lnTo>
                      <a:pt x="52" y="25"/>
                    </a:lnTo>
                    <a:lnTo>
                      <a:pt x="47" y="11"/>
                    </a:lnTo>
                    <a:lnTo>
                      <a:pt x="42" y="3"/>
                    </a:lnTo>
                    <a:lnTo>
                      <a:pt x="37" y="0"/>
                    </a:lnTo>
                    <a:lnTo>
                      <a:pt x="32" y="3"/>
                    </a:lnTo>
                    <a:lnTo>
                      <a:pt x="26" y="11"/>
                    </a:lnTo>
                    <a:lnTo>
                      <a:pt x="20" y="25"/>
                    </a:lnTo>
                    <a:lnTo>
                      <a:pt x="16" y="42"/>
                    </a:lnTo>
                    <a:lnTo>
                      <a:pt x="10" y="67"/>
                    </a:lnTo>
                    <a:lnTo>
                      <a:pt x="7" y="95"/>
                    </a:lnTo>
                    <a:lnTo>
                      <a:pt x="3" y="130"/>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00" name="Freeform 108"/>
              <p:cNvSpPr>
                <a:spLocks/>
              </p:cNvSpPr>
              <p:nvPr/>
            </p:nvSpPr>
            <p:spPr bwMode="auto">
              <a:xfrm>
                <a:off x="3478" y="3872"/>
                <a:ext cx="77" cy="171"/>
              </a:xfrm>
              <a:custGeom>
                <a:avLst/>
                <a:gdLst/>
                <a:ahLst/>
                <a:cxnLst>
                  <a:cxn ang="0">
                    <a:pos x="76" y="0"/>
                  </a:cxn>
                  <a:cxn ang="0">
                    <a:pos x="71" y="41"/>
                  </a:cxn>
                  <a:cxn ang="0">
                    <a:pos x="67" y="75"/>
                  </a:cxn>
                  <a:cxn ang="0">
                    <a:pos x="62" y="105"/>
                  </a:cxn>
                  <a:cxn ang="0">
                    <a:pos x="58" y="128"/>
                  </a:cxn>
                  <a:cxn ang="0">
                    <a:pos x="52" y="148"/>
                  </a:cxn>
                  <a:cxn ang="0">
                    <a:pos x="48" y="160"/>
                  </a:cxn>
                  <a:cxn ang="0">
                    <a:pos x="42" y="168"/>
                  </a:cxn>
                  <a:cxn ang="0">
                    <a:pos x="38" y="170"/>
                  </a:cxn>
                  <a:cxn ang="0">
                    <a:pos x="32" y="168"/>
                  </a:cxn>
                  <a:cxn ang="0">
                    <a:pos x="26" y="160"/>
                  </a:cxn>
                  <a:cxn ang="0">
                    <a:pos x="20" y="148"/>
                  </a:cxn>
                  <a:cxn ang="0">
                    <a:pos x="16" y="128"/>
                  </a:cxn>
                  <a:cxn ang="0">
                    <a:pos x="10" y="105"/>
                  </a:cxn>
                  <a:cxn ang="0">
                    <a:pos x="7" y="75"/>
                  </a:cxn>
                  <a:cxn ang="0">
                    <a:pos x="3" y="41"/>
                  </a:cxn>
                  <a:cxn ang="0">
                    <a:pos x="0" y="0"/>
                  </a:cxn>
                </a:cxnLst>
                <a:rect l="0" t="0" r="r" b="b"/>
                <a:pathLst>
                  <a:path w="77" h="171">
                    <a:moveTo>
                      <a:pt x="76" y="0"/>
                    </a:moveTo>
                    <a:lnTo>
                      <a:pt x="71" y="41"/>
                    </a:lnTo>
                    <a:lnTo>
                      <a:pt x="67" y="75"/>
                    </a:lnTo>
                    <a:lnTo>
                      <a:pt x="62" y="105"/>
                    </a:lnTo>
                    <a:lnTo>
                      <a:pt x="58" y="128"/>
                    </a:lnTo>
                    <a:lnTo>
                      <a:pt x="52" y="148"/>
                    </a:lnTo>
                    <a:lnTo>
                      <a:pt x="48" y="160"/>
                    </a:lnTo>
                    <a:lnTo>
                      <a:pt x="42" y="168"/>
                    </a:lnTo>
                    <a:lnTo>
                      <a:pt x="38" y="170"/>
                    </a:lnTo>
                    <a:lnTo>
                      <a:pt x="32" y="168"/>
                    </a:lnTo>
                    <a:lnTo>
                      <a:pt x="26" y="160"/>
                    </a:lnTo>
                    <a:lnTo>
                      <a:pt x="20" y="148"/>
                    </a:lnTo>
                    <a:lnTo>
                      <a:pt x="16" y="128"/>
                    </a:lnTo>
                    <a:lnTo>
                      <a:pt x="10" y="105"/>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01" name="Freeform 109"/>
              <p:cNvSpPr>
                <a:spLocks/>
              </p:cNvSpPr>
              <p:nvPr/>
            </p:nvSpPr>
            <p:spPr bwMode="auto">
              <a:xfrm>
                <a:off x="3548" y="3703"/>
                <a:ext cx="78" cy="170"/>
              </a:xfrm>
              <a:custGeom>
                <a:avLst/>
                <a:gdLst/>
                <a:ahLst/>
                <a:cxnLst>
                  <a:cxn ang="0">
                    <a:pos x="77" y="169"/>
                  </a:cxn>
                  <a:cxn ang="0">
                    <a:pos x="72" y="131"/>
                  </a:cxn>
                  <a:cxn ang="0">
                    <a:pos x="68" y="96"/>
                  </a:cxn>
                  <a:cxn ang="0">
                    <a:pos x="62" y="67"/>
                  </a:cxn>
                  <a:cxn ang="0">
                    <a:pos x="58" y="43"/>
                  </a:cxn>
                  <a:cxn ang="0">
                    <a:pos x="53" y="25"/>
                  </a:cxn>
                  <a:cxn ang="0">
                    <a:pos x="48" y="11"/>
                  </a:cxn>
                  <a:cxn ang="0">
                    <a:pos x="42" y="3"/>
                  </a:cxn>
                  <a:cxn ang="0">
                    <a:pos x="38" y="0"/>
                  </a:cxn>
                  <a:cxn ang="0">
                    <a:pos x="32" y="3"/>
                  </a:cxn>
                  <a:cxn ang="0">
                    <a:pos x="27" y="11"/>
                  </a:cxn>
                  <a:cxn ang="0">
                    <a:pos x="21" y="25"/>
                  </a:cxn>
                  <a:cxn ang="0">
                    <a:pos x="16" y="43"/>
                  </a:cxn>
                  <a:cxn ang="0">
                    <a:pos x="10" y="67"/>
                  </a:cxn>
                  <a:cxn ang="0">
                    <a:pos x="7" y="96"/>
                  </a:cxn>
                  <a:cxn ang="0">
                    <a:pos x="3" y="131"/>
                  </a:cxn>
                  <a:cxn ang="0">
                    <a:pos x="0" y="169"/>
                  </a:cxn>
                </a:cxnLst>
                <a:rect l="0" t="0" r="r" b="b"/>
                <a:pathLst>
                  <a:path w="78" h="170">
                    <a:moveTo>
                      <a:pt x="77" y="169"/>
                    </a:moveTo>
                    <a:lnTo>
                      <a:pt x="72" y="131"/>
                    </a:lnTo>
                    <a:lnTo>
                      <a:pt x="68" y="96"/>
                    </a:lnTo>
                    <a:lnTo>
                      <a:pt x="62" y="67"/>
                    </a:lnTo>
                    <a:lnTo>
                      <a:pt x="58" y="43"/>
                    </a:lnTo>
                    <a:lnTo>
                      <a:pt x="53" y="25"/>
                    </a:lnTo>
                    <a:lnTo>
                      <a:pt x="48" y="11"/>
                    </a:lnTo>
                    <a:lnTo>
                      <a:pt x="42" y="3"/>
                    </a:lnTo>
                    <a:lnTo>
                      <a:pt x="38" y="0"/>
                    </a:lnTo>
                    <a:lnTo>
                      <a:pt x="32" y="3"/>
                    </a:lnTo>
                    <a:lnTo>
                      <a:pt x="27" y="11"/>
                    </a:lnTo>
                    <a:lnTo>
                      <a:pt x="21" y="25"/>
                    </a:lnTo>
                    <a:lnTo>
                      <a:pt x="16" y="43"/>
                    </a:lnTo>
                    <a:lnTo>
                      <a:pt x="10" y="67"/>
                    </a:lnTo>
                    <a:lnTo>
                      <a:pt x="7" y="96"/>
                    </a:lnTo>
                    <a:lnTo>
                      <a:pt x="3"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02" name="Freeform 110"/>
              <p:cNvSpPr>
                <a:spLocks/>
              </p:cNvSpPr>
              <p:nvPr/>
            </p:nvSpPr>
            <p:spPr bwMode="auto">
              <a:xfrm>
                <a:off x="3625" y="3876"/>
                <a:ext cx="76" cy="170"/>
              </a:xfrm>
              <a:custGeom>
                <a:avLst/>
                <a:gdLst/>
                <a:ahLst/>
                <a:cxnLst>
                  <a:cxn ang="0">
                    <a:pos x="75" y="0"/>
                  </a:cxn>
                  <a:cxn ang="0">
                    <a:pos x="71" y="40"/>
                  </a:cxn>
                  <a:cxn ang="0">
                    <a:pos x="67" y="74"/>
                  </a:cxn>
                  <a:cxn ang="0">
                    <a:pos x="61" y="104"/>
                  </a:cxn>
                  <a:cxn ang="0">
                    <a:pos x="58" y="127"/>
                  </a:cxn>
                  <a:cxn ang="0">
                    <a:pos x="52" y="146"/>
                  </a:cxn>
                  <a:cxn ang="0">
                    <a:pos x="47" y="159"/>
                  </a:cxn>
                  <a:cxn ang="0">
                    <a:pos x="41" y="167"/>
                  </a:cxn>
                  <a:cxn ang="0">
                    <a:pos x="37" y="169"/>
                  </a:cxn>
                  <a:cxn ang="0">
                    <a:pos x="31" y="167"/>
                  </a:cxn>
                  <a:cxn ang="0">
                    <a:pos x="26" y="159"/>
                  </a:cxn>
                  <a:cxn ang="0">
                    <a:pos x="20" y="146"/>
                  </a:cxn>
                  <a:cxn ang="0">
                    <a:pos x="16" y="127"/>
                  </a:cxn>
                  <a:cxn ang="0">
                    <a:pos x="10" y="104"/>
                  </a:cxn>
                  <a:cxn ang="0">
                    <a:pos x="7" y="74"/>
                  </a:cxn>
                  <a:cxn ang="0">
                    <a:pos x="3" y="40"/>
                  </a:cxn>
                  <a:cxn ang="0">
                    <a:pos x="0" y="0"/>
                  </a:cxn>
                </a:cxnLst>
                <a:rect l="0" t="0" r="r" b="b"/>
                <a:pathLst>
                  <a:path w="76" h="170">
                    <a:moveTo>
                      <a:pt x="75" y="0"/>
                    </a:moveTo>
                    <a:lnTo>
                      <a:pt x="71" y="40"/>
                    </a:lnTo>
                    <a:lnTo>
                      <a:pt x="67" y="74"/>
                    </a:lnTo>
                    <a:lnTo>
                      <a:pt x="61" y="104"/>
                    </a:lnTo>
                    <a:lnTo>
                      <a:pt x="58" y="127"/>
                    </a:lnTo>
                    <a:lnTo>
                      <a:pt x="52" y="146"/>
                    </a:lnTo>
                    <a:lnTo>
                      <a:pt x="47" y="159"/>
                    </a:lnTo>
                    <a:lnTo>
                      <a:pt x="41" y="167"/>
                    </a:lnTo>
                    <a:lnTo>
                      <a:pt x="37" y="169"/>
                    </a:lnTo>
                    <a:lnTo>
                      <a:pt x="31" y="167"/>
                    </a:lnTo>
                    <a:lnTo>
                      <a:pt x="26" y="159"/>
                    </a:lnTo>
                    <a:lnTo>
                      <a:pt x="20" y="146"/>
                    </a:lnTo>
                    <a:lnTo>
                      <a:pt x="16" y="127"/>
                    </a:lnTo>
                    <a:lnTo>
                      <a:pt x="10" y="104"/>
                    </a:lnTo>
                    <a:lnTo>
                      <a:pt x="7" y="74"/>
                    </a:lnTo>
                    <a:lnTo>
                      <a:pt x="3" y="40"/>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grpSp>
        <p:grpSp>
          <p:nvGrpSpPr>
            <p:cNvPr id="18" name="Group 111"/>
            <p:cNvGrpSpPr>
              <a:grpSpLocks/>
            </p:cNvGrpSpPr>
            <p:nvPr/>
          </p:nvGrpSpPr>
          <p:grpSpPr bwMode="auto">
            <a:xfrm>
              <a:off x="3706" y="3703"/>
              <a:ext cx="889" cy="346"/>
              <a:chOff x="3706" y="3703"/>
              <a:chExt cx="889" cy="346"/>
            </a:xfrm>
          </p:grpSpPr>
          <p:sp>
            <p:nvSpPr>
              <p:cNvPr id="443504" name="Freeform 112"/>
              <p:cNvSpPr>
                <a:spLocks/>
              </p:cNvSpPr>
              <p:nvPr/>
            </p:nvSpPr>
            <p:spPr bwMode="auto">
              <a:xfrm>
                <a:off x="3706" y="3703"/>
                <a:ext cx="77" cy="170"/>
              </a:xfrm>
              <a:custGeom>
                <a:avLst/>
                <a:gdLst/>
                <a:ahLst/>
                <a:cxnLst>
                  <a:cxn ang="0">
                    <a:pos x="76" y="169"/>
                  </a:cxn>
                  <a:cxn ang="0">
                    <a:pos x="72" y="131"/>
                  </a:cxn>
                  <a:cxn ang="0">
                    <a:pos x="68" y="96"/>
                  </a:cxn>
                  <a:cxn ang="0">
                    <a:pos x="62" y="67"/>
                  </a:cxn>
                  <a:cxn ang="0">
                    <a:pos x="58" y="43"/>
                  </a:cxn>
                  <a:cxn ang="0">
                    <a:pos x="53" y="25"/>
                  </a:cxn>
                  <a:cxn ang="0">
                    <a:pos x="48" y="11"/>
                  </a:cxn>
                  <a:cxn ang="0">
                    <a:pos x="42" y="3"/>
                  </a:cxn>
                  <a:cxn ang="0">
                    <a:pos x="38" y="0"/>
                  </a:cxn>
                  <a:cxn ang="0">
                    <a:pos x="32" y="3"/>
                  </a:cxn>
                  <a:cxn ang="0">
                    <a:pos x="26" y="11"/>
                  </a:cxn>
                  <a:cxn ang="0">
                    <a:pos x="21" y="25"/>
                  </a:cxn>
                  <a:cxn ang="0">
                    <a:pos x="16" y="43"/>
                  </a:cxn>
                  <a:cxn ang="0">
                    <a:pos x="11" y="67"/>
                  </a:cxn>
                  <a:cxn ang="0">
                    <a:pos x="7" y="96"/>
                  </a:cxn>
                  <a:cxn ang="0">
                    <a:pos x="4" y="131"/>
                  </a:cxn>
                  <a:cxn ang="0">
                    <a:pos x="0" y="169"/>
                  </a:cxn>
                </a:cxnLst>
                <a:rect l="0" t="0" r="r" b="b"/>
                <a:pathLst>
                  <a:path w="77" h="170">
                    <a:moveTo>
                      <a:pt x="76" y="169"/>
                    </a:moveTo>
                    <a:lnTo>
                      <a:pt x="72" y="131"/>
                    </a:lnTo>
                    <a:lnTo>
                      <a:pt x="68" y="96"/>
                    </a:lnTo>
                    <a:lnTo>
                      <a:pt x="62" y="67"/>
                    </a:lnTo>
                    <a:lnTo>
                      <a:pt x="58" y="43"/>
                    </a:lnTo>
                    <a:lnTo>
                      <a:pt x="53" y="25"/>
                    </a:lnTo>
                    <a:lnTo>
                      <a:pt x="48" y="11"/>
                    </a:lnTo>
                    <a:lnTo>
                      <a:pt x="42" y="3"/>
                    </a:lnTo>
                    <a:lnTo>
                      <a:pt x="38" y="0"/>
                    </a:lnTo>
                    <a:lnTo>
                      <a:pt x="32" y="3"/>
                    </a:lnTo>
                    <a:lnTo>
                      <a:pt x="26" y="11"/>
                    </a:lnTo>
                    <a:lnTo>
                      <a:pt x="21" y="25"/>
                    </a:lnTo>
                    <a:lnTo>
                      <a:pt x="16" y="43"/>
                    </a:lnTo>
                    <a:lnTo>
                      <a:pt x="11" y="67"/>
                    </a:lnTo>
                    <a:lnTo>
                      <a:pt x="7" y="96"/>
                    </a:lnTo>
                    <a:lnTo>
                      <a:pt x="4"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05" name="Freeform 113"/>
              <p:cNvSpPr>
                <a:spLocks/>
              </p:cNvSpPr>
              <p:nvPr/>
            </p:nvSpPr>
            <p:spPr bwMode="auto">
              <a:xfrm>
                <a:off x="3782" y="3875"/>
                <a:ext cx="78" cy="171"/>
              </a:xfrm>
              <a:custGeom>
                <a:avLst/>
                <a:gdLst/>
                <a:ahLst/>
                <a:cxnLst>
                  <a:cxn ang="0">
                    <a:pos x="77" y="0"/>
                  </a:cxn>
                  <a:cxn ang="0">
                    <a:pos x="72" y="41"/>
                  </a:cxn>
                  <a:cxn ang="0">
                    <a:pos x="68" y="75"/>
                  </a:cxn>
                  <a:cxn ang="0">
                    <a:pos x="63" y="104"/>
                  </a:cxn>
                  <a:cxn ang="0">
                    <a:pos x="59" y="128"/>
                  </a:cxn>
                  <a:cxn ang="0">
                    <a:pos x="54" y="147"/>
                  </a:cxn>
                  <a:cxn ang="0">
                    <a:pos x="48" y="160"/>
                  </a:cxn>
                  <a:cxn ang="0">
                    <a:pos x="43" y="168"/>
                  </a:cxn>
                  <a:cxn ang="0">
                    <a:pos x="38" y="170"/>
                  </a:cxn>
                  <a:cxn ang="0">
                    <a:pos x="33" y="168"/>
                  </a:cxn>
                  <a:cxn ang="0">
                    <a:pos x="27" y="160"/>
                  </a:cxn>
                  <a:cxn ang="0">
                    <a:pos x="22" y="147"/>
                  </a:cxn>
                  <a:cxn ang="0">
                    <a:pos x="17" y="128"/>
                  </a:cxn>
                  <a:cxn ang="0">
                    <a:pos x="11" y="104"/>
                  </a:cxn>
                  <a:cxn ang="0">
                    <a:pos x="7" y="75"/>
                  </a:cxn>
                  <a:cxn ang="0">
                    <a:pos x="4" y="41"/>
                  </a:cxn>
                  <a:cxn ang="0">
                    <a:pos x="0" y="0"/>
                  </a:cxn>
                </a:cxnLst>
                <a:rect l="0" t="0" r="r" b="b"/>
                <a:pathLst>
                  <a:path w="78" h="171">
                    <a:moveTo>
                      <a:pt x="77" y="0"/>
                    </a:moveTo>
                    <a:lnTo>
                      <a:pt x="72" y="41"/>
                    </a:lnTo>
                    <a:lnTo>
                      <a:pt x="68" y="75"/>
                    </a:lnTo>
                    <a:lnTo>
                      <a:pt x="63" y="104"/>
                    </a:lnTo>
                    <a:lnTo>
                      <a:pt x="59" y="128"/>
                    </a:lnTo>
                    <a:lnTo>
                      <a:pt x="54" y="147"/>
                    </a:lnTo>
                    <a:lnTo>
                      <a:pt x="48" y="160"/>
                    </a:lnTo>
                    <a:lnTo>
                      <a:pt x="43" y="168"/>
                    </a:lnTo>
                    <a:lnTo>
                      <a:pt x="38" y="170"/>
                    </a:lnTo>
                    <a:lnTo>
                      <a:pt x="33" y="168"/>
                    </a:lnTo>
                    <a:lnTo>
                      <a:pt x="27" y="160"/>
                    </a:lnTo>
                    <a:lnTo>
                      <a:pt x="22" y="147"/>
                    </a:lnTo>
                    <a:lnTo>
                      <a:pt x="17" y="128"/>
                    </a:lnTo>
                    <a:lnTo>
                      <a:pt x="11" y="104"/>
                    </a:lnTo>
                    <a:lnTo>
                      <a:pt x="7" y="75"/>
                    </a:lnTo>
                    <a:lnTo>
                      <a:pt x="4"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06" name="Freeform 114"/>
              <p:cNvSpPr>
                <a:spLocks/>
              </p:cNvSpPr>
              <p:nvPr/>
            </p:nvSpPr>
            <p:spPr bwMode="auto">
              <a:xfrm>
                <a:off x="3869" y="3704"/>
                <a:ext cx="77" cy="170"/>
              </a:xfrm>
              <a:custGeom>
                <a:avLst/>
                <a:gdLst/>
                <a:ahLst/>
                <a:cxnLst>
                  <a:cxn ang="0">
                    <a:pos x="76" y="169"/>
                  </a:cxn>
                  <a:cxn ang="0">
                    <a:pos x="71" y="130"/>
                  </a:cxn>
                  <a:cxn ang="0">
                    <a:pos x="68" y="96"/>
                  </a:cxn>
                  <a:cxn ang="0">
                    <a:pos x="62" y="67"/>
                  </a:cxn>
                  <a:cxn ang="0">
                    <a:pos x="58" y="42"/>
                  </a:cxn>
                  <a:cxn ang="0">
                    <a:pos x="53" y="25"/>
                  </a:cxn>
                  <a:cxn ang="0">
                    <a:pos x="48" y="11"/>
                  </a:cxn>
                  <a:cxn ang="0">
                    <a:pos x="42" y="3"/>
                  </a:cxn>
                  <a:cxn ang="0">
                    <a:pos x="38" y="0"/>
                  </a:cxn>
                  <a:cxn ang="0">
                    <a:pos x="32" y="3"/>
                  </a:cxn>
                  <a:cxn ang="0">
                    <a:pos x="27" y="11"/>
                  </a:cxn>
                  <a:cxn ang="0">
                    <a:pos x="21" y="25"/>
                  </a:cxn>
                  <a:cxn ang="0">
                    <a:pos x="16" y="42"/>
                  </a:cxn>
                  <a:cxn ang="0">
                    <a:pos x="10" y="67"/>
                  </a:cxn>
                  <a:cxn ang="0">
                    <a:pos x="7" y="96"/>
                  </a:cxn>
                  <a:cxn ang="0">
                    <a:pos x="3" y="130"/>
                  </a:cxn>
                  <a:cxn ang="0">
                    <a:pos x="0" y="169"/>
                  </a:cxn>
                </a:cxnLst>
                <a:rect l="0" t="0" r="r" b="b"/>
                <a:pathLst>
                  <a:path w="77" h="170">
                    <a:moveTo>
                      <a:pt x="76" y="169"/>
                    </a:moveTo>
                    <a:lnTo>
                      <a:pt x="71" y="130"/>
                    </a:lnTo>
                    <a:lnTo>
                      <a:pt x="68" y="96"/>
                    </a:lnTo>
                    <a:lnTo>
                      <a:pt x="62" y="67"/>
                    </a:lnTo>
                    <a:lnTo>
                      <a:pt x="58" y="42"/>
                    </a:lnTo>
                    <a:lnTo>
                      <a:pt x="53" y="25"/>
                    </a:lnTo>
                    <a:lnTo>
                      <a:pt x="48" y="11"/>
                    </a:lnTo>
                    <a:lnTo>
                      <a:pt x="42" y="3"/>
                    </a:lnTo>
                    <a:lnTo>
                      <a:pt x="38" y="0"/>
                    </a:lnTo>
                    <a:lnTo>
                      <a:pt x="32" y="3"/>
                    </a:lnTo>
                    <a:lnTo>
                      <a:pt x="27" y="11"/>
                    </a:lnTo>
                    <a:lnTo>
                      <a:pt x="21" y="25"/>
                    </a:lnTo>
                    <a:lnTo>
                      <a:pt x="16" y="42"/>
                    </a:lnTo>
                    <a:lnTo>
                      <a:pt x="10" y="67"/>
                    </a:lnTo>
                    <a:lnTo>
                      <a:pt x="7" y="96"/>
                    </a:lnTo>
                    <a:lnTo>
                      <a:pt x="3" y="130"/>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07" name="Freeform 115"/>
              <p:cNvSpPr>
                <a:spLocks/>
              </p:cNvSpPr>
              <p:nvPr/>
            </p:nvSpPr>
            <p:spPr bwMode="auto">
              <a:xfrm>
                <a:off x="3945" y="3876"/>
                <a:ext cx="77" cy="171"/>
              </a:xfrm>
              <a:custGeom>
                <a:avLst/>
                <a:gdLst/>
                <a:ahLst/>
                <a:cxnLst>
                  <a:cxn ang="0">
                    <a:pos x="76" y="0"/>
                  </a:cxn>
                  <a:cxn ang="0">
                    <a:pos x="71" y="41"/>
                  </a:cxn>
                  <a:cxn ang="0">
                    <a:pos x="68" y="75"/>
                  </a:cxn>
                  <a:cxn ang="0">
                    <a:pos x="62" y="104"/>
                  </a:cxn>
                  <a:cxn ang="0">
                    <a:pos x="58" y="128"/>
                  </a:cxn>
                  <a:cxn ang="0">
                    <a:pos x="53" y="148"/>
                  </a:cxn>
                  <a:cxn ang="0">
                    <a:pos x="48" y="160"/>
                  </a:cxn>
                  <a:cxn ang="0">
                    <a:pos x="42" y="168"/>
                  </a:cxn>
                  <a:cxn ang="0">
                    <a:pos x="38" y="170"/>
                  </a:cxn>
                  <a:cxn ang="0">
                    <a:pos x="32" y="168"/>
                  </a:cxn>
                  <a:cxn ang="0">
                    <a:pos x="27" y="160"/>
                  </a:cxn>
                  <a:cxn ang="0">
                    <a:pos x="21" y="148"/>
                  </a:cxn>
                  <a:cxn ang="0">
                    <a:pos x="17" y="128"/>
                  </a:cxn>
                  <a:cxn ang="0">
                    <a:pos x="11" y="104"/>
                  </a:cxn>
                  <a:cxn ang="0">
                    <a:pos x="7" y="75"/>
                  </a:cxn>
                  <a:cxn ang="0">
                    <a:pos x="3" y="41"/>
                  </a:cxn>
                  <a:cxn ang="0">
                    <a:pos x="0" y="0"/>
                  </a:cxn>
                </a:cxnLst>
                <a:rect l="0" t="0" r="r" b="b"/>
                <a:pathLst>
                  <a:path w="77" h="171">
                    <a:moveTo>
                      <a:pt x="76" y="0"/>
                    </a:moveTo>
                    <a:lnTo>
                      <a:pt x="71" y="41"/>
                    </a:lnTo>
                    <a:lnTo>
                      <a:pt x="68" y="75"/>
                    </a:lnTo>
                    <a:lnTo>
                      <a:pt x="62" y="104"/>
                    </a:lnTo>
                    <a:lnTo>
                      <a:pt x="58" y="128"/>
                    </a:lnTo>
                    <a:lnTo>
                      <a:pt x="53" y="148"/>
                    </a:lnTo>
                    <a:lnTo>
                      <a:pt x="48" y="160"/>
                    </a:lnTo>
                    <a:lnTo>
                      <a:pt x="42" y="168"/>
                    </a:lnTo>
                    <a:lnTo>
                      <a:pt x="38" y="170"/>
                    </a:lnTo>
                    <a:lnTo>
                      <a:pt x="32" y="168"/>
                    </a:lnTo>
                    <a:lnTo>
                      <a:pt x="27" y="160"/>
                    </a:lnTo>
                    <a:lnTo>
                      <a:pt x="21" y="148"/>
                    </a:lnTo>
                    <a:lnTo>
                      <a:pt x="17" y="128"/>
                    </a:lnTo>
                    <a:lnTo>
                      <a:pt x="11" y="104"/>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08" name="Freeform 116"/>
              <p:cNvSpPr>
                <a:spLocks/>
              </p:cNvSpPr>
              <p:nvPr/>
            </p:nvSpPr>
            <p:spPr bwMode="auto">
              <a:xfrm>
                <a:off x="4020" y="3706"/>
                <a:ext cx="77" cy="171"/>
              </a:xfrm>
              <a:custGeom>
                <a:avLst/>
                <a:gdLst/>
                <a:ahLst/>
                <a:cxnLst>
                  <a:cxn ang="0">
                    <a:pos x="76" y="170"/>
                  </a:cxn>
                  <a:cxn ang="0">
                    <a:pos x="71" y="131"/>
                  </a:cxn>
                  <a:cxn ang="0">
                    <a:pos x="68" y="96"/>
                  </a:cxn>
                  <a:cxn ang="0">
                    <a:pos x="62" y="67"/>
                  </a:cxn>
                  <a:cxn ang="0">
                    <a:pos x="58" y="43"/>
                  </a:cxn>
                  <a:cxn ang="0">
                    <a:pos x="53" y="25"/>
                  </a:cxn>
                  <a:cxn ang="0">
                    <a:pos x="48" y="11"/>
                  </a:cxn>
                  <a:cxn ang="0">
                    <a:pos x="42" y="3"/>
                  </a:cxn>
                  <a:cxn ang="0">
                    <a:pos x="38" y="0"/>
                  </a:cxn>
                  <a:cxn ang="0">
                    <a:pos x="32" y="3"/>
                  </a:cxn>
                  <a:cxn ang="0">
                    <a:pos x="26" y="11"/>
                  </a:cxn>
                  <a:cxn ang="0">
                    <a:pos x="21" y="25"/>
                  </a:cxn>
                  <a:cxn ang="0">
                    <a:pos x="16" y="43"/>
                  </a:cxn>
                  <a:cxn ang="0">
                    <a:pos x="10" y="67"/>
                  </a:cxn>
                  <a:cxn ang="0">
                    <a:pos x="6" y="96"/>
                  </a:cxn>
                  <a:cxn ang="0">
                    <a:pos x="3" y="131"/>
                  </a:cxn>
                  <a:cxn ang="0">
                    <a:pos x="0" y="170"/>
                  </a:cxn>
                </a:cxnLst>
                <a:rect l="0" t="0" r="r" b="b"/>
                <a:pathLst>
                  <a:path w="77" h="171">
                    <a:moveTo>
                      <a:pt x="76" y="170"/>
                    </a:moveTo>
                    <a:lnTo>
                      <a:pt x="71" y="131"/>
                    </a:lnTo>
                    <a:lnTo>
                      <a:pt x="68" y="96"/>
                    </a:lnTo>
                    <a:lnTo>
                      <a:pt x="62" y="67"/>
                    </a:lnTo>
                    <a:lnTo>
                      <a:pt x="58" y="43"/>
                    </a:lnTo>
                    <a:lnTo>
                      <a:pt x="53" y="25"/>
                    </a:lnTo>
                    <a:lnTo>
                      <a:pt x="48" y="11"/>
                    </a:lnTo>
                    <a:lnTo>
                      <a:pt x="42" y="3"/>
                    </a:lnTo>
                    <a:lnTo>
                      <a:pt x="38" y="0"/>
                    </a:lnTo>
                    <a:lnTo>
                      <a:pt x="32" y="3"/>
                    </a:lnTo>
                    <a:lnTo>
                      <a:pt x="26" y="11"/>
                    </a:lnTo>
                    <a:lnTo>
                      <a:pt x="21" y="25"/>
                    </a:lnTo>
                    <a:lnTo>
                      <a:pt x="16" y="43"/>
                    </a:lnTo>
                    <a:lnTo>
                      <a:pt x="10" y="67"/>
                    </a:lnTo>
                    <a:lnTo>
                      <a:pt x="6" y="96"/>
                    </a:lnTo>
                    <a:lnTo>
                      <a:pt x="3" y="131"/>
                    </a:lnTo>
                    <a:lnTo>
                      <a:pt x="0" y="17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09" name="Freeform 117"/>
              <p:cNvSpPr>
                <a:spLocks/>
              </p:cNvSpPr>
              <p:nvPr/>
            </p:nvSpPr>
            <p:spPr bwMode="auto">
              <a:xfrm>
                <a:off x="4096" y="3878"/>
                <a:ext cx="77" cy="171"/>
              </a:xfrm>
              <a:custGeom>
                <a:avLst/>
                <a:gdLst/>
                <a:ahLst/>
                <a:cxnLst>
                  <a:cxn ang="0">
                    <a:pos x="76" y="0"/>
                  </a:cxn>
                  <a:cxn ang="0">
                    <a:pos x="72" y="41"/>
                  </a:cxn>
                  <a:cxn ang="0">
                    <a:pos x="68" y="75"/>
                  </a:cxn>
                  <a:cxn ang="0">
                    <a:pos x="62" y="104"/>
                  </a:cxn>
                  <a:cxn ang="0">
                    <a:pos x="58" y="128"/>
                  </a:cxn>
                  <a:cxn ang="0">
                    <a:pos x="53" y="147"/>
                  </a:cxn>
                  <a:cxn ang="0">
                    <a:pos x="48" y="160"/>
                  </a:cxn>
                  <a:cxn ang="0">
                    <a:pos x="42" y="168"/>
                  </a:cxn>
                  <a:cxn ang="0">
                    <a:pos x="38" y="170"/>
                  </a:cxn>
                  <a:cxn ang="0">
                    <a:pos x="32" y="168"/>
                  </a:cxn>
                  <a:cxn ang="0">
                    <a:pos x="26" y="160"/>
                  </a:cxn>
                  <a:cxn ang="0">
                    <a:pos x="21" y="147"/>
                  </a:cxn>
                  <a:cxn ang="0">
                    <a:pos x="16" y="128"/>
                  </a:cxn>
                  <a:cxn ang="0">
                    <a:pos x="11" y="104"/>
                  </a:cxn>
                  <a:cxn ang="0">
                    <a:pos x="7" y="75"/>
                  </a:cxn>
                  <a:cxn ang="0">
                    <a:pos x="4" y="41"/>
                  </a:cxn>
                  <a:cxn ang="0">
                    <a:pos x="0" y="0"/>
                  </a:cxn>
                </a:cxnLst>
                <a:rect l="0" t="0" r="r" b="b"/>
                <a:pathLst>
                  <a:path w="77" h="171">
                    <a:moveTo>
                      <a:pt x="76" y="0"/>
                    </a:moveTo>
                    <a:lnTo>
                      <a:pt x="72" y="41"/>
                    </a:lnTo>
                    <a:lnTo>
                      <a:pt x="68" y="75"/>
                    </a:lnTo>
                    <a:lnTo>
                      <a:pt x="62" y="104"/>
                    </a:lnTo>
                    <a:lnTo>
                      <a:pt x="58" y="128"/>
                    </a:lnTo>
                    <a:lnTo>
                      <a:pt x="53" y="147"/>
                    </a:lnTo>
                    <a:lnTo>
                      <a:pt x="48" y="160"/>
                    </a:lnTo>
                    <a:lnTo>
                      <a:pt x="42" y="168"/>
                    </a:lnTo>
                    <a:lnTo>
                      <a:pt x="38" y="170"/>
                    </a:lnTo>
                    <a:lnTo>
                      <a:pt x="32" y="168"/>
                    </a:lnTo>
                    <a:lnTo>
                      <a:pt x="26" y="160"/>
                    </a:lnTo>
                    <a:lnTo>
                      <a:pt x="21" y="147"/>
                    </a:lnTo>
                    <a:lnTo>
                      <a:pt x="16" y="128"/>
                    </a:lnTo>
                    <a:lnTo>
                      <a:pt x="11" y="104"/>
                    </a:lnTo>
                    <a:lnTo>
                      <a:pt x="7" y="75"/>
                    </a:lnTo>
                    <a:lnTo>
                      <a:pt x="4"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10" name="Freeform 118"/>
              <p:cNvSpPr>
                <a:spLocks/>
              </p:cNvSpPr>
              <p:nvPr/>
            </p:nvSpPr>
            <p:spPr bwMode="auto">
              <a:xfrm>
                <a:off x="4158" y="3706"/>
                <a:ext cx="77" cy="171"/>
              </a:xfrm>
              <a:custGeom>
                <a:avLst/>
                <a:gdLst/>
                <a:ahLst/>
                <a:cxnLst>
                  <a:cxn ang="0">
                    <a:pos x="76" y="170"/>
                  </a:cxn>
                  <a:cxn ang="0">
                    <a:pos x="71" y="131"/>
                  </a:cxn>
                  <a:cxn ang="0">
                    <a:pos x="67" y="96"/>
                  </a:cxn>
                  <a:cxn ang="0">
                    <a:pos x="61" y="67"/>
                  </a:cxn>
                  <a:cxn ang="0">
                    <a:pos x="58" y="43"/>
                  </a:cxn>
                  <a:cxn ang="0">
                    <a:pos x="52" y="25"/>
                  </a:cxn>
                  <a:cxn ang="0">
                    <a:pos x="47" y="11"/>
                  </a:cxn>
                  <a:cxn ang="0">
                    <a:pos x="41" y="3"/>
                  </a:cxn>
                  <a:cxn ang="0">
                    <a:pos x="37" y="0"/>
                  </a:cxn>
                  <a:cxn ang="0">
                    <a:pos x="31" y="3"/>
                  </a:cxn>
                  <a:cxn ang="0">
                    <a:pos x="26" y="11"/>
                  </a:cxn>
                  <a:cxn ang="0">
                    <a:pos x="20" y="25"/>
                  </a:cxn>
                  <a:cxn ang="0">
                    <a:pos x="16" y="43"/>
                  </a:cxn>
                  <a:cxn ang="0">
                    <a:pos x="10" y="67"/>
                  </a:cxn>
                  <a:cxn ang="0">
                    <a:pos x="6" y="96"/>
                  </a:cxn>
                  <a:cxn ang="0">
                    <a:pos x="3" y="131"/>
                  </a:cxn>
                  <a:cxn ang="0">
                    <a:pos x="0" y="170"/>
                  </a:cxn>
                </a:cxnLst>
                <a:rect l="0" t="0" r="r" b="b"/>
                <a:pathLst>
                  <a:path w="77" h="171">
                    <a:moveTo>
                      <a:pt x="76" y="170"/>
                    </a:moveTo>
                    <a:lnTo>
                      <a:pt x="71" y="131"/>
                    </a:lnTo>
                    <a:lnTo>
                      <a:pt x="67" y="96"/>
                    </a:lnTo>
                    <a:lnTo>
                      <a:pt x="61" y="67"/>
                    </a:lnTo>
                    <a:lnTo>
                      <a:pt x="58" y="43"/>
                    </a:lnTo>
                    <a:lnTo>
                      <a:pt x="52" y="25"/>
                    </a:lnTo>
                    <a:lnTo>
                      <a:pt x="47" y="11"/>
                    </a:lnTo>
                    <a:lnTo>
                      <a:pt x="41" y="3"/>
                    </a:lnTo>
                    <a:lnTo>
                      <a:pt x="37" y="0"/>
                    </a:lnTo>
                    <a:lnTo>
                      <a:pt x="31" y="3"/>
                    </a:lnTo>
                    <a:lnTo>
                      <a:pt x="26" y="11"/>
                    </a:lnTo>
                    <a:lnTo>
                      <a:pt x="20" y="25"/>
                    </a:lnTo>
                    <a:lnTo>
                      <a:pt x="16" y="43"/>
                    </a:lnTo>
                    <a:lnTo>
                      <a:pt x="10" y="67"/>
                    </a:lnTo>
                    <a:lnTo>
                      <a:pt x="6" y="96"/>
                    </a:lnTo>
                    <a:lnTo>
                      <a:pt x="3" y="131"/>
                    </a:lnTo>
                    <a:lnTo>
                      <a:pt x="0" y="17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11" name="Freeform 119"/>
              <p:cNvSpPr>
                <a:spLocks/>
              </p:cNvSpPr>
              <p:nvPr/>
            </p:nvSpPr>
            <p:spPr bwMode="auto">
              <a:xfrm>
                <a:off x="4234" y="3878"/>
                <a:ext cx="77" cy="171"/>
              </a:xfrm>
              <a:custGeom>
                <a:avLst/>
                <a:gdLst/>
                <a:ahLst/>
                <a:cxnLst>
                  <a:cxn ang="0">
                    <a:pos x="76" y="0"/>
                  </a:cxn>
                  <a:cxn ang="0">
                    <a:pos x="72" y="40"/>
                  </a:cxn>
                  <a:cxn ang="0">
                    <a:pos x="68" y="75"/>
                  </a:cxn>
                  <a:cxn ang="0">
                    <a:pos x="62" y="104"/>
                  </a:cxn>
                  <a:cxn ang="0">
                    <a:pos x="58" y="128"/>
                  </a:cxn>
                  <a:cxn ang="0">
                    <a:pos x="53" y="147"/>
                  </a:cxn>
                  <a:cxn ang="0">
                    <a:pos x="48" y="160"/>
                  </a:cxn>
                  <a:cxn ang="0">
                    <a:pos x="42" y="168"/>
                  </a:cxn>
                  <a:cxn ang="0">
                    <a:pos x="38" y="170"/>
                  </a:cxn>
                  <a:cxn ang="0">
                    <a:pos x="32" y="168"/>
                  </a:cxn>
                  <a:cxn ang="0">
                    <a:pos x="26" y="160"/>
                  </a:cxn>
                  <a:cxn ang="0">
                    <a:pos x="21" y="147"/>
                  </a:cxn>
                  <a:cxn ang="0">
                    <a:pos x="16" y="128"/>
                  </a:cxn>
                  <a:cxn ang="0">
                    <a:pos x="10" y="104"/>
                  </a:cxn>
                  <a:cxn ang="0">
                    <a:pos x="6" y="75"/>
                  </a:cxn>
                  <a:cxn ang="0">
                    <a:pos x="3" y="40"/>
                  </a:cxn>
                  <a:cxn ang="0">
                    <a:pos x="0" y="0"/>
                  </a:cxn>
                </a:cxnLst>
                <a:rect l="0" t="0" r="r" b="b"/>
                <a:pathLst>
                  <a:path w="77" h="171">
                    <a:moveTo>
                      <a:pt x="76" y="0"/>
                    </a:moveTo>
                    <a:lnTo>
                      <a:pt x="72" y="40"/>
                    </a:lnTo>
                    <a:lnTo>
                      <a:pt x="68" y="75"/>
                    </a:lnTo>
                    <a:lnTo>
                      <a:pt x="62" y="104"/>
                    </a:lnTo>
                    <a:lnTo>
                      <a:pt x="58" y="128"/>
                    </a:lnTo>
                    <a:lnTo>
                      <a:pt x="53" y="147"/>
                    </a:lnTo>
                    <a:lnTo>
                      <a:pt x="48" y="160"/>
                    </a:lnTo>
                    <a:lnTo>
                      <a:pt x="42" y="168"/>
                    </a:lnTo>
                    <a:lnTo>
                      <a:pt x="38" y="170"/>
                    </a:lnTo>
                    <a:lnTo>
                      <a:pt x="32" y="168"/>
                    </a:lnTo>
                    <a:lnTo>
                      <a:pt x="26" y="160"/>
                    </a:lnTo>
                    <a:lnTo>
                      <a:pt x="21" y="147"/>
                    </a:lnTo>
                    <a:lnTo>
                      <a:pt x="16" y="128"/>
                    </a:lnTo>
                    <a:lnTo>
                      <a:pt x="10" y="104"/>
                    </a:lnTo>
                    <a:lnTo>
                      <a:pt x="6" y="75"/>
                    </a:lnTo>
                    <a:lnTo>
                      <a:pt x="3" y="40"/>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12" name="Freeform 120"/>
              <p:cNvSpPr>
                <a:spLocks/>
              </p:cNvSpPr>
              <p:nvPr/>
            </p:nvSpPr>
            <p:spPr bwMode="auto">
              <a:xfrm>
                <a:off x="4296" y="3704"/>
                <a:ext cx="77" cy="170"/>
              </a:xfrm>
              <a:custGeom>
                <a:avLst/>
                <a:gdLst/>
                <a:ahLst/>
                <a:cxnLst>
                  <a:cxn ang="0">
                    <a:pos x="76" y="169"/>
                  </a:cxn>
                  <a:cxn ang="0">
                    <a:pos x="70" y="130"/>
                  </a:cxn>
                  <a:cxn ang="0">
                    <a:pos x="67" y="96"/>
                  </a:cxn>
                  <a:cxn ang="0">
                    <a:pos x="61" y="67"/>
                  </a:cxn>
                  <a:cxn ang="0">
                    <a:pos x="58" y="42"/>
                  </a:cxn>
                  <a:cxn ang="0">
                    <a:pos x="52" y="25"/>
                  </a:cxn>
                  <a:cxn ang="0">
                    <a:pos x="47" y="11"/>
                  </a:cxn>
                  <a:cxn ang="0">
                    <a:pos x="41" y="3"/>
                  </a:cxn>
                  <a:cxn ang="0">
                    <a:pos x="37" y="0"/>
                  </a:cxn>
                  <a:cxn ang="0">
                    <a:pos x="31" y="3"/>
                  </a:cxn>
                  <a:cxn ang="0">
                    <a:pos x="26" y="11"/>
                  </a:cxn>
                  <a:cxn ang="0">
                    <a:pos x="20" y="25"/>
                  </a:cxn>
                  <a:cxn ang="0">
                    <a:pos x="16" y="42"/>
                  </a:cxn>
                  <a:cxn ang="0">
                    <a:pos x="10" y="67"/>
                  </a:cxn>
                  <a:cxn ang="0">
                    <a:pos x="6" y="96"/>
                  </a:cxn>
                  <a:cxn ang="0">
                    <a:pos x="2" y="130"/>
                  </a:cxn>
                  <a:cxn ang="0">
                    <a:pos x="0" y="169"/>
                  </a:cxn>
                </a:cxnLst>
                <a:rect l="0" t="0" r="r" b="b"/>
                <a:pathLst>
                  <a:path w="77" h="170">
                    <a:moveTo>
                      <a:pt x="76" y="169"/>
                    </a:moveTo>
                    <a:lnTo>
                      <a:pt x="70" y="130"/>
                    </a:lnTo>
                    <a:lnTo>
                      <a:pt x="67" y="96"/>
                    </a:lnTo>
                    <a:lnTo>
                      <a:pt x="61" y="67"/>
                    </a:lnTo>
                    <a:lnTo>
                      <a:pt x="58" y="42"/>
                    </a:lnTo>
                    <a:lnTo>
                      <a:pt x="52" y="25"/>
                    </a:lnTo>
                    <a:lnTo>
                      <a:pt x="47" y="11"/>
                    </a:lnTo>
                    <a:lnTo>
                      <a:pt x="41" y="3"/>
                    </a:lnTo>
                    <a:lnTo>
                      <a:pt x="37" y="0"/>
                    </a:lnTo>
                    <a:lnTo>
                      <a:pt x="31" y="3"/>
                    </a:lnTo>
                    <a:lnTo>
                      <a:pt x="26" y="11"/>
                    </a:lnTo>
                    <a:lnTo>
                      <a:pt x="20" y="25"/>
                    </a:lnTo>
                    <a:lnTo>
                      <a:pt x="16" y="42"/>
                    </a:lnTo>
                    <a:lnTo>
                      <a:pt x="10" y="67"/>
                    </a:lnTo>
                    <a:lnTo>
                      <a:pt x="6" y="96"/>
                    </a:lnTo>
                    <a:lnTo>
                      <a:pt x="2" y="130"/>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13" name="Freeform 121"/>
              <p:cNvSpPr>
                <a:spLocks/>
              </p:cNvSpPr>
              <p:nvPr/>
            </p:nvSpPr>
            <p:spPr bwMode="auto">
              <a:xfrm>
                <a:off x="4372" y="3876"/>
                <a:ext cx="76" cy="170"/>
              </a:xfrm>
              <a:custGeom>
                <a:avLst/>
                <a:gdLst/>
                <a:ahLst/>
                <a:cxnLst>
                  <a:cxn ang="0">
                    <a:pos x="75" y="0"/>
                  </a:cxn>
                  <a:cxn ang="0">
                    <a:pos x="71" y="40"/>
                  </a:cxn>
                  <a:cxn ang="0">
                    <a:pos x="67" y="74"/>
                  </a:cxn>
                  <a:cxn ang="0">
                    <a:pos x="61" y="104"/>
                  </a:cxn>
                  <a:cxn ang="0">
                    <a:pos x="58" y="128"/>
                  </a:cxn>
                  <a:cxn ang="0">
                    <a:pos x="52" y="147"/>
                  </a:cxn>
                  <a:cxn ang="0">
                    <a:pos x="47" y="159"/>
                  </a:cxn>
                  <a:cxn ang="0">
                    <a:pos x="41" y="168"/>
                  </a:cxn>
                  <a:cxn ang="0">
                    <a:pos x="37" y="169"/>
                  </a:cxn>
                  <a:cxn ang="0">
                    <a:pos x="31" y="168"/>
                  </a:cxn>
                  <a:cxn ang="0">
                    <a:pos x="26" y="159"/>
                  </a:cxn>
                  <a:cxn ang="0">
                    <a:pos x="20" y="147"/>
                  </a:cxn>
                  <a:cxn ang="0">
                    <a:pos x="16" y="128"/>
                  </a:cxn>
                  <a:cxn ang="0">
                    <a:pos x="10" y="104"/>
                  </a:cxn>
                  <a:cxn ang="0">
                    <a:pos x="6" y="74"/>
                  </a:cxn>
                  <a:cxn ang="0">
                    <a:pos x="3" y="40"/>
                  </a:cxn>
                  <a:cxn ang="0">
                    <a:pos x="0" y="0"/>
                  </a:cxn>
                </a:cxnLst>
                <a:rect l="0" t="0" r="r" b="b"/>
                <a:pathLst>
                  <a:path w="76" h="170">
                    <a:moveTo>
                      <a:pt x="75" y="0"/>
                    </a:moveTo>
                    <a:lnTo>
                      <a:pt x="71" y="40"/>
                    </a:lnTo>
                    <a:lnTo>
                      <a:pt x="67" y="74"/>
                    </a:lnTo>
                    <a:lnTo>
                      <a:pt x="61" y="104"/>
                    </a:lnTo>
                    <a:lnTo>
                      <a:pt x="58" y="128"/>
                    </a:lnTo>
                    <a:lnTo>
                      <a:pt x="52" y="147"/>
                    </a:lnTo>
                    <a:lnTo>
                      <a:pt x="47" y="159"/>
                    </a:lnTo>
                    <a:lnTo>
                      <a:pt x="41" y="168"/>
                    </a:lnTo>
                    <a:lnTo>
                      <a:pt x="37" y="169"/>
                    </a:lnTo>
                    <a:lnTo>
                      <a:pt x="31" y="168"/>
                    </a:lnTo>
                    <a:lnTo>
                      <a:pt x="26" y="159"/>
                    </a:lnTo>
                    <a:lnTo>
                      <a:pt x="20" y="147"/>
                    </a:lnTo>
                    <a:lnTo>
                      <a:pt x="16" y="128"/>
                    </a:lnTo>
                    <a:lnTo>
                      <a:pt x="10" y="104"/>
                    </a:lnTo>
                    <a:lnTo>
                      <a:pt x="6" y="74"/>
                    </a:lnTo>
                    <a:lnTo>
                      <a:pt x="3" y="40"/>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14" name="Freeform 122"/>
              <p:cNvSpPr>
                <a:spLocks/>
              </p:cNvSpPr>
              <p:nvPr/>
            </p:nvSpPr>
            <p:spPr bwMode="auto">
              <a:xfrm>
                <a:off x="4442" y="3706"/>
                <a:ext cx="77" cy="171"/>
              </a:xfrm>
              <a:custGeom>
                <a:avLst/>
                <a:gdLst/>
                <a:ahLst/>
                <a:cxnLst>
                  <a:cxn ang="0">
                    <a:pos x="76" y="170"/>
                  </a:cxn>
                  <a:cxn ang="0">
                    <a:pos x="71" y="131"/>
                  </a:cxn>
                  <a:cxn ang="0">
                    <a:pos x="68" y="96"/>
                  </a:cxn>
                  <a:cxn ang="0">
                    <a:pos x="62" y="67"/>
                  </a:cxn>
                  <a:cxn ang="0">
                    <a:pos x="58" y="43"/>
                  </a:cxn>
                  <a:cxn ang="0">
                    <a:pos x="52" y="25"/>
                  </a:cxn>
                  <a:cxn ang="0">
                    <a:pos x="48" y="11"/>
                  </a:cxn>
                  <a:cxn ang="0">
                    <a:pos x="42" y="3"/>
                  </a:cxn>
                  <a:cxn ang="0">
                    <a:pos x="38" y="0"/>
                  </a:cxn>
                  <a:cxn ang="0">
                    <a:pos x="32" y="3"/>
                  </a:cxn>
                  <a:cxn ang="0">
                    <a:pos x="26" y="11"/>
                  </a:cxn>
                  <a:cxn ang="0">
                    <a:pos x="21" y="25"/>
                  </a:cxn>
                  <a:cxn ang="0">
                    <a:pos x="16" y="43"/>
                  </a:cxn>
                  <a:cxn ang="0">
                    <a:pos x="10" y="67"/>
                  </a:cxn>
                  <a:cxn ang="0">
                    <a:pos x="6" y="96"/>
                  </a:cxn>
                  <a:cxn ang="0">
                    <a:pos x="2" y="131"/>
                  </a:cxn>
                  <a:cxn ang="0">
                    <a:pos x="0" y="170"/>
                  </a:cxn>
                </a:cxnLst>
                <a:rect l="0" t="0" r="r" b="b"/>
                <a:pathLst>
                  <a:path w="77" h="171">
                    <a:moveTo>
                      <a:pt x="76" y="170"/>
                    </a:moveTo>
                    <a:lnTo>
                      <a:pt x="71" y="131"/>
                    </a:lnTo>
                    <a:lnTo>
                      <a:pt x="68" y="96"/>
                    </a:lnTo>
                    <a:lnTo>
                      <a:pt x="62" y="67"/>
                    </a:lnTo>
                    <a:lnTo>
                      <a:pt x="58" y="43"/>
                    </a:lnTo>
                    <a:lnTo>
                      <a:pt x="52" y="25"/>
                    </a:lnTo>
                    <a:lnTo>
                      <a:pt x="48" y="11"/>
                    </a:lnTo>
                    <a:lnTo>
                      <a:pt x="42" y="3"/>
                    </a:lnTo>
                    <a:lnTo>
                      <a:pt x="38" y="0"/>
                    </a:lnTo>
                    <a:lnTo>
                      <a:pt x="32" y="3"/>
                    </a:lnTo>
                    <a:lnTo>
                      <a:pt x="26" y="11"/>
                    </a:lnTo>
                    <a:lnTo>
                      <a:pt x="21" y="25"/>
                    </a:lnTo>
                    <a:lnTo>
                      <a:pt x="16" y="43"/>
                    </a:lnTo>
                    <a:lnTo>
                      <a:pt x="10" y="67"/>
                    </a:lnTo>
                    <a:lnTo>
                      <a:pt x="6" y="96"/>
                    </a:lnTo>
                    <a:lnTo>
                      <a:pt x="2" y="131"/>
                    </a:lnTo>
                    <a:lnTo>
                      <a:pt x="0" y="17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3515" name="Freeform 123"/>
              <p:cNvSpPr>
                <a:spLocks/>
              </p:cNvSpPr>
              <p:nvPr/>
            </p:nvSpPr>
            <p:spPr bwMode="auto">
              <a:xfrm>
                <a:off x="4518" y="3878"/>
                <a:ext cx="77" cy="171"/>
              </a:xfrm>
              <a:custGeom>
                <a:avLst/>
                <a:gdLst/>
                <a:ahLst/>
                <a:cxnLst>
                  <a:cxn ang="0">
                    <a:pos x="76" y="0"/>
                  </a:cxn>
                  <a:cxn ang="0">
                    <a:pos x="71" y="41"/>
                  </a:cxn>
                  <a:cxn ang="0">
                    <a:pos x="68" y="75"/>
                  </a:cxn>
                  <a:cxn ang="0">
                    <a:pos x="62" y="104"/>
                  </a:cxn>
                  <a:cxn ang="0">
                    <a:pos x="58" y="128"/>
                  </a:cxn>
                  <a:cxn ang="0">
                    <a:pos x="53" y="147"/>
                  </a:cxn>
                  <a:cxn ang="0">
                    <a:pos x="48" y="160"/>
                  </a:cxn>
                  <a:cxn ang="0">
                    <a:pos x="42" y="168"/>
                  </a:cxn>
                  <a:cxn ang="0">
                    <a:pos x="38" y="170"/>
                  </a:cxn>
                  <a:cxn ang="0">
                    <a:pos x="32" y="168"/>
                  </a:cxn>
                  <a:cxn ang="0">
                    <a:pos x="26" y="160"/>
                  </a:cxn>
                  <a:cxn ang="0">
                    <a:pos x="21" y="147"/>
                  </a:cxn>
                  <a:cxn ang="0">
                    <a:pos x="16" y="128"/>
                  </a:cxn>
                  <a:cxn ang="0">
                    <a:pos x="11" y="104"/>
                  </a:cxn>
                  <a:cxn ang="0">
                    <a:pos x="7" y="75"/>
                  </a:cxn>
                  <a:cxn ang="0">
                    <a:pos x="3" y="41"/>
                  </a:cxn>
                  <a:cxn ang="0">
                    <a:pos x="0" y="0"/>
                  </a:cxn>
                </a:cxnLst>
                <a:rect l="0" t="0" r="r" b="b"/>
                <a:pathLst>
                  <a:path w="77" h="171">
                    <a:moveTo>
                      <a:pt x="76" y="0"/>
                    </a:moveTo>
                    <a:lnTo>
                      <a:pt x="71" y="41"/>
                    </a:lnTo>
                    <a:lnTo>
                      <a:pt x="68" y="75"/>
                    </a:lnTo>
                    <a:lnTo>
                      <a:pt x="62" y="104"/>
                    </a:lnTo>
                    <a:lnTo>
                      <a:pt x="58" y="128"/>
                    </a:lnTo>
                    <a:lnTo>
                      <a:pt x="53" y="147"/>
                    </a:lnTo>
                    <a:lnTo>
                      <a:pt x="48" y="160"/>
                    </a:lnTo>
                    <a:lnTo>
                      <a:pt x="42" y="168"/>
                    </a:lnTo>
                    <a:lnTo>
                      <a:pt x="38" y="170"/>
                    </a:lnTo>
                    <a:lnTo>
                      <a:pt x="32" y="168"/>
                    </a:lnTo>
                    <a:lnTo>
                      <a:pt x="26" y="160"/>
                    </a:lnTo>
                    <a:lnTo>
                      <a:pt x="21" y="147"/>
                    </a:lnTo>
                    <a:lnTo>
                      <a:pt x="16" y="128"/>
                    </a:lnTo>
                    <a:lnTo>
                      <a:pt x="11" y="104"/>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grpSp>
      </p:grpSp>
      <p:sp>
        <p:nvSpPr>
          <p:cNvPr id="443516" name="Text Box 124"/>
          <p:cNvSpPr txBox="1">
            <a:spLocks noChangeArrowheads="1"/>
          </p:cNvSpPr>
          <p:nvPr/>
        </p:nvSpPr>
        <p:spPr bwMode="auto">
          <a:xfrm>
            <a:off x="3727450" y="3711575"/>
            <a:ext cx="168275" cy="4603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100"/>
              <a:t>-</a:t>
            </a:r>
            <a:endParaRPr lang="en-US" sz="2200">
              <a:solidFill>
                <a:schemeClr val="tx1"/>
              </a:solidFill>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Line 2"/>
          <p:cNvSpPr>
            <a:spLocks noChangeShapeType="1"/>
          </p:cNvSpPr>
          <p:nvPr/>
        </p:nvSpPr>
        <p:spPr bwMode="auto">
          <a:xfrm>
            <a:off x="1820863" y="4268788"/>
            <a:ext cx="5091112"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44419" name="Line 3"/>
          <p:cNvSpPr>
            <a:spLocks noChangeShapeType="1"/>
          </p:cNvSpPr>
          <p:nvPr/>
        </p:nvSpPr>
        <p:spPr bwMode="auto">
          <a:xfrm>
            <a:off x="1820863" y="3013075"/>
            <a:ext cx="0" cy="2503488"/>
          </a:xfrm>
          <a:prstGeom prst="line">
            <a:avLst/>
          </a:prstGeom>
          <a:noFill/>
          <a:ln w="19050">
            <a:solidFill>
              <a:srgbClr val="008280"/>
            </a:solidFill>
            <a:round/>
            <a:headEnd/>
            <a:tailEnd/>
          </a:ln>
          <a:effectLst/>
        </p:spPr>
        <p:txBody>
          <a:bodyPr wrap="none" anchor="ctr"/>
          <a:lstStyle/>
          <a:p>
            <a:endParaRPr lang="en-US"/>
          </a:p>
        </p:txBody>
      </p:sp>
      <p:grpSp>
        <p:nvGrpSpPr>
          <p:cNvPr id="2" name="Group 4"/>
          <p:cNvGrpSpPr>
            <a:grpSpLocks/>
          </p:cNvGrpSpPr>
          <p:nvPr/>
        </p:nvGrpSpPr>
        <p:grpSpPr bwMode="auto">
          <a:xfrm>
            <a:off x="1819275" y="3181350"/>
            <a:ext cx="3538538" cy="2168525"/>
            <a:chOff x="1539" y="1759"/>
            <a:chExt cx="2452" cy="1548"/>
          </a:xfrm>
        </p:grpSpPr>
        <p:sp>
          <p:nvSpPr>
            <p:cNvPr id="444421" name="Freeform 5"/>
            <p:cNvSpPr>
              <a:spLocks/>
            </p:cNvSpPr>
            <p:nvPr/>
          </p:nvSpPr>
          <p:spPr bwMode="auto">
            <a:xfrm>
              <a:off x="1539" y="1759"/>
              <a:ext cx="1223" cy="768"/>
            </a:xfrm>
            <a:custGeom>
              <a:avLst/>
              <a:gdLst/>
              <a:ahLst/>
              <a:cxnLst>
                <a:cxn ang="0">
                  <a:pos x="1222" y="767"/>
                </a:cxn>
                <a:cxn ang="0">
                  <a:pos x="1163" y="588"/>
                </a:cxn>
                <a:cxn ang="0">
                  <a:pos x="1097" y="432"/>
                </a:cxn>
                <a:cxn ang="0">
                  <a:pos x="1025" y="301"/>
                </a:cxn>
                <a:cxn ang="0">
                  <a:pos x="949" y="192"/>
                </a:cxn>
                <a:cxn ang="0">
                  <a:pos x="867" y="109"/>
                </a:cxn>
                <a:cxn ang="0">
                  <a:pos x="783" y="49"/>
                </a:cxn>
                <a:cxn ang="0">
                  <a:pos x="697" y="13"/>
                </a:cxn>
                <a:cxn ang="0">
                  <a:pos x="611" y="0"/>
                </a:cxn>
                <a:cxn ang="0">
                  <a:pos x="523" y="13"/>
                </a:cxn>
                <a:cxn ang="0">
                  <a:pos x="436" y="49"/>
                </a:cxn>
                <a:cxn ang="0">
                  <a:pos x="352" y="109"/>
                </a:cxn>
                <a:cxn ang="0">
                  <a:pos x="272" y="192"/>
                </a:cxn>
                <a:cxn ang="0">
                  <a:pos x="195" y="301"/>
                </a:cxn>
                <a:cxn ang="0">
                  <a:pos x="123" y="432"/>
                </a:cxn>
                <a:cxn ang="0">
                  <a:pos x="58" y="588"/>
                </a:cxn>
                <a:cxn ang="0">
                  <a:pos x="0" y="767"/>
                </a:cxn>
              </a:cxnLst>
              <a:rect l="0" t="0" r="r" b="b"/>
              <a:pathLst>
                <a:path w="1223" h="768">
                  <a:moveTo>
                    <a:pt x="1222" y="767"/>
                  </a:moveTo>
                  <a:lnTo>
                    <a:pt x="1163" y="588"/>
                  </a:lnTo>
                  <a:lnTo>
                    <a:pt x="1097" y="432"/>
                  </a:lnTo>
                  <a:lnTo>
                    <a:pt x="1025" y="301"/>
                  </a:lnTo>
                  <a:lnTo>
                    <a:pt x="949" y="192"/>
                  </a:lnTo>
                  <a:lnTo>
                    <a:pt x="867" y="109"/>
                  </a:lnTo>
                  <a:lnTo>
                    <a:pt x="783" y="49"/>
                  </a:lnTo>
                  <a:lnTo>
                    <a:pt x="697" y="13"/>
                  </a:lnTo>
                  <a:lnTo>
                    <a:pt x="611" y="0"/>
                  </a:lnTo>
                  <a:lnTo>
                    <a:pt x="523" y="13"/>
                  </a:lnTo>
                  <a:lnTo>
                    <a:pt x="436" y="49"/>
                  </a:lnTo>
                  <a:lnTo>
                    <a:pt x="352" y="109"/>
                  </a:lnTo>
                  <a:lnTo>
                    <a:pt x="272" y="192"/>
                  </a:lnTo>
                  <a:lnTo>
                    <a:pt x="195" y="301"/>
                  </a:lnTo>
                  <a:lnTo>
                    <a:pt x="123" y="432"/>
                  </a:lnTo>
                  <a:lnTo>
                    <a:pt x="58" y="588"/>
                  </a:lnTo>
                  <a:lnTo>
                    <a:pt x="0" y="767"/>
                  </a:lnTo>
                </a:path>
              </a:pathLst>
            </a:custGeom>
            <a:noFill/>
            <a:ln w="31750" cap="flat" cmpd="sng">
              <a:solidFill>
                <a:srgbClr val="008000"/>
              </a:solidFill>
              <a:prstDash val="solid"/>
              <a:round/>
              <a:headEnd type="none" w="med" len="med"/>
              <a:tailEnd type="none" w="med" len="med"/>
            </a:ln>
            <a:effectLst/>
          </p:spPr>
          <p:txBody>
            <a:bodyPr/>
            <a:lstStyle/>
            <a:p>
              <a:endParaRPr lang="en-US"/>
            </a:p>
          </p:txBody>
        </p:sp>
        <p:sp>
          <p:nvSpPr>
            <p:cNvPr id="444422" name="Freeform 6"/>
            <p:cNvSpPr>
              <a:spLocks/>
            </p:cNvSpPr>
            <p:nvPr/>
          </p:nvSpPr>
          <p:spPr bwMode="auto">
            <a:xfrm>
              <a:off x="2768" y="2538"/>
              <a:ext cx="1223" cy="769"/>
            </a:xfrm>
            <a:custGeom>
              <a:avLst/>
              <a:gdLst/>
              <a:ahLst/>
              <a:cxnLst>
                <a:cxn ang="0">
                  <a:pos x="1222" y="0"/>
                </a:cxn>
                <a:cxn ang="0">
                  <a:pos x="1162" y="181"/>
                </a:cxn>
                <a:cxn ang="0">
                  <a:pos x="1097" y="337"/>
                </a:cxn>
                <a:cxn ang="0">
                  <a:pos x="1024" y="469"/>
                </a:cxn>
                <a:cxn ang="0">
                  <a:pos x="948" y="576"/>
                </a:cxn>
                <a:cxn ang="0">
                  <a:pos x="867" y="661"/>
                </a:cxn>
                <a:cxn ang="0">
                  <a:pos x="783" y="720"/>
                </a:cxn>
                <a:cxn ang="0">
                  <a:pos x="696" y="757"/>
                </a:cxn>
                <a:cxn ang="0">
                  <a:pos x="610" y="768"/>
                </a:cxn>
                <a:cxn ang="0">
                  <a:pos x="522" y="757"/>
                </a:cxn>
                <a:cxn ang="0">
                  <a:pos x="436" y="720"/>
                </a:cxn>
                <a:cxn ang="0">
                  <a:pos x="352" y="661"/>
                </a:cxn>
                <a:cxn ang="0">
                  <a:pos x="271" y="576"/>
                </a:cxn>
                <a:cxn ang="0">
                  <a:pos x="194" y="469"/>
                </a:cxn>
                <a:cxn ang="0">
                  <a:pos x="123" y="337"/>
                </a:cxn>
                <a:cxn ang="0">
                  <a:pos x="57" y="181"/>
                </a:cxn>
                <a:cxn ang="0">
                  <a:pos x="0" y="0"/>
                </a:cxn>
              </a:cxnLst>
              <a:rect l="0" t="0" r="r" b="b"/>
              <a:pathLst>
                <a:path w="1223" h="769">
                  <a:moveTo>
                    <a:pt x="1222" y="0"/>
                  </a:moveTo>
                  <a:lnTo>
                    <a:pt x="1162" y="181"/>
                  </a:lnTo>
                  <a:lnTo>
                    <a:pt x="1097" y="337"/>
                  </a:lnTo>
                  <a:lnTo>
                    <a:pt x="1024" y="469"/>
                  </a:lnTo>
                  <a:lnTo>
                    <a:pt x="948" y="576"/>
                  </a:lnTo>
                  <a:lnTo>
                    <a:pt x="867" y="661"/>
                  </a:lnTo>
                  <a:lnTo>
                    <a:pt x="783" y="720"/>
                  </a:lnTo>
                  <a:lnTo>
                    <a:pt x="696" y="757"/>
                  </a:lnTo>
                  <a:lnTo>
                    <a:pt x="610" y="768"/>
                  </a:lnTo>
                  <a:lnTo>
                    <a:pt x="522" y="757"/>
                  </a:lnTo>
                  <a:lnTo>
                    <a:pt x="436" y="720"/>
                  </a:lnTo>
                  <a:lnTo>
                    <a:pt x="352" y="661"/>
                  </a:lnTo>
                  <a:lnTo>
                    <a:pt x="271" y="576"/>
                  </a:lnTo>
                  <a:lnTo>
                    <a:pt x="194" y="469"/>
                  </a:lnTo>
                  <a:lnTo>
                    <a:pt x="123" y="337"/>
                  </a:lnTo>
                  <a:lnTo>
                    <a:pt x="57" y="181"/>
                  </a:lnTo>
                  <a:lnTo>
                    <a:pt x="0" y="0"/>
                  </a:lnTo>
                </a:path>
              </a:pathLst>
            </a:custGeom>
            <a:noFill/>
            <a:ln w="31750" cap="flat" cmpd="sng">
              <a:solidFill>
                <a:srgbClr val="008000"/>
              </a:solidFill>
              <a:prstDash val="solid"/>
              <a:round/>
              <a:headEnd type="triangle" w="med" len="med"/>
              <a:tailEnd type="none" w="med" len="med"/>
            </a:ln>
            <a:effectLst/>
          </p:spPr>
          <p:txBody>
            <a:bodyPr/>
            <a:lstStyle/>
            <a:p>
              <a:endParaRPr lang="en-US"/>
            </a:p>
          </p:txBody>
        </p:sp>
      </p:grpSp>
      <p:sp>
        <p:nvSpPr>
          <p:cNvPr id="444423" name="Rectangle 7"/>
          <p:cNvSpPr>
            <a:spLocks noGrp="1" noChangeArrowheads="1"/>
          </p:cNvSpPr>
          <p:nvPr>
            <p:ph type="body" sz="half" idx="1"/>
          </p:nvPr>
        </p:nvSpPr>
        <p:spPr>
          <a:xfrm>
            <a:off x="6943725" y="4140200"/>
            <a:ext cx="1190625" cy="355600"/>
          </a:xfrm>
          <a:noFill/>
          <a:ln/>
        </p:spPr>
        <p:txBody>
          <a:bodyPr lIns="0" tIns="0" rIns="0" bIns="0"/>
          <a:lstStyle/>
          <a:p>
            <a:pPr marL="0" indent="0" algn="ctr" defTabSz="457200">
              <a:spcBef>
                <a:spcPct val="0"/>
              </a:spcBef>
              <a:buClr>
                <a:srgbClr val="008280"/>
              </a:buClr>
              <a:buSzPct val="90000"/>
              <a:buFont typeface="Monotype Sorts" pitchFamily="2" charset="2"/>
              <a:buNone/>
            </a:pPr>
            <a:r>
              <a:rPr lang="en-US" sz="1800"/>
              <a:t>Time</a:t>
            </a:r>
            <a:endParaRPr lang="en-US" sz="2400"/>
          </a:p>
        </p:txBody>
      </p:sp>
      <p:sp>
        <p:nvSpPr>
          <p:cNvPr id="444424" name="Text Box 8"/>
          <p:cNvSpPr txBox="1">
            <a:spLocks noChangeArrowheads="1"/>
          </p:cNvSpPr>
          <p:nvPr/>
        </p:nvSpPr>
        <p:spPr bwMode="auto">
          <a:xfrm>
            <a:off x="1371600" y="4078288"/>
            <a:ext cx="250825" cy="565150"/>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0</a:t>
            </a:r>
            <a:endParaRPr lang="en-US" sz="2200">
              <a:solidFill>
                <a:schemeClr val="tx1"/>
              </a:solidFill>
              <a:latin typeface="Times New Roman" pitchFamily="18" charset="0"/>
            </a:endParaRPr>
          </a:p>
        </p:txBody>
      </p:sp>
      <p:sp>
        <p:nvSpPr>
          <p:cNvPr id="444425" name="Text Box 9"/>
          <p:cNvSpPr txBox="1">
            <a:spLocks noChangeArrowheads="1"/>
          </p:cNvSpPr>
          <p:nvPr/>
        </p:nvSpPr>
        <p:spPr bwMode="auto">
          <a:xfrm>
            <a:off x="1824038" y="5157788"/>
            <a:ext cx="228600" cy="842962"/>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100"/>
              <a:t>-</a:t>
            </a:r>
            <a:endParaRPr lang="en-US" sz="2200">
              <a:solidFill>
                <a:schemeClr val="tx1"/>
              </a:solidFill>
              <a:latin typeface="Times New Roman" pitchFamily="18" charset="0"/>
            </a:endParaRPr>
          </a:p>
        </p:txBody>
      </p:sp>
      <p:grpSp>
        <p:nvGrpSpPr>
          <p:cNvPr id="3" name="Group 10"/>
          <p:cNvGrpSpPr>
            <a:grpSpLocks/>
          </p:cNvGrpSpPr>
          <p:nvPr/>
        </p:nvGrpSpPr>
        <p:grpSpPr bwMode="auto">
          <a:xfrm>
            <a:off x="1858963" y="3424238"/>
            <a:ext cx="3725862" cy="1855787"/>
            <a:chOff x="1566" y="1932"/>
            <a:chExt cx="2582" cy="1325"/>
          </a:xfrm>
        </p:grpSpPr>
        <p:grpSp>
          <p:nvGrpSpPr>
            <p:cNvPr id="4" name="Group 11"/>
            <p:cNvGrpSpPr>
              <a:grpSpLocks/>
            </p:cNvGrpSpPr>
            <p:nvPr/>
          </p:nvGrpSpPr>
          <p:grpSpPr bwMode="auto">
            <a:xfrm>
              <a:off x="1566" y="1932"/>
              <a:ext cx="625" cy="1307"/>
              <a:chOff x="1566" y="1932"/>
              <a:chExt cx="625" cy="1307"/>
            </a:xfrm>
          </p:grpSpPr>
          <p:sp>
            <p:nvSpPr>
              <p:cNvPr id="444428" name="Freeform 12"/>
              <p:cNvSpPr>
                <a:spLocks/>
              </p:cNvSpPr>
              <p:nvPr/>
            </p:nvSpPr>
            <p:spPr bwMode="auto">
              <a:xfrm>
                <a:off x="1566" y="1932"/>
                <a:ext cx="311" cy="650"/>
              </a:xfrm>
              <a:custGeom>
                <a:avLst/>
                <a:gdLst/>
                <a:ahLst/>
                <a:cxnLst>
                  <a:cxn ang="0">
                    <a:pos x="310" y="649"/>
                  </a:cxn>
                  <a:cxn ang="0">
                    <a:pos x="294" y="498"/>
                  </a:cxn>
                  <a:cxn ang="0">
                    <a:pos x="278" y="366"/>
                  </a:cxn>
                  <a:cxn ang="0">
                    <a:pos x="259" y="255"/>
                  </a:cxn>
                  <a:cxn ang="0">
                    <a:pos x="240" y="163"/>
                  </a:cxn>
                  <a:cxn ang="0">
                    <a:pos x="218" y="93"/>
                  </a:cxn>
                  <a:cxn ang="0">
                    <a:pos x="198" y="42"/>
                  </a:cxn>
                  <a:cxn ang="0">
                    <a:pos x="175" y="11"/>
                  </a:cxn>
                  <a:cxn ang="0">
                    <a:pos x="155" y="0"/>
                  </a:cxn>
                  <a:cxn ang="0">
                    <a:pos x="132" y="11"/>
                  </a:cxn>
                  <a:cxn ang="0">
                    <a:pos x="110" y="42"/>
                  </a:cxn>
                  <a:cxn ang="0">
                    <a:pos x="89" y="93"/>
                  </a:cxn>
                  <a:cxn ang="0">
                    <a:pos x="69" y="163"/>
                  </a:cxn>
                  <a:cxn ang="0">
                    <a:pos x="49" y="255"/>
                  </a:cxn>
                  <a:cxn ang="0">
                    <a:pos x="31" y="366"/>
                  </a:cxn>
                  <a:cxn ang="0">
                    <a:pos x="14" y="498"/>
                  </a:cxn>
                  <a:cxn ang="0">
                    <a:pos x="0" y="649"/>
                  </a:cxn>
                </a:cxnLst>
                <a:rect l="0" t="0" r="r" b="b"/>
                <a:pathLst>
                  <a:path w="311" h="650">
                    <a:moveTo>
                      <a:pt x="310" y="649"/>
                    </a:moveTo>
                    <a:lnTo>
                      <a:pt x="294" y="498"/>
                    </a:lnTo>
                    <a:lnTo>
                      <a:pt x="278" y="366"/>
                    </a:lnTo>
                    <a:lnTo>
                      <a:pt x="259" y="255"/>
                    </a:lnTo>
                    <a:lnTo>
                      <a:pt x="240" y="163"/>
                    </a:lnTo>
                    <a:lnTo>
                      <a:pt x="218" y="93"/>
                    </a:lnTo>
                    <a:lnTo>
                      <a:pt x="198" y="42"/>
                    </a:lnTo>
                    <a:lnTo>
                      <a:pt x="175" y="11"/>
                    </a:lnTo>
                    <a:lnTo>
                      <a:pt x="155" y="0"/>
                    </a:lnTo>
                    <a:lnTo>
                      <a:pt x="132" y="11"/>
                    </a:lnTo>
                    <a:lnTo>
                      <a:pt x="110" y="42"/>
                    </a:lnTo>
                    <a:lnTo>
                      <a:pt x="89" y="93"/>
                    </a:lnTo>
                    <a:lnTo>
                      <a:pt x="69" y="163"/>
                    </a:lnTo>
                    <a:lnTo>
                      <a:pt x="49" y="255"/>
                    </a:lnTo>
                    <a:lnTo>
                      <a:pt x="31" y="366"/>
                    </a:lnTo>
                    <a:lnTo>
                      <a:pt x="14" y="498"/>
                    </a:lnTo>
                    <a:lnTo>
                      <a:pt x="0" y="649"/>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4429" name="Freeform 13"/>
              <p:cNvSpPr>
                <a:spLocks/>
              </p:cNvSpPr>
              <p:nvPr/>
            </p:nvSpPr>
            <p:spPr bwMode="auto">
              <a:xfrm>
                <a:off x="1878" y="2590"/>
                <a:ext cx="313" cy="649"/>
              </a:xfrm>
              <a:custGeom>
                <a:avLst/>
                <a:gdLst/>
                <a:ahLst/>
                <a:cxnLst>
                  <a:cxn ang="0">
                    <a:pos x="312" y="0"/>
                  </a:cxn>
                  <a:cxn ang="0">
                    <a:pos x="296" y="152"/>
                  </a:cxn>
                  <a:cxn ang="0">
                    <a:pos x="279" y="284"/>
                  </a:cxn>
                  <a:cxn ang="0">
                    <a:pos x="260" y="396"/>
                  </a:cxn>
                  <a:cxn ang="0">
                    <a:pos x="241" y="486"/>
                  </a:cxn>
                  <a:cxn ang="0">
                    <a:pos x="219" y="558"/>
                  </a:cxn>
                  <a:cxn ang="0">
                    <a:pos x="198" y="608"/>
                  </a:cxn>
                  <a:cxn ang="0">
                    <a:pos x="176" y="638"/>
                  </a:cxn>
                  <a:cxn ang="0">
                    <a:pos x="156" y="648"/>
                  </a:cxn>
                  <a:cxn ang="0">
                    <a:pos x="133" y="638"/>
                  </a:cxn>
                  <a:cxn ang="0">
                    <a:pos x="110" y="608"/>
                  </a:cxn>
                  <a:cxn ang="0">
                    <a:pos x="89" y="558"/>
                  </a:cxn>
                  <a:cxn ang="0">
                    <a:pos x="69" y="486"/>
                  </a:cxn>
                  <a:cxn ang="0">
                    <a:pos x="49" y="396"/>
                  </a:cxn>
                  <a:cxn ang="0">
                    <a:pos x="31" y="284"/>
                  </a:cxn>
                  <a:cxn ang="0">
                    <a:pos x="14" y="152"/>
                  </a:cxn>
                  <a:cxn ang="0">
                    <a:pos x="0" y="0"/>
                  </a:cxn>
                </a:cxnLst>
                <a:rect l="0" t="0" r="r" b="b"/>
                <a:pathLst>
                  <a:path w="313" h="649">
                    <a:moveTo>
                      <a:pt x="312" y="0"/>
                    </a:moveTo>
                    <a:lnTo>
                      <a:pt x="296" y="152"/>
                    </a:lnTo>
                    <a:lnTo>
                      <a:pt x="279" y="284"/>
                    </a:lnTo>
                    <a:lnTo>
                      <a:pt x="260" y="396"/>
                    </a:lnTo>
                    <a:lnTo>
                      <a:pt x="241" y="486"/>
                    </a:lnTo>
                    <a:lnTo>
                      <a:pt x="219" y="558"/>
                    </a:lnTo>
                    <a:lnTo>
                      <a:pt x="198" y="608"/>
                    </a:lnTo>
                    <a:lnTo>
                      <a:pt x="176" y="638"/>
                    </a:lnTo>
                    <a:lnTo>
                      <a:pt x="156" y="648"/>
                    </a:lnTo>
                    <a:lnTo>
                      <a:pt x="133" y="638"/>
                    </a:lnTo>
                    <a:lnTo>
                      <a:pt x="110" y="608"/>
                    </a:lnTo>
                    <a:lnTo>
                      <a:pt x="89" y="558"/>
                    </a:lnTo>
                    <a:lnTo>
                      <a:pt x="69" y="486"/>
                    </a:lnTo>
                    <a:lnTo>
                      <a:pt x="49" y="396"/>
                    </a:lnTo>
                    <a:lnTo>
                      <a:pt x="31" y="284"/>
                    </a:lnTo>
                    <a:lnTo>
                      <a:pt x="14" y="152"/>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grpSp>
          <p:nvGrpSpPr>
            <p:cNvPr id="5" name="Group 14"/>
            <p:cNvGrpSpPr>
              <a:grpSpLocks/>
            </p:cNvGrpSpPr>
            <p:nvPr/>
          </p:nvGrpSpPr>
          <p:grpSpPr bwMode="auto">
            <a:xfrm>
              <a:off x="2232" y="1948"/>
              <a:ext cx="624" cy="1307"/>
              <a:chOff x="2232" y="1948"/>
              <a:chExt cx="624" cy="1307"/>
            </a:xfrm>
          </p:grpSpPr>
          <p:sp>
            <p:nvSpPr>
              <p:cNvPr id="444431" name="Freeform 15"/>
              <p:cNvSpPr>
                <a:spLocks/>
              </p:cNvSpPr>
              <p:nvPr/>
            </p:nvSpPr>
            <p:spPr bwMode="auto">
              <a:xfrm>
                <a:off x="2232" y="1948"/>
                <a:ext cx="312" cy="649"/>
              </a:xfrm>
              <a:custGeom>
                <a:avLst/>
                <a:gdLst/>
                <a:ahLst/>
                <a:cxnLst>
                  <a:cxn ang="0">
                    <a:pos x="311" y="648"/>
                  </a:cxn>
                  <a:cxn ang="0">
                    <a:pos x="295" y="497"/>
                  </a:cxn>
                  <a:cxn ang="0">
                    <a:pos x="278" y="365"/>
                  </a:cxn>
                  <a:cxn ang="0">
                    <a:pos x="260" y="254"/>
                  </a:cxn>
                  <a:cxn ang="0">
                    <a:pos x="241" y="162"/>
                  </a:cxn>
                  <a:cxn ang="0">
                    <a:pos x="219" y="92"/>
                  </a:cxn>
                  <a:cxn ang="0">
                    <a:pos x="198" y="41"/>
                  </a:cxn>
                  <a:cxn ang="0">
                    <a:pos x="176" y="11"/>
                  </a:cxn>
                  <a:cxn ang="0">
                    <a:pos x="155" y="0"/>
                  </a:cxn>
                  <a:cxn ang="0">
                    <a:pos x="133" y="11"/>
                  </a:cxn>
                  <a:cxn ang="0">
                    <a:pos x="111" y="41"/>
                  </a:cxn>
                  <a:cxn ang="0">
                    <a:pos x="89" y="92"/>
                  </a:cxn>
                  <a:cxn ang="0">
                    <a:pos x="69" y="162"/>
                  </a:cxn>
                  <a:cxn ang="0">
                    <a:pos x="49" y="254"/>
                  </a:cxn>
                  <a:cxn ang="0">
                    <a:pos x="31" y="365"/>
                  </a:cxn>
                  <a:cxn ang="0">
                    <a:pos x="14" y="497"/>
                  </a:cxn>
                  <a:cxn ang="0">
                    <a:pos x="0" y="648"/>
                  </a:cxn>
                </a:cxnLst>
                <a:rect l="0" t="0" r="r" b="b"/>
                <a:pathLst>
                  <a:path w="312" h="649">
                    <a:moveTo>
                      <a:pt x="311" y="648"/>
                    </a:moveTo>
                    <a:lnTo>
                      <a:pt x="295" y="497"/>
                    </a:lnTo>
                    <a:lnTo>
                      <a:pt x="278" y="365"/>
                    </a:lnTo>
                    <a:lnTo>
                      <a:pt x="260" y="254"/>
                    </a:lnTo>
                    <a:lnTo>
                      <a:pt x="241" y="162"/>
                    </a:lnTo>
                    <a:lnTo>
                      <a:pt x="219" y="92"/>
                    </a:lnTo>
                    <a:lnTo>
                      <a:pt x="198" y="41"/>
                    </a:lnTo>
                    <a:lnTo>
                      <a:pt x="176" y="11"/>
                    </a:lnTo>
                    <a:lnTo>
                      <a:pt x="155" y="0"/>
                    </a:lnTo>
                    <a:lnTo>
                      <a:pt x="133" y="11"/>
                    </a:lnTo>
                    <a:lnTo>
                      <a:pt x="111" y="41"/>
                    </a:lnTo>
                    <a:lnTo>
                      <a:pt x="89" y="92"/>
                    </a:lnTo>
                    <a:lnTo>
                      <a:pt x="69" y="162"/>
                    </a:lnTo>
                    <a:lnTo>
                      <a:pt x="49" y="254"/>
                    </a:lnTo>
                    <a:lnTo>
                      <a:pt x="31" y="365"/>
                    </a:lnTo>
                    <a:lnTo>
                      <a:pt x="14" y="497"/>
                    </a:lnTo>
                    <a:lnTo>
                      <a:pt x="0" y="648"/>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4432" name="Freeform 16"/>
              <p:cNvSpPr>
                <a:spLocks/>
              </p:cNvSpPr>
              <p:nvPr/>
            </p:nvSpPr>
            <p:spPr bwMode="auto">
              <a:xfrm>
                <a:off x="2544" y="2605"/>
                <a:ext cx="312" cy="650"/>
              </a:xfrm>
              <a:custGeom>
                <a:avLst/>
                <a:gdLst/>
                <a:ahLst/>
                <a:cxnLst>
                  <a:cxn ang="0">
                    <a:pos x="311" y="0"/>
                  </a:cxn>
                  <a:cxn ang="0">
                    <a:pos x="296" y="153"/>
                  </a:cxn>
                  <a:cxn ang="0">
                    <a:pos x="279" y="285"/>
                  </a:cxn>
                  <a:cxn ang="0">
                    <a:pos x="260" y="396"/>
                  </a:cxn>
                  <a:cxn ang="0">
                    <a:pos x="241" y="487"/>
                  </a:cxn>
                  <a:cxn ang="0">
                    <a:pos x="220" y="559"/>
                  </a:cxn>
                  <a:cxn ang="0">
                    <a:pos x="199" y="609"/>
                  </a:cxn>
                  <a:cxn ang="0">
                    <a:pos x="176" y="639"/>
                  </a:cxn>
                  <a:cxn ang="0">
                    <a:pos x="156" y="649"/>
                  </a:cxn>
                  <a:cxn ang="0">
                    <a:pos x="133" y="639"/>
                  </a:cxn>
                  <a:cxn ang="0">
                    <a:pos x="111" y="609"/>
                  </a:cxn>
                  <a:cxn ang="0">
                    <a:pos x="89" y="559"/>
                  </a:cxn>
                  <a:cxn ang="0">
                    <a:pos x="69" y="487"/>
                  </a:cxn>
                  <a:cxn ang="0">
                    <a:pos x="49" y="396"/>
                  </a:cxn>
                  <a:cxn ang="0">
                    <a:pos x="31" y="285"/>
                  </a:cxn>
                  <a:cxn ang="0">
                    <a:pos x="14" y="153"/>
                  </a:cxn>
                  <a:cxn ang="0">
                    <a:pos x="0" y="0"/>
                  </a:cxn>
                </a:cxnLst>
                <a:rect l="0" t="0" r="r" b="b"/>
                <a:pathLst>
                  <a:path w="312" h="650">
                    <a:moveTo>
                      <a:pt x="311" y="0"/>
                    </a:moveTo>
                    <a:lnTo>
                      <a:pt x="296" y="153"/>
                    </a:lnTo>
                    <a:lnTo>
                      <a:pt x="279" y="285"/>
                    </a:lnTo>
                    <a:lnTo>
                      <a:pt x="260" y="396"/>
                    </a:lnTo>
                    <a:lnTo>
                      <a:pt x="241" y="487"/>
                    </a:lnTo>
                    <a:lnTo>
                      <a:pt x="220" y="559"/>
                    </a:lnTo>
                    <a:lnTo>
                      <a:pt x="199" y="609"/>
                    </a:lnTo>
                    <a:lnTo>
                      <a:pt x="176" y="639"/>
                    </a:lnTo>
                    <a:lnTo>
                      <a:pt x="156" y="649"/>
                    </a:lnTo>
                    <a:lnTo>
                      <a:pt x="133" y="639"/>
                    </a:lnTo>
                    <a:lnTo>
                      <a:pt x="111" y="609"/>
                    </a:lnTo>
                    <a:lnTo>
                      <a:pt x="89" y="559"/>
                    </a:lnTo>
                    <a:lnTo>
                      <a:pt x="69" y="487"/>
                    </a:lnTo>
                    <a:lnTo>
                      <a:pt x="49" y="396"/>
                    </a:lnTo>
                    <a:lnTo>
                      <a:pt x="31" y="285"/>
                    </a:lnTo>
                    <a:lnTo>
                      <a:pt x="14" y="153"/>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grpSp>
          <p:nvGrpSpPr>
            <p:cNvPr id="6" name="Group 17"/>
            <p:cNvGrpSpPr>
              <a:grpSpLocks/>
            </p:cNvGrpSpPr>
            <p:nvPr/>
          </p:nvGrpSpPr>
          <p:grpSpPr bwMode="auto">
            <a:xfrm>
              <a:off x="2896" y="1951"/>
              <a:ext cx="623" cy="1306"/>
              <a:chOff x="2896" y="1951"/>
              <a:chExt cx="623" cy="1306"/>
            </a:xfrm>
          </p:grpSpPr>
          <p:sp>
            <p:nvSpPr>
              <p:cNvPr id="444434" name="Freeform 18"/>
              <p:cNvSpPr>
                <a:spLocks/>
              </p:cNvSpPr>
              <p:nvPr/>
            </p:nvSpPr>
            <p:spPr bwMode="auto">
              <a:xfrm>
                <a:off x="2896" y="1951"/>
                <a:ext cx="311" cy="650"/>
              </a:xfrm>
              <a:custGeom>
                <a:avLst/>
                <a:gdLst/>
                <a:ahLst/>
                <a:cxnLst>
                  <a:cxn ang="0">
                    <a:pos x="310" y="649"/>
                  </a:cxn>
                  <a:cxn ang="0">
                    <a:pos x="294" y="497"/>
                  </a:cxn>
                  <a:cxn ang="0">
                    <a:pos x="278" y="365"/>
                  </a:cxn>
                  <a:cxn ang="0">
                    <a:pos x="259" y="254"/>
                  </a:cxn>
                  <a:cxn ang="0">
                    <a:pos x="240" y="162"/>
                  </a:cxn>
                  <a:cxn ang="0">
                    <a:pos x="218" y="93"/>
                  </a:cxn>
                  <a:cxn ang="0">
                    <a:pos x="198" y="41"/>
                  </a:cxn>
                  <a:cxn ang="0">
                    <a:pos x="175" y="11"/>
                  </a:cxn>
                  <a:cxn ang="0">
                    <a:pos x="154" y="0"/>
                  </a:cxn>
                  <a:cxn ang="0">
                    <a:pos x="132" y="11"/>
                  </a:cxn>
                  <a:cxn ang="0">
                    <a:pos x="110" y="41"/>
                  </a:cxn>
                  <a:cxn ang="0">
                    <a:pos x="88" y="93"/>
                  </a:cxn>
                  <a:cxn ang="0">
                    <a:pos x="68" y="162"/>
                  </a:cxn>
                  <a:cxn ang="0">
                    <a:pos x="48" y="254"/>
                  </a:cxn>
                  <a:cxn ang="0">
                    <a:pos x="30" y="365"/>
                  </a:cxn>
                  <a:cxn ang="0">
                    <a:pos x="14" y="497"/>
                  </a:cxn>
                  <a:cxn ang="0">
                    <a:pos x="0" y="649"/>
                  </a:cxn>
                </a:cxnLst>
                <a:rect l="0" t="0" r="r" b="b"/>
                <a:pathLst>
                  <a:path w="311" h="650">
                    <a:moveTo>
                      <a:pt x="310" y="649"/>
                    </a:moveTo>
                    <a:lnTo>
                      <a:pt x="294" y="497"/>
                    </a:lnTo>
                    <a:lnTo>
                      <a:pt x="278" y="365"/>
                    </a:lnTo>
                    <a:lnTo>
                      <a:pt x="259" y="254"/>
                    </a:lnTo>
                    <a:lnTo>
                      <a:pt x="240" y="162"/>
                    </a:lnTo>
                    <a:lnTo>
                      <a:pt x="218" y="93"/>
                    </a:lnTo>
                    <a:lnTo>
                      <a:pt x="198" y="41"/>
                    </a:lnTo>
                    <a:lnTo>
                      <a:pt x="175" y="11"/>
                    </a:lnTo>
                    <a:lnTo>
                      <a:pt x="154" y="0"/>
                    </a:lnTo>
                    <a:lnTo>
                      <a:pt x="132" y="11"/>
                    </a:lnTo>
                    <a:lnTo>
                      <a:pt x="110" y="41"/>
                    </a:lnTo>
                    <a:lnTo>
                      <a:pt x="88" y="93"/>
                    </a:lnTo>
                    <a:lnTo>
                      <a:pt x="68" y="162"/>
                    </a:lnTo>
                    <a:lnTo>
                      <a:pt x="48" y="254"/>
                    </a:lnTo>
                    <a:lnTo>
                      <a:pt x="30" y="365"/>
                    </a:lnTo>
                    <a:lnTo>
                      <a:pt x="14" y="497"/>
                    </a:lnTo>
                    <a:lnTo>
                      <a:pt x="0" y="649"/>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4435" name="Freeform 19"/>
              <p:cNvSpPr>
                <a:spLocks/>
              </p:cNvSpPr>
              <p:nvPr/>
            </p:nvSpPr>
            <p:spPr bwMode="auto">
              <a:xfrm>
                <a:off x="3207" y="2609"/>
                <a:ext cx="312" cy="648"/>
              </a:xfrm>
              <a:custGeom>
                <a:avLst/>
                <a:gdLst/>
                <a:ahLst/>
                <a:cxnLst>
                  <a:cxn ang="0">
                    <a:pos x="311" y="0"/>
                  </a:cxn>
                  <a:cxn ang="0">
                    <a:pos x="296" y="152"/>
                  </a:cxn>
                  <a:cxn ang="0">
                    <a:pos x="279" y="284"/>
                  </a:cxn>
                  <a:cxn ang="0">
                    <a:pos x="260" y="395"/>
                  </a:cxn>
                  <a:cxn ang="0">
                    <a:pos x="241" y="485"/>
                  </a:cxn>
                  <a:cxn ang="0">
                    <a:pos x="219" y="557"/>
                  </a:cxn>
                  <a:cxn ang="0">
                    <a:pos x="199" y="607"/>
                  </a:cxn>
                  <a:cxn ang="0">
                    <a:pos x="176" y="637"/>
                  </a:cxn>
                  <a:cxn ang="0">
                    <a:pos x="155" y="647"/>
                  </a:cxn>
                  <a:cxn ang="0">
                    <a:pos x="133" y="637"/>
                  </a:cxn>
                  <a:cxn ang="0">
                    <a:pos x="111" y="607"/>
                  </a:cxn>
                  <a:cxn ang="0">
                    <a:pos x="89" y="557"/>
                  </a:cxn>
                  <a:cxn ang="0">
                    <a:pos x="69" y="485"/>
                  </a:cxn>
                  <a:cxn ang="0">
                    <a:pos x="49" y="395"/>
                  </a:cxn>
                  <a:cxn ang="0">
                    <a:pos x="31" y="284"/>
                  </a:cxn>
                  <a:cxn ang="0">
                    <a:pos x="14" y="152"/>
                  </a:cxn>
                  <a:cxn ang="0">
                    <a:pos x="0" y="0"/>
                  </a:cxn>
                </a:cxnLst>
                <a:rect l="0" t="0" r="r" b="b"/>
                <a:pathLst>
                  <a:path w="312" h="648">
                    <a:moveTo>
                      <a:pt x="311" y="0"/>
                    </a:moveTo>
                    <a:lnTo>
                      <a:pt x="296" y="152"/>
                    </a:lnTo>
                    <a:lnTo>
                      <a:pt x="279" y="284"/>
                    </a:lnTo>
                    <a:lnTo>
                      <a:pt x="260" y="395"/>
                    </a:lnTo>
                    <a:lnTo>
                      <a:pt x="241" y="485"/>
                    </a:lnTo>
                    <a:lnTo>
                      <a:pt x="219" y="557"/>
                    </a:lnTo>
                    <a:lnTo>
                      <a:pt x="199" y="607"/>
                    </a:lnTo>
                    <a:lnTo>
                      <a:pt x="176" y="637"/>
                    </a:lnTo>
                    <a:lnTo>
                      <a:pt x="155" y="647"/>
                    </a:lnTo>
                    <a:lnTo>
                      <a:pt x="133" y="637"/>
                    </a:lnTo>
                    <a:lnTo>
                      <a:pt x="111" y="607"/>
                    </a:lnTo>
                    <a:lnTo>
                      <a:pt x="89" y="557"/>
                    </a:lnTo>
                    <a:lnTo>
                      <a:pt x="69" y="485"/>
                    </a:lnTo>
                    <a:lnTo>
                      <a:pt x="49" y="395"/>
                    </a:lnTo>
                    <a:lnTo>
                      <a:pt x="31" y="284"/>
                    </a:lnTo>
                    <a:lnTo>
                      <a:pt x="14" y="152"/>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grpSp>
          <p:nvGrpSpPr>
            <p:cNvPr id="7" name="Group 20"/>
            <p:cNvGrpSpPr>
              <a:grpSpLocks/>
            </p:cNvGrpSpPr>
            <p:nvPr/>
          </p:nvGrpSpPr>
          <p:grpSpPr bwMode="auto">
            <a:xfrm>
              <a:off x="3524" y="1948"/>
              <a:ext cx="624" cy="1307"/>
              <a:chOff x="3524" y="1948"/>
              <a:chExt cx="624" cy="1307"/>
            </a:xfrm>
          </p:grpSpPr>
          <p:sp>
            <p:nvSpPr>
              <p:cNvPr id="444437" name="Freeform 21"/>
              <p:cNvSpPr>
                <a:spLocks/>
              </p:cNvSpPr>
              <p:nvPr/>
            </p:nvSpPr>
            <p:spPr bwMode="auto">
              <a:xfrm>
                <a:off x="3524" y="1948"/>
                <a:ext cx="311" cy="649"/>
              </a:xfrm>
              <a:custGeom>
                <a:avLst/>
                <a:gdLst/>
                <a:ahLst/>
                <a:cxnLst>
                  <a:cxn ang="0">
                    <a:pos x="310" y="648"/>
                  </a:cxn>
                  <a:cxn ang="0">
                    <a:pos x="295" y="497"/>
                  </a:cxn>
                  <a:cxn ang="0">
                    <a:pos x="278" y="365"/>
                  </a:cxn>
                  <a:cxn ang="0">
                    <a:pos x="259" y="254"/>
                  </a:cxn>
                  <a:cxn ang="0">
                    <a:pos x="240" y="162"/>
                  </a:cxn>
                  <a:cxn ang="0">
                    <a:pos x="218" y="92"/>
                  </a:cxn>
                  <a:cxn ang="0">
                    <a:pos x="198" y="41"/>
                  </a:cxn>
                  <a:cxn ang="0">
                    <a:pos x="176" y="11"/>
                  </a:cxn>
                  <a:cxn ang="0">
                    <a:pos x="155" y="0"/>
                  </a:cxn>
                  <a:cxn ang="0">
                    <a:pos x="132" y="11"/>
                  </a:cxn>
                  <a:cxn ang="0">
                    <a:pos x="111" y="41"/>
                  </a:cxn>
                  <a:cxn ang="0">
                    <a:pos x="89" y="92"/>
                  </a:cxn>
                  <a:cxn ang="0">
                    <a:pos x="69" y="162"/>
                  </a:cxn>
                  <a:cxn ang="0">
                    <a:pos x="49" y="254"/>
                  </a:cxn>
                  <a:cxn ang="0">
                    <a:pos x="31" y="365"/>
                  </a:cxn>
                  <a:cxn ang="0">
                    <a:pos x="14" y="497"/>
                  </a:cxn>
                  <a:cxn ang="0">
                    <a:pos x="0" y="648"/>
                  </a:cxn>
                </a:cxnLst>
                <a:rect l="0" t="0" r="r" b="b"/>
                <a:pathLst>
                  <a:path w="311" h="649">
                    <a:moveTo>
                      <a:pt x="310" y="648"/>
                    </a:moveTo>
                    <a:lnTo>
                      <a:pt x="295" y="497"/>
                    </a:lnTo>
                    <a:lnTo>
                      <a:pt x="278" y="365"/>
                    </a:lnTo>
                    <a:lnTo>
                      <a:pt x="259" y="254"/>
                    </a:lnTo>
                    <a:lnTo>
                      <a:pt x="240" y="162"/>
                    </a:lnTo>
                    <a:lnTo>
                      <a:pt x="218" y="92"/>
                    </a:lnTo>
                    <a:lnTo>
                      <a:pt x="198" y="41"/>
                    </a:lnTo>
                    <a:lnTo>
                      <a:pt x="176" y="11"/>
                    </a:lnTo>
                    <a:lnTo>
                      <a:pt x="155" y="0"/>
                    </a:lnTo>
                    <a:lnTo>
                      <a:pt x="132" y="11"/>
                    </a:lnTo>
                    <a:lnTo>
                      <a:pt x="111" y="41"/>
                    </a:lnTo>
                    <a:lnTo>
                      <a:pt x="89" y="92"/>
                    </a:lnTo>
                    <a:lnTo>
                      <a:pt x="69" y="162"/>
                    </a:lnTo>
                    <a:lnTo>
                      <a:pt x="49" y="254"/>
                    </a:lnTo>
                    <a:lnTo>
                      <a:pt x="31" y="365"/>
                    </a:lnTo>
                    <a:lnTo>
                      <a:pt x="14" y="497"/>
                    </a:lnTo>
                    <a:lnTo>
                      <a:pt x="0" y="648"/>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44438" name="Freeform 22"/>
              <p:cNvSpPr>
                <a:spLocks/>
              </p:cNvSpPr>
              <p:nvPr/>
            </p:nvSpPr>
            <p:spPr bwMode="auto">
              <a:xfrm>
                <a:off x="3836" y="2605"/>
                <a:ext cx="312" cy="650"/>
              </a:xfrm>
              <a:custGeom>
                <a:avLst/>
                <a:gdLst/>
                <a:ahLst/>
                <a:cxnLst>
                  <a:cxn ang="0">
                    <a:pos x="311" y="0"/>
                  </a:cxn>
                  <a:cxn ang="0">
                    <a:pos x="295" y="153"/>
                  </a:cxn>
                  <a:cxn ang="0">
                    <a:pos x="278" y="285"/>
                  </a:cxn>
                  <a:cxn ang="0">
                    <a:pos x="260" y="396"/>
                  </a:cxn>
                  <a:cxn ang="0">
                    <a:pos x="241" y="487"/>
                  </a:cxn>
                  <a:cxn ang="0">
                    <a:pos x="219" y="559"/>
                  </a:cxn>
                  <a:cxn ang="0">
                    <a:pos x="198" y="609"/>
                  </a:cxn>
                  <a:cxn ang="0">
                    <a:pos x="176" y="639"/>
                  </a:cxn>
                  <a:cxn ang="0">
                    <a:pos x="156" y="649"/>
                  </a:cxn>
                  <a:cxn ang="0">
                    <a:pos x="133" y="639"/>
                  </a:cxn>
                  <a:cxn ang="0">
                    <a:pos x="111" y="609"/>
                  </a:cxn>
                  <a:cxn ang="0">
                    <a:pos x="89" y="559"/>
                  </a:cxn>
                  <a:cxn ang="0">
                    <a:pos x="69" y="487"/>
                  </a:cxn>
                  <a:cxn ang="0">
                    <a:pos x="49" y="396"/>
                  </a:cxn>
                  <a:cxn ang="0">
                    <a:pos x="31" y="285"/>
                  </a:cxn>
                  <a:cxn ang="0">
                    <a:pos x="14" y="153"/>
                  </a:cxn>
                  <a:cxn ang="0">
                    <a:pos x="0" y="0"/>
                  </a:cxn>
                </a:cxnLst>
                <a:rect l="0" t="0" r="r" b="b"/>
                <a:pathLst>
                  <a:path w="312" h="650">
                    <a:moveTo>
                      <a:pt x="311" y="0"/>
                    </a:moveTo>
                    <a:lnTo>
                      <a:pt x="295" y="153"/>
                    </a:lnTo>
                    <a:lnTo>
                      <a:pt x="278" y="285"/>
                    </a:lnTo>
                    <a:lnTo>
                      <a:pt x="260" y="396"/>
                    </a:lnTo>
                    <a:lnTo>
                      <a:pt x="241" y="487"/>
                    </a:lnTo>
                    <a:lnTo>
                      <a:pt x="219" y="559"/>
                    </a:lnTo>
                    <a:lnTo>
                      <a:pt x="198" y="609"/>
                    </a:lnTo>
                    <a:lnTo>
                      <a:pt x="176" y="639"/>
                    </a:lnTo>
                    <a:lnTo>
                      <a:pt x="156" y="649"/>
                    </a:lnTo>
                    <a:lnTo>
                      <a:pt x="133" y="639"/>
                    </a:lnTo>
                    <a:lnTo>
                      <a:pt x="111" y="609"/>
                    </a:lnTo>
                    <a:lnTo>
                      <a:pt x="89" y="559"/>
                    </a:lnTo>
                    <a:lnTo>
                      <a:pt x="69" y="487"/>
                    </a:lnTo>
                    <a:lnTo>
                      <a:pt x="49" y="396"/>
                    </a:lnTo>
                    <a:lnTo>
                      <a:pt x="31" y="285"/>
                    </a:lnTo>
                    <a:lnTo>
                      <a:pt x="14" y="153"/>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grpSp>
      <p:grpSp>
        <p:nvGrpSpPr>
          <p:cNvPr id="8" name="Group 23"/>
          <p:cNvGrpSpPr>
            <a:grpSpLocks/>
          </p:cNvGrpSpPr>
          <p:nvPr/>
        </p:nvGrpSpPr>
        <p:grpSpPr bwMode="auto">
          <a:xfrm>
            <a:off x="1844675" y="3703638"/>
            <a:ext cx="3509963" cy="893762"/>
            <a:chOff x="1556" y="2132"/>
            <a:chExt cx="2433" cy="638"/>
          </a:xfrm>
        </p:grpSpPr>
        <p:grpSp>
          <p:nvGrpSpPr>
            <p:cNvPr id="9" name="Group 24"/>
            <p:cNvGrpSpPr>
              <a:grpSpLocks/>
            </p:cNvGrpSpPr>
            <p:nvPr/>
          </p:nvGrpSpPr>
          <p:grpSpPr bwMode="auto">
            <a:xfrm>
              <a:off x="1556" y="2132"/>
              <a:ext cx="1213" cy="633"/>
              <a:chOff x="1556" y="2132"/>
              <a:chExt cx="1213" cy="633"/>
            </a:xfrm>
          </p:grpSpPr>
          <p:sp>
            <p:nvSpPr>
              <p:cNvPr id="444441" name="Freeform 25"/>
              <p:cNvSpPr>
                <a:spLocks/>
              </p:cNvSpPr>
              <p:nvPr/>
            </p:nvSpPr>
            <p:spPr bwMode="auto">
              <a:xfrm>
                <a:off x="1556" y="2132"/>
                <a:ext cx="106" cy="312"/>
              </a:xfrm>
              <a:custGeom>
                <a:avLst/>
                <a:gdLst/>
                <a:ahLst/>
                <a:cxnLst>
                  <a:cxn ang="0">
                    <a:pos x="105" y="311"/>
                  </a:cxn>
                  <a:cxn ang="0">
                    <a:pos x="99" y="238"/>
                  </a:cxn>
                  <a:cxn ang="0">
                    <a:pos x="93" y="176"/>
                  </a:cxn>
                  <a:cxn ang="0">
                    <a:pos x="86" y="122"/>
                  </a:cxn>
                  <a:cxn ang="0">
                    <a:pos x="80" y="78"/>
                  </a:cxn>
                  <a:cxn ang="0">
                    <a:pos x="73" y="45"/>
                  </a:cxn>
                  <a:cxn ang="0">
                    <a:pos x="66" y="20"/>
                  </a:cxn>
                  <a:cxn ang="0">
                    <a:pos x="59" y="6"/>
                  </a:cxn>
                  <a:cxn ang="0">
                    <a:pos x="52" y="0"/>
                  </a:cxn>
                  <a:cxn ang="0">
                    <a:pos x="44" y="6"/>
                  </a:cxn>
                  <a:cxn ang="0">
                    <a:pos x="37" y="20"/>
                  </a:cxn>
                  <a:cxn ang="0">
                    <a:pos x="29" y="45"/>
                  </a:cxn>
                  <a:cxn ang="0">
                    <a:pos x="23" y="78"/>
                  </a:cxn>
                  <a:cxn ang="0">
                    <a:pos x="16" y="122"/>
                  </a:cxn>
                  <a:cxn ang="0">
                    <a:pos x="10" y="176"/>
                  </a:cxn>
                  <a:cxn ang="0">
                    <a:pos x="4" y="238"/>
                  </a:cxn>
                  <a:cxn ang="0">
                    <a:pos x="0" y="311"/>
                  </a:cxn>
                </a:cxnLst>
                <a:rect l="0" t="0" r="r" b="b"/>
                <a:pathLst>
                  <a:path w="106" h="312">
                    <a:moveTo>
                      <a:pt x="105" y="311"/>
                    </a:moveTo>
                    <a:lnTo>
                      <a:pt x="99" y="238"/>
                    </a:lnTo>
                    <a:lnTo>
                      <a:pt x="93" y="176"/>
                    </a:lnTo>
                    <a:lnTo>
                      <a:pt x="86" y="122"/>
                    </a:lnTo>
                    <a:lnTo>
                      <a:pt x="80" y="78"/>
                    </a:lnTo>
                    <a:lnTo>
                      <a:pt x="73" y="45"/>
                    </a:lnTo>
                    <a:lnTo>
                      <a:pt x="66" y="20"/>
                    </a:lnTo>
                    <a:lnTo>
                      <a:pt x="59" y="6"/>
                    </a:lnTo>
                    <a:lnTo>
                      <a:pt x="52" y="0"/>
                    </a:lnTo>
                    <a:lnTo>
                      <a:pt x="44" y="6"/>
                    </a:lnTo>
                    <a:lnTo>
                      <a:pt x="37" y="20"/>
                    </a:lnTo>
                    <a:lnTo>
                      <a:pt x="29" y="45"/>
                    </a:lnTo>
                    <a:lnTo>
                      <a:pt x="23" y="78"/>
                    </a:lnTo>
                    <a:lnTo>
                      <a:pt x="16" y="122"/>
                    </a:lnTo>
                    <a:lnTo>
                      <a:pt x="10" y="176"/>
                    </a:lnTo>
                    <a:lnTo>
                      <a:pt x="4" y="238"/>
                    </a:lnTo>
                    <a:lnTo>
                      <a:pt x="0" y="31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42" name="Freeform 26"/>
              <p:cNvSpPr>
                <a:spLocks/>
              </p:cNvSpPr>
              <p:nvPr/>
            </p:nvSpPr>
            <p:spPr bwMode="auto">
              <a:xfrm>
                <a:off x="1661" y="2448"/>
                <a:ext cx="104" cy="312"/>
              </a:xfrm>
              <a:custGeom>
                <a:avLst/>
                <a:gdLst/>
                <a:ahLst/>
                <a:cxnLst>
                  <a:cxn ang="0">
                    <a:pos x="103" y="0"/>
                  </a:cxn>
                  <a:cxn ang="0">
                    <a:pos x="97" y="74"/>
                  </a:cxn>
                  <a:cxn ang="0">
                    <a:pos x="92" y="137"/>
                  </a:cxn>
                  <a:cxn ang="0">
                    <a:pos x="85" y="191"/>
                  </a:cxn>
                  <a:cxn ang="0">
                    <a:pos x="80" y="234"/>
                  </a:cxn>
                  <a:cxn ang="0">
                    <a:pos x="72" y="269"/>
                  </a:cxn>
                  <a:cxn ang="0">
                    <a:pos x="65" y="292"/>
                  </a:cxn>
                  <a:cxn ang="0">
                    <a:pos x="58" y="307"/>
                  </a:cxn>
                  <a:cxn ang="0">
                    <a:pos x="51" y="311"/>
                  </a:cxn>
                  <a:cxn ang="0">
                    <a:pos x="43" y="307"/>
                  </a:cxn>
                  <a:cxn ang="0">
                    <a:pos x="36" y="292"/>
                  </a:cxn>
                  <a:cxn ang="0">
                    <a:pos x="29" y="269"/>
                  </a:cxn>
                  <a:cxn ang="0">
                    <a:pos x="22" y="234"/>
                  </a:cxn>
                  <a:cxn ang="0">
                    <a:pos x="15" y="191"/>
                  </a:cxn>
                  <a:cxn ang="0">
                    <a:pos x="10" y="137"/>
                  </a:cxn>
                  <a:cxn ang="0">
                    <a:pos x="4" y="74"/>
                  </a:cxn>
                  <a:cxn ang="0">
                    <a:pos x="0" y="0"/>
                  </a:cxn>
                </a:cxnLst>
                <a:rect l="0" t="0" r="r" b="b"/>
                <a:pathLst>
                  <a:path w="104" h="312">
                    <a:moveTo>
                      <a:pt x="103" y="0"/>
                    </a:moveTo>
                    <a:lnTo>
                      <a:pt x="97" y="74"/>
                    </a:lnTo>
                    <a:lnTo>
                      <a:pt x="92" y="137"/>
                    </a:lnTo>
                    <a:lnTo>
                      <a:pt x="85" y="191"/>
                    </a:lnTo>
                    <a:lnTo>
                      <a:pt x="80" y="234"/>
                    </a:lnTo>
                    <a:lnTo>
                      <a:pt x="72" y="269"/>
                    </a:lnTo>
                    <a:lnTo>
                      <a:pt x="65" y="292"/>
                    </a:lnTo>
                    <a:lnTo>
                      <a:pt x="58" y="307"/>
                    </a:lnTo>
                    <a:lnTo>
                      <a:pt x="51" y="311"/>
                    </a:lnTo>
                    <a:lnTo>
                      <a:pt x="43" y="307"/>
                    </a:lnTo>
                    <a:lnTo>
                      <a:pt x="36" y="292"/>
                    </a:lnTo>
                    <a:lnTo>
                      <a:pt x="29" y="269"/>
                    </a:lnTo>
                    <a:lnTo>
                      <a:pt x="22" y="234"/>
                    </a:lnTo>
                    <a:lnTo>
                      <a:pt x="15" y="191"/>
                    </a:lnTo>
                    <a:lnTo>
                      <a:pt x="10" y="137"/>
                    </a:lnTo>
                    <a:lnTo>
                      <a:pt x="4" y="74"/>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43" name="Freeform 27"/>
              <p:cNvSpPr>
                <a:spLocks/>
              </p:cNvSpPr>
              <p:nvPr/>
            </p:nvSpPr>
            <p:spPr bwMode="auto">
              <a:xfrm>
                <a:off x="1778" y="2134"/>
                <a:ext cx="105" cy="312"/>
              </a:xfrm>
              <a:custGeom>
                <a:avLst/>
                <a:gdLst/>
                <a:ahLst/>
                <a:cxnLst>
                  <a:cxn ang="0">
                    <a:pos x="104" y="311"/>
                  </a:cxn>
                  <a:cxn ang="0">
                    <a:pos x="98" y="238"/>
                  </a:cxn>
                  <a:cxn ang="0">
                    <a:pos x="92" y="175"/>
                  </a:cxn>
                  <a:cxn ang="0">
                    <a:pos x="86" y="122"/>
                  </a:cxn>
                  <a:cxn ang="0">
                    <a:pos x="80" y="78"/>
                  </a:cxn>
                  <a:cxn ang="0">
                    <a:pos x="72" y="45"/>
                  </a:cxn>
                  <a:cxn ang="0">
                    <a:pos x="66" y="20"/>
                  </a:cxn>
                  <a:cxn ang="0">
                    <a:pos x="58" y="6"/>
                  </a:cxn>
                  <a:cxn ang="0">
                    <a:pos x="51" y="0"/>
                  </a:cxn>
                  <a:cxn ang="0">
                    <a:pos x="44" y="6"/>
                  </a:cxn>
                  <a:cxn ang="0">
                    <a:pos x="36" y="20"/>
                  </a:cxn>
                  <a:cxn ang="0">
                    <a:pos x="29" y="45"/>
                  </a:cxn>
                  <a:cxn ang="0">
                    <a:pos x="23" y="78"/>
                  </a:cxn>
                  <a:cxn ang="0">
                    <a:pos x="15" y="122"/>
                  </a:cxn>
                  <a:cxn ang="0">
                    <a:pos x="10" y="175"/>
                  </a:cxn>
                  <a:cxn ang="0">
                    <a:pos x="4" y="238"/>
                  </a:cxn>
                  <a:cxn ang="0">
                    <a:pos x="0" y="311"/>
                  </a:cxn>
                </a:cxnLst>
                <a:rect l="0" t="0" r="r" b="b"/>
                <a:pathLst>
                  <a:path w="105" h="312">
                    <a:moveTo>
                      <a:pt x="104" y="311"/>
                    </a:moveTo>
                    <a:lnTo>
                      <a:pt x="98" y="238"/>
                    </a:lnTo>
                    <a:lnTo>
                      <a:pt x="92" y="175"/>
                    </a:lnTo>
                    <a:lnTo>
                      <a:pt x="86" y="122"/>
                    </a:lnTo>
                    <a:lnTo>
                      <a:pt x="80" y="78"/>
                    </a:lnTo>
                    <a:lnTo>
                      <a:pt x="72" y="45"/>
                    </a:lnTo>
                    <a:lnTo>
                      <a:pt x="66" y="20"/>
                    </a:lnTo>
                    <a:lnTo>
                      <a:pt x="58" y="6"/>
                    </a:lnTo>
                    <a:lnTo>
                      <a:pt x="51" y="0"/>
                    </a:lnTo>
                    <a:lnTo>
                      <a:pt x="44" y="6"/>
                    </a:lnTo>
                    <a:lnTo>
                      <a:pt x="36" y="20"/>
                    </a:lnTo>
                    <a:lnTo>
                      <a:pt x="29" y="45"/>
                    </a:lnTo>
                    <a:lnTo>
                      <a:pt x="23" y="78"/>
                    </a:lnTo>
                    <a:lnTo>
                      <a:pt x="15" y="122"/>
                    </a:lnTo>
                    <a:lnTo>
                      <a:pt x="10" y="175"/>
                    </a:lnTo>
                    <a:lnTo>
                      <a:pt x="4" y="238"/>
                    </a:lnTo>
                    <a:lnTo>
                      <a:pt x="0" y="31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44" name="Freeform 28"/>
              <p:cNvSpPr>
                <a:spLocks/>
              </p:cNvSpPr>
              <p:nvPr/>
            </p:nvSpPr>
            <p:spPr bwMode="auto">
              <a:xfrm>
                <a:off x="1882" y="2450"/>
                <a:ext cx="104" cy="311"/>
              </a:xfrm>
              <a:custGeom>
                <a:avLst/>
                <a:gdLst/>
                <a:ahLst/>
                <a:cxnLst>
                  <a:cxn ang="0">
                    <a:pos x="103" y="0"/>
                  </a:cxn>
                  <a:cxn ang="0">
                    <a:pos x="98" y="73"/>
                  </a:cxn>
                  <a:cxn ang="0">
                    <a:pos x="92" y="136"/>
                  </a:cxn>
                  <a:cxn ang="0">
                    <a:pos x="86" y="190"/>
                  </a:cxn>
                  <a:cxn ang="0">
                    <a:pos x="80" y="233"/>
                  </a:cxn>
                  <a:cxn ang="0">
                    <a:pos x="73" y="268"/>
                  </a:cxn>
                  <a:cxn ang="0">
                    <a:pos x="66" y="292"/>
                  </a:cxn>
                  <a:cxn ang="0">
                    <a:pos x="58" y="306"/>
                  </a:cxn>
                  <a:cxn ang="0">
                    <a:pos x="52" y="310"/>
                  </a:cxn>
                  <a:cxn ang="0">
                    <a:pos x="44" y="306"/>
                  </a:cxn>
                  <a:cxn ang="0">
                    <a:pos x="37" y="292"/>
                  </a:cxn>
                  <a:cxn ang="0">
                    <a:pos x="29" y="268"/>
                  </a:cxn>
                  <a:cxn ang="0">
                    <a:pos x="23" y="233"/>
                  </a:cxn>
                  <a:cxn ang="0">
                    <a:pos x="16" y="190"/>
                  </a:cxn>
                  <a:cxn ang="0">
                    <a:pos x="10" y="136"/>
                  </a:cxn>
                  <a:cxn ang="0">
                    <a:pos x="5" y="73"/>
                  </a:cxn>
                  <a:cxn ang="0">
                    <a:pos x="0" y="0"/>
                  </a:cxn>
                </a:cxnLst>
                <a:rect l="0" t="0" r="r" b="b"/>
                <a:pathLst>
                  <a:path w="104" h="311">
                    <a:moveTo>
                      <a:pt x="103" y="0"/>
                    </a:moveTo>
                    <a:lnTo>
                      <a:pt x="98" y="73"/>
                    </a:lnTo>
                    <a:lnTo>
                      <a:pt x="92" y="136"/>
                    </a:lnTo>
                    <a:lnTo>
                      <a:pt x="86" y="190"/>
                    </a:lnTo>
                    <a:lnTo>
                      <a:pt x="80" y="233"/>
                    </a:lnTo>
                    <a:lnTo>
                      <a:pt x="73" y="268"/>
                    </a:lnTo>
                    <a:lnTo>
                      <a:pt x="66" y="292"/>
                    </a:lnTo>
                    <a:lnTo>
                      <a:pt x="58" y="306"/>
                    </a:lnTo>
                    <a:lnTo>
                      <a:pt x="52" y="310"/>
                    </a:lnTo>
                    <a:lnTo>
                      <a:pt x="44" y="306"/>
                    </a:lnTo>
                    <a:lnTo>
                      <a:pt x="37" y="292"/>
                    </a:lnTo>
                    <a:lnTo>
                      <a:pt x="29" y="268"/>
                    </a:lnTo>
                    <a:lnTo>
                      <a:pt x="23" y="233"/>
                    </a:lnTo>
                    <a:lnTo>
                      <a:pt x="16" y="190"/>
                    </a:lnTo>
                    <a:lnTo>
                      <a:pt x="10" y="136"/>
                    </a:lnTo>
                    <a:lnTo>
                      <a:pt x="5" y="73"/>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45" name="Freeform 29"/>
              <p:cNvSpPr>
                <a:spLocks/>
              </p:cNvSpPr>
              <p:nvPr/>
            </p:nvSpPr>
            <p:spPr bwMode="auto">
              <a:xfrm>
                <a:off x="1985" y="2138"/>
                <a:ext cx="104" cy="311"/>
              </a:xfrm>
              <a:custGeom>
                <a:avLst/>
                <a:gdLst/>
                <a:ahLst/>
                <a:cxnLst>
                  <a:cxn ang="0">
                    <a:pos x="103" y="310"/>
                  </a:cxn>
                  <a:cxn ang="0">
                    <a:pos x="98" y="238"/>
                  </a:cxn>
                  <a:cxn ang="0">
                    <a:pos x="92" y="175"/>
                  </a:cxn>
                  <a:cxn ang="0">
                    <a:pos x="85" y="122"/>
                  </a:cxn>
                  <a:cxn ang="0">
                    <a:pos x="80" y="78"/>
                  </a:cxn>
                  <a:cxn ang="0">
                    <a:pos x="72" y="45"/>
                  </a:cxn>
                  <a:cxn ang="0">
                    <a:pos x="65" y="20"/>
                  </a:cxn>
                  <a:cxn ang="0">
                    <a:pos x="58" y="5"/>
                  </a:cxn>
                  <a:cxn ang="0">
                    <a:pos x="51" y="0"/>
                  </a:cxn>
                  <a:cxn ang="0">
                    <a:pos x="43" y="5"/>
                  </a:cxn>
                  <a:cxn ang="0">
                    <a:pos x="36" y="20"/>
                  </a:cxn>
                  <a:cxn ang="0">
                    <a:pos x="29" y="45"/>
                  </a:cxn>
                  <a:cxn ang="0">
                    <a:pos x="22" y="78"/>
                  </a:cxn>
                  <a:cxn ang="0">
                    <a:pos x="15" y="122"/>
                  </a:cxn>
                  <a:cxn ang="0">
                    <a:pos x="9" y="175"/>
                  </a:cxn>
                  <a:cxn ang="0">
                    <a:pos x="3" y="238"/>
                  </a:cxn>
                  <a:cxn ang="0">
                    <a:pos x="0" y="310"/>
                  </a:cxn>
                </a:cxnLst>
                <a:rect l="0" t="0" r="r" b="b"/>
                <a:pathLst>
                  <a:path w="104" h="311">
                    <a:moveTo>
                      <a:pt x="103" y="310"/>
                    </a:moveTo>
                    <a:lnTo>
                      <a:pt x="98" y="238"/>
                    </a:lnTo>
                    <a:lnTo>
                      <a:pt x="92" y="175"/>
                    </a:lnTo>
                    <a:lnTo>
                      <a:pt x="85" y="122"/>
                    </a:lnTo>
                    <a:lnTo>
                      <a:pt x="80" y="78"/>
                    </a:lnTo>
                    <a:lnTo>
                      <a:pt x="72" y="45"/>
                    </a:lnTo>
                    <a:lnTo>
                      <a:pt x="65" y="20"/>
                    </a:lnTo>
                    <a:lnTo>
                      <a:pt x="58" y="5"/>
                    </a:lnTo>
                    <a:lnTo>
                      <a:pt x="51" y="0"/>
                    </a:lnTo>
                    <a:lnTo>
                      <a:pt x="43" y="5"/>
                    </a:lnTo>
                    <a:lnTo>
                      <a:pt x="36" y="20"/>
                    </a:lnTo>
                    <a:lnTo>
                      <a:pt x="29" y="45"/>
                    </a:lnTo>
                    <a:lnTo>
                      <a:pt x="22" y="78"/>
                    </a:lnTo>
                    <a:lnTo>
                      <a:pt x="15" y="122"/>
                    </a:lnTo>
                    <a:lnTo>
                      <a:pt x="9" y="175"/>
                    </a:lnTo>
                    <a:lnTo>
                      <a:pt x="3" y="238"/>
                    </a:lnTo>
                    <a:lnTo>
                      <a:pt x="0" y="31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46" name="Freeform 30"/>
              <p:cNvSpPr>
                <a:spLocks/>
              </p:cNvSpPr>
              <p:nvPr/>
            </p:nvSpPr>
            <p:spPr bwMode="auto">
              <a:xfrm>
                <a:off x="2088" y="2454"/>
                <a:ext cx="105" cy="311"/>
              </a:xfrm>
              <a:custGeom>
                <a:avLst/>
                <a:gdLst/>
                <a:ahLst/>
                <a:cxnLst>
                  <a:cxn ang="0">
                    <a:pos x="104" y="0"/>
                  </a:cxn>
                  <a:cxn ang="0">
                    <a:pos x="98" y="74"/>
                  </a:cxn>
                  <a:cxn ang="0">
                    <a:pos x="93" y="136"/>
                  </a:cxn>
                  <a:cxn ang="0">
                    <a:pos x="86" y="190"/>
                  </a:cxn>
                  <a:cxn ang="0">
                    <a:pos x="80" y="233"/>
                  </a:cxn>
                  <a:cxn ang="0">
                    <a:pos x="73" y="268"/>
                  </a:cxn>
                  <a:cxn ang="0">
                    <a:pos x="66" y="292"/>
                  </a:cxn>
                  <a:cxn ang="0">
                    <a:pos x="58" y="306"/>
                  </a:cxn>
                  <a:cxn ang="0">
                    <a:pos x="52" y="310"/>
                  </a:cxn>
                  <a:cxn ang="0">
                    <a:pos x="44" y="306"/>
                  </a:cxn>
                  <a:cxn ang="0">
                    <a:pos x="36" y="292"/>
                  </a:cxn>
                  <a:cxn ang="0">
                    <a:pos x="29" y="268"/>
                  </a:cxn>
                  <a:cxn ang="0">
                    <a:pos x="23" y="233"/>
                  </a:cxn>
                  <a:cxn ang="0">
                    <a:pos x="16" y="190"/>
                  </a:cxn>
                  <a:cxn ang="0">
                    <a:pos x="10" y="136"/>
                  </a:cxn>
                  <a:cxn ang="0">
                    <a:pos x="5" y="74"/>
                  </a:cxn>
                  <a:cxn ang="0">
                    <a:pos x="0" y="0"/>
                  </a:cxn>
                </a:cxnLst>
                <a:rect l="0" t="0" r="r" b="b"/>
                <a:pathLst>
                  <a:path w="105" h="311">
                    <a:moveTo>
                      <a:pt x="104" y="0"/>
                    </a:moveTo>
                    <a:lnTo>
                      <a:pt x="98" y="74"/>
                    </a:lnTo>
                    <a:lnTo>
                      <a:pt x="93" y="136"/>
                    </a:lnTo>
                    <a:lnTo>
                      <a:pt x="86" y="190"/>
                    </a:lnTo>
                    <a:lnTo>
                      <a:pt x="80" y="233"/>
                    </a:lnTo>
                    <a:lnTo>
                      <a:pt x="73" y="268"/>
                    </a:lnTo>
                    <a:lnTo>
                      <a:pt x="66" y="292"/>
                    </a:lnTo>
                    <a:lnTo>
                      <a:pt x="58" y="306"/>
                    </a:lnTo>
                    <a:lnTo>
                      <a:pt x="52" y="310"/>
                    </a:lnTo>
                    <a:lnTo>
                      <a:pt x="44" y="306"/>
                    </a:lnTo>
                    <a:lnTo>
                      <a:pt x="36" y="292"/>
                    </a:lnTo>
                    <a:lnTo>
                      <a:pt x="29" y="268"/>
                    </a:lnTo>
                    <a:lnTo>
                      <a:pt x="23" y="233"/>
                    </a:lnTo>
                    <a:lnTo>
                      <a:pt x="16" y="190"/>
                    </a:lnTo>
                    <a:lnTo>
                      <a:pt x="10" y="136"/>
                    </a:lnTo>
                    <a:lnTo>
                      <a:pt x="5" y="74"/>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47" name="Freeform 31"/>
              <p:cNvSpPr>
                <a:spLocks/>
              </p:cNvSpPr>
              <p:nvPr/>
            </p:nvSpPr>
            <p:spPr bwMode="auto">
              <a:xfrm>
                <a:off x="2172" y="2137"/>
                <a:ext cx="106" cy="312"/>
              </a:xfrm>
              <a:custGeom>
                <a:avLst/>
                <a:gdLst/>
                <a:ahLst/>
                <a:cxnLst>
                  <a:cxn ang="0">
                    <a:pos x="105" y="311"/>
                  </a:cxn>
                  <a:cxn ang="0">
                    <a:pos x="98" y="239"/>
                  </a:cxn>
                  <a:cxn ang="0">
                    <a:pos x="93" y="176"/>
                  </a:cxn>
                  <a:cxn ang="0">
                    <a:pos x="86" y="123"/>
                  </a:cxn>
                  <a:cxn ang="0">
                    <a:pos x="80" y="78"/>
                  </a:cxn>
                  <a:cxn ang="0">
                    <a:pos x="73" y="45"/>
                  </a:cxn>
                  <a:cxn ang="0">
                    <a:pos x="66" y="20"/>
                  </a:cxn>
                  <a:cxn ang="0">
                    <a:pos x="59" y="6"/>
                  </a:cxn>
                  <a:cxn ang="0">
                    <a:pos x="52" y="0"/>
                  </a:cxn>
                  <a:cxn ang="0">
                    <a:pos x="44" y="6"/>
                  </a:cxn>
                  <a:cxn ang="0">
                    <a:pos x="37" y="20"/>
                  </a:cxn>
                  <a:cxn ang="0">
                    <a:pos x="29" y="45"/>
                  </a:cxn>
                  <a:cxn ang="0">
                    <a:pos x="22" y="78"/>
                  </a:cxn>
                  <a:cxn ang="0">
                    <a:pos x="16" y="123"/>
                  </a:cxn>
                  <a:cxn ang="0">
                    <a:pos x="10" y="176"/>
                  </a:cxn>
                  <a:cxn ang="0">
                    <a:pos x="4" y="239"/>
                  </a:cxn>
                  <a:cxn ang="0">
                    <a:pos x="0" y="311"/>
                  </a:cxn>
                </a:cxnLst>
                <a:rect l="0" t="0" r="r" b="b"/>
                <a:pathLst>
                  <a:path w="106" h="312">
                    <a:moveTo>
                      <a:pt x="105" y="311"/>
                    </a:moveTo>
                    <a:lnTo>
                      <a:pt x="98" y="239"/>
                    </a:lnTo>
                    <a:lnTo>
                      <a:pt x="93" y="176"/>
                    </a:lnTo>
                    <a:lnTo>
                      <a:pt x="86" y="123"/>
                    </a:lnTo>
                    <a:lnTo>
                      <a:pt x="80" y="78"/>
                    </a:lnTo>
                    <a:lnTo>
                      <a:pt x="73" y="45"/>
                    </a:lnTo>
                    <a:lnTo>
                      <a:pt x="66" y="20"/>
                    </a:lnTo>
                    <a:lnTo>
                      <a:pt x="59" y="6"/>
                    </a:lnTo>
                    <a:lnTo>
                      <a:pt x="52" y="0"/>
                    </a:lnTo>
                    <a:lnTo>
                      <a:pt x="44" y="6"/>
                    </a:lnTo>
                    <a:lnTo>
                      <a:pt x="37" y="20"/>
                    </a:lnTo>
                    <a:lnTo>
                      <a:pt x="29" y="45"/>
                    </a:lnTo>
                    <a:lnTo>
                      <a:pt x="22" y="78"/>
                    </a:lnTo>
                    <a:lnTo>
                      <a:pt x="16" y="123"/>
                    </a:lnTo>
                    <a:lnTo>
                      <a:pt x="10" y="176"/>
                    </a:lnTo>
                    <a:lnTo>
                      <a:pt x="4" y="239"/>
                    </a:lnTo>
                    <a:lnTo>
                      <a:pt x="0" y="31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48" name="Freeform 32"/>
              <p:cNvSpPr>
                <a:spLocks/>
              </p:cNvSpPr>
              <p:nvPr/>
            </p:nvSpPr>
            <p:spPr bwMode="auto">
              <a:xfrm>
                <a:off x="2277" y="2453"/>
                <a:ext cx="104" cy="312"/>
              </a:xfrm>
              <a:custGeom>
                <a:avLst/>
                <a:gdLst/>
                <a:ahLst/>
                <a:cxnLst>
                  <a:cxn ang="0">
                    <a:pos x="103" y="0"/>
                  </a:cxn>
                  <a:cxn ang="0">
                    <a:pos x="97" y="73"/>
                  </a:cxn>
                  <a:cxn ang="0">
                    <a:pos x="91" y="137"/>
                  </a:cxn>
                  <a:cxn ang="0">
                    <a:pos x="85" y="190"/>
                  </a:cxn>
                  <a:cxn ang="0">
                    <a:pos x="80" y="233"/>
                  </a:cxn>
                  <a:cxn ang="0">
                    <a:pos x="72" y="268"/>
                  </a:cxn>
                  <a:cxn ang="0">
                    <a:pos x="65" y="292"/>
                  </a:cxn>
                  <a:cxn ang="0">
                    <a:pos x="58" y="306"/>
                  </a:cxn>
                  <a:cxn ang="0">
                    <a:pos x="51" y="311"/>
                  </a:cxn>
                  <a:cxn ang="0">
                    <a:pos x="43" y="306"/>
                  </a:cxn>
                  <a:cxn ang="0">
                    <a:pos x="36" y="292"/>
                  </a:cxn>
                  <a:cxn ang="0">
                    <a:pos x="29" y="268"/>
                  </a:cxn>
                  <a:cxn ang="0">
                    <a:pos x="22" y="233"/>
                  </a:cxn>
                  <a:cxn ang="0">
                    <a:pos x="15" y="190"/>
                  </a:cxn>
                  <a:cxn ang="0">
                    <a:pos x="10" y="137"/>
                  </a:cxn>
                  <a:cxn ang="0">
                    <a:pos x="4" y="73"/>
                  </a:cxn>
                  <a:cxn ang="0">
                    <a:pos x="0" y="0"/>
                  </a:cxn>
                </a:cxnLst>
                <a:rect l="0" t="0" r="r" b="b"/>
                <a:pathLst>
                  <a:path w="104" h="312">
                    <a:moveTo>
                      <a:pt x="103" y="0"/>
                    </a:moveTo>
                    <a:lnTo>
                      <a:pt x="97" y="73"/>
                    </a:lnTo>
                    <a:lnTo>
                      <a:pt x="91" y="137"/>
                    </a:lnTo>
                    <a:lnTo>
                      <a:pt x="85" y="190"/>
                    </a:lnTo>
                    <a:lnTo>
                      <a:pt x="80" y="233"/>
                    </a:lnTo>
                    <a:lnTo>
                      <a:pt x="72" y="268"/>
                    </a:lnTo>
                    <a:lnTo>
                      <a:pt x="65" y="292"/>
                    </a:lnTo>
                    <a:lnTo>
                      <a:pt x="58" y="306"/>
                    </a:lnTo>
                    <a:lnTo>
                      <a:pt x="51" y="311"/>
                    </a:lnTo>
                    <a:lnTo>
                      <a:pt x="43" y="306"/>
                    </a:lnTo>
                    <a:lnTo>
                      <a:pt x="36" y="292"/>
                    </a:lnTo>
                    <a:lnTo>
                      <a:pt x="29" y="268"/>
                    </a:lnTo>
                    <a:lnTo>
                      <a:pt x="22" y="233"/>
                    </a:lnTo>
                    <a:lnTo>
                      <a:pt x="15" y="190"/>
                    </a:lnTo>
                    <a:lnTo>
                      <a:pt x="10" y="137"/>
                    </a:lnTo>
                    <a:lnTo>
                      <a:pt x="4" y="73"/>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49" name="Freeform 33"/>
              <p:cNvSpPr>
                <a:spLocks/>
              </p:cNvSpPr>
              <p:nvPr/>
            </p:nvSpPr>
            <p:spPr bwMode="auto">
              <a:xfrm>
                <a:off x="2360" y="2133"/>
                <a:ext cx="106" cy="312"/>
              </a:xfrm>
              <a:custGeom>
                <a:avLst/>
                <a:gdLst/>
                <a:ahLst/>
                <a:cxnLst>
                  <a:cxn ang="0">
                    <a:pos x="105" y="311"/>
                  </a:cxn>
                  <a:cxn ang="0">
                    <a:pos x="99" y="239"/>
                  </a:cxn>
                  <a:cxn ang="0">
                    <a:pos x="93" y="176"/>
                  </a:cxn>
                  <a:cxn ang="0">
                    <a:pos x="86" y="123"/>
                  </a:cxn>
                  <a:cxn ang="0">
                    <a:pos x="81" y="78"/>
                  </a:cxn>
                  <a:cxn ang="0">
                    <a:pos x="74" y="45"/>
                  </a:cxn>
                  <a:cxn ang="0">
                    <a:pos x="66" y="20"/>
                  </a:cxn>
                  <a:cxn ang="0">
                    <a:pos x="59" y="6"/>
                  </a:cxn>
                  <a:cxn ang="0">
                    <a:pos x="52" y="0"/>
                  </a:cxn>
                  <a:cxn ang="0">
                    <a:pos x="45" y="6"/>
                  </a:cxn>
                  <a:cxn ang="0">
                    <a:pos x="37" y="20"/>
                  </a:cxn>
                  <a:cxn ang="0">
                    <a:pos x="30" y="45"/>
                  </a:cxn>
                  <a:cxn ang="0">
                    <a:pos x="23" y="78"/>
                  </a:cxn>
                  <a:cxn ang="0">
                    <a:pos x="16" y="123"/>
                  </a:cxn>
                  <a:cxn ang="0">
                    <a:pos x="10" y="176"/>
                  </a:cxn>
                  <a:cxn ang="0">
                    <a:pos x="5" y="239"/>
                  </a:cxn>
                  <a:cxn ang="0">
                    <a:pos x="0" y="311"/>
                  </a:cxn>
                </a:cxnLst>
                <a:rect l="0" t="0" r="r" b="b"/>
                <a:pathLst>
                  <a:path w="106" h="312">
                    <a:moveTo>
                      <a:pt x="105" y="311"/>
                    </a:moveTo>
                    <a:lnTo>
                      <a:pt x="99" y="239"/>
                    </a:lnTo>
                    <a:lnTo>
                      <a:pt x="93" y="176"/>
                    </a:lnTo>
                    <a:lnTo>
                      <a:pt x="86" y="123"/>
                    </a:lnTo>
                    <a:lnTo>
                      <a:pt x="81" y="78"/>
                    </a:lnTo>
                    <a:lnTo>
                      <a:pt x="74" y="45"/>
                    </a:lnTo>
                    <a:lnTo>
                      <a:pt x="66" y="20"/>
                    </a:lnTo>
                    <a:lnTo>
                      <a:pt x="59" y="6"/>
                    </a:lnTo>
                    <a:lnTo>
                      <a:pt x="52" y="0"/>
                    </a:lnTo>
                    <a:lnTo>
                      <a:pt x="45" y="6"/>
                    </a:lnTo>
                    <a:lnTo>
                      <a:pt x="37" y="20"/>
                    </a:lnTo>
                    <a:lnTo>
                      <a:pt x="30" y="45"/>
                    </a:lnTo>
                    <a:lnTo>
                      <a:pt x="23" y="78"/>
                    </a:lnTo>
                    <a:lnTo>
                      <a:pt x="16" y="123"/>
                    </a:lnTo>
                    <a:lnTo>
                      <a:pt x="10" y="176"/>
                    </a:lnTo>
                    <a:lnTo>
                      <a:pt x="5" y="239"/>
                    </a:lnTo>
                    <a:lnTo>
                      <a:pt x="0" y="31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50" name="Freeform 34"/>
              <p:cNvSpPr>
                <a:spLocks/>
              </p:cNvSpPr>
              <p:nvPr/>
            </p:nvSpPr>
            <p:spPr bwMode="auto">
              <a:xfrm>
                <a:off x="2465" y="2448"/>
                <a:ext cx="104" cy="312"/>
              </a:xfrm>
              <a:custGeom>
                <a:avLst/>
                <a:gdLst/>
                <a:ahLst/>
                <a:cxnLst>
                  <a:cxn ang="0">
                    <a:pos x="103" y="0"/>
                  </a:cxn>
                  <a:cxn ang="0">
                    <a:pos x="97" y="74"/>
                  </a:cxn>
                  <a:cxn ang="0">
                    <a:pos x="91" y="137"/>
                  </a:cxn>
                  <a:cxn ang="0">
                    <a:pos x="85" y="191"/>
                  </a:cxn>
                  <a:cxn ang="0">
                    <a:pos x="79" y="234"/>
                  </a:cxn>
                  <a:cxn ang="0">
                    <a:pos x="72" y="269"/>
                  </a:cxn>
                  <a:cxn ang="0">
                    <a:pos x="65" y="292"/>
                  </a:cxn>
                  <a:cxn ang="0">
                    <a:pos x="58" y="307"/>
                  </a:cxn>
                  <a:cxn ang="0">
                    <a:pos x="51" y="311"/>
                  </a:cxn>
                  <a:cxn ang="0">
                    <a:pos x="43" y="307"/>
                  </a:cxn>
                  <a:cxn ang="0">
                    <a:pos x="36" y="292"/>
                  </a:cxn>
                  <a:cxn ang="0">
                    <a:pos x="28" y="269"/>
                  </a:cxn>
                  <a:cxn ang="0">
                    <a:pos x="22" y="234"/>
                  </a:cxn>
                  <a:cxn ang="0">
                    <a:pos x="15" y="191"/>
                  </a:cxn>
                  <a:cxn ang="0">
                    <a:pos x="9" y="137"/>
                  </a:cxn>
                  <a:cxn ang="0">
                    <a:pos x="3" y="74"/>
                  </a:cxn>
                  <a:cxn ang="0">
                    <a:pos x="0" y="0"/>
                  </a:cxn>
                </a:cxnLst>
                <a:rect l="0" t="0" r="r" b="b"/>
                <a:pathLst>
                  <a:path w="104" h="312">
                    <a:moveTo>
                      <a:pt x="103" y="0"/>
                    </a:moveTo>
                    <a:lnTo>
                      <a:pt x="97" y="74"/>
                    </a:lnTo>
                    <a:lnTo>
                      <a:pt x="91" y="137"/>
                    </a:lnTo>
                    <a:lnTo>
                      <a:pt x="85" y="191"/>
                    </a:lnTo>
                    <a:lnTo>
                      <a:pt x="79" y="234"/>
                    </a:lnTo>
                    <a:lnTo>
                      <a:pt x="72" y="269"/>
                    </a:lnTo>
                    <a:lnTo>
                      <a:pt x="65" y="292"/>
                    </a:lnTo>
                    <a:lnTo>
                      <a:pt x="58" y="307"/>
                    </a:lnTo>
                    <a:lnTo>
                      <a:pt x="51" y="311"/>
                    </a:lnTo>
                    <a:lnTo>
                      <a:pt x="43" y="307"/>
                    </a:lnTo>
                    <a:lnTo>
                      <a:pt x="36" y="292"/>
                    </a:lnTo>
                    <a:lnTo>
                      <a:pt x="28" y="269"/>
                    </a:lnTo>
                    <a:lnTo>
                      <a:pt x="22" y="234"/>
                    </a:lnTo>
                    <a:lnTo>
                      <a:pt x="15" y="191"/>
                    </a:lnTo>
                    <a:lnTo>
                      <a:pt x="9" y="137"/>
                    </a:lnTo>
                    <a:lnTo>
                      <a:pt x="3" y="74"/>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51" name="Freeform 35"/>
              <p:cNvSpPr>
                <a:spLocks/>
              </p:cNvSpPr>
              <p:nvPr/>
            </p:nvSpPr>
            <p:spPr bwMode="auto">
              <a:xfrm>
                <a:off x="2560" y="2138"/>
                <a:ext cx="105" cy="311"/>
              </a:xfrm>
              <a:custGeom>
                <a:avLst/>
                <a:gdLst/>
                <a:ahLst/>
                <a:cxnLst>
                  <a:cxn ang="0">
                    <a:pos x="104" y="310"/>
                  </a:cxn>
                  <a:cxn ang="0">
                    <a:pos x="99" y="238"/>
                  </a:cxn>
                  <a:cxn ang="0">
                    <a:pos x="93" y="175"/>
                  </a:cxn>
                  <a:cxn ang="0">
                    <a:pos x="86" y="122"/>
                  </a:cxn>
                  <a:cxn ang="0">
                    <a:pos x="80" y="78"/>
                  </a:cxn>
                  <a:cxn ang="0">
                    <a:pos x="73" y="45"/>
                  </a:cxn>
                  <a:cxn ang="0">
                    <a:pos x="66" y="20"/>
                  </a:cxn>
                  <a:cxn ang="0">
                    <a:pos x="59" y="5"/>
                  </a:cxn>
                  <a:cxn ang="0">
                    <a:pos x="52" y="0"/>
                  </a:cxn>
                  <a:cxn ang="0">
                    <a:pos x="44" y="5"/>
                  </a:cxn>
                  <a:cxn ang="0">
                    <a:pos x="37" y="20"/>
                  </a:cxn>
                  <a:cxn ang="0">
                    <a:pos x="30" y="45"/>
                  </a:cxn>
                  <a:cxn ang="0">
                    <a:pos x="22" y="78"/>
                  </a:cxn>
                  <a:cxn ang="0">
                    <a:pos x="16" y="122"/>
                  </a:cxn>
                  <a:cxn ang="0">
                    <a:pos x="10" y="175"/>
                  </a:cxn>
                  <a:cxn ang="0">
                    <a:pos x="4" y="238"/>
                  </a:cxn>
                  <a:cxn ang="0">
                    <a:pos x="0" y="310"/>
                  </a:cxn>
                </a:cxnLst>
                <a:rect l="0" t="0" r="r" b="b"/>
                <a:pathLst>
                  <a:path w="105" h="311">
                    <a:moveTo>
                      <a:pt x="104" y="310"/>
                    </a:moveTo>
                    <a:lnTo>
                      <a:pt x="99" y="238"/>
                    </a:lnTo>
                    <a:lnTo>
                      <a:pt x="93" y="175"/>
                    </a:lnTo>
                    <a:lnTo>
                      <a:pt x="86" y="122"/>
                    </a:lnTo>
                    <a:lnTo>
                      <a:pt x="80" y="78"/>
                    </a:lnTo>
                    <a:lnTo>
                      <a:pt x="73" y="45"/>
                    </a:lnTo>
                    <a:lnTo>
                      <a:pt x="66" y="20"/>
                    </a:lnTo>
                    <a:lnTo>
                      <a:pt x="59" y="5"/>
                    </a:lnTo>
                    <a:lnTo>
                      <a:pt x="52" y="0"/>
                    </a:lnTo>
                    <a:lnTo>
                      <a:pt x="44" y="5"/>
                    </a:lnTo>
                    <a:lnTo>
                      <a:pt x="37" y="20"/>
                    </a:lnTo>
                    <a:lnTo>
                      <a:pt x="30" y="45"/>
                    </a:lnTo>
                    <a:lnTo>
                      <a:pt x="22" y="78"/>
                    </a:lnTo>
                    <a:lnTo>
                      <a:pt x="16" y="122"/>
                    </a:lnTo>
                    <a:lnTo>
                      <a:pt x="10" y="175"/>
                    </a:lnTo>
                    <a:lnTo>
                      <a:pt x="4" y="238"/>
                    </a:lnTo>
                    <a:lnTo>
                      <a:pt x="0" y="31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52" name="Freeform 36"/>
              <p:cNvSpPr>
                <a:spLocks/>
              </p:cNvSpPr>
              <p:nvPr/>
            </p:nvSpPr>
            <p:spPr bwMode="auto">
              <a:xfrm>
                <a:off x="2664" y="2454"/>
                <a:ext cx="105" cy="311"/>
              </a:xfrm>
              <a:custGeom>
                <a:avLst/>
                <a:gdLst/>
                <a:ahLst/>
                <a:cxnLst>
                  <a:cxn ang="0">
                    <a:pos x="104" y="0"/>
                  </a:cxn>
                  <a:cxn ang="0">
                    <a:pos x="98" y="74"/>
                  </a:cxn>
                  <a:cxn ang="0">
                    <a:pos x="93" y="136"/>
                  </a:cxn>
                  <a:cxn ang="0">
                    <a:pos x="86" y="190"/>
                  </a:cxn>
                  <a:cxn ang="0">
                    <a:pos x="80" y="233"/>
                  </a:cxn>
                  <a:cxn ang="0">
                    <a:pos x="73" y="268"/>
                  </a:cxn>
                  <a:cxn ang="0">
                    <a:pos x="66" y="292"/>
                  </a:cxn>
                  <a:cxn ang="0">
                    <a:pos x="58" y="306"/>
                  </a:cxn>
                  <a:cxn ang="0">
                    <a:pos x="52" y="310"/>
                  </a:cxn>
                  <a:cxn ang="0">
                    <a:pos x="44" y="306"/>
                  </a:cxn>
                  <a:cxn ang="0">
                    <a:pos x="36" y="292"/>
                  </a:cxn>
                  <a:cxn ang="0">
                    <a:pos x="29" y="268"/>
                  </a:cxn>
                  <a:cxn ang="0">
                    <a:pos x="23" y="233"/>
                  </a:cxn>
                  <a:cxn ang="0">
                    <a:pos x="16" y="190"/>
                  </a:cxn>
                  <a:cxn ang="0">
                    <a:pos x="10" y="136"/>
                  </a:cxn>
                  <a:cxn ang="0">
                    <a:pos x="5" y="74"/>
                  </a:cxn>
                  <a:cxn ang="0">
                    <a:pos x="0" y="0"/>
                  </a:cxn>
                </a:cxnLst>
                <a:rect l="0" t="0" r="r" b="b"/>
                <a:pathLst>
                  <a:path w="105" h="311">
                    <a:moveTo>
                      <a:pt x="104" y="0"/>
                    </a:moveTo>
                    <a:lnTo>
                      <a:pt x="98" y="74"/>
                    </a:lnTo>
                    <a:lnTo>
                      <a:pt x="93" y="136"/>
                    </a:lnTo>
                    <a:lnTo>
                      <a:pt x="86" y="190"/>
                    </a:lnTo>
                    <a:lnTo>
                      <a:pt x="80" y="233"/>
                    </a:lnTo>
                    <a:lnTo>
                      <a:pt x="73" y="268"/>
                    </a:lnTo>
                    <a:lnTo>
                      <a:pt x="66" y="292"/>
                    </a:lnTo>
                    <a:lnTo>
                      <a:pt x="58" y="306"/>
                    </a:lnTo>
                    <a:lnTo>
                      <a:pt x="52" y="310"/>
                    </a:lnTo>
                    <a:lnTo>
                      <a:pt x="44" y="306"/>
                    </a:lnTo>
                    <a:lnTo>
                      <a:pt x="36" y="292"/>
                    </a:lnTo>
                    <a:lnTo>
                      <a:pt x="29" y="268"/>
                    </a:lnTo>
                    <a:lnTo>
                      <a:pt x="23" y="233"/>
                    </a:lnTo>
                    <a:lnTo>
                      <a:pt x="16" y="190"/>
                    </a:lnTo>
                    <a:lnTo>
                      <a:pt x="10" y="136"/>
                    </a:lnTo>
                    <a:lnTo>
                      <a:pt x="5" y="74"/>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grpSp>
        <p:grpSp>
          <p:nvGrpSpPr>
            <p:cNvPr id="10" name="Group 37"/>
            <p:cNvGrpSpPr>
              <a:grpSpLocks/>
            </p:cNvGrpSpPr>
            <p:nvPr/>
          </p:nvGrpSpPr>
          <p:grpSpPr bwMode="auto">
            <a:xfrm>
              <a:off x="2776" y="2137"/>
              <a:ext cx="1213" cy="633"/>
              <a:chOff x="2776" y="2137"/>
              <a:chExt cx="1213" cy="633"/>
            </a:xfrm>
          </p:grpSpPr>
          <p:sp>
            <p:nvSpPr>
              <p:cNvPr id="444454" name="Freeform 38"/>
              <p:cNvSpPr>
                <a:spLocks/>
              </p:cNvSpPr>
              <p:nvPr/>
            </p:nvSpPr>
            <p:spPr bwMode="auto">
              <a:xfrm>
                <a:off x="2776" y="2137"/>
                <a:ext cx="105" cy="312"/>
              </a:xfrm>
              <a:custGeom>
                <a:avLst/>
                <a:gdLst/>
                <a:ahLst/>
                <a:cxnLst>
                  <a:cxn ang="0">
                    <a:pos x="104" y="311"/>
                  </a:cxn>
                  <a:cxn ang="0">
                    <a:pos x="98" y="239"/>
                  </a:cxn>
                  <a:cxn ang="0">
                    <a:pos x="93" y="176"/>
                  </a:cxn>
                  <a:cxn ang="0">
                    <a:pos x="86" y="123"/>
                  </a:cxn>
                  <a:cxn ang="0">
                    <a:pos x="80" y="78"/>
                  </a:cxn>
                  <a:cxn ang="0">
                    <a:pos x="73" y="45"/>
                  </a:cxn>
                  <a:cxn ang="0">
                    <a:pos x="66" y="20"/>
                  </a:cxn>
                  <a:cxn ang="0">
                    <a:pos x="59" y="6"/>
                  </a:cxn>
                  <a:cxn ang="0">
                    <a:pos x="52" y="0"/>
                  </a:cxn>
                  <a:cxn ang="0">
                    <a:pos x="44" y="6"/>
                  </a:cxn>
                  <a:cxn ang="0">
                    <a:pos x="37" y="20"/>
                  </a:cxn>
                  <a:cxn ang="0">
                    <a:pos x="29" y="45"/>
                  </a:cxn>
                  <a:cxn ang="0">
                    <a:pos x="22" y="78"/>
                  </a:cxn>
                  <a:cxn ang="0">
                    <a:pos x="16" y="123"/>
                  </a:cxn>
                  <a:cxn ang="0">
                    <a:pos x="10" y="176"/>
                  </a:cxn>
                  <a:cxn ang="0">
                    <a:pos x="4" y="239"/>
                  </a:cxn>
                  <a:cxn ang="0">
                    <a:pos x="0" y="311"/>
                  </a:cxn>
                </a:cxnLst>
                <a:rect l="0" t="0" r="r" b="b"/>
                <a:pathLst>
                  <a:path w="105" h="312">
                    <a:moveTo>
                      <a:pt x="104" y="311"/>
                    </a:moveTo>
                    <a:lnTo>
                      <a:pt x="98" y="239"/>
                    </a:lnTo>
                    <a:lnTo>
                      <a:pt x="93" y="176"/>
                    </a:lnTo>
                    <a:lnTo>
                      <a:pt x="86" y="123"/>
                    </a:lnTo>
                    <a:lnTo>
                      <a:pt x="80" y="78"/>
                    </a:lnTo>
                    <a:lnTo>
                      <a:pt x="73" y="45"/>
                    </a:lnTo>
                    <a:lnTo>
                      <a:pt x="66" y="20"/>
                    </a:lnTo>
                    <a:lnTo>
                      <a:pt x="59" y="6"/>
                    </a:lnTo>
                    <a:lnTo>
                      <a:pt x="52" y="0"/>
                    </a:lnTo>
                    <a:lnTo>
                      <a:pt x="44" y="6"/>
                    </a:lnTo>
                    <a:lnTo>
                      <a:pt x="37" y="20"/>
                    </a:lnTo>
                    <a:lnTo>
                      <a:pt x="29" y="45"/>
                    </a:lnTo>
                    <a:lnTo>
                      <a:pt x="22" y="78"/>
                    </a:lnTo>
                    <a:lnTo>
                      <a:pt x="16" y="123"/>
                    </a:lnTo>
                    <a:lnTo>
                      <a:pt x="10" y="176"/>
                    </a:lnTo>
                    <a:lnTo>
                      <a:pt x="4" y="239"/>
                    </a:lnTo>
                    <a:lnTo>
                      <a:pt x="0" y="31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55" name="Freeform 39"/>
              <p:cNvSpPr>
                <a:spLocks/>
              </p:cNvSpPr>
              <p:nvPr/>
            </p:nvSpPr>
            <p:spPr bwMode="auto">
              <a:xfrm>
                <a:off x="2880" y="2453"/>
                <a:ext cx="105" cy="312"/>
              </a:xfrm>
              <a:custGeom>
                <a:avLst/>
                <a:gdLst/>
                <a:ahLst/>
                <a:cxnLst>
                  <a:cxn ang="0">
                    <a:pos x="104" y="0"/>
                  </a:cxn>
                  <a:cxn ang="0">
                    <a:pos x="99" y="73"/>
                  </a:cxn>
                  <a:cxn ang="0">
                    <a:pos x="93" y="137"/>
                  </a:cxn>
                  <a:cxn ang="0">
                    <a:pos x="86" y="190"/>
                  </a:cxn>
                  <a:cxn ang="0">
                    <a:pos x="81" y="233"/>
                  </a:cxn>
                  <a:cxn ang="0">
                    <a:pos x="73" y="268"/>
                  </a:cxn>
                  <a:cxn ang="0">
                    <a:pos x="66" y="292"/>
                  </a:cxn>
                  <a:cxn ang="0">
                    <a:pos x="59" y="306"/>
                  </a:cxn>
                  <a:cxn ang="0">
                    <a:pos x="52" y="311"/>
                  </a:cxn>
                  <a:cxn ang="0">
                    <a:pos x="44" y="306"/>
                  </a:cxn>
                  <a:cxn ang="0">
                    <a:pos x="37" y="292"/>
                  </a:cxn>
                  <a:cxn ang="0">
                    <a:pos x="30" y="268"/>
                  </a:cxn>
                  <a:cxn ang="0">
                    <a:pos x="23" y="233"/>
                  </a:cxn>
                  <a:cxn ang="0">
                    <a:pos x="16" y="190"/>
                  </a:cxn>
                  <a:cxn ang="0">
                    <a:pos x="10" y="137"/>
                  </a:cxn>
                  <a:cxn ang="0">
                    <a:pos x="4" y="73"/>
                  </a:cxn>
                  <a:cxn ang="0">
                    <a:pos x="0" y="0"/>
                  </a:cxn>
                </a:cxnLst>
                <a:rect l="0" t="0" r="r" b="b"/>
                <a:pathLst>
                  <a:path w="105" h="312">
                    <a:moveTo>
                      <a:pt x="104" y="0"/>
                    </a:moveTo>
                    <a:lnTo>
                      <a:pt x="99" y="73"/>
                    </a:lnTo>
                    <a:lnTo>
                      <a:pt x="93" y="137"/>
                    </a:lnTo>
                    <a:lnTo>
                      <a:pt x="86" y="190"/>
                    </a:lnTo>
                    <a:lnTo>
                      <a:pt x="81" y="233"/>
                    </a:lnTo>
                    <a:lnTo>
                      <a:pt x="73" y="268"/>
                    </a:lnTo>
                    <a:lnTo>
                      <a:pt x="66" y="292"/>
                    </a:lnTo>
                    <a:lnTo>
                      <a:pt x="59" y="306"/>
                    </a:lnTo>
                    <a:lnTo>
                      <a:pt x="52" y="311"/>
                    </a:lnTo>
                    <a:lnTo>
                      <a:pt x="44" y="306"/>
                    </a:lnTo>
                    <a:lnTo>
                      <a:pt x="37" y="292"/>
                    </a:lnTo>
                    <a:lnTo>
                      <a:pt x="30" y="268"/>
                    </a:lnTo>
                    <a:lnTo>
                      <a:pt x="23" y="233"/>
                    </a:lnTo>
                    <a:lnTo>
                      <a:pt x="16" y="190"/>
                    </a:lnTo>
                    <a:lnTo>
                      <a:pt x="10" y="137"/>
                    </a:lnTo>
                    <a:lnTo>
                      <a:pt x="4" y="73"/>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56" name="Freeform 40"/>
              <p:cNvSpPr>
                <a:spLocks/>
              </p:cNvSpPr>
              <p:nvPr/>
            </p:nvSpPr>
            <p:spPr bwMode="auto">
              <a:xfrm>
                <a:off x="2998" y="2139"/>
                <a:ext cx="105" cy="312"/>
              </a:xfrm>
              <a:custGeom>
                <a:avLst/>
                <a:gdLst/>
                <a:ahLst/>
                <a:cxnLst>
                  <a:cxn ang="0">
                    <a:pos x="104" y="311"/>
                  </a:cxn>
                  <a:cxn ang="0">
                    <a:pos x="98" y="238"/>
                  </a:cxn>
                  <a:cxn ang="0">
                    <a:pos x="92" y="175"/>
                  </a:cxn>
                  <a:cxn ang="0">
                    <a:pos x="86" y="122"/>
                  </a:cxn>
                  <a:cxn ang="0">
                    <a:pos x="80" y="78"/>
                  </a:cxn>
                  <a:cxn ang="0">
                    <a:pos x="72" y="45"/>
                  </a:cxn>
                  <a:cxn ang="0">
                    <a:pos x="66" y="20"/>
                  </a:cxn>
                  <a:cxn ang="0">
                    <a:pos x="58" y="5"/>
                  </a:cxn>
                  <a:cxn ang="0">
                    <a:pos x="51" y="0"/>
                  </a:cxn>
                  <a:cxn ang="0">
                    <a:pos x="44" y="5"/>
                  </a:cxn>
                  <a:cxn ang="0">
                    <a:pos x="36" y="20"/>
                  </a:cxn>
                  <a:cxn ang="0">
                    <a:pos x="29" y="45"/>
                  </a:cxn>
                  <a:cxn ang="0">
                    <a:pos x="22" y="78"/>
                  </a:cxn>
                  <a:cxn ang="0">
                    <a:pos x="15" y="122"/>
                  </a:cxn>
                  <a:cxn ang="0">
                    <a:pos x="10" y="175"/>
                  </a:cxn>
                  <a:cxn ang="0">
                    <a:pos x="4" y="238"/>
                  </a:cxn>
                  <a:cxn ang="0">
                    <a:pos x="0" y="311"/>
                  </a:cxn>
                </a:cxnLst>
                <a:rect l="0" t="0" r="r" b="b"/>
                <a:pathLst>
                  <a:path w="105" h="312">
                    <a:moveTo>
                      <a:pt x="104" y="311"/>
                    </a:moveTo>
                    <a:lnTo>
                      <a:pt x="98" y="238"/>
                    </a:lnTo>
                    <a:lnTo>
                      <a:pt x="92" y="175"/>
                    </a:lnTo>
                    <a:lnTo>
                      <a:pt x="86" y="122"/>
                    </a:lnTo>
                    <a:lnTo>
                      <a:pt x="80" y="78"/>
                    </a:lnTo>
                    <a:lnTo>
                      <a:pt x="72" y="45"/>
                    </a:lnTo>
                    <a:lnTo>
                      <a:pt x="66" y="20"/>
                    </a:lnTo>
                    <a:lnTo>
                      <a:pt x="58" y="5"/>
                    </a:lnTo>
                    <a:lnTo>
                      <a:pt x="51" y="0"/>
                    </a:lnTo>
                    <a:lnTo>
                      <a:pt x="44" y="5"/>
                    </a:lnTo>
                    <a:lnTo>
                      <a:pt x="36" y="20"/>
                    </a:lnTo>
                    <a:lnTo>
                      <a:pt x="29" y="45"/>
                    </a:lnTo>
                    <a:lnTo>
                      <a:pt x="22" y="78"/>
                    </a:lnTo>
                    <a:lnTo>
                      <a:pt x="15" y="122"/>
                    </a:lnTo>
                    <a:lnTo>
                      <a:pt x="10" y="175"/>
                    </a:lnTo>
                    <a:lnTo>
                      <a:pt x="4" y="238"/>
                    </a:lnTo>
                    <a:lnTo>
                      <a:pt x="0" y="31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57" name="Freeform 41"/>
              <p:cNvSpPr>
                <a:spLocks/>
              </p:cNvSpPr>
              <p:nvPr/>
            </p:nvSpPr>
            <p:spPr bwMode="auto">
              <a:xfrm>
                <a:off x="3102" y="2455"/>
                <a:ext cx="105" cy="312"/>
              </a:xfrm>
              <a:custGeom>
                <a:avLst/>
                <a:gdLst/>
                <a:ahLst/>
                <a:cxnLst>
                  <a:cxn ang="0">
                    <a:pos x="104" y="0"/>
                  </a:cxn>
                  <a:cxn ang="0">
                    <a:pos x="98" y="74"/>
                  </a:cxn>
                  <a:cxn ang="0">
                    <a:pos x="93" y="137"/>
                  </a:cxn>
                  <a:cxn ang="0">
                    <a:pos x="86" y="191"/>
                  </a:cxn>
                  <a:cxn ang="0">
                    <a:pos x="80" y="234"/>
                  </a:cxn>
                  <a:cxn ang="0">
                    <a:pos x="73" y="269"/>
                  </a:cxn>
                  <a:cxn ang="0">
                    <a:pos x="66" y="292"/>
                  </a:cxn>
                  <a:cxn ang="0">
                    <a:pos x="58" y="307"/>
                  </a:cxn>
                  <a:cxn ang="0">
                    <a:pos x="52" y="311"/>
                  </a:cxn>
                  <a:cxn ang="0">
                    <a:pos x="44" y="307"/>
                  </a:cxn>
                  <a:cxn ang="0">
                    <a:pos x="36" y="292"/>
                  </a:cxn>
                  <a:cxn ang="0">
                    <a:pos x="29" y="269"/>
                  </a:cxn>
                  <a:cxn ang="0">
                    <a:pos x="23" y="234"/>
                  </a:cxn>
                  <a:cxn ang="0">
                    <a:pos x="16" y="191"/>
                  </a:cxn>
                  <a:cxn ang="0">
                    <a:pos x="10" y="137"/>
                  </a:cxn>
                  <a:cxn ang="0">
                    <a:pos x="5" y="74"/>
                  </a:cxn>
                  <a:cxn ang="0">
                    <a:pos x="0" y="0"/>
                  </a:cxn>
                </a:cxnLst>
                <a:rect l="0" t="0" r="r" b="b"/>
                <a:pathLst>
                  <a:path w="105" h="312">
                    <a:moveTo>
                      <a:pt x="104" y="0"/>
                    </a:moveTo>
                    <a:lnTo>
                      <a:pt x="98" y="74"/>
                    </a:lnTo>
                    <a:lnTo>
                      <a:pt x="93" y="137"/>
                    </a:lnTo>
                    <a:lnTo>
                      <a:pt x="86" y="191"/>
                    </a:lnTo>
                    <a:lnTo>
                      <a:pt x="80" y="234"/>
                    </a:lnTo>
                    <a:lnTo>
                      <a:pt x="73" y="269"/>
                    </a:lnTo>
                    <a:lnTo>
                      <a:pt x="66" y="292"/>
                    </a:lnTo>
                    <a:lnTo>
                      <a:pt x="58" y="307"/>
                    </a:lnTo>
                    <a:lnTo>
                      <a:pt x="52" y="311"/>
                    </a:lnTo>
                    <a:lnTo>
                      <a:pt x="44" y="307"/>
                    </a:lnTo>
                    <a:lnTo>
                      <a:pt x="36" y="292"/>
                    </a:lnTo>
                    <a:lnTo>
                      <a:pt x="29" y="269"/>
                    </a:lnTo>
                    <a:lnTo>
                      <a:pt x="23" y="234"/>
                    </a:lnTo>
                    <a:lnTo>
                      <a:pt x="16" y="191"/>
                    </a:lnTo>
                    <a:lnTo>
                      <a:pt x="10" y="137"/>
                    </a:lnTo>
                    <a:lnTo>
                      <a:pt x="5" y="74"/>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58" name="Freeform 42"/>
              <p:cNvSpPr>
                <a:spLocks/>
              </p:cNvSpPr>
              <p:nvPr/>
            </p:nvSpPr>
            <p:spPr bwMode="auto">
              <a:xfrm>
                <a:off x="3204" y="2143"/>
                <a:ext cx="106" cy="312"/>
              </a:xfrm>
              <a:custGeom>
                <a:avLst/>
                <a:gdLst/>
                <a:ahLst/>
                <a:cxnLst>
                  <a:cxn ang="0">
                    <a:pos x="105" y="311"/>
                  </a:cxn>
                  <a:cxn ang="0">
                    <a:pos x="99" y="239"/>
                  </a:cxn>
                  <a:cxn ang="0">
                    <a:pos x="94" y="176"/>
                  </a:cxn>
                  <a:cxn ang="0">
                    <a:pos x="87" y="122"/>
                  </a:cxn>
                  <a:cxn ang="0">
                    <a:pos x="81" y="78"/>
                  </a:cxn>
                  <a:cxn ang="0">
                    <a:pos x="74" y="45"/>
                  </a:cxn>
                  <a:cxn ang="0">
                    <a:pos x="67" y="20"/>
                  </a:cxn>
                  <a:cxn ang="0">
                    <a:pos x="59" y="5"/>
                  </a:cxn>
                  <a:cxn ang="0">
                    <a:pos x="52" y="0"/>
                  </a:cxn>
                  <a:cxn ang="0">
                    <a:pos x="45" y="5"/>
                  </a:cxn>
                  <a:cxn ang="0">
                    <a:pos x="38" y="20"/>
                  </a:cxn>
                  <a:cxn ang="0">
                    <a:pos x="30" y="45"/>
                  </a:cxn>
                  <a:cxn ang="0">
                    <a:pos x="23" y="78"/>
                  </a:cxn>
                  <a:cxn ang="0">
                    <a:pos x="16" y="122"/>
                  </a:cxn>
                  <a:cxn ang="0">
                    <a:pos x="10" y="176"/>
                  </a:cxn>
                  <a:cxn ang="0">
                    <a:pos x="4" y="239"/>
                  </a:cxn>
                  <a:cxn ang="0">
                    <a:pos x="0" y="311"/>
                  </a:cxn>
                </a:cxnLst>
                <a:rect l="0" t="0" r="r" b="b"/>
                <a:pathLst>
                  <a:path w="106" h="312">
                    <a:moveTo>
                      <a:pt x="105" y="311"/>
                    </a:moveTo>
                    <a:lnTo>
                      <a:pt x="99" y="239"/>
                    </a:lnTo>
                    <a:lnTo>
                      <a:pt x="94" y="176"/>
                    </a:lnTo>
                    <a:lnTo>
                      <a:pt x="87" y="122"/>
                    </a:lnTo>
                    <a:lnTo>
                      <a:pt x="81" y="78"/>
                    </a:lnTo>
                    <a:lnTo>
                      <a:pt x="74" y="45"/>
                    </a:lnTo>
                    <a:lnTo>
                      <a:pt x="67" y="20"/>
                    </a:lnTo>
                    <a:lnTo>
                      <a:pt x="59" y="5"/>
                    </a:lnTo>
                    <a:lnTo>
                      <a:pt x="52" y="0"/>
                    </a:lnTo>
                    <a:lnTo>
                      <a:pt x="45" y="5"/>
                    </a:lnTo>
                    <a:lnTo>
                      <a:pt x="38" y="20"/>
                    </a:lnTo>
                    <a:lnTo>
                      <a:pt x="30" y="45"/>
                    </a:lnTo>
                    <a:lnTo>
                      <a:pt x="23" y="78"/>
                    </a:lnTo>
                    <a:lnTo>
                      <a:pt x="16" y="122"/>
                    </a:lnTo>
                    <a:lnTo>
                      <a:pt x="10" y="176"/>
                    </a:lnTo>
                    <a:lnTo>
                      <a:pt x="4" y="239"/>
                    </a:lnTo>
                    <a:lnTo>
                      <a:pt x="0" y="31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59" name="Freeform 43"/>
              <p:cNvSpPr>
                <a:spLocks/>
              </p:cNvSpPr>
              <p:nvPr/>
            </p:nvSpPr>
            <p:spPr bwMode="auto">
              <a:xfrm>
                <a:off x="3309" y="2458"/>
                <a:ext cx="104" cy="312"/>
              </a:xfrm>
              <a:custGeom>
                <a:avLst/>
                <a:gdLst/>
                <a:ahLst/>
                <a:cxnLst>
                  <a:cxn ang="0">
                    <a:pos x="103" y="0"/>
                  </a:cxn>
                  <a:cxn ang="0">
                    <a:pos x="97" y="74"/>
                  </a:cxn>
                  <a:cxn ang="0">
                    <a:pos x="92" y="137"/>
                  </a:cxn>
                  <a:cxn ang="0">
                    <a:pos x="85" y="191"/>
                  </a:cxn>
                  <a:cxn ang="0">
                    <a:pos x="80" y="234"/>
                  </a:cxn>
                  <a:cxn ang="0">
                    <a:pos x="72" y="269"/>
                  </a:cxn>
                  <a:cxn ang="0">
                    <a:pos x="65" y="292"/>
                  </a:cxn>
                  <a:cxn ang="0">
                    <a:pos x="58" y="307"/>
                  </a:cxn>
                  <a:cxn ang="0">
                    <a:pos x="51" y="311"/>
                  </a:cxn>
                  <a:cxn ang="0">
                    <a:pos x="43" y="307"/>
                  </a:cxn>
                  <a:cxn ang="0">
                    <a:pos x="36" y="292"/>
                  </a:cxn>
                  <a:cxn ang="0">
                    <a:pos x="29" y="269"/>
                  </a:cxn>
                  <a:cxn ang="0">
                    <a:pos x="22" y="234"/>
                  </a:cxn>
                  <a:cxn ang="0">
                    <a:pos x="15" y="191"/>
                  </a:cxn>
                  <a:cxn ang="0">
                    <a:pos x="9" y="137"/>
                  </a:cxn>
                  <a:cxn ang="0">
                    <a:pos x="4" y="74"/>
                  </a:cxn>
                  <a:cxn ang="0">
                    <a:pos x="0" y="0"/>
                  </a:cxn>
                </a:cxnLst>
                <a:rect l="0" t="0" r="r" b="b"/>
                <a:pathLst>
                  <a:path w="104" h="312">
                    <a:moveTo>
                      <a:pt x="103" y="0"/>
                    </a:moveTo>
                    <a:lnTo>
                      <a:pt x="97" y="74"/>
                    </a:lnTo>
                    <a:lnTo>
                      <a:pt x="92" y="137"/>
                    </a:lnTo>
                    <a:lnTo>
                      <a:pt x="85" y="191"/>
                    </a:lnTo>
                    <a:lnTo>
                      <a:pt x="80" y="234"/>
                    </a:lnTo>
                    <a:lnTo>
                      <a:pt x="72" y="269"/>
                    </a:lnTo>
                    <a:lnTo>
                      <a:pt x="65" y="292"/>
                    </a:lnTo>
                    <a:lnTo>
                      <a:pt x="58" y="307"/>
                    </a:lnTo>
                    <a:lnTo>
                      <a:pt x="51" y="311"/>
                    </a:lnTo>
                    <a:lnTo>
                      <a:pt x="43" y="307"/>
                    </a:lnTo>
                    <a:lnTo>
                      <a:pt x="36" y="292"/>
                    </a:lnTo>
                    <a:lnTo>
                      <a:pt x="29" y="269"/>
                    </a:lnTo>
                    <a:lnTo>
                      <a:pt x="22" y="234"/>
                    </a:lnTo>
                    <a:lnTo>
                      <a:pt x="15" y="191"/>
                    </a:lnTo>
                    <a:lnTo>
                      <a:pt x="9" y="137"/>
                    </a:lnTo>
                    <a:lnTo>
                      <a:pt x="4" y="74"/>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60" name="Freeform 44"/>
              <p:cNvSpPr>
                <a:spLocks/>
              </p:cNvSpPr>
              <p:nvPr/>
            </p:nvSpPr>
            <p:spPr bwMode="auto">
              <a:xfrm>
                <a:off x="3392" y="2143"/>
                <a:ext cx="105" cy="312"/>
              </a:xfrm>
              <a:custGeom>
                <a:avLst/>
                <a:gdLst/>
                <a:ahLst/>
                <a:cxnLst>
                  <a:cxn ang="0">
                    <a:pos x="104" y="311"/>
                  </a:cxn>
                  <a:cxn ang="0">
                    <a:pos x="98" y="239"/>
                  </a:cxn>
                  <a:cxn ang="0">
                    <a:pos x="93" y="176"/>
                  </a:cxn>
                  <a:cxn ang="0">
                    <a:pos x="86" y="122"/>
                  </a:cxn>
                  <a:cxn ang="0">
                    <a:pos x="80" y="78"/>
                  </a:cxn>
                  <a:cxn ang="0">
                    <a:pos x="73" y="45"/>
                  </a:cxn>
                  <a:cxn ang="0">
                    <a:pos x="66" y="20"/>
                  </a:cxn>
                  <a:cxn ang="0">
                    <a:pos x="58" y="5"/>
                  </a:cxn>
                  <a:cxn ang="0">
                    <a:pos x="52" y="0"/>
                  </a:cxn>
                  <a:cxn ang="0">
                    <a:pos x="44" y="5"/>
                  </a:cxn>
                  <a:cxn ang="0">
                    <a:pos x="37" y="20"/>
                  </a:cxn>
                  <a:cxn ang="0">
                    <a:pos x="29" y="45"/>
                  </a:cxn>
                  <a:cxn ang="0">
                    <a:pos x="23" y="78"/>
                  </a:cxn>
                  <a:cxn ang="0">
                    <a:pos x="16" y="122"/>
                  </a:cxn>
                  <a:cxn ang="0">
                    <a:pos x="10" y="176"/>
                  </a:cxn>
                  <a:cxn ang="0">
                    <a:pos x="4" y="239"/>
                  </a:cxn>
                  <a:cxn ang="0">
                    <a:pos x="0" y="311"/>
                  </a:cxn>
                </a:cxnLst>
                <a:rect l="0" t="0" r="r" b="b"/>
                <a:pathLst>
                  <a:path w="105" h="312">
                    <a:moveTo>
                      <a:pt x="104" y="311"/>
                    </a:moveTo>
                    <a:lnTo>
                      <a:pt x="98" y="239"/>
                    </a:lnTo>
                    <a:lnTo>
                      <a:pt x="93" y="176"/>
                    </a:lnTo>
                    <a:lnTo>
                      <a:pt x="86" y="122"/>
                    </a:lnTo>
                    <a:lnTo>
                      <a:pt x="80" y="78"/>
                    </a:lnTo>
                    <a:lnTo>
                      <a:pt x="73" y="45"/>
                    </a:lnTo>
                    <a:lnTo>
                      <a:pt x="66" y="20"/>
                    </a:lnTo>
                    <a:lnTo>
                      <a:pt x="58" y="5"/>
                    </a:lnTo>
                    <a:lnTo>
                      <a:pt x="52" y="0"/>
                    </a:lnTo>
                    <a:lnTo>
                      <a:pt x="44" y="5"/>
                    </a:lnTo>
                    <a:lnTo>
                      <a:pt x="37" y="20"/>
                    </a:lnTo>
                    <a:lnTo>
                      <a:pt x="29" y="45"/>
                    </a:lnTo>
                    <a:lnTo>
                      <a:pt x="23" y="78"/>
                    </a:lnTo>
                    <a:lnTo>
                      <a:pt x="16" y="122"/>
                    </a:lnTo>
                    <a:lnTo>
                      <a:pt x="10" y="176"/>
                    </a:lnTo>
                    <a:lnTo>
                      <a:pt x="4" y="239"/>
                    </a:lnTo>
                    <a:lnTo>
                      <a:pt x="0" y="31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61" name="Freeform 45"/>
              <p:cNvSpPr>
                <a:spLocks/>
              </p:cNvSpPr>
              <p:nvPr/>
            </p:nvSpPr>
            <p:spPr bwMode="auto">
              <a:xfrm>
                <a:off x="3496" y="2458"/>
                <a:ext cx="105" cy="312"/>
              </a:xfrm>
              <a:custGeom>
                <a:avLst/>
                <a:gdLst/>
                <a:ahLst/>
                <a:cxnLst>
                  <a:cxn ang="0">
                    <a:pos x="104" y="0"/>
                  </a:cxn>
                  <a:cxn ang="0">
                    <a:pos x="99" y="74"/>
                  </a:cxn>
                  <a:cxn ang="0">
                    <a:pos x="93" y="137"/>
                  </a:cxn>
                  <a:cxn ang="0">
                    <a:pos x="87" y="191"/>
                  </a:cxn>
                  <a:cxn ang="0">
                    <a:pos x="81" y="234"/>
                  </a:cxn>
                  <a:cxn ang="0">
                    <a:pos x="74" y="269"/>
                  </a:cxn>
                  <a:cxn ang="0">
                    <a:pos x="67" y="292"/>
                  </a:cxn>
                  <a:cxn ang="0">
                    <a:pos x="59" y="307"/>
                  </a:cxn>
                  <a:cxn ang="0">
                    <a:pos x="52" y="311"/>
                  </a:cxn>
                  <a:cxn ang="0">
                    <a:pos x="45" y="307"/>
                  </a:cxn>
                  <a:cxn ang="0">
                    <a:pos x="38" y="292"/>
                  </a:cxn>
                  <a:cxn ang="0">
                    <a:pos x="30" y="269"/>
                  </a:cxn>
                  <a:cxn ang="0">
                    <a:pos x="23" y="234"/>
                  </a:cxn>
                  <a:cxn ang="0">
                    <a:pos x="16" y="191"/>
                  </a:cxn>
                  <a:cxn ang="0">
                    <a:pos x="10" y="137"/>
                  </a:cxn>
                  <a:cxn ang="0">
                    <a:pos x="4" y="74"/>
                  </a:cxn>
                  <a:cxn ang="0">
                    <a:pos x="0" y="0"/>
                  </a:cxn>
                </a:cxnLst>
                <a:rect l="0" t="0" r="r" b="b"/>
                <a:pathLst>
                  <a:path w="105" h="312">
                    <a:moveTo>
                      <a:pt x="104" y="0"/>
                    </a:moveTo>
                    <a:lnTo>
                      <a:pt x="99" y="74"/>
                    </a:lnTo>
                    <a:lnTo>
                      <a:pt x="93" y="137"/>
                    </a:lnTo>
                    <a:lnTo>
                      <a:pt x="87" y="191"/>
                    </a:lnTo>
                    <a:lnTo>
                      <a:pt x="81" y="234"/>
                    </a:lnTo>
                    <a:lnTo>
                      <a:pt x="74" y="269"/>
                    </a:lnTo>
                    <a:lnTo>
                      <a:pt x="67" y="292"/>
                    </a:lnTo>
                    <a:lnTo>
                      <a:pt x="59" y="307"/>
                    </a:lnTo>
                    <a:lnTo>
                      <a:pt x="52" y="311"/>
                    </a:lnTo>
                    <a:lnTo>
                      <a:pt x="45" y="307"/>
                    </a:lnTo>
                    <a:lnTo>
                      <a:pt x="38" y="292"/>
                    </a:lnTo>
                    <a:lnTo>
                      <a:pt x="30" y="269"/>
                    </a:lnTo>
                    <a:lnTo>
                      <a:pt x="23" y="234"/>
                    </a:lnTo>
                    <a:lnTo>
                      <a:pt x="16" y="191"/>
                    </a:lnTo>
                    <a:lnTo>
                      <a:pt x="10" y="137"/>
                    </a:lnTo>
                    <a:lnTo>
                      <a:pt x="4" y="74"/>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62" name="Freeform 46"/>
              <p:cNvSpPr>
                <a:spLocks/>
              </p:cNvSpPr>
              <p:nvPr/>
            </p:nvSpPr>
            <p:spPr bwMode="auto">
              <a:xfrm>
                <a:off x="3580" y="2139"/>
                <a:ext cx="105" cy="312"/>
              </a:xfrm>
              <a:custGeom>
                <a:avLst/>
                <a:gdLst/>
                <a:ahLst/>
                <a:cxnLst>
                  <a:cxn ang="0">
                    <a:pos x="104" y="311"/>
                  </a:cxn>
                  <a:cxn ang="0">
                    <a:pos x="99" y="238"/>
                  </a:cxn>
                  <a:cxn ang="0">
                    <a:pos x="93" y="175"/>
                  </a:cxn>
                  <a:cxn ang="0">
                    <a:pos x="86" y="122"/>
                  </a:cxn>
                  <a:cxn ang="0">
                    <a:pos x="81" y="78"/>
                  </a:cxn>
                  <a:cxn ang="0">
                    <a:pos x="73" y="45"/>
                  </a:cxn>
                  <a:cxn ang="0">
                    <a:pos x="66" y="20"/>
                  </a:cxn>
                  <a:cxn ang="0">
                    <a:pos x="59" y="5"/>
                  </a:cxn>
                  <a:cxn ang="0">
                    <a:pos x="52" y="0"/>
                  </a:cxn>
                  <a:cxn ang="0">
                    <a:pos x="45" y="5"/>
                  </a:cxn>
                  <a:cxn ang="0">
                    <a:pos x="37" y="20"/>
                  </a:cxn>
                  <a:cxn ang="0">
                    <a:pos x="30" y="45"/>
                  </a:cxn>
                  <a:cxn ang="0">
                    <a:pos x="23" y="78"/>
                  </a:cxn>
                  <a:cxn ang="0">
                    <a:pos x="16" y="122"/>
                  </a:cxn>
                  <a:cxn ang="0">
                    <a:pos x="10" y="175"/>
                  </a:cxn>
                  <a:cxn ang="0">
                    <a:pos x="5" y="238"/>
                  </a:cxn>
                  <a:cxn ang="0">
                    <a:pos x="0" y="311"/>
                  </a:cxn>
                </a:cxnLst>
                <a:rect l="0" t="0" r="r" b="b"/>
                <a:pathLst>
                  <a:path w="105" h="312">
                    <a:moveTo>
                      <a:pt x="104" y="311"/>
                    </a:moveTo>
                    <a:lnTo>
                      <a:pt x="99" y="238"/>
                    </a:lnTo>
                    <a:lnTo>
                      <a:pt x="93" y="175"/>
                    </a:lnTo>
                    <a:lnTo>
                      <a:pt x="86" y="122"/>
                    </a:lnTo>
                    <a:lnTo>
                      <a:pt x="81" y="78"/>
                    </a:lnTo>
                    <a:lnTo>
                      <a:pt x="73" y="45"/>
                    </a:lnTo>
                    <a:lnTo>
                      <a:pt x="66" y="20"/>
                    </a:lnTo>
                    <a:lnTo>
                      <a:pt x="59" y="5"/>
                    </a:lnTo>
                    <a:lnTo>
                      <a:pt x="52" y="0"/>
                    </a:lnTo>
                    <a:lnTo>
                      <a:pt x="45" y="5"/>
                    </a:lnTo>
                    <a:lnTo>
                      <a:pt x="37" y="20"/>
                    </a:lnTo>
                    <a:lnTo>
                      <a:pt x="30" y="45"/>
                    </a:lnTo>
                    <a:lnTo>
                      <a:pt x="23" y="78"/>
                    </a:lnTo>
                    <a:lnTo>
                      <a:pt x="16" y="122"/>
                    </a:lnTo>
                    <a:lnTo>
                      <a:pt x="10" y="175"/>
                    </a:lnTo>
                    <a:lnTo>
                      <a:pt x="5" y="238"/>
                    </a:lnTo>
                    <a:lnTo>
                      <a:pt x="0" y="31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63" name="Freeform 47"/>
              <p:cNvSpPr>
                <a:spLocks/>
              </p:cNvSpPr>
              <p:nvPr/>
            </p:nvSpPr>
            <p:spPr bwMode="auto">
              <a:xfrm>
                <a:off x="3684" y="2454"/>
                <a:ext cx="105" cy="312"/>
              </a:xfrm>
              <a:custGeom>
                <a:avLst/>
                <a:gdLst/>
                <a:ahLst/>
                <a:cxnLst>
                  <a:cxn ang="0">
                    <a:pos x="104" y="0"/>
                  </a:cxn>
                  <a:cxn ang="0">
                    <a:pos x="98" y="74"/>
                  </a:cxn>
                  <a:cxn ang="0">
                    <a:pos x="92" y="137"/>
                  </a:cxn>
                  <a:cxn ang="0">
                    <a:pos x="86" y="190"/>
                  </a:cxn>
                  <a:cxn ang="0">
                    <a:pos x="80" y="234"/>
                  </a:cxn>
                  <a:cxn ang="0">
                    <a:pos x="73" y="268"/>
                  </a:cxn>
                  <a:cxn ang="0">
                    <a:pos x="66" y="292"/>
                  </a:cxn>
                  <a:cxn ang="0">
                    <a:pos x="58" y="306"/>
                  </a:cxn>
                  <a:cxn ang="0">
                    <a:pos x="52" y="311"/>
                  </a:cxn>
                  <a:cxn ang="0">
                    <a:pos x="44" y="306"/>
                  </a:cxn>
                  <a:cxn ang="0">
                    <a:pos x="37" y="292"/>
                  </a:cxn>
                  <a:cxn ang="0">
                    <a:pos x="29" y="268"/>
                  </a:cxn>
                  <a:cxn ang="0">
                    <a:pos x="23" y="234"/>
                  </a:cxn>
                  <a:cxn ang="0">
                    <a:pos x="16" y="190"/>
                  </a:cxn>
                  <a:cxn ang="0">
                    <a:pos x="10" y="137"/>
                  </a:cxn>
                  <a:cxn ang="0">
                    <a:pos x="5" y="74"/>
                  </a:cxn>
                  <a:cxn ang="0">
                    <a:pos x="0" y="0"/>
                  </a:cxn>
                </a:cxnLst>
                <a:rect l="0" t="0" r="r" b="b"/>
                <a:pathLst>
                  <a:path w="105" h="312">
                    <a:moveTo>
                      <a:pt x="104" y="0"/>
                    </a:moveTo>
                    <a:lnTo>
                      <a:pt x="98" y="74"/>
                    </a:lnTo>
                    <a:lnTo>
                      <a:pt x="92" y="137"/>
                    </a:lnTo>
                    <a:lnTo>
                      <a:pt x="86" y="190"/>
                    </a:lnTo>
                    <a:lnTo>
                      <a:pt x="80" y="234"/>
                    </a:lnTo>
                    <a:lnTo>
                      <a:pt x="73" y="268"/>
                    </a:lnTo>
                    <a:lnTo>
                      <a:pt x="66" y="292"/>
                    </a:lnTo>
                    <a:lnTo>
                      <a:pt x="58" y="306"/>
                    </a:lnTo>
                    <a:lnTo>
                      <a:pt x="52" y="311"/>
                    </a:lnTo>
                    <a:lnTo>
                      <a:pt x="44" y="306"/>
                    </a:lnTo>
                    <a:lnTo>
                      <a:pt x="37" y="292"/>
                    </a:lnTo>
                    <a:lnTo>
                      <a:pt x="29" y="268"/>
                    </a:lnTo>
                    <a:lnTo>
                      <a:pt x="23" y="234"/>
                    </a:lnTo>
                    <a:lnTo>
                      <a:pt x="16" y="190"/>
                    </a:lnTo>
                    <a:lnTo>
                      <a:pt x="10" y="137"/>
                    </a:lnTo>
                    <a:lnTo>
                      <a:pt x="5" y="74"/>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64" name="Freeform 48"/>
              <p:cNvSpPr>
                <a:spLocks/>
              </p:cNvSpPr>
              <p:nvPr/>
            </p:nvSpPr>
            <p:spPr bwMode="auto">
              <a:xfrm>
                <a:off x="3780" y="2143"/>
                <a:ext cx="106" cy="312"/>
              </a:xfrm>
              <a:custGeom>
                <a:avLst/>
                <a:gdLst/>
                <a:ahLst/>
                <a:cxnLst>
                  <a:cxn ang="0">
                    <a:pos x="105" y="311"/>
                  </a:cxn>
                  <a:cxn ang="0">
                    <a:pos x="98" y="239"/>
                  </a:cxn>
                  <a:cxn ang="0">
                    <a:pos x="93" y="176"/>
                  </a:cxn>
                  <a:cxn ang="0">
                    <a:pos x="86" y="122"/>
                  </a:cxn>
                  <a:cxn ang="0">
                    <a:pos x="80" y="78"/>
                  </a:cxn>
                  <a:cxn ang="0">
                    <a:pos x="73" y="45"/>
                  </a:cxn>
                  <a:cxn ang="0">
                    <a:pos x="66" y="20"/>
                  </a:cxn>
                  <a:cxn ang="0">
                    <a:pos x="59" y="5"/>
                  </a:cxn>
                  <a:cxn ang="0">
                    <a:pos x="52" y="0"/>
                  </a:cxn>
                  <a:cxn ang="0">
                    <a:pos x="44" y="5"/>
                  </a:cxn>
                  <a:cxn ang="0">
                    <a:pos x="37" y="20"/>
                  </a:cxn>
                  <a:cxn ang="0">
                    <a:pos x="29" y="45"/>
                  </a:cxn>
                  <a:cxn ang="0">
                    <a:pos x="23" y="78"/>
                  </a:cxn>
                  <a:cxn ang="0">
                    <a:pos x="16" y="122"/>
                  </a:cxn>
                  <a:cxn ang="0">
                    <a:pos x="10" y="176"/>
                  </a:cxn>
                  <a:cxn ang="0">
                    <a:pos x="4" y="239"/>
                  </a:cxn>
                  <a:cxn ang="0">
                    <a:pos x="0" y="311"/>
                  </a:cxn>
                </a:cxnLst>
                <a:rect l="0" t="0" r="r" b="b"/>
                <a:pathLst>
                  <a:path w="106" h="312">
                    <a:moveTo>
                      <a:pt x="105" y="311"/>
                    </a:moveTo>
                    <a:lnTo>
                      <a:pt x="98" y="239"/>
                    </a:lnTo>
                    <a:lnTo>
                      <a:pt x="93" y="176"/>
                    </a:lnTo>
                    <a:lnTo>
                      <a:pt x="86" y="122"/>
                    </a:lnTo>
                    <a:lnTo>
                      <a:pt x="80" y="78"/>
                    </a:lnTo>
                    <a:lnTo>
                      <a:pt x="73" y="45"/>
                    </a:lnTo>
                    <a:lnTo>
                      <a:pt x="66" y="20"/>
                    </a:lnTo>
                    <a:lnTo>
                      <a:pt x="59" y="5"/>
                    </a:lnTo>
                    <a:lnTo>
                      <a:pt x="52" y="0"/>
                    </a:lnTo>
                    <a:lnTo>
                      <a:pt x="44" y="5"/>
                    </a:lnTo>
                    <a:lnTo>
                      <a:pt x="37" y="20"/>
                    </a:lnTo>
                    <a:lnTo>
                      <a:pt x="29" y="45"/>
                    </a:lnTo>
                    <a:lnTo>
                      <a:pt x="23" y="78"/>
                    </a:lnTo>
                    <a:lnTo>
                      <a:pt x="16" y="122"/>
                    </a:lnTo>
                    <a:lnTo>
                      <a:pt x="10" y="176"/>
                    </a:lnTo>
                    <a:lnTo>
                      <a:pt x="4" y="239"/>
                    </a:lnTo>
                    <a:lnTo>
                      <a:pt x="0" y="311"/>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44465" name="Freeform 49"/>
              <p:cNvSpPr>
                <a:spLocks/>
              </p:cNvSpPr>
              <p:nvPr/>
            </p:nvSpPr>
            <p:spPr bwMode="auto">
              <a:xfrm>
                <a:off x="3885" y="2458"/>
                <a:ext cx="104" cy="312"/>
              </a:xfrm>
              <a:custGeom>
                <a:avLst/>
                <a:gdLst/>
                <a:ahLst/>
                <a:cxnLst>
                  <a:cxn ang="0">
                    <a:pos x="103" y="0"/>
                  </a:cxn>
                  <a:cxn ang="0">
                    <a:pos x="97" y="74"/>
                  </a:cxn>
                  <a:cxn ang="0">
                    <a:pos x="91" y="137"/>
                  </a:cxn>
                  <a:cxn ang="0">
                    <a:pos x="85" y="191"/>
                  </a:cxn>
                  <a:cxn ang="0">
                    <a:pos x="80" y="234"/>
                  </a:cxn>
                  <a:cxn ang="0">
                    <a:pos x="72" y="269"/>
                  </a:cxn>
                  <a:cxn ang="0">
                    <a:pos x="65" y="292"/>
                  </a:cxn>
                  <a:cxn ang="0">
                    <a:pos x="58" y="307"/>
                  </a:cxn>
                  <a:cxn ang="0">
                    <a:pos x="51" y="311"/>
                  </a:cxn>
                  <a:cxn ang="0">
                    <a:pos x="43" y="307"/>
                  </a:cxn>
                  <a:cxn ang="0">
                    <a:pos x="36" y="292"/>
                  </a:cxn>
                  <a:cxn ang="0">
                    <a:pos x="29" y="269"/>
                  </a:cxn>
                  <a:cxn ang="0">
                    <a:pos x="22" y="234"/>
                  </a:cxn>
                  <a:cxn ang="0">
                    <a:pos x="15" y="191"/>
                  </a:cxn>
                  <a:cxn ang="0">
                    <a:pos x="9" y="137"/>
                  </a:cxn>
                  <a:cxn ang="0">
                    <a:pos x="3" y="74"/>
                  </a:cxn>
                  <a:cxn ang="0">
                    <a:pos x="0" y="0"/>
                  </a:cxn>
                </a:cxnLst>
                <a:rect l="0" t="0" r="r" b="b"/>
                <a:pathLst>
                  <a:path w="104" h="312">
                    <a:moveTo>
                      <a:pt x="103" y="0"/>
                    </a:moveTo>
                    <a:lnTo>
                      <a:pt x="97" y="74"/>
                    </a:lnTo>
                    <a:lnTo>
                      <a:pt x="91" y="137"/>
                    </a:lnTo>
                    <a:lnTo>
                      <a:pt x="85" y="191"/>
                    </a:lnTo>
                    <a:lnTo>
                      <a:pt x="80" y="234"/>
                    </a:lnTo>
                    <a:lnTo>
                      <a:pt x="72" y="269"/>
                    </a:lnTo>
                    <a:lnTo>
                      <a:pt x="65" y="292"/>
                    </a:lnTo>
                    <a:lnTo>
                      <a:pt x="58" y="307"/>
                    </a:lnTo>
                    <a:lnTo>
                      <a:pt x="51" y="311"/>
                    </a:lnTo>
                    <a:lnTo>
                      <a:pt x="43" y="307"/>
                    </a:lnTo>
                    <a:lnTo>
                      <a:pt x="36" y="292"/>
                    </a:lnTo>
                    <a:lnTo>
                      <a:pt x="29" y="269"/>
                    </a:lnTo>
                    <a:lnTo>
                      <a:pt x="22" y="234"/>
                    </a:lnTo>
                    <a:lnTo>
                      <a:pt x="15" y="191"/>
                    </a:lnTo>
                    <a:lnTo>
                      <a:pt x="9" y="137"/>
                    </a:lnTo>
                    <a:lnTo>
                      <a:pt x="3" y="74"/>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grpSp>
      </p:grpSp>
      <p:sp>
        <p:nvSpPr>
          <p:cNvPr id="444466" name="Text Box 50"/>
          <p:cNvSpPr txBox="1">
            <a:spLocks noChangeArrowheads="1"/>
          </p:cNvSpPr>
          <p:nvPr/>
        </p:nvSpPr>
        <p:spPr bwMode="auto">
          <a:xfrm>
            <a:off x="1385888" y="2551113"/>
            <a:ext cx="323850" cy="565150"/>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t>
            </a:r>
            <a:endParaRPr lang="en-US" sz="2200">
              <a:solidFill>
                <a:schemeClr val="tx1"/>
              </a:solidFill>
              <a:latin typeface="Times New Roman" pitchFamily="18" charset="0"/>
            </a:endParaRPr>
          </a:p>
        </p:txBody>
      </p:sp>
      <p:sp>
        <p:nvSpPr>
          <p:cNvPr id="444467" name="Text Box 51"/>
          <p:cNvSpPr txBox="1">
            <a:spLocks noChangeArrowheads="1"/>
          </p:cNvSpPr>
          <p:nvPr/>
        </p:nvSpPr>
        <p:spPr bwMode="auto">
          <a:xfrm>
            <a:off x="1905000" y="1824038"/>
            <a:ext cx="7239000" cy="766762"/>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600"/>
              <a:t>Time Waveform contains all the different frequencies mixed together</a:t>
            </a:r>
            <a:endParaRPr lang="en-US" sz="2200">
              <a:solidFill>
                <a:schemeClr val="tx1"/>
              </a:solidFill>
              <a:latin typeface="Times New Roman" pitchFamily="18" charset="0"/>
            </a:endParaRPr>
          </a:p>
        </p:txBody>
      </p:sp>
      <p:sp>
        <p:nvSpPr>
          <p:cNvPr id="444468" name="Text Box 52"/>
          <p:cNvSpPr txBox="1">
            <a:spLocks noChangeArrowheads="1"/>
          </p:cNvSpPr>
          <p:nvPr/>
        </p:nvSpPr>
        <p:spPr bwMode="auto">
          <a:xfrm>
            <a:off x="1219200" y="504825"/>
            <a:ext cx="6892925" cy="53181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600" u="sng"/>
              <a:t>Complex Time Waveform</a:t>
            </a:r>
            <a:endParaRPr lang="en-US" sz="2200">
              <a:solidFill>
                <a:schemeClr val="tx1"/>
              </a:solidFill>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ext Box 2"/>
          <p:cNvSpPr txBox="1">
            <a:spLocks noChangeArrowheads="1"/>
          </p:cNvSpPr>
          <p:nvPr/>
        </p:nvSpPr>
        <p:spPr bwMode="auto">
          <a:xfrm>
            <a:off x="1828800" y="1524000"/>
            <a:ext cx="7239000" cy="76676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600"/>
              <a:t>Time Waveform contains all the different frequencies mixed together</a:t>
            </a:r>
            <a:endParaRPr lang="en-US" sz="2200">
              <a:solidFill>
                <a:schemeClr val="tx1"/>
              </a:solidFill>
              <a:latin typeface="Times New Roman" pitchFamily="18" charset="0"/>
            </a:endParaRPr>
          </a:p>
        </p:txBody>
      </p:sp>
      <p:sp>
        <p:nvSpPr>
          <p:cNvPr id="445443" name="Text Box 3"/>
          <p:cNvSpPr txBox="1">
            <a:spLocks noChangeArrowheads="1"/>
          </p:cNvSpPr>
          <p:nvPr/>
        </p:nvSpPr>
        <p:spPr bwMode="auto">
          <a:xfrm>
            <a:off x="1219200" y="504825"/>
            <a:ext cx="6892925" cy="53181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600" u="sng"/>
              <a:t>Complex Time Waveform</a:t>
            </a:r>
            <a:endParaRPr lang="en-US" sz="2200">
              <a:solidFill>
                <a:schemeClr val="tx1"/>
              </a:solidFill>
              <a:latin typeface="Times New Roman" pitchFamily="18" charset="0"/>
            </a:endParaRPr>
          </a:p>
        </p:txBody>
      </p:sp>
      <p:pic>
        <p:nvPicPr>
          <p:cNvPr id="445444" name="Picture 4"/>
          <p:cNvPicPr>
            <a:picLocks noGrp="1" noChangeAspect="1" noChangeArrowheads="1"/>
          </p:cNvPicPr>
          <p:nvPr>
            <p:ph/>
          </p:nvPr>
        </p:nvPicPr>
        <p:blipFill>
          <a:blip r:embed="rId2" cstate="print"/>
          <a:srcRect l="2438" t="46919" r="4878"/>
          <a:stretch>
            <a:fillRect/>
          </a:stretch>
        </p:blipFill>
        <p:spPr>
          <a:xfrm>
            <a:off x="381000" y="2743200"/>
            <a:ext cx="8686800" cy="3022600"/>
          </a:xfrm>
          <a:noFill/>
          <a:ln/>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body" idx="1"/>
          </p:nvPr>
        </p:nvSpPr>
        <p:spPr>
          <a:xfrm>
            <a:off x="457200" y="-76200"/>
            <a:ext cx="8839200" cy="1135063"/>
          </a:xfrm>
          <a:noFill/>
          <a:ln/>
        </p:spPr>
        <p:txBody>
          <a:bodyPr lIns="0" tIns="0" rIns="0" bIns="0" anchor="b"/>
          <a:lstStyle/>
          <a:p>
            <a:pPr marL="0" indent="0" defTabSz="457200">
              <a:spcBef>
                <a:spcPct val="0"/>
              </a:spcBef>
              <a:buClr>
                <a:srgbClr val="008280"/>
              </a:buClr>
              <a:buSzPct val="90000"/>
              <a:buFont typeface="Monotype Sorts" pitchFamily="2" charset="2"/>
              <a:buNone/>
            </a:pPr>
            <a:r>
              <a:rPr lang="en-US" sz="3200" b="1">
                <a:solidFill>
                  <a:srgbClr val="008280"/>
                </a:solidFill>
              </a:rPr>
              <a:t>We are now entering the Frequency Domain</a:t>
            </a:r>
            <a:endParaRPr lang="en-US" sz="3200"/>
          </a:p>
        </p:txBody>
      </p:sp>
      <p:sp>
        <p:nvSpPr>
          <p:cNvPr id="446467" name="Text Box 3"/>
          <p:cNvSpPr txBox="1">
            <a:spLocks noChangeArrowheads="1"/>
          </p:cNvSpPr>
          <p:nvPr/>
        </p:nvSpPr>
        <p:spPr bwMode="auto">
          <a:xfrm>
            <a:off x="533400" y="1295400"/>
            <a:ext cx="8112125" cy="2057400"/>
          </a:xfrm>
          <a:prstGeom prst="rect">
            <a:avLst/>
          </a:prstGeom>
          <a:noFill/>
          <a:ln w="9525">
            <a:noFill/>
            <a:miter lim="800000"/>
            <a:headEnd/>
            <a:tailEnd/>
          </a:ln>
          <a:effectLst/>
        </p:spPr>
        <p:txBody>
          <a:bodyPr lIns="0" tIns="0" rIns="0" bIns="0"/>
          <a:lstStyle/>
          <a:p>
            <a:pPr marL="187325" indent="-187325" algn="l" defTabSz="409575">
              <a:lnSpc>
                <a:spcPct val="110000"/>
              </a:lnSpc>
              <a:buClr>
                <a:schemeClr val="accent2"/>
              </a:buClr>
              <a:buFontTx/>
              <a:buChar char="•"/>
            </a:pPr>
            <a:r>
              <a:rPr lang="en-US" sz="3100">
                <a:solidFill>
                  <a:schemeClr val="tx1"/>
                </a:solidFill>
              </a:rPr>
              <a:t>FFT - Fast Fourier Transform</a:t>
            </a:r>
          </a:p>
          <a:p>
            <a:pPr marL="187325" indent="-187325" algn="l" defTabSz="409575">
              <a:lnSpc>
                <a:spcPct val="110000"/>
              </a:lnSpc>
              <a:buClr>
                <a:schemeClr val="accent2"/>
              </a:buClr>
              <a:buFontTx/>
              <a:buChar char="•"/>
            </a:pPr>
            <a:r>
              <a:rPr lang="en-US" sz="3100">
                <a:solidFill>
                  <a:schemeClr val="tx1"/>
                </a:solidFill>
              </a:rPr>
              <a:t>Separates individual frequencies</a:t>
            </a:r>
          </a:p>
          <a:p>
            <a:pPr marL="187325" indent="-187325" algn="l" defTabSz="409575">
              <a:lnSpc>
                <a:spcPct val="110000"/>
              </a:lnSpc>
              <a:buClr>
                <a:schemeClr val="accent2"/>
              </a:buClr>
              <a:buFontTx/>
              <a:buChar char="•"/>
            </a:pPr>
            <a:r>
              <a:rPr lang="en-US" sz="3100">
                <a:solidFill>
                  <a:schemeClr val="tx1"/>
                </a:solidFill>
              </a:rPr>
              <a:t>Detects how much vibration at each frequency</a:t>
            </a:r>
            <a:r>
              <a:rPr lang="en-US" sz="3100"/>
              <a:t> </a:t>
            </a:r>
            <a:endParaRPr lang="en-US" sz="2200">
              <a:solidFill>
                <a:schemeClr val="tx1"/>
              </a:solidFill>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6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6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6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body" sz="half" idx="1"/>
          </p:nvPr>
        </p:nvSpPr>
        <p:spPr>
          <a:xfrm>
            <a:off x="685800" y="-242888"/>
            <a:ext cx="6373813" cy="1157288"/>
          </a:xfrm>
          <a:noFill/>
          <a:ln/>
        </p:spPr>
        <p:txBody>
          <a:bodyPr lIns="0" tIns="0" rIns="0" bIns="0" anchor="b"/>
          <a:lstStyle/>
          <a:p>
            <a:pPr marL="0" indent="0" defTabSz="457200">
              <a:spcBef>
                <a:spcPct val="0"/>
              </a:spcBef>
              <a:buClr>
                <a:srgbClr val="008280"/>
              </a:buClr>
              <a:buSzPct val="90000"/>
              <a:buFont typeface="Monotype Sorts" pitchFamily="2" charset="2"/>
              <a:buNone/>
            </a:pPr>
            <a:r>
              <a:rPr lang="en-US" sz="3800" b="1">
                <a:solidFill>
                  <a:srgbClr val="2200A1"/>
                </a:solidFill>
              </a:rPr>
              <a:t>TIME WAVEFORM</a:t>
            </a:r>
            <a:endParaRPr lang="en-US" sz="2400"/>
          </a:p>
        </p:txBody>
      </p:sp>
      <p:sp>
        <p:nvSpPr>
          <p:cNvPr id="447491" name="Text Box 3"/>
          <p:cNvSpPr txBox="1">
            <a:spLocks noChangeArrowheads="1"/>
          </p:cNvSpPr>
          <p:nvPr/>
        </p:nvSpPr>
        <p:spPr bwMode="auto">
          <a:xfrm>
            <a:off x="787400" y="1279525"/>
            <a:ext cx="7975600" cy="496888"/>
          </a:xfrm>
          <a:prstGeom prst="rect">
            <a:avLst/>
          </a:prstGeom>
          <a:noFill/>
          <a:ln w="9525">
            <a:noFill/>
            <a:miter lim="800000"/>
            <a:headEnd/>
            <a:tailEnd/>
          </a:ln>
          <a:effectLst/>
        </p:spPr>
        <p:txBody>
          <a:bodyPr lIns="0" tIns="0" rIns="0" bIns="0"/>
          <a:lstStyle/>
          <a:p>
            <a:pPr marL="187325" indent="-187325" algn="l" defTabSz="409575">
              <a:buClr>
                <a:srgbClr val="008280"/>
              </a:buClr>
              <a:buSzPct val="46000"/>
              <a:buFont typeface="Monotype Sorts" pitchFamily="2" charset="2"/>
              <a:buChar char="n"/>
            </a:pPr>
            <a:r>
              <a:rPr lang="en-US" sz="3100" b="1"/>
              <a:t>AMPLITUDE VS TIME</a:t>
            </a:r>
            <a:endParaRPr lang="en-US" sz="2200">
              <a:solidFill>
                <a:schemeClr val="tx1"/>
              </a:solidFill>
              <a:latin typeface="Times New Roman" pitchFamily="18" charset="0"/>
            </a:endParaRPr>
          </a:p>
        </p:txBody>
      </p:sp>
      <p:pic>
        <p:nvPicPr>
          <p:cNvPr id="447492" name="WAVETOSPEC.avi">
            <a:hlinkClick r:id="" action="ppaction://media"/>
          </p:cNvPr>
          <p:cNvPicPr>
            <a:picLocks noGrp="1" noRot="1" noChangeAspect="1" noChangeArrowheads="1"/>
          </p:cNvPicPr>
          <p:nvPr>
            <p:ph sz="half" idx="2"/>
            <a:videoFile r:link="rId1"/>
          </p:nvPr>
        </p:nvPicPr>
        <p:blipFill>
          <a:blip r:embed="rId4" cstate="print"/>
          <a:srcRect/>
          <a:stretch>
            <a:fillRect/>
          </a:stretch>
        </p:blipFill>
        <p:spPr>
          <a:xfrm>
            <a:off x="976313" y="1828800"/>
            <a:ext cx="6719887" cy="3962400"/>
          </a:xfrm>
          <a:noFill/>
          <a:ln/>
        </p:spPr>
      </p:pic>
    </p:spTree>
  </p:cSld>
  <p:clrMapOvr>
    <a:masterClrMapping/>
  </p:clrMapOvr>
  <p:transition>
    <p:wipe dir="d"/>
  </p:transition>
  <p:timing>
    <p:tnLst>
      <p:par>
        <p:cTn id="1" dur="indefinite" restart="never" nodeType="tmRoot">
          <p:childTnLst>
            <p:seq concurrent="1" nextAc="seek">
              <p:cTn id="2" restart="whenNotActive" fill="hold" evtFilter="cancelBubble" nodeType="interactiveSeq">
                <p:stCondLst>
                  <p:cond evt="onClick" delay="0">
                    <p:tgtEl>
                      <p:spTgt spid="44749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47492"/>
                                        </p:tgtEl>
                                      </p:cBhvr>
                                    </p:cmd>
                                  </p:childTnLst>
                                </p:cTn>
                              </p:par>
                            </p:childTnLst>
                          </p:cTn>
                        </p:par>
                      </p:childTnLst>
                    </p:cTn>
                  </p:par>
                </p:childTnLst>
              </p:cTn>
              <p:nextCondLst>
                <p:cond evt="onClick" delay="0">
                  <p:tgtEl>
                    <p:spTgt spid="447492"/>
                  </p:tgtEl>
                </p:cond>
              </p:nextCondLst>
            </p:seq>
            <p:video>
              <p:cMediaNode>
                <p:cTn id="7" fill="hold" display="0">
                  <p:stCondLst>
                    <p:cond delay="indefinite"/>
                  </p:stCondLst>
                  <p:endCondLst>
                    <p:cond evt="onNext" delay="0">
                      <p:tgtEl>
                        <p:sldTgt/>
                      </p:tgtEl>
                    </p:cond>
                    <p:cond evt="onPrev" delay="0">
                      <p:tgtEl>
                        <p:sldTgt/>
                      </p:tgtEl>
                    </p:cond>
                  </p:endCondLst>
                </p:cTn>
                <p:tgtEl>
                  <p:spTgt spid="447492"/>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body" idx="1"/>
          </p:nvPr>
        </p:nvSpPr>
        <p:spPr>
          <a:xfrm rot="16200000">
            <a:off x="7139782" y="4323556"/>
            <a:ext cx="679450" cy="163513"/>
          </a:xfrm>
          <a:noFill/>
          <a:ln/>
        </p:spPr>
        <p:txBody>
          <a:bodyPr lIns="0" tIns="0" rIns="0" bIns="0" anchor="b"/>
          <a:lstStyle/>
          <a:p>
            <a:pPr marL="0" indent="0" defTabSz="457200">
              <a:spcBef>
                <a:spcPct val="0"/>
              </a:spcBef>
              <a:buClr>
                <a:srgbClr val="104160"/>
              </a:buClr>
              <a:buSzPct val="90000"/>
              <a:buFont typeface="Monotype Sorts" pitchFamily="2" charset="2"/>
              <a:buNone/>
            </a:pPr>
            <a:r>
              <a:rPr lang="en-US" sz="1000">
                <a:solidFill>
                  <a:srgbClr val="FF0041"/>
                </a:solidFill>
                <a:latin typeface="Helvetica" pitchFamily="34" charset="0"/>
              </a:rPr>
              <a:t>Amplitude</a:t>
            </a:r>
            <a:endParaRPr lang="en-US"/>
          </a:p>
        </p:txBody>
      </p:sp>
      <p:grpSp>
        <p:nvGrpSpPr>
          <p:cNvPr id="2" name="Group 3"/>
          <p:cNvGrpSpPr>
            <a:grpSpLocks/>
          </p:cNvGrpSpPr>
          <p:nvPr/>
        </p:nvGrpSpPr>
        <p:grpSpPr bwMode="auto">
          <a:xfrm>
            <a:off x="6259513" y="3078163"/>
            <a:ext cx="2292350" cy="2219325"/>
            <a:chOff x="4337" y="2198"/>
            <a:chExt cx="1589" cy="1584"/>
          </a:xfrm>
        </p:grpSpPr>
        <p:sp>
          <p:nvSpPr>
            <p:cNvPr id="449540" name="Freeform 4"/>
            <p:cNvSpPr>
              <a:spLocks/>
            </p:cNvSpPr>
            <p:nvPr/>
          </p:nvSpPr>
          <p:spPr bwMode="auto">
            <a:xfrm>
              <a:off x="4337" y="2198"/>
              <a:ext cx="1589" cy="1580"/>
            </a:xfrm>
            <a:custGeom>
              <a:avLst/>
              <a:gdLst/>
              <a:ahLst/>
              <a:cxnLst>
                <a:cxn ang="0">
                  <a:pos x="1588" y="56"/>
                </a:cxn>
                <a:cxn ang="0">
                  <a:pos x="1378" y="0"/>
                </a:cxn>
                <a:cxn ang="0">
                  <a:pos x="0" y="458"/>
                </a:cxn>
                <a:cxn ang="0">
                  <a:pos x="139" y="554"/>
                </a:cxn>
                <a:cxn ang="0">
                  <a:pos x="9" y="470"/>
                </a:cxn>
                <a:cxn ang="0">
                  <a:pos x="9" y="1463"/>
                </a:cxn>
                <a:cxn ang="0">
                  <a:pos x="130" y="1579"/>
                </a:cxn>
                <a:cxn ang="0">
                  <a:pos x="1588" y="56"/>
                </a:cxn>
                <a:cxn ang="0">
                  <a:pos x="1588" y="56"/>
                </a:cxn>
              </a:cxnLst>
              <a:rect l="0" t="0" r="r" b="b"/>
              <a:pathLst>
                <a:path w="1589" h="1580">
                  <a:moveTo>
                    <a:pt x="1588" y="56"/>
                  </a:moveTo>
                  <a:lnTo>
                    <a:pt x="1378" y="0"/>
                  </a:lnTo>
                  <a:lnTo>
                    <a:pt x="0" y="458"/>
                  </a:lnTo>
                  <a:lnTo>
                    <a:pt x="139" y="554"/>
                  </a:lnTo>
                  <a:lnTo>
                    <a:pt x="9" y="470"/>
                  </a:lnTo>
                  <a:lnTo>
                    <a:pt x="9" y="1463"/>
                  </a:lnTo>
                  <a:lnTo>
                    <a:pt x="130" y="1579"/>
                  </a:lnTo>
                  <a:lnTo>
                    <a:pt x="1588" y="56"/>
                  </a:lnTo>
                  <a:lnTo>
                    <a:pt x="1588" y="56"/>
                  </a:lnTo>
                </a:path>
              </a:pathLst>
            </a:custGeom>
            <a:solidFill>
              <a:srgbClr val="FFFFC2"/>
            </a:solidFill>
            <a:ln w="9525" cap="flat" cmpd="sng">
              <a:solidFill>
                <a:srgbClr val="000000"/>
              </a:solidFill>
              <a:prstDash val="solid"/>
              <a:round/>
              <a:headEnd type="none" w="med" len="med"/>
              <a:tailEnd type="none" w="med" len="med"/>
            </a:ln>
            <a:effectLst/>
          </p:spPr>
          <p:txBody>
            <a:bodyPr/>
            <a:lstStyle/>
            <a:p>
              <a:endParaRPr lang="en-US"/>
            </a:p>
          </p:txBody>
        </p:sp>
        <p:sp>
          <p:nvSpPr>
            <p:cNvPr id="449541" name="Freeform 5"/>
            <p:cNvSpPr>
              <a:spLocks/>
            </p:cNvSpPr>
            <p:nvPr/>
          </p:nvSpPr>
          <p:spPr bwMode="auto">
            <a:xfrm>
              <a:off x="4471" y="2266"/>
              <a:ext cx="1455" cy="1516"/>
            </a:xfrm>
            <a:custGeom>
              <a:avLst/>
              <a:gdLst/>
              <a:ahLst/>
              <a:cxnLst>
                <a:cxn ang="0">
                  <a:pos x="1454" y="0"/>
                </a:cxn>
                <a:cxn ang="0">
                  <a:pos x="0" y="488"/>
                </a:cxn>
                <a:cxn ang="0">
                  <a:pos x="0" y="1515"/>
                </a:cxn>
                <a:cxn ang="0">
                  <a:pos x="1454" y="984"/>
                </a:cxn>
                <a:cxn ang="0">
                  <a:pos x="1454" y="0"/>
                </a:cxn>
                <a:cxn ang="0">
                  <a:pos x="1454" y="0"/>
                </a:cxn>
              </a:cxnLst>
              <a:rect l="0" t="0" r="r" b="b"/>
              <a:pathLst>
                <a:path w="1455" h="1516">
                  <a:moveTo>
                    <a:pt x="1454" y="0"/>
                  </a:moveTo>
                  <a:lnTo>
                    <a:pt x="0" y="488"/>
                  </a:lnTo>
                  <a:lnTo>
                    <a:pt x="0" y="1515"/>
                  </a:lnTo>
                  <a:lnTo>
                    <a:pt x="1454" y="984"/>
                  </a:lnTo>
                  <a:lnTo>
                    <a:pt x="1454" y="0"/>
                  </a:lnTo>
                  <a:lnTo>
                    <a:pt x="1454" y="0"/>
                  </a:lnTo>
                </a:path>
              </a:pathLst>
            </a:custGeom>
            <a:solidFill>
              <a:srgbClr val="FFFFFF"/>
            </a:solidFill>
            <a:ln w="9525" cap="flat" cmpd="sng">
              <a:solidFill>
                <a:srgbClr val="4141FF"/>
              </a:solidFill>
              <a:prstDash val="solid"/>
              <a:round/>
              <a:headEnd type="none" w="med" len="med"/>
              <a:tailEnd type="none" w="med" len="med"/>
            </a:ln>
            <a:effectLst/>
          </p:spPr>
          <p:txBody>
            <a:bodyPr/>
            <a:lstStyle/>
            <a:p>
              <a:endParaRPr lang="en-US"/>
            </a:p>
          </p:txBody>
        </p:sp>
        <p:sp>
          <p:nvSpPr>
            <p:cNvPr id="449542" name="Freeform 6"/>
            <p:cNvSpPr>
              <a:spLocks/>
            </p:cNvSpPr>
            <p:nvPr/>
          </p:nvSpPr>
          <p:spPr bwMode="auto">
            <a:xfrm>
              <a:off x="4650" y="2837"/>
              <a:ext cx="1174" cy="673"/>
            </a:xfrm>
            <a:custGeom>
              <a:avLst/>
              <a:gdLst/>
              <a:ahLst/>
              <a:cxnLst>
                <a:cxn ang="0">
                  <a:pos x="0" y="0"/>
                </a:cxn>
                <a:cxn ang="0">
                  <a:pos x="0" y="672"/>
                </a:cxn>
                <a:cxn ang="0">
                  <a:pos x="1173" y="255"/>
                </a:cxn>
              </a:cxnLst>
              <a:rect l="0" t="0" r="r" b="b"/>
              <a:pathLst>
                <a:path w="1174" h="673">
                  <a:moveTo>
                    <a:pt x="0" y="0"/>
                  </a:moveTo>
                  <a:lnTo>
                    <a:pt x="0" y="672"/>
                  </a:lnTo>
                  <a:lnTo>
                    <a:pt x="1173" y="255"/>
                  </a:lnTo>
                </a:path>
              </a:pathLst>
            </a:custGeom>
            <a:noFill/>
            <a:ln w="31750" cap="flat" cmpd="sng">
              <a:solidFill>
                <a:srgbClr val="000000"/>
              </a:solidFill>
              <a:prstDash val="solid"/>
              <a:round/>
              <a:headEnd type="triangle" w="med" len="med"/>
              <a:tailEnd type="triangle" w="med" len="med"/>
            </a:ln>
            <a:effectLst/>
          </p:spPr>
          <p:txBody>
            <a:bodyPr/>
            <a:lstStyle/>
            <a:p>
              <a:endParaRPr lang="en-US"/>
            </a:p>
          </p:txBody>
        </p:sp>
        <p:sp>
          <p:nvSpPr>
            <p:cNvPr id="449543" name="Text Box 7"/>
            <p:cNvSpPr txBox="1">
              <a:spLocks noChangeArrowheads="1"/>
            </p:cNvSpPr>
            <p:nvPr/>
          </p:nvSpPr>
          <p:spPr bwMode="auto">
            <a:xfrm rot="20400000">
              <a:off x="4941" y="3318"/>
              <a:ext cx="700" cy="104"/>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000" b="1">
                  <a:solidFill>
                    <a:srgbClr val="FF0041"/>
                  </a:solidFill>
                  <a:latin typeface="Helvetica" pitchFamily="34" charset="0"/>
                </a:rPr>
                <a:t>Frequency</a:t>
              </a:r>
              <a:endParaRPr lang="en-US" sz="2200">
                <a:solidFill>
                  <a:schemeClr val="tx1"/>
                </a:solidFill>
                <a:latin typeface="Times New Roman" pitchFamily="18" charset="0"/>
              </a:endParaRPr>
            </a:p>
          </p:txBody>
        </p:sp>
        <p:sp>
          <p:nvSpPr>
            <p:cNvPr id="449544" name="Freeform 8"/>
            <p:cNvSpPr>
              <a:spLocks/>
            </p:cNvSpPr>
            <p:nvPr/>
          </p:nvSpPr>
          <p:spPr bwMode="auto">
            <a:xfrm>
              <a:off x="4840" y="2804"/>
              <a:ext cx="91" cy="635"/>
            </a:xfrm>
            <a:custGeom>
              <a:avLst/>
              <a:gdLst/>
              <a:ahLst/>
              <a:cxnLst>
                <a:cxn ang="0">
                  <a:pos x="0" y="634"/>
                </a:cxn>
                <a:cxn ang="0">
                  <a:pos x="20" y="0"/>
                </a:cxn>
                <a:cxn ang="0">
                  <a:pos x="90" y="594"/>
                </a:cxn>
                <a:cxn ang="0">
                  <a:pos x="0" y="634"/>
                </a:cxn>
                <a:cxn ang="0">
                  <a:pos x="0" y="634"/>
                </a:cxn>
              </a:cxnLst>
              <a:rect l="0" t="0" r="r" b="b"/>
              <a:pathLst>
                <a:path w="91" h="635">
                  <a:moveTo>
                    <a:pt x="0" y="634"/>
                  </a:moveTo>
                  <a:lnTo>
                    <a:pt x="20" y="0"/>
                  </a:lnTo>
                  <a:lnTo>
                    <a:pt x="90" y="594"/>
                  </a:lnTo>
                  <a:lnTo>
                    <a:pt x="0" y="634"/>
                  </a:lnTo>
                  <a:lnTo>
                    <a:pt x="0" y="634"/>
                  </a:lnTo>
                </a:path>
              </a:pathLst>
            </a:custGeom>
            <a:solidFill>
              <a:srgbClr val="810000"/>
            </a:solidFill>
            <a:ln w="9525" cap="flat" cmpd="sng">
              <a:solidFill>
                <a:srgbClr val="810000"/>
              </a:solidFill>
              <a:prstDash val="solid"/>
              <a:round/>
              <a:headEnd type="none" w="med" len="med"/>
              <a:tailEnd type="none" w="med" len="med"/>
            </a:ln>
            <a:effectLst/>
          </p:spPr>
          <p:txBody>
            <a:bodyPr/>
            <a:lstStyle/>
            <a:p>
              <a:endParaRPr lang="en-US"/>
            </a:p>
          </p:txBody>
        </p:sp>
        <p:sp>
          <p:nvSpPr>
            <p:cNvPr id="449545" name="Freeform 9"/>
            <p:cNvSpPr>
              <a:spLocks/>
            </p:cNvSpPr>
            <p:nvPr/>
          </p:nvSpPr>
          <p:spPr bwMode="auto">
            <a:xfrm>
              <a:off x="5092" y="2968"/>
              <a:ext cx="91" cy="371"/>
            </a:xfrm>
            <a:custGeom>
              <a:avLst/>
              <a:gdLst/>
              <a:ahLst/>
              <a:cxnLst>
                <a:cxn ang="0">
                  <a:pos x="0" y="370"/>
                </a:cxn>
                <a:cxn ang="0">
                  <a:pos x="20" y="0"/>
                </a:cxn>
                <a:cxn ang="0">
                  <a:pos x="90" y="344"/>
                </a:cxn>
                <a:cxn ang="0">
                  <a:pos x="0" y="370"/>
                </a:cxn>
                <a:cxn ang="0">
                  <a:pos x="0" y="370"/>
                </a:cxn>
              </a:cxnLst>
              <a:rect l="0" t="0" r="r" b="b"/>
              <a:pathLst>
                <a:path w="91" h="371">
                  <a:moveTo>
                    <a:pt x="0" y="370"/>
                  </a:moveTo>
                  <a:lnTo>
                    <a:pt x="20" y="0"/>
                  </a:lnTo>
                  <a:lnTo>
                    <a:pt x="90" y="344"/>
                  </a:lnTo>
                  <a:lnTo>
                    <a:pt x="0" y="370"/>
                  </a:lnTo>
                  <a:lnTo>
                    <a:pt x="0" y="370"/>
                  </a:lnTo>
                </a:path>
              </a:pathLst>
            </a:custGeom>
            <a:solidFill>
              <a:srgbClr val="008000"/>
            </a:solidFill>
            <a:ln w="9525" cap="flat" cmpd="sng">
              <a:solidFill>
                <a:srgbClr val="008000"/>
              </a:solidFill>
              <a:prstDash val="solid"/>
              <a:round/>
              <a:headEnd type="none" w="med" len="med"/>
              <a:tailEnd type="none" w="med" len="med"/>
            </a:ln>
            <a:effectLst/>
          </p:spPr>
          <p:txBody>
            <a:bodyPr/>
            <a:lstStyle/>
            <a:p>
              <a:endParaRPr lang="en-US"/>
            </a:p>
          </p:txBody>
        </p:sp>
        <p:sp>
          <p:nvSpPr>
            <p:cNvPr id="449546" name="Freeform 10"/>
            <p:cNvSpPr>
              <a:spLocks/>
            </p:cNvSpPr>
            <p:nvPr/>
          </p:nvSpPr>
          <p:spPr bwMode="auto">
            <a:xfrm>
              <a:off x="5348" y="3056"/>
              <a:ext cx="54" cy="200"/>
            </a:xfrm>
            <a:custGeom>
              <a:avLst/>
              <a:gdLst/>
              <a:ahLst/>
              <a:cxnLst>
                <a:cxn ang="0">
                  <a:pos x="0" y="199"/>
                </a:cxn>
                <a:cxn ang="0">
                  <a:pos x="14" y="0"/>
                </a:cxn>
                <a:cxn ang="0">
                  <a:pos x="53" y="171"/>
                </a:cxn>
                <a:cxn ang="0">
                  <a:pos x="0" y="199"/>
                </a:cxn>
                <a:cxn ang="0">
                  <a:pos x="0" y="199"/>
                </a:cxn>
              </a:cxnLst>
              <a:rect l="0" t="0" r="r" b="b"/>
              <a:pathLst>
                <a:path w="54" h="200">
                  <a:moveTo>
                    <a:pt x="0" y="199"/>
                  </a:moveTo>
                  <a:lnTo>
                    <a:pt x="14" y="0"/>
                  </a:lnTo>
                  <a:lnTo>
                    <a:pt x="53" y="171"/>
                  </a:lnTo>
                  <a:lnTo>
                    <a:pt x="0" y="199"/>
                  </a:lnTo>
                  <a:lnTo>
                    <a:pt x="0" y="199"/>
                  </a:lnTo>
                </a:path>
              </a:pathLst>
            </a:custGeom>
            <a:solidFill>
              <a:srgbClr val="0000FF"/>
            </a:solidFill>
            <a:ln w="9525" cap="flat" cmpd="sng">
              <a:solidFill>
                <a:srgbClr val="0000FF"/>
              </a:solidFill>
              <a:prstDash val="solid"/>
              <a:round/>
              <a:headEnd type="none" w="med" len="med"/>
              <a:tailEnd type="none" w="med" len="med"/>
            </a:ln>
            <a:effectLst/>
          </p:spPr>
          <p:txBody>
            <a:bodyPr/>
            <a:lstStyle/>
            <a:p>
              <a:endParaRPr lang="en-US"/>
            </a:p>
          </p:txBody>
        </p:sp>
      </p:grpSp>
      <p:sp>
        <p:nvSpPr>
          <p:cNvPr id="449547" name="Line 11"/>
          <p:cNvSpPr>
            <a:spLocks noChangeShapeType="1"/>
          </p:cNvSpPr>
          <p:nvPr/>
        </p:nvSpPr>
        <p:spPr bwMode="auto">
          <a:xfrm flipV="1">
            <a:off x="4187825" y="2476500"/>
            <a:ext cx="4495800" cy="1220788"/>
          </a:xfrm>
          <a:prstGeom prst="line">
            <a:avLst/>
          </a:prstGeom>
          <a:noFill/>
          <a:ln w="31750">
            <a:solidFill>
              <a:srgbClr val="000000"/>
            </a:solidFill>
            <a:round/>
            <a:headEnd/>
            <a:tailEnd type="triangle" w="med" len="med"/>
          </a:ln>
          <a:effectLst/>
        </p:spPr>
        <p:txBody>
          <a:bodyPr wrap="none" anchor="ctr"/>
          <a:lstStyle/>
          <a:p>
            <a:endParaRPr lang="en-US"/>
          </a:p>
        </p:txBody>
      </p:sp>
      <p:sp>
        <p:nvSpPr>
          <p:cNvPr id="449548" name="Line 12"/>
          <p:cNvSpPr>
            <a:spLocks noChangeShapeType="1"/>
          </p:cNvSpPr>
          <p:nvPr/>
        </p:nvSpPr>
        <p:spPr bwMode="auto">
          <a:xfrm flipH="1">
            <a:off x="2697163" y="5435600"/>
            <a:ext cx="14287" cy="15875"/>
          </a:xfrm>
          <a:prstGeom prst="line">
            <a:avLst/>
          </a:prstGeom>
          <a:noFill/>
          <a:ln w="9525">
            <a:solidFill>
              <a:srgbClr val="FF4040"/>
            </a:solidFill>
            <a:round/>
            <a:headEnd/>
            <a:tailEnd/>
          </a:ln>
          <a:effectLst/>
        </p:spPr>
        <p:txBody>
          <a:bodyPr wrap="none" anchor="ctr"/>
          <a:lstStyle/>
          <a:p>
            <a:endParaRPr lang="en-US"/>
          </a:p>
        </p:txBody>
      </p:sp>
      <p:sp>
        <p:nvSpPr>
          <p:cNvPr id="449549" name="Freeform 13"/>
          <p:cNvSpPr>
            <a:spLocks/>
          </p:cNvSpPr>
          <p:nvPr/>
        </p:nvSpPr>
        <p:spPr bwMode="auto">
          <a:xfrm>
            <a:off x="1584325" y="3195638"/>
            <a:ext cx="1047750" cy="544512"/>
          </a:xfrm>
          <a:custGeom>
            <a:avLst/>
            <a:gdLst/>
            <a:ahLst/>
            <a:cxnLst>
              <a:cxn ang="0">
                <a:pos x="0" y="349"/>
              </a:cxn>
              <a:cxn ang="0">
                <a:pos x="389" y="95"/>
              </a:cxn>
              <a:cxn ang="0">
                <a:pos x="321" y="60"/>
              </a:cxn>
              <a:cxn ang="0">
                <a:pos x="665" y="0"/>
              </a:cxn>
              <a:cxn ang="0">
                <a:pos x="725" y="191"/>
              </a:cxn>
              <a:cxn ang="0">
                <a:pos x="663" y="169"/>
              </a:cxn>
              <a:cxn ang="0">
                <a:pos x="180" y="388"/>
              </a:cxn>
              <a:cxn ang="0">
                <a:pos x="0" y="349"/>
              </a:cxn>
              <a:cxn ang="0">
                <a:pos x="0" y="349"/>
              </a:cxn>
            </a:cxnLst>
            <a:rect l="0" t="0" r="r" b="b"/>
            <a:pathLst>
              <a:path w="726" h="389">
                <a:moveTo>
                  <a:pt x="0" y="349"/>
                </a:moveTo>
                <a:lnTo>
                  <a:pt x="389" y="95"/>
                </a:lnTo>
                <a:lnTo>
                  <a:pt x="321" y="60"/>
                </a:lnTo>
                <a:lnTo>
                  <a:pt x="665" y="0"/>
                </a:lnTo>
                <a:lnTo>
                  <a:pt x="725" y="191"/>
                </a:lnTo>
                <a:lnTo>
                  <a:pt x="663" y="169"/>
                </a:lnTo>
                <a:lnTo>
                  <a:pt x="180" y="388"/>
                </a:lnTo>
                <a:lnTo>
                  <a:pt x="0" y="349"/>
                </a:lnTo>
                <a:lnTo>
                  <a:pt x="0" y="349"/>
                </a:lnTo>
              </a:path>
            </a:pathLst>
          </a:custGeom>
          <a:solidFill>
            <a:srgbClr val="C20041"/>
          </a:solidFill>
          <a:ln w="9525" cap="flat" cmpd="sng">
            <a:solidFill>
              <a:srgbClr val="000000"/>
            </a:solidFill>
            <a:prstDash val="solid"/>
            <a:round/>
            <a:headEnd type="none" w="med" len="med"/>
            <a:tailEnd type="none" w="med" len="med"/>
          </a:ln>
          <a:effectLst>
            <a:outerShdw dist="107763" dir="2700000" algn="ctr" rotWithShape="0">
              <a:srgbClr val="404040"/>
            </a:outerShdw>
          </a:effectLst>
        </p:spPr>
        <p:txBody>
          <a:bodyPr/>
          <a:lstStyle/>
          <a:p>
            <a:endParaRPr lang="en-US"/>
          </a:p>
        </p:txBody>
      </p:sp>
      <p:sp>
        <p:nvSpPr>
          <p:cNvPr id="449550" name="Freeform 14"/>
          <p:cNvSpPr>
            <a:spLocks/>
          </p:cNvSpPr>
          <p:nvPr/>
        </p:nvSpPr>
        <p:spPr bwMode="auto">
          <a:xfrm>
            <a:off x="5086350" y="3700463"/>
            <a:ext cx="1081088" cy="444500"/>
          </a:xfrm>
          <a:custGeom>
            <a:avLst/>
            <a:gdLst/>
            <a:ahLst/>
            <a:cxnLst>
              <a:cxn ang="0">
                <a:pos x="0" y="62"/>
              </a:cxn>
              <a:cxn ang="0">
                <a:pos x="459" y="259"/>
              </a:cxn>
              <a:cxn ang="0">
                <a:pos x="408" y="316"/>
              </a:cxn>
              <a:cxn ang="0">
                <a:pos x="749" y="246"/>
              </a:cxn>
              <a:cxn ang="0">
                <a:pos x="738" y="50"/>
              </a:cxn>
              <a:cxn ang="0">
                <a:pos x="687" y="91"/>
              </a:cxn>
              <a:cxn ang="0">
                <a:pos x="158" y="0"/>
              </a:cxn>
              <a:cxn ang="0">
                <a:pos x="0" y="62"/>
              </a:cxn>
              <a:cxn ang="0">
                <a:pos x="0" y="62"/>
              </a:cxn>
            </a:cxnLst>
            <a:rect l="0" t="0" r="r" b="b"/>
            <a:pathLst>
              <a:path w="750" h="317">
                <a:moveTo>
                  <a:pt x="0" y="62"/>
                </a:moveTo>
                <a:lnTo>
                  <a:pt x="459" y="259"/>
                </a:lnTo>
                <a:lnTo>
                  <a:pt x="408" y="316"/>
                </a:lnTo>
                <a:lnTo>
                  <a:pt x="749" y="246"/>
                </a:lnTo>
                <a:lnTo>
                  <a:pt x="738" y="50"/>
                </a:lnTo>
                <a:lnTo>
                  <a:pt x="687" y="91"/>
                </a:lnTo>
                <a:lnTo>
                  <a:pt x="158" y="0"/>
                </a:lnTo>
                <a:lnTo>
                  <a:pt x="0" y="62"/>
                </a:lnTo>
                <a:lnTo>
                  <a:pt x="0" y="62"/>
                </a:lnTo>
              </a:path>
            </a:pathLst>
          </a:custGeom>
          <a:solidFill>
            <a:srgbClr val="C20041"/>
          </a:solidFill>
          <a:ln w="9525" cap="flat" cmpd="sng">
            <a:solidFill>
              <a:srgbClr val="000000"/>
            </a:solidFill>
            <a:prstDash val="solid"/>
            <a:round/>
            <a:headEnd type="none" w="med" len="med"/>
            <a:tailEnd type="none" w="med" len="med"/>
          </a:ln>
          <a:effectLst>
            <a:outerShdw dist="107763" dir="2700000" algn="ctr" rotWithShape="0">
              <a:srgbClr val="404040"/>
            </a:outerShdw>
          </a:effectLst>
        </p:spPr>
        <p:txBody>
          <a:bodyPr/>
          <a:lstStyle/>
          <a:p>
            <a:endParaRPr lang="en-US"/>
          </a:p>
        </p:txBody>
      </p:sp>
      <p:sp>
        <p:nvSpPr>
          <p:cNvPr id="449551" name="Freeform 15"/>
          <p:cNvSpPr>
            <a:spLocks/>
          </p:cNvSpPr>
          <p:nvPr/>
        </p:nvSpPr>
        <p:spPr bwMode="auto">
          <a:xfrm>
            <a:off x="225425" y="3443288"/>
            <a:ext cx="2647950" cy="1870075"/>
          </a:xfrm>
          <a:custGeom>
            <a:avLst/>
            <a:gdLst/>
            <a:ahLst/>
            <a:cxnLst>
              <a:cxn ang="0">
                <a:pos x="0" y="50"/>
              </a:cxn>
              <a:cxn ang="0">
                <a:pos x="241" y="0"/>
              </a:cxn>
              <a:cxn ang="0">
                <a:pos x="1834" y="388"/>
              </a:cxn>
              <a:cxn ang="0">
                <a:pos x="1673" y="469"/>
              </a:cxn>
              <a:cxn ang="0">
                <a:pos x="1823" y="398"/>
              </a:cxn>
              <a:cxn ang="0">
                <a:pos x="1823" y="1236"/>
              </a:cxn>
              <a:cxn ang="0">
                <a:pos x="1683" y="1334"/>
              </a:cxn>
              <a:cxn ang="0">
                <a:pos x="0" y="50"/>
              </a:cxn>
              <a:cxn ang="0">
                <a:pos x="0" y="50"/>
              </a:cxn>
            </a:cxnLst>
            <a:rect l="0" t="0" r="r" b="b"/>
            <a:pathLst>
              <a:path w="1835" h="1335">
                <a:moveTo>
                  <a:pt x="0" y="50"/>
                </a:moveTo>
                <a:lnTo>
                  <a:pt x="241" y="0"/>
                </a:lnTo>
                <a:lnTo>
                  <a:pt x="1834" y="388"/>
                </a:lnTo>
                <a:lnTo>
                  <a:pt x="1673" y="469"/>
                </a:lnTo>
                <a:lnTo>
                  <a:pt x="1823" y="398"/>
                </a:lnTo>
                <a:lnTo>
                  <a:pt x="1823" y="1236"/>
                </a:lnTo>
                <a:lnTo>
                  <a:pt x="1683" y="1334"/>
                </a:lnTo>
                <a:lnTo>
                  <a:pt x="0" y="50"/>
                </a:lnTo>
                <a:lnTo>
                  <a:pt x="0" y="50"/>
                </a:lnTo>
              </a:path>
            </a:pathLst>
          </a:custGeom>
          <a:solidFill>
            <a:srgbClr val="FFFFC2"/>
          </a:solidFill>
          <a:ln w="9525" cap="flat" cmpd="sng">
            <a:solidFill>
              <a:srgbClr val="000000"/>
            </a:solidFill>
            <a:prstDash val="solid"/>
            <a:round/>
            <a:headEnd type="none" w="med" len="med"/>
            <a:tailEnd type="none" w="med" len="med"/>
          </a:ln>
          <a:effectLst/>
        </p:spPr>
        <p:txBody>
          <a:bodyPr/>
          <a:lstStyle/>
          <a:p>
            <a:endParaRPr lang="en-US"/>
          </a:p>
        </p:txBody>
      </p:sp>
      <p:sp>
        <p:nvSpPr>
          <p:cNvPr id="449552" name="Freeform 16"/>
          <p:cNvSpPr>
            <a:spLocks/>
          </p:cNvSpPr>
          <p:nvPr/>
        </p:nvSpPr>
        <p:spPr bwMode="auto">
          <a:xfrm>
            <a:off x="225425" y="3513138"/>
            <a:ext cx="2416175" cy="1828800"/>
          </a:xfrm>
          <a:custGeom>
            <a:avLst/>
            <a:gdLst/>
            <a:ahLst/>
            <a:cxnLst>
              <a:cxn ang="0">
                <a:pos x="0" y="0"/>
              </a:cxn>
              <a:cxn ang="0">
                <a:pos x="1673" y="419"/>
              </a:cxn>
              <a:cxn ang="0">
                <a:pos x="1673" y="1305"/>
              </a:cxn>
              <a:cxn ang="0">
                <a:pos x="0" y="847"/>
              </a:cxn>
              <a:cxn ang="0">
                <a:pos x="0" y="0"/>
              </a:cxn>
              <a:cxn ang="0">
                <a:pos x="0" y="0"/>
              </a:cxn>
            </a:cxnLst>
            <a:rect l="0" t="0" r="r" b="b"/>
            <a:pathLst>
              <a:path w="1674" h="1306">
                <a:moveTo>
                  <a:pt x="0" y="0"/>
                </a:moveTo>
                <a:lnTo>
                  <a:pt x="1673" y="419"/>
                </a:lnTo>
                <a:lnTo>
                  <a:pt x="1673" y="1305"/>
                </a:lnTo>
                <a:lnTo>
                  <a:pt x="0" y="847"/>
                </a:lnTo>
                <a:lnTo>
                  <a:pt x="0" y="0"/>
                </a:lnTo>
                <a:lnTo>
                  <a:pt x="0" y="0"/>
                </a:lnTo>
              </a:path>
            </a:pathLst>
          </a:custGeom>
          <a:solidFill>
            <a:srgbClr val="FFFFFF"/>
          </a:solidFill>
          <a:ln w="9525" cap="flat" cmpd="sng">
            <a:solidFill>
              <a:srgbClr val="4141FF"/>
            </a:solidFill>
            <a:prstDash val="solid"/>
            <a:round/>
            <a:headEnd type="none" w="med" len="med"/>
            <a:tailEnd type="none" w="med" len="med"/>
          </a:ln>
          <a:effectLst/>
        </p:spPr>
        <p:txBody>
          <a:bodyPr/>
          <a:lstStyle/>
          <a:p>
            <a:endParaRPr lang="en-US"/>
          </a:p>
        </p:txBody>
      </p:sp>
      <p:sp>
        <p:nvSpPr>
          <p:cNvPr id="449553" name="Freeform 17"/>
          <p:cNvSpPr>
            <a:spLocks/>
          </p:cNvSpPr>
          <p:nvPr/>
        </p:nvSpPr>
        <p:spPr bwMode="auto">
          <a:xfrm>
            <a:off x="401638" y="3629025"/>
            <a:ext cx="2081212" cy="1435100"/>
          </a:xfrm>
          <a:custGeom>
            <a:avLst/>
            <a:gdLst/>
            <a:ahLst/>
            <a:cxnLst>
              <a:cxn ang="0">
                <a:pos x="5" y="0"/>
              </a:cxn>
              <a:cxn ang="0">
                <a:pos x="0" y="625"/>
              </a:cxn>
              <a:cxn ang="0">
                <a:pos x="1441" y="1023"/>
              </a:cxn>
            </a:cxnLst>
            <a:rect l="0" t="0" r="r" b="b"/>
            <a:pathLst>
              <a:path w="1442" h="1024">
                <a:moveTo>
                  <a:pt x="5" y="0"/>
                </a:moveTo>
                <a:lnTo>
                  <a:pt x="0" y="625"/>
                </a:lnTo>
                <a:lnTo>
                  <a:pt x="1441" y="1023"/>
                </a:lnTo>
              </a:path>
            </a:pathLst>
          </a:custGeom>
          <a:noFill/>
          <a:ln w="31750" cap="flat" cmpd="sng">
            <a:solidFill>
              <a:srgbClr val="000000"/>
            </a:solidFill>
            <a:prstDash val="solid"/>
            <a:round/>
            <a:headEnd type="triangle" w="med" len="med"/>
            <a:tailEnd type="triangle" w="med" len="med"/>
          </a:ln>
          <a:effectLst/>
        </p:spPr>
        <p:txBody>
          <a:bodyPr/>
          <a:lstStyle/>
          <a:p>
            <a:endParaRPr lang="en-US"/>
          </a:p>
        </p:txBody>
      </p:sp>
      <p:sp>
        <p:nvSpPr>
          <p:cNvPr id="449554" name="Text Box 18"/>
          <p:cNvSpPr txBox="1">
            <a:spLocks noChangeArrowheads="1"/>
          </p:cNvSpPr>
          <p:nvPr/>
        </p:nvSpPr>
        <p:spPr bwMode="auto">
          <a:xfrm rot="16200000">
            <a:off x="2382" y="4060031"/>
            <a:ext cx="647700" cy="138113"/>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900">
                <a:solidFill>
                  <a:srgbClr val="FF0041"/>
                </a:solidFill>
                <a:latin typeface="Helvetica" pitchFamily="34" charset="0"/>
              </a:rPr>
              <a:t>Amplitude</a:t>
            </a:r>
            <a:endParaRPr lang="en-US" sz="2200">
              <a:solidFill>
                <a:schemeClr val="tx1"/>
              </a:solidFill>
              <a:latin typeface="Times New Roman" pitchFamily="18" charset="0"/>
            </a:endParaRPr>
          </a:p>
        </p:txBody>
      </p:sp>
      <p:sp>
        <p:nvSpPr>
          <p:cNvPr id="449555" name="Text Box 19"/>
          <p:cNvSpPr txBox="1">
            <a:spLocks noChangeArrowheads="1"/>
          </p:cNvSpPr>
          <p:nvPr/>
        </p:nvSpPr>
        <p:spPr bwMode="auto">
          <a:xfrm rot="840000">
            <a:off x="1125538" y="4765675"/>
            <a:ext cx="390525" cy="146050"/>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000" b="1">
                <a:solidFill>
                  <a:srgbClr val="FF0041"/>
                </a:solidFill>
                <a:latin typeface="Helvetica" pitchFamily="34" charset="0"/>
              </a:rPr>
              <a:t>Time</a:t>
            </a:r>
            <a:endParaRPr lang="en-US" sz="2200">
              <a:solidFill>
                <a:schemeClr val="tx1"/>
              </a:solidFill>
              <a:latin typeface="Times New Roman" pitchFamily="18" charset="0"/>
            </a:endParaRPr>
          </a:p>
        </p:txBody>
      </p:sp>
      <p:sp>
        <p:nvSpPr>
          <p:cNvPr id="449556" name="Freeform 20"/>
          <p:cNvSpPr>
            <a:spLocks/>
          </p:cNvSpPr>
          <p:nvPr/>
        </p:nvSpPr>
        <p:spPr bwMode="auto">
          <a:xfrm>
            <a:off x="479425" y="3983038"/>
            <a:ext cx="2071688" cy="857250"/>
          </a:xfrm>
          <a:custGeom>
            <a:avLst/>
            <a:gdLst/>
            <a:ahLst/>
            <a:cxnLst>
              <a:cxn ang="0">
                <a:pos x="13" y="218"/>
              </a:cxn>
              <a:cxn ang="0">
                <a:pos x="27" y="193"/>
              </a:cxn>
              <a:cxn ang="0">
                <a:pos x="46" y="155"/>
              </a:cxn>
              <a:cxn ang="0">
                <a:pos x="68" y="115"/>
              </a:cxn>
              <a:cxn ang="0">
                <a:pos x="86" y="83"/>
              </a:cxn>
              <a:cxn ang="0">
                <a:pos x="104" y="55"/>
              </a:cxn>
              <a:cxn ang="0">
                <a:pos x="119" y="35"/>
              </a:cxn>
              <a:cxn ang="0">
                <a:pos x="136" y="17"/>
              </a:cxn>
              <a:cxn ang="0">
                <a:pos x="168" y="3"/>
              </a:cxn>
              <a:cxn ang="0">
                <a:pos x="205" y="3"/>
              </a:cxn>
              <a:cxn ang="0">
                <a:pos x="236" y="24"/>
              </a:cxn>
              <a:cxn ang="0">
                <a:pos x="257" y="57"/>
              </a:cxn>
              <a:cxn ang="0">
                <a:pos x="272" y="92"/>
              </a:cxn>
              <a:cxn ang="0">
                <a:pos x="280" y="128"/>
              </a:cxn>
              <a:cxn ang="0">
                <a:pos x="287" y="178"/>
              </a:cxn>
              <a:cxn ang="0">
                <a:pos x="294" y="229"/>
              </a:cxn>
              <a:cxn ang="0">
                <a:pos x="301" y="280"/>
              </a:cxn>
              <a:cxn ang="0">
                <a:pos x="312" y="329"/>
              </a:cxn>
              <a:cxn ang="0">
                <a:pos x="322" y="372"/>
              </a:cxn>
              <a:cxn ang="0">
                <a:pos x="341" y="406"/>
              </a:cxn>
              <a:cxn ang="0">
                <a:pos x="366" y="422"/>
              </a:cxn>
              <a:cxn ang="0">
                <a:pos x="392" y="422"/>
              </a:cxn>
              <a:cxn ang="0">
                <a:pos x="448" y="390"/>
              </a:cxn>
              <a:cxn ang="0">
                <a:pos x="499" y="334"/>
              </a:cxn>
              <a:cxn ang="0">
                <a:pos x="534" y="297"/>
              </a:cxn>
              <a:cxn ang="0">
                <a:pos x="564" y="257"/>
              </a:cxn>
              <a:cxn ang="0">
                <a:pos x="598" y="216"/>
              </a:cxn>
              <a:cxn ang="0">
                <a:pos x="632" y="174"/>
              </a:cxn>
              <a:cxn ang="0">
                <a:pos x="659" y="137"/>
              </a:cxn>
              <a:cxn ang="0">
                <a:pos x="689" y="104"/>
              </a:cxn>
              <a:cxn ang="0">
                <a:pos x="726" y="85"/>
              </a:cxn>
              <a:cxn ang="0">
                <a:pos x="767" y="79"/>
              </a:cxn>
              <a:cxn ang="0">
                <a:pos x="789" y="85"/>
              </a:cxn>
              <a:cxn ang="0">
                <a:pos x="808" y="95"/>
              </a:cxn>
              <a:cxn ang="0">
                <a:pos x="826" y="111"/>
              </a:cxn>
              <a:cxn ang="0">
                <a:pos x="839" y="130"/>
              </a:cxn>
              <a:cxn ang="0">
                <a:pos x="852" y="159"/>
              </a:cxn>
              <a:cxn ang="0">
                <a:pos x="862" y="188"/>
              </a:cxn>
              <a:cxn ang="0">
                <a:pos x="866" y="221"/>
              </a:cxn>
              <a:cxn ang="0">
                <a:pos x="875" y="253"/>
              </a:cxn>
              <a:cxn ang="0">
                <a:pos x="890" y="313"/>
              </a:cxn>
              <a:cxn ang="0">
                <a:pos x="908" y="374"/>
              </a:cxn>
              <a:cxn ang="0">
                <a:pos x="920" y="413"/>
              </a:cxn>
              <a:cxn ang="0">
                <a:pos x="931" y="449"/>
              </a:cxn>
              <a:cxn ang="0">
                <a:pos x="940" y="493"/>
              </a:cxn>
              <a:cxn ang="0">
                <a:pos x="951" y="535"/>
              </a:cxn>
              <a:cxn ang="0">
                <a:pos x="956" y="554"/>
              </a:cxn>
              <a:cxn ang="0">
                <a:pos x="963" y="566"/>
              </a:cxn>
              <a:cxn ang="0">
                <a:pos x="980" y="587"/>
              </a:cxn>
              <a:cxn ang="0">
                <a:pos x="1004" y="602"/>
              </a:cxn>
              <a:cxn ang="0">
                <a:pos x="1039" y="611"/>
              </a:cxn>
              <a:cxn ang="0">
                <a:pos x="1077" y="606"/>
              </a:cxn>
              <a:cxn ang="0">
                <a:pos x="1120" y="588"/>
              </a:cxn>
              <a:cxn ang="0">
                <a:pos x="1158" y="557"/>
              </a:cxn>
              <a:cxn ang="0">
                <a:pos x="1194" y="523"/>
              </a:cxn>
              <a:cxn ang="0">
                <a:pos x="1226" y="486"/>
              </a:cxn>
              <a:cxn ang="0">
                <a:pos x="1263" y="447"/>
              </a:cxn>
              <a:cxn ang="0">
                <a:pos x="1304" y="412"/>
              </a:cxn>
              <a:cxn ang="0">
                <a:pos x="1338" y="389"/>
              </a:cxn>
              <a:cxn ang="0">
                <a:pos x="1372" y="372"/>
              </a:cxn>
              <a:cxn ang="0">
                <a:pos x="1401" y="367"/>
              </a:cxn>
              <a:cxn ang="0">
                <a:pos x="1430" y="366"/>
              </a:cxn>
            </a:cxnLst>
            <a:rect l="0" t="0" r="r" b="b"/>
            <a:pathLst>
              <a:path w="1436" h="612">
                <a:moveTo>
                  <a:pt x="0" y="239"/>
                </a:moveTo>
                <a:lnTo>
                  <a:pt x="2" y="237"/>
                </a:lnTo>
                <a:lnTo>
                  <a:pt x="4" y="233"/>
                </a:lnTo>
                <a:lnTo>
                  <a:pt x="5" y="230"/>
                </a:lnTo>
                <a:lnTo>
                  <a:pt x="7" y="226"/>
                </a:lnTo>
                <a:lnTo>
                  <a:pt x="9" y="225"/>
                </a:lnTo>
                <a:lnTo>
                  <a:pt x="11" y="221"/>
                </a:lnTo>
                <a:lnTo>
                  <a:pt x="13" y="218"/>
                </a:lnTo>
                <a:lnTo>
                  <a:pt x="15" y="215"/>
                </a:lnTo>
                <a:lnTo>
                  <a:pt x="15" y="213"/>
                </a:lnTo>
                <a:lnTo>
                  <a:pt x="17" y="209"/>
                </a:lnTo>
                <a:lnTo>
                  <a:pt x="19" y="206"/>
                </a:lnTo>
                <a:lnTo>
                  <a:pt x="21" y="203"/>
                </a:lnTo>
                <a:lnTo>
                  <a:pt x="23" y="200"/>
                </a:lnTo>
                <a:lnTo>
                  <a:pt x="25" y="197"/>
                </a:lnTo>
                <a:lnTo>
                  <a:pt x="27" y="193"/>
                </a:lnTo>
                <a:lnTo>
                  <a:pt x="28" y="189"/>
                </a:lnTo>
                <a:lnTo>
                  <a:pt x="30" y="185"/>
                </a:lnTo>
                <a:lnTo>
                  <a:pt x="34" y="179"/>
                </a:lnTo>
                <a:lnTo>
                  <a:pt x="35" y="175"/>
                </a:lnTo>
                <a:lnTo>
                  <a:pt x="39" y="169"/>
                </a:lnTo>
                <a:lnTo>
                  <a:pt x="41" y="165"/>
                </a:lnTo>
                <a:lnTo>
                  <a:pt x="44" y="159"/>
                </a:lnTo>
                <a:lnTo>
                  <a:pt x="46" y="155"/>
                </a:lnTo>
                <a:lnTo>
                  <a:pt x="50" y="150"/>
                </a:lnTo>
                <a:lnTo>
                  <a:pt x="52" y="146"/>
                </a:lnTo>
                <a:lnTo>
                  <a:pt x="54" y="140"/>
                </a:lnTo>
                <a:lnTo>
                  <a:pt x="56" y="137"/>
                </a:lnTo>
                <a:lnTo>
                  <a:pt x="60" y="131"/>
                </a:lnTo>
                <a:lnTo>
                  <a:pt x="62" y="127"/>
                </a:lnTo>
                <a:lnTo>
                  <a:pt x="65" y="121"/>
                </a:lnTo>
                <a:lnTo>
                  <a:pt x="68" y="115"/>
                </a:lnTo>
                <a:lnTo>
                  <a:pt x="72" y="110"/>
                </a:lnTo>
                <a:lnTo>
                  <a:pt x="74" y="106"/>
                </a:lnTo>
                <a:lnTo>
                  <a:pt x="76" y="102"/>
                </a:lnTo>
                <a:lnTo>
                  <a:pt x="78" y="99"/>
                </a:lnTo>
                <a:lnTo>
                  <a:pt x="80" y="95"/>
                </a:lnTo>
                <a:lnTo>
                  <a:pt x="82" y="91"/>
                </a:lnTo>
                <a:lnTo>
                  <a:pt x="84" y="87"/>
                </a:lnTo>
                <a:lnTo>
                  <a:pt x="86" y="83"/>
                </a:lnTo>
                <a:lnTo>
                  <a:pt x="88" y="80"/>
                </a:lnTo>
                <a:lnTo>
                  <a:pt x="90" y="77"/>
                </a:lnTo>
                <a:lnTo>
                  <a:pt x="92" y="73"/>
                </a:lnTo>
                <a:lnTo>
                  <a:pt x="93" y="70"/>
                </a:lnTo>
                <a:lnTo>
                  <a:pt x="96" y="66"/>
                </a:lnTo>
                <a:lnTo>
                  <a:pt x="98" y="62"/>
                </a:lnTo>
                <a:lnTo>
                  <a:pt x="102" y="59"/>
                </a:lnTo>
                <a:lnTo>
                  <a:pt x="104" y="55"/>
                </a:lnTo>
                <a:lnTo>
                  <a:pt x="108" y="50"/>
                </a:lnTo>
                <a:lnTo>
                  <a:pt x="108" y="48"/>
                </a:lnTo>
                <a:lnTo>
                  <a:pt x="110" y="46"/>
                </a:lnTo>
                <a:lnTo>
                  <a:pt x="112" y="44"/>
                </a:lnTo>
                <a:lnTo>
                  <a:pt x="114" y="41"/>
                </a:lnTo>
                <a:lnTo>
                  <a:pt x="115" y="39"/>
                </a:lnTo>
                <a:lnTo>
                  <a:pt x="117" y="37"/>
                </a:lnTo>
                <a:lnTo>
                  <a:pt x="119" y="35"/>
                </a:lnTo>
                <a:lnTo>
                  <a:pt x="121" y="31"/>
                </a:lnTo>
                <a:lnTo>
                  <a:pt x="123" y="29"/>
                </a:lnTo>
                <a:lnTo>
                  <a:pt x="124" y="27"/>
                </a:lnTo>
                <a:lnTo>
                  <a:pt x="126" y="25"/>
                </a:lnTo>
                <a:lnTo>
                  <a:pt x="128" y="23"/>
                </a:lnTo>
                <a:lnTo>
                  <a:pt x="130" y="21"/>
                </a:lnTo>
                <a:lnTo>
                  <a:pt x="133" y="19"/>
                </a:lnTo>
                <a:lnTo>
                  <a:pt x="136" y="17"/>
                </a:lnTo>
                <a:lnTo>
                  <a:pt x="140" y="15"/>
                </a:lnTo>
                <a:lnTo>
                  <a:pt x="143" y="13"/>
                </a:lnTo>
                <a:lnTo>
                  <a:pt x="147" y="11"/>
                </a:lnTo>
                <a:lnTo>
                  <a:pt x="151" y="9"/>
                </a:lnTo>
                <a:lnTo>
                  <a:pt x="156" y="7"/>
                </a:lnTo>
                <a:lnTo>
                  <a:pt x="160" y="6"/>
                </a:lnTo>
                <a:lnTo>
                  <a:pt x="164" y="4"/>
                </a:lnTo>
                <a:lnTo>
                  <a:pt x="168" y="3"/>
                </a:lnTo>
                <a:lnTo>
                  <a:pt x="174" y="1"/>
                </a:lnTo>
                <a:lnTo>
                  <a:pt x="178" y="1"/>
                </a:lnTo>
                <a:lnTo>
                  <a:pt x="182" y="1"/>
                </a:lnTo>
                <a:lnTo>
                  <a:pt x="186" y="1"/>
                </a:lnTo>
                <a:lnTo>
                  <a:pt x="191" y="0"/>
                </a:lnTo>
                <a:lnTo>
                  <a:pt x="195" y="1"/>
                </a:lnTo>
                <a:lnTo>
                  <a:pt x="201" y="1"/>
                </a:lnTo>
                <a:lnTo>
                  <a:pt x="205" y="3"/>
                </a:lnTo>
                <a:lnTo>
                  <a:pt x="211" y="3"/>
                </a:lnTo>
                <a:lnTo>
                  <a:pt x="214" y="7"/>
                </a:lnTo>
                <a:lnTo>
                  <a:pt x="219" y="9"/>
                </a:lnTo>
                <a:lnTo>
                  <a:pt x="222" y="12"/>
                </a:lnTo>
                <a:lnTo>
                  <a:pt x="227" y="13"/>
                </a:lnTo>
                <a:lnTo>
                  <a:pt x="230" y="17"/>
                </a:lnTo>
                <a:lnTo>
                  <a:pt x="233" y="21"/>
                </a:lnTo>
                <a:lnTo>
                  <a:pt x="236" y="24"/>
                </a:lnTo>
                <a:lnTo>
                  <a:pt x="240" y="27"/>
                </a:lnTo>
                <a:lnTo>
                  <a:pt x="242" y="32"/>
                </a:lnTo>
                <a:lnTo>
                  <a:pt x="244" y="35"/>
                </a:lnTo>
                <a:lnTo>
                  <a:pt x="246" y="40"/>
                </a:lnTo>
                <a:lnTo>
                  <a:pt x="250" y="43"/>
                </a:lnTo>
                <a:lnTo>
                  <a:pt x="252" y="49"/>
                </a:lnTo>
                <a:lnTo>
                  <a:pt x="255" y="53"/>
                </a:lnTo>
                <a:lnTo>
                  <a:pt x="257" y="57"/>
                </a:lnTo>
                <a:lnTo>
                  <a:pt x="261" y="60"/>
                </a:lnTo>
                <a:lnTo>
                  <a:pt x="262" y="66"/>
                </a:lnTo>
                <a:lnTo>
                  <a:pt x="264" y="70"/>
                </a:lnTo>
                <a:lnTo>
                  <a:pt x="266" y="75"/>
                </a:lnTo>
                <a:lnTo>
                  <a:pt x="268" y="79"/>
                </a:lnTo>
                <a:lnTo>
                  <a:pt x="268" y="85"/>
                </a:lnTo>
                <a:lnTo>
                  <a:pt x="270" y="89"/>
                </a:lnTo>
                <a:lnTo>
                  <a:pt x="272" y="92"/>
                </a:lnTo>
                <a:lnTo>
                  <a:pt x="274" y="96"/>
                </a:lnTo>
                <a:lnTo>
                  <a:pt x="274" y="101"/>
                </a:lnTo>
                <a:lnTo>
                  <a:pt x="276" y="105"/>
                </a:lnTo>
                <a:lnTo>
                  <a:pt x="276" y="110"/>
                </a:lnTo>
                <a:lnTo>
                  <a:pt x="278" y="113"/>
                </a:lnTo>
                <a:lnTo>
                  <a:pt x="278" y="119"/>
                </a:lnTo>
                <a:lnTo>
                  <a:pt x="279" y="123"/>
                </a:lnTo>
                <a:lnTo>
                  <a:pt x="280" y="128"/>
                </a:lnTo>
                <a:lnTo>
                  <a:pt x="282" y="131"/>
                </a:lnTo>
                <a:lnTo>
                  <a:pt x="282" y="139"/>
                </a:lnTo>
                <a:lnTo>
                  <a:pt x="284" y="146"/>
                </a:lnTo>
                <a:lnTo>
                  <a:pt x="284" y="153"/>
                </a:lnTo>
                <a:lnTo>
                  <a:pt x="286" y="159"/>
                </a:lnTo>
                <a:lnTo>
                  <a:pt x="286" y="167"/>
                </a:lnTo>
                <a:lnTo>
                  <a:pt x="287" y="172"/>
                </a:lnTo>
                <a:lnTo>
                  <a:pt x="287" y="178"/>
                </a:lnTo>
                <a:lnTo>
                  <a:pt x="289" y="183"/>
                </a:lnTo>
                <a:lnTo>
                  <a:pt x="289" y="191"/>
                </a:lnTo>
                <a:lnTo>
                  <a:pt x="289" y="197"/>
                </a:lnTo>
                <a:lnTo>
                  <a:pt x="289" y="203"/>
                </a:lnTo>
                <a:lnTo>
                  <a:pt x="291" y="208"/>
                </a:lnTo>
                <a:lnTo>
                  <a:pt x="291" y="216"/>
                </a:lnTo>
                <a:lnTo>
                  <a:pt x="293" y="222"/>
                </a:lnTo>
                <a:lnTo>
                  <a:pt x="294" y="229"/>
                </a:lnTo>
                <a:lnTo>
                  <a:pt x="296" y="235"/>
                </a:lnTo>
                <a:lnTo>
                  <a:pt x="296" y="243"/>
                </a:lnTo>
                <a:lnTo>
                  <a:pt x="298" y="249"/>
                </a:lnTo>
                <a:lnTo>
                  <a:pt x="298" y="256"/>
                </a:lnTo>
                <a:lnTo>
                  <a:pt x="299" y="262"/>
                </a:lnTo>
                <a:lnTo>
                  <a:pt x="299" y="269"/>
                </a:lnTo>
                <a:lnTo>
                  <a:pt x="301" y="275"/>
                </a:lnTo>
                <a:lnTo>
                  <a:pt x="301" y="280"/>
                </a:lnTo>
                <a:lnTo>
                  <a:pt x="303" y="286"/>
                </a:lnTo>
                <a:lnTo>
                  <a:pt x="303" y="293"/>
                </a:lnTo>
                <a:lnTo>
                  <a:pt x="305" y="299"/>
                </a:lnTo>
                <a:lnTo>
                  <a:pt x="305" y="304"/>
                </a:lnTo>
                <a:lnTo>
                  <a:pt x="307" y="310"/>
                </a:lnTo>
                <a:lnTo>
                  <a:pt x="308" y="317"/>
                </a:lnTo>
                <a:lnTo>
                  <a:pt x="310" y="323"/>
                </a:lnTo>
                <a:lnTo>
                  <a:pt x="312" y="329"/>
                </a:lnTo>
                <a:lnTo>
                  <a:pt x="314" y="334"/>
                </a:lnTo>
                <a:lnTo>
                  <a:pt x="314" y="340"/>
                </a:lnTo>
                <a:lnTo>
                  <a:pt x="316" y="345"/>
                </a:lnTo>
                <a:lnTo>
                  <a:pt x="317" y="351"/>
                </a:lnTo>
                <a:lnTo>
                  <a:pt x="319" y="356"/>
                </a:lnTo>
                <a:lnTo>
                  <a:pt x="319" y="362"/>
                </a:lnTo>
                <a:lnTo>
                  <a:pt x="320" y="367"/>
                </a:lnTo>
                <a:lnTo>
                  <a:pt x="322" y="372"/>
                </a:lnTo>
                <a:lnTo>
                  <a:pt x="324" y="376"/>
                </a:lnTo>
                <a:lnTo>
                  <a:pt x="325" y="382"/>
                </a:lnTo>
                <a:lnTo>
                  <a:pt x="327" y="385"/>
                </a:lnTo>
                <a:lnTo>
                  <a:pt x="329" y="391"/>
                </a:lnTo>
                <a:lnTo>
                  <a:pt x="332" y="394"/>
                </a:lnTo>
                <a:lnTo>
                  <a:pt x="334" y="399"/>
                </a:lnTo>
                <a:lnTo>
                  <a:pt x="337" y="402"/>
                </a:lnTo>
                <a:lnTo>
                  <a:pt x="341" y="406"/>
                </a:lnTo>
                <a:lnTo>
                  <a:pt x="346" y="410"/>
                </a:lnTo>
                <a:lnTo>
                  <a:pt x="348" y="412"/>
                </a:lnTo>
                <a:lnTo>
                  <a:pt x="352" y="414"/>
                </a:lnTo>
                <a:lnTo>
                  <a:pt x="354" y="416"/>
                </a:lnTo>
                <a:lnTo>
                  <a:pt x="357" y="418"/>
                </a:lnTo>
                <a:lnTo>
                  <a:pt x="359" y="420"/>
                </a:lnTo>
                <a:lnTo>
                  <a:pt x="363" y="421"/>
                </a:lnTo>
                <a:lnTo>
                  <a:pt x="366" y="422"/>
                </a:lnTo>
                <a:lnTo>
                  <a:pt x="369" y="422"/>
                </a:lnTo>
                <a:lnTo>
                  <a:pt x="371" y="423"/>
                </a:lnTo>
                <a:lnTo>
                  <a:pt x="375" y="423"/>
                </a:lnTo>
                <a:lnTo>
                  <a:pt x="378" y="423"/>
                </a:lnTo>
                <a:lnTo>
                  <a:pt x="382" y="423"/>
                </a:lnTo>
                <a:lnTo>
                  <a:pt x="384" y="423"/>
                </a:lnTo>
                <a:lnTo>
                  <a:pt x="388" y="422"/>
                </a:lnTo>
                <a:lnTo>
                  <a:pt x="392" y="422"/>
                </a:lnTo>
                <a:lnTo>
                  <a:pt x="395" y="420"/>
                </a:lnTo>
                <a:lnTo>
                  <a:pt x="404" y="418"/>
                </a:lnTo>
                <a:lnTo>
                  <a:pt x="413" y="414"/>
                </a:lnTo>
                <a:lnTo>
                  <a:pt x="420" y="411"/>
                </a:lnTo>
                <a:lnTo>
                  <a:pt x="429" y="405"/>
                </a:lnTo>
                <a:lnTo>
                  <a:pt x="435" y="401"/>
                </a:lnTo>
                <a:lnTo>
                  <a:pt x="443" y="395"/>
                </a:lnTo>
                <a:lnTo>
                  <a:pt x="448" y="390"/>
                </a:lnTo>
                <a:lnTo>
                  <a:pt x="456" y="383"/>
                </a:lnTo>
                <a:lnTo>
                  <a:pt x="462" y="377"/>
                </a:lnTo>
                <a:lnTo>
                  <a:pt x="467" y="371"/>
                </a:lnTo>
                <a:lnTo>
                  <a:pt x="473" y="364"/>
                </a:lnTo>
                <a:lnTo>
                  <a:pt x="480" y="356"/>
                </a:lnTo>
                <a:lnTo>
                  <a:pt x="485" y="349"/>
                </a:lnTo>
                <a:lnTo>
                  <a:pt x="492" y="342"/>
                </a:lnTo>
                <a:lnTo>
                  <a:pt x="499" y="334"/>
                </a:lnTo>
                <a:lnTo>
                  <a:pt x="506" y="327"/>
                </a:lnTo>
                <a:lnTo>
                  <a:pt x="510" y="323"/>
                </a:lnTo>
                <a:lnTo>
                  <a:pt x="514" y="319"/>
                </a:lnTo>
                <a:lnTo>
                  <a:pt x="518" y="315"/>
                </a:lnTo>
                <a:lnTo>
                  <a:pt x="523" y="309"/>
                </a:lnTo>
                <a:lnTo>
                  <a:pt x="527" y="306"/>
                </a:lnTo>
                <a:lnTo>
                  <a:pt x="531" y="301"/>
                </a:lnTo>
                <a:lnTo>
                  <a:pt x="534" y="297"/>
                </a:lnTo>
                <a:lnTo>
                  <a:pt x="538" y="291"/>
                </a:lnTo>
                <a:lnTo>
                  <a:pt x="542" y="287"/>
                </a:lnTo>
                <a:lnTo>
                  <a:pt x="546" y="283"/>
                </a:lnTo>
                <a:lnTo>
                  <a:pt x="550" y="279"/>
                </a:lnTo>
                <a:lnTo>
                  <a:pt x="553" y="273"/>
                </a:lnTo>
                <a:lnTo>
                  <a:pt x="557" y="269"/>
                </a:lnTo>
                <a:lnTo>
                  <a:pt x="561" y="263"/>
                </a:lnTo>
                <a:lnTo>
                  <a:pt x="564" y="257"/>
                </a:lnTo>
                <a:lnTo>
                  <a:pt x="570" y="252"/>
                </a:lnTo>
                <a:lnTo>
                  <a:pt x="574" y="247"/>
                </a:lnTo>
                <a:lnTo>
                  <a:pt x="578" y="242"/>
                </a:lnTo>
                <a:lnTo>
                  <a:pt x="582" y="237"/>
                </a:lnTo>
                <a:lnTo>
                  <a:pt x="587" y="231"/>
                </a:lnTo>
                <a:lnTo>
                  <a:pt x="591" y="228"/>
                </a:lnTo>
                <a:lnTo>
                  <a:pt x="594" y="222"/>
                </a:lnTo>
                <a:lnTo>
                  <a:pt x="598" y="216"/>
                </a:lnTo>
                <a:lnTo>
                  <a:pt x="604" y="211"/>
                </a:lnTo>
                <a:lnTo>
                  <a:pt x="608" y="207"/>
                </a:lnTo>
                <a:lnTo>
                  <a:pt x="611" y="201"/>
                </a:lnTo>
                <a:lnTo>
                  <a:pt x="615" y="196"/>
                </a:lnTo>
                <a:lnTo>
                  <a:pt x="620" y="190"/>
                </a:lnTo>
                <a:lnTo>
                  <a:pt x="623" y="185"/>
                </a:lnTo>
                <a:lnTo>
                  <a:pt x="628" y="179"/>
                </a:lnTo>
                <a:lnTo>
                  <a:pt x="632" y="174"/>
                </a:lnTo>
                <a:lnTo>
                  <a:pt x="638" y="168"/>
                </a:lnTo>
                <a:lnTo>
                  <a:pt x="641" y="164"/>
                </a:lnTo>
                <a:lnTo>
                  <a:pt x="644" y="159"/>
                </a:lnTo>
                <a:lnTo>
                  <a:pt x="647" y="155"/>
                </a:lnTo>
                <a:lnTo>
                  <a:pt x="651" y="150"/>
                </a:lnTo>
                <a:lnTo>
                  <a:pt x="652" y="146"/>
                </a:lnTo>
                <a:lnTo>
                  <a:pt x="656" y="141"/>
                </a:lnTo>
                <a:lnTo>
                  <a:pt x="659" y="137"/>
                </a:lnTo>
                <a:lnTo>
                  <a:pt x="662" y="131"/>
                </a:lnTo>
                <a:lnTo>
                  <a:pt x="664" y="128"/>
                </a:lnTo>
                <a:lnTo>
                  <a:pt x="668" y="124"/>
                </a:lnTo>
                <a:lnTo>
                  <a:pt x="672" y="120"/>
                </a:lnTo>
                <a:lnTo>
                  <a:pt x="676" y="115"/>
                </a:lnTo>
                <a:lnTo>
                  <a:pt x="679" y="111"/>
                </a:lnTo>
                <a:lnTo>
                  <a:pt x="684" y="108"/>
                </a:lnTo>
                <a:lnTo>
                  <a:pt x="689" y="104"/>
                </a:lnTo>
                <a:lnTo>
                  <a:pt x="694" y="100"/>
                </a:lnTo>
                <a:lnTo>
                  <a:pt x="698" y="99"/>
                </a:lnTo>
                <a:lnTo>
                  <a:pt x="703" y="95"/>
                </a:lnTo>
                <a:lnTo>
                  <a:pt x="707" y="93"/>
                </a:lnTo>
                <a:lnTo>
                  <a:pt x="712" y="90"/>
                </a:lnTo>
                <a:lnTo>
                  <a:pt x="716" y="89"/>
                </a:lnTo>
                <a:lnTo>
                  <a:pt x="722" y="87"/>
                </a:lnTo>
                <a:lnTo>
                  <a:pt x="726" y="85"/>
                </a:lnTo>
                <a:lnTo>
                  <a:pt x="731" y="83"/>
                </a:lnTo>
                <a:lnTo>
                  <a:pt x="735" y="83"/>
                </a:lnTo>
                <a:lnTo>
                  <a:pt x="740" y="81"/>
                </a:lnTo>
                <a:lnTo>
                  <a:pt x="746" y="81"/>
                </a:lnTo>
                <a:lnTo>
                  <a:pt x="751" y="79"/>
                </a:lnTo>
                <a:lnTo>
                  <a:pt x="756" y="79"/>
                </a:lnTo>
                <a:lnTo>
                  <a:pt x="762" y="79"/>
                </a:lnTo>
                <a:lnTo>
                  <a:pt x="767" y="79"/>
                </a:lnTo>
                <a:lnTo>
                  <a:pt x="774" y="79"/>
                </a:lnTo>
                <a:lnTo>
                  <a:pt x="776" y="81"/>
                </a:lnTo>
                <a:lnTo>
                  <a:pt x="778" y="81"/>
                </a:lnTo>
                <a:lnTo>
                  <a:pt x="780" y="81"/>
                </a:lnTo>
                <a:lnTo>
                  <a:pt x="784" y="81"/>
                </a:lnTo>
                <a:lnTo>
                  <a:pt x="785" y="83"/>
                </a:lnTo>
                <a:lnTo>
                  <a:pt x="787" y="83"/>
                </a:lnTo>
                <a:lnTo>
                  <a:pt x="789" y="85"/>
                </a:lnTo>
                <a:lnTo>
                  <a:pt x="793" y="85"/>
                </a:lnTo>
                <a:lnTo>
                  <a:pt x="795" y="87"/>
                </a:lnTo>
                <a:lnTo>
                  <a:pt x="797" y="88"/>
                </a:lnTo>
                <a:lnTo>
                  <a:pt x="798" y="90"/>
                </a:lnTo>
                <a:lnTo>
                  <a:pt x="802" y="90"/>
                </a:lnTo>
                <a:lnTo>
                  <a:pt x="804" y="91"/>
                </a:lnTo>
                <a:lnTo>
                  <a:pt x="806" y="93"/>
                </a:lnTo>
                <a:lnTo>
                  <a:pt x="808" y="95"/>
                </a:lnTo>
                <a:lnTo>
                  <a:pt x="812" y="95"/>
                </a:lnTo>
                <a:lnTo>
                  <a:pt x="814" y="99"/>
                </a:lnTo>
                <a:lnTo>
                  <a:pt x="815" y="101"/>
                </a:lnTo>
                <a:lnTo>
                  <a:pt x="817" y="103"/>
                </a:lnTo>
                <a:lnTo>
                  <a:pt x="820" y="105"/>
                </a:lnTo>
                <a:lnTo>
                  <a:pt x="822" y="107"/>
                </a:lnTo>
                <a:lnTo>
                  <a:pt x="824" y="109"/>
                </a:lnTo>
                <a:lnTo>
                  <a:pt x="826" y="111"/>
                </a:lnTo>
                <a:lnTo>
                  <a:pt x="828" y="113"/>
                </a:lnTo>
                <a:lnTo>
                  <a:pt x="828" y="117"/>
                </a:lnTo>
                <a:lnTo>
                  <a:pt x="830" y="119"/>
                </a:lnTo>
                <a:lnTo>
                  <a:pt x="832" y="120"/>
                </a:lnTo>
                <a:lnTo>
                  <a:pt x="834" y="122"/>
                </a:lnTo>
                <a:lnTo>
                  <a:pt x="835" y="126"/>
                </a:lnTo>
                <a:lnTo>
                  <a:pt x="837" y="128"/>
                </a:lnTo>
                <a:lnTo>
                  <a:pt x="839" y="130"/>
                </a:lnTo>
                <a:lnTo>
                  <a:pt x="841" y="131"/>
                </a:lnTo>
                <a:lnTo>
                  <a:pt x="842" y="137"/>
                </a:lnTo>
                <a:lnTo>
                  <a:pt x="844" y="140"/>
                </a:lnTo>
                <a:lnTo>
                  <a:pt x="846" y="144"/>
                </a:lnTo>
                <a:lnTo>
                  <a:pt x="848" y="148"/>
                </a:lnTo>
                <a:lnTo>
                  <a:pt x="848" y="151"/>
                </a:lnTo>
                <a:lnTo>
                  <a:pt x="850" y="155"/>
                </a:lnTo>
                <a:lnTo>
                  <a:pt x="852" y="159"/>
                </a:lnTo>
                <a:lnTo>
                  <a:pt x="854" y="162"/>
                </a:lnTo>
                <a:lnTo>
                  <a:pt x="854" y="166"/>
                </a:lnTo>
                <a:lnTo>
                  <a:pt x="855" y="169"/>
                </a:lnTo>
                <a:lnTo>
                  <a:pt x="856" y="173"/>
                </a:lnTo>
                <a:lnTo>
                  <a:pt x="858" y="177"/>
                </a:lnTo>
                <a:lnTo>
                  <a:pt x="858" y="181"/>
                </a:lnTo>
                <a:lnTo>
                  <a:pt x="860" y="185"/>
                </a:lnTo>
                <a:lnTo>
                  <a:pt x="862" y="188"/>
                </a:lnTo>
                <a:lnTo>
                  <a:pt x="863" y="192"/>
                </a:lnTo>
                <a:lnTo>
                  <a:pt x="863" y="198"/>
                </a:lnTo>
                <a:lnTo>
                  <a:pt x="863" y="201"/>
                </a:lnTo>
                <a:lnTo>
                  <a:pt x="863" y="206"/>
                </a:lnTo>
                <a:lnTo>
                  <a:pt x="865" y="209"/>
                </a:lnTo>
                <a:lnTo>
                  <a:pt x="865" y="213"/>
                </a:lnTo>
                <a:lnTo>
                  <a:pt x="866" y="217"/>
                </a:lnTo>
                <a:lnTo>
                  <a:pt x="866" y="221"/>
                </a:lnTo>
                <a:lnTo>
                  <a:pt x="868" y="225"/>
                </a:lnTo>
                <a:lnTo>
                  <a:pt x="868" y="229"/>
                </a:lnTo>
                <a:lnTo>
                  <a:pt x="870" y="233"/>
                </a:lnTo>
                <a:lnTo>
                  <a:pt x="870" y="236"/>
                </a:lnTo>
                <a:lnTo>
                  <a:pt x="872" y="240"/>
                </a:lnTo>
                <a:lnTo>
                  <a:pt x="872" y="245"/>
                </a:lnTo>
                <a:lnTo>
                  <a:pt x="873" y="249"/>
                </a:lnTo>
                <a:lnTo>
                  <a:pt x="875" y="253"/>
                </a:lnTo>
                <a:lnTo>
                  <a:pt x="876" y="256"/>
                </a:lnTo>
                <a:lnTo>
                  <a:pt x="878" y="266"/>
                </a:lnTo>
                <a:lnTo>
                  <a:pt x="880" y="274"/>
                </a:lnTo>
                <a:lnTo>
                  <a:pt x="882" y="283"/>
                </a:lnTo>
                <a:lnTo>
                  <a:pt x="885" y="290"/>
                </a:lnTo>
                <a:lnTo>
                  <a:pt x="886" y="297"/>
                </a:lnTo>
                <a:lnTo>
                  <a:pt x="888" y="305"/>
                </a:lnTo>
                <a:lnTo>
                  <a:pt x="890" y="313"/>
                </a:lnTo>
                <a:lnTo>
                  <a:pt x="894" y="319"/>
                </a:lnTo>
                <a:lnTo>
                  <a:pt x="896" y="327"/>
                </a:lnTo>
                <a:lnTo>
                  <a:pt x="898" y="334"/>
                </a:lnTo>
                <a:lnTo>
                  <a:pt x="900" y="342"/>
                </a:lnTo>
                <a:lnTo>
                  <a:pt x="902" y="349"/>
                </a:lnTo>
                <a:lnTo>
                  <a:pt x="904" y="358"/>
                </a:lnTo>
                <a:lnTo>
                  <a:pt x="906" y="365"/>
                </a:lnTo>
                <a:lnTo>
                  <a:pt x="908" y="374"/>
                </a:lnTo>
                <a:lnTo>
                  <a:pt x="912" y="381"/>
                </a:lnTo>
                <a:lnTo>
                  <a:pt x="912" y="387"/>
                </a:lnTo>
                <a:lnTo>
                  <a:pt x="914" y="391"/>
                </a:lnTo>
                <a:lnTo>
                  <a:pt x="914" y="397"/>
                </a:lnTo>
                <a:lnTo>
                  <a:pt x="916" y="401"/>
                </a:lnTo>
                <a:lnTo>
                  <a:pt x="916" y="406"/>
                </a:lnTo>
                <a:lnTo>
                  <a:pt x="918" y="410"/>
                </a:lnTo>
                <a:lnTo>
                  <a:pt x="920" y="413"/>
                </a:lnTo>
                <a:lnTo>
                  <a:pt x="922" y="417"/>
                </a:lnTo>
                <a:lnTo>
                  <a:pt x="922" y="423"/>
                </a:lnTo>
                <a:lnTo>
                  <a:pt x="924" y="427"/>
                </a:lnTo>
                <a:lnTo>
                  <a:pt x="925" y="431"/>
                </a:lnTo>
                <a:lnTo>
                  <a:pt x="927" y="434"/>
                </a:lnTo>
                <a:lnTo>
                  <a:pt x="927" y="440"/>
                </a:lnTo>
                <a:lnTo>
                  <a:pt x="929" y="443"/>
                </a:lnTo>
                <a:lnTo>
                  <a:pt x="931" y="449"/>
                </a:lnTo>
                <a:lnTo>
                  <a:pt x="933" y="452"/>
                </a:lnTo>
                <a:lnTo>
                  <a:pt x="933" y="459"/>
                </a:lnTo>
                <a:lnTo>
                  <a:pt x="934" y="465"/>
                </a:lnTo>
                <a:lnTo>
                  <a:pt x="936" y="470"/>
                </a:lnTo>
                <a:lnTo>
                  <a:pt x="938" y="476"/>
                </a:lnTo>
                <a:lnTo>
                  <a:pt x="938" y="481"/>
                </a:lnTo>
                <a:lnTo>
                  <a:pt x="940" y="487"/>
                </a:lnTo>
                <a:lnTo>
                  <a:pt x="940" y="493"/>
                </a:lnTo>
                <a:lnTo>
                  <a:pt x="942" y="497"/>
                </a:lnTo>
                <a:lnTo>
                  <a:pt x="942" y="503"/>
                </a:lnTo>
                <a:lnTo>
                  <a:pt x="944" y="509"/>
                </a:lnTo>
                <a:lnTo>
                  <a:pt x="944" y="514"/>
                </a:lnTo>
                <a:lnTo>
                  <a:pt x="946" y="518"/>
                </a:lnTo>
                <a:lnTo>
                  <a:pt x="948" y="524"/>
                </a:lnTo>
                <a:lnTo>
                  <a:pt x="950" y="530"/>
                </a:lnTo>
                <a:lnTo>
                  <a:pt x="951" y="535"/>
                </a:lnTo>
                <a:lnTo>
                  <a:pt x="954" y="541"/>
                </a:lnTo>
                <a:lnTo>
                  <a:pt x="954" y="543"/>
                </a:lnTo>
                <a:lnTo>
                  <a:pt x="954" y="545"/>
                </a:lnTo>
                <a:lnTo>
                  <a:pt x="954" y="547"/>
                </a:lnTo>
                <a:lnTo>
                  <a:pt x="956" y="548"/>
                </a:lnTo>
                <a:lnTo>
                  <a:pt x="956" y="550"/>
                </a:lnTo>
                <a:lnTo>
                  <a:pt x="956" y="552"/>
                </a:lnTo>
                <a:lnTo>
                  <a:pt x="956" y="554"/>
                </a:lnTo>
                <a:lnTo>
                  <a:pt x="958" y="555"/>
                </a:lnTo>
                <a:lnTo>
                  <a:pt x="958" y="557"/>
                </a:lnTo>
                <a:lnTo>
                  <a:pt x="959" y="558"/>
                </a:lnTo>
                <a:lnTo>
                  <a:pt x="959" y="560"/>
                </a:lnTo>
                <a:lnTo>
                  <a:pt x="961" y="560"/>
                </a:lnTo>
                <a:lnTo>
                  <a:pt x="961" y="562"/>
                </a:lnTo>
                <a:lnTo>
                  <a:pt x="963" y="564"/>
                </a:lnTo>
                <a:lnTo>
                  <a:pt x="963" y="566"/>
                </a:lnTo>
                <a:lnTo>
                  <a:pt x="965" y="566"/>
                </a:lnTo>
                <a:lnTo>
                  <a:pt x="967" y="569"/>
                </a:lnTo>
                <a:lnTo>
                  <a:pt x="969" y="573"/>
                </a:lnTo>
                <a:lnTo>
                  <a:pt x="971" y="577"/>
                </a:lnTo>
                <a:lnTo>
                  <a:pt x="973" y="578"/>
                </a:lnTo>
                <a:lnTo>
                  <a:pt x="975" y="582"/>
                </a:lnTo>
                <a:lnTo>
                  <a:pt x="978" y="584"/>
                </a:lnTo>
                <a:lnTo>
                  <a:pt x="980" y="587"/>
                </a:lnTo>
                <a:lnTo>
                  <a:pt x="983" y="588"/>
                </a:lnTo>
                <a:lnTo>
                  <a:pt x="985" y="591"/>
                </a:lnTo>
                <a:lnTo>
                  <a:pt x="988" y="593"/>
                </a:lnTo>
                <a:lnTo>
                  <a:pt x="990" y="595"/>
                </a:lnTo>
                <a:lnTo>
                  <a:pt x="994" y="596"/>
                </a:lnTo>
                <a:lnTo>
                  <a:pt x="996" y="598"/>
                </a:lnTo>
                <a:lnTo>
                  <a:pt x="1000" y="600"/>
                </a:lnTo>
                <a:lnTo>
                  <a:pt x="1004" y="602"/>
                </a:lnTo>
                <a:lnTo>
                  <a:pt x="1008" y="602"/>
                </a:lnTo>
                <a:lnTo>
                  <a:pt x="1011" y="604"/>
                </a:lnTo>
                <a:lnTo>
                  <a:pt x="1016" y="606"/>
                </a:lnTo>
                <a:lnTo>
                  <a:pt x="1020" y="608"/>
                </a:lnTo>
                <a:lnTo>
                  <a:pt x="1026" y="609"/>
                </a:lnTo>
                <a:lnTo>
                  <a:pt x="1029" y="611"/>
                </a:lnTo>
                <a:lnTo>
                  <a:pt x="1035" y="611"/>
                </a:lnTo>
                <a:lnTo>
                  <a:pt x="1039" y="611"/>
                </a:lnTo>
                <a:lnTo>
                  <a:pt x="1044" y="611"/>
                </a:lnTo>
                <a:lnTo>
                  <a:pt x="1048" y="611"/>
                </a:lnTo>
                <a:lnTo>
                  <a:pt x="1053" y="611"/>
                </a:lnTo>
                <a:lnTo>
                  <a:pt x="1057" y="611"/>
                </a:lnTo>
                <a:lnTo>
                  <a:pt x="1062" y="610"/>
                </a:lnTo>
                <a:lnTo>
                  <a:pt x="1066" y="610"/>
                </a:lnTo>
                <a:lnTo>
                  <a:pt x="1072" y="608"/>
                </a:lnTo>
                <a:lnTo>
                  <a:pt x="1077" y="606"/>
                </a:lnTo>
                <a:lnTo>
                  <a:pt x="1082" y="605"/>
                </a:lnTo>
                <a:lnTo>
                  <a:pt x="1088" y="603"/>
                </a:lnTo>
                <a:lnTo>
                  <a:pt x="1094" y="601"/>
                </a:lnTo>
                <a:lnTo>
                  <a:pt x="1100" y="599"/>
                </a:lnTo>
                <a:lnTo>
                  <a:pt x="1106" y="596"/>
                </a:lnTo>
                <a:lnTo>
                  <a:pt x="1109" y="595"/>
                </a:lnTo>
                <a:lnTo>
                  <a:pt x="1115" y="591"/>
                </a:lnTo>
                <a:lnTo>
                  <a:pt x="1120" y="588"/>
                </a:lnTo>
                <a:lnTo>
                  <a:pt x="1126" y="584"/>
                </a:lnTo>
                <a:lnTo>
                  <a:pt x="1129" y="581"/>
                </a:lnTo>
                <a:lnTo>
                  <a:pt x="1135" y="577"/>
                </a:lnTo>
                <a:lnTo>
                  <a:pt x="1138" y="573"/>
                </a:lnTo>
                <a:lnTo>
                  <a:pt x="1144" y="569"/>
                </a:lnTo>
                <a:lnTo>
                  <a:pt x="1148" y="565"/>
                </a:lnTo>
                <a:lnTo>
                  <a:pt x="1154" y="560"/>
                </a:lnTo>
                <a:lnTo>
                  <a:pt x="1158" y="557"/>
                </a:lnTo>
                <a:lnTo>
                  <a:pt x="1164" y="551"/>
                </a:lnTo>
                <a:lnTo>
                  <a:pt x="1168" y="547"/>
                </a:lnTo>
                <a:lnTo>
                  <a:pt x="1173" y="543"/>
                </a:lnTo>
                <a:lnTo>
                  <a:pt x="1177" y="540"/>
                </a:lnTo>
                <a:lnTo>
                  <a:pt x="1182" y="534"/>
                </a:lnTo>
                <a:lnTo>
                  <a:pt x="1186" y="530"/>
                </a:lnTo>
                <a:lnTo>
                  <a:pt x="1190" y="527"/>
                </a:lnTo>
                <a:lnTo>
                  <a:pt x="1194" y="523"/>
                </a:lnTo>
                <a:lnTo>
                  <a:pt x="1198" y="517"/>
                </a:lnTo>
                <a:lnTo>
                  <a:pt x="1202" y="513"/>
                </a:lnTo>
                <a:lnTo>
                  <a:pt x="1206" y="509"/>
                </a:lnTo>
                <a:lnTo>
                  <a:pt x="1210" y="505"/>
                </a:lnTo>
                <a:lnTo>
                  <a:pt x="1214" y="500"/>
                </a:lnTo>
                <a:lnTo>
                  <a:pt x="1218" y="496"/>
                </a:lnTo>
                <a:lnTo>
                  <a:pt x="1222" y="490"/>
                </a:lnTo>
                <a:lnTo>
                  <a:pt x="1226" y="486"/>
                </a:lnTo>
                <a:lnTo>
                  <a:pt x="1232" y="480"/>
                </a:lnTo>
                <a:lnTo>
                  <a:pt x="1236" y="477"/>
                </a:lnTo>
                <a:lnTo>
                  <a:pt x="1242" y="471"/>
                </a:lnTo>
                <a:lnTo>
                  <a:pt x="1245" y="466"/>
                </a:lnTo>
                <a:lnTo>
                  <a:pt x="1251" y="460"/>
                </a:lnTo>
                <a:lnTo>
                  <a:pt x="1255" y="457"/>
                </a:lnTo>
                <a:lnTo>
                  <a:pt x="1260" y="451"/>
                </a:lnTo>
                <a:lnTo>
                  <a:pt x="1263" y="447"/>
                </a:lnTo>
                <a:lnTo>
                  <a:pt x="1269" y="442"/>
                </a:lnTo>
                <a:lnTo>
                  <a:pt x="1273" y="438"/>
                </a:lnTo>
                <a:lnTo>
                  <a:pt x="1278" y="434"/>
                </a:lnTo>
                <a:lnTo>
                  <a:pt x="1282" y="431"/>
                </a:lnTo>
                <a:lnTo>
                  <a:pt x="1288" y="425"/>
                </a:lnTo>
                <a:lnTo>
                  <a:pt x="1293" y="421"/>
                </a:lnTo>
                <a:lnTo>
                  <a:pt x="1298" y="415"/>
                </a:lnTo>
                <a:lnTo>
                  <a:pt x="1304" y="412"/>
                </a:lnTo>
                <a:lnTo>
                  <a:pt x="1311" y="406"/>
                </a:lnTo>
                <a:lnTo>
                  <a:pt x="1314" y="404"/>
                </a:lnTo>
                <a:lnTo>
                  <a:pt x="1318" y="401"/>
                </a:lnTo>
                <a:lnTo>
                  <a:pt x="1322" y="399"/>
                </a:lnTo>
                <a:lnTo>
                  <a:pt x="1326" y="395"/>
                </a:lnTo>
                <a:lnTo>
                  <a:pt x="1330" y="393"/>
                </a:lnTo>
                <a:lnTo>
                  <a:pt x="1334" y="391"/>
                </a:lnTo>
                <a:lnTo>
                  <a:pt x="1338" y="389"/>
                </a:lnTo>
                <a:lnTo>
                  <a:pt x="1342" y="385"/>
                </a:lnTo>
                <a:lnTo>
                  <a:pt x="1346" y="384"/>
                </a:lnTo>
                <a:lnTo>
                  <a:pt x="1350" y="382"/>
                </a:lnTo>
                <a:lnTo>
                  <a:pt x="1353" y="380"/>
                </a:lnTo>
                <a:lnTo>
                  <a:pt x="1358" y="377"/>
                </a:lnTo>
                <a:lnTo>
                  <a:pt x="1362" y="376"/>
                </a:lnTo>
                <a:lnTo>
                  <a:pt x="1368" y="374"/>
                </a:lnTo>
                <a:lnTo>
                  <a:pt x="1372" y="372"/>
                </a:lnTo>
                <a:lnTo>
                  <a:pt x="1378" y="371"/>
                </a:lnTo>
                <a:lnTo>
                  <a:pt x="1380" y="371"/>
                </a:lnTo>
                <a:lnTo>
                  <a:pt x="1384" y="369"/>
                </a:lnTo>
                <a:lnTo>
                  <a:pt x="1388" y="369"/>
                </a:lnTo>
                <a:lnTo>
                  <a:pt x="1391" y="367"/>
                </a:lnTo>
                <a:lnTo>
                  <a:pt x="1394" y="367"/>
                </a:lnTo>
                <a:lnTo>
                  <a:pt x="1398" y="367"/>
                </a:lnTo>
                <a:lnTo>
                  <a:pt x="1401" y="367"/>
                </a:lnTo>
                <a:lnTo>
                  <a:pt x="1405" y="365"/>
                </a:lnTo>
                <a:lnTo>
                  <a:pt x="1408" y="365"/>
                </a:lnTo>
                <a:lnTo>
                  <a:pt x="1411" y="365"/>
                </a:lnTo>
                <a:lnTo>
                  <a:pt x="1415" y="365"/>
                </a:lnTo>
                <a:lnTo>
                  <a:pt x="1419" y="365"/>
                </a:lnTo>
                <a:lnTo>
                  <a:pt x="1422" y="366"/>
                </a:lnTo>
                <a:lnTo>
                  <a:pt x="1426" y="366"/>
                </a:lnTo>
                <a:lnTo>
                  <a:pt x="1430" y="366"/>
                </a:lnTo>
                <a:lnTo>
                  <a:pt x="1435" y="366"/>
                </a:lnTo>
              </a:path>
            </a:pathLst>
          </a:custGeom>
          <a:noFill/>
          <a:ln w="9525" cap="flat" cmpd="sng">
            <a:solidFill>
              <a:srgbClr val="E12000"/>
            </a:solidFill>
            <a:prstDash val="solid"/>
            <a:round/>
            <a:headEnd type="none" w="med" len="med"/>
            <a:tailEnd type="none" w="med" len="med"/>
          </a:ln>
          <a:effectLst/>
        </p:spPr>
        <p:txBody>
          <a:bodyPr/>
          <a:lstStyle/>
          <a:p>
            <a:endParaRPr lang="en-US"/>
          </a:p>
        </p:txBody>
      </p:sp>
      <p:sp>
        <p:nvSpPr>
          <p:cNvPr id="449557" name="Freeform 21"/>
          <p:cNvSpPr>
            <a:spLocks/>
          </p:cNvSpPr>
          <p:nvPr/>
        </p:nvSpPr>
        <p:spPr bwMode="auto">
          <a:xfrm>
            <a:off x="463550" y="4094163"/>
            <a:ext cx="1639888" cy="677862"/>
          </a:xfrm>
          <a:custGeom>
            <a:avLst/>
            <a:gdLst/>
            <a:ahLst/>
            <a:cxnLst>
              <a:cxn ang="0">
                <a:pos x="8" y="173"/>
              </a:cxn>
              <a:cxn ang="0">
                <a:pos x="21" y="153"/>
              </a:cxn>
              <a:cxn ang="0">
                <a:pos x="36" y="123"/>
              </a:cxn>
              <a:cxn ang="0">
                <a:pos x="53" y="93"/>
              </a:cxn>
              <a:cxn ang="0">
                <a:pos x="66" y="67"/>
              </a:cxn>
              <a:cxn ang="0">
                <a:pos x="81" y="43"/>
              </a:cxn>
              <a:cxn ang="0">
                <a:pos x="93" y="27"/>
              </a:cxn>
              <a:cxn ang="0">
                <a:pos x="106" y="13"/>
              </a:cxn>
              <a:cxn ang="0">
                <a:pos x="133" y="2"/>
              </a:cxn>
              <a:cxn ang="0">
                <a:pos x="161" y="3"/>
              </a:cxn>
              <a:cxn ang="0">
                <a:pos x="185" y="19"/>
              </a:cxn>
              <a:cxn ang="0">
                <a:pos x="203" y="46"/>
              </a:cxn>
              <a:cxn ang="0">
                <a:pos x="213" y="74"/>
              </a:cxn>
              <a:cxn ang="0">
                <a:pos x="221" y="101"/>
              </a:cxn>
              <a:cxn ang="0">
                <a:pos x="226" y="141"/>
              </a:cxn>
              <a:cxn ang="0">
                <a:pos x="232" y="181"/>
              </a:cxn>
              <a:cxn ang="0">
                <a:pos x="237" y="223"/>
              </a:cxn>
              <a:cxn ang="0">
                <a:pos x="247" y="261"/>
              </a:cxn>
              <a:cxn ang="0">
                <a:pos x="254" y="294"/>
              </a:cxn>
              <a:cxn ang="0">
                <a:pos x="271" y="322"/>
              </a:cxn>
              <a:cxn ang="0">
                <a:pos x="288" y="333"/>
              </a:cxn>
              <a:cxn ang="0">
                <a:pos x="309" y="333"/>
              </a:cxn>
              <a:cxn ang="0">
                <a:pos x="355" y="309"/>
              </a:cxn>
              <a:cxn ang="0">
                <a:pos x="394" y="264"/>
              </a:cxn>
              <a:cxn ang="0">
                <a:pos x="422" y="235"/>
              </a:cxn>
              <a:cxn ang="0">
                <a:pos x="447" y="206"/>
              </a:cxn>
              <a:cxn ang="0">
                <a:pos x="474" y="172"/>
              </a:cxn>
              <a:cxn ang="0">
                <a:pos x="501" y="138"/>
              </a:cxn>
              <a:cxn ang="0">
                <a:pos x="521" y="108"/>
              </a:cxn>
              <a:cxn ang="0">
                <a:pos x="545" y="83"/>
              </a:cxn>
              <a:cxn ang="0">
                <a:pos x="574" y="68"/>
              </a:cxn>
              <a:cxn ang="0">
                <a:pos x="605" y="63"/>
              </a:cxn>
              <a:cxn ang="0">
                <a:pos x="624" y="67"/>
              </a:cxn>
              <a:cxn ang="0">
                <a:pos x="640" y="76"/>
              </a:cxn>
              <a:cxn ang="0">
                <a:pos x="653" y="89"/>
              </a:cxn>
              <a:cxn ang="0">
                <a:pos x="663" y="102"/>
              </a:cxn>
              <a:cxn ang="0">
                <a:pos x="672" y="125"/>
              </a:cxn>
              <a:cxn ang="0">
                <a:pos x="680" y="149"/>
              </a:cxn>
              <a:cxn ang="0">
                <a:pos x="685" y="176"/>
              </a:cxn>
              <a:cxn ang="0">
                <a:pos x="690" y="201"/>
              </a:cxn>
              <a:cxn ang="0">
                <a:pos x="704" y="247"/>
              </a:cxn>
              <a:cxn ang="0">
                <a:pos x="718" y="295"/>
              </a:cxn>
              <a:cxn ang="0">
                <a:pos x="727" y="327"/>
              </a:cxn>
              <a:cxn ang="0">
                <a:pos x="736" y="354"/>
              </a:cxn>
              <a:cxn ang="0">
                <a:pos x="743" y="389"/>
              </a:cxn>
              <a:cxn ang="0">
                <a:pos x="753" y="424"/>
              </a:cxn>
              <a:cxn ang="0">
                <a:pos x="756" y="438"/>
              </a:cxn>
              <a:cxn ang="0">
                <a:pos x="761" y="448"/>
              </a:cxn>
              <a:cxn ang="0">
                <a:pos x="775" y="463"/>
              </a:cxn>
              <a:cxn ang="0">
                <a:pos x="793" y="475"/>
              </a:cxn>
              <a:cxn ang="0">
                <a:pos x="822" y="483"/>
              </a:cxn>
              <a:cxn ang="0">
                <a:pos x="852" y="480"/>
              </a:cxn>
              <a:cxn ang="0">
                <a:pos x="885" y="466"/>
              </a:cxn>
              <a:cxn ang="0">
                <a:pos x="915" y="441"/>
              </a:cxn>
              <a:cxn ang="0">
                <a:pos x="944" y="412"/>
              </a:cxn>
              <a:cxn ang="0">
                <a:pos x="971" y="383"/>
              </a:cxn>
              <a:cxn ang="0">
                <a:pos x="1001" y="353"/>
              </a:cxn>
              <a:cxn ang="0">
                <a:pos x="1031" y="325"/>
              </a:cxn>
              <a:cxn ang="0">
                <a:pos x="1058" y="307"/>
              </a:cxn>
              <a:cxn ang="0">
                <a:pos x="1086" y="295"/>
              </a:cxn>
              <a:cxn ang="0">
                <a:pos x="1108" y="291"/>
              </a:cxn>
              <a:cxn ang="0">
                <a:pos x="1132" y="289"/>
              </a:cxn>
            </a:cxnLst>
            <a:rect l="0" t="0" r="r" b="b"/>
            <a:pathLst>
              <a:path w="1137" h="484">
                <a:moveTo>
                  <a:pt x="0" y="189"/>
                </a:moveTo>
                <a:lnTo>
                  <a:pt x="0" y="187"/>
                </a:lnTo>
                <a:lnTo>
                  <a:pt x="2" y="185"/>
                </a:lnTo>
                <a:lnTo>
                  <a:pt x="3" y="183"/>
                </a:lnTo>
                <a:lnTo>
                  <a:pt x="5" y="179"/>
                </a:lnTo>
                <a:lnTo>
                  <a:pt x="5" y="177"/>
                </a:lnTo>
                <a:lnTo>
                  <a:pt x="7" y="175"/>
                </a:lnTo>
                <a:lnTo>
                  <a:pt x="8" y="173"/>
                </a:lnTo>
                <a:lnTo>
                  <a:pt x="10" y="169"/>
                </a:lnTo>
                <a:lnTo>
                  <a:pt x="10" y="167"/>
                </a:lnTo>
                <a:lnTo>
                  <a:pt x="12" y="166"/>
                </a:lnTo>
                <a:lnTo>
                  <a:pt x="14" y="164"/>
                </a:lnTo>
                <a:lnTo>
                  <a:pt x="16" y="160"/>
                </a:lnTo>
                <a:lnTo>
                  <a:pt x="17" y="158"/>
                </a:lnTo>
                <a:lnTo>
                  <a:pt x="19" y="155"/>
                </a:lnTo>
                <a:lnTo>
                  <a:pt x="21" y="153"/>
                </a:lnTo>
                <a:lnTo>
                  <a:pt x="23" y="149"/>
                </a:lnTo>
                <a:lnTo>
                  <a:pt x="25" y="145"/>
                </a:lnTo>
                <a:lnTo>
                  <a:pt x="26" y="141"/>
                </a:lnTo>
                <a:lnTo>
                  <a:pt x="28" y="138"/>
                </a:lnTo>
                <a:lnTo>
                  <a:pt x="30" y="134"/>
                </a:lnTo>
                <a:lnTo>
                  <a:pt x="32" y="130"/>
                </a:lnTo>
                <a:lnTo>
                  <a:pt x="34" y="126"/>
                </a:lnTo>
                <a:lnTo>
                  <a:pt x="36" y="123"/>
                </a:lnTo>
                <a:lnTo>
                  <a:pt x="38" y="119"/>
                </a:lnTo>
                <a:lnTo>
                  <a:pt x="40" y="115"/>
                </a:lnTo>
                <a:lnTo>
                  <a:pt x="42" y="111"/>
                </a:lnTo>
                <a:lnTo>
                  <a:pt x="44" y="108"/>
                </a:lnTo>
                <a:lnTo>
                  <a:pt x="46" y="104"/>
                </a:lnTo>
                <a:lnTo>
                  <a:pt x="48" y="100"/>
                </a:lnTo>
                <a:lnTo>
                  <a:pt x="51" y="97"/>
                </a:lnTo>
                <a:lnTo>
                  <a:pt x="53" y="93"/>
                </a:lnTo>
                <a:lnTo>
                  <a:pt x="56" y="88"/>
                </a:lnTo>
                <a:lnTo>
                  <a:pt x="56" y="86"/>
                </a:lnTo>
                <a:lnTo>
                  <a:pt x="58" y="82"/>
                </a:lnTo>
                <a:lnTo>
                  <a:pt x="60" y="79"/>
                </a:lnTo>
                <a:lnTo>
                  <a:pt x="62" y="75"/>
                </a:lnTo>
                <a:lnTo>
                  <a:pt x="63" y="73"/>
                </a:lnTo>
                <a:lnTo>
                  <a:pt x="65" y="70"/>
                </a:lnTo>
                <a:lnTo>
                  <a:pt x="66" y="67"/>
                </a:lnTo>
                <a:lnTo>
                  <a:pt x="68" y="63"/>
                </a:lnTo>
                <a:lnTo>
                  <a:pt x="69" y="61"/>
                </a:lnTo>
                <a:lnTo>
                  <a:pt x="71" y="58"/>
                </a:lnTo>
                <a:lnTo>
                  <a:pt x="73" y="56"/>
                </a:lnTo>
                <a:lnTo>
                  <a:pt x="75" y="52"/>
                </a:lnTo>
                <a:lnTo>
                  <a:pt x="77" y="50"/>
                </a:lnTo>
                <a:lnTo>
                  <a:pt x="79" y="47"/>
                </a:lnTo>
                <a:lnTo>
                  <a:pt x="81" y="43"/>
                </a:lnTo>
                <a:lnTo>
                  <a:pt x="85" y="40"/>
                </a:lnTo>
                <a:lnTo>
                  <a:pt x="85" y="38"/>
                </a:lnTo>
                <a:lnTo>
                  <a:pt x="86" y="36"/>
                </a:lnTo>
                <a:lnTo>
                  <a:pt x="87" y="34"/>
                </a:lnTo>
                <a:lnTo>
                  <a:pt x="89" y="32"/>
                </a:lnTo>
                <a:lnTo>
                  <a:pt x="89" y="30"/>
                </a:lnTo>
                <a:lnTo>
                  <a:pt x="91" y="29"/>
                </a:lnTo>
                <a:lnTo>
                  <a:pt x="93" y="27"/>
                </a:lnTo>
                <a:lnTo>
                  <a:pt x="95" y="24"/>
                </a:lnTo>
                <a:lnTo>
                  <a:pt x="95" y="23"/>
                </a:lnTo>
                <a:lnTo>
                  <a:pt x="97" y="21"/>
                </a:lnTo>
                <a:lnTo>
                  <a:pt x="99" y="20"/>
                </a:lnTo>
                <a:lnTo>
                  <a:pt x="101" y="18"/>
                </a:lnTo>
                <a:lnTo>
                  <a:pt x="103" y="17"/>
                </a:lnTo>
                <a:lnTo>
                  <a:pt x="104" y="15"/>
                </a:lnTo>
                <a:lnTo>
                  <a:pt x="106" y="13"/>
                </a:lnTo>
                <a:lnTo>
                  <a:pt x="109" y="11"/>
                </a:lnTo>
                <a:lnTo>
                  <a:pt x="111" y="10"/>
                </a:lnTo>
                <a:lnTo>
                  <a:pt x="115" y="9"/>
                </a:lnTo>
                <a:lnTo>
                  <a:pt x="119" y="7"/>
                </a:lnTo>
                <a:lnTo>
                  <a:pt x="123" y="5"/>
                </a:lnTo>
                <a:lnTo>
                  <a:pt x="125" y="5"/>
                </a:lnTo>
                <a:lnTo>
                  <a:pt x="129" y="3"/>
                </a:lnTo>
                <a:lnTo>
                  <a:pt x="133" y="2"/>
                </a:lnTo>
                <a:lnTo>
                  <a:pt x="136" y="0"/>
                </a:lnTo>
                <a:lnTo>
                  <a:pt x="139" y="0"/>
                </a:lnTo>
                <a:lnTo>
                  <a:pt x="143" y="0"/>
                </a:lnTo>
                <a:lnTo>
                  <a:pt x="146" y="0"/>
                </a:lnTo>
                <a:lnTo>
                  <a:pt x="150" y="0"/>
                </a:lnTo>
                <a:lnTo>
                  <a:pt x="154" y="1"/>
                </a:lnTo>
                <a:lnTo>
                  <a:pt x="157" y="1"/>
                </a:lnTo>
                <a:lnTo>
                  <a:pt x="161" y="3"/>
                </a:lnTo>
                <a:lnTo>
                  <a:pt x="165" y="3"/>
                </a:lnTo>
                <a:lnTo>
                  <a:pt x="168" y="5"/>
                </a:lnTo>
                <a:lnTo>
                  <a:pt x="172" y="7"/>
                </a:lnTo>
                <a:lnTo>
                  <a:pt x="175" y="9"/>
                </a:lnTo>
                <a:lnTo>
                  <a:pt x="179" y="10"/>
                </a:lnTo>
                <a:lnTo>
                  <a:pt x="181" y="14"/>
                </a:lnTo>
                <a:lnTo>
                  <a:pt x="184" y="16"/>
                </a:lnTo>
                <a:lnTo>
                  <a:pt x="185" y="19"/>
                </a:lnTo>
                <a:lnTo>
                  <a:pt x="189" y="21"/>
                </a:lnTo>
                <a:lnTo>
                  <a:pt x="191" y="25"/>
                </a:lnTo>
                <a:lnTo>
                  <a:pt x="193" y="29"/>
                </a:lnTo>
                <a:lnTo>
                  <a:pt x="195" y="32"/>
                </a:lnTo>
                <a:lnTo>
                  <a:pt x="197" y="35"/>
                </a:lnTo>
                <a:lnTo>
                  <a:pt x="199" y="39"/>
                </a:lnTo>
                <a:lnTo>
                  <a:pt x="201" y="42"/>
                </a:lnTo>
                <a:lnTo>
                  <a:pt x="203" y="46"/>
                </a:lnTo>
                <a:lnTo>
                  <a:pt x="205" y="48"/>
                </a:lnTo>
                <a:lnTo>
                  <a:pt x="206" y="52"/>
                </a:lnTo>
                <a:lnTo>
                  <a:pt x="208" y="56"/>
                </a:lnTo>
                <a:lnTo>
                  <a:pt x="209" y="60"/>
                </a:lnTo>
                <a:lnTo>
                  <a:pt x="211" y="63"/>
                </a:lnTo>
                <a:lnTo>
                  <a:pt x="211" y="67"/>
                </a:lnTo>
                <a:lnTo>
                  <a:pt x="213" y="70"/>
                </a:lnTo>
                <a:lnTo>
                  <a:pt x="213" y="74"/>
                </a:lnTo>
                <a:lnTo>
                  <a:pt x="215" y="76"/>
                </a:lnTo>
                <a:lnTo>
                  <a:pt x="215" y="79"/>
                </a:lnTo>
                <a:lnTo>
                  <a:pt x="216" y="83"/>
                </a:lnTo>
                <a:lnTo>
                  <a:pt x="216" y="87"/>
                </a:lnTo>
                <a:lnTo>
                  <a:pt x="218" y="89"/>
                </a:lnTo>
                <a:lnTo>
                  <a:pt x="218" y="93"/>
                </a:lnTo>
                <a:lnTo>
                  <a:pt x="220" y="97"/>
                </a:lnTo>
                <a:lnTo>
                  <a:pt x="221" y="101"/>
                </a:lnTo>
                <a:lnTo>
                  <a:pt x="222" y="104"/>
                </a:lnTo>
                <a:lnTo>
                  <a:pt x="222" y="109"/>
                </a:lnTo>
                <a:lnTo>
                  <a:pt x="223" y="115"/>
                </a:lnTo>
                <a:lnTo>
                  <a:pt x="223" y="121"/>
                </a:lnTo>
                <a:lnTo>
                  <a:pt x="225" y="126"/>
                </a:lnTo>
                <a:lnTo>
                  <a:pt x="225" y="131"/>
                </a:lnTo>
                <a:lnTo>
                  <a:pt x="226" y="136"/>
                </a:lnTo>
                <a:lnTo>
                  <a:pt x="226" y="141"/>
                </a:lnTo>
                <a:lnTo>
                  <a:pt x="228" y="145"/>
                </a:lnTo>
                <a:lnTo>
                  <a:pt x="228" y="151"/>
                </a:lnTo>
                <a:lnTo>
                  <a:pt x="228" y="156"/>
                </a:lnTo>
                <a:lnTo>
                  <a:pt x="228" y="161"/>
                </a:lnTo>
                <a:lnTo>
                  <a:pt x="230" y="165"/>
                </a:lnTo>
                <a:lnTo>
                  <a:pt x="230" y="171"/>
                </a:lnTo>
                <a:lnTo>
                  <a:pt x="232" y="176"/>
                </a:lnTo>
                <a:lnTo>
                  <a:pt x="232" y="181"/>
                </a:lnTo>
                <a:lnTo>
                  <a:pt x="233" y="186"/>
                </a:lnTo>
                <a:lnTo>
                  <a:pt x="233" y="191"/>
                </a:lnTo>
                <a:lnTo>
                  <a:pt x="234" y="197"/>
                </a:lnTo>
                <a:lnTo>
                  <a:pt x="234" y="203"/>
                </a:lnTo>
                <a:lnTo>
                  <a:pt x="236" y="207"/>
                </a:lnTo>
                <a:lnTo>
                  <a:pt x="236" y="213"/>
                </a:lnTo>
                <a:lnTo>
                  <a:pt x="237" y="217"/>
                </a:lnTo>
                <a:lnTo>
                  <a:pt x="237" y="223"/>
                </a:lnTo>
                <a:lnTo>
                  <a:pt x="239" y="226"/>
                </a:lnTo>
                <a:lnTo>
                  <a:pt x="239" y="232"/>
                </a:lnTo>
                <a:lnTo>
                  <a:pt x="241" y="235"/>
                </a:lnTo>
                <a:lnTo>
                  <a:pt x="241" y="241"/>
                </a:lnTo>
                <a:lnTo>
                  <a:pt x="243" y="245"/>
                </a:lnTo>
                <a:lnTo>
                  <a:pt x="243" y="251"/>
                </a:lnTo>
                <a:lnTo>
                  <a:pt x="245" y="255"/>
                </a:lnTo>
                <a:lnTo>
                  <a:pt x="247" y="261"/>
                </a:lnTo>
                <a:lnTo>
                  <a:pt x="249" y="264"/>
                </a:lnTo>
                <a:lnTo>
                  <a:pt x="249" y="270"/>
                </a:lnTo>
                <a:lnTo>
                  <a:pt x="250" y="274"/>
                </a:lnTo>
                <a:lnTo>
                  <a:pt x="250" y="277"/>
                </a:lnTo>
                <a:lnTo>
                  <a:pt x="252" y="281"/>
                </a:lnTo>
                <a:lnTo>
                  <a:pt x="252" y="286"/>
                </a:lnTo>
                <a:lnTo>
                  <a:pt x="253" y="290"/>
                </a:lnTo>
                <a:lnTo>
                  <a:pt x="254" y="294"/>
                </a:lnTo>
                <a:lnTo>
                  <a:pt x="256" y="297"/>
                </a:lnTo>
                <a:lnTo>
                  <a:pt x="257" y="301"/>
                </a:lnTo>
                <a:lnTo>
                  <a:pt x="259" y="305"/>
                </a:lnTo>
                <a:lnTo>
                  <a:pt x="260" y="309"/>
                </a:lnTo>
                <a:lnTo>
                  <a:pt x="263" y="312"/>
                </a:lnTo>
                <a:lnTo>
                  <a:pt x="265" y="315"/>
                </a:lnTo>
                <a:lnTo>
                  <a:pt x="268" y="318"/>
                </a:lnTo>
                <a:lnTo>
                  <a:pt x="271" y="322"/>
                </a:lnTo>
                <a:lnTo>
                  <a:pt x="275" y="323"/>
                </a:lnTo>
                <a:lnTo>
                  <a:pt x="277" y="325"/>
                </a:lnTo>
                <a:lnTo>
                  <a:pt x="279" y="327"/>
                </a:lnTo>
                <a:lnTo>
                  <a:pt x="280" y="329"/>
                </a:lnTo>
                <a:lnTo>
                  <a:pt x="282" y="331"/>
                </a:lnTo>
                <a:lnTo>
                  <a:pt x="284" y="332"/>
                </a:lnTo>
                <a:lnTo>
                  <a:pt x="286" y="332"/>
                </a:lnTo>
                <a:lnTo>
                  <a:pt x="288" y="333"/>
                </a:lnTo>
                <a:lnTo>
                  <a:pt x="291" y="333"/>
                </a:lnTo>
                <a:lnTo>
                  <a:pt x="293" y="334"/>
                </a:lnTo>
                <a:lnTo>
                  <a:pt x="295" y="334"/>
                </a:lnTo>
                <a:lnTo>
                  <a:pt x="297" y="334"/>
                </a:lnTo>
                <a:lnTo>
                  <a:pt x="301" y="334"/>
                </a:lnTo>
                <a:lnTo>
                  <a:pt x="303" y="334"/>
                </a:lnTo>
                <a:lnTo>
                  <a:pt x="307" y="333"/>
                </a:lnTo>
                <a:lnTo>
                  <a:pt x="309" y="333"/>
                </a:lnTo>
                <a:lnTo>
                  <a:pt x="312" y="332"/>
                </a:lnTo>
                <a:lnTo>
                  <a:pt x="319" y="330"/>
                </a:lnTo>
                <a:lnTo>
                  <a:pt x="327" y="327"/>
                </a:lnTo>
                <a:lnTo>
                  <a:pt x="332" y="325"/>
                </a:lnTo>
                <a:lnTo>
                  <a:pt x="339" y="321"/>
                </a:lnTo>
                <a:lnTo>
                  <a:pt x="344" y="317"/>
                </a:lnTo>
                <a:lnTo>
                  <a:pt x="350" y="313"/>
                </a:lnTo>
                <a:lnTo>
                  <a:pt x="355" y="309"/>
                </a:lnTo>
                <a:lnTo>
                  <a:pt x="360" y="303"/>
                </a:lnTo>
                <a:lnTo>
                  <a:pt x="364" y="298"/>
                </a:lnTo>
                <a:lnTo>
                  <a:pt x="369" y="292"/>
                </a:lnTo>
                <a:lnTo>
                  <a:pt x="373" y="287"/>
                </a:lnTo>
                <a:lnTo>
                  <a:pt x="379" y="281"/>
                </a:lnTo>
                <a:lnTo>
                  <a:pt x="383" y="275"/>
                </a:lnTo>
                <a:lnTo>
                  <a:pt x="388" y="270"/>
                </a:lnTo>
                <a:lnTo>
                  <a:pt x="394" y="264"/>
                </a:lnTo>
                <a:lnTo>
                  <a:pt x="400" y="257"/>
                </a:lnTo>
                <a:lnTo>
                  <a:pt x="403" y="255"/>
                </a:lnTo>
                <a:lnTo>
                  <a:pt x="406" y="252"/>
                </a:lnTo>
                <a:lnTo>
                  <a:pt x="409" y="248"/>
                </a:lnTo>
                <a:lnTo>
                  <a:pt x="413" y="244"/>
                </a:lnTo>
                <a:lnTo>
                  <a:pt x="415" y="243"/>
                </a:lnTo>
                <a:lnTo>
                  <a:pt x="419" y="239"/>
                </a:lnTo>
                <a:lnTo>
                  <a:pt x="422" y="235"/>
                </a:lnTo>
                <a:lnTo>
                  <a:pt x="426" y="231"/>
                </a:lnTo>
                <a:lnTo>
                  <a:pt x="428" y="228"/>
                </a:lnTo>
                <a:lnTo>
                  <a:pt x="431" y="224"/>
                </a:lnTo>
                <a:lnTo>
                  <a:pt x="434" y="221"/>
                </a:lnTo>
                <a:lnTo>
                  <a:pt x="437" y="217"/>
                </a:lnTo>
                <a:lnTo>
                  <a:pt x="440" y="213"/>
                </a:lnTo>
                <a:lnTo>
                  <a:pt x="444" y="209"/>
                </a:lnTo>
                <a:lnTo>
                  <a:pt x="447" y="206"/>
                </a:lnTo>
                <a:lnTo>
                  <a:pt x="451" y="201"/>
                </a:lnTo>
                <a:lnTo>
                  <a:pt x="454" y="197"/>
                </a:lnTo>
                <a:lnTo>
                  <a:pt x="457" y="193"/>
                </a:lnTo>
                <a:lnTo>
                  <a:pt x="461" y="189"/>
                </a:lnTo>
                <a:lnTo>
                  <a:pt x="465" y="183"/>
                </a:lnTo>
                <a:lnTo>
                  <a:pt x="466" y="179"/>
                </a:lnTo>
                <a:lnTo>
                  <a:pt x="470" y="176"/>
                </a:lnTo>
                <a:lnTo>
                  <a:pt x="474" y="172"/>
                </a:lnTo>
                <a:lnTo>
                  <a:pt x="477" y="166"/>
                </a:lnTo>
                <a:lnTo>
                  <a:pt x="479" y="163"/>
                </a:lnTo>
                <a:lnTo>
                  <a:pt x="483" y="159"/>
                </a:lnTo>
                <a:lnTo>
                  <a:pt x="486" y="155"/>
                </a:lnTo>
                <a:lnTo>
                  <a:pt x="490" y="151"/>
                </a:lnTo>
                <a:lnTo>
                  <a:pt x="493" y="147"/>
                </a:lnTo>
                <a:lnTo>
                  <a:pt x="497" y="142"/>
                </a:lnTo>
                <a:lnTo>
                  <a:pt x="501" y="138"/>
                </a:lnTo>
                <a:lnTo>
                  <a:pt x="504" y="133"/>
                </a:lnTo>
                <a:lnTo>
                  <a:pt x="506" y="129"/>
                </a:lnTo>
                <a:lnTo>
                  <a:pt x="509" y="126"/>
                </a:lnTo>
                <a:lnTo>
                  <a:pt x="511" y="122"/>
                </a:lnTo>
                <a:lnTo>
                  <a:pt x="514" y="118"/>
                </a:lnTo>
                <a:lnTo>
                  <a:pt x="516" y="115"/>
                </a:lnTo>
                <a:lnTo>
                  <a:pt x="519" y="111"/>
                </a:lnTo>
                <a:lnTo>
                  <a:pt x="521" y="108"/>
                </a:lnTo>
                <a:lnTo>
                  <a:pt x="524" y="104"/>
                </a:lnTo>
                <a:lnTo>
                  <a:pt x="526" y="102"/>
                </a:lnTo>
                <a:lnTo>
                  <a:pt x="529" y="98"/>
                </a:lnTo>
                <a:lnTo>
                  <a:pt x="531" y="95"/>
                </a:lnTo>
                <a:lnTo>
                  <a:pt x="534" y="91"/>
                </a:lnTo>
                <a:lnTo>
                  <a:pt x="537" y="89"/>
                </a:lnTo>
                <a:lnTo>
                  <a:pt x="541" y="85"/>
                </a:lnTo>
                <a:lnTo>
                  <a:pt x="545" y="83"/>
                </a:lnTo>
                <a:lnTo>
                  <a:pt x="550" y="79"/>
                </a:lnTo>
                <a:lnTo>
                  <a:pt x="552" y="78"/>
                </a:lnTo>
                <a:lnTo>
                  <a:pt x="555" y="76"/>
                </a:lnTo>
                <a:lnTo>
                  <a:pt x="559" y="74"/>
                </a:lnTo>
                <a:lnTo>
                  <a:pt x="563" y="71"/>
                </a:lnTo>
                <a:lnTo>
                  <a:pt x="566" y="71"/>
                </a:lnTo>
                <a:lnTo>
                  <a:pt x="570" y="69"/>
                </a:lnTo>
                <a:lnTo>
                  <a:pt x="574" y="68"/>
                </a:lnTo>
                <a:lnTo>
                  <a:pt x="577" y="66"/>
                </a:lnTo>
                <a:lnTo>
                  <a:pt x="581" y="66"/>
                </a:lnTo>
                <a:lnTo>
                  <a:pt x="585" y="65"/>
                </a:lnTo>
                <a:lnTo>
                  <a:pt x="589" y="65"/>
                </a:lnTo>
                <a:lnTo>
                  <a:pt x="592" y="63"/>
                </a:lnTo>
                <a:lnTo>
                  <a:pt x="596" y="63"/>
                </a:lnTo>
                <a:lnTo>
                  <a:pt x="601" y="63"/>
                </a:lnTo>
                <a:lnTo>
                  <a:pt x="605" y="63"/>
                </a:lnTo>
                <a:lnTo>
                  <a:pt x="611" y="63"/>
                </a:lnTo>
                <a:lnTo>
                  <a:pt x="612" y="65"/>
                </a:lnTo>
                <a:lnTo>
                  <a:pt x="614" y="65"/>
                </a:lnTo>
                <a:lnTo>
                  <a:pt x="616" y="65"/>
                </a:lnTo>
                <a:lnTo>
                  <a:pt x="619" y="65"/>
                </a:lnTo>
                <a:lnTo>
                  <a:pt x="621" y="67"/>
                </a:lnTo>
                <a:lnTo>
                  <a:pt x="622" y="67"/>
                </a:lnTo>
                <a:lnTo>
                  <a:pt x="624" y="67"/>
                </a:lnTo>
                <a:lnTo>
                  <a:pt x="627" y="67"/>
                </a:lnTo>
                <a:lnTo>
                  <a:pt x="629" y="69"/>
                </a:lnTo>
                <a:lnTo>
                  <a:pt x="631" y="70"/>
                </a:lnTo>
                <a:lnTo>
                  <a:pt x="633" y="71"/>
                </a:lnTo>
                <a:lnTo>
                  <a:pt x="635" y="71"/>
                </a:lnTo>
                <a:lnTo>
                  <a:pt x="637" y="73"/>
                </a:lnTo>
                <a:lnTo>
                  <a:pt x="639" y="74"/>
                </a:lnTo>
                <a:lnTo>
                  <a:pt x="640" y="76"/>
                </a:lnTo>
                <a:lnTo>
                  <a:pt x="642" y="76"/>
                </a:lnTo>
                <a:lnTo>
                  <a:pt x="643" y="78"/>
                </a:lnTo>
                <a:lnTo>
                  <a:pt x="645" y="79"/>
                </a:lnTo>
                <a:lnTo>
                  <a:pt x="647" y="81"/>
                </a:lnTo>
                <a:lnTo>
                  <a:pt x="649" y="83"/>
                </a:lnTo>
                <a:lnTo>
                  <a:pt x="649" y="85"/>
                </a:lnTo>
                <a:lnTo>
                  <a:pt x="651" y="87"/>
                </a:lnTo>
                <a:lnTo>
                  <a:pt x="653" y="89"/>
                </a:lnTo>
                <a:lnTo>
                  <a:pt x="655" y="89"/>
                </a:lnTo>
                <a:lnTo>
                  <a:pt x="655" y="91"/>
                </a:lnTo>
                <a:lnTo>
                  <a:pt x="657" y="93"/>
                </a:lnTo>
                <a:lnTo>
                  <a:pt x="657" y="95"/>
                </a:lnTo>
                <a:lnTo>
                  <a:pt x="659" y="97"/>
                </a:lnTo>
                <a:lnTo>
                  <a:pt x="659" y="98"/>
                </a:lnTo>
                <a:lnTo>
                  <a:pt x="661" y="100"/>
                </a:lnTo>
                <a:lnTo>
                  <a:pt x="663" y="102"/>
                </a:lnTo>
                <a:lnTo>
                  <a:pt x="665" y="104"/>
                </a:lnTo>
                <a:lnTo>
                  <a:pt x="665" y="108"/>
                </a:lnTo>
                <a:lnTo>
                  <a:pt x="667" y="110"/>
                </a:lnTo>
                <a:lnTo>
                  <a:pt x="668" y="114"/>
                </a:lnTo>
                <a:lnTo>
                  <a:pt x="670" y="116"/>
                </a:lnTo>
                <a:lnTo>
                  <a:pt x="670" y="119"/>
                </a:lnTo>
                <a:lnTo>
                  <a:pt x="671" y="121"/>
                </a:lnTo>
                <a:lnTo>
                  <a:pt x="672" y="125"/>
                </a:lnTo>
                <a:lnTo>
                  <a:pt x="674" y="127"/>
                </a:lnTo>
                <a:lnTo>
                  <a:pt x="674" y="131"/>
                </a:lnTo>
                <a:lnTo>
                  <a:pt x="676" y="133"/>
                </a:lnTo>
                <a:lnTo>
                  <a:pt x="676" y="137"/>
                </a:lnTo>
                <a:lnTo>
                  <a:pt x="678" y="139"/>
                </a:lnTo>
                <a:lnTo>
                  <a:pt x="678" y="143"/>
                </a:lnTo>
                <a:lnTo>
                  <a:pt x="680" y="146"/>
                </a:lnTo>
                <a:lnTo>
                  <a:pt x="680" y="149"/>
                </a:lnTo>
                <a:lnTo>
                  <a:pt x="682" y="151"/>
                </a:lnTo>
                <a:lnTo>
                  <a:pt x="682" y="155"/>
                </a:lnTo>
                <a:lnTo>
                  <a:pt x="682" y="159"/>
                </a:lnTo>
                <a:lnTo>
                  <a:pt x="682" y="163"/>
                </a:lnTo>
                <a:lnTo>
                  <a:pt x="684" y="166"/>
                </a:lnTo>
                <a:lnTo>
                  <a:pt x="684" y="169"/>
                </a:lnTo>
                <a:lnTo>
                  <a:pt x="685" y="173"/>
                </a:lnTo>
                <a:lnTo>
                  <a:pt x="685" y="176"/>
                </a:lnTo>
                <a:lnTo>
                  <a:pt x="687" y="178"/>
                </a:lnTo>
                <a:lnTo>
                  <a:pt x="687" y="182"/>
                </a:lnTo>
                <a:lnTo>
                  <a:pt x="687" y="185"/>
                </a:lnTo>
                <a:lnTo>
                  <a:pt x="687" y="189"/>
                </a:lnTo>
                <a:lnTo>
                  <a:pt x="689" y="191"/>
                </a:lnTo>
                <a:lnTo>
                  <a:pt x="689" y="195"/>
                </a:lnTo>
                <a:lnTo>
                  <a:pt x="690" y="197"/>
                </a:lnTo>
                <a:lnTo>
                  <a:pt x="690" y="201"/>
                </a:lnTo>
                <a:lnTo>
                  <a:pt x="691" y="203"/>
                </a:lnTo>
                <a:lnTo>
                  <a:pt x="693" y="210"/>
                </a:lnTo>
                <a:lnTo>
                  <a:pt x="695" y="216"/>
                </a:lnTo>
                <a:lnTo>
                  <a:pt x="697" y="224"/>
                </a:lnTo>
                <a:lnTo>
                  <a:pt x="699" y="229"/>
                </a:lnTo>
                <a:lnTo>
                  <a:pt x="700" y="235"/>
                </a:lnTo>
                <a:lnTo>
                  <a:pt x="702" y="241"/>
                </a:lnTo>
                <a:lnTo>
                  <a:pt x="704" y="247"/>
                </a:lnTo>
                <a:lnTo>
                  <a:pt x="706" y="253"/>
                </a:lnTo>
                <a:lnTo>
                  <a:pt x="707" y="259"/>
                </a:lnTo>
                <a:lnTo>
                  <a:pt x="709" y="265"/>
                </a:lnTo>
                <a:lnTo>
                  <a:pt x="711" y="271"/>
                </a:lnTo>
                <a:lnTo>
                  <a:pt x="713" y="276"/>
                </a:lnTo>
                <a:lnTo>
                  <a:pt x="715" y="284"/>
                </a:lnTo>
                <a:lnTo>
                  <a:pt x="717" y="289"/>
                </a:lnTo>
                <a:lnTo>
                  <a:pt x="718" y="295"/>
                </a:lnTo>
                <a:lnTo>
                  <a:pt x="721" y="301"/>
                </a:lnTo>
                <a:lnTo>
                  <a:pt x="721" y="305"/>
                </a:lnTo>
                <a:lnTo>
                  <a:pt x="723" y="309"/>
                </a:lnTo>
                <a:lnTo>
                  <a:pt x="723" y="313"/>
                </a:lnTo>
                <a:lnTo>
                  <a:pt x="725" y="316"/>
                </a:lnTo>
                <a:lnTo>
                  <a:pt x="725" y="320"/>
                </a:lnTo>
                <a:lnTo>
                  <a:pt x="727" y="323"/>
                </a:lnTo>
                <a:lnTo>
                  <a:pt x="727" y="327"/>
                </a:lnTo>
                <a:lnTo>
                  <a:pt x="729" y="329"/>
                </a:lnTo>
                <a:lnTo>
                  <a:pt x="729" y="333"/>
                </a:lnTo>
                <a:lnTo>
                  <a:pt x="731" y="337"/>
                </a:lnTo>
                <a:lnTo>
                  <a:pt x="731" y="341"/>
                </a:lnTo>
                <a:lnTo>
                  <a:pt x="733" y="343"/>
                </a:lnTo>
                <a:lnTo>
                  <a:pt x="733" y="347"/>
                </a:lnTo>
                <a:lnTo>
                  <a:pt x="735" y="351"/>
                </a:lnTo>
                <a:lnTo>
                  <a:pt x="736" y="354"/>
                </a:lnTo>
                <a:lnTo>
                  <a:pt x="738" y="357"/>
                </a:lnTo>
                <a:lnTo>
                  <a:pt x="738" y="363"/>
                </a:lnTo>
                <a:lnTo>
                  <a:pt x="740" y="367"/>
                </a:lnTo>
                <a:lnTo>
                  <a:pt x="740" y="372"/>
                </a:lnTo>
                <a:lnTo>
                  <a:pt x="741" y="376"/>
                </a:lnTo>
                <a:lnTo>
                  <a:pt x="741" y="382"/>
                </a:lnTo>
                <a:lnTo>
                  <a:pt x="743" y="385"/>
                </a:lnTo>
                <a:lnTo>
                  <a:pt x="743" y="389"/>
                </a:lnTo>
                <a:lnTo>
                  <a:pt x="745" y="393"/>
                </a:lnTo>
                <a:lnTo>
                  <a:pt x="745" y="399"/>
                </a:lnTo>
                <a:lnTo>
                  <a:pt x="747" y="402"/>
                </a:lnTo>
                <a:lnTo>
                  <a:pt x="747" y="407"/>
                </a:lnTo>
                <a:lnTo>
                  <a:pt x="749" y="410"/>
                </a:lnTo>
                <a:lnTo>
                  <a:pt x="749" y="416"/>
                </a:lnTo>
                <a:lnTo>
                  <a:pt x="751" y="420"/>
                </a:lnTo>
                <a:lnTo>
                  <a:pt x="753" y="424"/>
                </a:lnTo>
                <a:lnTo>
                  <a:pt x="755" y="428"/>
                </a:lnTo>
                <a:lnTo>
                  <a:pt x="755" y="430"/>
                </a:lnTo>
                <a:lnTo>
                  <a:pt x="755" y="431"/>
                </a:lnTo>
                <a:lnTo>
                  <a:pt x="755" y="433"/>
                </a:lnTo>
                <a:lnTo>
                  <a:pt x="756" y="433"/>
                </a:lnTo>
                <a:lnTo>
                  <a:pt x="756" y="435"/>
                </a:lnTo>
                <a:lnTo>
                  <a:pt x="756" y="437"/>
                </a:lnTo>
                <a:lnTo>
                  <a:pt x="756" y="438"/>
                </a:lnTo>
                <a:lnTo>
                  <a:pt x="758" y="438"/>
                </a:lnTo>
                <a:lnTo>
                  <a:pt x="758" y="440"/>
                </a:lnTo>
                <a:lnTo>
                  <a:pt x="758" y="442"/>
                </a:lnTo>
                <a:lnTo>
                  <a:pt x="758" y="444"/>
                </a:lnTo>
                <a:lnTo>
                  <a:pt x="759" y="444"/>
                </a:lnTo>
                <a:lnTo>
                  <a:pt x="759" y="446"/>
                </a:lnTo>
                <a:lnTo>
                  <a:pt x="761" y="446"/>
                </a:lnTo>
                <a:lnTo>
                  <a:pt x="761" y="448"/>
                </a:lnTo>
                <a:lnTo>
                  <a:pt x="763" y="448"/>
                </a:lnTo>
                <a:lnTo>
                  <a:pt x="764" y="451"/>
                </a:lnTo>
                <a:lnTo>
                  <a:pt x="766" y="453"/>
                </a:lnTo>
                <a:lnTo>
                  <a:pt x="768" y="456"/>
                </a:lnTo>
                <a:lnTo>
                  <a:pt x="769" y="458"/>
                </a:lnTo>
                <a:lnTo>
                  <a:pt x="771" y="460"/>
                </a:lnTo>
                <a:lnTo>
                  <a:pt x="773" y="461"/>
                </a:lnTo>
                <a:lnTo>
                  <a:pt x="775" y="463"/>
                </a:lnTo>
                <a:lnTo>
                  <a:pt x="777" y="465"/>
                </a:lnTo>
                <a:lnTo>
                  <a:pt x="779" y="467"/>
                </a:lnTo>
                <a:lnTo>
                  <a:pt x="781" y="469"/>
                </a:lnTo>
                <a:lnTo>
                  <a:pt x="783" y="471"/>
                </a:lnTo>
                <a:lnTo>
                  <a:pt x="786" y="471"/>
                </a:lnTo>
                <a:lnTo>
                  <a:pt x="788" y="473"/>
                </a:lnTo>
                <a:lnTo>
                  <a:pt x="791" y="473"/>
                </a:lnTo>
                <a:lnTo>
                  <a:pt x="793" y="475"/>
                </a:lnTo>
                <a:lnTo>
                  <a:pt x="797" y="475"/>
                </a:lnTo>
                <a:lnTo>
                  <a:pt x="799" y="477"/>
                </a:lnTo>
                <a:lnTo>
                  <a:pt x="803" y="479"/>
                </a:lnTo>
                <a:lnTo>
                  <a:pt x="807" y="481"/>
                </a:lnTo>
                <a:lnTo>
                  <a:pt x="811" y="481"/>
                </a:lnTo>
                <a:lnTo>
                  <a:pt x="815" y="483"/>
                </a:lnTo>
                <a:lnTo>
                  <a:pt x="818" y="483"/>
                </a:lnTo>
                <a:lnTo>
                  <a:pt x="822" y="483"/>
                </a:lnTo>
                <a:lnTo>
                  <a:pt x="826" y="483"/>
                </a:lnTo>
                <a:lnTo>
                  <a:pt x="829" y="483"/>
                </a:lnTo>
                <a:lnTo>
                  <a:pt x="833" y="483"/>
                </a:lnTo>
                <a:lnTo>
                  <a:pt x="837" y="483"/>
                </a:lnTo>
                <a:lnTo>
                  <a:pt x="841" y="483"/>
                </a:lnTo>
                <a:lnTo>
                  <a:pt x="845" y="483"/>
                </a:lnTo>
                <a:lnTo>
                  <a:pt x="848" y="481"/>
                </a:lnTo>
                <a:lnTo>
                  <a:pt x="852" y="480"/>
                </a:lnTo>
                <a:lnTo>
                  <a:pt x="856" y="478"/>
                </a:lnTo>
                <a:lnTo>
                  <a:pt x="860" y="478"/>
                </a:lnTo>
                <a:lnTo>
                  <a:pt x="865" y="476"/>
                </a:lnTo>
                <a:lnTo>
                  <a:pt x="868" y="474"/>
                </a:lnTo>
                <a:lnTo>
                  <a:pt x="874" y="472"/>
                </a:lnTo>
                <a:lnTo>
                  <a:pt x="877" y="470"/>
                </a:lnTo>
                <a:lnTo>
                  <a:pt x="881" y="468"/>
                </a:lnTo>
                <a:lnTo>
                  <a:pt x="885" y="466"/>
                </a:lnTo>
                <a:lnTo>
                  <a:pt x="890" y="462"/>
                </a:lnTo>
                <a:lnTo>
                  <a:pt x="893" y="460"/>
                </a:lnTo>
                <a:lnTo>
                  <a:pt x="897" y="457"/>
                </a:lnTo>
                <a:lnTo>
                  <a:pt x="901" y="454"/>
                </a:lnTo>
                <a:lnTo>
                  <a:pt x="904" y="450"/>
                </a:lnTo>
                <a:lnTo>
                  <a:pt x="908" y="448"/>
                </a:lnTo>
                <a:lnTo>
                  <a:pt x="912" y="445"/>
                </a:lnTo>
                <a:lnTo>
                  <a:pt x="915" y="441"/>
                </a:lnTo>
                <a:lnTo>
                  <a:pt x="921" y="437"/>
                </a:lnTo>
                <a:lnTo>
                  <a:pt x="924" y="435"/>
                </a:lnTo>
                <a:lnTo>
                  <a:pt x="927" y="431"/>
                </a:lnTo>
                <a:lnTo>
                  <a:pt x="931" y="427"/>
                </a:lnTo>
                <a:lnTo>
                  <a:pt x="935" y="423"/>
                </a:lnTo>
                <a:lnTo>
                  <a:pt x="937" y="420"/>
                </a:lnTo>
                <a:lnTo>
                  <a:pt x="941" y="416"/>
                </a:lnTo>
                <a:lnTo>
                  <a:pt x="944" y="412"/>
                </a:lnTo>
                <a:lnTo>
                  <a:pt x="948" y="409"/>
                </a:lnTo>
                <a:lnTo>
                  <a:pt x="950" y="406"/>
                </a:lnTo>
                <a:lnTo>
                  <a:pt x="954" y="402"/>
                </a:lnTo>
                <a:lnTo>
                  <a:pt x="956" y="399"/>
                </a:lnTo>
                <a:lnTo>
                  <a:pt x="960" y="395"/>
                </a:lnTo>
                <a:lnTo>
                  <a:pt x="963" y="391"/>
                </a:lnTo>
                <a:lnTo>
                  <a:pt x="967" y="387"/>
                </a:lnTo>
                <a:lnTo>
                  <a:pt x="971" y="383"/>
                </a:lnTo>
                <a:lnTo>
                  <a:pt x="974" y="379"/>
                </a:lnTo>
                <a:lnTo>
                  <a:pt x="978" y="375"/>
                </a:lnTo>
                <a:lnTo>
                  <a:pt x="982" y="372"/>
                </a:lnTo>
                <a:lnTo>
                  <a:pt x="985" y="368"/>
                </a:lnTo>
                <a:lnTo>
                  <a:pt x="989" y="364"/>
                </a:lnTo>
                <a:lnTo>
                  <a:pt x="993" y="360"/>
                </a:lnTo>
                <a:lnTo>
                  <a:pt x="997" y="357"/>
                </a:lnTo>
                <a:lnTo>
                  <a:pt x="1001" y="353"/>
                </a:lnTo>
                <a:lnTo>
                  <a:pt x="1004" y="349"/>
                </a:lnTo>
                <a:lnTo>
                  <a:pt x="1007" y="347"/>
                </a:lnTo>
                <a:lnTo>
                  <a:pt x="1011" y="343"/>
                </a:lnTo>
                <a:lnTo>
                  <a:pt x="1015" y="340"/>
                </a:lnTo>
                <a:lnTo>
                  <a:pt x="1019" y="336"/>
                </a:lnTo>
                <a:lnTo>
                  <a:pt x="1022" y="332"/>
                </a:lnTo>
                <a:lnTo>
                  <a:pt x="1027" y="329"/>
                </a:lnTo>
                <a:lnTo>
                  <a:pt x="1031" y="325"/>
                </a:lnTo>
                <a:lnTo>
                  <a:pt x="1037" y="321"/>
                </a:lnTo>
                <a:lnTo>
                  <a:pt x="1039" y="319"/>
                </a:lnTo>
                <a:lnTo>
                  <a:pt x="1042" y="317"/>
                </a:lnTo>
                <a:lnTo>
                  <a:pt x="1045" y="315"/>
                </a:lnTo>
                <a:lnTo>
                  <a:pt x="1049" y="312"/>
                </a:lnTo>
                <a:lnTo>
                  <a:pt x="1051" y="311"/>
                </a:lnTo>
                <a:lnTo>
                  <a:pt x="1055" y="309"/>
                </a:lnTo>
                <a:lnTo>
                  <a:pt x="1058" y="307"/>
                </a:lnTo>
                <a:lnTo>
                  <a:pt x="1061" y="304"/>
                </a:lnTo>
                <a:lnTo>
                  <a:pt x="1063" y="304"/>
                </a:lnTo>
                <a:lnTo>
                  <a:pt x="1067" y="302"/>
                </a:lnTo>
                <a:lnTo>
                  <a:pt x="1071" y="300"/>
                </a:lnTo>
                <a:lnTo>
                  <a:pt x="1075" y="298"/>
                </a:lnTo>
                <a:lnTo>
                  <a:pt x="1079" y="298"/>
                </a:lnTo>
                <a:lnTo>
                  <a:pt x="1082" y="296"/>
                </a:lnTo>
                <a:lnTo>
                  <a:pt x="1086" y="295"/>
                </a:lnTo>
                <a:lnTo>
                  <a:pt x="1090" y="293"/>
                </a:lnTo>
                <a:lnTo>
                  <a:pt x="1092" y="293"/>
                </a:lnTo>
                <a:lnTo>
                  <a:pt x="1095" y="292"/>
                </a:lnTo>
                <a:lnTo>
                  <a:pt x="1097" y="292"/>
                </a:lnTo>
                <a:lnTo>
                  <a:pt x="1101" y="291"/>
                </a:lnTo>
                <a:lnTo>
                  <a:pt x="1103" y="291"/>
                </a:lnTo>
                <a:lnTo>
                  <a:pt x="1107" y="291"/>
                </a:lnTo>
                <a:lnTo>
                  <a:pt x="1108" y="291"/>
                </a:lnTo>
                <a:lnTo>
                  <a:pt x="1112" y="289"/>
                </a:lnTo>
                <a:lnTo>
                  <a:pt x="1114" y="289"/>
                </a:lnTo>
                <a:lnTo>
                  <a:pt x="1118" y="289"/>
                </a:lnTo>
                <a:lnTo>
                  <a:pt x="1120" y="289"/>
                </a:lnTo>
                <a:lnTo>
                  <a:pt x="1123" y="289"/>
                </a:lnTo>
                <a:lnTo>
                  <a:pt x="1125" y="289"/>
                </a:lnTo>
                <a:lnTo>
                  <a:pt x="1129" y="289"/>
                </a:lnTo>
                <a:lnTo>
                  <a:pt x="1132" y="289"/>
                </a:lnTo>
                <a:lnTo>
                  <a:pt x="1136" y="289"/>
                </a:lnTo>
              </a:path>
            </a:pathLst>
          </a:custGeom>
          <a:noFill/>
          <a:ln w="9525" cap="flat" cmpd="sng">
            <a:solidFill>
              <a:srgbClr val="0000FF"/>
            </a:solidFill>
            <a:prstDash val="solid"/>
            <a:round/>
            <a:headEnd type="none" w="med" len="med"/>
            <a:tailEnd type="none" w="med" len="med"/>
          </a:ln>
          <a:effectLst/>
        </p:spPr>
        <p:txBody>
          <a:bodyPr/>
          <a:lstStyle/>
          <a:p>
            <a:endParaRPr lang="en-US"/>
          </a:p>
        </p:txBody>
      </p:sp>
      <p:sp>
        <p:nvSpPr>
          <p:cNvPr id="449558" name="Freeform 22"/>
          <p:cNvSpPr>
            <a:spLocks/>
          </p:cNvSpPr>
          <p:nvPr/>
        </p:nvSpPr>
        <p:spPr bwMode="auto">
          <a:xfrm>
            <a:off x="593725" y="4102100"/>
            <a:ext cx="1479550" cy="727075"/>
          </a:xfrm>
          <a:custGeom>
            <a:avLst/>
            <a:gdLst/>
            <a:ahLst/>
            <a:cxnLst>
              <a:cxn ang="0">
                <a:pos x="7" y="22"/>
              </a:cxn>
              <a:cxn ang="0">
                <a:pos x="7" y="44"/>
              </a:cxn>
              <a:cxn ang="0">
                <a:pos x="4" y="79"/>
              </a:cxn>
              <a:cxn ang="0">
                <a:pos x="3" y="113"/>
              </a:cxn>
              <a:cxn ang="0">
                <a:pos x="0" y="143"/>
              </a:cxn>
              <a:cxn ang="0">
                <a:pos x="0" y="169"/>
              </a:cxn>
              <a:cxn ang="0">
                <a:pos x="1" y="190"/>
              </a:cxn>
              <a:cxn ang="0">
                <a:pos x="6" y="208"/>
              </a:cxn>
              <a:cxn ang="0">
                <a:pos x="21" y="233"/>
              </a:cxn>
              <a:cxn ang="0">
                <a:pos x="46" y="247"/>
              </a:cxn>
              <a:cxn ang="0">
                <a:pos x="76" y="247"/>
              </a:cxn>
              <a:cxn ang="0">
                <a:pos x="105" y="232"/>
              </a:cxn>
              <a:cxn ang="0">
                <a:pos x="127" y="216"/>
              </a:cxn>
              <a:cxn ang="0">
                <a:pos x="149" y="195"/>
              </a:cxn>
              <a:cxn ang="0">
                <a:pos x="175" y="164"/>
              </a:cxn>
              <a:cxn ang="0">
                <a:pos x="200" y="132"/>
              </a:cxn>
              <a:cxn ang="0">
                <a:pos x="227" y="101"/>
              </a:cxn>
              <a:cxn ang="0">
                <a:pos x="255" y="72"/>
              </a:cxn>
              <a:cxn ang="0">
                <a:pos x="279" y="50"/>
              </a:cxn>
              <a:cxn ang="0">
                <a:pos x="307" y="34"/>
              </a:cxn>
              <a:cxn ang="0">
                <a:pos x="328" y="34"/>
              </a:cxn>
              <a:cxn ang="0">
                <a:pos x="346" y="45"/>
              </a:cxn>
              <a:cxn ang="0">
                <a:pos x="372" y="91"/>
              </a:cxn>
              <a:cxn ang="0">
                <a:pos x="383" y="147"/>
              </a:cxn>
              <a:cxn ang="0">
                <a:pos x="390" y="188"/>
              </a:cxn>
              <a:cxn ang="0">
                <a:pos x="395" y="227"/>
              </a:cxn>
              <a:cxn ang="0">
                <a:pos x="399" y="270"/>
              </a:cxn>
              <a:cxn ang="0">
                <a:pos x="404" y="311"/>
              </a:cxn>
              <a:cxn ang="0">
                <a:pos x="407" y="348"/>
              </a:cxn>
              <a:cxn ang="0">
                <a:pos x="414" y="382"/>
              </a:cxn>
              <a:cxn ang="0">
                <a:pos x="429" y="411"/>
              </a:cxn>
              <a:cxn ang="0">
                <a:pos x="455" y="430"/>
              </a:cxn>
              <a:cxn ang="0">
                <a:pos x="474" y="437"/>
              </a:cxn>
              <a:cxn ang="0">
                <a:pos x="490" y="438"/>
              </a:cxn>
              <a:cxn ang="0">
                <a:pos x="507" y="435"/>
              </a:cxn>
              <a:cxn ang="0">
                <a:pos x="523" y="426"/>
              </a:cxn>
              <a:cxn ang="0">
                <a:pos x="543" y="413"/>
              </a:cxn>
              <a:cxn ang="0">
                <a:pos x="565" y="397"/>
              </a:cxn>
              <a:cxn ang="0">
                <a:pos x="582" y="378"/>
              </a:cxn>
              <a:cxn ang="0">
                <a:pos x="600" y="359"/>
              </a:cxn>
              <a:cxn ang="0">
                <a:pos x="635" y="327"/>
              </a:cxn>
              <a:cxn ang="0">
                <a:pos x="675" y="293"/>
              </a:cxn>
              <a:cxn ang="0">
                <a:pos x="698" y="273"/>
              </a:cxn>
              <a:cxn ang="0">
                <a:pos x="720" y="252"/>
              </a:cxn>
              <a:cxn ang="0">
                <a:pos x="745" y="227"/>
              </a:cxn>
              <a:cxn ang="0">
                <a:pos x="771" y="201"/>
              </a:cxn>
              <a:cxn ang="0">
                <a:pos x="781" y="193"/>
              </a:cxn>
              <a:cxn ang="0">
                <a:pos x="790" y="188"/>
              </a:cxn>
              <a:cxn ang="0">
                <a:pos x="809" y="181"/>
              </a:cxn>
              <a:cxn ang="0">
                <a:pos x="833" y="181"/>
              </a:cxn>
              <a:cxn ang="0">
                <a:pos x="861" y="190"/>
              </a:cxn>
              <a:cxn ang="0">
                <a:pos x="884" y="207"/>
              </a:cxn>
              <a:cxn ang="0">
                <a:pos x="905" y="238"/>
              </a:cxn>
              <a:cxn ang="0">
                <a:pos x="919" y="276"/>
              </a:cxn>
              <a:cxn ang="0">
                <a:pos x="927" y="314"/>
              </a:cxn>
              <a:cxn ang="0">
                <a:pos x="934" y="352"/>
              </a:cxn>
              <a:cxn ang="0">
                <a:pos x="943" y="394"/>
              </a:cxn>
              <a:cxn ang="0">
                <a:pos x="955" y="435"/>
              </a:cxn>
              <a:cxn ang="0">
                <a:pos x="969" y="465"/>
              </a:cxn>
              <a:cxn ang="0">
                <a:pos x="983" y="489"/>
              </a:cxn>
              <a:cxn ang="0">
                <a:pos x="1000" y="505"/>
              </a:cxn>
              <a:cxn ang="0">
                <a:pos x="1021" y="518"/>
              </a:cxn>
            </a:cxnLst>
            <a:rect l="0" t="0" r="r" b="b"/>
            <a:pathLst>
              <a:path w="1026" h="519">
                <a:moveTo>
                  <a:pt x="9" y="0"/>
                </a:moveTo>
                <a:lnTo>
                  <a:pt x="7" y="4"/>
                </a:lnTo>
                <a:lnTo>
                  <a:pt x="7" y="7"/>
                </a:lnTo>
                <a:lnTo>
                  <a:pt x="7" y="11"/>
                </a:lnTo>
                <a:lnTo>
                  <a:pt x="7" y="13"/>
                </a:lnTo>
                <a:lnTo>
                  <a:pt x="7" y="17"/>
                </a:lnTo>
                <a:lnTo>
                  <a:pt x="7" y="19"/>
                </a:lnTo>
                <a:lnTo>
                  <a:pt x="7" y="22"/>
                </a:lnTo>
                <a:lnTo>
                  <a:pt x="7" y="24"/>
                </a:lnTo>
                <a:lnTo>
                  <a:pt x="7" y="27"/>
                </a:lnTo>
                <a:lnTo>
                  <a:pt x="7" y="29"/>
                </a:lnTo>
                <a:lnTo>
                  <a:pt x="7" y="33"/>
                </a:lnTo>
                <a:lnTo>
                  <a:pt x="7" y="35"/>
                </a:lnTo>
                <a:lnTo>
                  <a:pt x="7" y="39"/>
                </a:lnTo>
                <a:lnTo>
                  <a:pt x="7" y="41"/>
                </a:lnTo>
                <a:lnTo>
                  <a:pt x="7" y="44"/>
                </a:lnTo>
                <a:lnTo>
                  <a:pt x="7" y="46"/>
                </a:lnTo>
                <a:lnTo>
                  <a:pt x="6" y="52"/>
                </a:lnTo>
                <a:lnTo>
                  <a:pt x="6" y="56"/>
                </a:lnTo>
                <a:lnTo>
                  <a:pt x="6" y="62"/>
                </a:lnTo>
                <a:lnTo>
                  <a:pt x="6" y="65"/>
                </a:lnTo>
                <a:lnTo>
                  <a:pt x="4" y="71"/>
                </a:lnTo>
                <a:lnTo>
                  <a:pt x="4" y="75"/>
                </a:lnTo>
                <a:lnTo>
                  <a:pt x="4" y="79"/>
                </a:lnTo>
                <a:lnTo>
                  <a:pt x="4" y="82"/>
                </a:lnTo>
                <a:lnTo>
                  <a:pt x="3" y="88"/>
                </a:lnTo>
                <a:lnTo>
                  <a:pt x="3" y="92"/>
                </a:lnTo>
                <a:lnTo>
                  <a:pt x="3" y="95"/>
                </a:lnTo>
                <a:lnTo>
                  <a:pt x="3" y="99"/>
                </a:lnTo>
                <a:lnTo>
                  <a:pt x="3" y="105"/>
                </a:lnTo>
                <a:lnTo>
                  <a:pt x="3" y="109"/>
                </a:lnTo>
                <a:lnTo>
                  <a:pt x="3" y="113"/>
                </a:lnTo>
                <a:lnTo>
                  <a:pt x="3" y="117"/>
                </a:lnTo>
                <a:lnTo>
                  <a:pt x="1" y="121"/>
                </a:lnTo>
                <a:lnTo>
                  <a:pt x="1" y="125"/>
                </a:lnTo>
                <a:lnTo>
                  <a:pt x="1" y="129"/>
                </a:lnTo>
                <a:lnTo>
                  <a:pt x="1" y="132"/>
                </a:lnTo>
                <a:lnTo>
                  <a:pt x="0" y="135"/>
                </a:lnTo>
                <a:lnTo>
                  <a:pt x="0" y="139"/>
                </a:lnTo>
                <a:lnTo>
                  <a:pt x="0" y="143"/>
                </a:lnTo>
                <a:lnTo>
                  <a:pt x="0" y="145"/>
                </a:lnTo>
                <a:lnTo>
                  <a:pt x="0" y="149"/>
                </a:lnTo>
                <a:lnTo>
                  <a:pt x="0" y="152"/>
                </a:lnTo>
                <a:lnTo>
                  <a:pt x="0" y="156"/>
                </a:lnTo>
                <a:lnTo>
                  <a:pt x="0" y="158"/>
                </a:lnTo>
                <a:lnTo>
                  <a:pt x="0" y="161"/>
                </a:lnTo>
                <a:lnTo>
                  <a:pt x="0" y="165"/>
                </a:lnTo>
                <a:lnTo>
                  <a:pt x="0" y="169"/>
                </a:lnTo>
                <a:lnTo>
                  <a:pt x="1" y="172"/>
                </a:lnTo>
                <a:lnTo>
                  <a:pt x="1" y="176"/>
                </a:lnTo>
                <a:lnTo>
                  <a:pt x="1" y="178"/>
                </a:lnTo>
                <a:lnTo>
                  <a:pt x="1" y="180"/>
                </a:lnTo>
                <a:lnTo>
                  <a:pt x="1" y="182"/>
                </a:lnTo>
                <a:lnTo>
                  <a:pt x="1" y="186"/>
                </a:lnTo>
                <a:lnTo>
                  <a:pt x="1" y="188"/>
                </a:lnTo>
                <a:lnTo>
                  <a:pt x="1" y="190"/>
                </a:lnTo>
                <a:lnTo>
                  <a:pt x="3" y="191"/>
                </a:lnTo>
                <a:lnTo>
                  <a:pt x="3" y="195"/>
                </a:lnTo>
                <a:lnTo>
                  <a:pt x="3" y="197"/>
                </a:lnTo>
                <a:lnTo>
                  <a:pt x="3" y="199"/>
                </a:lnTo>
                <a:lnTo>
                  <a:pt x="4" y="201"/>
                </a:lnTo>
                <a:lnTo>
                  <a:pt x="4" y="204"/>
                </a:lnTo>
                <a:lnTo>
                  <a:pt x="6" y="206"/>
                </a:lnTo>
                <a:lnTo>
                  <a:pt x="6" y="208"/>
                </a:lnTo>
                <a:lnTo>
                  <a:pt x="8" y="210"/>
                </a:lnTo>
                <a:lnTo>
                  <a:pt x="10" y="213"/>
                </a:lnTo>
                <a:lnTo>
                  <a:pt x="12" y="217"/>
                </a:lnTo>
                <a:lnTo>
                  <a:pt x="14" y="221"/>
                </a:lnTo>
                <a:lnTo>
                  <a:pt x="16" y="223"/>
                </a:lnTo>
                <a:lnTo>
                  <a:pt x="17" y="227"/>
                </a:lnTo>
                <a:lnTo>
                  <a:pt x="19" y="229"/>
                </a:lnTo>
                <a:lnTo>
                  <a:pt x="21" y="233"/>
                </a:lnTo>
                <a:lnTo>
                  <a:pt x="25" y="235"/>
                </a:lnTo>
                <a:lnTo>
                  <a:pt x="27" y="238"/>
                </a:lnTo>
                <a:lnTo>
                  <a:pt x="30" y="239"/>
                </a:lnTo>
                <a:lnTo>
                  <a:pt x="32" y="241"/>
                </a:lnTo>
                <a:lnTo>
                  <a:pt x="35" y="243"/>
                </a:lnTo>
                <a:lnTo>
                  <a:pt x="39" y="245"/>
                </a:lnTo>
                <a:lnTo>
                  <a:pt x="43" y="246"/>
                </a:lnTo>
                <a:lnTo>
                  <a:pt x="46" y="247"/>
                </a:lnTo>
                <a:lnTo>
                  <a:pt x="51" y="247"/>
                </a:lnTo>
                <a:lnTo>
                  <a:pt x="54" y="249"/>
                </a:lnTo>
                <a:lnTo>
                  <a:pt x="58" y="249"/>
                </a:lnTo>
                <a:lnTo>
                  <a:pt x="62" y="249"/>
                </a:lnTo>
                <a:lnTo>
                  <a:pt x="65" y="248"/>
                </a:lnTo>
                <a:lnTo>
                  <a:pt x="69" y="248"/>
                </a:lnTo>
                <a:lnTo>
                  <a:pt x="73" y="247"/>
                </a:lnTo>
                <a:lnTo>
                  <a:pt x="76" y="247"/>
                </a:lnTo>
                <a:lnTo>
                  <a:pt x="80" y="245"/>
                </a:lnTo>
                <a:lnTo>
                  <a:pt x="82" y="243"/>
                </a:lnTo>
                <a:lnTo>
                  <a:pt x="86" y="241"/>
                </a:lnTo>
                <a:lnTo>
                  <a:pt x="90" y="239"/>
                </a:lnTo>
                <a:lnTo>
                  <a:pt x="94" y="238"/>
                </a:lnTo>
                <a:lnTo>
                  <a:pt x="97" y="236"/>
                </a:lnTo>
                <a:lnTo>
                  <a:pt x="101" y="234"/>
                </a:lnTo>
                <a:lnTo>
                  <a:pt x="105" y="232"/>
                </a:lnTo>
                <a:lnTo>
                  <a:pt x="109" y="228"/>
                </a:lnTo>
                <a:lnTo>
                  <a:pt x="111" y="227"/>
                </a:lnTo>
                <a:lnTo>
                  <a:pt x="114" y="225"/>
                </a:lnTo>
                <a:lnTo>
                  <a:pt x="116" y="223"/>
                </a:lnTo>
                <a:lnTo>
                  <a:pt x="120" y="221"/>
                </a:lnTo>
                <a:lnTo>
                  <a:pt x="122" y="220"/>
                </a:lnTo>
                <a:lnTo>
                  <a:pt x="125" y="218"/>
                </a:lnTo>
                <a:lnTo>
                  <a:pt x="127" y="216"/>
                </a:lnTo>
                <a:lnTo>
                  <a:pt x="131" y="212"/>
                </a:lnTo>
                <a:lnTo>
                  <a:pt x="132" y="210"/>
                </a:lnTo>
                <a:lnTo>
                  <a:pt x="135" y="208"/>
                </a:lnTo>
                <a:lnTo>
                  <a:pt x="137" y="206"/>
                </a:lnTo>
                <a:lnTo>
                  <a:pt x="141" y="202"/>
                </a:lnTo>
                <a:lnTo>
                  <a:pt x="142" y="200"/>
                </a:lnTo>
                <a:lnTo>
                  <a:pt x="146" y="197"/>
                </a:lnTo>
                <a:lnTo>
                  <a:pt x="149" y="195"/>
                </a:lnTo>
                <a:lnTo>
                  <a:pt x="153" y="191"/>
                </a:lnTo>
                <a:lnTo>
                  <a:pt x="155" y="187"/>
                </a:lnTo>
                <a:lnTo>
                  <a:pt x="159" y="183"/>
                </a:lnTo>
                <a:lnTo>
                  <a:pt x="163" y="180"/>
                </a:lnTo>
                <a:lnTo>
                  <a:pt x="167" y="175"/>
                </a:lnTo>
                <a:lnTo>
                  <a:pt x="169" y="171"/>
                </a:lnTo>
                <a:lnTo>
                  <a:pt x="172" y="168"/>
                </a:lnTo>
                <a:lnTo>
                  <a:pt x="175" y="164"/>
                </a:lnTo>
                <a:lnTo>
                  <a:pt x="179" y="160"/>
                </a:lnTo>
                <a:lnTo>
                  <a:pt x="181" y="156"/>
                </a:lnTo>
                <a:lnTo>
                  <a:pt x="185" y="152"/>
                </a:lnTo>
                <a:lnTo>
                  <a:pt x="187" y="149"/>
                </a:lnTo>
                <a:lnTo>
                  <a:pt x="190" y="144"/>
                </a:lnTo>
                <a:lnTo>
                  <a:pt x="193" y="140"/>
                </a:lnTo>
                <a:lnTo>
                  <a:pt x="197" y="136"/>
                </a:lnTo>
                <a:lnTo>
                  <a:pt x="200" y="132"/>
                </a:lnTo>
                <a:lnTo>
                  <a:pt x="204" y="127"/>
                </a:lnTo>
                <a:lnTo>
                  <a:pt x="207" y="123"/>
                </a:lnTo>
                <a:lnTo>
                  <a:pt x="210" y="119"/>
                </a:lnTo>
                <a:lnTo>
                  <a:pt x="214" y="115"/>
                </a:lnTo>
                <a:lnTo>
                  <a:pt x="218" y="112"/>
                </a:lnTo>
                <a:lnTo>
                  <a:pt x="220" y="108"/>
                </a:lnTo>
                <a:lnTo>
                  <a:pt x="223" y="104"/>
                </a:lnTo>
                <a:lnTo>
                  <a:pt x="227" y="101"/>
                </a:lnTo>
                <a:lnTo>
                  <a:pt x="231" y="97"/>
                </a:lnTo>
                <a:lnTo>
                  <a:pt x="233" y="94"/>
                </a:lnTo>
                <a:lnTo>
                  <a:pt x="237" y="91"/>
                </a:lnTo>
                <a:lnTo>
                  <a:pt x="240" y="87"/>
                </a:lnTo>
                <a:lnTo>
                  <a:pt x="243" y="83"/>
                </a:lnTo>
                <a:lnTo>
                  <a:pt x="247" y="79"/>
                </a:lnTo>
                <a:lnTo>
                  <a:pt x="251" y="75"/>
                </a:lnTo>
                <a:lnTo>
                  <a:pt x="255" y="72"/>
                </a:lnTo>
                <a:lnTo>
                  <a:pt x="259" y="68"/>
                </a:lnTo>
                <a:lnTo>
                  <a:pt x="261" y="66"/>
                </a:lnTo>
                <a:lnTo>
                  <a:pt x="265" y="62"/>
                </a:lnTo>
                <a:lnTo>
                  <a:pt x="267" y="61"/>
                </a:lnTo>
                <a:lnTo>
                  <a:pt x="271" y="57"/>
                </a:lnTo>
                <a:lnTo>
                  <a:pt x="273" y="55"/>
                </a:lnTo>
                <a:lnTo>
                  <a:pt x="277" y="52"/>
                </a:lnTo>
                <a:lnTo>
                  <a:pt x="279" y="50"/>
                </a:lnTo>
                <a:lnTo>
                  <a:pt x="283" y="46"/>
                </a:lnTo>
                <a:lnTo>
                  <a:pt x="285" y="44"/>
                </a:lnTo>
                <a:lnTo>
                  <a:pt x="288" y="42"/>
                </a:lnTo>
                <a:lnTo>
                  <a:pt x="291" y="41"/>
                </a:lnTo>
                <a:lnTo>
                  <a:pt x="295" y="37"/>
                </a:lnTo>
                <a:lnTo>
                  <a:pt x="299" y="37"/>
                </a:lnTo>
                <a:lnTo>
                  <a:pt x="303" y="35"/>
                </a:lnTo>
                <a:lnTo>
                  <a:pt x="307" y="34"/>
                </a:lnTo>
                <a:lnTo>
                  <a:pt x="311" y="33"/>
                </a:lnTo>
                <a:lnTo>
                  <a:pt x="313" y="33"/>
                </a:lnTo>
                <a:lnTo>
                  <a:pt x="315" y="33"/>
                </a:lnTo>
                <a:lnTo>
                  <a:pt x="317" y="33"/>
                </a:lnTo>
                <a:lnTo>
                  <a:pt x="321" y="33"/>
                </a:lnTo>
                <a:lnTo>
                  <a:pt x="323" y="34"/>
                </a:lnTo>
                <a:lnTo>
                  <a:pt x="326" y="34"/>
                </a:lnTo>
                <a:lnTo>
                  <a:pt x="328" y="34"/>
                </a:lnTo>
                <a:lnTo>
                  <a:pt x="331" y="34"/>
                </a:lnTo>
                <a:lnTo>
                  <a:pt x="333" y="36"/>
                </a:lnTo>
                <a:lnTo>
                  <a:pt x="335" y="37"/>
                </a:lnTo>
                <a:lnTo>
                  <a:pt x="337" y="39"/>
                </a:lnTo>
                <a:lnTo>
                  <a:pt x="340" y="39"/>
                </a:lnTo>
                <a:lnTo>
                  <a:pt x="342" y="41"/>
                </a:lnTo>
                <a:lnTo>
                  <a:pt x="344" y="43"/>
                </a:lnTo>
                <a:lnTo>
                  <a:pt x="346" y="45"/>
                </a:lnTo>
                <a:lnTo>
                  <a:pt x="349" y="45"/>
                </a:lnTo>
                <a:lnTo>
                  <a:pt x="353" y="53"/>
                </a:lnTo>
                <a:lnTo>
                  <a:pt x="358" y="59"/>
                </a:lnTo>
                <a:lnTo>
                  <a:pt x="361" y="65"/>
                </a:lnTo>
                <a:lnTo>
                  <a:pt x="365" y="71"/>
                </a:lnTo>
                <a:lnTo>
                  <a:pt x="367" y="78"/>
                </a:lnTo>
                <a:lnTo>
                  <a:pt x="370" y="83"/>
                </a:lnTo>
                <a:lnTo>
                  <a:pt x="372" y="91"/>
                </a:lnTo>
                <a:lnTo>
                  <a:pt x="374" y="96"/>
                </a:lnTo>
                <a:lnTo>
                  <a:pt x="374" y="103"/>
                </a:lnTo>
                <a:lnTo>
                  <a:pt x="376" y="111"/>
                </a:lnTo>
                <a:lnTo>
                  <a:pt x="377" y="119"/>
                </a:lnTo>
                <a:lnTo>
                  <a:pt x="379" y="125"/>
                </a:lnTo>
                <a:lnTo>
                  <a:pt x="379" y="132"/>
                </a:lnTo>
                <a:lnTo>
                  <a:pt x="381" y="140"/>
                </a:lnTo>
                <a:lnTo>
                  <a:pt x="383" y="147"/>
                </a:lnTo>
                <a:lnTo>
                  <a:pt x="385" y="155"/>
                </a:lnTo>
                <a:lnTo>
                  <a:pt x="385" y="160"/>
                </a:lnTo>
                <a:lnTo>
                  <a:pt x="387" y="165"/>
                </a:lnTo>
                <a:lnTo>
                  <a:pt x="387" y="170"/>
                </a:lnTo>
                <a:lnTo>
                  <a:pt x="389" y="174"/>
                </a:lnTo>
                <a:lnTo>
                  <a:pt x="389" y="180"/>
                </a:lnTo>
                <a:lnTo>
                  <a:pt x="390" y="183"/>
                </a:lnTo>
                <a:lnTo>
                  <a:pt x="390" y="188"/>
                </a:lnTo>
                <a:lnTo>
                  <a:pt x="392" y="191"/>
                </a:lnTo>
                <a:lnTo>
                  <a:pt x="392" y="197"/>
                </a:lnTo>
                <a:lnTo>
                  <a:pt x="392" y="201"/>
                </a:lnTo>
                <a:lnTo>
                  <a:pt x="392" y="207"/>
                </a:lnTo>
                <a:lnTo>
                  <a:pt x="394" y="210"/>
                </a:lnTo>
                <a:lnTo>
                  <a:pt x="394" y="216"/>
                </a:lnTo>
                <a:lnTo>
                  <a:pt x="395" y="221"/>
                </a:lnTo>
                <a:lnTo>
                  <a:pt x="395" y="227"/>
                </a:lnTo>
                <a:lnTo>
                  <a:pt x="397" y="231"/>
                </a:lnTo>
                <a:lnTo>
                  <a:pt x="397" y="237"/>
                </a:lnTo>
                <a:lnTo>
                  <a:pt x="397" y="243"/>
                </a:lnTo>
                <a:lnTo>
                  <a:pt x="397" y="248"/>
                </a:lnTo>
                <a:lnTo>
                  <a:pt x="399" y="254"/>
                </a:lnTo>
                <a:lnTo>
                  <a:pt x="399" y="259"/>
                </a:lnTo>
                <a:lnTo>
                  <a:pt x="399" y="265"/>
                </a:lnTo>
                <a:lnTo>
                  <a:pt x="399" y="270"/>
                </a:lnTo>
                <a:lnTo>
                  <a:pt x="401" y="274"/>
                </a:lnTo>
                <a:lnTo>
                  <a:pt x="401" y="279"/>
                </a:lnTo>
                <a:lnTo>
                  <a:pt x="401" y="285"/>
                </a:lnTo>
                <a:lnTo>
                  <a:pt x="401" y="291"/>
                </a:lnTo>
                <a:lnTo>
                  <a:pt x="403" y="295"/>
                </a:lnTo>
                <a:lnTo>
                  <a:pt x="403" y="300"/>
                </a:lnTo>
                <a:lnTo>
                  <a:pt x="404" y="306"/>
                </a:lnTo>
                <a:lnTo>
                  <a:pt x="404" y="311"/>
                </a:lnTo>
                <a:lnTo>
                  <a:pt x="406" y="316"/>
                </a:lnTo>
                <a:lnTo>
                  <a:pt x="406" y="321"/>
                </a:lnTo>
                <a:lnTo>
                  <a:pt x="406" y="326"/>
                </a:lnTo>
                <a:lnTo>
                  <a:pt x="406" y="331"/>
                </a:lnTo>
                <a:lnTo>
                  <a:pt x="407" y="335"/>
                </a:lnTo>
                <a:lnTo>
                  <a:pt x="407" y="341"/>
                </a:lnTo>
                <a:lnTo>
                  <a:pt x="407" y="345"/>
                </a:lnTo>
                <a:lnTo>
                  <a:pt x="407" y="348"/>
                </a:lnTo>
                <a:lnTo>
                  <a:pt x="408" y="352"/>
                </a:lnTo>
                <a:lnTo>
                  <a:pt x="408" y="357"/>
                </a:lnTo>
                <a:lnTo>
                  <a:pt x="408" y="361"/>
                </a:lnTo>
                <a:lnTo>
                  <a:pt x="408" y="365"/>
                </a:lnTo>
                <a:lnTo>
                  <a:pt x="410" y="369"/>
                </a:lnTo>
                <a:lnTo>
                  <a:pt x="410" y="374"/>
                </a:lnTo>
                <a:lnTo>
                  <a:pt x="412" y="378"/>
                </a:lnTo>
                <a:lnTo>
                  <a:pt x="414" y="382"/>
                </a:lnTo>
                <a:lnTo>
                  <a:pt x="416" y="385"/>
                </a:lnTo>
                <a:lnTo>
                  <a:pt x="417" y="390"/>
                </a:lnTo>
                <a:lnTo>
                  <a:pt x="419" y="394"/>
                </a:lnTo>
                <a:lnTo>
                  <a:pt x="421" y="397"/>
                </a:lnTo>
                <a:lnTo>
                  <a:pt x="423" y="401"/>
                </a:lnTo>
                <a:lnTo>
                  <a:pt x="425" y="404"/>
                </a:lnTo>
                <a:lnTo>
                  <a:pt x="427" y="407"/>
                </a:lnTo>
                <a:lnTo>
                  <a:pt x="429" y="411"/>
                </a:lnTo>
                <a:lnTo>
                  <a:pt x="433" y="413"/>
                </a:lnTo>
                <a:lnTo>
                  <a:pt x="434" y="416"/>
                </a:lnTo>
                <a:lnTo>
                  <a:pt x="438" y="418"/>
                </a:lnTo>
                <a:lnTo>
                  <a:pt x="441" y="421"/>
                </a:lnTo>
                <a:lnTo>
                  <a:pt x="444" y="423"/>
                </a:lnTo>
                <a:lnTo>
                  <a:pt x="448" y="426"/>
                </a:lnTo>
                <a:lnTo>
                  <a:pt x="452" y="428"/>
                </a:lnTo>
                <a:lnTo>
                  <a:pt x="455" y="430"/>
                </a:lnTo>
                <a:lnTo>
                  <a:pt x="461" y="432"/>
                </a:lnTo>
                <a:lnTo>
                  <a:pt x="463" y="434"/>
                </a:lnTo>
                <a:lnTo>
                  <a:pt x="464" y="434"/>
                </a:lnTo>
                <a:lnTo>
                  <a:pt x="466" y="436"/>
                </a:lnTo>
                <a:lnTo>
                  <a:pt x="468" y="436"/>
                </a:lnTo>
                <a:lnTo>
                  <a:pt x="470" y="437"/>
                </a:lnTo>
                <a:lnTo>
                  <a:pt x="472" y="437"/>
                </a:lnTo>
                <a:lnTo>
                  <a:pt x="474" y="437"/>
                </a:lnTo>
                <a:lnTo>
                  <a:pt x="475" y="437"/>
                </a:lnTo>
                <a:lnTo>
                  <a:pt x="477" y="438"/>
                </a:lnTo>
                <a:lnTo>
                  <a:pt x="479" y="438"/>
                </a:lnTo>
                <a:lnTo>
                  <a:pt x="481" y="438"/>
                </a:lnTo>
                <a:lnTo>
                  <a:pt x="484" y="438"/>
                </a:lnTo>
                <a:lnTo>
                  <a:pt x="485" y="438"/>
                </a:lnTo>
                <a:lnTo>
                  <a:pt x="488" y="438"/>
                </a:lnTo>
                <a:lnTo>
                  <a:pt x="490" y="438"/>
                </a:lnTo>
                <a:lnTo>
                  <a:pt x="494" y="436"/>
                </a:lnTo>
                <a:lnTo>
                  <a:pt x="495" y="436"/>
                </a:lnTo>
                <a:lnTo>
                  <a:pt x="497" y="436"/>
                </a:lnTo>
                <a:lnTo>
                  <a:pt x="499" y="436"/>
                </a:lnTo>
                <a:lnTo>
                  <a:pt x="502" y="435"/>
                </a:lnTo>
                <a:lnTo>
                  <a:pt x="503" y="435"/>
                </a:lnTo>
                <a:lnTo>
                  <a:pt x="505" y="435"/>
                </a:lnTo>
                <a:lnTo>
                  <a:pt x="507" y="435"/>
                </a:lnTo>
                <a:lnTo>
                  <a:pt x="510" y="433"/>
                </a:lnTo>
                <a:lnTo>
                  <a:pt x="512" y="433"/>
                </a:lnTo>
                <a:lnTo>
                  <a:pt x="513" y="432"/>
                </a:lnTo>
                <a:lnTo>
                  <a:pt x="515" y="432"/>
                </a:lnTo>
                <a:lnTo>
                  <a:pt x="517" y="430"/>
                </a:lnTo>
                <a:lnTo>
                  <a:pt x="519" y="430"/>
                </a:lnTo>
                <a:lnTo>
                  <a:pt x="521" y="428"/>
                </a:lnTo>
                <a:lnTo>
                  <a:pt x="523" y="426"/>
                </a:lnTo>
                <a:lnTo>
                  <a:pt x="527" y="424"/>
                </a:lnTo>
                <a:lnTo>
                  <a:pt x="529" y="424"/>
                </a:lnTo>
                <a:lnTo>
                  <a:pt x="532" y="422"/>
                </a:lnTo>
                <a:lnTo>
                  <a:pt x="533" y="420"/>
                </a:lnTo>
                <a:lnTo>
                  <a:pt x="537" y="418"/>
                </a:lnTo>
                <a:lnTo>
                  <a:pt x="539" y="416"/>
                </a:lnTo>
                <a:lnTo>
                  <a:pt x="542" y="414"/>
                </a:lnTo>
                <a:lnTo>
                  <a:pt x="543" y="413"/>
                </a:lnTo>
                <a:lnTo>
                  <a:pt x="547" y="411"/>
                </a:lnTo>
                <a:lnTo>
                  <a:pt x="549" y="409"/>
                </a:lnTo>
                <a:lnTo>
                  <a:pt x="551" y="407"/>
                </a:lnTo>
                <a:lnTo>
                  <a:pt x="553" y="405"/>
                </a:lnTo>
                <a:lnTo>
                  <a:pt x="557" y="403"/>
                </a:lnTo>
                <a:lnTo>
                  <a:pt x="559" y="401"/>
                </a:lnTo>
                <a:lnTo>
                  <a:pt x="562" y="399"/>
                </a:lnTo>
                <a:lnTo>
                  <a:pt x="565" y="397"/>
                </a:lnTo>
                <a:lnTo>
                  <a:pt x="569" y="394"/>
                </a:lnTo>
                <a:lnTo>
                  <a:pt x="570" y="392"/>
                </a:lnTo>
                <a:lnTo>
                  <a:pt x="572" y="390"/>
                </a:lnTo>
                <a:lnTo>
                  <a:pt x="574" y="388"/>
                </a:lnTo>
                <a:lnTo>
                  <a:pt x="577" y="384"/>
                </a:lnTo>
                <a:lnTo>
                  <a:pt x="579" y="383"/>
                </a:lnTo>
                <a:lnTo>
                  <a:pt x="580" y="380"/>
                </a:lnTo>
                <a:lnTo>
                  <a:pt x="582" y="378"/>
                </a:lnTo>
                <a:lnTo>
                  <a:pt x="585" y="374"/>
                </a:lnTo>
                <a:lnTo>
                  <a:pt x="587" y="373"/>
                </a:lnTo>
                <a:lnTo>
                  <a:pt x="589" y="371"/>
                </a:lnTo>
                <a:lnTo>
                  <a:pt x="591" y="369"/>
                </a:lnTo>
                <a:lnTo>
                  <a:pt x="593" y="365"/>
                </a:lnTo>
                <a:lnTo>
                  <a:pt x="595" y="363"/>
                </a:lnTo>
                <a:lnTo>
                  <a:pt x="598" y="361"/>
                </a:lnTo>
                <a:lnTo>
                  <a:pt x="600" y="359"/>
                </a:lnTo>
                <a:lnTo>
                  <a:pt x="603" y="355"/>
                </a:lnTo>
                <a:lnTo>
                  <a:pt x="607" y="351"/>
                </a:lnTo>
                <a:lnTo>
                  <a:pt x="613" y="347"/>
                </a:lnTo>
                <a:lnTo>
                  <a:pt x="617" y="344"/>
                </a:lnTo>
                <a:lnTo>
                  <a:pt x="622" y="339"/>
                </a:lnTo>
                <a:lnTo>
                  <a:pt x="626" y="335"/>
                </a:lnTo>
                <a:lnTo>
                  <a:pt x="631" y="331"/>
                </a:lnTo>
                <a:lnTo>
                  <a:pt x="635" y="327"/>
                </a:lnTo>
                <a:lnTo>
                  <a:pt x="641" y="322"/>
                </a:lnTo>
                <a:lnTo>
                  <a:pt x="645" y="318"/>
                </a:lnTo>
                <a:lnTo>
                  <a:pt x="650" y="315"/>
                </a:lnTo>
                <a:lnTo>
                  <a:pt x="653" y="311"/>
                </a:lnTo>
                <a:lnTo>
                  <a:pt x="659" y="306"/>
                </a:lnTo>
                <a:lnTo>
                  <a:pt x="663" y="302"/>
                </a:lnTo>
                <a:lnTo>
                  <a:pt x="669" y="297"/>
                </a:lnTo>
                <a:lnTo>
                  <a:pt x="675" y="293"/>
                </a:lnTo>
                <a:lnTo>
                  <a:pt x="680" y="288"/>
                </a:lnTo>
                <a:lnTo>
                  <a:pt x="682" y="286"/>
                </a:lnTo>
                <a:lnTo>
                  <a:pt x="685" y="284"/>
                </a:lnTo>
                <a:lnTo>
                  <a:pt x="687" y="282"/>
                </a:lnTo>
                <a:lnTo>
                  <a:pt x="691" y="278"/>
                </a:lnTo>
                <a:lnTo>
                  <a:pt x="693" y="276"/>
                </a:lnTo>
                <a:lnTo>
                  <a:pt x="696" y="275"/>
                </a:lnTo>
                <a:lnTo>
                  <a:pt x="698" y="273"/>
                </a:lnTo>
                <a:lnTo>
                  <a:pt x="701" y="269"/>
                </a:lnTo>
                <a:lnTo>
                  <a:pt x="703" y="267"/>
                </a:lnTo>
                <a:lnTo>
                  <a:pt x="706" y="265"/>
                </a:lnTo>
                <a:lnTo>
                  <a:pt x="708" y="263"/>
                </a:lnTo>
                <a:lnTo>
                  <a:pt x="711" y="259"/>
                </a:lnTo>
                <a:lnTo>
                  <a:pt x="713" y="258"/>
                </a:lnTo>
                <a:lnTo>
                  <a:pt x="717" y="255"/>
                </a:lnTo>
                <a:lnTo>
                  <a:pt x="720" y="252"/>
                </a:lnTo>
                <a:lnTo>
                  <a:pt x="724" y="248"/>
                </a:lnTo>
                <a:lnTo>
                  <a:pt x="726" y="247"/>
                </a:lnTo>
                <a:lnTo>
                  <a:pt x="729" y="243"/>
                </a:lnTo>
                <a:lnTo>
                  <a:pt x="733" y="240"/>
                </a:lnTo>
                <a:lnTo>
                  <a:pt x="736" y="237"/>
                </a:lnTo>
                <a:lnTo>
                  <a:pt x="738" y="235"/>
                </a:lnTo>
                <a:lnTo>
                  <a:pt x="742" y="231"/>
                </a:lnTo>
                <a:lnTo>
                  <a:pt x="745" y="227"/>
                </a:lnTo>
                <a:lnTo>
                  <a:pt x="748" y="223"/>
                </a:lnTo>
                <a:lnTo>
                  <a:pt x="750" y="221"/>
                </a:lnTo>
                <a:lnTo>
                  <a:pt x="754" y="218"/>
                </a:lnTo>
                <a:lnTo>
                  <a:pt x="756" y="215"/>
                </a:lnTo>
                <a:lnTo>
                  <a:pt x="760" y="211"/>
                </a:lnTo>
                <a:lnTo>
                  <a:pt x="763" y="209"/>
                </a:lnTo>
                <a:lnTo>
                  <a:pt x="767" y="205"/>
                </a:lnTo>
                <a:lnTo>
                  <a:pt x="771" y="201"/>
                </a:lnTo>
                <a:lnTo>
                  <a:pt x="775" y="198"/>
                </a:lnTo>
                <a:lnTo>
                  <a:pt x="775" y="198"/>
                </a:lnTo>
                <a:lnTo>
                  <a:pt x="777" y="197"/>
                </a:lnTo>
                <a:lnTo>
                  <a:pt x="777" y="197"/>
                </a:lnTo>
                <a:lnTo>
                  <a:pt x="779" y="195"/>
                </a:lnTo>
                <a:lnTo>
                  <a:pt x="779" y="195"/>
                </a:lnTo>
                <a:lnTo>
                  <a:pt x="781" y="193"/>
                </a:lnTo>
                <a:lnTo>
                  <a:pt x="781" y="193"/>
                </a:lnTo>
                <a:lnTo>
                  <a:pt x="783" y="191"/>
                </a:lnTo>
                <a:lnTo>
                  <a:pt x="783" y="191"/>
                </a:lnTo>
                <a:lnTo>
                  <a:pt x="785" y="191"/>
                </a:lnTo>
                <a:lnTo>
                  <a:pt x="785" y="191"/>
                </a:lnTo>
                <a:lnTo>
                  <a:pt x="787" y="189"/>
                </a:lnTo>
                <a:lnTo>
                  <a:pt x="787" y="189"/>
                </a:lnTo>
                <a:lnTo>
                  <a:pt x="789" y="188"/>
                </a:lnTo>
                <a:lnTo>
                  <a:pt x="790" y="188"/>
                </a:lnTo>
                <a:lnTo>
                  <a:pt x="792" y="186"/>
                </a:lnTo>
                <a:lnTo>
                  <a:pt x="794" y="186"/>
                </a:lnTo>
                <a:lnTo>
                  <a:pt x="796" y="184"/>
                </a:lnTo>
                <a:lnTo>
                  <a:pt x="798" y="184"/>
                </a:lnTo>
                <a:lnTo>
                  <a:pt x="802" y="182"/>
                </a:lnTo>
                <a:lnTo>
                  <a:pt x="804" y="182"/>
                </a:lnTo>
                <a:lnTo>
                  <a:pt x="807" y="181"/>
                </a:lnTo>
                <a:lnTo>
                  <a:pt x="809" y="181"/>
                </a:lnTo>
                <a:lnTo>
                  <a:pt x="813" y="180"/>
                </a:lnTo>
                <a:lnTo>
                  <a:pt x="815" y="180"/>
                </a:lnTo>
                <a:lnTo>
                  <a:pt x="819" y="180"/>
                </a:lnTo>
                <a:lnTo>
                  <a:pt x="821" y="180"/>
                </a:lnTo>
                <a:lnTo>
                  <a:pt x="824" y="180"/>
                </a:lnTo>
                <a:lnTo>
                  <a:pt x="826" y="181"/>
                </a:lnTo>
                <a:lnTo>
                  <a:pt x="830" y="181"/>
                </a:lnTo>
                <a:lnTo>
                  <a:pt x="833" y="181"/>
                </a:lnTo>
                <a:lnTo>
                  <a:pt x="836" y="181"/>
                </a:lnTo>
                <a:lnTo>
                  <a:pt x="839" y="183"/>
                </a:lnTo>
                <a:lnTo>
                  <a:pt x="843" y="183"/>
                </a:lnTo>
                <a:lnTo>
                  <a:pt x="847" y="185"/>
                </a:lnTo>
                <a:lnTo>
                  <a:pt x="851" y="185"/>
                </a:lnTo>
                <a:lnTo>
                  <a:pt x="853" y="187"/>
                </a:lnTo>
                <a:lnTo>
                  <a:pt x="857" y="188"/>
                </a:lnTo>
                <a:lnTo>
                  <a:pt x="861" y="190"/>
                </a:lnTo>
                <a:lnTo>
                  <a:pt x="864" y="190"/>
                </a:lnTo>
                <a:lnTo>
                  <a:pt x="866" y="192"/>
                </a:lnTo>
                <a:lnTo>
                  <a:pt x="870" y="194"/>
                </a:lnTo>
                <a:lnTo>
                  <a:pt x="872" y="196"/>
                </a:lnTo>
                <a:lnTo>
                  <a:pt x="875" y="198"/>
                </a:lnTo>
                <a:lnTo>
                  <a:pt x="877" y="201"/>
                </a:lnTo>
                <a:lnTo>
                  <a:pt x="881" y="203"/>
                </a:lnTo>
                <a:lnTo>
                  <a:pt x="884" y="207"/>
                </a:lnTo>
                <a:lnTo>
                  <a:pt x="887" y="208"/>
                </a:lnTo>
                <a:lnTo>
                  <a:pt x="890" y="214"/>
                </a:lnTo>
                <a:lnTo>
                  <a:pt x="893" y="218"/>
                </a:lnTo>
                <a:lnTo>
                  <a:pt x="895" y="221"/>
                </a:lnTo>
                <a:lnTo>
                  <a:pt x="899" y="225"/>
                </a:lnTo>
                <a:lnTo>
                  <a:pt x="901" y="230"/>
                </a:lnTo>
                <a:lnTo>
                  <a:pt x="903" y="234"/>
                </a:lnTo>
                <a:lnTo>
                  <a:pt x="905" y="238"/>
                </a:lnTo>
                <a:lnTo>
                  <a:pt x="908" y="241"/>
                </a:lnTo>
                <a:lnTo>
                  <a:pt x="909" y="247"/>
                </a:lnTo>
                <a:lnTo>
                  <a:pt x="911" y="251"/>
                </a:lnTo>
                <a:lnTo>
                  <a:pt x="912" y="257"/>
                </a:lnTo>
                <a:lnTo>
                  <a:pt x="914" y="260"/>
                </a:lnTo>
                <a:lnTo>
                  <a:pt x="915" y="266"/>
                </a:lnTo>
                <a:lnTo>
                  <a:pt x="917" y="270"/>
                </a:lnTo>
                <a:lnTo>
                  <a:pt x="919" y="276"/>
                </a:lnTo>
                <a:lnTo>
                  <a:pt x="921" y="279"/>
                </a:lnTo>
                <a:lnTo>
                  <a:pt x="921" y="285"/>
                </a:lnTo>
                <a:lnTo>
                  <a:pt x="923" y="291"/>
                </a:lnTo>
                <a:lnTo>
                  <a:pt x="923" y="296"/>
                </a:lnTo>
                <a:lnTo>
                  <a:pt x="925" y="300"/>
                </a:lnTo>
                <a:lnTo>
                  <a:pt x="925" y="306"/>
                </a:lnTo>
                <a:lnTo>
                  <a:pt x="927" y="309"/>
                </a:lnTo>
                <a:lnTo>
                  <a:pt x="927" y="314"/>
                </a:lnTo>
                <a:lnTo>
                  <a:pt x="929" y="317"/>
                </a:lnTo>
                <a:lnTo>
                  <a:pt x="929" y="323"/>
                </a:lnTo>
                <a:lnTo>
                  <a:pt x="930" y="327"/>
                </a:lnTo>
                <a:lnTo>
                  <a:pt x="930" y="333"/>
                </a:lnTo>
                <a:lnTo>
                  <a:pt x="932" y="336"/>
                </a:lnTo>
                <a:lnTo>
                  <a:pt x="932" y="342"/>
                </a:lnTo>
                <a:lnTo>
                  <a:pt x="933" y="346"/>
                </a:lnTo>
                <a:lnTo>
                  <a:pt x="934" y="352"/>
                </a:lnTo>
                <a:lnTo>
                  <a:pt x="936" y="356"/>
                </a:lnTo>
                <a:lnTo>
                  <a:pt x="936" y="363"/>
                </a:lnTo>
                <a:lnTo>
                  <a:pt x="938" y="368"/>
                </a:lnTo>
                <a:lnTo>
                  <a:pt x="938" y="374"/>
                </a:lnTo>
                <a:lnTo>
                  <a:pt x="940" y="379"/>
                </a:lnTo>
                <a:lnTo>
                  <a:pt x="940" y="384"/>
                </a:lnTo>
                <a:lnTo>
                  <a:pt x="942" y="389"/>
                </a:lnTo>
                <a:lnTo>
                  <a:pt x="943" y="394"/>
                </a:lnTo>
                <a:lnTo>
                  <a:pt x="945" y="398"/>
                </a:lnTo>
                <a:lnTo>
                  <a:pt x="945" y="404"/>
                </a:lnTo>
                <a:lnTo>
                  <a:pt x="947" y="409"/>
                </a:lnTo>
                <a:lnTo>
                  <a:pt x="948" y="414"/>
                </a:lnTo>
                <a:lnTo>
                  <a:pt x="950" y="418"/>
                </a:lnTo>
                <a:lnTo>
                  <a:pt x="952" y="424"/>
                </a:lnTo>
                <a:lnTo>
                  <a:pt x="953" y="429"/>
                </a:lnTo>
                <a:lnTo>
                  <a:pt x="955" y="435"/>
                </a:lnTo>
                <a:lnTo>
                  <a:pt x="959" y="439"/>
                </a:lnTo>
                <a:lnTo>
                  <a:pt x="959" y="443"/>
                </a:lnTo>
                <a:lnTo>
                  <a:pt x="960" y="447"/>
                </a:lnTo>
                <a:lnTo>
                  <a:pt x="962" y="451"/>
                </a:lnTo>
                <a:lnTo>
                  <a:pt x="964" y="454"/>
                </a:lnTo>
                <a:lnTo>
                  <a:pt x="965" y="457"/>
                </a:lnTo>
                <a:lnTo>
                  <a:pt x="967" y="461"/>
                </a:lnTo>
                <a:lnTo>
                  <a:pt x="969" y="465"/>
                </a:lnTo>
                <a:lnTo>
                  <a:pt x="970" y="467"/>
                </a:lnTo>
                <a:lnTo>
                  <a:pt x="971" y="471"/>
                </a:lnTo>
                <a:lnTo>
                  <a:pt x="973" y="474"/>
                </a:lnTo>
                <a:lnTo>
                  <a:pt x="975" y="478"/>
                </a:lnTo>
                <a:lnTo>
                  <a:pt x="977" y="480"/>
                </a:lnTo>
                <a:lnTo>
                  <a:pt x="979" y="483"/>
                </a:lnTo>
                <a:lnTo>
                  <a:pt x="981" y="485"/>
                </a:lnTo>
                <a:lnTo>
                  <a:pt x="983" y="489"/>
                </a:lnTo>
                <a:lnTo>
                  <a:pt x="987" y="491"/>
                </a:lnTo>
                <a:lnTo>
                  <a:pt x="989" y="494"/>
                </a:lnTo>
                <a:lnTo>
                  <a:pt x="991" y="496"/>
                </a:lnTo>
                <a:lnTo>
                  <a:pt x="993" y="498"/>
                </a:lnTo>
                <a:lnTo>
                  <a:pt x="995" y="500"/>
                </a:lnTo>
                <a:lnTo>
                  <a:pt x="997" y="502"/>
                </a:lnTo>
                <a:lnTo>
                  <a:pt x="999" y="503"/>
                </a:lnTo>
                <a:lnTo>
                  <a:pt x="1000" y="505"/>
                </a:lnTo>
                <a:lnTo>
                  <a:pt x="1003" y="507"/>
                </a:lnTo>
                <a:lnTo>
                  <a:pt x="1005" y="509"/>
                </a:lnTo>
                <a:lnTo>
                  <a:pt x="1007" y="510"/>
                </a:lnTo>
                <a:lnTo>
                  <a:pt x="1009" y="512"/>
                </a:lnTo>
                <a:lnTo>
                  <a:pt x="1013" y="513"/>
                </a:lnTo>
                <a:lnTo>
                  <a:pt x="1015" y="515"/>
                </a:lnTo>
                <a:lnTo>
                  <a:pt x="1018" y="516"/>
                </a:lnTo>
                <a:lnTo>
                  <a:pt x="1021" y="518"/>
                </a:lnTo>
                <a:lnTo>
                  <a:pt x="1025" y="518"/>
                </a:lnTo>
              </a:path>
            </a:pathLst>
          </a:custGeom>
          <a:noFill/>
          <a:ln w="9525" cap="flat" cmpd="sng">
            <a:solidFill>
              <a:srgbClr val="008000"/>
            </a:solidFill>
            <a:prstDash val="solid"/>
            <a:round/>
            <a:headEnd type="none" w="med" len="med"/>
            <a:tailEnd type="none" w="med" len="med"/>
          </a:ln>
          <a:effectLst/>
        </p:spPr>
        <p:txBody>
          <a:bodyPr/>
          <a:lstStyle/>
          <a:p>
            <a:endParaRPr lang="en-US"/>
          </a:p>
        </p:txBody>
      </p:sp>
      <p:sp>
        <p:nvSpPr>
          <p:cNvPr id="449559" name="Freeform 23"/>
          <p:cNvSpPr>
            <a:spLocks/>
          </p:cNvSpPr>
          <p:nvPr/>
        </p:nvSpPr>
        <p:spPr bwMode="auto">
          <a:xfrm>
            <a:off x="2439988" y="4789488"/>
            <a:ext cx="1047750" cy="706437"/>
          </a:xfrm>
          <a:custGeom>
            <a:avLst/>
            <a:gdLst/>
            <a:ahLst/>
            <a:cxnLst>
              <a:cxn ang="0">
                <a:pos x="725" y="320"/>
              </a:cxn>
              <a:cxn ang="0">
                <a:pos x="365" y="66"/>
              </a:cxn>
              <a:cxn ang="0">
                <a:pos x="413" y="16"/>
              </a:cxn>
              <a:cxn ang="0">
                <a:pos x="0" y="0"/>
              </a:cxn>
              <a:cxn ang="0">
                <a:pos x="114" y="239"/>
              </a:cxn>
              <a:cxn ang="0">
                <a:pos x="159" y="205"/>
              </a:cxn>
              <a:cxn ang="0">
                <a:pos x="724" y="504"/>
              </a:cxn>
              <a:cxn ang="0">
                <a:pos x="725" y="320"/>
              </a:cxn>
              <a:cxn ang="0">
                <a:pos x="725" y="320"/>
              </a:cxn>
            </a:cxnLst>
            <a:rect l="0" t="0" r="r" b="b"/>
            <a:pathLst>
              <a:path w="726" h="505">
                <a:moveTo>
                  <a:pt x="725" y="320"/>
                </a:moveTo>
                <a:lnTo>
                  <a:pt x="365" y="66"/>
                </a:lnTo>
                <a:lnTo>
                  <a:pt x="413" y="16"/>
                </a:lnTo>
                <a:lnTo>
                  <a:pt x="0" y="0"/>
                </a:lnTo>
                <a:lnTo>
                  <a:pt x="114" y="239"/>
                </a:lnTo>
                <a:lnTo>
                  <a:pt x="159" y="205"/>
                </a:lnTo>
                <a:lnTo>
                  <a:pt x="724" y="504"/>
                </a:lnTo>
                <a:lnTo>
                  <a:pt x="725" y="320"/>
                </a:lnTo>
                <a:lnTo>
                  <a:pt x="725" y="320"/>
                </a:lnTo>
              </a:path>
            </a:pathLst>
          </a:custGeom>
          <a:solidFill>
            <a:srgbClr val="C20041"/>
          </a:solidFill>
          <a:ln w="9525" cap="flat" cmpd="sng">
            <a:solidFill>
              <a:srgbClr val="000000"/>
            </a:solidFill>
            <a:prstDash val="solid"/>
            <a:round/>
            <a:headEnd type="none" w="med" len="med"/>
            <a:tailEnd type="none" w="med" len="med"/>
          </a:ln>
          <a:effectLst>
            <a:outerShdw dist="107763" dir="2700000" algn="ctr" rotWithShape="0">
              <a:srgbClr val="404040"/>
            </a:outerShdw>
          </a:effectLst>
        </p:spPr>
        <p:txBody>
          <a:bodyPr/>
          <a:lstStyle/>
          <a:p>
            <a:endParaRPr lang="en-US"/>
          </a:p>
        </p:txBody>
      </p:sp>
      <p:sp>
        <p:nvSpPr>
          <p:cNvPr id="449560" name="AutoShape 24"/>
          <p:cNvSpPr>
            <a:spLocks noChangeArrowheads="1"/>
          </p:cNvSpPr>
          <p:nvPr/>
        </p:nvSpPr>
        <p:spPr bwMode="auto">
          <a:xfrm flipV="1">
            <a:off x="3508375" y="4645025"/>
            <a:ext cx="2468563" cy="1390650"/>
          </a:xfrm>
          <a:prstGeom prst="roundRect">
            <a:avLst>
              <a:gd name="adj" fmla="val 0"/>
            </a:avLst>
          </a:prstGeom>
          <a:solidFill>
            <a:srgbClr val="FFFFFF"/>
          </a:solidFill>
          <a:ln w="19050">
            <a:solidFill>
              <a:srgbClr val="0000FF"/>
            </a:solidFill>
            <a:round/>
            <a:headEnd/>
            <a:tailEnd/>
          </a:ln>
          <a:effectLst/>
        </p:spPr>
        <p:txBody>
          <a:bodyPr wrap="none" anchor="ctr"/>
          <a:lstStyle/>
          <a:p>
            <a:endParaRPr lang="en-US"/>
          </a:p>
        </p:txBody>
      </p:sp>
      <p:sp>
        <p:nvSpPr>
          <p:cNvPr id="449561" name="Text Box 25"/>
          <p:cNvSpPr txBox="1">
            <a:spLocks noChangeArrowheads="1"/>
          </p:cNvSpPr>
          <p:nvPr/>
        </p:nvSpPr>
        <p:spPr bwMode="auto">
          <a:xfrm rot="16200000">
            <a:off x="3367088" y="5303837"/>
            <a:ext cx="573088" cy="144463"/>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000">
                <a:solidFill>
                  <a:srgbClr val="FF0041"/>
                </a:solidFill>
                <a:latin typeface="Helvetica" pitchFamily="34" charset="0"/>
              </a:rPr>
              <a:t>Amplitude</a:t>
            </a:r>
            <a:endParaRPr lang="en-US" sz="2200">
              <a:solidFill>
                <a:schemeClr val="tx1"/>
              </a:solidFill>
              <a:latin typeface="Times New Roman" pitchFamily="18" charset="0"/>
            </a:endParaRPr>
          </a:p>
        </p:txBody>
      </p:sp>
      <p:sp>
        <p:nvSpPr>
          <p:cNvPr id="449562" name="Freeform 26"/>
          <p:cNvSpPr>
            <a:spLocks/>
          </p:cNvSpPr>
          <p:nvPr/>
        </p:nvSpPr>
        <p:spPr bwMode="auto">
          <a:xfrm>
            <a:off x="3768725" y="4840288"/>
            <a:ext cx="2106613" cy="976312"/>
          </a:xfrm>
          <a:custGeom>
            <a:avLst/>
            <a:gdLst/>
            <a:ahLst/>
            <a:cxnLst>
              <a:cxn ang="0">
                <a:pos x="0" y="0"/>
              </a:cxn>
              <a:cxn ang="0">
                <a:pos x="0" y="693"/>
              </a:cxn>
              <a:cxn ang="0">
                <a:pos x="1459" y="696"/>
              </a:cxn>
            </a:cxnLst>
            <a:rect l="0" t="0" r="r" b="b"/>
            <a:pathLst>
              <a:path w="1460" h="697">
                <a:moveTo>
                  <a:pt x="0" y="0"/>
                </a:moveTo>
                <a:lnTo>
                  <a:pt x="0" y="693"/>
                </a:lnTo>
                <a:lnTo>
                  <a:pt x="1459" y="696"/>
                </a:lnTo>
              </a:path>
            </a:pathLst>
          </a:custGeom>
          <a:noFill/>
          <a:ln w="31750" cap="flat" cmpd="sng">
            <a:solidFill>
              <a:srgbClr val="000000"/>
            </a:solidFill>
            <a:prstDash val="solid"/>
            <a:round/>
            <a:headEnd type="triangle" w="med" len="med"/>
            <a:tailEnd type="triangle" w="med" len="med"/>
          </a:ln>
          <a:effectLst/>
        </p:spPr>
        <p:txBody>
          <a:bodyPr/>
          <a:lstStyle/>
          <a:p>
            <a:endParaRPr lang="en-US"/>
          </a:p>
        </p:txBody>
      </p:sp>
      <p:sp>
        <p:nvSpPr>
          <p:cNvPr id="449563" name="Text Box 27"/>
          <p:cNvSpPr txBox="1">
            <a:spLocks noChangeArrowheads="1"/>
          </p:cNvSpPr>
          <p:nvPr/>
        </p:nvSpPr>
        <p:spPr bwMode="auto">
          <a:xfrm>
            <a:off x="4484688" y="5857875"/>
            <a:ext cx="309562" cy="146050"/>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000" b="1">
                <a:solidFill>
                  <a:srgbClr val="FF0041"/>
                </a:solidFill>
                <a:latin typeface="Helvetica" pitchFamily="34" charset="0"/>
              </a:rPr>
              <a:t>Time</a:t>
            </a:r>
            <a:endParaRPr lang="en-US" sz="2200">
              <a:solidFill>
                <a:schemeClr val="tx1"/>
              </a:solidFill>
              <a:latin typeface="Times New Roman" pitchFamily="18" charset="0"/>
            </a:endParaRPr>
          </a:p>
        </p:txBody>
      </p:sp>
      <p:sp>
        <p:nvSpPr>
          <p:cNvPr id="449564" name="Freeform 28"/>
          <p:cNvSpPr>
            <a:spLocks/>
          </p:cNvSpPr>
          <p:nvPr/>
        </p:nvSpPr>
        <p:spPr bwMode="auto">
          <a:xfrm>
            <a:off x="3775075" y="4970463"/>
            <a:ext cx="1933575" cy="631825"/>
          </a:xfrm>
          <a:custGeom>
            <a:avLst/>
            <a:gdLst/>
            <a:ahLst/>
            <a:cxnLst>
              <a:cxn ang="0">
                <a:pos x="16" y="292"/>
              </a:cxn>
              <a:cxn ang="0">
                <a:pos x="23" y="227"/>
              </a:cxn>
              <a:cxn ang="0">
                <a:pos x="35" y="170"/>
              </a:cxn>
              <a:cxn ang="0">
                <a:pos x="57" y="135"/>
              </a:cxn>
              <a:cxn ang="0">
                <a:pos x="78" y="140"/>
              </a:cxn>
              <a:cxn ang="0">
                <a:pos x="94" y="167"/>
              </a:cxn>
              <a:cxn ang="0">
                <a:pos x="118" y="163"/>
              </a:cxn>
              <a:cxn ang="0">
                <a:pos x="130" y="134"/>
              </a:cxn>
              <a:cxn ang="0">
                <a:pos x="151" y="98"/>
              </a:cxn>
              <a:cxn ang="0">
                <a:pos x="178" y="70"/>
              </a:cxn>
              <a:cxn ang="0">
                <a:pos x="216" y="64"/>
              </a:cxn>
              <a:cxn ang="0">
                <a:pos x="239" y="86"/>
              </a:cxn>
              <a:cxn ang="0">
                <a:pos x="248" y="125"/>
              </a:cxn>
              <a:cxn ang="0">
                <a:pos x="260" y="169"/>
              </a:cxn>
              <a:cxn ang="0">
                <a:pos x="268" y="206"/>
              </a:cxn>
              <a:cxn ang="0">
                <a:pos x="284" y="266"/>
              </a:cxn>
              <a:cxn ang="0">
                <a:pos x="288" y="318"/>
              </a:cxn>
              <a:cxn ang="0">
                <a:pos x="307" y="354"/>
              </a:cxn>
              <a:cxn ang="0">
                <a:pos x="324" y="369"/>
              </a:cxn>
              <a:cxn ang="0">
                <a:pos x="346" y="364"/>
              </a:cxn>
              <a:cxn ang="0">
                <a:pos x="372" y="337"/>
              </a:cxn>
              <a:cxn ang="0">
                <a:pos x="394" y="300"/>
              </a:cxn>
              <a:cxn ang="0">
                <a:pos x="423" y="274"/>
              </a:cxn>
              <a:cxn ang="0">
                <a:pos x="436" y="293"/>
              </a:cxn>
              <a:cxn ang="0">
                <a:pos x="451" y="333"/>
              </a:cxn>
              <a:cxn ang="0">
                <a:pos x="462" y="365"/>
              </a:cxn>
              <a:cxn ang="0">
                <a:pos x="479" y="399"/>
              </a:cxn>
              <a:cxn ang="0">
                <a:pos x="506" y="424"/>
              </a:cxn>
              <a:cxn ang="0">
                <a:pos x="539" y="426"/>
              </a:cxn>
              <a:cxn ang="0">
                <a:pos x="569" y="412"/>
              </a:cxn>
              <a:cxn ang="0">
                <a:pos x="595" y="384"/>
              </a:cxn>
              <a:cxn ang="0">
                <a:pos x="624" y="322"/>
              </a:cxn>
              <a:cxn ang="0">
                <a:pos x="634" y="281"/>
              </a:cxn>
              <a:cxn ang="0">
                <a:pos x="660" y="162"/>
              </a:cxn>
              <a:cxn ang="0">
                <a:pos x="676" y="88"/>
              </a:cxn>
              <a:cxn ang="0">
                <a:pos x="683" y="63"/>
              </a:cxn>
              <a:cxn ang="0">
                <a:pos x="695" y="40"/>
              </a:cxn>
              <a:cxn ang="0">
                <a:pos x="712" y="20"/>
              </a:cxn>
              <a:cxn ang="0">
                <a:pos x="725" y="6"/>
              </a:cxn>
              <a:cxn ang="0">
                <a:pos x="747" y="0"/>
              </a:cxn>
              <a:cxn ang="0">
                <a:pos x="762" y="14"/>
              </a:cxn>
              <a:cxn ang="0">
                <a:pos x="778" y="50"/>
              </a:cxn>
              <a:cxn ang="0">
                <a:pos x="790" y="94"/>
              </a:cxn>
              <a:cxn ang="0">
                <a:pos x="798" y="136"/>
              </a:cxn>
              <a:cxn ang="0">
                <a:pos x="814" y="193"/>
              </a:cxn>
              <a:cxn ang="0">
                <a:pos x="835" y="261"/>
              </a:cxn>
              <a:cxn ang="0">
                <a:pos x="844" y="278"/>
              </a:cxn>
              <a:cxn ang="0">
                <a:pos x="870" y="270"/>
              </a:cxn>
              <a:cxn ang="0">
                <a:pos x="902" y="234"/>
              </a:cxn>
              <a:cxn ang="0">
                <a:pos x="932" y="222"/>
              </a:cxn>
              <a:cxn ang="0">
                <a:pos x="954" y="248"/>
              </a:cxn>
              <a:cxn ang="0">
                <a:pos x="966" y="289"/>
              </a:cxn>
              <a:cxn ang="0">
                <a:pos x="976" y="338"/>
              </a:cxn>
              <a:cxn ang="0">
                <a:pos x="996" y="402"/>
              </a:cxn>
              <a:cxn ang="0">
                <a:pos x="1010" y="424"/>
              </a:cxn>
              <a:cxn ang="0">
                <a:pos x="1031" y="448"/>
              </a:cxn>
              <a:cxn ang="0">
                <a:pos x="1065" y="446"/>
              </a:cxn>
              <a:cxn ang="0">
                <a:pos x="1088" y="444"/>
              </a:cxn>
              <a:cxn ang="0">
                <a:pos x="1105" y="426"/>
              </a:cxn>
              <a:cxn ang="0">
                <a:pos x="1138" y="368"/>
              </a:cxn>
              <a:cxn ang="0">
                <a:pos x="1181" y="287"/>
              </a:cxn>
              <a:cxn ang="0">
                <a:pos x="1234" y="218"/>
              </a:cxn>
            </a:cxnLst>
            <a:rect l="0" t="0" r="r" b="b"/>
            <a:pathLst>
              <a:path w="1340" h="452">
                <a:moveTo>
                  <a:pt x="0" y="373"/>
                </a:moveTo>
                <a:lnTo>
                  <a:pt x="0" y="368"/>
                </a:lnTo>
                <a:lnTo>
                  <a:pt x="2" y="361"/>
                </a:lnTo>
                <a:lnTo>
                  <a:pt x="3" y="356"/>
                </a:lnTo>
                <a:lnTo>
                  <a:pt x="5" y="348"/>
                </a:lnTo>
                <a:lnTo>
                  <a:pt x="5" y="342"/>
                </a:lnTo>
                <a:lnTo>
                  <a:pt x="7" y="336"/>
                </a:lnTo>
                <a:lnTo>
                  <a:pt x="9" y="331"/>
                </a:lnTo>
                <a:lnTo>
                  <a:pt x="11" y="323"/>
                </a:lnTo>
                <a:lnTo>
                  <a:pt x="11" y="318"/>
                </a:lnTo>
                <a:lnTo>
                  <a:pt x="13" y="311"/>
                </a:lnTo>
                <a:lnTo>
                  <a:pt x="14" y="306"/>
                </a:lnTo>
                <a:lnTo>
                  <a:pt x="16" y="298"/>
                </a:lnTo>
                <a:lnTo>
                  <a:pt x="16" y="292"/>
                </a:lnTo>
                <a:lnTo>
                  <a:pt x="18" y="284"/>
                </a:lnTo>
                <a:lnTo>
                  <a:pt x="20" y="277"/>
                </a:lnTo>
                <a:lnTo>
                  <a:pt x="22" y="270"/>
                </a:lnTo>
                <a:lnTo>
                  <a:pt x="22" y="266"/>
                </a:lnTo>
                <a:lnTo>
                  <a:pt x="22" y="262"/>
                </a:lnTo>
                <a:lnTo>
                  <a:pt x="22" y="258"/>
                </a:lnTo>
                <a:lnTo>
                  <a:pt x="22" y="254"/>
                </a:lnTo>
                <a:lnTo>
                  <a:pt x="22" y="250"/>
                </a:lnTo>
                <a:lnTo>
                  <a:pt x="22" y="246"/>
                </a:lnTo>
                <a:lnTo>
                  <a:pt x="22" y="243"/>
                </a:lnTo>
                <a:lnTo>
                  <a:pt x="23" y="238"/>
                </a:lnTo>
                <a:lnTo>
                  <a:pt x="23" y="234"/>
                </a:lnTo>
                <a:lnTo>
                  <a:pt x="23" y="231"/>
                </a:lnTo>
                <a:lnTo>
                  <a:pt x="23" y="227"/>
                </a:lnTo>
                <a:lnTo>
                  <a:pt x="24" y="223"/>
                </a:lnTo>
                <a:lnTo>
                  <a:pt x="24" y="220"/>
                </a:lnTo>
                <a:lnTo>
                  <a:pt x="26" y="215"/>
                </a:lnTo>
                <a:lnTo>
                  <a:pt x="26" y="212"/>
                </a:lnTo>
                <a:lnTo>
                  <a:pt x="28" y="206"/>
                </a:lnTo>
                <a:lnTo>
                  <a:pt x="28" y="202"/>
                </a:lnTo>
                <a:lnTo>
                  <a:pt x="29" y="197"/>
                </a:lnTo>
                <a:lnTo>
                  <a:pt x="29" y="194"/>
                </a:lnTo>
                <a:lnTo>
                  <a:pt x="31" y="188"/>
                </a:lnTo>
                <a:lnTo>
                  <a:pt x="31" y="184"/>
                </a:lnTo>
                <a:lnTo>
                  <a:pt x="33" y="180"/>
                </a:lnTo>
                <a:lnTo>
                  <a:pt x="33" y="176"/>
                </a:lnTo>
                <a:lnTo>
                  <a:pt x="35" y="172"/>
                </a:lnTo>
                <a:lnTo>
                  <a:pt x="35" y="170"/>
                </a:lnTo>
                <a:lnTo>
                  <a:pt x="37" y="166"/>
                </a:lnTo>
                <a:lnTo>
                  <a:pt x="38" y="162"/>
                </a:lnTo>
                <a:lnTo>
                  <a:pt x="40" y="158"/>
                </a:lnTo>
                <a:lnTo>
                  <a:pt x="42" y="156"/>
                </a:lnTo>
                <a:lnTo>
                  <a:pt x="44" y="153"/>
                </a:lnTo>
                <a:lnTo>
                  <a:pt x="46" y="150"/>
                </a:lnTo>
                <a:lnTo>
                  <a:pt x="48" y="146"/>
                </a:lnTo>
                <a:lnTo>
                  <a:pt x="48" y="145"/>
                </a:lnTo>
                <a:lnTo>
                  <a:pt x="50" y="143"/>
                </a:lnTo>
                <a:lnTo>
                  <a:pt x="52" y="141"/>
                </a:lnTo>
                <a:lnTo>
                  <a:pt x="53" y="139"/>
                </a:lnTo>
                <a:lnTo>
                  <a:pt x="53" y="138"/>
                </a:lnTo>
                <a:lnTo>
                  <a:pt x="55" y="137"/>
                </a:lnTo>
                <a:lnTo>
                  <a:pt x="57" y="135"/>
                </a:lnTo>
                <a:lnTo>
                  <a:pt x="59" y="134"/>
                </a:lnTo>
                <a:lnTo>
                  <a:pt x="59" y="134"/>
                </a:lnTo>
                <a:lnTo>
                  <a:pt x="61" y="132"/>
                </a:lnTo>
                <a:lnTo>
                  <a:pt x="63" y="132"/>
                </a:lnTo>
                <a:lnTo>
                  <a:pt x="64" y="130"/>
                </a:lnTo>
                <a:lnTo>
                  <a:pt x="66" y="130"/>
                </a:lnTo>
                <a:lnTo>
                  <a:pt x="68" y="130"/>
                </a:lnTo>
                <a:lnTo>
                  <a:pt x="70" y="130"/>
                </a:lnTo>
                <a:lnTo>
                  <a:pt x="72" y="130"/>
                </a:lnTo>
                <a:lnTo>
                  <a:pt x="73" y="132"/>
                </a:lnTo>
                <a:lnTo>
                  <a:pt x="74" y="134"/>
                </a:lnTo>
                <a:lnTo>
                  <a:pt x="76" y="135"/>
                </a:lnTo>
                <a:lnTo>
                  <a:pt x="78" y="137"/>
                </a:lnTo>
                <a:lnTo>
                  <a:pt x="78" y="140"/>
                </a:lnTo>
                <a:lnTo>
                  <a:pt x="80" y="142"/>
                </a:lnTo>
                <a:lnTo>
                  <a:pt x="80" y="144"/>
                </a:lnTo>
                <a:lnTo>
                  <a:pt x="81" y="145"/>
                </a:lnTo>
                <a:lnTo>
                  <a:pt x="81" y="149"/>
                </a:lnTo>
                <a:lnTo>
                  <a:pt x="83" y="151"/>
                </a:lnTo>
                <a:lnTo>
                  <a:pt x="83" y="154"/>
                </a:lnTo>
                <a:lnTo>
                  <a:pt x="84" y="155"/>
                </a:lnTo>
                <a:lnTo>
                  <a:pt x="84" y="157"/>
                </a:lnTo>
                <a:lnTo>
                  <a:pt x="86" y="159"/>
                </a:lnTo>
                <a:lnTo>
                  <a:pt x="88" y="161"/>
                </a:lnTo>
                <a:lnTo>
                  <a:pt x="90" y="162"/>
                </a:lnTo>
                <a:lnTo>
                  <a:pt x="90" y="164"/>
                </a:lnTo>
                <a:lnTo>
                  <a:pt x="92" y="165"/>
                </a:lnTo>
                <a:lnTo>
                  <a:pt x="94" y="167"/>
                </a:lnTo>
                <a:lnTo>
                  <a:pt x="96" y="167"/>
                </a:lnTo>
                <a:lnTo>
                  <a:pt x="98" y="169"/>
                </a:lnTo>
                <a:lnTo>
                  <a:pt x="100" y="169"/>
                </a:lnTo>
                <a:lnTo>
                  <a:pt x="101" y="169"/>
                </a:lnTo>
                <a:lnTo>
                  <a:pt x="103" y="169"/>
                </a:lnTo>
                <a:lnTo>
                  <a:pt x="105" y="170"/>
                </a:lnTo>
                <a:lnTo>
                  <a:pt x="107" y="170"/>
                </a:lnTo>
                <a:lnTo>
                  <a:pt x="109" y="170"/>
                </a:lnTo>
                <a:lnTo>
                  <a:pt x="111" y="168"/>
                </a:lnTo>
                <a:lnTo>
                  <a:pt x="112" y="168"/>
                </a:lnTo>
                <a:lnTo>
                  <a:pt x="114" y="166"/>
                </a:lnTo>
                <a:lnTo>
                  <a:pt x="116" y="165"/>
                </a:lnTo>
                <a:lnTo>
                  <a:pt x="118" y="163"/>
                </a:lnTo>
                <a:lnTo>
                  <a:pt x="118" y="163"/>
                </a:lnTo>
                <a:lnTo>
                  <a:pt x="120" y="162"/>
                </a:lnTo>
                <a:lnTo>
                  <a:pt x="120" y="160"/>
                </a:lnTo>
                <a:lnTo>
                  <a:pt x="122" y="158"/>
                </a:lnTo>
                <a:lnTo>
                  <a:pt x="122" y="156"/>
                </a:lnTo>
                <a:lnTo>
                  <a:pt x="124" y="155"/>
                </a:lnTo>
                <a:lnTo>
                  <a:pt x="124" y="153"/>
                </a:lnTo>
                <a:lnTo>
                  <a:pt x="126" y="150"/>
                </a:lnTo>
                <a:lnTo>
                  <a:pt x="126" y="148"/>
                </a:lnTo>
                <a:lnTo>
                  <a:pt x="126" y="146"/>
                </a:lnTo>
                <a:lnTo>
                  <a:pt x="126" y="144"/>
                </a:lnTo>
                <a:lnTo>
                  <a:pt x="128" y="140"/>
                </a:lnTo>
                <a:lnTo>
                  <a:pt x="128" y="138"/>
                </a:lnTo>
                <a:lnTo>
                  <a:pt x="130" y="136"/>
                </a:lnTo>
                <a:lnTo>
                  <a:pt x="130" y="134"/>
                </a:lnTo>
                <a:lnTo>
                  <a:pt x="132" y="130"/>
                </a:lnTo>
                <a:lnTo>
                  <a:pt x="132" y="128"/>
                </a:lnTo>
                <a:lnTo>
                  <a:pt x="134" y="126"/>
                </a:lnTo>
                <a:lnTo>
                  <a:pt x="136" y="124"/>
                </a:lnTo>
                <a:lnTo>
                  <a:pt x="138" y="120"/>
                </a:lnTo>
                <a:lnTo>
                  <a:pt x="138" y="118"/>
                </a:lnTo>
                <a:lnTo>
                  <a:pt x="139" y="116"/>
                </a:lnTo>
                <a:lnTo>
                  <a:pt x="141" y="114"/>
                </a:lnTo>
                <a:lnTo>
                  <a:pt x="143" y="110"/>
                </a:lnTo>
                <a:lnTo>
                  <a:pt x="143" y="108"/>
                </a:lnTo>
                <a:lnTo>
                  <a:pt x="145" y="106"/>
                </a:lnTo>
                <a:lnTo>
                  <a:pt x="147" y="104"/>
                </a:lnTo>
                <a:lnTo>
                  <a:pt x="149" y="100"/>
                </a:lnTo>
                <a:lnTo>
                  <a:pt x="151" y="98"/>
                </a:lnTo>
                <a:lnTo>
                  <a:pt x="152" y="97"/>
                </a:lnTo>
                <a:lnTo>
                  <a:pt x="154" y="95"/>
                </a:lnTo>
                <a:lnTo>
                  <a:pt x="157" y="91"/>
                </a:lnTo>
                <a:lnTo>
                  <a:pt x="159" y="89"/>
                </a:lnTo>
                <a:lnTo>
                  <a:pt x="161" y="87"/>
                </a:lnTo>
                <a:lnTo>
                  <a:pt x="162" y="86"/>
                </a:lnTo>
                <a:lnTo>
                  <a:pt x="164" y="82"/>
                </a:lnTo>
                <a:lnTo>
                  <a:pt x="166" y="80"/>
                </a:lnTo>
                <a:lnTo>
                  <a:pt x="168" y="78"/>
                </a:lnTo>
                <a:lnTo>
                  <a:pt x="170" y="77"/>
                </a:lnTo>
                <a:lnTo>
                  <a:pt x="172" y="74"/>
                </a:lnTo>
                <a:lnTo>
                  <a:pt x="174" y="73"/>
                </a:lnTo>
                <a:lnTo>
                  <a:pt x="176" y="71"/>
                </a:lnTo>
                <a:lnTo>
                  <a:pt x="178" y="70"/>
                </a:lnTo>
                <a:lnTo>
                  <a:pt x="181" y="68"/>
                </a:lnTo>
                <a:lnTo>
                  <a:pt x="183" y="68"/>
                </a:lnTo>
                <a:lnTo>
                  <a:pt x="186" y="67"/>
                </a:lnTo>
                <a:lnTo>
                  <a:pt x="188" y="67"/>
                </a:lnTo>
                <a:lnTo>
                  <a:pt x="192" y="65"/>
                </a:lnTo>
                <a:lnTo>
                  <a:pt x="194" y="65"/>
                </a:lnTo>
                <a:lnTo>
                  <a:pt x="198" y="64"/>
                </a:lnTo>
                <a:lnTo>
                  <a:pt x="199" y="64"/>
                </a:lnTo>
                <a:lnTo>
                  <a:pt x="203" y="62"/>
                </a:lnTo>
                <a:lnTo>
                  <a:pt x="205" y="62"/>
                </a:lnTo>
                <a:lnTo>
                  <a:pt x="209" y="62"/>
                </a:lnTo>
                <a:lnTo>
                  <a:pt x="210" y="62"/>
                </a:lnTo>
                <a:lnTo>
                  <a:pt x="214" y="62"/>
                </a:lnTo>
                <a:lnTo>
                  <a:pt x="216" y="64"/>
                </a:lnTo>
                <a:lnTo>
                  <a:pt x="219" y="64"/>
                </a:lnTo>
                <a:lnTo>
                  <a:pt x="221" y="66"/>
                </a:lnTo>
                <a:lnTo>
                  <a:pt x="225" y="66"/>
                </a:lnTo>
                <a:lnTo>
                  <a:pt x="227" y="67"/>
                </a:lnTo>
                <a:lnTo>
                  <a:pt x="230" y="69"/>
                </a:lnTo>
                <a:lnTo>
                  <a:pt x="232" y="71"/>
                </a:lnTo>
                <a:lnTo>
                  <a:pt x="236" y="73"/>
                </a:lnTo>
                <a:lnTo>
                  <a:pt x="236" y="75"/>
                </a:lnTo>
                <a:lnTo>
                  <a:pt x="237" y="77"/>
                </a:lnTo>
                <a:lnTo>
                  <a:pt x="237" y="78"/>
                </a:lnTo>
                <a:lnTo>
                  <a:pt x="239" y="80"/>
                </a:lnTo>
                <a:lnTo>
                  <a:pt x="239" y="82"/>
                </a:lnTo>
                <a:lnTo>
                  <a:pt x="239" y="84"/>
                </a:lnTo>
                <a:lnTo>
                  <a:pt x="239" y="86"/>
                </a:lnTo>
                <a:lnTo>
                  <a:pt x="241" y="88"/>
                </a:lnTo>
                <a:lnTo>
                  <a:pt x="241" y="92"/>
                </a:lnTo>
                <a:lnTo>
                  <a:pt x="241" y="94"/>
                </a:lnTo>
                <a:lnTo>
                  <a:pt x="241" y="96"/>
                </a:lnTo>
                <a:lnTo>
                  <a:pt x="243" y="97"/>
                </a:lnTo>
                <a:lnTo>
                  <a:pt x="243" y="100"/>
                </a:lnTo>
                <a:lnTo>
                  <a:pt x="244" y="102"/>
                </a:lnTo>
                <a:lnTo>
                  <a:pt x="244" y="104"/>
                </a:lnTo>
                <a:lnTo>
                  <a:pt x="246" y="106"/>
                </a:lnTo>
                <a:lnTo>
                  <a:pt x="246" y="110"/>
                </a:lnTo>
                <a:lnTo>
                  <a:pt x="247" y="114"/>
                </a:lnTo>
                <a:lnTo>
                  <a:pt x="247" y="118"/>
                </a:lnTo>
                <a:lnTo>
                  <a:pt x="248" y="121"/>
                </a:lnTo>
                <a:lnTo>
                  <a:pt x="248" y="125"/>
                </a:lnTo>
                <a:lnTo>
                  <a:pt x="250" y="128"/>
                </a:lnTo>
                <a:lnTo>
                  <a:pt x="250" y="132"/>
                </a:lnTo>
                <a:lnTo>
                  <a:pt x="252" y="134"/>
                </a:lnTo>
                <a:lnTo>
                  <a:pt x="252" y="138"/>
                </a:lnTo>
                <a:lnTo>
                  <a:pt x="254" y="142"/>
                </a:lnTo>
                <a:lnTo>
                  <a:pt x="254" y="145"/>
                </a:lnTo>
                <a:lnTo>
                  <a:pt x="256" y="147"/>
                </a:lnTo>
                <a:lnTo>
                  <a:pt x="256" y="151"/>
                </a:lnTo>
                <a:lnTo>
                  <a:pt x="258" y="154"/>
                </a:lnTo>
                <a:lnTo>
                  <a:pt x="258" y="158"/>
                </a:lnTo>
                <a:lnTo>
                  <a:pt x="260" y="160"/>
                </a:lnTo>
                <a:lnTo>
                  <a:pt x="260" y="164"/>
                </a:lnTo>
                <a:lnTo>
                  <a:pt x="260" y="166"/>
                </a:lnTo>
                <a:lnTo>
                  <a:pt x="260" y="169"/>
                </a:lnTo>
                <a:lnTo>
                  <a:pt x="262" y="171"/>
                </a:lnTo>
                <a:lnTo>
                  <a:pt x="262" y="175"/>
                </a:lnTo>
                <a:lnTo>
                  <a:pt x="262" y="176"/>
                </a:lnTo>
                <a:lnTo>
                  <a:pt x="262" y="178"/>
                </a:lnTo>
                <a:lnTo>
                  <a:pt x="264" y="180"/>
                </a:lnTo>
                <a:lnTo>
                  <a:pt x="264" y="184"/>
                </a:lnTo>
                <a:lnTo>
                  <a:pt x="264" y="186"/>
                </a:lnTo>
                <a:lnTo>
                  <a:pt x="264" y="188"/>
                </a:lnTo>
                <a:lnTo>
                  <a:pt x="266" y="190"/>
                </a:lnTo>
                <a:lnTo>
                  <a:pt x="266" y="194"/>
                </a:lnTo>
                <a:lnTo>
                  <a:pt x="266" y="196"/>
                </a:lnTo>
                <a:lnTo>
                  <a:pt x="266" y="198"/>
                </a:lnTo>
                <a:lnTo>
                  <a:pt x="268" y="200"/>
                </a:lnTo>
                <a:lnTo>
                  <a:pt x="268" y="206"/>
                </a:lnTo>
                <a:lnTo>
                  <a:pt x="270" y="210"/>
                </a:lnTo>
                <a:lnTo>
                  <a:pt x="270" y="216"/>
                </a:lnTo>
                <a:lnTo>
                  <a:pt x="272" y="220"/>
                </a:lnTo>
                <a:lnTo>
                  <a:pt x="272" y="225"/>
                </a:lnTo>
                <a:lnTo>
                  <a:pt x="274" y="228"/>
                </a:lnTo>
                <a:lnTo>
                  <a:pt x="275" y="232"/>
                </a:lnTo>
                <a:lnTo>
                  <a:pt x="277" y="236"/>
                </a:lnTo>
                <a:lnTo>
                  <a:pt x="277" y="242"/>
                </a:lnTo>
                <a:lnTo>
                  <a:pt x="278" y="245"/>
                </a:lnTo>
                <a:lnTo>
                  <a:pt x="278" y="249"/>
                </a:lnTo>
                <a:lnTo>
                  <a:pt x="280" y="253"/>
                </a:lnTo>
                <a:lnTo>
                  <a:pt x="280" y="258"/>
                </a:lnTo>
                <a:lnTo>
                  <a:pt x="282" y="262"/>
                </a:lnTo>
                <a:lnTo>
                  <a:pt x="284" y="266"/>
                </a:lnTo>
                <a:lnTo>
                  <a:pt x="286" y="270"/>
                </a:lnTo>
                <a:lnTo>
                  <a:pt x="286" y="274"/>
                </a:lnTo>
                <a:lnTo>
                  <a:pt x="286" y="278"/>
                </a:lnTo>
                <a:lnTo>
                  <a:pt x="286" y="282"/>
                </a:lnTo>
                <a:lnTo>
                  <a:pt x="287" y="286"/>
                </a:lnTo>
                <a:lnTo>
                  <a:pt x="287" y="290"/>
                </a:lnTo>
                <a:lnTo>
                  <a:pt x="287" y="293"/>
                </a:lnTo>
                <a:lnTo>
                  <a:pt x="287" y="297"/>
                </a:lnTo>
                <a:lnTo>
                  <a:pt x="287" y="300"/>
                </a:lnTo>
                <a:lnTo>
                  <a:pt x="287" y="304"/>
                </a:lnTo>
                <a:lnTo>
                  <a:pt x="287" y="308"/>
                </a:lnTo>
                <a:lnTo>
                  <a:pt x="287" y="311"/>
                </a:lnTo>
                <a:lnTo>
                  <a:pt x="288" y="314"/>
                </a:lnTo>
                <a:lnTo>
                  <a:pt x="288" y="318"/>
                </a:lnTo>
                <a:lnTo>
                  <a:pt x="290" y="321"/>
                </a:lnTo>
                <a:lnTo>
                  <a:pt x="290" y="324"/>
                </a:lnTo>
                <a:lnTo>
                  <a:pt x="292" y="326"/>
                </a:lnTo>
                <a:lnTo>
                  <a:pt x="292" y="330"/>
                </a:lnTo>
                <a:lnTo>
                  <a:pt x="294" y="334"/>
                </a:lnTo>
                <a:lnTo>
                  <a:pt x="295" y="338"/>
                </a:lnTo>
                <a:lnTo>
                  <a:pt x="297" y="340"/>
                </a:lnTo>
                <a:lnTo>
                  <a:pt x="297" y="342"/>
                </a:lnTo>
                <a:lnTo>
                  <a:pt x="298" y="344"/>
                </a:lnTo>
                <a:lnTo>
                  <a:pt x="300" y="346"/>
                </a:lnTo>
                <a:lnTo>
                  <a:pt x="302" y="348"/>
                </a:lnTo>
                <a:lnTo>
                  <a:pt x="304" y="350"/>
                </a:lnTo>
                <a:lnTo>
                  <a:pt x="305" y="352"/>
                </a:lnTo>
                <a:lnTo>
                  <a:pt x="307" y="354"/>
                </a:lnTo>
                <a:lnTo>
                  <a:pt x="309" y="356"/>
                </a:lnTo>
                <a:lnTo>
                  <a:pt x="311" y="358"/>
                </a:lnTo>
                <a:lnTo>
                  <a:pt x="313" y="359"/>
                </a:lnTo>
                <a:lnTo>
                  <a:pt x="315" y="361"/>
                </a:lnTo>
                <a:lnTo>
                  <a:pt x="317" y="362"/>
                </a:lnTo>
                <a:lnTo>
                  <a:pt x="317" y="364"/>
                </a:lnTo>
                <a:lnTo>
                  <a:pt x="318" y="364"/>
                </a:lnTo>
                <a:lnTo>
                  <a:pt x="318" y="366"/>
                </a:lnTo>
                <a:lnTo>
                  <a:pt x="320" y="366"/>
                </a:lnTo>
                <a:lnTo>
                  <a:pt x="320" y="368"/>
                </a:lnTo>
                <a:lnTo>
                  <a:pt x="322" y="368"/>
                </a:lnTo>
                <a:lnTo>
                  <a:pt x="322" y="368"/>
                </a:lnTo>
                <a:lnTo>
                  <a:pt x="324" y="368"/>
                </a:lnTo>
                <a:lnTo>
                  <a:pt x="324" y="369"/>
                </a:lnTo>
                <a:lnTo>
                  <a:pt x="326" y="369"/>
                </a:lnTo>
                <a:lnTo>
                  <a:pt x="326" y="369"/>
                </a:lnTo>
                <a:lnTo>
                  <a:pt x="328" y="369"/>
                </a:lnTo>
                <a:lnTo>
                  <a:pt x="328" y="369"/>
                </a:lnTo>
                <a:lnTo>
                  <a:pt x="330" y="369"/>
                </a:lnTo>
                <a:lnTo>
                  <a:pt x="330" y="369"/>
                </a:lnTo>
                <a:lnTo>
                  <a:pt x="332" y="369"/>
                </a:lnTo>
                <a:lnTo>
                  <a:pt x="334" y="369"/>
                </a:lnTo>
                <a:lnTo>
                  <a:pt x="336" y="369"/>
                </a:lnTo>
                <a:lnTo>
                  <a:pt x="338" y="369"/>
                </a:lnTo>
                <a:lnTo>
                  <a:pt x="341" y="367"/>
                </a:lnTo>
                <a:lnTo>
                  <a:pt x="343" y="367"/>
                </a:lnTo>
                <a:lnTo>
                  <a:pt x="345" y="365"/>
                </a:lnTo>
                <a:lnTo>
                  <a:pt x="346" y="364"/>
                </a:lnTo>
                <a:lnTo>
                  <a:pt x="349" y="362"/>
                </a:lnTo>
                <a:lnTo>
                  <a:pt x="351" y="361"/>
                </a:lnTo>
                <a:lnTo>
                  <a:pt x="353" y="359"/>
                </a:lnTo>
                <a:lnTo>
                  <a:pt x="355" y="357"/>
                </a:lnTo>
                <a:lnTo>
                  <a:pt x="356" y="355"/>
                </a:lnTo>
                <a:lnTo>
                  <a:pt x="358" y="353"/>
                </a:lnTo>
                <a:lnTo>
                  <a:pt x="360" y="351"/>
                </a:lnTo>
                <a:lnTo>
                  <a:pt x="362" y="350"/>
                </a:lnTo>
                <a:lnTo>
                  <a:pt x="365" y="346"/>
                </a:lnTo>
                <a:lnTo>
                  <a:pt x="366" y="345"/>
                </a:lnTo>
                <a:lnTo>
                  <a:pt x="368" y="343"/>
                </a:lnTo>
                <a:lnTo>
                  <a:pt x="370" y="341"/>
                </a:lnTo>
                <a:lnTo>
                  <a:pt x="372" y="339"/>
                </a:lnTo>
                <a:lnTo>
                  <a:pt x="372" y="337"/>
                </a:lnTo>
                <a:lnTo>
                  <a:pt x="373" y="334"/>
                </a:lnTo>
                <a:lnTo>
                  <a:pt x="375" y="332"/>
                </a:lnTo>
                <a:lnTo>
                  <a:pt x="377" y="329"/>
                </a:lnTo>
                <a:lnTo>
                  <a:pt x="377" y="327"/>
                </a:lnTo>
                <a:lnTo>
                  <a:pt x="379" y="325"/>
                </a:lnTo>
                <a:lnTo>
                  <a:pt x="380" y="323"/>
                </a:lnTo>
                <a:lnTo>
                  <a:pt x="382" y="320"/>
                </a:lnTo>
                <a:lnTo>
                  <a:pt x="383" y="318"/>
                </a:lnTo>
                <a:lnTo>
                  <a:pt x="385" y="314"/>
                </a:lnTo>
                <a:lnTo>
                  <a:pt x="386" y="312"/>
                </a:lnTo>
                <a:lnTo>
                  <a:pt x="388" y="309"/>
                </a:lnTo>
                <a:lnTo>
                  <a:pt x="390" y="307"/>
                </a:lnTo>
                <a:lnTo>
                  <a:pt x="392" y="303"/>
                </a:lnTo>
                <a:lnTo>
                  <a:pt x="394" y="300"/>
                </a:lnTo>
                <a:lnTo>
                  <a:pt x="396" y="296"/>
                </a:lnTo>
                <a:lnTo>
                  <a:pt x="398" y="294"/>
                </a:lnTo>
                <a:lnTo>
                  <a:pt x="400" y="291"/>
                </a:lnTo>
                <a:lnTo>
                  <a:pt x="402" y="288"/>
                </a:lnTo>
                <a:lnTo>
                  <a:pt x="404" y="284"/>
                </a:lnTo>
                <a:lnTo>
                  <a:pt x="406" y="282"/>
                </a:lnTo>
                <a:lnTo>
                  <a:pt x="408" y="280"/>
                </a:lnTo>
                <a:lnTo>
                  <a:pt x="410" y="278"/>
                </a:lnTo>
                <a:lnTo>
                  <a:pt x="413" y="275"/>
                </a:lnTo>
                <a:lnTo>
                  <a:pt x="414" y="274"/>
                </a:lnTo>
                <a:lnTo>
                  <a:pt x="418" y="273"/>
                </a:lnTo>
                <a:lnTo>
                  <a:pt x="420" y="273"/>
                </a:lnTo>
                <a:lnTo>
                  <a:pt x="423" y="272"/>
                </a:lnTo>
                <a:lnTo>
                  <a:pt x="423" y="274"/>
                </a:lnTo>
                <a:lnTo>
                  <a:pt x="425" y="274"/>
                </a:lnTo>
                <a:lnTo>
                  <a:pt x="426" y="275"/>
                </a:lnTo>
                <a:lnTo>
                  <a:pt x="428" y="275"/>
                </a:lnTo>
                <a:lnTo>
                  <a:pt x="428" y="277"/>
                </a:lnTo>
                <a:lnTo>
                  <a:pt x="430" y="278"/>
                </a:lnTo>
                <a:lnTo>
                  <a:pt x="430" y="280"/>
                </a:lnTo>
                <a:lnTo>
                  <a:pt x="432" y="280"/>
                </a:lnTo>
                <a:lnTo>
                  <a:pt x="432" y="282"/>
                </a:lnTo>
                <a:lnTo>
                  <a:pt x="432" y="284"/>
                </a:lnTo>
                <a:lnTo>
                  <a:pt x="432" y="286"/>
                </a:lnTo>
                <a:lnTo>
                  <a:pt x="434" y="287"/>
                </a:lnTo>
                <a:lnTo>
                  <a:pt x="434" y="289"/>
                </a:lnTo>
                <a:lnTo>
                  <a:pt x="436" y="291"/>
                </a:lnTo>
                <a:lnTo>
                  <a:pt x="436" y="293"/>
                </a:lnTo>
                <a:lnTo>
                  <a:pt x="438" y="293"/>
                </a:lnTo>
                <a:lnTo>
                  <a:pt x="438" y="296"/>
                </a:lnTo>
                <a:lnTo>
                  <a:pt x="440" y="300"/>
                </a:lnTo>
                <a:lnTo>
                  <a:pt x="440" y="304"/>
                </a:lnTo>
                <a:lnTo>
                  <a:pt x="442" y="306"/>
                </a:lnTo>
                <a:lnTo>
                  <a:pt x="442" y="310"/>
                </a:lnTo>
                <a:lnTo>
                  <a:pt x="444" y="312"/>
                </a:lnTo>
                <a:lnTo>
                  <a:pt x="445" y="316"/>
                </a:lnTo>
                <a:lnTo>
                  <a:pt x="447" y="318"/>
                </a:lnTo>
                <a:lnTo>
                  <a:pt x="447" y="321"/>
                </a:lnTo>
                <a:lnTo>
                  <a:pt x="449" y="324"/>
                </a:lnTo>
                <a:lnTo>
                  <a:pt x="449" y="328"/>
                </a:lnTo>
                <a:lnTo>
                  <a:pt x="451" y="330"/>
                </a:lnTo>
                <a:lnTo>
                  <a:pt x="451" y="333"/>
                </a:lnTo>
                <a:lnTo>
                  <a:pt x="453" y="336"/>
                </a:lnTo>
                <a:lnTo>
                  <a:pt x="454" y="340"/>
                </a:lnTo>
                <a:lnTo>
                  <a:pt x="456" y="341"/>
                </a:lnTo>
                <a:lnTo>
                  <a:pt x="456" y="345"/>
                </a:lnTo>
                <a:lnTo>
                  <a:pt x="456" y="347"/>
                </a:lnTo>
                <a:lnTo>
                  <a:pt x="456" y="349"/>
                </a:lnTo>
                <a:lnTo>
                  <a:pt x="458" y="351"/>
                </a:lnTo>
                <a:lnTo>
                  <a:pt x="458" y="353"/>
                </a:lnTo>
                <a:lnTo>
                  <a:pt x="460" y="355"/>
                </a:lnTo>
                <a:lnTo>
                  <a:pt x="460" y="357"/>
                </a:lnTo>
                <a:lnTo>
                  <a:pt x="461" y="359"/>
                </a:lnTo>
                <a:lnTo>
                  <a:pt x="461" y="361"/>
                </a:lnTo>
                <a:lnTo>
                  <a:pt x="462" y="363"/>
                </a:lnTo>
                <a:lnTo>
                  <a:pt x="462" y="365"/>
                </a:lnTo>
                <a:lnTo>
                  <a:pt x="464" y="367"/>
                </a:lnTo>
                <a:lnTo>
                  <a:pt x="464" y="369"/>
                </a:lnTo>
                <a:lnTo>
                  <a:pt x="466" y="371"/>
                </a:lnTo>
                <a:lnTo>
                  <a:pt x="466" y="372"/>
                </a:lnTo>
                <a:lnTo>
                  <a:pt x="468" y="374"/>
                </a:lnTo>
                <a:lnTo>
                  <a:pt x="468" y="378"/>
                </a:lnTo>
                <a:lnTo>
                  <a:pt x="470" y="381"/>
                </a:lnTo>
                <a:lnTo>
                  <a:pt x="471" y="385"/>
                </a:lnTo>
                <a:lnTo>
                  <a:pt x="473" y="387"/>
                </a:lnTo>
                <a:lnTo>
                  <a:pt x="473" y="390"/>
                </a:lnTo>
                <a:lnTo>
                  <a:pt x="474" y="392"/>
                </a:lnTo>
                <a:lnTo>
                  <a:pt x="476" y="395"/>
                </a:lnTo>
                <a:lnTo>
                  <a:pt x="478" y="397"/>
                </a:lnTo>
                <a:lnTo>
                  <a:pt x="479" y="399"/>
                </a:lnTo>
                <a:lnTo>
                  <a:pt x="481" y="401"/>
                </a:lnTo>
                <a:lnTo>
                  <a:pt x="482" y="403"/>
                </a:lnTo>
                <a:lnTo>
                  <a:pt x="484" y="405"/>
                </a:lnTo>
                <a:lnTo>
                  <a:pt x="486" y="407"/>
                </a:lnTo>
                <a:lnTo>
                  <a:pt x="488" y="409"/>
                </a:lnTo>
                <a:lnTo>
                  <a:pt x="490" y="410"/>
                </a:lnTo>
                <a:lnTo>
                  <a:pt x="493" y="412"/>
                </a:lnTo>
                <a:lnTo>
                  <a:pt x="495" y="414"/>
                </a:lnTo>
                <a:lnTo>
                  <a:pt x="497" y="416"/>
                </a:lnTo>
                <a:lnTo>
                  <a:pt x="499" y="418"/>
                </a:lnTo>
                <a:lnTo>
                  <a:pt x="501" y="420"/>
                </a:lnTo>
                <a:lnTo>
                  <a:pt x="502" y="422"/>
                </a:lnTo>
                <a:lnTo>
                  <a:pt x="504" y="422"/>
                </a:lnTo>
                <a:lnTo>
                  <a:pt x="506" y="424"/>
                </a:lnTo>
                <a:lnTo>
                  <a:pt x="510" y="424"/>
                </a:lnTo>
                <a:lnTo>
                  <a:pt x="512" y="426"/>
                </a:lnTo>
                <a:lnTo>
                  <a:pt x="514" y="426"/>
                </a:lnTo>
                <a:lnTo>
                  <a:pt x="516" y="427"/>
                </a:lnTo>
                <a:lnTo>
                  <a:pt x="519" y="427"/>
                </a:lnTo>
                <a:lnTo>
                  <a:pt x="521" y="427"/>
                </a:lnTo>
                <a:lnTo>
                  <a:pt x="524" y="427"/>
                </a:lnTo>
                <a:lnTo>
                  <a:pt x="526" y="427"/>
                </a:lnTo>
                <a:lnTo>
                  <a:pt x="529" y="427"/>
                </a:lnTo>
                <a:lnTo>
                  <a:pt x="531" y="427"/>
                </a:lnTo>
                <a:lnTo>
                  <a:pt x="533" y="427"/>
                </a:lnTo>
                <a:lnTo>
                  <a:pt x="535" y="427"/>
                </a:lnTo>
                <a:lnTo>
                  <a:pt x="538" y="426"/>
                </a:lnTo>
                <a:lnTo>
                  <a:pt x="539" y="426"/>
                </a:lnTo>
                <a:lnTo>
                  <a:pt x="541" y="426"/>
                </a:lnTo>
                <a:lnTo>
                  <a:pt x="543" y="426"/>
                </a:lnTo>
                <a:lnTo>
                  <a:pt x="546" y="424"/>
                </a:lnTo>
                <a:lnTo>
                  <a:pt x="548" y="424"/>
                </a:lnTo>
                <a:lnTo>
                  <a:pt x="550" y="422"/>
                </a:lnTo>
                <a:lnTo>
                  <a:pt x="552" y="422"/>
                </a:lnTo>
                <a:lnTo>
                  <a:pt x="554" y="420"/>
                </a:lnTo>
                <a:lnTo>
                  <a:pt x="556" y="420"/>
                </a:lnTo>
                <a:lnTo>
                  <a:pt x="558" y="419"/>
                </a:lnTo>
                <a:lnTo>
                  <a:pt x="560" y="418"/>
                </a:lnTo>
                <a:lnTo>
                  <a:pt x="564" y="416"/>
                </a:lnTo>
                <a:lnTo>
                  <a:pt x="565" y="416"/>
                </a:lnTo>
                <a:lnTo>
                  <a:pt x="567" y="414"/>
                </a:lnTo>
                <a:lnTo>
                  <a:pt x="569" y="412"/>
                </a:lnTo>
                <a:lnTo>
                  <a:pt x="570" y="410"/>
                </a:lnTo>
                <a:lnTo>
                  <a:pt x="572" y="409"/>
                </a:lnTo>
                <a:lnTo>
                  <a:pt x="574" y="408"/>
                </a:lnTo>
                <a:lnTo>
                  <a:pt x="576" y="406"/>
                </a:lnTo>
                <a:lnTo>
                  <a:pt x="578" y="404"/>
                </a:lnTo>
                <a:lnTo>
                  <a:pt x="580" y="402"/>
                </a:lnTo>
                <a:lnTo>
                  <a:pt x="582" y="400"/>
                </a:lnTo>
                <a:lnTo>
                  <a:pt x="584" y="399"/>
                </a:lnTo>
                <a:lnTo>
                  <a:pt x="586" y="397"/>
                </a:lnTo>
                <a:lnTo>
                  <a:pt x="588" y="395"/>
                </a:lnTo>
                <a:lnTo>
                  <a:pt x="589" y="393"/>
                </a:lnTo>
                <a:lnTo>
                  <a:pt x="591" y="391"/>
                </a:lnTo>
                <a:lnTo>
                  <a:pt x="593" y="388"/>
                </a:lnTo>
                <a:lnTo>
                  <a:pt x="595" y="384"/>
                </a:lnTo>
                <a:lnTo>
                  <a:pt x="597" y="380"/>
                </a:lnTo>
                <a:lnTo>
                  <a:pt x="599" y="376"/>
                </a:lnTo>
                <a:lnTo>
                  <a:pt x="602" y="372"/>
                </a:lnTo>
                <a:lnTo>
                  <a:pt x="604" y="369"/>
                </a:lnTo>
                <a:lnTo>
                  <a:pt x="606" y="365"/>
                </a:lnTo>
                <a:lnTo>
                  <a:pt x="607" y="361"/>
                </a:lnTo>
                <a:lnTo>
                  <a:pt x="610" y="356"/>
                </a:lnTo>
                <a:lnTo>
                  <a:pt x="612" y="352"/>
                </a:lnTo>
                <a:lnTo>
                  <a:pt x="614" y="347"/>
                </a:lnTo>
                <a:lnTo>
                  <a:pt x="616" y="343"/>
                </a:lnTo>
                <a:lnTo>
                  <a:pt x="618" y="338"/>
                </a:lnTo>
                <a:lnTo>
                  <a:pt x="620" y="333"/>
                </a:lnTo>
                <a:lnTo>
                  <a:pt x="622" y="328"/>
                </a:lnTo>
                <a:lnTo>
                  <a:pt x="624" y="322"/>
                </a:lnTo>
                <a:lnTo>
                  <a:pt x="627" y="316"/>
                </a:lnTo>
                <a:lnTo>
                  <a:pt x="627" y="314"/>
                </a:lnTo>
                <a:lnTo>
                  <a:pt x="627" y="311"/>
                </a:lnTo>
                <a:lnTo>
                  <a:pt x="627" y="310"/>
                </a:lnTo>
                <a:lnTo>
                  <a:pt x="629" y="306"/>
                </a:lnTo>
                <a:lnTo>
                  <a:pt x="629" y="304"/>
                </a:lnTo>
                <a:lnTo>
                  <a:pt x="630" y="300"/>
                </a:lnTo>
                <a:lnTo>
                  <a:pt x="630" y="298"/>
                </a:lnTo>
                <a:lnTo>
                  <a:pt x="632" y="294"/>
                </a:lnTo>
                <a:lnTo>
                  <a:pt x="632" y="293"/>
                </a:lnTo>
                <a:lnTo>
                  <a:pt x="632" y="289"/>
                </a:lnTo>
                <a:lnTo>
                  <a:pt x="632" y="287"/>
                </a:lnTo>
                <a:lnTo>
                  <a:pt x="634" y="283"/>
                </a:lnTo>
                <a:lnTo>
                  <a:pt x="634" y="281"/>
                </a:lnTo>
                <a:lnTo>
                  <a:pt x="635" y="278"/>
                </a:lnTo>
                <a:lnTo>
                  <a:pt x="635" y="275"/>
                </a:lnTo>
                <a:lnTo>
                  <a:pt x="637" y="272"/>
                </a:lnTo>
                <a:lnTo>
                  <a:pt x="638" y="262"/>
                </a:lnTo>
                <a:lnTo>
                  <a:pt x="640" y="250"/>
                </a:lnTo>
                <a:lnTo>
                  <a:pt x="642" y="241"/>
                </a:lnTo>
                <a:lnTo>
                  <a:pt x="645" y="230"/>
                </a:lnTo>
                <a:lnTo>
                  <a:pt x="647" y="220"/>
                </a:lnTo>
                <a:lnTo>
                  <a:pt x="648" y="211"/>
                </a:lnTo>
                <a:lnTo>
                  <a:pt x="650" y="202"/>
                </a:lnTo>
                <a:lnTo>
                  <a:pt x="654" y="190"/>
                </a:lnTo>
                <a:lnTo>
                  <a:pt x="656" y="181"/>
                </a:lnTo>
                <a:lnTo>
                  <a:pt x="658" y="171"/>
                </a:lnTo>
                <a:lnTo>
                  <a:pt x="660" y="162"/>
                </a:lnTo>
                <a:lnTo>
                  <a:pt x="664" y="150"/>
                </a:lnTo>
                <a:lnTo>
                  <a:pt x="666" y="141"/>
                </a:lnTo>
                <a:lnTo>
                  <a:pt x="668" y="130"/>
                </a:lnTo>
                <a:lnTo>
                  <a:pt x="670" y="118"/>
                </a:lnTo>
                <a:lnTo>
                  <a:pt x="674" y="106"/>
                </a:lnTo>
                <a:lnTo>
                  <a:pt x="674" y="104"/>
                </a:lnTo>
                <a:lnTo>
                  <a:pt x="674" y="102"/>
                </a:lnTo>
                <a:lnTo>
                  <a:pt x="674" y="100"/>
                </a:lnTo>
                <a:lnTo>
                  <a:pt x="674" y="98"/>
                </a:lnTo>
                <a:lnTo>
                  <a:pt x="674" y="96"/>
                </a:lnTo>
                <a:lnTo>
                  <a:pt x="674" y="94"/>
                </a:lnTo>
                <a:lnTo>
                  <a:pt x="674" y="92"/>
                </a:lnTo>
                <a:lnTo>
                  <a:pt x="676" y="90"/>
                </a:lnTo>
                <a:lnTo>
                  <a:pt x="676" y="88"/>
                </a:lnTo>
                <a:lnTo>
                  <a:pt x="676" y="86"/>
                </a:lnTo>
                <a:lnTo>
                  <a:pt x="676" y="84"/>
                </a:lnTo>
                <a:lnTo>
                  <a:pt x="678" y="82"/>
                </a:lnTo>
                <a:lnTo>
                  <a:pt x="678" y="80"/>
                </a:lnTo>
                <a:lnTo>
                  <a:pt x="678" y="78"/>
                </a:lnTo>
                <a:lnTo>
                  <a:pt x="678" y="77"/>
                </a:lnTo>
                <a:lnTo>
                  <a:pt x="680" y="74"/>
                </a:lnTo>
                <a:lnTo>
                  <a:pt x="680" y="74"/>
                </a:lnTo>
                <a:lnTo>
                  <a:pt x="680" y="72"/>
                </a:lnTo>
                <a:lnTo>
                  <a:pt x="680" y="70"/>
                </a:lnTo>
                <a:lnTo>
                  <a:pt x="682" y="69"/>
                </a:lnTo>
                <a:lnTo>
                  <a:pt x="682" y="67"/>
                </a:lnTo>
                <a:lnTo>
                  <a:pt x="683" y="65"/>
                </a:lnTo>
                <a:lnTo>
                  <a:pt x="683" y="63"/>
                </a:lnTo>
                <a:lnTo>
                  <a:pt x="685" y="61"/>
                </a:lnTo>
                <a:lnTo>
                  <a:pt x="685" y="59"/>
                </a:lnTo>
                <a:lnTo>
                  <a:pt x="686" y="57"/>
                </a:lnTo>
                <a:lnTo>
                  <a:pt x="686" y="56"/>
                </a:lnTo>
                <a:lnTo>
                  <a:pt x="688" y="54"/>
                </a:lnTo>
                <a:lnTo>
                  <a:pt x="688" y="52"/>
                </a:lnTo>
                <a:lnTo>
                  <a:pt x="690" y="50"/>
                </a:lnTo>
                <a:lnTo>
                  <a:pt x="690" y="48"/>
                </a:lnTo>
                <a:lnTo>
                  <a:pt x="692" y="46"/>
                </a:lnTo>
                <a:lnTo>
                  <a:pt x="692" y="46"/>
                </a:lnTo>
                <a:lnTo>
                  <a:pt x="694" y="44"/>
                </a:lnTo>
                <a:lnTo>
                  <a:pt x="694" y="42"/>
                </a:lnTo>
                <a:lnTo>
                  <a:pt x="695" y="40"/>
                </a:lnTo>
                <a:lnTo>
                  <a:pt x="695" y="40"/>
                </a:lnTo>
                <a:lnTo>
                  <a:pt x="697" y="38"/>
                </a:lnTo>
                <a:lnTo>
                  <a:pt x="698" y="36"/>
                </a:lnTo>
                <a:lnTo>
                  <a:pt x="700" y="34"/>
                </a:lnTo>
                <a:lnTo>
                  <a:pt x="700" y="34"/>
                </a:lnTo>
                <a:lnTo>
                  <a:pt x="702" y="32"/>
                </a:lnTo>
                <a:lnTo>
                  <a:pt x="702" y="30"/>
                </a:lnTo>
                <a:lnTo>
                  <a:pt x="704" y="29"/>
                </a:lnTo>
                <a:lnTo>
                  <a:pt x="704" y="28"/>
                </a:lnTo>
                <a:lnTo>
                  <a:pt x="706" y="26"/>
                </a:lnTo>
                <a:lnTo>
                  <a:pt x="708" y="24"/>
                </a:lnTo>
                <a:lnTo>
                  <a:pt x="710" y="22"/>
                </a:lnTo>
                <a:lnTo>
                  <a:pt x="710" y="22"/>
                </a:lnTo>
                <a:lnTo>
                  <a:pt x="712" y="20"/>
                </a:lnTo>
                <a:lnTo>
                  <a:pt x="712" y="20"/>
                </a:lnTo>
                <a:lnTo>
                  <a:pt x="714" y="18"/>
                </a:lnTo>
                <a:lnTo>
                  <a:pt x="714" y="18"/>
                </a:lnTo>
                <a:lnTo>
                  <a:pt x="715" y="16"/>
                </a:lnTo>
                <a:lnTo>
                  <a:pt x="715" y="16"/>
                </a:lnTo>
                <a:lnTo>
                  <a:pt x="717" y="14"/>
                </a:lnTo>
                <a:lnTo>
                  <a:pt x="717" y="14"/>
                </a:lnTo>
                <a:lnTo>
                  <a:pt x="719" y="12"/>
                </a:lnTo>
                <a:lnTo>
                  <a:pt x="719" y="12"/>
                </a:lnTo>
                <a:lnTo>
                  <a:pt x="721" y="10"/>
                </a:lnTo>
                <a:lnTo>
                  <a:pt x="721" y="10"/>
                </a:lnTo>
                <a:lnTo>
                  <a:pt x="723" y="9"/>
                </a:lnTo>
                <a:lnTo>
                  <a:pt x="724" y="8"/>
                </a:lnTo>
                <a:lnTo>
                  <a:pt x="725" y="6"/>
                </a:lnTo>
                <a:lnTo>
                  <a:pt x="725" y="6"/>
                </a:lnTo>
                <a:lnTo>
                  <a:pt x="727" y="6"/>
                </a:lnTo>
                <a:lnTo>
                  <a:pt x="729" y="6"/>
                </a:lnTo>
                <a:lnTo>
                  <a:pt x="731" y="4"/>
                </a:lnTo>
                <a:lnTo>
                  <a:pt x="732" y="4"/>
                </a:lnTo>
                <a:lnTo>
                  <a:pt x="734" y="2"/>
                </a:lnTo>
                <a:lnTo>
                  <a:pt x="735" y="2"/>
                </a:lnTo>
                <a:lnTo>
                  <a:pt x="737" y="0"/>
                </a:lnTo>
                <a:lnTo>
                  <a:pt x="737" y="0"/>
                </a:lnTo>
                <a:lnTo>
                  <a:pt x="739" y="0"/>
                </a:lnTo>
                <a:lnTo>
                  <a:pt x="741" y="0"/>
                </a:lnTo>
                <a:lnTo>
                  <a:pt x="743" y="0"/>
                </a:lnTo>
                <a:lnTo>
                  <a:pt x="744" y="0"/>
                </a:lnTo>
                <a:lnTo>
                  <a:pt x="745" y="0"/>
                </a:lnTo>
                <a:lnTo>
                  <a:pt x="747" y="0"/>
                </a:lnTo>
                <a:lnTo>
                  <a:pt x="749" y="0"/>
                </a:lnTo>
                <a:lnTo>
                  <a:pt x="749" y="2"/>
                </a:lnTo>
                <a:lnTo>
                  <a:pt x="751" y="2"/>
                </a:lnTo>
                <a:lnTo>
                  <a:pt x="752" y="3"/>
                </a:lnTo>
                <a:lnTo>
                  <a:pt x="754" y="3"/>
                </a:lnTo>
                <a:lnTo>
                  <a:pt x="754" y="5"/>
                </a:lnTo>
                <a:lnTo>
                  <a:pt x="755" y="5"/>
                </a:lnTo>
                <a:lnTo>
                  <a:pt x="756" y="7"/>
                </a:lnTo>
                <a:lnTo>
                  <a:pt x="758" y="7"/>
                </a:lnTo>
                <a:lnTo>
                  <a:pt x="758" y="9"/>
                </a:lnTo>
                <a:lnTo>
                  <a:pt x="760" y="10"/>
                </a:lnTo>
                <a:lnTo>
                  <a:pt x="760" y="12"/>
                </a:lnTo>
                <a:lnTo>
                  <a:pt x="762" y="12"/>
                </a:lnTo>
                <a:lnTo>
                  <a:pt x="762" y="14"/>
                </a:lnTo>
                <a:lnTo>
                  <a:pt x="763" y="15"/>
                </a:lnTo>
                <a:lnTo>
                  <a:pt x="764" y="17"/>
                </a:lnTo>
                <a:lnTo>
                  <a:pt x="766" y="17"/>
                </a:lnTo>
                <a:lnTo>
                  <a:pt x="766" y="20"/>
                </a:lnTo>
                <a:lnTo>
                  <a:pt x="768" y="24"/>
                </a:lnTo>
                <a:lnTo>
                  <a:pt x="769" y="28"/>
                </a:lnTo>
                <a:lnTo>
                  <a:pt x="771" y="29"/>
                </a:lnTo>
                <a:lnTo>
                  <a:pt x="771" y="33"/>
                </a:lnTo>
                <a:lnTo>
                  <a:pt x="773" y="35"/>
                </a:lnTo>
                <a:lnTo>
                  <a:pt x="774" y="39"/>
                </a:lnTo>
                <a:lnTo>
                  <a:pt x="776" y="40"/>
                </a:lnTo>
                <a:lnTo>
                  <a:pt x="776" y="44"/>
                </a:lnTo>
                <a:lnTo>
                  <a:pt x="778" y="47"/>
                </a:lnTo>
                <a:lnTo>
                  <a:pt x="778" y="50"/>
                </a:lnTo>
                <a:lnTo>
                  <a:pt x="780" y="52"/>
                </a:lnTo>
                <a:lnTo>
                  <a:pt x="780" y="56"/>
                </a:lnTo>
                <a:lnTo>
                  <a:pt x="782" y="59"/>
                </a:lnTo>
                <a:lnTo>
                  <a:pt x="783" y="63"/>
                </a:lnTo>
                <a:lnTo>
                  <a:pt x="785" y="65"/>
                </a:lnTo>
                <a:lnTo>
                  <a:pt x="785" y="69"/>
                </a:lnTo>
                <a:lnTo>
                  <a:pt x="786" y="72"/>
                </a:lnTo>
                <a:lnTo>
                  <a:pt x="786" y="76"/>
                </a:lnTo>
                <a:lnTo>
                  <a:pt x="788" y="78"/>
                </a:lnTo>
                <a:lnTo>
                  <a:pt x="788" y="82"/>
                </a:lnTo>
                <a:lnTo>
                  <a:pt x="788" y="85"/>
                </a:lnTo>
                <a:lnTo>
                  <a:pt x="788" y="88"/>
                </a:lnTo>
                <a:lnTo>
                  <a:pt x="790" y="90"/>
                </a:lnTo>
                <a:lnTo>
                  <a:pt x="790" y="94"/>
                </a:lnTo>
                <a:lnTo>
                  <a:pt x="790" y="98"/>
                </a:lnTo>
                <a:lnTo>
                  <a:pt x="790" y="102"/>
                </a:lnTo>
                <a:lnTo>
                  <a:pt x="792" y="104"/>
                </a:lnTo>
                <a:lnTo>
                  <a:pt x="792" y="107"/>
                </a:lnTo>
                <a:lnTo>
                  <a:pt x="793" y="110"/>
                </a:lnTo>
                <a:lnTo>
                  <a:pt x="793" y="114"/>
                </a:lnTo>
                <a:lnTo>
                  <a:pt x="794" y="116"/>
                </a:lnTo>
                <a:lnTo>
                  <a:pt x="794" y="119"/>
                </a:lnTo>
                <a:lnTo>
                  <a:pt x="794" y="122"/>
                </a:lnTo>
                <a:lnTo>
                  <a:pt x="794" y="125"/>
                </a:lnTo>
                <a:lnTo>
                  <a:pt x="796" y="127"/>
                </a:lnTo>
                <a:lnTo>
                  <a:pt x="796" y="131"/>
                </a:lnTo>
                <a:lnTo>
                  <a:pt x="798" y="133"/>
                </a:lnTo>
                <a:lnTo>
                  <a:pt x="798" y="136"/>
                </a:lnTo>
                <a:lnTo>
                  <a:pt x="800" y="138"/>
                </a:lnTo>
                <a:lnTo>
                  <a:pt x="800" y="142"/>
                </a:lnTo>
                <a:lnTo>
                  <a:pt x="801" y="144"/>
                </a:lnTo>
                <a:lnTo>
                  <a:pt x="801" y="147"/>
                </a:lnTo>
                <a:lnTo>
                  <a:pt x="803" y="149"/>
                </a:lnTo>
                <a:lnTo>
                  <a:pt x="803" y="153"/>
                </a:lnTo>
                <a:lnTo>
                  <a:pt x="804" y="155"/>
                </a:lnTo>
                <a:lnTo>
                  <a:pt x="804" y="157"/>
                </a:lnTo>
                <a:lnTo>
                  <a:pt x="806" y="159"/>
                </a:lnTo>
                <a:lnTo>
                  <a:pt x="807" y="166"/>
                </a:lnTo>
                <a:lnTo>
                  <a:pt x="809" y="173"/>
                </a:lnTo>
                <a:lnTo>
                  <a:pt x="811" y="180"/>
                </a:lnTo>
                <a:lnTo>
                  <a:pt x="813" y="186"/>
                </a:lnTo>
                <a:lnTo>
                  <a:pt x="814" y="193"/>
                </a:lnTo>
                <a:lnTo>
                  <a:pt x="816" y="198"/>
                </a:lnTo>
                <a:lnTo>
                  <a:pt x="818" y="204"/>
                </a:lnTo>
                <a:lnTo>
                  <a:pt x="820" y="210"/>
                </a:lnTo>
                <a:lnTo>
                  <a:pt x="821" y="215"/>
                </a:lnTo>
                <a:lnTo>
                  <a:pt x="823" y="221"/>
                </a:lnTo>
                <a:lnTo>
                  <a:pt x="824" y="226"/>
                </a:lnTo>
                <a:lnTo>
                  <a:pt x="826" y="232"/>
                </a:lnTo>
                <a:lnTo>
                  <a:pt x="828" y="238"/>
                </a:lnTo>
                <a:lnTo>
                  <a:pt x="830" y="244"/>
                </a:lnTo>
                <a:lnTo>
                  <a:pt x="832" y="250"/>
                </a:lnTo>
                <a:lnTo>
                  <a:pt x="835" y="255"/>
                </a:lnTo>
                <a:lnTo>
                  <a:pt x="835" y="257"/>
                </a:lnTo>
                <a:lnTo>
                  <a:pt x="835" y="259"/>
                </a:lnTo>
                <a:lnTo>
                  <a:pt x="835" y="261"/>
                </a:lnTo>
                <a:lnTo>
                  <a:pt x="836" y="263"/>
                </a:lnTo>
                <a:lnTo>
                  <a:pt x="836" y="264"/>
                </a:lnTo>
                <a:lnTo>
                  <a:pt x="836" y="266"/>
                </a:lnTo>
                <a:lnTo>
                  <a:pt x="836" y="268"/>
                </a:lnTo>
                <a:lnTo>
                  <a:pt x="838" y="268"/>
                </a:lnTo>
                <a:lnTo>
                  <a:pt x="838" y="270"/>
                </a:lnTo>
                <a:lnTo>
                  <a:pt x="838" y="272"/>
                </a:lnTo>
                <a:lnTo>
                  <a:pt x="838" y="273"/>
                </a:lnTo>
                <a:lnTo>
                  <a:pt x="840" y="273"/>
                </a:lnTo>
                <a:lnTo>
                  <a:pt x="840" y="275"/>
                </a:lnTo>
                <a:lnTo>
                  <a:pt x="842" y="275"/>
                </a:lnTo>
                <a:lnTo>
                  <a:pt x="843" y="276"/>
                </a:lnTo>
                <a:lnTo>
                  <a:pt x="844" y="276"/>
                </a:lnTo>
                <a:lnTo>
                  <a:pt x="844" y="278"/>
                </a:lnTo>
                <a:lnTo>
                  <a:pt x="846" y="278"/>
                </a:lnTo>
                <a:lnTo>
                  <a:pt x="848" y="279"/>
                </a:lnTo>
                <a:lnTo>
                  <a:pt x="850" y="279"/>
                </a:lnTo>
                <a:lnTo>
                  <a:pt x="852" y="279"/>
                </a:lnTo>
                <a:lnTo>
                  <a:pt x="854" y="279"/>
                </a:lnTo>
                <a:lnTo>
                  <a:pt x="856" y="279"/>
                </a:lnTo>
                <a:lnTo>
                  <a:pt x="858" y="277"/>
                </a:lnTo>
                <a:lnTo>
                  <a:pt x="859" y="277"/>
                </a:lnTo>
                <a:lnTo>
                  <a:pt x="861" y="275"/>
                </a:lnTo>
                <a:lnTo>
                  <a:pt x="863" y="275"/>
                </a:lnTo>
                <a:lnTo>
                  <a:pt x="864" y="273"/>
                </a:lnTo>
                <a:lnTo>
                  <a:pt x="866" y="273"/>
                </a:lnTo>
                <a:lnTo>
                  <a:pt x="868" y="272"/>
                </a:lnTo>
                <a:lnTo>
                  <a:pt x="870" y="270"/>
                </a:lnTo>
                <a:lnTo>
                  <a:pt x="872" y="268"/>
                </a:lnTo>
                <a:lnTo>
                  <a:pt x="874" y="266"/>
                </a:lnTo>
                <a:lnTo>
                  <a:pt x="876" y="264"/>
                </a:lnTo>
                <a:lnTo>
                  <a:pt x="878" y="262"/>
                </a:lnTo>
                <a:lnTo>
                  <a:pt x="882" y="258"/>
                </a:lnTo>
                <a:lnTo>
                  <a:pt x="884" y="256"/>
                </a:lnTo>
                <a:lnTo>
                  <a:pt x="886" y="253"/>
                </a:lnTo>
                <a:lnTo>
                  <a:pt x="888" y="251"/>
                </a:lnTo>
                <a:lnTo>
                  <a:pt x="891" y="247"/>
                </a:lnTo>
                <a:lnTo>
                  <a:pt x="893" y="245"/>
                </a:lnTo>
                <a:lnTo>
                  <a:pt x="895" y="242"/>
                </a:lnTo>
                <a:lnTo>
                  <a:pt x="897" y="240"/>
                </a:lnTo>
                <a:lnTo>
                  <a:pt x="901" y="236"/>
                </a:lnTo>
                <a:lnTo>
                  <a:pt x="902" y="234"/>
                </a:lnTo>
                <a:lnTo>
                  <a:pt x="906" y="232"/>
                </a:lnTo>
                <a:lnTo>
                  <a:pt x="910" y="230"/>
                </a:lnTo>
                <a:lnTo>
                  <a:pt x="914" y="226"/>
                </a:lnTo>
                <a:lnTo>
                  <a:pt x="914" y="226"/>
                </a:lnTo>
                <a:lnTo>
                  <a:pt x="916" y="226"/>
                </a:lnTo>
                <a:lnTo>
                  <a:pt x="918" y="226"/>
                </a:lnTo>
                <a:lnTo>
                  <a:pt x="919" y="224"/>
                </a:lnTo>
                <a:lnTo>
                  <a:pt x="921" y="224"/>
                </a:lnTo>
                <a:lnTo>
                  <a:pt x="923" y="223"/>
                </a:lnTo>
                <a:lnTo>
                  <a:pt x="925" y="223"/>
                </a:lnTo>
                <a:lnTo>
                  <a:pt x="927" y="222"/>
                </a:lnTo>
                <a:lnTo>
                  <a:pt x="928" y="222"/>
                </a:lnTo>
                <a:lnTo>
                  <a:pt x="930" y="222"/>
                </a:lnTo>
                <a:lnTo>
                  <a:pt x="932" y="222"/>
                </a:lnTo>
                <a:lnTo>
                  <a:pt x="934" y="222"/>
                </a:lnTo>
                <a:lnTo>
                  <a:pt x="936" y="223"/>
                </a:lnTo>
                <a:lnTo>
                  <a:pt x="938" y="223"/>
                </a:lnTo>
                <a:lnTo>
                  <a:pt x="939" y="224"/>
                </a:lnTo>
                <a:lnTo>
                  <a:pt x="941" y="224"/>
                </a:lnTo>
                <a:lnTo>
                  <a:pt x="943" y="227"/>
                </a:lnTo>
                <a:lnTo>
                  <a:pt x="945" y="229"/>
                </a:lnTo>
                <a:lnTo>
                  <a:pt x="947" y="232"/>
                </a:lnTo>
                <a:lnTo>
                  <a:pt x="949" y="233"/>
                </a:lnTo>
                <a:lnTo>
                  <a:pt x="949" y="237"/>
                </a:lnTo>
                <a:lnTo>
                  <a:pt x="950" y="239"/>
                </a:lnTo>
                <a:lnTo>
                  <a:pt x="952" y="243"/>
                </a:lnTo>
                <a:lnTo>
                  <a:pt x="954" y="244"/>
                </a:lnTo>
                <a:lnTo>
                  <a:pt x="954" y="248"/>
                </a:lnTo>
                <a:lnTo>
                  <a:pt x="956" y="252"/>
                </a:lnTo>
                <a:lnTo>
                  <a:pt x="957" y="256"/>
                </a:lnTo>
                <a:lnTo>
                  <a:pt x="959" y="258"/>
                </a:lnTo>
                <a:lnTo>
                  <a:pt x="959" y="262"/>
                </a:lnTo>
                <a:lnTo>
                  <a:pt x="960" y="266"/>
                </a:lnTo>
                <a:lnTo>
                  <a:pt x="962" y="270"/>
                </a:lnTo>
                <a:lnTo>
                  <a:pt x="964" y="273"/>
                </a:lnTo>
                <a:lnTo>
                  <a:pt x="964" y="277"/>
                </a:lnTo>
                <a:lnTo>
                  <a:pt x="964" y="279"/>
                </a:lnTo>
                <a:lnTo>
                  <a:pt x="964" y="281"/>
                </a:lnTo>
                <a:lnTo>
                  <a:pt x="966" y="283"/>
                </a:lnTo>
                <a:lnTo>
                  <a:pt x="966" y="285"/>
                </a:lnTo>
                <a:lnTo>
                  <a:pt x="966" y="287"/>
                </a:lnTo>
                <a:lnTo>
                  <a:pt x="966" y="289"/>
                </a:lnTo>
                <a:lnTo>
                  <a:pt x="968" y="291"/>
                </a:lnTo>
                <a:lnTo>
                  <a:pt x="968" y="293"/>
                </a:lnTo>
                <a:lnTo>
                  <a:pt x="968" y="295"/>
                </a:lnTo>
                <a:lnTo>
                  <a:pt x="968" y="297"/>
                </a:lnTo>
                <a:lnTo>
                  <a:pt x="969" y="299"/>
                </a:lnTo>
                <a:lnTo>
                  <a:pt x="969" y="302"/>
                </a:lnTo>
                <a:lnTo>
                  <a:pt x="970" y="304"/>
                </a:lnTo>
                <a:lnTo>
                  <a:pt x="970" y="306"/>
                </a:lnTo>
                <a:lnTo>
                  <a:pt x="972" y="308"/>
                </a:lnTo>
                <a:lnTo>
                  <a:pt x="972" y="315"/>
                </a:lnTo>
                <a:lnTo>
                  <a:pt x="974" y="321"/>
                </a:lnTo>
                <a:lnTo>
                  <a:pt x="974" y="326"/>
                </a:lnTo>
                <a:lnTo>
                  <a:pt x="976" y="332"/>
                </a:lnTo>
                <a:lnTo>
                  <a:pt x="976" y="338"/>
                </a:lnTo>
                <a:lnTo>
                  <a:pt x="978" y="343"/>
                </a:lnTo>
                <a:lnTo>
                  <a:pt x="979" y="349"/>
                </a:lnTo>
                <a:lnTo>
                  <a:pt x="981" y="353"/>
                </a:lnTo>
                <a:lnTo>
                  <a:pt x="981" y="359"/>
                </a:lnTo>
                <a:lnTo>
                  <a:pt x="983" y="364"/>
                </a:lnTo>
                <a:lnTo>
                  <a:pt x="985" y="370"/>
                </a:lnTo>
                <a:lnTo>
                  <a:pt x="987" y="374"/>
                </a:lnTo>
                <a:lnTo>
                  <a:pt x="989" y="380"/>
                </a:lnTo>
                <a:lnTo>
                  <a:pt x="990" y="386"/>
                </a:lnTo>
                <a:lnTo>
                  <a:pt x="992" y="391"/>
                </a:lnTo>
                <a:lnTo>
                  <a:pt x="995" y="396"/>
                </a:lnTo>
                <a:lnTo>
                  <a:pt x="995" y="398"/>
                </a:lnTo>
                <a:lnTo>
                  <a:pt x="996" y="400"/>
                </a:lnTo>
                <a:lnTo>
                  <a:pt x="996" y="402"/>
                </a:lnTo>
                <a:lnTo>
                  <a:pt x="997" y="404"/>
                </a:lnTo>
                <a:lnTo>
                  <a:pt x="997" y="406"/>
                </a:lnTo>
                <a:lnTo>
                  <a:pt x="999" y="408"/>
                </a:lnTo>
                <a:lnTo>
                  <a:pt x="999" y="409"/>
                </a:lnTo>
                <a:lnTo>
                  <a:pt x="1001" y="410"/>
                </a:lnTo>
                <a:lnTo>
                  <a:pt x="1001" y="412"/>
                </a:lnTo>
                <a:lnTo>
                  <a:pt x="1003" y="414"/>
                </a:lnTo>
                <a:lnTo>
                  <a:pt x="1003" y="416"/>
                </a:lnTo>
                <a:lnTo>
                  <a:pt x="1005" y="416"/>
                </a:lnTo>
                <a:lnTo>
                  <a:pt x="1005" y="418"/>
                </a:lnTo>
                <a:lnTo>
                  <a:pt x="1007" y="418"/>
                </a:lnTo>
                <a:lnTo>
                  <a:pt x="1008" y="420"/>
                </a:lnTo>
                <a:lnTo>
                  <a:pt x="1010" y="420"/>
                </a:lnTo>
                <a:lnTo>
                  <a:pt x="1010" y="424"/>
                </a:lnTo>
                <a:lnTo>
                  <a:pt x="1012" y="426"/>
                </a:lnTo>
                <a:lnTo>
                  <a:pt x="1012" y="428"/>
                </a:lnTo>
                <a:lnTo>
                  <a:pt x="1014" y="429"/>
                </a:lnTo>
                <a:lnTo>
                  <a:pt x="1014" y="432"/>
                </a:lnTo>
                <a:lnTo>
                  <a:pt x="1016" y="434"/>
                </a:lnTo>
                <a:lnTo>
                  <a:pt x="1018" y="436"/>
                </a:lnTo>
                <a:lnTo>
                  <a:pt x="1020" y="437"/>
                </a:lnTo>
                <a:lnTo>
                  <a:pt x="1020" y="439"/>
                </a:lnTo>
                <a:lnTo>
                  <a:pt x="1022" y="441"/>
                </a:lnTo>
                <a:lnTo>
                  <a:pt x="1024" y="443"/>
                </a:lnTo>
                <a:lnTo>
                  <a:pt x="1026" y="444"/>
                </a:lnTo>
                <a:lnTo>
                  <a:pt x="1027" y="446"/>
                </a:lnTo>
                <a:lnTo>
                  <a:pt x="1029" y="447"/>
                </a:lnTo>
                <a:lnTo>
                  <a:pt x="1031" y="448"/>
                </a:lnTo>
                <a:lnTo>
                  <a:pt x="1034" y="448"/>
                </a:lnTo>
                <a:lnTo>
                  <a:pt x="1036" y="450"/>
                </a:lnTo>
                <a:lnTo>
                  <a:pt x="1038" y="450"/>
                </a:lnTo>
                <a:lnTo>
                  <a:pt x="1040" y="451"/>
                </a:lnTo>
                <a:lnTo>
                  <a:pt x="1044" y="451"/>
                </a:lnTo>
                <a:lnTo>
                  <a:pt x="1046" y="451"/>
                </a:lnTo>
                <a:lnTo>
                  <a:pt x="1048" y="451"/>
                </a:lnTo>
                <a:lnTo>
                  <a:pt x="1050" y="451"/>
                </a:lnTo>
                <a:lnTo>
                  <a:pt x="1054" y="449"/>
                </a:lnTo>
                <a:lnTo>
                  <a:pt x="1056" y="449"/>
                </a:lnTo>
                <a:lnTo>
                  <a:pt x="1057" y="447"/>
                </a:lnTo>
                <a:lnTo>
                  <a:pt x="1059" y="447"/>
                </a:lnTo>
                <a:lnTo>
                  <a:pt x="1063" y="446"/>
                </a:lnTo>
                <a:lnTo>
                  <a:pt x="1065" y="446"/>
                </a:lnTo>
                <a:lnTo>
                  <a:pt x="1068" y="444"/>
                </a:lnTo>
                <a:lnTo>
                  <a:pt x="1072" y="444"/>
                </a:lnTo>
                <a:lnTo>
                  <a:pt x="1075" y="442"/>
                </a:lnTo>
                <a:lnTo>
                  <a:pt x="1075" y="443"/>
                </a:lnTo>
                <a:lnTo>
                  <a:pt x="1077" y="443"/>
                </a:lnTo>
                <a:lnTo>
                  <a:pt x="1077" y="443"/>
                </a:lnTo>
                <a:lnTo>
                  <a:pt x="1079" y="443"/>
                </a:lnTo>
                <a:lnTo>
                  <a:pt x="1079" y="444"/>
                </a:lnTo>
                <a:lnTo>
                  <a:pt x="1081" y="444"/>
                </a:lnTo>
                <a:lnTo>
                  <a:pt x="1083" y="444"/>
                </a:lnTo>
                <a:lnTo>
                  <a:pt x="1085" y="444"/>
                </a:lnTo>
                <a:lnTo>
                  <a:pt x="1085" y="444"/>
                </a:lnTo>
                <a:lnTo>
                  <a:pt x="1087" y="444"/>
                </a:lnTo>
                <a:lnTo>
                  <a:pt x="1088" y="444"/>
                </a:lnTo>
                <a:lnTo>
                  <a:pt x="1090" y="444"/>
                </a:lnTo>
                <a:lnTo>
                  <a:pt x="1090" y="444"/>
                </a:lnTo>
                <a:lnTo>
                  <a:pt x="1092" y="442"/>
                </a:lnTo>
                <a:lnTo>
                  <a:pt x="1094" y="442"/>
                </a:lnTo>
                <a:lnTo>
                  <a:pt x="1095" y="440"/>
                </a:lnTo>
                <a:lnTo>
                  <a:pt x="1095" y="440"/>
                </a:lnTo>
                <a:lnTo>
                  <a:pt x="1097" y="438"/>
                </a:lnTo>
                <a:lnTo>
                  <a:pt x="1098" y="437"/>
                </a:lnTo>
                <a:lnTo>
                  <a:pt x="1100" y="436"/>
                </a:lnTo>
                <a:lnTo>
                  <a:pt x="1100" y="434"/>
                </a:lnTo>
                <a:lnTo>
                  <a:pt x="1102" y="432"/>
                </a:lnTo>
                <a:lnTo>
                  <a:pt x="1104" y="430"/>
                </a:lnTo>
                <a:lnTo>
                  <a:pt x="1105" y="428"/>
                </a:lnTo>
                <a:lnTo>
                  <a:pt x="1105" y="426"/>
                </a:lnTo>
                <a:lnTo>
                  <a:pt x="1107" y="424"/>
                </a:lnTo>
                <a:lnTo>
                  <a:pt x="1107" y="422"/>
                </a:lnTo>
                <a:lnTo>
                  <a:pt x="1109" y="420"/>
                </a:lnTo>
                <a:lnTo>
                  <a:pt x="1109" y="419"/>
                </a:lnTo>
                <a:lnTo>
                  <a:pt x="1111" y="417"/>
                </a:lnTo>
                <a:lnTo>
                  <a:pt x="1112" y="415"/>
                </a:lnTo>
                <a:lnTo>
                  <a:pt x="1114" y="412"/>
                </a:lnTo>
                <a:lnTo>
                  <a:pt x="1116" y="406"/>
                </a:lnTo>
                <a:lnTo>
                  <a:pt x="1120" y="399"/>
                </a:lnTo>
                <a:lnTo>
                  <a:pt x="1124" y="393"/>
                </a:lnTo>
                <a:lnTo>
                  <a:pt x="1128" y="386"/>
                </a:lnTo>
                <a:lnTo>
                  <a:pt x="1130" y="380"/>
                </a:lnTo>
                <a:lnTo>
                  <a:pt x="1134" y="374"/>
                </a:lnTo>
                <a:lnTo>
                  <a:pt x="1138" y="368"/>
                </a:lnTo>
                <a:lnTo>
                  <a:pt x="1142" y="361"/>
                </a:lnTo>
                <a:lnTo>
                  <a:pt x="1144" y="355"/>
                </a:lnTo>
                <a:lnTo>
                  <a:pt x="1147" y="350"/>
                </a:lnTo>
                <a:lnTo>
                  <a:pt x="1151" y="344"/>
                </a:lnTo>
                <a:lnTo>
                  <a:pt x="1155" y="336"/>
                </a:lnTo>
                <a:lnTo>
                  <a:pt x="1158" y="331"/>
                </a:lnTo>
                <a:lnTo>
                  <a:pt x="1162" y="323"/>
                </a:lnTo>
                <a:lnTo>
                  <a:pt x="1165" y="317"/>
                </a:lnTo>
                <a:lnTo>
                  <a:pt x="1170" y="310"/>
                </a:lnTo>
                <a:lnTo>
                  <a:pt x="1172" y="306"/>
                </a:lnTo>
                <a:lnTo>
                  <a:pt x="1174" y="300"/>
                </a:lnTo>
                <a:lnTo>
                  <a:pt x="1176" y="296"/>
                </a:lnTo>
                <a:lnTo>
                  <a:pt x="1179" y="291"/>
                </a:lnTo>
                <a:lnTo>
                  <a:pt x="1181" y="287"/>
                </a:lnTo>
                <a:lnTo>
                  <a:pt x="1183" y="281"/>
                </a:lnTo>
                <a:lnTo>
                  <a:pt x="1184" y="277"/>
                </a:lnTo>
                <a:lnTo>
                  <a:pt x="1188" y="272"/>
                </a:lnTo>
                <a:lnTo>
                  <a:pt x="1190" y="268"/>
                </a:lnTo>
                <a:lnTo>
                  <a:pt x="1193" y="263"/>
                </a:lnTo>
                <a:lnTo>
                  <a:pt x="1194" y="260"/>
                </a:lnTo>
                <a:lnTo>
                  <a:pt x="1198" y="254"/>
                </a:lnTo>
                <a:lnTo>
                  <a:pt x="1200" y="250"/>
                </a:lnTo>
                <a:lnTo>
                  <a:pt x="1204" y="246"/>
                </a:lnTo>
                <a:lnTo>
                  <a:pt x="1208" y="243"/>
                </a:lnTo>
                <a:lnTo>
                  <a:pt x="1212" y="238"/>
                </a:lnTo>
                <a:lnTo>
                  <a:pt x="1219" y="232"/>
                </a:lnTo>
                <a:lnTo>
                  <a:pt x="1226" y="224"/>
                </a:lnTo>
                <a:lnTo>
                  <a:pt x="1234" y="218"/>
                </a:lnTo>
                <a:lnTo>
                  <a:pt x="1241" y="212"/>
                </a:lnTo>
                <a:lnTo>
                  <a:pt x="1249" y="206"/>
                </a:lnTo>
                <a:lnTo>
                  <a:pt x="1256" y="201"/>
                </a:lnTo>
                <a:lnTo>
                  <a:pt x="1264" y="197"/>
                </a:lnTo>
                <a:lnTo>
                  <a:pt x="1271" y="192"/>
                </a:lnTo>
                <a:lnTo>
                  <a:pt x="1279" y="190"/>
                </a:lnTo>
                <a:lnTo>
                  <a:pt x="1286" y="186"/>
                </a:lnTo>
                <a:lnTo>
                  <a:pt x="1294" y="184"/>
                </a:lnTo>
                <a:lnTo>
                  <a:pt x="1302" y="180"/>
                </a:lnTo>
                <a:lnTo>
                  <a:pt x="1310" y="179"/>
                </a:lnTo>
                <a:lnTo>
                  <a:pt x="1319" y="177"/>
                </a:lnTo>
                <a:lnTo>
                  <a:pt x="1329" y="176"/>
                </a:lnTo>
                <a:lnTo>
                  <a:pt x="1339" y="174"/>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49565" name="Freeform 29"/>
          <p:cNvSpPr>
            <a:spLocks/>
          </p:cNvSpPr>
          <p:nvPr/>
        </p:nvSpPr>
        <p:spPr bwMode="auto">
          <a:xfrm>
            <a:off x="3602038" y="1341438"/>
            <a:ext cx="3086100" cy="1554162"/>
          </a:xfrm>
          <a:custGeom>
            <a:avLst/>
            <a:gdLst/>
            <a:ahLst/>
            <a:cxnLst>
              <a:cxn ang="0">
                <a:pos x="69" y="68"/>
              </a:cxn>
              <a:cxn ang="0">
                <a:pos x="142" y="33"/>
              </a:cxn>
              <a:cxn ang="0">
                <a:pos x="96" y="268"/>
              </a:cxn>
              <a:cxn ang="0">
                <a:pos x="165" y="201"/>
              </a:cxn>
              <a:cxn ang="0">
                <a:pos x="264" y="60"/>
              </a:cxn>
              <a:cxn ang="0">
                <a:pos x="258" y="263"/>
              </a:cxn>
              <a:cxn ang="0">
                <a:pos x="305" y="284"/>
              </a:cxn>
              <a:cxn ang="0">
                <a:pos x="387" y="127"/>
              </a:cxn>
              <a:cxn ang="0">
                <a:pos x="386" y="288"/>
              </a:cxn>
              <a:cxn ang="0">
                <a:pos x="406" y="384"/>
              </a:cxn>
              <a:cxn ang="0">
                <a:pos x="501" y="196"/>
              </a:cxn>
              <a:cxn ang="0">
                <a:pos x="526" y="294"/>
              </a:cxn>
              <a:cxn ang="0">
                <a:pos x="537" y="462"/>
              </a:cxn>
              <a:cxn ang="0">
                <a:pos x="668" y="276"/>
              </a:cxn>
              <a:cxn ang="0">
                <a:pos x="720" y="289"/>
              </a:cxn>
              <a:cxn ang="0">
                <a:pos x="689" y="478"/>
              </a:cxn>
              <a:cxn ang="0">
                <a:pos x="774" y="362"/>
              </a:cxn>
              <a:cxn ang="0">
                <a:pos x="839" y="302"/>
              </a:cxn>
              <a:cxn ang="0">
                <a:pos x="806" y="475"/>
              </a:cxn>
              <a:cxn ang="0">
                <a:pos x="861" y="445"/>
              </a:cxn>
              <a:cxn ang="0">
                <a:pos x="928" y="367"/>
              </a:cxn>
              <a:cxn ang="0">
                <a:pos x="895" y="504"/>
              </a:cxn>
              <a:cxn ang="0">
                <a:pos x="923" y="510"/>
              </a:cxn>
              <a:cxn ang="0">
                <a:pos x="1011" y="374"/>
              </a:cxn>
              <a:cxn ang="0">
                <a:pos x="996" y="508"/>
              </a:cxn>
              <a:cxn ang="0">
                <a:pos x="1006" y="590"/>
              </a:cxn>
              <a:cxn ang="0">
                <a:pos x="1107" y="433"/>
              </a:cxn>
              <a:cxn ang="0">
                <a:pos x="1127" y="513"/>
              </a:cxn>
              <a:cxn ang="0">
                <a:pos x="1122" y="646"/>
              </a:cxn>
              <a:cxn ang="0">
                <a:pos x="1216" y="518"/>
              </a:cxn>
              <a:cxn ang="0">
                <a:pos x="1255" y="536"/>
              </a:cxn>
              <a:cxn ang="0">
                <a:pos x="1227" y="697"/>
              </a:cxn>
              <a:cxn ang="0">
                <a:pos x="1296" y="598"/>
              </a:cxn>
              <a:cxn ang="0">
                <a:pos x="1356" y="551"/>
              </a:cxn>
              <a:cxn ang="0">
                <a:pos x="1336" y="722"/>
              </a:cxn>
              <a:cxn ang="0">
                <a:pos x="1393" y="688"/>
              </a:cxn>
              <a:cxn ang="0">
                <a:pos x="1460" y="605"/>
              </a:cxn>
              <a:cxn ang="0">
                <a:pos x="1439" y="747"/>
              </a:cxn>
              <a:cxn ang="0">
                <a:pos x="1470" y="757"/>
              </a:cxn>
              <a:cxn ang="0">
                <a:pos x="1545" y="631"/>
              </a:cxn>
              <a:cxn ang="0">
                <a:pos x="1544" y="752"/>
              </a:cxn>
              <a:cxn ang="0">
                <a:pos x="1565" y="827"/>
              </a:cxn>
              <a:cxn ang="0">
                <a:pos x="1656" y="687"/>
              </a:cxn>
              <a:cxn ang="0">
                <a:pos x="1653" y="761"/>
              </a:cxn>
              <a:cxn ang="0">
                <a:pos x="1627" y="887"/>
              </a:cxn>
              <a:cxn ang="0">
                <a:pos x="1721" y="764"/>
              </a:cxn>
              <a:cxn ang="0">
                <a:pos x="1762" y="784"/>
              </a:cxn>
              <a:cxn ang="0">
                <a:pos x="1734" y="938"/>
              </a:cxn>
              <a:cxn ang="0">
                <a:pos x="1800" y="845"/>
              </a:cxn>
              <a:cxn ang="0">
                <a:pos x="1852" y="803"/>
              </a:cxn>
              <a:cxn ang="0">
                <a:pos x="1821" y="985"/>
              </a:cxn>
              <a:cxn ang="0">
                <a:pos x="1874" y="930"/>
              </a:cxn>
              <a:cxn ang="0">
                <a:pos x="1945" y="820"/>
              </a:cxn>
              <a:cxn ang="0">
                <a:pos x="1924" y="982"/>
              </a:cxn>
              <a:cxn ang="0">
                <a:pos x="1953" y="1004"/>
              </a:cxn>
              <a:cxn ang="0">
                <a:pos x="2017" y="893"/>
              </a:cxn>
              <a:cxn ang="0">
                <a:pos x="2027" y="1021"/>
              </a:cxn>
              <a:cxn ang="0">
                <a:pos x="2054" y="1097"/>
              </a:cxn>
              <a:cxn ang="0">
                <a:pos x="2129" y="962"/>
              </a:cxn>
            </a:cxnLst>
            <a:rect l="0" t="0" r="r" b="b"/>
            <a:pathLst>
              <a:path w="2138" h="1109">
                <a:moveTo>
                  <a:pt x="0" y="176"/>
                </a:moveTo>
                <a:lnTo>
                  <a:pt x="0" y="174"/>
                </a:lnTo>
                <a:lnTo>
                  <a:pt x="4" y="169"/>
                </a:lnTo>
                <a:lnTo>
                  <a:pt x="9" y="160"/>
                </a:lnTo>
                <a:lnTo>
                  <a:pt x="17" y="148"/>
                </a:lnTo>
                <a:lnTo>
                  <a:pt x="25" y="134"/>
                </a:lnTo>
                <a:lnTo>
                  <a:pt x="35" y="118"/>
                </a:lnTo>
                <a:lnTo>
                  <a:pt x="46" y="102"/>
                </a:lnTo>
                <a:lnTo>
                  <a:pt x="58" y="85"/>
                </a:lnTo>
                <a:lnTo>
                  <a:pt x="69" y="68"/>
                </a:lnTo>
                <a:lnTo>
                  <a:pt x="80" y="52"/>
                </a:lnTo>
                <a:lnTo>
                  <a:pt x="92" y="37"/>
                </a:lnTo>
                <a:lnTo>
                  <a:pt x="103" y="24"/>
                </a:lnTo>
                <a:lnTo>
                  <a:pt x="112" y="13"/>
                </a:lnTo>
                <a:lnTo>
                  <a:pt x="122" y="5"/>
                </a:lnTo>
                <a:lnTo>
                  <a:pt x="129" y="1"/>
                </a:lnTo>
                <a:lnTo>
                  <a:pt x="136" y="0"/>
                </a:lnTo>
                <a:lnTo>
                  <a:pt x="140" y="6"/>
                </a:lnTo>
                <a:lnTo>
                  <a:pt x="142" y="17"/>
                </a:lnTo>
                <a:lnTo>
                  <a:pt x="142" y="33"/>
                </a:lnTo>
                <a:lnTo>
                  <a:pt x="140" y="52"/>
                </a:lnTo>
                <a:lnTo>
                  <a:pt x="136" y="74"/>
                </a:lnTo>
                <a:lnTo>
                  <a:pt x="132" y="98"/>
                </a:lnTo>
                <a:lnTo>
                  <a:pt x="126" y="124"/>
                </a:lnTo>
                <a:lnTo>
                  <a:pt x="121" y="150"/>
                </a:lnTo>
                <a:lnTo>
                  <a:pt x="114" y="178"/>
                </a:lnTo>
                <a:lnTo>
                  <a:pt x="108" y="203"/>
                </a:lnTo>
                <a:lnTo>
                  <a:pt x="103" y="228"/>
                </a:lnTo>
                <a:lnTo>
                  <a:pt x="100" y="249"/>
                </a:lnTo>
                <a:lnTo>
                  <a:pt x="96" y="268"/>
                </a:lnTo>
                <a:lnTo>
                  <a:pt x="96" y="283"/>
                </a:lnTo>
                <a:lnTo>
                  <a:pt x="98" y="293"/>
                </a:lnTo>
                <a:lnTo>
                  <a:pt x="103" y="297"/>
                </a:lnTo>
                <a:lnTo>
                  <a:pt x="108" y="297"/>
                </a:lnTo>
                <a:lnTo>
                  <a:pt x="116" y="290"/>
                </a:lnTo>
                <a:lnTo>
                  <a:pt x="124" y="279"/>
                </a:lnTo>
                <a:lnTo>
                  <a:pt x="133" y="263"/>
                </a:lnTo>
                <a:lnTo>
                  <a:pt x="143" y="245"/>
                </a:lnTo>
                <a:lnTo>
                  <a:pt x="154" y="224"/>
                </a:lnTo>
                <a:lnTo>
                  <a:pt x="165" y="201"/>
                </a:lnTo>
                <a:lnTo>
                  <a:pt x="177" y="176"/>
                </a:lnTo>
                <a:lnTo>
                  <a:pt x="188" y="154"/>
                </a:lnTo>
                <a:lnTo>
                  <a:pt x="200" y="130"/>
                </a:lnTo>
                <a:lnTo>
                  <a:pt x="211" y="109"/>
                </a:lnTo>
                <a:lnTo>
                  <a:pt x="222" y="90"/>
                </a:lnTo>
                <a:lnTo>
                  <a:pt x="231" y="75"/>
                </a:lnTo>
                <a:lnTo>
                  <a:pt x="242" y="62"/>
                </a:lnTo>
                <a:lnTo>
                  <a:pt x="251" y="55"/>
                </a:lnTo>
                <a:lnTo>
                  <a:pt x="259" y="54"/>
                </a:lnTo>
                <a:lnTo>
                  <a:pt x="264" y="60"/>
                </a:lnTo>
                <a:lnTo>
                  <a:pt x="268" y="69"/>
                </a:lnTo>
                <a:lnTo>
                  <a:pt x="269" y="83"/>
                </a:lnTo>
                <a:lnTo>
                  <a:pt x="271" y="100"/>
                </a:lnTo>
                <a:lnTo>
                  <a:pt x="269" y="121"/>
                </a:lnTo>
                <a:lnTo>
                  <a:pt x="268" y="143"/>
                </a:lnTo>
                <a:lnTo>
                  <a:pt x="266" y="168"/>
                </a:lnTo>
                <a:lnTo>
                  <a:pt x="264" y="191"/>
                </a:lnTo>
                <a:lnTo>
                  <a:pt x="261" y="217"/>
                </a:lnTo>
                <a:lnTo>
                  <a:pt x="259" y="241"/>
                </a:lnTo>
                <a:lnTo>
                  <a:pt x="258" y="263"/>
                </a:lnTo>
                <a:lnTo>
                  <a:pt x="257" y="282"/>
                </a:lnTo>
                <a:lnTo>
                  <a:pt x="257" y="300"/>
                </a:lnTo>
                <a:lnTo>
                  <a:pt x="259" y="314"/>
                </a:lnTo>
                <a:lnTo>
                  <a:pt x="262" y="323"/>
                </a:lnTo>
                <a:lnTo>
                  <a:pt x="269" y="327"/>
                </a:lnTo>
                <a:lnTo>
                  <a:pt x="275" y="327"/>
                </a:lnTo>
                <a:lnTo>
                  <a:pt x="282" y="322"/>
                </a:lnTo>
                <a:lnTo>
                  <a:pt x="289" y="312"/>
                </a:lnTo>
                <a:lnTo>
                  <a:pt x="298" y="299"/>
                </a:lnTo>
                <a:lnTo>
                  <a:pt x="305" y="284"/>
                </a:lnTo>
                <a:lnTo>
                  <a:pt x="314" y="266"/>
                </a:lnTo>
                <a:lnTo>
                  <a:pt x="324" y="248"/>
                </a:lnTo>
                <a:lnTo>
                  <a:pt x="333" y="227"/>
                </a:lnTo>
                <a:lnTo>
                  <a:pt x="340" y="208"/>
                </a:lnTo>
                <a:lnTo>
                  <a:pt x="350" y="189"/>
                </a:lnTo>
                <a:lnTo>
                  <a:pt x="357" y="171"/>
                </a:lnTo>
                <a:lnTo>
                  <a:pt x="367" y="155"/>
                </a:lnTo>
                <a:lnTo>
                  <a:pt x="374" y="143"/>
                </a:lnTo>
                <a:lnTo>
                  <a:pt x="381" y="133"/>
                </a:lnTo>
                <a:lnTo>
                  <a:pt x="387" y="127"/>
                </a:lnTo>
                <a:lnTo>
                  <a:pt x="394" y="125"/>
                </a:lnTo>
                <a:lnTo>
                  <a:pt x="397" y="130"/>
                </a:lnTo>
                <a:lnTo>
                  <a:pt x="400" y="140"/>
                </a:lnTo>
                <a:lnTo>
                  <a:pt x="400" y="154"/>
                </a:lnTo>
                <a:lnTo>
                  <a:pt x="400" y="171"/>
                </a:lnTo>
                <a:lnTo>
                  <a:pt x="398" y="192"/>
                </a:lnTo>
                <a:lnTo>
                  <a:pt x="396" y="214"/>
                </a:lnTo>
                <a:lnTo>
                  <a:pt x="392" y="239"/>
                </a:lnTo>
                <a:lnTo>
                  <a:pt x="389" y="262"/>
                </a:lnTo>
                <a:lnTo>
                  <a:pt x="386" y="288"/>
                </a:lnTo>
                <a:lnTo>
                  <a:pt x="382" y="312"/>
                </a:lnTo>
                <a:lnTo>
                  <a:pt x="378" y="335"/>
                </a:lnTo>
                <a:lnTo>
                  <a:pt x="377" y="355"/>
                </a:lnTo>
                <a:lnTo>
                  <a:pt x="376" y="374"/>
                </a:lnTo>
                <a:lnTo>
                  <a:pt x="377" y="387"/>
                </a:lnTo>
                <a:lnTo>
                  <a:pt x="380" y="396"/>
                </a:lnTo>
                <a:lnTo>
                  <a:pt x="386" y="400"/>
                </a:lnTo>
                <a:lnTo>
                  <a:pt x="391" y="400"/>
                </a:lnTo>
                <a:lnTo>
                  <a:pt x="398" y="394"/>
                </a:lnTo>
                <a:lnTo>
                  <a:pt x="406" y="384"/>
                </a:lnTo>
                <a:lnTo>
                  <a:pt x="415" y="369"/>
                </a:lnTo>
                <a:lnTo>
                  <a:pt x="424" y="352"/>
                </a:lnTo>
                <a:lnTo>
                  <a:pt x="434" y="333"/>
                </a:lnTo>
                <a:lnTo>
                  <a:pt x="443" y="312"/>
                </a:lnTo>
                <a:lnTo>
                  <a:pt x="454" y="289"/>
                </a:lnTo>
                <a:lnTo>
                  <a:pt x="464" y="269"/>
                </a:lnTo>
                <a:lnTo>
                  <a:pt x="474" y="247"/>
                </a:lnTo>
                <a:lnTo>
                  <a:pt x="483" y="228"/>
                </a:lnTo>
                <a:lnTo>
                  <a:pt x="493" y="210"/>
                </a:lnTo>
                <a:lnTo>
                  <a:pt x="501" y="196"/>
                </a:lnTo>
                <a:lnTo>
                  <a:pt x="510" y="185"/>
                </a:lnTo>
                <a:lnTo>
                  <a:pt x="518" y="180"/>
                </a:lnTo>
                <a:lnTo>
                  <a:pt x="525" y="178"/>
                </a:lnTo>
                <a:lnTo>
                  <a:pt x="530" y="184"/>
                </a:lnTo>
                <a:lnTo>
                  <a:pt x="533" y="193"/>
                </a:lnTo>
                <a:lnTo>
                  <a:pt x="534" y="208"/>
                </a:lnTo>
                <a:lnTo>
                  <a:pt x="534" y="225"/>
                </a:lnTo>
                <a:lnTo>
                  <a:pt x="532" y="246"/>
                </a:lnTo>
                <a:lnTo>
                  <a:pt x="530" y="269"/>
                </a:lnTo>
                <a:lnTo>
                  <a:pt x="526" y="294"/>
                </a:lnTo>
                <a:lnTo>
                  <a:pt x="524" y="319"/>
                </a:lnTo>
                <a:lnTo>
                  <a:pt x="521" y="345"/>
                </a:lnTo>
                <a:lnTo>
                  <a:pt x="518" y="369"/>
                </a:lnTo>
                <a:lnTo>
                  <a:pt x="516" y="392"/>
                </a:lnTo>
                <a:lnTo>
                  <a:pt x="515" y="413"/>
                </a:lnTo>
                <a:lnTo>
                  <a:pt x="515" y="432"/>
                </a:lnTo>
                <a:lnTo>
                  <a:pt x="517" y="446"/>
                </a:lnTo>
                <a:lnTo>
                  <a:pt x="521" y="456"/>
                </a:lnTo>
                <a:lnTo>
                  <a:pt x="528" y="462"/>
                </a:lnTo>
                <a:lnTo>
                  <a:pt x="537" y="462"/>
                </a:lnTo>
                <a:lnTo>
                  <a:pt x="547" y="456"/>
                </a:lnTo>
                <a:lnTo>
                  <a:pt x="558" y="445"/>
                </a:lnTo>
                <a:lnTo>
                  <a:pt x="571" y="430"/>
                </a:lnTo>
                <a:lnTo>
                  <a:pt x="584" y="412"/>
                </a:lnTo>
                <a:lnTo>
                  <a:pt x="598" y="390"/>
                </a:lnTo>
                <a:lnTo>
                  <a:pt x="612" y="367"/>
                </a:lnTo>
                <a:lnTo>
                  <a:pt x="627" y="343"/>
                </a:lnTo>
                <a:lnTo>
                  <a:pt x="640" y="320"/>
                </a:lnTo>
                <a:lnTo>
                  <a:pt x="654" y="297"/>
                </a:lnTo>
                <a:lnTo>
                  <a:pt x="668" y="276"/>
                </a:lnTo>
                <a:lnTo>
                  <a:pt x="680" y="256"/>
                </a:lnTo>
                <a:lnTo>
                  <a:pt x="692" y="241"/>
                </a:lnTo>
                <a:lnTo>
                  <a:pt x="702" y="230"/>
                </a:lnTo>
                <a:lnTo>
                  <a:pt x="712" y="224"/>
                </a:lnTo>
                <a:lnTo>
                  <a:pt x="720" y="224"/>
                </a:lnTo>
                <a:lnTo>
                  <a:pt x="724" y="230"/>
                </a:lnTo>
                <a:lnTo>
                  <a:pt x="726" y="239"/>
                </a:lnTo>
                <a:lnTo>
                  <a:pt x="726" y="253"/>
                </a:lnTo>
                <a:lnTo>
                  <a:pt x="724" y="269"/>
                </a:lnTo>
                <a:lnTo>
                  <a:pt x="720" y="289"/>
                </a:lnTo>
                <a:lnTo>
                  <a:pt x="717" y="310"/>
                </a:lnTo>
                <a:lnTo>
                  <a:pt x="711" y="332"/>
                </a:lnTo>
                <a:lnTo>
                  <a:pt x="708" y="354"/>
                </a:lnTo>
                <a:lnTo>
                  <a:pt x="702" y="378"/>
                </a:lnTo>
                <a:lnTo>
                  <a:pt x="697" y="400"/>
                </a:lnTo>
                <a:lnTo>
                  <a:pt x="692" y="421"/>
                </a:lnTo>
                <a:lnTo>
                  <a:pt x="689" y="439"/>
                </a:lnTo>
                <a:lnTo>
                  <a:pt x="687" y="456"/>
                </a:lnTo>
                <a:lnTo>
                  <a:pt x="688" y="469"/>
                </a:lnTo>
                <a:lnTo>
                  <a:pt x="689" y="478"/>
                </a:lnTo>
                <a:lnTo>
                  <a:pt x="694" y="482"/>
                </a:lnTo>
                <a:lnTo>
                  <a:pt x="699" y="483"/>
                </a:lnTo>
                <a:lnTo>
                  <a:pt x="706" y="477"/>
                </a:lnTo>
                <a:lnTo>
                  <a:pt x="714" y="468"/>
                </a:lnTo>
                <a:lnTo>
                  <a:pt x="723" y="454"/>
                </a:lnTo>
                <a:lnTo>
                  <a:pt x="732" y="438"/>
                </a:lnTo>
                <a:lnTo>
                  <a:pt x="742" y="420"/>
                </a:lnTo>
                <a:lnTo>
                  <a:pt x="753" y="401"/>
                </a:lnTo>
                <a:lnTo>
                  <a:pt x="764" y="380"/>
                </a:lnTo>
                <a:lnTo>
                  <a:pt x="774" y="362"/>
                </a:lnTo>
                <a:lnTo>
                  <a:pt x="785" y="342"/>
                </a:lnTo>
                <a:lnTo>
                  <a:pt x="795" y="324"/>
                </a:lnTo>
                <a:lnTo>
                  <a:pt x="805" y="307"/>
                </a:lnTo>
                <a:lnTo>
                  <a:pt x="814" y="294"/>
                </a:lnTo>
                <a:lnTo>
                  <a:pt x="822" y="285"/>
                </a:lnTo>
                <a:lnTo>
                  <a:pt x="828" y="279"/>
                </a:lnTo>
                <a:lnTo>
                  <a:pt x="835" y="278"/>
                </a:lnTo>
                <a:lnTo>
                  <a:pt x="838" y="283"/>
                </a:lnTo>
                <a:lnTo>
                  <a:pt x="840" y="290"/>
                </a:lnTo>
                <a:lnTo>
                  <a:pt x="839" y="302"/>
                </a:lnTo>
                <a:lnTo>
                  <a:pt x="838" y="316"/>
                </a:lnTo>
                <a:lnTo>
                  <a:pt x="835" y="332"/>
                </a:lnTo>
                <a:lnTo>
                  <a:pt x="832" y="350"/>
                </a:lnTo>
                <a:lnTo>
                  <a:pt x="827" y="368"/>
                </a:lnTo>
                <a:lnTo>
                  <a:pt x="823" y="387"/>
                </a:lnTo>
                <a:lnTo>
                  <a:pt x="817" y="407"/>
                </a:lnTo>
                <a:lnTo>
                  <a:pt x="814" y="426"/>
                </a:lnTo>
                <a:lnTo>
                  <a:pt x="810" y="445"/>
                </a:lnTo>
                <a:lnTo>
                  <a:pt x="808" y="460"/>
                </a:lnTo>
                <a:lnTo>
                  <a:pt x="806" y="475"/>
                </a:lnTo>
                <a:lnTo>
                  <a:pt x="807" y="486"/>
                </a:lnTo>
                <a:lnTo>
                  <a:pt x="808" y="494"/>
                </a:lnTo>
                <a:lnTo>
                  <a:pt x="813" y="498"/>
                </a:lnTo>
                <a:lnTo>
                  <a:pt x="817" y="499"/>
                </a:lnTo>
                <a:lnTo>
                  <a:pt x="822" y="495"/>
                </a:lnTo>
                <a:lnTo>
                  <a:pt x="829" y="490"/>
                </a:lnTo>
                <a:lnTo>
                  <a:pt x="836" y="480"/>
                </a:lnTo>
                <a:lnTo>
                  <a:pt x="844" y="470"/>
                </a:lnTo>
                <a:lnTo>
                  <a:pt x="852" y="458"/>
                </a:lnTo>
                <a:lnTo>
                  <a:pt x="861" y="445"/>
                </a:lnTo>
                <a:lnTo>
                  <a:pt x="870" y="431"/>
                </a:lnTo>
                <a:lnTo>
                  <a:pt x="878" y="418"/>
                </a:lnTo>
                <a:lnTo>
                  <a:pt x="886" y="405"/>
                </a:lnTo>
                <a:lnTo>
                  <a:pt x="894" y="394"/>
                </a:lnTo>
                <a:lnTo>
                  <a:pt x="903" y="382"/>
                </a:lnTo>
                <a:lnTo>
                  <a:pt x="909" y="374"/>
                </a:lnTo>
                <a:lnTo>
                  <a:pt x="916" y="367"/>
                </a:lnTo>
                <a:lnTo>
                  <a:pt x="921" y="364"/>
                </a:lnTo>
                <a:lnTo>
                  <a:pt x="926" y="363"/>
                </a:lnTo>
                <a:lnTo>
                  <a:pt x="928" y="367"/>
                </a:lnTo>
                <a:lnTo>
                  <a:pt x="929" y="374"/>
                </a:lnTo>
                <a:lnTo>
                  <a:pt x="928" y="384"/>
                </a:lnTo>
                <a:lnTo>
                  <a:pt x="926" y="395"/>
                </a:lnTo>
                <a:lnTo>
                  <a:pt x="922" y="410"/>
                </a:lnTo>
                <a:lnTo>
                  <a:pt x="918" y="425"/>
                </a:lnTo>
                <a:lnTo>
                  <a:pt x="913" y="441"/>
                </a:lnTo>
                <a:lnTo>
                  <a:pt x="909" y="456"/>
                </a:lnTo>
                <a:lnTo>
                  <a:pt x="903" y="473"/>
                </a:lnTo>
                <a:lnTo>
                  <a:pt x="898" y="489"/>
                </a:lnTo>
                <a:lnTo>
                  <a:pt x="895" y="504"/>
                </a:lnTo>
                <a:lnTo>
                  <a:pt x="892" y="516"/>
                </a:lnTo>
                <a:lnTo>
                  <a:pt x="889" y="529"/>
                </a:lnTo>
                <a:lnTo>
                  <a:pt x="888" y="538"/>
                </a:lnTo>
                <a:lnTo>
                  <a:pt x="888" y="545"/>
                </a:lnTo>
                <a:lnTo>
                  <a:pt x="891" y="547"/>
                </a:lnTo>
                <a:lnTo>
                  <a:pt x="895" y="547"/>
                </a:lnTo>
                <a:lnTo>
                  <a:pt x="900" y="542"/>
                </a:lnTo>
                <a:lnTo>
                  <a:pt x="907" y="534"/>
                </a:lnTo>
                <a:lnTo>
                  <a:pt x="915" y="523"/>
                </a:lnTo>
                <a:lnTo>
                  <a:pt x="923" y="510"/>
                </a:lnTo>
                <a:lnTo>
                  <a:pt x="932" y="494"/>
                </a:lnTo>
                <a:lnTo>
                  <a:pt x="942" y="478"/>
                </a:lnTo>
                <a:lnTo>
                  <a:pt x="952" y="460"/>
                </a:lnTo>
                <a:lnTo>
                  <a:pt x="961" y="444"/>
                </a:lnTo>
                <a:lnTo>
                  <a:pt x="971" y="426"/>
                </a:lnTo>
                <a:lnTo>
                  <a:pt x="980" y="412"/>
                </a:lnTo>
                <a:lnTo>
                  <a:pt x="990" y="398"/>
                </a:lnTo>
                <a:lnTo>
                  <a:pt x="997" y="387"/>
                </a:lnTo>
                <a:lnTo>
                  <a:pt x="1004" y="378"/>
                </a:lnTo>
                <a:lnTo>
                  <a:pt x="1011" y="374"/>
                </a:lnTo>
                <a:lnTo>
                  <a:pt x="1017" y="373"/>
                </a:lnTo>
                <a:lnTo>
                  <a:pt x="1020" y="378"/>
                </a:lnTo>
                <a:lnTo>
                  <a:pt x="1021" y="386"/>
                </a:lnTo>
                <a:lnTo>
                  <a:pt x="1020" y="398"/>
                </a:lnTo>
                <a:lnTo>
                  <a:pt x="1019" y="412"/>
                </a:lnTo>
                <a:lnTo>
                  <a:pt x="1014" y="430"/>
                </a:lnTo>
                <a:lnTo>
                  <a:pt x="1011" y="448"/>
                </a:lnTo>
                <a:lnTo>
                  <a:pt x="1005" y="468"/>
                </a:lnTo>
                <a:lnTo>
                  <a:pt x="1001" y="488"/>
                </a:lnTo>
                <a:lnTo>
                  <a:pt x="996" y="508"/>
                </a:lnTo>
                <a:lnTo>
                  <a:pt x="991" y="528"/>
                </a:lnTo>
                <a:lnTo>
                  <a:pt x="987" y="548"/>
                </a:lnTo>
                <a:lnTo>
                  <a:pt x="984" y="564"/>
                </a:lnTo>
                <a:lnTo>
                  <a:pt x="981" y="580"/>
                </a:lnTo>
                <a:lnTo>
                  <a:pt x="981" y="591"/>
                </a:lnTo>
                <a:lnTo>
                  <a:pt x="982" y="599"/>
                </a:lnTo>
                <a:lnTo>
                  <a:pt x="987" y="602"/>
                </a:lnTo>
                <a:lnTo>
                  <a:pt x="992" y="603"/>
                </a:lnTo>
                <a:lnTo>
                  <a:pt x="999" y="598"/>
                </a:lnTo>
                <a:lnTo>
                  <a:pt x="1006" y="590"/>
                </a:lnTo>
                <a:lnTo>
                  <a:pt x="1016" y="578"/>
                </a:lnTo>
                <a:lnTo>
                  <a:pt x="1025" y="564"/>
                </a:lnTo>
                <a:lnTo>
                  <a:pt x="1035" y="547"/>
                </a:lnTo>
                <a:lnTo>
                  <a:pt x="1046" y="529"/>
                </a:lnTo>
                <a:lnTo>
                  <a:pt x="1057" y="510"/>
                </a:lnTo>
                <a:lnTo>
                  <a:pt x="1066" y="493"/>
                </a:lnTo>
                <a:lnTo>
                  <a:pt x="1078" y="475"/>
                </a:lnTo>
                <a:lnTo>
                  <a:pt x="1088" y="459"/>
                </a:lnTo>
                <a:lnTo>
                  <a:pt x="1098" y="444"/>
                </a:lnTo>
                <a:lnTo>
                  <a:pt x="1107" y="433"/>
                </a:lnTo>
                <a:lnTo>
                  <a:pt x="1116" y="424"/>
                </a:lnTo>
                <a:lnTo>
                  <a:pt x="1123" y="419"/>
                </a:lnTo>
                <a:lnTo>
                  <a:pt x="1130" y="418"/>
                </a:lnTo>
                <a:lnTo>
                  <a:pt x="1134" y="424"/>
                </a:lnTo>
                <a:lnTo>
                  <a:pt x="1136" y="431"/>
                </a:lnTo>
                <a:lnTo>
                  <a:pt x="1136" y="443"/>
                </a:lnTo>
                <a:lnTo>
                  <a:pt x="1136" y="457"/>
                </a:lnTo>
                <a:lnTo>
                  <a:pt x="1132" y="475"/>
                </a:lnTo>
                <a:lnTo>
                  <a:pt x="1130" y="493"/>
                </a:lnTo>
                <a:lnTo>
                  <a:pt x="1127" y="513"/>
                </a:lnTo>
                <a:lnTo>
                  <a:pt x="1124" y="531"/>
                </a:lnTo>
                <a:lnTo>
                  <a:pt x="1119" y="552"/>
                </a:lnTo>
                <a:lnTo>
                  <a:pt x="1115" y="572"/>
                </a:lnTo>
                <a:lnTo>
                  <a:pt x="1112" y="591"/>
                </a:lnTo>
                <a:lnTo>
                  <a:pt x="1110" y="607"/>
                </a:lnTo>
                <a:lnTo>
                  <a:pt x="1109" y="622"/>
                </a:lnTo>
                <a:lnTo>
                  <a:pt x="1110" y="633"/>
                </a:lnTo>
                <a:lnTo>
                  <a:pt x="1112" y="642"/>
                </a:lnTo>
                <a:lnTo>
                  <a:pt x="1117" y="646"/>
                </a:lnTo>
                <a:lnTo>
                  <a:pt x="1122" y="646"/>
                </a:lnTo>
                <a:lnTo>
                  <a:pt x="1130" y="642"/>
                </a:lnTo>
                <a:lnTo>
                  <a:pt x="1137" y="635"/>
                </a:lnTo>
                <a:lnTo>
                  <a:pt x="1147" y="624"/>
                </a:lnTo>
                <a:lnTo>
                  <a:pt x="1156" y="612"/>
                </a:lnTo>
                <a:lnTo>
                  <a:pt x="1166" y="596"/>
                </a:lnTo>
                <a:lnTo>
                  <a:pt x="1176" y="580"/>
                </a:lnTo>
                <a:lnTo>
                  <a:pt x="1187" y="563"/>
                </a:lnTo>
                <a:lnTo>
                  <a:pt x="1196" y="548"/>
                </a:lnTo>
                <a:lnTo>
                  <a:pt x="1207" y="532"/>
                </a:lnTo>
                <a:lnTo>
                  <a:pt x="1216" y="518"/>
                </a:lnTo>
                <a:lnTo>
                  <a:pt x="1226" y="504"/>
                </a:lnTo>
                <a:lnTo>
                  <a:pt x="1234" y="493"/>
                </a:lnTo>
                <a:lnTo>
                  <a:pt x="1242" y="485"/>
                </a:lnTo>
                <a:lnTo>
                  <a:pt x="1248" y="482"/>
                </a:lnTo>
                <a:lnTo>
                  <a:pt x="1255" y="480"/>
                </a:lnTo>
                <a:lnTo>
                  <a:pt x="1258" y="486"/>
                </a:lnTo>
                <a:lnTo>
                  <a:pt x="1260" y="493"/>
                </a:lnTo>
                <a:lnTo>
                  <a:pt x="1259" y="505"/>
                </a:lnTo>
                <a:lnTo>
                  <a:pt x="1258" y="519"/>
                </a:lnTo>
                <a:lnTo>
                  <a:pt x="1255" y="536"/>
                </a:lnTo>
                <a:lnTo>
                  <a:pt x="1252" y="553"/>
                </a:lnTo>
                <a:lnTo>
                  <a:pt x="1248" y="572"/>
                </a:lnTo>
                <a:lnTo>
                  <a:pt x="1244" y="591"/>
                </a:lnTo>
                <a:lnTo>
                  <a:pt x="1238" y="611"/>
                </a:lnTo>
                <a:lnTo>
                  <a:pt x="1235" y="630"/>
                </a:lnTo>
                <a:lnTo>
                  <a:pt x="1231" y="649"/>
                </a:lnTo>
                <a:lnTo>
                  <a:pt x="1228" y="664"/>
                </a:lnTo>
                <a:lnTo>
                  <a:pt x="1226" y="679"/>
                </a:lnTo>
                <a:lnTo>
                  <a:pt x="1226" y="689"/>
                </a:lnTo>
                <a:lnTo>
                  <a:pt x="1227" y="697"/>
                </a:lnTo>
                <a:lnTo>
                  <a:pt x="1232" y="700"/>
                </a:lnTo>
                <a:lnTo>
                  <a:pt x="1236" y="700"/>
                </a:lnTo>
                <a:lnTo>
                  <a:pt x="1242" y="696"/>
                </a:lnTo>
                <a:lnTo>
                  <a:pt x="1248" y="688"/>
                </a:lnTo>
                <a:lnTo>
                  <a:pt x="1256" y="676"/>
                </a:lnTo>
                <a:lnTo>
                  <a:pt x="1264" y="663"/>
                </a:lnTo>
                <a:lnTo>
                  <a:pt x="1272" y="648"/>
                </a:lnTo>
                <a:lnTo>
                  <a:pt x="1280" y="631"/>
                </a:lnTo>
                <a:lnTo>
                  <a:pt x="1289" y="614"/>
                </a:lnTo>
                <a:lnTo>
                  <a:pt x="1296" y="598"/>
                </a:lnTo>
                <a:lnTo>
                  <a:pt x="1306" y="581"/>
                </a:lnTo>
                <a:lnTo>
                  <a:pt x="1314" y="566"/>
                </a:lnTo>
                <a:lnTo>
                  <a:pt x="1323" y="553"/>
                </a:lnTo>
                <a:lnTo>
                  <a:pt x="1330" y="542"/>
                </a:lnTo>
                <a:lnTo>
                  <a:pt x="1338" y="533"/>
                </a:lnTo>
                <a:lnTo>
                  <a:pt x="1343" y="529"/>
                </a:lnTo>
                <a:lnTo>
                  <a:pt x="1350" y="527"/>
                </a:lnTo>
                <a:lnTo>
                  <a:pt x="1353" y="532"/>
                </a:lnTo>
                <a:lnTo>
                  <a:pt x="1356" y="540"/>
                </a:lnTo>
                <a:lnTo>
                  <a:pt x="1356" y="551"/>
                </a:lnTo>
                <a:lnTo>
                  <a:pt x="1356" y="564"/>
                </a:lnTo>
                <a:lnTo>
                  <a:pt x="1354" y="581"/>
                </a:lnTo>
                <a:lnTo>
                  <a:pt x="1352" y="599"/>
                </a:lnTo>
                <a:lnTo>
                  <a:pt x="1349" y="618"/>
                </a:lnTo>
                <a:lnTo>
                  <a:pt x="1347" y="636"/>
                </a:lnTo>
                <a:lnTo>
                  <a:pt x="1343" y="656"/>
                </a:lnTo>
                <a:lnTo>
                  <a:pt x="1340" y="674"/>
                </a:lnTo>
                <a:lnTo>
                  <a:pt x="1338" y="692"/>
                </a:lnTo>
                <a:lnTo>
                  <a:pt x="1337" y="708"/>
                </a:lnTo>
                <a:lnTo>
                  <a:pt x="1336" y="722"/>
                </a:lnTo>
                <a:lnTo>
                  <a:pt x="1338" y="734"/>
                </a:lnTo>
                <a:lnTo>
                  <a:pt x="1341" y="741"/>
                </a:lnTo>
                <a:lnTo>
                  <a:pt x="1346" y="745"/>
                </a:lnTo>
                <a:lnTo>
                  <a:pt x="1351" y="746"/>
                </a:lnTo>
                <a:lnTo>
                  <a:pt x="1356" y="742"/>
                </a:lnTo>
                <a:lnTo>
                  <a:pt x="1363" y="736"/>
                </a:lnTo>
                <a:lnTo>
                  <a:pt x="1370" y="726"/>
                </a:lnTo>
                <a:lnTo>
                  <a:pt x="1378" y="715"/>
                </a:lnTo>
                <a:lnTo>
                  <a:pt x="1386" y="702"/>
                </a:lnTo>
                <a:lnTo>
                  <a:pt x="1393" y="688"/>
                </a:lnTo>
                <a:lnTo>
                  <a:pt x="1402" y="673"/>
                </a:lnTo>
                <a:lnTo>
                  <a:pt x="1410" y="660"/>
                </a:lnTo>
                <a:lnTo>
                  <a:pt x="1418" y="646"/>
                </a:lnTo>
                <a:lnTo>
                  <a:pt x="1425" y="632"/>
                </a:lnTo>
                <a:lnTo>
                  <a:pt x="1433" y="621"/>
                </a:lnTo>
                <a:lnTo>
                  <a:pt x="1439" y="612"/>
                </a:lnTo>
                <a:lnTo>
                  <a:pt x="1446" y="605"/>
                </a:lnTo>
                <a:lnTo>
                  <a:pt x="1452" y="601"/>
                </a:lnTo>
                <a:lnTo>
                  <a:pt x="1458" y="601"/>
                </a:lnTo>
                <a:lnTo>
                  <a:pt x="1460" y="605"/>
                </a:lnTo>
                <a:lnTo>
                  <a:pt x="1462" y="612"/>
                </a:lnTo>
                <a:lnTo>
                  <a:pt x="1462" y="622"/>
                </a:lnTo>
                <a:lnTo>
                  <a:pt x="1461" y="634"/>
                </a:lnTo>
                <a:lnTo>
                  <a:pt x="1458" y="649"/>
                </a:lnTo>
                <a:lnTo>
                  <a:pt x="1456" y="664"/>
                </a:lnTo>
                <a:lnTo>
                  <a:pt x="1452" y="680"/>
                </a:lnTo>
                <a:lnTo>
                  <a:pt x="1450" y="697"/>
                </a:lnTo>
                <a:lnTo>
                  <a:pt x="1446" y="715"/>
                </a:lnTo>
                <a:lnTo>
                  <a:pt x="1442" y="731"/>
                </a:lnTo>
                <a:lnTo>
                  <a:pt x="1439" y="747"/>
                </a:lnTo>
                <a:lnTo>
                  <a:pt x="1438" y="760"/>
                </a:lnTo>
                <a:lnTo>
                  <a:pt x="1436" y="773"/>
                </a:lnTo>
                <a:lnTo>
                  <a:pt x="1436" y="782"/>
                </a:lnTo>
                <a:lnTo>
                  <a:pt x="1438" y="790"/>
                </a:lnTo>
                <a:lnTo>
                  <a:pt x="1441" y="792"/>
                </a:lnTo>
                <a:lnTo>
                  <a:pt x="1445" y="792"/>
                </a:lnTo>
                <a:lnTo>
                  <a:pt x="1451" y="788"/>
                </a:lnTo>
                <a:lnTo>
                  <a:pt x="1456" y="780"/>
                </a:lnTo>
                <a:lnTo>
                  <a:pt x="1464" y="769"/>
                </a:lnTo>
                <a:lnTo>
                  <a:pt x="1470" y="757"/>
                </a:lnTo>
                <a:lnTo>
                  <a:pt x="1478" y="742"/>
                </a:lnTo>
                <a:lnTo>
                  <a:pt x="1486" y="727"/>
                </a:lnTo>
                <a:lnTo>
                  <a:pt x="1495" y="710"/>
                </a:lnTo>
                <a:lnTo>
                  <a:pt x="1502" y="696"/>
                </a:lnTo>
                <a:lnTo>
                  <a:pt x="1510" y="680"/>
                </a:lnTo>
                <a:lnTo>
                  <a:pt x="1517" y="666"/>
                </a:lnTo>
                <a:lnTo>
                  <a:pt x="1526" y="652"/>
                </a:lnTo>
                <a:lnTo>
                  <a:pt x="1532" y="642"/>
                </a:lnTo>
                <a:lnTo>
                  <a:pt x="1539" y="634"/>
                </a:lnTo>
                <a:lnTo>
                  <a:pt x="1545" y="631"/>
                </a:lnTo>
                <a:lnTo>
                  <a:pt x="1550" y="629"/>
                </a:lnTo>
                <a:lnTo>
                  <a:pt x="1554" y="632"/>
                </a:lnTo>
                <a:lnTo>
                  <a:pt x="1556" y="640"/>
                </a:lnTo>
                <a:lnTo>
                  <a:pt x="1556" y="651"/>
                </a:lnTo>
                <a:lnTo>
                  <a:pt x="1556" y="664"/>
                </a:lnTo>
                <a:lnTo>
                  <a:pt x="1554" y="679"/>
                </a:lnTo>
                <a:lnTo>
                  <a:pt x="1552" y="696"/>
                </a:lnTo>
                <a:lnTo>
                  <a:pt x="1549" y="714"/>
                </a:lnTo>
                <a:lnTo>
                  <a:pt x="1547" y="732"/>
                </a:lnTo>
                <a:lnTo>
                  <a:pt x="1544" y="752"/>
                </a:lnTo>
                <a:lnTo>
                  <a:pt x="1540" y="770"/>
                </a:lnTo>
                <a:lnTo>
                  <a:pt x="1538" y="787"/>
                </a:lnTo>
                <a:lnTo>
                  <a:pt x="1537" y="802"/>
                </a:lnTo>
                <a:lnTo>
                  <a:pt x="1537" y="816"/>
                </a:lnTo>
                <a:lnTo>
                  <a:pt x="1538" y="826"/>
                </a:lnTo>
                <a:lnTo>
                  <a:pt x="1540" y="834"/>
                </a:lnTo>
                <a:lnTo>
                  <a:pt x="1546" y="838"/>
                </a:lnTo>
                <a:lnTo>
                  <a:pt x="1550" y="838"/>
                </a:lnTo>
                <a:lnTo>
                  <a:pt x="1557" y="835"/>
                </a:lnTo>
                <a:lnTo>
                  <a:pt x="1565" y="827"/>
                </a:lnTo>
                <a:lnTo>
                  <a:pt x="1574" y="816"/>
                </a:lnTo>
                <a:lnTo>
                  <a:pt x="1583" y="804"/>
                </a:lnTo>
                <a:lnTo>
                  <a:pt x="1592" y="789"/>
                </a:lnTo>
                <a:lnTo>
                  <a:pt x="1602" y="774"/>
                </a:lnTo>
                <a:lnTo>
                  <a:pt x="1613" y="757"/>
                </a:lnTo>
                <a:lnTo>
                  <a:pt x="1622" y="742"/>
                </a:lnTo>
                <a:lnTo>
                  <a:pt x="1632" y="726"/>
                </a:lnTo>
                <a:lnTo>
                  <a:pt x="1640" y="711"/>
                </a:lnTo>
                <a:lnTo>
                  <a:pt x="1649" y="697"/>
                </a:lnTo>
                <a:lnTo>
                  <a:pt x="1656" y="687"/>
                </a:lnTo>
                <a:lnTo>
                  <a:pt x="1663" y="679"/>
                </a:lnTo>
                <a:lnTo>
                  <a:pt x="1668" y="675"/>
                </a:lnTo>
                <a:lnTo>
                  <a:pt x="1673" y="673"/>
                </a:lnTo>
                <a:lnTo>
                  <a:pt x="1675" y="678"/>
                </a:lnTo>
                <a:lnTo>
                  <a:pt x="1675" y="686"/>
                </a:lnTo>
                <a:lnTo>
                  <a:pt x="1673" y="697"/>
                </a:lnTo>
                <a:lnTo>
                  <a:pt x="1670" y="710"/>
                </a:lnTo>
                <a:lnTo>
                  <a:pt x="1665" y="726"/>
                </a:lnTo>
                <a:lnTo>
                  <a:pt x="1660" y="743"/>
                </a:lnTo>
                <a:lnTo>
                  <a:pt x="1653" y="761"/>
                </a:lnTo>
                <a:lnTo>
                  <a:pt x="1647" y="779"/>
                </a:lnTo>
                <a:lnTo>
                  <a:pt x="1640" y="799"/>
                </a:lnTo>
                <a:lnTo>
                  <a:pt x="1634" y="817"/>
                </a:lnTo>
                <a:lnTo>
                  <a:pt x="1628" y="835"/>
                </a:lnTo>
                <a:lnTo>
                  <a:pt x="1624" y="850"/>
                </a:lnTo>
                <a:lnTo>
                  <a:pt x="1620" y="865"/>
                </a:lnTo>
                <a:lnTo>
                  <a:pt x="1619" y="874"/>
                </a:lnTo>
                <a:lnTo>
                  <a:pt x="1620" y="883"/>
                </a:lnTo>
                <a:lnTo>
                  <a:pt x="1624" y="886"/>
                </a:lnTo>
                <a:lnTo>
                  <a:pt x="1627" y="887"/>
                </a:lnTo>
                <a:lnTo>
                  <a:pt x="1634" y="883"/>
                </a:lnTo>
                <a:lnTo>
                  <a:pt x="1640" y="876"/>
                </a:lnTo>
                <a:lnTo>
                  <a:pt x="1650" y="866"/>
                </a:lnTo>
                <a:lnTo>
                  <a:pt x="1658" y="854"/>
                </a:lnTo>
                <a:lnTo>
                  <a:pt x="1668" y="840"/>
                </a:lnTo>
                <a:lnTo>
                  <a:pt x="1679" y="825"/>
                </a:lnTo>
                <a:lnTo>
                  <a:pt x="1690" y="808"/>
                </a:lnTo>
                <a:lnTo>
                  <a:pt x="1700" y="794"/>
                </a:lnTo>
                <a:lnTo>
                  <a:pt x="1711" y="778"/>
                </a:lnTo>
                <a:lnTo>
                  <a:pt x="1721" y="764"/>
                </a:lnTo>
                <a:lnTo>
                  <a:pt x="1732" y="751"/>
                </a:lnTo>
                <a:lnTo>
                  <a:pt x="1740" y="742"/>
                </a:lnTo>
                <a:lnTo>
                  <a:pt x="1748" y="734"/>
                </a:lnTo>
                <a:lnTo>
                  <a:pt x="1754" y="730"/>
                </a:lnTo>
                <a:lnTo>
                  <a:pt x="1761" y="730"/>
                </a:lnTo>
                <a:lnTo>
                  <a:pt x="1764" y="736"/>
                </a:lnTo>
                <a:lnTo>
                  <a:pt x="1766" y="743"/>
                </a:lnTo>
                <a:lnTo>
                  <a:pt x="1766" y="754"/>
                </a:lnTo>
                <a:lnTo>
                  <a:pt x="1765" y="767"/>
                </a:lnTo>
                <a:lnTo>
                  <a:pt x="1762" y="784"/>
                </a:lnTo>
                <a:lnTo>
                  <a:pt x="1759" y="800"/>
                </a:lnTo>
                <a:lnTo>
                  <a:pt x="1754" y="819"/>
                </a:lnTo>
                <a:lnTo>
                  <a:pt x="1751" y="837"/>
                </a:lnTo>
                <a:lnTo>
                  <a:pt x="1745" y="856"/>
                </a:lnTo>
                <a:lnTo>
                  <a:pt x="1741" y="874"/>
                </a:lnTo>
                <a:lnTo>
                  <a:pt x="1738" y="892"/>
                </a:lnTo>
                <a:lnTo>
                  <a:pt x="1735" y="906"/>
                </a:lnTo>
                <a:lnTo>
                  <a:pt x="1733" y="921"/>
                </a:lnTo>
                <a:lnTo>
                  <a:pt x="1733" y="931"/>
                </a:lnTo>
                <a:lnTo>
                  <a:pt x="1734" y="938"/>
                </a:lnTo>
                <a:lnTo>
                  <a:pt x="1738" y="941"/>
                </a:lnTo>
                <a:lnTo>
                  <a:pt x="1741" y="941"/>
                </a:lnTo>
                <a:lnTo>
                  <a:pt x="1746" y="937"/>
                </a:lnTo>
                <a:lnTo>
                  <a:pt x="1752" y="930"/>
                </a:lnTo>
                <a:lnTo>
                  <a:pt x="1760" y="918"/>
                </a:lnTo>
                <a:lnTo>
                  <a:pt x="1767" y="906"/>
                </a:lnTo>
                <a:lnTo>
                  <a:pt x="1775" y="892"/>
                </a:lnTo>
                <a:lnTo>
                  <a:pt x="1782" y="876"/>
                </a:lnTo>
                <a:lnTo>
                  <a:pt x="1792" y="860"/>
                </a:lnTo>
                <a:lnTo>
                  <a:pt x="1800" y="845"/>
                </a:lnTo>
                <a:lnTo>
                  <a:pt x="1808" y="829"/>
                </a:lnTo>
                <a:lnTo>
                  <a:pt x="1816" y="815"/>
                </a:lnTo>
                <a:lnTo>
                  <a:pt x="1824" y="802"/>
                </a:lnTo>
                <a:lnTo>
                  <a:pt x="1830" y="791"/>
                </a:lnTo>
                <a:lnTo>
                  <a:pt x="1837" y="783"/>
                </a:lnTo>
                <a:lnTo>
                  <a:pt x="1842" y="779"/>
                </a:lnTo>
                <a:lnTo>
                  <a:pt x="1848" y="777"/>
                </a:lnTo>
                <a:lnTo>
                  <a:pt x="1850" y="782"/>
                </a:lnTo>
                <a:lnTo>
                  <a:pt x="1852" y="790"/>
                </a:lnTo>
                <a:lnTo>
                  <a:pt x="1852" y="803"/>
                </a:lnTo>
                <a:lnTo>
                  <a:pt x="1851" y="817"/>
                </a:lnTo>
                <a:lnTo>
                  <a:pt x="1848" y="835"/>
                </a:lnTo>
                <a:lnTo>
                  <a:pt x="1845" y="853"/>
                </a:lnTo>
                <a:lnTo>
                  <a:pt x="1841" y="873"/>
                </a:lnTo>
                <a:lnTo>
                  <a:pt x="1838" y="893"/>
                </a:lnTo>
                <a:lnTo>
                  <a:pt x="1832" y="914"/>
                </a:lnTo>
                <a:lnTo>
                  <a:pt x="1829" y="934"/>
                </a:lnTo>
                <a:lnTo>
                  <a:pt x="1825" y="953"/>
                </a:lnTo>
                <a:lnTo>
                  <a:pt x="1823" y="970"/>
                </a:lnTo>
                <a:lnTo>
                  <a:pt x="1821" y="985"/>
                </a:lnTo>
                <a:lnTo>
                  <a:pt x="1821" y="996"/>
                </a:lnTo>
                <a:lnTo>
                  <a:pt x="1822" y="1004"/>
                </a:lnTo>
                <a:lnTo>
                  <a:pt x="1826" y="1007"/>
                </a:lnTo>
                <a:lnTo>
                  <a:pt x="1830" y="1007"/>
                </a:lnTo>
                <a:lnTo>
                  <a:pt x="1836" y="1002"/>
                </a:lnTo>
                <a:lnTo>
                  <a:pt x="1842" y="993"/>
                </a:lnTo>
                <a:lnTo>
                  <a:pt x="1850" y="980"/>
                </a:lnTo>
                <a:lnTo>
                  <a:pt x="1858" y="966"/>
                </a:lnTo>
                <a:lnTo>
                  <a:pt x="1866" y="948"/>
                </a:lnTo>
                <a:lnTo>
                  <a:pt x="1874" y="930"/>
                </a:lnTo>
                <a:lnTo>
                  <a:pt x="1883" y="912"/>
                </a:lnTo>
                <a:lnTo>
                  <a:pt x="1890" y="893"/>
                </a:lnTo>
                <a:lnTo>
                  <a:pt x="1900" y="875"/>
                </a:lnTo>
                <a:lnTo>
                  <a:pt x="1907" y="859"/>
                </a:lnTo>
                <a:lnTo>
                  <a:pt x="1916" y="843"/>
                </a:lnTo>
                <a:lnTo>
                  <a:pt x="1923" y="832"/>
                </a:lnTo>
                <a:lnTo>
                  <a:pt x="1930" y="822"/>
                </a:lnTo>
                <a:lnTo>
                  <a:pt x="1936" y="817"/>
                </a:lnTo>
                <a:lnTo>
                  <a:pt x="1942" y="815"/>
                </a:lnTo>
                <a:lnTo>
                  <a:pt x="1945" y="820"/>
                </a:lnTo>
                <a:lnTo>
                  <a:pt x="1947" y="827"/>
                </a:lnTo>
                <a:lnTo>
                  <a:pt x="1946" y="838"/>
                </a:lnTo>
                <a:lnTo>
                  <a:pt x="1946" y="852"/>
                </a:lnTo>
                <a:lnTo>
                  <a:pt x="1942" y="869"/>
                </a:lnTo>
                <a:lnTo>
                  <a:pt x="1940" y="886"/>
                </a:lnTo>
                <a:lnTo>
                  <a:pt x="1937" y="906"/>
                </a:lnTo>
                <a:lnTo>
                  <a:pt x="1934" y="924"/>
                </a:lnTo>
                <a:lnTo>
                  <a:pt x="1930" y="945"/>
                </a:lnTo>
                <a:lnTo>
                  <a:pt x="1927" y="964"/>
                </a:lnTo>
                <a:lnTo>
                  <a:pt x="1924" y="982"/>
                </a:lnTo>
                <a:lnTo>
                  <a:pt x="1922" y="998"/>
                </a:lnTo>
                <a:lnTo>
                  <a:pt x="1921" y="1012"/>
                </a:lnTo>
                <a:lnTo>
                  <a:pt x="1922" y="1024"/>
                </a:lnTo>
                <a:lnTo>
                  <a:pt x="1924" y="1031"/>
                </a:lnTo>
                <a:lnTo>
                  <a:pt x="1928" y="1034"/>
                </a:lnTo>
                <a:lnTo>
                  <a:pt x="1932" y="1034"/>
                </a:lnTo>
                <a:lnTo>
                  <a:pt x="1936" y="1030"/>
                </a:lnTo>
                <a:lnTo>
                  <a:pt x="1942" y="1024"/>
                </a:lnTo>
                <a:lnTo>
                  <a:pt x="1947" y="1014"/>
                </a:lnTo>
                <a:lnTo>
                  <a:pt x="1953" y="1004"/>
                </a:lnTo>
                <a:lnTo>
                  <a:pt x="1960" y="991"/>
                </a:lnTo>
                <a:lnTo>
                  <a:pt x="1966" y="978"/>
                </a:lnTo>
                <a:lnTo>
                  <a:pt x="1974" y="963"/>
                </a:lnTo>
                <a:lnTo>
                  <a:pt x="1979" y="950"/>
                </a:lnTo>
                <a:lnTo>
                  <a:pt x="1987" y="936"/>
                </a:lnTo>
                <a:lnTo>
                  <a:pt x="1993" y="924"/>
                </a:lnTo>
                <a:lnTo>
                  <a:pt x="2000" y="913"/>
                </a:lnTo>
                <a:lnTo>
                  <a:pt x="2006" y="904"/>
                </a:lnTo>
                <a:lnTo>
                  <a:pt x="2012" y="897"/>
                </a:lnTo>
                <a:lnTo>
                  <a:pt x="2017" y="893"/>
                </a:lnTo>
                <a:lnTo>
                  <a:pt x="2023" y="892"/>
                </a:lnTo>
                <a:lnTo>
                  <a:pt x="2027" y="897"/>
                </a:lnTo>
                <a:lnTo>
                  <a:pt x="2030" y="904"/>
                </a:lnTo>
                <a:lnTo>
                  <a:pt x="2032" y="916"/>
                </a:lnTo>
                <a:lnTo>
                  <a:pt x="2033" y="929"/>
                </a:lnTo>
                <a:lnTo>
                  <a:pt x="2032" y="946"/>
                </a:lnTo>
                <a:lnTo>
                  <a:pt x="2031" y="963"/>
                </a:lnTo>
                <a:lnTo>
                  <a:pt x="2029" y="982"/>
                </a:lnTo>
                <a:lnTo>
                  <a:pt x="2029" y="1001"/>
                </a:lnTo>
                <a:lnTo>
                  <a:pt x="2027" y="1021"/>
                </a:lnTo>
                <a:lnTo>
                  <a:pt x="2026" y="1040"/>
                </a:lnTo>
                <a:lnTo>
                  <a:pt x="2025" y="1058"/>
                </a:lnTo>
                <a:lnTo>
                  <a:pt x="2025" y="1074"/>
                </a:lnTo>
                <a:lnTo>
                  <a:pt x="2025" y="1088"/>
                </a:lnTo>
                <a:lnTo>
                  <a:pt x="2027" y="1098"/>
                </a:lnTo>
                <a:lnTo>
                  <a:pt x="2030" y="1106"/>
                </a:lnTo>
                <a:lnTo>
                  <a:pt x="2036" y="1108"/>
                </a:lnTo>
                <a:lnTo>
                  <a:pt x="2041" y="1108"/>
                </a:lnTo>
                <a:lnTo>
                  <a:pt x="2047" y="1104"/>
                </a:lnTo>
                <a:lnTo>
                  <a:pt x="2054" y="1097"/>
                </a:lnTo>
                <a:lnTo>
                  <a:pt x="2062" y="1087"/>
                </a:lnTo>
                <a:lnTo>
                  <a:pt x="2070" y="1075"/>
                </a:lnTo>
                <a:lnTo>
                  <a:pt x="2078" y="1061"/>
                </a:lnTo>
                <a:lnTo>
                  <a:pt x="2086" y="1047"/>
                </a:lnTo>
                <a:lnTo>
                  <a:pt x="2096" y="1030"/>
                </a:lnTo>
                <a:lnTo>
                  <a:pt x="2103" y="1016"/>
                </a:lnTo>
                <a:lnTo>
                  <a:pt x="2112" y="1001"/>
                </a:lnTo>
                <a:lnTo>
                  <a:pt x="2118" y="987"/>
                </a:lnTo>
                <a:lnTo>
                  <a:pt x="2124" y="973"/>
                </a:lnTo>
                <a:lnTo>
                  <a:pt x="2129" y="962"/>
                </a:lnTo>
                <a:lnTo>
                  <a:pt x="2133" y="954"/>
                </a:lnTo>
                <a:lnTo>
                  <a:pt x="2136" y="949"/>
                </a:lnTo>
                <a:lnTo>
                  <a:pt x="2137" y="946"/>
                </a:lnTo>
              </a:path>
            </a:pathLst>
          </a:custGeom>
          <a:noFill/>
          <a:ln w="31750" cap="flat" cmpd="sng">
            <a:solidFill>
              <a:srgbClr val="0000FF"/>
            </a:solidFill>
            <a:prstDash val="solid"/>
            <a:round/>
            <a:headEnd type="none" w="med" len="med"/>
            <a:tailEnd type="none" w="med" len="med"/>
          </a:ln>
          <a:effectLst/>
        </p:spPr>
        <p:txBody>
          <a:bodyPr/>
          <a:lstStyle/>
          <a:p>
            <a:endParaRPr lang="en-US"/>
          </a:p>
        </p:txBody>
      </p:sp>
      <p:sp>
        <p:nvSpPr>
          <p:cNvPr id="449566" name="Freeform 30"/>
          <p:cNvSpPr>
            <a:spLocks/>
          </p:cNvSpPr>
          <p:nvPr/>
        </p:nvSpPr>
        <p:spPr bwMode="auto">
          <a:xfrm>
            <a:off x="6650038" y="2684463"/>
            <a:ext cx="53975" cy="339725"/>
          </a:xfrm>
          <a:custGeom>
            <a:avLst/>
            <a:gdLst/>
            <a:ahLst/>
            <a:cxnLst>
              <a:cxn ang="0">
                <a:pos x="0" y="242"/>
              </a:cxn>
              <a:cxn ang="0">
                <a:pos x="36" y="0"/>
              </a:cxn>
              <a:cxn ang="0">
                <a:pos x="36" y="218"/>
              </a:cxn>
            </a:cxnLst>
            <a:rect l="0" t="0" r="r" b="b"/>
            <a:pathLst>
              <a:path w="37" h="243">
                <a:moveTo>
                  <a:pt x="0" y="242"/>
                </a:moveTo>
                <a:lnTo>
                  <a:pt x="36" y="0"/>
                </a:lnTo>
                <a:lnTo>
                  <a:pt x="36" y="218"/>
                </a:lnTo>
              </a:path>
            </a:pathLst>
          </a:custGeom>
          <a:noFill/>
          <a:ln w="47625" cap="flat" cmpd="sng">
            <a:solidFill>
              <a:srgbClr val="0000FF"/>
            </a:solidFill>
            <a:prstDash val="solid"/>
            <a:round/>
            <a:headEnd type="none" w="med" len="med"/>
            <a:tailEnd type="none" w="med" len="med"/>
          </a:ln>
          <a:effectLst/>
        </p:spPr>
        <p:txBody>
          <a:bodyPr/>
          <a:lstStyle/>
          <a:p>
            <a:endParaRPr lang="en-US"/>
          </a:p>
        </p:txBody>
      </p:sp>
      <p:sp>
        <p:nvSpPr>
          <p:cNvPr id="449567" name="Freeform 31"/>
          <p:cNvSpPr>
            <a:spLocks/>
          </p:cNvSpPr>
          <p:nvPr/>
        </p:nvSpPr>
        <p:spPr bwMode="auto">
          <a:xfrm>
            <a:off x="2132013" y="1231900"/>
            <a:ext cx="3792537" cy="1798638"/>
          </a:xfrm>
          <a:custGeom>
            <a:avLst/>
            <a:gdLst/>
            <a:ahLst/>
            <a:cxnLst>
              <a:cxn ang="0">
                <a:pos x="30" y="363"/>
              </a:cxn>
              <a:cxn ang="0">
                <a:pos x="143" y="228"/>
              </a:cxn>
              <a:cxn ang="0">
                <a:pos x="286" y="79"/>
              </a:cxn>
              <a:cxn ang="0">
                <a:pos x="403" y="0"/>
              </a:cxn>
              <a:cxn ang="0">
                <a:pos x="442" y="66"/>
              </a:cxn>
              <a:cxn ang="0">
                <a:pos x="408" y="239"/>
              </a:cxn>
              <a:cxn ang="0">
                <a:pos x="359" y="434"/>
              </a:cxn>
              <a:cxn ang="0">
                <a:pos x="359" y="567"/>
              </a:cxn>
              <a:cxn ang="0">
                <a:pos x="443" y="572"/>
              </a:cxn>
              <a:cxn ang="0">
                <a:pos x="567" y="471"/>
              </a:cxn>
              <a:cxn ang="0">
                <a:pos x="704" y="333"/>
              </a:cxn>
              <a:cxn ang="0">
                <a:pos x="833" y="227"/>
              </a:cxn>
              <a:cxn ang="0">
                <a:pos x="877" y="291"/>
              </a:cxn>
              <a:cxn ang="0">
                <a:pos x="876" y="424"/>
              </a:cxn>
              <a:cxn ang="0">
                <a:pos x="872" y="563"/>
              </a:cxn>
              <a:cxn ang="0">
                <a:pos x="886" y="681"/>
              </a:cxn>
              <a:cxn ang="0">
                <a:pos x="965" y="648"/>
              </a:cxn>
              <a:cxn ang="0">
                <a:pos x="1063" y="524"/>
              </a:cxn>
              <a:cxn ang="0">
                <a:pos x="1160" y="403"/>
              </a:cxn>
              <a:cxn ang="0">
                <a:pos x="1240" y="341"/>
              </a:cxn>
              <a:cxn ang="0">
                <a:pos x="1283" y="406"/>
              </a:cxn>
              <a:cxn ang="0">
                <a:pos x="1264" y="575"/>
              </a:cxn>
              <a:cxn ang="0">
                <a:pos x="1232" y="766"/>
              </a:cxn>
              <a:cxn ang="0">
                <a:pos x="1242" y="895"/>
              </a:cxn>
              <a:cxn ang="0">
                <a:pos x="1325" y="884"/>
              </a:cxn>
              <a:cxn ang="0">
                <a:pos x="1444" y="757"/>
              </a:cxn>
              <a:cxn ang="0">
                <a:pos x="1568" y="607"/>
              </a:cxn>
              <a:cxn ang="0">
                <a:pos x="1674" y="527"/>
              </a:cxn>
              <a:cxn ang="0">
                <a:pos x="1726" y="596"/>
              </a:cxn>
              <a:cxn ang="0">
                <a:pos x="1708" y="773"/>
              </a:cxn>
              <a:cxn ang="0">
                <a:pos x="1677" y="971"/>
              </a:cxn>
              <a:cxn ang="0">
                <a:pos x="1691" y="1104"/>
              </a:cxn>
              <a:cxn ang="0">
                <a:pos x="1779" y="1097"/>
              </a:cxn>
              <a:cxn ang="0">
                <a:pos x="1901" y="973"/>
              </a:cxn>
              <a:cxn ang="0">
                <a:pos x="2030" y="826"/>
              </a:cxn>
              <a:cxn ang="0">
                <a:pos x="2138" y="748"/>
              </a:cxn>
              <a:cxn ang="0">
                <a:pos x="2185" y="812"/>
              </a:cxn>
              <a:cxn ang="0">
                <a:pos x="2165" y="970"/>
              </a:cxn>
              <a:cxn ang="0">
                <a:pos x="2133" y="1148"/>
              </a:cxn>
              <a:cxn ang="0">
                <a:pos x="2142" y="1268"/>
              </a:cxn>
              <a:cxn ang="0">
                <a:pos x="2217" y="1265"/>
              </a:cxn>
              <a:cxn ang="0">
                <a:pos x="2321" y="1159"/>
              </a:cxn>
              <a:cxn ang="0">
                <a:pos x="2435" y="1031"/>
              </a:cxn>
              <a:cxn ang="0">
                <a:pos x="2546" y="953"/>
              </a:cxn>
              <a:cxn ang="0">
                <a:pos x="2585" y="959"/>
              </a:cxn>
              <a:cxn ang="0">
                <a:pos x="2603" y="981"/>
              </a:cxn>
              <a:cxn ang="0">
                <a:pos x="2617" y="1005"/>
              </a:cxn>
              <a:cxn ang="0">
                <a:pos x="2626" y="1020"/>
              </a:cxn>
            </a:cxnLst>
            <a:rect l="0" t="0" r="r" b="b"/>
            <a:pathLst>
              <a:path w="2628" h="1285">
                <a:moveTo>
                  <a:pt x="0" y="403"/>
                </a:moveTo>
                <a:lnTo>
                  <a:pt x="3" y="398"/>
                </a:lnTo>
                <a:lnTo>
                  <a:pt x="13" y="384"/>
                </a:lnTo>
                <a:lnTo>
                  <a:pt x="30" y="363"/>
                </a:lnTo>
                <a:lnTo>
                  <a:pt x="53" y="335"/>
                </a:lnTo>
                <a:lnTo>
                  <a:pt x="80" y="303"/>
                </a:lnTo>
                <a:lnTo>
                  <a:pt x="110" y="266"/>
                </a:lnTo>
                <a:lnTo>
                  <a:pt x="143" y="228"/>
                </a:lnTo>
                <a:lnTo>
                  <a:pt x="179" y="188"/>
                </a:lnTo>
                <a:lnTo>
                  <a:pt x="215" y="150"/>
                </a:lnTo>
                <a:lnTo>
                  <a:pt x="251" y="113"/>
                </a:lnTo>
                <a:lnTo>
                  <a:pt x="286" y="79"/>
                </a:lnTo>
                <a:lnTo>
                  <a:pt x="320" y="48"/>
                </a:lnTo>
                <a:lnTo>
                  <a:pt x="351" y="25"/>
                </a:lnTo>
                <a:lnTo>
                  <a:pt x="379" y="8"/>
                </a:lnTo>
                <a:lnTo>
                  <a:pt x="403" y="0"/>
                </a:lnTo>
                <a:lnTo>
                  <a:pt x="423" y="1"/>
                </a:lnTo>
                <a:lnTo>
                  <a:pt x="435" y="14"/>
                </a:lnTo>
                <a:lnTo>
                  <a:pt x="442" y="36"/>
                </a:lnTo>
                <a:lnTo>
                  <a:pt x="442" y="66"/>
                </a:lnTo>
                <a:lnTo>
                  <a:pt x="439" y="102"/>
                </a:lnTo>
                <a:lnTo>
                  <a:pt x="430" y="144"/>
                </a:lnTo>
                <a:lnTo>
                  <a:pt x="420" y="190"/>
                </a:lnTo>
                <a:lnTo>
                  <a:pt x="408" y="239"/>
                </a:lnTo>
                <a:lnTo>
                  <a:pt x="395" y="288"/>
                </a:lnTo>
                <a:lnTo>
                  <a:pt x="382" y="338"/>
                </a:lnTo>
                <a:lnTo>
                  <a:pt x="370" y="387"/>
                </a:lnTo>
                <a:lnTo>
                  <a:pt x="359" y="434"/>
                </a:lnTo>
                <a:lnTo>
                  <a:pt x="353" y="476"/>
                </a:lnTo>
                <a:lnTo>
                  <a:pt x="349" y="514"/>
                </a:lnTo>
                <a:lnTo>
                  <a:pt x="352" y="544"/>
                </a:lnTo>
                <a:lnTo>
                  <a:pt x="359" y="567"/>
                </a:lnTo>
                <a:lnTo>
                  <a:pt x="375" y="581"/>
                </a:lnTo>
                <a:lnTo>
                  <a:pt x="394" y="587"/>
                </a:lnTo>
                <a:lnTo>
                  <a:pt x="418" y="583"/>
                </a:lnTo>
                <a:lnTo>
                  <a:pt x="443" y="572"/>
                </a:lnTo>
                <a:lnTo>
                  <a:pt x="472" y="553"/>
                </a:lnTo>
                <a:lnTo>
                  <a:pt x="501" y="530"/>
                </a:lnTo>
                <a:lnTo>
                  <a:pt x="534" y="502"/>
                </a:lnTo>
                <a:lnTo>
                  <a:pt x="567" y="471"/>
                </a:lnTo>
                <a:lnTo>
                  <a:pt x="601" y="436"/>
                </a:lnTo>
                <a:lnTo>
                  <a:pt x="635" y="402"/>
                </a:lnTo>
                <a:lnTo>
                  <a:pt x="670" y="367"/>
                </a:lnTo>
                <a:lnTo>
                  <a:pt x="704" y="333"/>
                </a:lnTo>
                <a:lnTo>
                  <a:pt x="739" y="300"/>
                </a:lnTo>
                <a:lnTo>
                  <a:pt x="771" y="272"/>
                </a:lnTo>
                <a:lnTo>
                  <a:pt x="803" y="247"/>
                </a:lnTo>
                <a:lnTo>
                  <a:pt x="833" y="227"/>
                </a:lnTo>
                <a:lnTo>
                  <a:pt x="862" y="212"/>
                </a:lnTo>
                <a:lnTo>
                  <a:pt x="869" y="236"/>
                </a:lnTo>
                <a:lnTo>
                  <a:pt x="874" y="262"/>
                </a:lnTo>
                <a:lnTo>
                  <a:pt x="877" y="291"/>
                </a:lnTo>
                <a:lnTo>
                  <a:pt x="879" y="321"/>
                </a:lnTo>
                <a:lnTo>
                  <a:pt x="878" y="355"/>
                </a:lnTo>
                <a:lnTo>
                  <a:pt x="878" y="388"/>
                </a:lnTo>
                <a:lnTo>
                  <a:pt x="876" y="424"/>
                </a:lnTo>
                <a:lnTo>
                  <a:pt x="875" y="459"/>
                </a:lnTo>
                <a:lnTo>
                  <a:pt x="873" y="494"/>
                </a:lnTo>
                <a:lnTo>
                  <a:pt x="872" y="529"/>
                </a:lnTo>
                <a:lnTo>
                  <a:pt x="872" y="563"/>
                </a:lnTo>
                <a:lnTo>
                  <a:pt x="873" y="596"/>
                </a:lnTo>
                <a:lnTo>
                  <a:pt x="875" y="627"/>
                </a:lnTo>
                <a:lnTo>
                  <a:pt x="880" y="655"/>
                </a:lnTo>
                <a:lnTo>
                  <a:pt x="886" y="681"/>
                </a:lnTo>
                <a:lnTo>
                  <a:pt x="895" y="702"/>
                </a:lnTo>
                <a:lnTo>
                  <a:pt x="917" y="690"/>
                </a:lnTo>
                <a:lnTo>
                  <a:pt x="940" y="671"/>
                </a:lnTo>
                <a:lnTo>
                  <a:pt x="965" y="648"/>
                </a:lnTo>
                <a:lnTo>
                  <a:pt x="989" y="620"/>
                </a:lnTo>
                <a:lnTo>
                  <a:pt x="1014" y="590"/>
                </a:lnTo>
                <a:lnTo>
                  <a:pt x="1039" y="557"/>
                </a:lnTo>
                <a:lnTo>
                  <a:pt x="1063" y="524"/>
                </a:lnTo>
                <a:lnTo>
                  <a:pt x="1089" y="491"/>
                </a:lnTo>
                <a:lnTo>
                  <a:pt x="1113" y="459"/>
                </a:lnTo>
                <a:lnTo>
                  <a:pt x="1137" y="429"/>
                </a:lnTo>
                <a:lnTo>
                  <a:pt x="1160" y="403"/>
                </a:lnTo>
                <a:lnTo>
                  <a:pt x="1183" y="378"/>
                </a:lnTo>
                <a:lnTo>
                  <a:pt x="1203" y="361"/>
                </a:lnTo>
                <a:lnTo>
                  <a:pt x="1223" y="348"/>
                </a:lnTo>
                <a:lnTo>
                  <a:pt x="1240" y="341"/>
                </a:lnTo>
                <a:lnTo>
                  <a:pt x="1258" y="342"/>
                </a:lnTo>
                <a:lnTo>
                  <a:pt x="1271" y="355"/>
                </a:lnTo>
                <a:lnTo>
                  <a:pt x="1280" y="376"/>
                </a:lnTo>
                <a:lnTo>
                  <a:pt x="1283" y="406"/>
                </a:lnTo>
                <a:lnTo>
                  <a:pt x="1283" y="441"/>
                </a:lnTo>
                <a:lnTo>
                  <a:pt x="1279" y="482"/>
                </a:lnTo>
                <a:lnTo>
                  <a:pt x="1273" y="527"/>
                </a:lnTo>
                <a:lnTo>
                  <a:pt x="1264" y="575"/>
                </a:lnTo>
                <a:lnTo>
                  <a:pt x="1256" y="623"/>
                </a:lnTo>
                <a:lnTo>
                  <a:pt x="1247" y="673"/>
                </a:lnTo>
                <a:lnTo>
                  <a:pt x="1239" y="720"/>
                </a:lnTo>
                <a:lnTo>
                  <a:pt x="1232" y="766"/>
                </a:lnTo>
                <a:lnTo>
                  <a:pt x="1229" y="806"/>
                </a:lnTo>
                <a:lnTo>
                  <a:pt x="1229" y="843"/>
                </a:lnTo>
                <a:lnTo>
                  <a:pt x="1233" y="873"/>
                </a:lnTo>
                <a:lnTo>
                  <a:pt x="1242" y="895"/>
                </a:lnTo>
                <a:lnTo>
                  <a:pt x="1259" y="907"/>
                </a:lnTo>
                <a:lnTo>
                  <a:pt x="1277" y="910"/>
                </a:lnTo>
                <a:lnTo>
                  <a:pt x="1300" y="901"/>
                </a:lnTo>
                <a:lnTo>
                  <a:pt x="1325" y="884"/>
                </a:lnTo>
                <a:lnTo>
                  <a:pt x="1353" y="859"/>
                </a:lnTo>
                <a:lnTo>
                  <a:pt x="1382" y="830"/>
                </a:lnTo>
                <a:lnTo>
                  <a:pt x="1413" y="795"/>
                </a:lnTo>
                <a:lnTo>
                  <a:pt x="1444" y="757"/>
                </a:lnTo>
                <a:lnTo>
                  <a:pt x="1475" y="718"/>
                </a:lnTo>
                <a:lnTo>
                  <a:pt x="1506" y="679"/>
                </a:lnTo>
                <a:lnTo>
                  <a:pt x="1538" y="641"/>
                </a:lnTo>
                <a:lnTo>
                  <a:pt x="1568" y="607"/>
                </a:lnTo>
                <a:lnTo>
                  <a:pt x="1598" y="577"/>
                </a:lnTo>
                <a:lnTo>
                  <a:pt x="1625" y="553"/>
                </a:lnTo>
                <a:lnTo>
                  <a:pt x="1651" y="535"/>
                </a:lnTo>
                <a:lnTo>
                  <a:pt x="1674" y="527"/>
                </a:lnTo>
                <a:lnTo>
                  <a:pt x="1695" y="529"/>
                </a:lnTo>
                <a:lnTo>
                  <a:pt x="1711" y="543"/>
                </a:lnTo>
                <a:lnTo>
                  <a:pt x="1721" y="565"/>
                </a:lnTo>
                <a:lnTo>
                  <a:pt x="1726" y="596"/>
                </a:lnTo>
                <a:lnTo>
                  <a:pt x="1727" y="633"/>
                </a:lnTo>
                <a:lnTo>
                  <a:pt x="1723" y="676"/>
                </a:lnTo>
                <a:lnTo>
                  <a:pt x="1717" y="723"/>
                </a:lnTo>
                <a:lnTo>
                  <a:pt x="1708" y="773"/>
                </a:lnTo>
                <a:lnTo>
                  <a:pt x="1701" y="823"/>
                </a:lnTo>
                <a:lnTo>
                  <a:pt x="1691" y="874"/>
                </a:lnTo>
                <a:lnTo>
                  <a:pt x="1683" y="924"/>
                </a:lnTo>
                <a:lnTo>
                  <a:pt x="1677" y="971"/>
                </a:lnTo>
                <a:lnTo>
                  <a:pt x="1675" y="1013"/>
                </a:lnTo>
                <a:lnTo>
                  <a:pt x="1675" y="1051"/>
                </a:lnTo>
                <a:lnTo>
                  <a:pt x="1680" y="1081"/>
                </a:lnTo>
                <a:lnTo>
                  <a:pt x="1691" y="1104"/>
                </a:lnTo>
                <a:lnTo>
                  <a:pt x="1709" y="1117"/>
                </a:lnTo>
                <a:lnTo>
                  <a:pt x="1729" y="1121"/>
                </a:lnTo>
                <a:lnTo>
                  <a:pt x="1753" y="1113"/>
                </a:lnTo>
                <a:lnTo>
                  <a:pt x="1779" y="1097"/>
                </a:lnTo>
                <a:lnTo>
                  <a:pt x="1808" y="1073"/>
                </a:lnTo>
                <a:lnTo>
                  <a:pt x="1837" y="1044"/>
                </a:lnTo>
                <a:lnTo>
                  <a:pt x="1869" y="1010"/>
                </a:lnTo>
                <a:lnTo>
                  <a:pt x="1901" y="973"/>
                </a:lnTo>
                <a:lnTo>
                  <a:pt x="1935" y="934"/>
                </a:lnTo>
                <a:lnTo>
                  <a:pt x="1967" y="896"/>
                </a:lnTo>
                <a:lnTo>
                  <a:pt x="1999" y="859"/>
                </a:lnTo>
                <a:lnTo>
                  <a:pt x="2030" y="826"/>
                </a:lnTo>
                <a:lnTo>
                  <a:pt x="2060" y="796"/>
                </a:lnTo>
                <a:lnTo>
                  <a:pt x="2088" y="773"/>
                </a:lnTo>
                <a:lnTo>
                  <a:pt x="2115" y="756"/>
                </a:lnTo>
                <a:lnTo>
                  <a:pt x="2138" y="748"/>
                </a:lnTo>
                <a:lnTo>
                  <a:pt x="2159" y="750"/>
                </a:lnTo>
                <a:lnTo>
                  <a:pt x="2173" y="763"/>
                </a:lnTo>
                <a:lnTo>
                  <a:pt x="2181" y="784"/>
                </a:lnTo>
                <a:lnTo>
                  <a:pt x="2185" y="812"/>
                </a:lnTo>
                <a:lnTo>
                  <a:pt x="2185" y="845"/>
                </a:lnTo>
                <a:lnTo>
                  <a:pt x="2180" y="884"/>
                </a:lnTo>
                <a:lnTo>
                  <a:pt x="2174" y="925"/>
                </a:lnTo>
                <a:lnTo>
                  <a:pt x="2165" y="970"/>
                </a:lnTo>
                <a:lnTo>
                  <a:pt x="2158" y="1015"/>
                </a:lnTo>
                <a:lnTo>
                  <a:pt x="2148" y="1061"/>
                </a:lnTo>
                <a:lnTo>
                  <a:pt x="2140" y="1105"/>
                </a:lnTo>
                <a:lnTo>
                  <a:pt x="2133" y="1148"/>
                </a:lnTo>
                <a:lnTo>
                  <a:pt x="2130" y="1186"/>
                </a:lnTo>
                <a:lnTo>
                  <a:pt x="2129" y="1220"/>
                </a:lnTo>
                <a:lnTo>
                  <a:pt x="2133" y="1247"/>
                </a:lnTo>
                <a:lnTo>
                  <a:pt x="2142" y="1268"/>
                </a:lnTo>
                <a:lnTo>
                  <a:pt x="2158" y="1280"/>
                </a:lnTo>
                <a:lnTo>
                  <a:pt x="2175" y="1284"/>
                </a:lnTo>
                <a:lnTo>
                  <a:pt x="2196" y="1278"/>
                </a:lnTo>
                <a:lnTo>
                  <a:pt x="2217" y="1265"/>
                </a:lnTo>
                <a:lnTo>
                  <a:pt x="2242" y="1244"/>
                </a:lnTo>
                <a:lnTo>
                  <a:pt x="2267" y="1220"/>
                </a:lnTo>
                <a:lnTo>
                  <a:pt x="2294" y="1191"/>
                </a:lnTo>
                <a:lnTo>
                  <a:pt x="2321" y="1159"/>
                </a:lnTo>
                <a:lnTo>
                  <a:pt x="2350" y="1126"/>
                </a:lnTo>
                <a:lnTo>
                  <a:pt x="2378" y="1093"/>
                </a:lnTo>
                <a:lnTo>
                  <a:pt x="2407" y="1061"/>
                </a:lnTo>
                <a:lnTo>
                  <a:pt x="2435" y="1031"/>
                </a:lnTo>
                <a:lnTo>
                  <a:pt x="2465" y="1003"/>
                </a:lnTo>
                <a:lnTo>
                  <a:pt x="2492" y="981"/>
                </a:lnTo>
                <a:lnTo>
                  <a:pt x="2520" y="963"/>
                </a:lnTo>
                <a:lnTo>
                  <a:pt x="2546" y="953"/>
                </a:lnTo>
                <a:lnTo>
                  <a:pt x="2573" y="951"/>
                </a:lnTo>
                <a:lnTo>
                  <a:pt x="2576" y="952"/>
                </a:lnTo>
                <a:lnTo>
                  <a:pt x="2581" y="955"/>
                </a:lnTo>
                <a:lnTo>
                  <a:pt x="2585" y="959"/>
                </a:lnTo>
                <a:lnTo>
                  <a:pt x="2590" y="963"/>
                </a:lnTo>
                <a:lnTo>
                  <a:pt x="2594" y="969"/>
                </a:lnTo>
                <a:lnTo>
                  <a:pt x="2599" y="974"/>
                </a:lnTo>
                <a:lnTo>
                  <a:pt x="2603" y="981"/>
                </a:lnTo>
                <a:lnTo>
                  <a:pt x="2608" y="986"/>
                </a:lnTo>
                <a:lnTo>
                  <a:pt x="2611" y="993"/>
                </a:lnTo>
                <a:lnTo>
                  <a:pt x="2615" y="999"/>
                </a:lnTo>
                <a:lnTo>
                  <a:pt x="2617" y="1005"/>
                </a:lnTo>
                <a:lnTo>
                  <a:pt x="2621" y="1010"/>
                </a:lnTo>
                <a:lnTo>
                  <a:pt x="2623" y="1014"/>
                </a:lnTo>
                <a:lnTo>
                  <a:pt x="2626" y="1017"/>
                </a:lnTo>
                <a:lnTo>
                  <a:pt x="2626" y="1020"/>
                </a:lnTo>
                <a:lnTo>
                  <a:pt x="2627" y="1020"/>
                </a:lnTo>
              </a:path>
            </a:pathLst>
          </a:custGeom>
          <a:noFill/>
          <a:ln w="47625" cap="flat" cmpd="sng">
            <a:solidFill>
              <a:srgbClr val="008000"/>
            </a:solidFill>
            <a:prstDash val="solid"/>
            <a:round/>
            <a:headEnd type="none" w="med" len="med"/>
            <a:tailEnd type="none" w="med" len="med"/>
          </a:ln>
          <a:effectLst/>
        </p:spPr>
        <p:txBody>
          <a:bodyPr/>
          <a:lstStyle/>
          <a:p>
            <a:endParaRPr lang="en-US"/>
          </a:p>
        </p:txBody>
      </p:sp>
      <p:sp>
        <p:nvSpPr>
          <p:cNvPr id="449568" name="Freeform 32"/>
          <p:cNvSpPr>
            <a:spLocks/>
          </p:cNvSpPr>
          <p:nvPr/>
        </p:nvSpPr>
        <p:spPr bwMode="auto">
          <a:xfrm>
            <a:off x="5883275" y="2633663"/>
            <a:ext cx="107950" cy="576262"/>
          </a:xfrm>
          <a:custGeom>
            <a:avLst/>
            <a:gdLst/>
            <a:ahLst/>
            <a:cxnLst>
              <a:cxn ang="0">
                <a:pos x="0" y="411"/>
              </a:cxn>
              <a:cxn ang="0">
                <a:pos x="36" y="0"/>
              </a:cxn>
              <a:cxn ang="0">
                <a:pos x="73" y="387"/>
              </a:cxn>
            </a:cxnLst>
            <a:rect l="0" t="0" r="r" b="b"/>
            <a:pathLst>
              <a:path w="74" h="412">
                <a:moveTo>
                  <a:pt x="0" y="411"/>
                </a:moveTo>
                <a:lnTo>
                  <a:pt x="36" y="0"/>
                </a:lnTo>
                <a:lnTo>
                  <a:pt x="73" y="387"/>
                </a:lnTo>
              </a:path>
            </a:pathLst>
          </a:custGeom>
          <a:noFill/>
          <a:ln w="47625" cap="flat" cmpd="sng">
            <a:solidFill>
              <a:srgbClr val="008000"/>
            </a:solidFill>
            <a:prstDash val="solid"/>
            <a:round/>
            <a:headEnd type="none" w="med" len="med"/>
            <a:tailEnd type="none" w="med" len="med"/>
          </a:ln>
          <a:effectLst/>
        </p:spPr>
        <p:txBody>
          <a:bodyPr/>
          <a:lstStyle/>
          <a:p>
            <a:endParaRPr lang="en-US"/>
          </a:p>
        </p:txBody>
      </p:sp>
      <p:sp>
        <p:nvSpPr>
          <p:cNvPr id="449569" name="Freeform 33"/>
          <p:cNvSpPr>
            <a:spLocks/>
          </p:cNvSpPr>
          <p:nvPr/>
        </p:nvSpPr>
        <p:spPr bwMode="auto">
          <a:xfrm>
            <a:off x="433388" y="1701800"/>
            <a:ext cx="3954462" cy="1974850"/>
          </a:xfrm>
          <a:custGeom>
            <a:avLst/>
            <a:gdLst/>
            <a:ahLst/>
            <a:cxnLst>
              <a:cxn ang="0">
                <a:pos x="6" y="611"/>
              </a:cxn>
              <a:cxn ang="0">
                <a:pos x="55" y="568"/>
              </a:cxn>
              <a:cxn ang="0">
                <a:pos x="142" y="491"/>
              </a:cxn>
              <a:cxn ang="0">
                <a:pos x="258" y="393"/>
              </a:cxn>
              <a:cxn ang="0">
                <a:pos x="391" y="286"/>
              </a:cxn>
              <a:cxn ang="0">
                <a:pos x="530" y="180"/>
              </a:cxn>
              <a:cxn ang="0">
                <a:pos x="664" y="88"/>
              </a:cxn>
              <a:cxn ang="0">
                <a:pos x="782" y="21"/>
              </a:cxn>
              <a:cxn ang="0">
                <a:pos x="845" y="52"/>
              </a:cxn>
              <a:cxn ang="0">
                <a:pos x="854" y="171"/>
              </a:cxn>
              <a:cxn ang="0">
                <a:pos x="848" y="309"/>
              </a:cxn>
              <a:cxn ang="0">
                <a:pos x="834" y="459"/>
              </a:cxn>
              <a:cxn ang="0">
                <a:pos x="817" y="611"/>
              </a:cxn>
              <a:cxn ang="0">
                <a:pos x="803" y="761"/>
              </a:cxn>
              <a:cxn ang="0">
                <a:pos x="801" y="897"/>
              </a:cxn>
              <a:cxn ang="0">
                <a:pos x="816" y="1015"/>
              </a:cxn>
              <a:cxn ang="0">
                <a:pos x="881" y="1037"/>
              </a:cxn>
              <a:cxn ang="0">
                <a:pos x="981" y="948"/>
              </a:cxn>
              <a:cxn ang="0">
                <a:pos x="1084" y="825"/>
              </a:cxn>
              <a:cxn ang="0">
                <a:pos x="1189" y="684"/>
              </a:cxn>
              <a:cxn ang="0">
                <a:pos x="1292" y="543"/>
              </a:cxn>
              <a:cxn ang="0">
                <a:pos x="1392" y="419"/>
              </a:cxn>
              <a:cxn ang="0">
                <a:pos x="1488" y="327"/>
              </a:cxn>
              <a:cxn ang="0">
                <a:pos x="1576" y="287"/>
              </a:cxn>
              <a:cxn ang="0">
                <a:pos x="1651" y="314"/>
              </a:cxn>
              <a:cxn ang="0">
                <a:pos x="1692" y="413"/>
              </a:cxn>
              <a:cxn ang="0">
                <a:pos x="1705" y="563"/>
              </a:cxn>
              <a:cxn ang="0">
                <a:pos x="1702" y="745"/>
              </a:cxn>
              <a:cxn ang="0">
                <a:pos x="1693" y="938"/>
              </a:cxn>
              <a:cxn ang="0">
                <a:pos x="1690" y="1122"/>
              </a:cxn>
              <a:cxn ang="0">
                <a:pos x="1704" y="1275"/>
              </a:cxn>
              <a:cxn ang="0">
                <a:pos x="1748" y="1378"/>
              </a:cxn>
              <a:cxn ang="0">
                <a:pos x="1827" y="1409"/>
              </a:cxn>
              <a:cxn ang="0">
                <a:pos x="1920" y="1371"/>
              </a:cxn>
              <a:cxn ang="0">
                <a:pos x="2022" y="1281"/>
              </a:cxn>
              <a:cxn ang="0">
                <a:pos x="2132" y="1157"/>
              </a:cxn>
              <a:cxn ang="0">
                <a:pos x="2244" y="1021"/>
              </a:cxn>
              <a:cxn ang="0">
                <a:pos x="2356" y="889"/>
              </a:cxn>
              <a:cxn ang="0">
                <a:pos x="2468" y="779"/>
              </a:cxn>
              <a:cxn ang="0">
                <a:pos x="2578" y="713"/>
              </a:cxn>
              <a:cxn ang="0">
                <a:pos x="2636" y="703"/>
              </a:cxn>
              <a:cxn ang="0">
                <a:pos x="2651" y="709"/>
              </a:cxn>
              <a:cxn ang="0">
                <a:pos x="2669" y="719"/>
              </a:cxn>
              <a:cxn ang="0">
                <a:pos x="2688" y="732"/>
              </a:cxn>
              <a:cxn ang="0">
                <a:pos x="2704" y="745"/>
              </a:cxn>
              <a:cxn ang="0">
                <a:pos x="2719" y="758"/>
              </a:cxn>
              <a:cxn ang="0">
                <a:pos x="2730" y="768"/>
              </a:cxn>
              <a:cxn ang="0">
                <a:pos x="2738" y="773"/>
              </a:cxn>
            </a:cxnLst>
            <a:rect l="0" t="0" r="r" b="b"/>
            <a:pathLst>
              <a:path w="2740" h="1410">
                <a:moveTo>
                  <a:pt x="0" y="616"/>
                </a:moveTo>
                <a:lnTo>
                  <a:pt x="6" y="611"/>
                </a:lnTo>
                <a:lnTo>
                  <a:pt x="25" y="594"/>
                </a:lnTo>
                <a:lnTo>
                  <a:pt x="55" y="568"/>
                </a:lnTo>
                <a:lnTo>
                  <a:pt x="95" y="532"/>
                </a:lnTo>
                <a:lnTo>
                  <a:pt x="142" y="491"/>
                </a:lnTo>
                <a:lnTo>
                  <a:pt x="198" y="443"/>
                </a:lnTo>
                <a:lnTo>
                  <a:pt x="258" y="393"/>
                </a:lnTo>
                <a:lnTo>
                  <a:pt x="324" y="339"/>
                </a:lnTo>
                <a:lnTo>
                  <a:pt x="391" y="286"/>
                </a:lnTo>
                <a:lnTo>
                  <a:pt x="460" y="232"/>
                </a:lnTo>
                <a:lnTo>
                  <a:pt x="530" y="180"/>
                </a:lnTo>
                <a:lnTo>
                  <a:pt x="598" y="131"/>
                </a:lnTo>
                <a:lnTo>
                  <a:pt x="664" y="88"/>
                </a:lnTo>
                <a:lnTo>
                  <a:pt x="726" y="50"/>
                </a:lnTo>
                <a:lnTo>
                  <a:pt x="782" y="21"/>
                </a:lnTo>
                <a:lnTo>
                  <a:pt x="833" y="0"/>
                </a:lnTo>
                <a:lnTo>
                  <a:pt x="845" y="52"/>
                </a:lnTo>
                <a:lnTo>
                  <a:pt x="852" y="109"/>
                </a:lnTo>
                <a:lnTo>
                  <a:pt x="854" y="171"/>
                </a:lnTo>
                <a:lnTo>
                  <a:pt x="853" y="238"/>
                </a:lnTo>
                <a:lnTo>
                  <a:pt x="848" y="309"/>
                </a:lnTo>
                <a:lnTo>
                  <a:pt x="842" y="383"/>
                </a:lnTo>
                <a:lnTo>
                  <a:pt x="834" y="459"/>
                </a:lnTo>
                <a:lnTo>
                  <a:pt x="826" y="535"/>
                </a:lnTo>
                <a:lnTo>
                  <a:pt x="817" y="611"/>
                </a:lnTo>
                <a:lnTo>
                  <a:pt x="809" y="687"/>
                </a:lnTo>
                <a:lnTo>
                  <a:pt x="803" y="761"/>
                </a:lnTo>
                <a:lnTo>
                  <a:pt x="801" y="830"/>
                </a:lnTo>
                <a:lnTo>
                  <a:pt x="801" y="897"/>
                </a:lnTo>
                <a:lnTo>
                  <a:pt x="807" y="958"/>
                </a:lnTo>
                <a:lnTo>
                  <a:pt x="816" y="1015"/>
                </a:lnTo>
                <a:lnTo>
                  <a:pt x="833" y="1064"/>
                </a:lnTo>
                <a:lnTo>
                  <a:pt x="881" y="1037"/>
                </a:lnTo>
                <a:lnTo>
                  <a:pt x="930" y="998"/>
                </a:lnTo>
                <a:lnTo>
                  <a:pt x="981" y="948"/>
                </a:lnTo>
                <a:lnTo>
                  <a:pt x="1033" y="889"/>
                </a:lnTo>
                <a:lnTo>
                  <a:pt x="1084" y="825"/>
                </a:lnTo>
                <a:lnTo>
                  <a:pt x="1137" y="755"/>
                </a:lnTo>
                <a:lnTo>
                  <a:pt x="1189" y="684"/>
                </a:lnTo>
                <a:lnTo>
                  <a:pt x="1242" y="611"/>
                </a:lnTo>
                <a:lnTo>
                  <a:pt x="1292" y="543"/>
                </a:lnTo>
                <a:lnTo>
                  <a:pt x="1343" y="477"/>
                </a:lnTo>
                <a:lnTo>
                  <a:pt x="1392" y="419"/>
                </a:lnTo>
                <a:lnTo>
                  <a:pt x="1441" y="367"/>
                </a:lnTo>
                <a:lnTo>
                  <a:pt x="1488" y="327"/>
                </a:lnTo>
                <a:lnTo>
                  <a:pt x="1533" y="299"/>
                </a:lnTo>
                <a:lnTo>
                  <a:pt x="1576" y="287"/>
                </a:lnTo>
                <a:lnTo>
                  <a:pt x="1617" y="290"/>
                </a:lnTo>
                <a:lnTo>
                  <a:pt x="1651" y="314"/>
                </a:lnTo>
                <a:lnTo>
                  <a:pt x="1676" y="355"/>
                </a:lnTo>
                <a:lnTo>
                  <a:pt x="1692" y="413"/>
                </a:lnTo>
                <a:lnTo>
                  <a:pt x="1702" y="482"/>
                </a:lnTo>
                <a:lnTo>
                  <a:pt x="1705" y="563"/>
                </a:lnTo>
                <a:lnTo>
                  <a:pt x="1705" y="651"/>
                </a:lnTo>
                <a:lnTo>
                  <a:pt x="1702" y="745"/>
                </a:lnTo>
                <a:lnTo>
                  <a:pt x="1698" y="841"/>
                </a:lnTo>
                <a:lnTo>
                  <a:pt x="1693" y="938"/>
                </a:lnTo>
                <a:lnTo>
                  <a:pt x="1690" y="1033"/>
                </a:lnTo>
                <a:lnTo>
                  <a:pt x="1690" y="1122"/>
                </a:lnTo>
                <a:lnTo>
                  <a:pt x="1695" y="1203"/>
                </a:lnTo>
                <a:lnTo>
                  <a:pt x="1704" y="1275"/>
                </a:lnTo>
                <a:lnTo>
                  <a:pt x="1722" y="1334"/>
                </a:lnTo>
                <a:lnTo>
                  <a:pt x="1748" y="1378"/>
                </a:lnTo>
                <a:lnTo>
                  <a:pt x="1786" y="1403"/>
                </a:lnTo>
                <a:lnTo>
                  <a:pt x="1827" y="1409"/>
                </a:lnTo>
                <a:lnTo>
                  <a:pt x="1872" y="1397"/>
                </a:lnTo>
                <a:lnTo>
                  <a:pt x="1920" y="1371"/>
                </a:lnTo>
                <a:lnTo>
                  <a:pt x="1971" y="1331"/>
                </a:lnTo>
                <a:lnTo>
                  <a:pt x="2022" y="1281"/>
                </a:lnTo>
                <a:lnTo>
                  <a:pt x="2077" y="1222"/>
                </a:lnTo>
                <a:lnTo>
                  <a:pt x="2132" y="1157"/>
                </a:lnTo>
                <a:lnTo>
                  <a:pt x="2188" y="1089"/>
                </a:lnTo>
                <a:lnTo>
                  <a:pt x="2244" y="1021"/>
                </a:lnTo>
                <a:lnTo>
                  <a:pt x="2300" y="952"/>
                </a:lnTo>
                <a:lnTo>
                  <a:pt x="2356" y="889"/>
                </a:lnTo>
                <a:lnTo>
                  <a:pt x="2414" y="829"/>
                </a:lnTo>
                <a:lnTo>
                  <a:pt x="2468" y="779"/>
                </a:lnTo>
                <a:lnTo>
                  <a:pt x="2524" y="739"/>
                </a:lnTo>
                <a:lnTo>
                  <a:pt x="2578" y="713"/>
                </a:lnTo>
                <a:lnTo>
                  <a:pt x="2631" y="701"/>
                </a:lnTo>
                <a:lnTo>
                  <a:pt x="2636" y="703"/>
                </a:lnTo>
                <a:lnTo>
                  <a:pt x="2644" y="705"/>
                </a:lnTo>
                <a:lnTo>
                  <a:pt x="2651" y="709"/>
                </a:lnTo>
                <a:lnTo>
                  <a:pt x="2661" y="713"/>
                </a:lnTo>
                <a:lnTo>
                  <a:pt x="2669" y="719"/>
                </a:lnTo>
                <a:lnTo>
                  <a:pt x="2678" y="724"/>
                </a:lnTo>
                <a:lnTo>
                  <a:pt x="2688" y="732"/>
                </a:lnTo>
                <a:lnTo>
                  <a:pt x="2697" y="737"/>
                </a:lnTo>
                <a:lnTo>
                  <a:pt x="2704" y="745"/>
                </a:lnTo>
                <a:lnTo>
                  <a:pt x="2712" y="752"/>
                </a:lnTo>
                <a:lnTo>
                  <a:pt x="2719" y="758"/>
                </a:lnTo>
                <a:lnTo>
                  <a:pt x="2726" y="763"/>
                </a:lnTo>
                <a:lnTo>
                  <a:pt x="2730" y="768"/>
                </a:lnTo>
                <a:lnTo>
                  <a:pt x="2736" y="771"/>
                </a:lnTo>
                <a:lnTo>
                  <a:pt x="2738" y="773"/>
                </a:lnTo>
                <a:lnTo>
                  <a:pt x="2739" y="773"/>
                </a:lnTo>
              </a:path>
            </a:pathLst>
          </a:custGeom>
          <a:noFill/>
          <a:ln w="47625" cap="flat" cmpd="sng">
            <a:solidFill>
              <a:srgbClr val="C20000"/>
            </a:solidFill>
            <a:prstDash val="solid"/>
            <a:round/>
            <a:headEnd type="none" w="med" len="med"/>
            <a:tailEnd type="none" w="med" len="med"/>
          </a:ln>
          <a:effectLst/>
        </p:spPr>
        <p:txBody>
          <a:bodyPr/>
          <a:lstStyle/>
          <a:p>
            <a:endParaRPr lang="en-US"/>
          </a:p>
        </p:txBody>
      </p:sp>
      <p:sp>
        <p:nvSpPr>
          <p:cNvPr id="449570" name="Line 34"/>
          <p:cNvSpPr>
            <a:spLocks noChangeShapeType="1"/>
          </p:cNvSpPr>
          <p:nvPr/>
        </p:nvSpPr>
        <p:spPr bwMode="auto">
          <a:xfrm>
            <a:off x="519113" y="2311400"/>
            <a:ext cx="3551237" cy="1377950"/>
          </a:xfrm>
          <a:prstGeom prst="line">
            <a:avLst/>
          </a:prstGeom>
          <a:noFill/>
          <a:ln w="47625">
            <a:solidFill>
              <a:srgbClr val="000000"/>
            </a:solidFill>
            <a:round/>
            <a:headEnd/>
            <a:tailEnd type="triangle" w="med" len="med"/>
          </a:ln>
          <a:effectLst/>
        </p:spPr>
        <p:txBody>
          <a:bodyPr wrap="none" anchor="ctr"/>
          <a:lstStyle/>
          <a:p>
            <a:endParaRPr lang="en-US"/>
          </a:p>
        </p:txBody>
      </p:sp>
      <p:sp>
        <p:nvSpPr>
          <p:cNvPr id="449571" name="Freeform 35"/>
          <p:cNvSpPr>
            <a:spLocks/>
          </p:cNvSpPr>
          <p:nvPr/>
        </p:nvSpPr>
        <p:spPr bwMode="auto">
          <a:xfrm>
            <a:off x="4316413" y="2684463"/>
            <a:ext cx="158750" cy="963612"/>
          </a:xfrm>
          <a:custGeom>
            <a:avLst/>
            <a:gdLst/>
            <a:ahLst/>
            <a:cxnLst>
              <a:cxn ang="0">
                <a:pos x="0" y="687"/>
              </a:cxn>
              <a:cxn ang="0">
                <a:pos x="61" y="0"/>
              </a:cxn>
              <a:cxn ang="0">
                <a:pos x="109" y="662"/>
              </a:cxn>
            </a:cxnLst>
            <a:rect l="0" t="0" r="r" b="b"/>
            <a:pathLst>
              <a:path w="110" h="688">
                <a:moveTo>
                  <a:pt x="0" y="687"/>
                </a:moveTo>
                <a:lnTo>
                  <a:pt x="61" y="0"/>
                </a:lnTo>
                <a:lnTo>
                  <a:pt x="109" y="662"/>
                </a:lnTo>
              </a:path>
            </a:pathLst>
          </a:custGeom>
          <a:noFill/>
          <a:ln w="47625" cap="flat" cmpd="sng">
            <a:solidFill>
              <a:srgbClr val="C20000"/>
            </a:solidFill>
            <a:prstDash val="solid"/>
            <a:round/>
            <a:headEnd type="none" w="med" len="med"/>
            <a:tailEnd type="none" w="med" len="med"/>
          </a:ln>
          <a:effectLst/>
        </p:spPr>
        <p:txBody>
          <a:bodyPr/>
          <a:lstStyle/>
          <a:p>
            <a:endParaRPr lang="en-US"/>
          </a:p>
        </p:txBody>
      </p:sp>
      <p:sp>
        <p:nvSpPr>
          <p:cNvPr id="449572" name="Line 36"/>
          <p:cNvSpPr>
            <a:spLocks noChangeShapeType="1"/>
          </p:cNvSpPr>
          <p:nvPr/>
        </p:nvSpPr>
        <p:spPr bwMode="auto">
          <a:xfrm flipV="1">
            <a:off x="4124325" y="381000"/>
            <a:ext cx="17463" cy="3776663"/>
          </a:xfrm>
          <a:prstGeom prst="line">
            <a:avLst/>
          </a:prstGeom>
          <a:noFill/>
          <a:ln w="47625">
            <a:solidFill>
              <a:srgbClr val="000000"/>
            </a:solidFill>
            <a:round/>
            <a:headEnd/>
            <a:tailEnd type="triangle" w="med" len="med"/>
          </a:ln>
          <a:effectLst/>
        </p:spPr>
        <p:txBody>
          <a:bodyPr wrap="none" anchor="ctr"/>
          <a:lstStyle/>
          <a:p>
            <a:endParaRPr lang="en-US"/>
          </a:p>
        </p:txBody>
      </p:sp>
      <p:sp>
        <p:nvSpPr>
          <p:cNvPr id="449573" name="Text Box 37"/>
          <p:cNvSpPr txBox="1">
            <a:spLocks noChangeArrowheads="1"/>
          </p:cNvSpPr>
          <p:nvPr/>
        </p:nvSpPr>
        <p:spPr bwMode="auto">
          <a:xfrm>
            <a:off x="4300538" y="436563"/>
            <a:ext cx="1350962" cy="311150"/>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000" b="1">
                <a:solidFill>
                  <a:srgbClr val="000080"/>
                </a:solidFill>
                <a:latin typeface="Helvetica" pitchFamily="34" charset="0"/>
              </a:rPr>
              <a:t>Amplitude</a:t>
            </a:r>
            <a:endParaRPr lang="en-US" sz="2200">
              <a:solidFill>
                <a:schemeClr val="tx1"/>
              </a:solidFill>
              <a:latin typeface="Times New Roman" pitchFamily="18" charset="0"/>
            </a:endParaRPr>
          </a:p>
        </p:txBody>
      </p:sp>
      <p:sp>
        <p:nvSpPr>
          <p:cNvPr id="449574" name="Text Box 38"/>
          <p:cNvSpPr txBox="1">
            <a:spLocks noChangeArrowheads="1"/>
          </p:cNvSpPr>
          <p:nvPr/>
        </p:nvSpPr>
        <p:spPr bwMode="auto">
          <a:xfrm>
            <a:off x="549275" y="2790825"/>
            <a:ext cx="649288" cy="311150"/>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000" b="1">
                <a:solidFill>
                  <a:srgbClr val="000080"/>
                </a:solidFill>
                <a:latin typeface="Helvetica" pitchFamily="34" charset="0"/>
              </a:rPr>
              <a:t>Time</a:t>
            </a:r>
            <a:endParaRPr lang="en-US" sz="2200">
              <a:solidFill>
                <a:schemeClr val="tx1"/>
              </a:solidFill>
              <a:latin typeface="Times New Roman" pitchFamily="18" charset="0"/>
            </a:endParaRPr>
          </a:p>
        </p:txBody>
      </p:sp>
      <p:sp>
        <p:nvSpPr>
          <p:cNvPr id="449575" name="Text Box 39"/>
          <p:cNvSpPr txBox="1">
            <a:spLocks noChangeArrowheads="1"/>
          </p:cNvSpPr>
          <p:nvPr/>
        </p:nvSpPr>
        <p:spPr bwMode="auto">
          <a:xfrm>
            <a:off x="6972300" y="2292350"/>
            <a:ext cx="1395413" cy="30956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000" b="1">
                <a:solidFill>
                  <a:srgbClr val="000080"/>
                </a:solidFill>
                <a:latin typeface="Helvetica" pitchFamily="34" charset="0"/>
              </a:rPr>
              <a:t>Frequency</a:t>
            </a:r>
            <a:endParaRPr lang="en-US" sz="2200">
              <a:solidFill>
                <a:schemeClr val="tx1"/>
              </a:solidFill>
              <a:latin typeface="Times New Roman" pitchFamily="18" charset="0"/>
            </a:endParaRPr>
          </a:p>
        </p:txBody>
      </p:sp>
      <p:sp>
        <p:nvSpPr>
          <p:cNvPr id="449576" name="Line 40"/>
          <p:cNvSpPr>
            <a:spLocks noChangeShapeType="1"/>
          </p:cNvSpPr>
          <p:nvPr/>
        </p:nvSpPr>
        <p:spPr bwMode="auto">
          <a:xfrm>
            <a:off x="519113" y="2311400"/>
            <a:ext cx="3551237" cy="1377950"/>
          </a:xfrm>
          <a:prstGeom prst="line">
            <a:avLst/>
          </a:prstGeom>
          <a:noFill/>
          <a:ln w="47625">
            <a:solidFill>
              <a:srgbClr val="000000"/>
            </a:solidFill>
            <a:round/>
            <a:headEnd/>
            <a:tailEnd type="triangle" w="med" len="med"/>
          </a:ln>
          <a:effectLst/>
        </p:spPr>
        <p:txBody>
          <a:bodyPr wrap="none" anchor="ctr"/>
          <a:lstStyle/>
          <a:p>
            <a:endParaRPr lang="en-US"/>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Line 2"/>
          <p:cNvSpPr>
            <a:spLocks noChangeShapeType="1"/>
          </p:cNvSpPr>
          <p:nvPr/>
        </p:nvSpPr>
        <p:spPr bwMode="auto">
          <a:xfrm>
            <a:off x="493713" y="1201738"/>
            <a:ext cx="2894012"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51587" name="Line 3"/>
          <p:cNvSpPr>
            <a:spLocks noChangeShapeType="1"/>
          </p:cNvSpPr>
          <p:nvPr/>
        </p:nvSpPr>
        <p:spPr bwMode="auto">
          <a:xfrm>
            <a:off x="496888" y="517525"/>
            <a:ext cx="0" cy="1365250"/>
          </a:xfrm>
          <a:prstGeom prst="line">
            <a:avLst/>
          </a:prstGeom>
          <a:noFill/>
          <a:ln w="19050">
            <a:solidFill>
              <a:srgbClr val="008280"/>
            </a:solidFill>
            <a:round/>
            <a:headEnd/>
            <a:tailEnd/>
          </a:ln>
          <a:effectLst/>
        </p:spPr>
        <p:txBody>
          <a:bodyPr wrap="none" anchor="ctr"/>
          <a:lstStyle/>
          <a:p>
            <a:endParaRPr lang="en-US"/>
          </a:p>
        </p:txBody>
      </p:sp>
      <p:grpSp>
        <p:nvGrpSpPr>
          <p:cNvPr id="2" name="Group 4"/>
          <p:cNvGrpSpPr>
            <a:grpSpLocks/>
          </p:cNvGrpSpPr>
          <p:nvPr/>
        </p:nvGrpSpPr>
        <p:grpSpPr bwMode="auto">
          <a:xfrm>
            <a:off x="495300" y="611188"/>
            <a:ext cx="2592388" cy="1181100"/>
            <a:chOff x="343" y="436"/>
            <a:chExt cx="1796" cy="844"/>
          </a:xfrm>
        </p:grpSpPr>
        <p:sp>
          <p:nvSpPr>
            <p:cNvPr id="451589" name="Freeform 5"/>
            <p:cNvSpPr>
              <a:spLocks/>
            </p:cNvSpPr>
            <p:nvPr/>
          </p:nvSpPr>
          <p:spPr bwMode="auto">
            <a:xfrm>
              <a:off x="343" y="436"/>
              <a:ext cx="896" cy="419"/>
            </a:xfrm>
            <a:custGeom>
              <a:avLst/>
              <a:gdLst/>
              <a:ahLst/>
              <a:cxnLst>
                <a:cxn ang="0">
                  <a:pos x="895" y="418"/>
                </a:cxn>
                <a:cxn ang="0">
                  <a:pos x="851" y="321"/>
                </a:cxn>
                <a:cxn ang="0">
                  <a:pos x="803" y="235"/>
                </a:cxn>
                <a:cxn ang="0">
                  <a:pos x="751" y="164"/>
                </a:cxn>
                <a:cxn ang="0">
                  <a:pos x="695" y="104"/>
                </a:cxn>
                <a:cxn ang="0">
                  <a:pos x="635" y="59"/>
                </a:cxn>
                <a:cxn ang="0">
                  <a:pos x="573" y="26"/>
                </a:cxn>
                <a:cxn ang="0">
                  <a:pos x="510" y="6"/>
                </a:cxn>
                <a:cxn ang="0">
                  <a:pos x="447" y="0"/>
                </a:cxn>
                <a:cxn ang="0">
                  <a:pos x="382" y="6"/>
                </a:cxn>
                <a:cxn ang="0">
                  <a:pos x="319" y="26"/>
                </a:cxn>
                <a:cxn ang="0">
                  <a:pos x="257" y="59"/>
                </a:cxn>
                <a:cxn ang="0">
                  <a:pos x="199" y="104"/>
                </a:cxn>
                <a:cxn ang="0">
                  <a:pos x="142" y="164"/>
                </a:cxn>
                <a:cxn ang="0">
                  <a:pos x="90" y="235"/>
                </a:cxn>
                <a:cxn ang="0">
                  <a:pos x="42" y="321"/>
                </a:cxn>
                <a:cxn ang="0">
                  <a:pos x="0" y="418"/>
                </a:cxn>
              </a:cxnLst>
              <a:rect l="0" t="0" r="r" b="b"/>
              <a:pathLst>
                <a:path w="896" h="419">
                  <a:moveTo>
                    <a:pt x="895" y="418"/>
                  </a:moveTo>
                  <a:lnTo>
                    <a:pt x="851" y="321"/>
                  </a:lnTo>
                  <a:lnTo>
                    <a:pt x="803" y="235"/>
                  </a:lnTo>
                  <a:lnTo>
                    <a:pt x="751" y="164"/>
                  </a:lnTo>
                  <a:lnTo>
                    <a:pt x="695" y="104"/>
                  </a:lnTo>
                  <a:lnTo>
                    <a:pt x="635" y="59"/>
                  </a:lnTo>
                  <a:lnTo>
                    <a:pt x="573" y="26"/>
                  </a:lnTo>
                  <a:lnTo>
                    <a:pt x="510" y="6"/>
                  </a:lnTo>
                  <a:lnTo>
                    <a:pt x="447" y="0"/>
                  </a:lnTo>
                  <a:lnTo>
                    <a:pt x="382" y="6"/>
                  </a:lnTo>
                  <a:lnTo>
                    <a:pt x="319" y="26"/>
                  </a:lnTo>
                  <a:lnTo>
                    <a:pt x="257" y="59"/>
                  </a:lnTo>
                  <a:lnTo>
                    <a:pt x="199" y="104"/>
                  </a:lnTo>
                  <a:lnTo>
                    <a:pt x="142" y="164"/>
                  </a:lnTo>
                  <a:lnTo>
                    <a:pt x="90" y="235"/>
                  </a:lnTo>
                  <a:lnTo>
                    <a:pt x="42" y="321"/>
                  </a:lnTo>
                  <a:lnTo>
                    <a:pt x="0" y="418"/>
                  </a:lnTo>
                </a:path>
              </a:pathLst>
            </a:custGeom>
            <a:noFill/>
            <a:ln w="31750" cap="flat" cmpd="sng">
              <a:solidFill>
                <a:srgbClr val="008000"/>
              </a:solidFill>
              <a:prstDash val="solid"/>
              <a:round/>
              <a:headEnd type="none" w="med" len="med"/>
              <a:tailEnd type="none" w="med" len="med"/>
            </a:ln>
            <a:effectLst/>
          </p:spPr>
          <p:txBody>
            <a:bodyPr/>
            <a:lstStyle/>
            <a:p>
              <a:endParaRPr lang="en-US"/>
            </a:p>
          </p:txBody>
        </p:sp>
        <p:sp>
          <p:nvSpPr>
            <p:cNvPr id="451590" name="Freeform 6"/>
            <p:cNvSpPr>
              <a:spLocks/>
            </p:cNvSpPr>
            <p:nvPr/>
          </p:nvSpPr>
          <p:spPr bwMode="auto">
            <a:xfrm>
              <a:off x="1243" y="860"/>
              <a:ext cx="896" cy="420"/>
            </a:xfrm>
            <a:custGeom>
              <a:avLst/>
              <a:gdLst/>
              <a:ahLst/>
              <a:cxnLst>
                <a:cxn ang="0">
                  <a:pos x="895" y="0"/>
                </a:cxn>
                <a:cxn ang="0">
                  <a:pos x="851" y="98"/>
                </a:cxn>
                <a:cxn ang="0">
                  <a:pos x="803" y="183"/>
                </a:cxn>
                <a:cxn ang="0">
                  <a:pos x="751" y="256"/>
                </a:cxn>
                <a:cxn ang="0">
                  <a:pos x="694" y="314"/>
                </a:cxn>
                <a:cxn ang="0">
                  <a:pos x="635" y="360"/>
                </a:cxn>
                <a:cxn ang="0">
                  <a:pos x="573" y="393"/>
                </a:cxn>
                <a:cxn ang="0">
                  <a:pos x="510" y="413"/>
                </a:cxn>
                <a:cxn ang="0">
                  <a:pos x="447" y="419"/>
                </a:cxn>
                <a:cxn ang="0">
                  <a:pos x="382" y="413"/>
                </a:cxn>
                <a:cxn ang="0">
                  <a:pos x="319" y="393"/>
                </a:cxn>
                <a:cxn ang="0">
                  <a:pos x="257" y="360"/>
                </a:cxn>
                <a:cxn ang="0">
                  <a:pos x="198" y="314"/>
                </a:cxn>
                <a:cxn ang="0">
                  <a:pos x="142" y="256"/>
                </a:cxn>
                <a:cxn ang="0">
                  <a:pos x="90" y="183"/>
                </a:cxn>
                <a:cxn ang="0">
                  <a:pos x="42" y="98"/>
                </a:cxn>
                <a:cxn ang="0">
                  <a:pos x="0" y="0"/>
                </a:cxn>
              </a:cxnLst>
              <a:rect l="0" t="0" r="r" b="b"/>
              <a:pathLst>
                <a:path w="896" h="420">
                  <a:moveTo>
                    <a:pt x="895" y="0"/>
                  </a:moveTo>
                  <a:lnTo>
                    <a:pt x="851" y="98"/>
                  </a:lnTo>
                  <a:lnTo>
                    <a:pt x="803" y="183"/>
                  </a:lnTo>
                  <a:lnTo>
                    <a:pt x="751" y="256"/>
                  </a:lnTo>
                  <a:lnTo>
                    <a:pt x="694" y="314"/>
                  </a:lnTo>
                  <a:lnTo>
                    <a:pt x="635" y="360"/>
                  </a:lnTo>
                  <a:lnTo>
                    <a:pt x="573" y="393"/>
                  </a:lnTo>
                  <a:lnTo>
                    <a:pt x="510" y="413"/>
                  </a:lnTo>
                  <a:lnTo>
                    <a:pt x="447" y="419"/>
                  </a:lnTo>
                  <a:lnTo>
                    <a:pt x="382" y="413"/>
                  </a:lnTo>
                  <a:lnTo>
                    <a:pt x="319" y="393"/>
                  </a:lnTo>
                  <a:lnTo>
                    <a:pt x="257" y="360"/>
                  </a:lnTo>
                  <a:lnTo>
                    <a:pt x="198" y="314"/>
                  </a:lnTo>
                  <a:lnTo>
                    <a:pt x="142" y="256"/>
                  </a:lnTo>
                  <a:lnTo>
                    <a:pt x="90" y="183"/>
                  </a:lnTo>
                  <a:lnTo>
                    <a:pt x="42" y="98"/>
                  </a:lnTo>
                  <a:lnTo>
                    <a:pt x="0" y="0"/>
                  </a:lnTo>
                </a:path>
              </a:pathLst>
            </a:custGeom>
            <a:noFill/>
            <a:ln w="31750" cap="flat" cmpd="sng">
              <a:solidFill>
                <a:srgbClr val="008000"/>
              </a:solidFill>
              <a:prstDash val="solid"/>
              <a:round/>
              <a:headEnd type="triangle" w="med" len="med"/>
              <a:tailEnd type="none" w="med" len="med"/>
            </a:ln>
            <a:effectLst/>
          </p:spPr>
          <p:txBody>
            <a:bodyPr/>
            <a:lstStyle/>
            <a:p>
              <a:endParaRPr lang="en-US"/>
            </a:p>
          </p:txBody>
        </p:sp>
      </p:grpSp>
      <p:sp>
        <p:nvSpPr>
          <p:cNvPr id="451591" name="Rectangle 7"/>
          <p:cNvSpPr>
            <a:spLocks noGrp="1" noChangeArrowheads="1"/>
          </p:cNvSpPr>
          <p:nvPr>
            <p:ph type="body" idx="1"/>
          </p:nvPr>
        </p:nvSpPr>
        <p:spPr>
          <a:xfrm>
            <a:off x="3417888" y="1041400"/>
            <a:ext cx="666750" cy="309563"/>
          </a:xfrm>
          <a:noFill/>
          <a:ln/>
        </p:spPr>
        <p:txBody>
          <a:bodyPr lIns="0" tIns="0" rIns="0" bIns="0"/>
          <a:lstStyle/>
          <a:p>
            <a:pPr marL="0" indent="0" algn="ctr" defTabSz="457200">
              <a:spcBef>
                <a:spcPct val="0"/>
              </a:spcBef>
              <a:buClr>
                <a:srgbClr val="008280"/>
              </a:buClr>
              <a:buSzPct val="90000"/>
              <a:buFont typeface="Monotype Sorts" pitchFamily="2" charset="2"/>
              <a:buNone/>
            </a:pPr>
            <a:r>
              <a:rPr lang="en-US" sz="2000"/>
              <a:t>Time</a:t>
            </a:r>
            <a:endParaRPr lang="en-US"/>
          </a:p>
        </p:txBody>
      </p:sp>
      <p:sp>
        <p:nvSpPr>
          <p:cNvPr id="451592" name="Text Box 8"/>
          <p:cNvSpPr txBox="1">
            <a:spLocks noChangeArrowheads="1"/>
          </p:cNvSpPr>
          <p:nvPr/>
        </p:nvSpPr>
        <p:spPr bwMode="auto">
          <a:xfrm>
            <a:off x="166688" y="1098550"/>
            <a:ext cx="184150"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0</a:t>
            </a:r>
            <a:endParaRPr lang="en-US" sz="2200">
              <a:solidFill>
                <a:schemeClr val="tx1"/>
              </a:solidFill>
              <a:latin typeface="Times New Roman" pitchFamily="18" charset="0"/>
            </a:endParaRPr>
          </a:p>
        </p:txBody>
      </p:sp>
      <p:sp>
        <p:nvSpPr>
          <p:cNvPr id="451593" name="Text Box 9"/>
          <p:cNvSpPr txBox="1">
            <a:spLocks noChangeArrowheads="1"/>
          </p:cNvSpPr>
          <p:nvPr/>
        </p:nvSpPr>
        <p:spPr bwMode="auto">
          <a:xfrm>
            <a:off x="204788" y="1687513"/>
            <a:ext cx="168275" cy="4603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100"/>
              <a:t>-</a:t>
            </a:r>
            <a:endParaRPr lang="en-US" sz="2200">
              <a:solidFill>
                <a:schemeClr val="tx1"/>
              </a:solidFill>
              <a:latin typeface="Times New Roman" pitchFamily="18" charset="0"/>
            </a:endParaRPr>
          </a:p>
        </p:txBody>
      </p:sp>
      <p:sp>
        <p:nvSpPr>
          <p:cNvPr id="451594" name="Line 10"/>
          <p:cNvSpPr>
            <a:spLocks noChangeShapeType="1"/>
          </p:cNvSpPr>
          <p:nvPr/>
        </p:nvSpPr>
        <p:spPr bwMode="auto">
          <a:xfrm>
            <a:off x="57150" y="3289300"/>
            <a:ext cx="3325813"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51595" name="Line 11"/>
          <p:cNvSpPr>
            <a:spLocks noChangeShapeType="1"/>
          </p:cNvSpPr>
          <p:nvPr/>
        </p:nvSpPr>
        <p:spPr bwMode="auto">
          <a:xfrm>
            <a:off x="514350" y="2705100"/>
            <a:ext cx="0" cy="1149350"/>
          </a:xfrm>
          <a:prstGeom prst="line">
            <a:avLst/>
          </a:prstGeom>
          <a:noFill/>
          <a:ln w="19050">
            <a:solidFill>
              <a:srgbClr val="008280"/>
            </a:solidFill>
            <a:round/>
            <a:headEnd/>
            <a:tailEnd/>
          </a:ln>
          <a:effectLst/>
        </p:spPr>
        <p:txBody>
          <a:bodyPr wrap="none" anchor="ctr"/>
          <a:lstStyle/>
          <a:p>
            <a:endParaRPr lang="en-US"/>
          </a:p>
        </p:txBody>
      </p:sp>
      <p:grpSp>
        <p:nvGrpSpPr>
          <p:cNvPr id="3" name="Group 12"/>
          <p:cNvGrpSpPr>
            <a:grpSpLocks/>
          </p:cNvGrpSpPr>
          <p:nvPr/>
        </p:nvGrpSpPr>
        <p:grpSpPr bwMode="auto">
          <a:xfrm>
            <a:off x="474663" y="2781300"/>
            <a:ext cx="660400" cy="998538"/>
            <a:chOff x="329" y="1986"/>
            <a:chExt cx="458" cy="713"/>
          </a:xfrm>
        </p:grpSpPr>
        <p:sp>
          <p:nvSpPr>
            <p:cNvPr id="451597" name="Freeform 13"/>
            <p:cNvSpPr>
              <a:spLocks/>
            </p:cNvSpPr>
            <p:nvPr/>
          </p:nvSpPr>
          <p:spPr bwMode="auto">
            <a:xfrm>
              <a:off x="329" y="1986"/>
              <a:ext cx="228" cy="354"/>
            </a:xfrm>
            <a:custGeom>
              <a:avLst/>
              <a:gdLst/>
              <a:ahLst/>
              <a:cxnLst>
                <a:cxn ang="0">
                  <a:pos x="227" y="353"/>
                </a:cxn>
                <a:cxn ang="0">
                  <a:pos x="215" y="271"/>
                </a:cxn>
                <a:cxn ang="0">
                  <a:pos x="204" y="199"/>
                </a:cxn>
                <a:cxn ang="0">
                  <a:pos x="190" y="139"/>
                </a:cxn>
                <a:cxn ang="0">
                  <a:pos x="176" y="89"/>
                </a:cxn>
                <a:cxn ang="0">
                  <a:pos x="160" y="50"/>
                </a:cxn>
                <a:cxn ang="0">
                  <a:pos x="145" y="22"/>
                </a:cxn>
                <a:cxn ang="0">
                  <a:pos x="128" y="5"/>
                </a:cxn>
                <a:cxn ang="0">
                  <a:pos x="113" y="0"/>
                </a:cxn>
                <a:cxn ang="0">
                  <a:pos x="96" y="5"/>
                </a:cxn>
                <a:cxn ang="0">
                  <a:pos x="80" y="22"/>
                </a:cxn>
                <a:cxn ang="0">
                  <a:pos x="65" y="50"/>
                </a:cxn>
                <a:cxn ang="0">
                  <a:pos x="50" y="89"/>
                </a:cxn>
                <a:cxn ang="0">
                  <a:pos x="35" y="139"/>
                </a:cxn>
                <a:cxn ang="0">
                  <a:pos x="22" y="199"/>
                </a:cxn>
                <a:cxn ang="0">
                  <a:pos x="10" y="271"/>
                </a:cxn>
                <a:cxn ang="0">
                  <a:pos x="0" y="353"/>
                </a:cxn>
              </a:cxnLst>
              <a:rect l="0" t="0" r="r" b="b"/>
              <a:pathLst>
                <a:path w="228" h="354">
                  <a:moveTo>
                    <a:pt x="227" y="353"/>
                  </a:moveTo>
                  <a:lnTo>
                    <a:pt x="215" y="271"/>
                  </a:lnTo>
                  <a:lnTo>
                    <a:pt x="204" y="199"/>
                  </a:lnTo>
                  <a:lnTo>
                    <a:pt x="190" y="139"/>
                  </a:lnTo>
                  <a:lnTo>
                    <a:pt x="176" y="89"/>
                  </a:lnTo>
                  <a:lnTo>
                    <a:pt x="160" y="50"/>
                  </a:lnTo>
                  <a:lnTo>
                    <a:pt x="145" y="22"/>
                  </a:lnTo>
                  <a:lnTo>
                    <a:pt x="128" y="5"/>
                  </a:lnTo>
                  <a:lnTo>
                    <a:pt x="113" y="0"/>
                  </a:lnTo>
                  <a:lnTo>
                    <a:pt x="96" y="5"/>
                  </a:lnTo>
                  <a:lnTo>
                    <a:pt x="80" y="22"/>
                  </a:lnTo>
                  <a:lnTo>
                    <a:pt x="65" y="50"/>
                  </a:lnTo>
                  <a:lnTo>
                    <a:pt x="50" y="89"/>
                  </a:lnTo>
                  <a:lnTo>
                    <a:pt x="35" y="139"/>
                  </a:lnTo>
                  <a:lnTo>
                    <a:pt x="22" y="199"/>
                  </a:lnTo>
                  <a:lnTo>
                    <a:pt x="10" y="271"/>
                  </a:lnTo>
                  <a:lnTo>
                    <a:pt x="0" y="353"/>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51598" name="Freeform 14"/>
            <p:cNvSpPr>
              <a:spLocks/>
            </p:cNvSpPr>
            <p:nvPr/>
          </p:nvSpPr>
          <p:spPr bwMode="auto">
            <a:xfrm>
              <a:off x="558" y="2344"/>
              <a:ext cx="229" cy="355"/>
            </a:xfrm>
            <a:custGeom>
              <a:avLst/>
              <a:gdLst/>
              <a:ahLst/>
              <a:cxnLst>
                <a:cxn ang="0">
                  <a:pos x="228" y="0"/>
                </a:cxn>
                <a:cxn ang="0">
                  <a:pos x="216" y="84"/>
                </a:cxn>
                <a:cxn ang="0">
                  <a:pos x="204" y="156"/>
                </a:cxn>
                <a:cxn ang="0">
                  <a:pos x="189" y="217"/>
                </a:cxn>
                <a:cxn ang="0">
                  <a:pos x="176" y="266"/>
                </a:cxn>
                <a:cxn ang="0">
                  <a:pos x="160" y="305"/>
                </a:cxn>
                <a:cxn ang="0">
                  <a:pos x="144" y="332"/>
                </a:cxn>
                <a:cxn ang="0">
                  <a:pos x="128" y="349"/>
                </a:cxn>
                <a:cxn ang="0">
                  <a:pos x="113" y="354"/>
                </a:cxn>
                <a:cxn ang="0">
                  <a:pos x="96" y="349"/>
                </a:cxn>
                <a:cxn ang="0">
                  <a:pos x="80" y="332"/>
                </a:cxn>
                <a:cxn ang="0">
                  <a:pos x="64" y="305"/>
                </a:cxn>
                <a:cxn ang="0">
                  <a:pos x="50" y="266"/>
                </a:cxn>
                <a:cxn ang="0">
                  <a:pos x="35" y="217"/>
                </a:cxn>
                <a:cxn ang="0">
                  <a:pos x="22" y="156"/>
                </a:cxn>
                <a:cxn ang="0">
                  <a:pos x="10" y="84"/>
                </a:cxn>
                <a:cxn ang="0">
                  <a:pos x="0" y="0"/>
                </a:cxn>
              </a:cxnLst>
              <a:rect l="0" t="0" r="r" b="b"/>
              <a:pathLst>
                <a:path w="229" h="355">
                  <a:moveTo>
                    <a:pt x="228" y="0"/>
                  </a:moveTo>
                  <a:lnTo>
                    <a:pt x="216" y="84"/>
                  </a:lnTo>
                  <a:lnTo>
                    <a:pt x="204" y="156"/>
                  </a:lnTo>
                  <a:lnTo>
                    <a:pt x="189" y="217"/>
                  </a:lnTo>
                  <a:lnTo>
                    <a:pt x="176" y="266"/>
                  </a:lnTo>
                  <a:lnTo>
                    <a:pt x="160" y="305"/>
                  </a:lnTo>
                  <a:lnTo>
                    <a:pt x="144" y="332"/>
                  </a:lnTo>
                  <a:lnTo>
                    <a:pt x="128" y="349"/>
                  </a:lnTo>
                  <a:lnTo>
                    <a:pt x="113" y="354"/>
                  </a:lnTo>
                  <a:lnTo>
                    <a:pt x="96" y="349"/>
                  </a:lnTo>
                  <a:lnTo>
                    <a:pt x="80" y="332"/>
                  </a:lnTo>
                  <a:lnTo>
                    <a:pt x="64" y="305"/>
                  </a:lnTo>
                  <a:lnTo>
                    <a:pt x="50" y="266"/>
                  </a:lnTo>
                  <a:lnTo>
                    <a:pt x="35" y="217"/>
                  </a:lnTo>
                  <a:lnTo>
                    <a:pt x="22" y="156"/>
                  </a:lnTo>
                  <a:lnTo>
                    <a:pt x="10" y="84"/>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sp>
        <p:nvSpPr>
          <p:cNvPr id="451599" name="Text Box 15"/>
          <p:cNvSpPr txBox="1">
            <a:spLocks noChangeArrowheads="1"/>
          </p:cNvSpPr>
          <p:nvPr/>
        </p:nvSpPr>
        <p:spPr bwMode="auto">
          <a:xfrm>
            <a:off x="3403600" y="3244850"/>
            <a:ext cx="711200" cy="30956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Time</a:t>
            </a:r>
            <a:endParaRPr lang="en-US" sz="2200">
              <a:solidFill>
                <a:schemeClr val="tx1"/>
              </a:solidFill>
              <a:latin typeface="Times New Roman" pitchFamily="18" charset="0"/>
            </a:endParaRPr>
          </a:p>
        </p:txBody>
      </p:sp>
      <p:sp>
        <p:nvSpPr>
          <p:cNvPr id="451600" name="Text Box 16"/>
          <p:cNvSpPr txBox="1">
            <a:spLocks noChangeArrowheads="1"/>
          </p:cNvSpPr>
          <p:nvPr/>
        </p:nvSpPr>
        <p:spPr bwMode="auto">
          <a:xfrm>
            <a:off x="161925" y="3178175"/>
            <a:ext cx="227013"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0</a:t>
            </a:r>
            <a:endParaRPr lang="en-US" sz="2200">
              <a:solidFill>
                <a:schemeClr val="tx1"/>
              </a:solidFill>
              <a:latin typeface="Times New Roman" pitchFamily="18" charset="0"/>
            </a:endParaRPr>
          </a:p>
        </p:txBody>
      </p:sp>
      <p:sp>
        <p:nvSpPr>
          <p:cNvPr id="451601" name="Text Box 17"/>
          <p:cNvSpPr txBox="1">
            <a:spLocks noChangeArrowheads="1"/>
          </p:cNvSpPr>
          <p:nvPr/>
        </p:nvSpPr>
        <p:spPr bwMode="auto">
          <a:xfrm>
            <a:off x="161925" y="2598738"/>
            <a:ext cx="236538"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t>
            </a:r>
            <a:endParaRPr lang="en-US" sz="2200">
              <a:solidFill>
                <a:schemeClr val="tx1"/>
              </a:solidFill>
              <a:latin typeface="Times New Roman" pitchFamily="18" charset="0"/>
            </a:endParaRPr>
          </a:p>
        </p:txBody>
      </p:sp>
      <p:grpSp>
        <p:nvGrpSpPr>
          <p:cNvPr id="4" name="Group 18"/>
          <p:cNvGrpSpPr>
            <a:grpSpLocks/>
          </p:cNvGrpSpPr>
          <p:nvPr/>
        </p:nvGrpSpPr>
        <p:grpSpPr bwMode="auto">
          <a:xfrm>
            <a:off x="1179513" y="2792413"/>
            <a:ext cx="658812" cy="1000125"/>
            <a:chOff x="817" y="1994"/>
            <a:chExt cx="457" cy="713"/>
          </a:xfrm>
        </p:grpSpPr>
        <p:sp>
          <p:nvSpPr>
            <p:cNvPr id="451603" name="Freeform 19"/>
            <p:cNvSpPr>
              <a:spLocks/>
            </p:cNvSpPr>
            <p:nvPr/>
          </p:nvSpPr>
          <p:spPr bwMode="auto">
            <a:xfrm>
              <a:off x="817" y="1994"/>
              <a:ext cx="228" cy="354"/>
            </a:xfrm>
            <a:custGeom>
              <a:avLst/>
              <a:gdLst/>
              <a:ahLst/>
              <a:cxnLst>
                <a:cxn ang="0">
                  <a:pos x="227" y="353"/>
                </a:cxn>
                <a:cxn ang="0">
                  <a:pos x="215" y="271"/>
                </a:cxn>
                <a:cxn ang="0">
                  <a:pos x="204" y="200"/>
                </a:cxn>
                <a:cxn ang="0">
                  <a:pos x="190" y="140"/>
                </a:cxn>
                <a:cxn ang="0">
                  <a:pos x="176" y="90"/>
                </a:cxn>
                <a:cxn ang="0">
                  <a:pos x="160" y="51"/>
                </a:cxn>
                <a:cxn ang="0">
                  <a:pos x="145" y="23"/>
                </a:cxn>
                <a:cxn ang="0">
                  <a:pos x="128" y="6"/>
                </a:cxn>
                <a:cxn ang="0">
                  <a:pos x="113" y="0"/>
                </a:cxn>
                <a:cxn ang="0">
                  <a:pos x="96" y="6"/>
                </a:cxn>
                <a:cxn ang="0">
                  <a:pos x="80" y="23"/>
                </a:cxn>
                <a:cxn ang="0">
                  <a:pos x="65" y="51"/>
                </a:cxn>
                <a:cxn ang="0">
                  <a:pos x="50" y="90"/>
                </a:cxn>
                <a:cxn ang="0">
                  <a:pos x="35" y="140"/>
                </a:cxn>
                <a:cxn ang="0">
                  <a:pos x="22" y="200"/>
                </a:cxn>
                <a:cxn ang="0">
                  <a:pos x="10" y="271"/>
                </a:cxn>
                <a:cxn ang="0">
                  <a:pos x="0" y="353"/>
                </a:cxn>
              </a:cxnLst>
              <a:rect l="0" t="0" r="r" b="b"/>
              <a:pathLst>
                <a:path w="228" h="354">
                  <a:moveTo>
                    <a:pt x="227" y="353"/>
                  </a:moveTo>
                  <a:lnTo>
                    <a:pt x="215" y="271"/>
                  </a:lnTo>
                  <a:lnTo>
                    <a:pt x="204" y="200"/>
                  </a:lnTo>
                  <a:lnTo>
                    <a:pt x="190" y="140"/>
                  </a:lnTo>
                  <a:lnTo>
                    <a:pt x="176" y="90"/>
                  </a:lnTo>
                  <a:lnTo>
                    <a:pt x="160" y="51"/>
                  </a:lnTo>
                  <a:lnTo>
                    <a:pt x="145" y="23"/>
                  </a:lnTo>
                  <a:lnTo>
                    <a:pt x="128" y="6"/>
                  </a:lnTo>
                  <a:lnTo>
                    <a:pt x="113" y="0"/>
                  </a:lnTo>
                  <a:lnTo>
                    <a:pt x="96" y="6"/>
                  </a:lnTo>
                  <a:lnTo>
                    <a:pt x="80" y="23"/>
                  </a:lnTo>
                  <a:lnTo>
                    <a:pt x="65" y="51"/>
                  </a:lnTo>
                  <a:lnTo>
                    <a:pt x="50" y="90"/>
                  </a:lnTo>
                  <a:lnTo>
                    <a:pt x="35" y="140"/>
                  </a:lnTo>
                  <a:lnTo>
                    <a:pt x="22" y="200"/>
                  </a:lnTo>
                  <a:lnTo>
                    <a:pt x="10" y="271"/>
                  </a:lnTo>
                  <a:lnTo>
                    <a:pt x="0" y="353"/>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51604" name="Freeform 20"/>
            <p:cNvSpPr>
              <a:spLocks/>
            </p:cNvSpPr>
            <p:nvPr/>
          </p:nvSpPr>
          <p:spPr bwMode="auto">
            <a:xfrm>
              <a:off x="1046" y="2352"/>
              <a:ext cx="228" cy="355"/>
            </a:xfrm>
            <a:custGeom>
              <a:avLst/>
              <a:gdLst/>
              <a:ahLst/>
              <a:cxnLst>
                <a:cxn ang="0">
                  <a:pos x="227" y="0"/>
                </a:cxn>
                <a:cxn ang="0">
                  <a:pos x="216" y="85"/>
                </a:cxn>
                <a:cxn ang="0">
                  <a:pos x="204" y="156"/>
                </a:cxn>
                <a:cxn ang="0">
                  <a:pos x="189" y="218"/>
                </a:cxn>
                <a:cxn ang="0">
                  <a:pos x="176" y="266"/>
                </a:cxn>
                <a:cxn ang="0">
                  <a:pos x="159" y="306"/>
                </a:cxn>
                <a:cxn ang="0">
                  <a:pos x="144" y="333"/>
                </a:cxn>
                <a:cxn ang="0">
                  <a:pos x="128" y="350"/>
                </a:cxn>
                <a:cxn ang="0">
                  <a:pos x="112" y="354"/>
                </a:cxn>
                <a:cxn ang="0">
                  <a:pos x="96" y="350"/>
                </a:cxn>
                <a:cxn ang="0">
                  <a:pos x="80" y="333"/>
                </a:cxn>
                <a:cxn ang="0">
                  <a:pos x="64" y="306"/>
                </a:cxn>
                <a:cxn ang="0">
                  <a:pos x="50" y="266"/>
                </a:cxn>
                <a:cxn ang="0">
                  <a:pos x="34" y="218"/>
                </a:cxn>
                <a:cxn ang="0">
                  <a:pos x="22" y="156"/>
                </a:cxn>
                <a:cxn ang="0">
                  <a:pos x="10" y="85"/>
                </a:cxn>
                <a:cxn ang="0">
                  <a:pos x="0" y="0"/>
                </a:cxn>
              </a:cxnLst>
              <a:rect l="0" t="0" r="r" b="b"/>
              <a:pathLst>
                <a:path w="228" h="355">
                  <a:moveTo>
                    <a:pt x="227" y="0"/>
                  </a:moveTo>
                  <a:lnTo>
                    <a:pt x="216" y="85"/>
                  </a:lnTo>
                  <a:lnTo>
                    <a:pt x="204" y="156"/>
                  </a:lnTo>
                  <a:lnTo>
                    <a:pt x="189" y="218"/>
                  </a:lnTo>
                  <a:lnTo>
                    <a:pt x="176" y="266"/>
                  </a:lnTo>
                  <a:lnTo>
                    <a:pt x="159" y="306"/>
                  </a:lnTo>
                  <a:lnTo>
                    <a:pt x="144" y="333"/>
                  </a:lnTo>
                  <a:lnTo>
                    <a:pt x="128" y="350"/>
                  </a:lnTo>
                  <a:lnTo>
                    <a:pt x="112" y="354"/>
                  </a:lnTo>
                  <a:lnTo>
                    <a:pt x="96" y="350"/>
                  </a:lnTo>
                  <a:lnTo>
                    <a:pt x="80" y="333"/>
                  </a:lnTo>
                  <a:lnTo>
                    <a:pt x="64" y="306"/>
                  </a:lnTo>
                  <a:lnTo>
                    <a:pt x="50" y="266"/>
                  </a:lnTo>
                  <a:lnTo>
                    <a:pt x="34" y="218"/>
                  </a:lnTo>
                  <a:lnTo>
                    <a:pt x="22" y="156"/>
                  </a:lnTo>
                  <a:lnTo>
                    <a:pt x="10" y="85"/>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grpSp>
        <p:nvGrpSpPr>
          <p:cNvPr id="5" name="Group 21"/>
          <p:cNvGrpSpPr>
            <a:grpSpLocks/>
          </p:cNvGrpSpPr>
          <p:nvPr/>
        </p:nvGrpSpPr>
        <p:grpSpPr bwMode="auto">
          <a:xfrm>
            <a:off x="1881188" y="2795588"/>
            <a:ext cx="658812" cy="998537"/>
            <a:chOff x="1303" y="1996"/>
            <a:chExt cx="457" cy="713"/>
          </a:xfrm>
        </p:grpSpPr>
        <p:sp>
          <p:nvSpPr>
            <p:cNvPr id="451606" name="Freeform 22"/>
            <p:cNvSpPr>
              <a:spLocks/>
            </p:cNvSpPr>
            <p:nvPr/>
          </p:nvSpPr>
          <p:spPr bwMode="auto">
            <a:xfrm>
              <a:off x="1303" y="1996"/>
              <a:ext cx="228" cy="354"/>
            </a:xfrm>
            <a:custGeom>
              <a:avLst/>
              <a:gdLst/>
              <a:ahLst/>
              <a:cxnLst>
                <a:cxn ang="0">
                  <a:pos x="227" y="353"/>
                </a:cxn>
                <a:cxn ang="0">
                  <a:pos x="215" y="271"/>
                </a:cxn>
                <a:cxn ang="0">
                  <a:pos x="203" y="199"/>
                </a:cxn>
                <a:cxn ang="0">
                  <a:pos x="189" y="139"/>
                </a:cxn>
                <a:cxn ang="0">
                  <a:pos x="176" y="89"/>
                </a:cxn>
                <a:cxn ang="0">
                  <a:pos x="159" y="50"/>
                </a:cxn>
                <a:cxn ang="0">
                  <a:pos x="145" y="22"/>
                </a:cxn>
                <a:cxn ang="0">
                  <a:pos x="128" y="5"/>
                </a:cxn>
                <a:cxn ang="0">
                  <a:pos x="113" y="0"/>
                </a:cxn>
                <a:cxn ang="0">
                  <a:pos x="96" y="5"/>
                </a:cxn>
                <a:cxn ang="0">
                  <a:pos x="79" y="22"/>
                </a:cxn>
                <a:cxn ang="0">
                  <a:pos x="64" y="50"/>
                </a:cxn>
                <a:cxn ang="0">
                  <a:pos x="50" y="89"/>
                </a:cxn>
                <a:cxn ang="0">
                  <a:pos x="35" y="139"/>
                </a:cxn>
                <a:cxn ang="0">
                  <a:pos x="21" y="199"/>
                </a:cxn>
                <a:cxn ang="0">
                  <a:pos x="10" y="271"/>
                </a:cxn>
                <a:cxn ang="0">
                  <a:pos x="0" y="353"/>
                </a:cxn>
              </a:cxnLst>
              <a:rect l="0" t="0" r="r" b="b"/>
              <a:pathLst>
                <a:path w="228" h="354">
                  <a:moveTo>
                    <a:pt x="227" y="353"/>
                  </a:moveTo>
                  <a:lnTo>
                    <a:pt x="215" y="271"/>
                  </a:lnTo>
                  <a:lnTo>
                    <a:pt x="203" y="199"/>
                  </a:lnTo>
                  <a:lnTo>
                    <a:pt x="189" y="139"/>
                  </a:lnTo>
                  <a:lnTo>
                    <a:pt x="176" y="89"/>
                  </a:lnTo>
                  <a:lnTo>
                    <a:pt x="159" y="50"/>
                  </a:lnTo>
                  <a:lnTo>
                    <a:pt x="145" y="22"/>
                  </a:lnTo>
                  <a:lnTo>
                    <a:pt x="128" y="5"/>
                  </a:lnTo>
                  <a:lnTo>
                    <a:pt x="113" y="0"/>
                  </a:lnTo>
                  <a:lnTo>
                    <a:pt x="96" y="5"/>
                  </a:lnTo>
                  <a:lnTo>
                    <a:pt x="79" y="22"/>
                  </a:lnTo>
                  <a:lnTo>
                    <a:pt x="64" y="50"/>
                  </a:lnTo>
                  <a:lnTo>
                    <a:pt x="50" y="89"/>
                  </a:lnTo>
                  <a:lnTo>
                    <a:pt x="35" y="139"/>
                  </a:lnTo>
                  <a:lnTo>
                    <a:pt x="21" y="199"/>
                  </a:lnTo>
                  <a:lnTo>
                    <a:pt x="10" y="271"/>
                  </a:lnTo>
                  <a:lnTo>
                    <a:pt x="0" y="353"/>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51607" name="Freeform 23"/>
            <p:cNvSpPr>
              <a:spLocks/>
            </p:cNvSpPr>
            <p:nvPr/>
          </p:nvSpPr>
          <p:spPr bwMode="auto">
            <a:xfrm>
              <a:off x="1531" y="2354"/>
              <a:ext cx="229" cy="355"/>
            </a:xfrm>
            <a:custGeom>
              <a:avLst/>
              <a:gdLst/>
              <a:ahLst/>
              <a:cxnLst>
                <a:cxn ang="0">
                  <a:pos x="228" y="0"/>
                </a:cxn>
                <a:cxn ang="0">
                  <a:pos x="216" y="84"/>
                </a:cxn>
                <a:cxn ang="0">
                  <a:pos x="204" y="156"/>
                </a:cxn>
                <a:cxn ang="0">
                  <a:pos x="190" y="217"/>
                </a:cxn>
                <a:cxn ang="0">
                  <a:pos x="176" y="266"/>
                </a:cxn>
                <a:cxn ang="0">
                  <a:pos x="160" y="305"/>
                </a:cxn>
                <a:cxn ang="0">
                  <a:pos x="145" y="332"/>
                </a:cxn>
                <a:cxn ang="0">
                  <a:pos x="128" y="349"/>
                </a:cxn>
                <a:cxn ang="0">
                  <a:pos x="113" y="354"/>
                </a:cxn>
                <a:cxn ang="0">
                  <a:pos x="96" y="349"/>
                </a:cxn>
                <a:cxn ang="0">
                  <a:pos x="80" y="332"/>
                </a:cxn>
                <a:cxn ang="0">
                  <a:pos x="64" y="305"/>
                </a:cxn>
                <a:cxn ang="0">
                  <a:pos x="50" y="266"/>
                </a:cxn>
                <a:cxn ang="0">
                  <a:pos x="35" y="217"/>
                </a:cxn>
                <a:cxn ang="0">
                  <a:pos x="22" y="156"/>
                </a:cxn>
                <a:cxn ang="0">
                  <a:pos x="10" y="84"/>
                </a:cxn>
                <a:cxn ang="0">
                  <a:pos x="0" y="0"/>
                </a:cxn>
              </a:cxnLst>
              <a:rect l="0" t="0" r="r" b="b"/>
              <a:pathLst>
                <a:path w="229" h="355">
                  <a:moveTo>
                    <a:pt x="228" y="0"/>
                  </a:moveTo>
                  <a:lnTo>
                    <a:pt x="216" y="84"/>
                  </a:lnTo>
                  <a:lnTo>
                    <a:pt x="204" y="156"/>
                  </a:lnTo>
                  <a:lnTo>
                    <a:pt x="190" y="217"/>
                  </a:lnTo>
                  <a:lnTo>
                    <a:pt x="176" y="266"/>
                  </a:lnTo>
                  <a:lnTo>
                    <a:pt x="160" y="305"/>
                  </a:lnTo>
                  <a:lnTo>
                    <a:pt x="145" y="332"/>
                  </a:lnTo>
                  <a:lnTo>
                    <a:pt x="128" y="349"/>
                  </a:lnTo>
                  <a:lnTo>
                    <a:pt x="113" y="354"/>
                  </a:lnTo>
                  <a:lnTo>
                    <a:pt x="96" y="349"/>
                  </a:lnTo>
                  <a:lnTo>
                    <a:pt x="80" y="332"/>
                  </a:lnTo>
                  <a:lnTo>
                    <a:pt x="64" y="305"/>
                  </a:lnTo>
                  <a:lnTo>
                    <a:pt x="50" y="266"/>
                  </a:lnTo>
                  <a:lnTo>
                    <a:pt x="35" y="217"/>
                  </a:lnTo>
                  <a:lnTo>
                    <a:pt x="22" y="156"/>
                  </a:lnTo>
                  <a:lnTo>
                    <a:pt x="10" y="84"/>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grpSp>
        <p:nvGrpSpPr>
          <p:cNvPr id="6" name="Group 24"/>
          <p:cNvGrpSpPr>
            <a:grpSpLocks/>
          </p:cNvGrpSpPr>
          <p:nvPr/>
        </p:nvGrpSpPr>
        <p:grpSpPr bwMode="auto">
          <a:xfrm>
            <a:off x="2544763" y="2792413"/>
            <a:ext cx="658812" cy="1000125"/>
            <a:chOff x="1763" y="1994"/>
            <a:chExt cx="457" cy="713"/>
          </a:xfrm>
        </p:grpSpPr>
        <p:sp>
          <p:nvSpPr>
            <p:cNvPr id="451609" name="Freeform 25"/>
            <p:cNvSpPr>
              <a:spLocks/>
            </p:cNvSpPr>
            <p:nvPr/>
          </p:nvSpPr>
          <p:spPr bwMode="auto">
            <a:xfrm>
              <a:off x="1763" y="1994"/>
              <a:ext cx="228" cy="354"/>
            </a:xfrm>
            <a:custGeom>
              <a:avLst/>
              <a:gdLst/>
              <a:ahLst/>
              <a:cxnLst>
                <a:cxn ang="0">
                  <a:pos x="227" y="353"/>
                </a:cxn>
                <a:cxn ang="0">
                  <a:pos x="215" y="271"/>
                </a:cxn>
                <a:cxn ang="0">
                  <a:pos x="204" y="200"/>
                </a:cxn>
                <a:cxn ang="0">
                  <a:pos x="190" y="140"/>
                </a:cxn>
                <a:cxn ang="0">
                  <a:pos x="176" y="90"/>
                </a:cxn>
                <a:cxn ang="0">
                  <a:pos x="160" y="51"/>
                </a:cxn>
                <a:cxn ang="0">
                  <a:pos x="145" y="23"/>
                </a:cxn>
                <a:cxn ang="0">
                  <a:pos x="128" y="6"/>
                </a:cxn>
                <a:cxn ang="0">
                  <a:pos x="113" y="0"/>
                </a:cxn>
                <a:cxn ang="0">
                  <a:pos x="96" y="6"/>
                </a:cxn>
                <a:cxn ang="0">
                  <a:pos x="80" y="23"/>
                </a:cxn>
                <a:cxn ang="0">
                  <a:pos x="65" y="51"/>
                </a:cxn>
                <a:cxn ang="0">
                  <a:pos x="50" y="90"/>
                </a:cxn>
                <a:cxn ang="0">
                  <a:pos x="35" y="140"/>
                </a:cxn>
                <a:cxn ang="0">
                  <a:pos x="22" y="200"/>
                </a:cxn>
                <a:cxn ang="0">
                  <a:pos x="10" y="271"/>
                </a:cxn>
                <a:cxn ang="0">
                  <a:pos x="0" y="353"/>
                </a:cxn>
              </a:cxnLst>
              <a:rect l="0" t="0" r="r" b="b"/>
              <a:pathLst>
                <a:path w="228" h="354">
                  <a:moveTo>
                    <a:pt x="227" y="353"/>
                  </a:moveTo>
                  <a:lnTo>
                    <a:pt x="215" y="271"/>
                  </a:lnTo>
                  <a:lnTo>
                    <a:pt x="204" y="200"/>
                  </a:lnTo>
                  <a:lnTo>
                    <a:pt x="190" y="140"/>
                  </a:lnTo>
                  <a:lnTo>
                    <a:pt x="176" y="90"/>
                  </a:lnTo>
                  <a:lnTo>
                    <a:pt x="160" y="51"/>
                  </a:lnTo>
                  <a:lnTo>
                    <a:pt x="145" y="23"/>
                  </a:lnTo>
                  <a:lnTo>
                    <a:pt x="128" y="6"/>
                  </a:lnTo>
                  <a:lnTo>
                    <a:pt x="113" y="0"/>
                  </a:lnTo>
                  <a:lnTo>
                    <a:pt x="96" y="6"/>
                  </a:lnTo>
                  <a:lnTo>
                    <a:pt x="80" y="23"/>
                  </a:lnTo>
                  <a:lnTo>
                    <a:pt x="65" y="51"/>
                  </a:lnTo>
                  <a:lnTo>
                    <a:pt x="50" y="90"/>
                  </a:lnTo>
                  <a:lnTo>
                    <a:pt x="35" y="140"/>
                  </a:lnTo>
                  <a:lnTo>
                    <a:pt x="22" y="200"/>
                  </a:lnTo>
                  <a:lnTo>
                    <a:pt x="10" y="271"/>
                  </a:lnTo>
                  <a:lnTo>
                    <a:pt x="0" y="353"/>
                  </a:lnTo>
                </a:path>
              </a:pathLst>
            </a:custGeom>
            <a:noFill/>
            <a:ln w="31750" cap="flat" cmpd="sng">
              <a:solidFill>
                <a:srgbClr val="E12000"/>
              </a:solidFill>
              <a:prstDash val="solid"/>
              <a:round/>
              <a:headEnd type="none" w="med" len="med"/>
              <a:tailEnd type="none" w="med" len="med"/>
            </a:ln>
            <a:effectLst/>
          </p:spPr>
          <p:txBody>
            <a:bodyPr/>
            <a:lstStyle/>
            <a:p>
              <a:endParaRPr lang="en-US"/>
            </a:p>
          </p:txBody>
        </p:sp>
        <p:sp>
          <p:nvSpPr>
            <p:cNvPr id="451610" name="Freeform 26"/>
            <p:cNvSpPr>
              <a:spLocks/>
            </p:cNvSpPr>
            <p:nvPr/>
          </p:nvSpPr>
          <p:spPr bwMode="auto">
            <a:xfrm>
              <a:off x="1992" y="2352"/>
              <a:ext cx="228" cy="355"/>
            </a:xfrm>
            <a:custGeom>
              <a:avLst/>
              <a:gdLst/>
              <a:ahLst/>
              <a:cxnLst>
                <a:cxn ang="0">
                  <a:pos x="227" y="0"/>
                </a:cxn>
                <a:cxn ang="0">
                  <a:pos x="216" y="85"/>
                </a:cxn>
                <a:cxn ang="0">
                  <a:pos x="204" y="156"/>
                </a:cxn>
                <a:cxn ang="0">
                  <a:pos x="189" y="218"/>
                </a:cxn>
                <a:cxn ang="0">
                  <a:pos x="176" y="266"/>
                </a:cxn>
                <a:cxn ang="0">
                  <a:pos x="159" y="306"/>
                </a:cxn>
                <a:cxn ang="0">
                  <a:pos x="144" y="333"/>
                </a:cxn>
                <a:cxn ang="0">
                  <a:pos x="128" y="350"/>
                </a:cxn>
                <a:cxn ang="0">
                  <a:pos x="112" y="354"/>
                </a:cxn>
                <a:cxn ang="0">
                  <a:pos x="96" y="350"/>
                </a:cxn>
                <a:cxn ang="0">
                  <a:pos x="80" y="333"/>
                </a:cxn>
                <a:cxn ang="0">
                  <a:pos x="64" y="306"/>
                </a:cxn>
                <a:cxn ang="0">
                  <a:pos x="50" y="266"/>
                </a:cxn>
                <a:cxn ang="0">
                  <a:pos x="34" y="218"/>
                </a:cxn>
                <a:cxn ang="0">
                  <a:pos x="22" y="156"/>
                </a:cxn>
                <a:cxn ang="0">
                  <a:pos x="10" y="85"/>
                </a:cxn>
                <a:cxn ang="0">
                  <a:pos x="0" y="0"/>
                </a:cxn>
              </a:cxnLst>
              <a:rect l="0" t="0" r="r" b="b"/>
              <a:pathLst>
                <a:path w="228" h="355">
                  <a:moveTo>
                    <a:pt x="227" y="0"/>
                  </a:moveTo>
                  <a:lnTo>
                    <a:pt x="216" y="85"/>
                  </a:lnTo>
                  <a:lnTo>
                    <a:pt x="204" y="156"/>
                  </a:lnTo>
                  <a:lnTo>
                    <a:pt x="189" y="218"/>
                  </a:lnTo>
                  <a:lnTo>
                    <a:pt x="176" y="266"/>
                  </a:lnTo>
                  <a:lnTo>
                    <a:pt x="159" y="306"/>
                  </a:lnTo>
                  <a:lnTo>
                    <a:pt x="144" y="333"/>
                  </a:lnTo>
                  <a:lnTo>
                    <a:pt x="128" y="350"/>
                  </a:lnTo>
                  <a:lnTo>
                    <a:pt x="112" y="354"/>
                  </a:lnTo>
                  <a:lnTo>
                    <a:pt x="96" y="350"/>
                  </a:lnTo>
                  <a:lnTo>
                    <a:pt x="80" y="333"/>
                  </a:lnTo>
                  <a:lnTo>
                    <a:pt x="64" y="306"/>
                  </a:lnTo>
                  <a:lnTo>
                    <a:pt x="50" y="266"/>
                  </a:lnTo>
                  <a:lnTo>
                    <a:pt x="34" y="218"/>
                  </a:lnTo>
                  <a:lnTo>
                    <a:pt x="22" y="156"/>
                  </a:lnTo>
                  <a:lnTo>
                    <a:pt x="10" y="85"/>
                  </a:lnTo>
                  <a:lnTo>
                    <a:pt x="0" y="0"/>
                  </a:lnTo>
                </a:path>
              </a:pathLst>
            </a:custGeom>
            <a:noFill/>
            <a:ln w="31750" cap="flat" cmpd="sng">
              <a:solidFill>
                <a:srgbClr val="E12000"/>
              </a:solidFill>
              <a:prstDash val="solid"/>
              <a:round/>
              <a:headEnd type="triangle" w="med" len="med"/>
              <a:tailEnd type="none" w="med" len="med"/>
            </a:ln>
            <a:effectLst/>
          </p:spPr>
          <p:txBody>
            <a:bodyPr/>
            <a:lstStyle/>
            <a:p>
              <a:endParaRPr lang="en-US"/>
            </a:p>
          </p:txBody>
        </p:sp>
      </p:grpSp>
      <p:sp>
        <p:nvSpPr>
          <p:cNvPr id="451611" name="Line 27"/>
          <p:cNvSpPr>
            <a:spLocks noChangeShapeType="1"/>
          </p:cNvSpPr>
          <p:nvPr/>
        </p:nvSpPr>
        <p:spPr bwMode="auto">
          <a:xfrm>
            <a:off x="57150" y="5391150"/>
            <a:ext cx="3325813"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51612" name="Line 28"/>
          <p:cNvSpPr>
            <a:spLocks noChangeShapeType="1"/>
          </p:cNvSpPr>
          <p:nvPr/>
        </p:nvSpPr>
        <p:spPr bwMode="auto">
          <a:xfrm>
            <a:off x="514350" y="5145088"/>
            <a:ext cx="0" cy="552450"/>
          </a:xfrm>
          <a:prstGeom prst="line">
            <a:avLst/>
          </a:prstGeom>
          <a:noFill/>
          <a:ln w="19050">
            <a:solidFill>
              <a:srgbClr val="008280"/>
            </a:solidFill>
            <a:round/>
            <a:headEnd/>
            <a:tailEnd/>
          </a:ln>
          <a:effectLst/>
        </p:spPr>
        <p:txBody>
          <a:bodyPr wrap="none" anchor="ctr"/>
          <a:lstStyle/>
          <a:p>
            <a:endParaRPr lang="en-US"/>
          </a:p>
        </p:txBody>
      </p:sp>
      <p:sp>
        <p:nvSpPr>
          <p:cNvPr id="451613" name="Text Box 29"/>
          <p:cNvSpPr txBox="1">
            <a:spLocks noChangeArrowheads="1"/>
          </p:cNvSpPr>
          <p:nvPr/>
        </p:nvSpPr>
        <p:spPr bwMode="auto">
          <a:xfrm>
            <a:off x="3403600" y="5133975"/>
            <a:ext cx="68897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Time</a:t>
            </a:r>
            <a:endParaRPr lang="en-US" sz="2200">
              <a:solidFill>
                <a:schemeClr val="tx1"/>
              </a:solidFill>
              <a:latin typeface="Times New Roman" pitchFamily="18" charset="0"/>
            </a:endParaRPr>
          </a:p>
        </p:txBody>
      </p:sp>
      <p:sp>
        <p:nvSpPr>
          <p:cNvPr id="451614" name="Text Box 30"/>
          <p:cNvSpPr txBox="1">
            <a:spLocks noChangeArrowheads="1"/>
          </p:cNvSpPr>
          <p:nvPr/>
        </p:nvSpPr>
        <p:spPr bwMode="auto">
          <a:xfrm>
            <a:off x="173038" y="5373688"/>
            <a:ext cx="20637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0</a:t>
            </a:r>
            <a:endParaRPr lang="en-US" sz="2200">
              <a:solidFill>
                <a:schemeClr val="tx1"/>
              </a:solidFill>
              <a:latin typeface="Times New Roman" pitchFamily="18" charset="0"/>
            </a:endParaRPr>
          </a:p>
        </p:txBody>
      </p:sp>
      <p:sp>
        <p:nvSpPr>
          <p:cNvPr id="451615" name="Text Box 31"/>
          <p:cNvSpPr txBox="1">
            <a:spLocks noChangeArrowheads="1"/>
          </p:cNvSpPr>
          <p:nvPr/>
        </p:nvSpPr>
        <p:spPr bwMode="auto">
          <a:xfrm>
            <a:off x="173038" y="5092700"/>
            <a:ext cx="214312"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a:t>
            </a:r>
            <a:endParaRPr lang="en-US" sz="2200">
              <a:solidFill>
                <a:schemeClr val="tx1"/>
              </a:solidFill>
              <a:latin typeface="Times New Roman" pitchFamily="18" charset="0"/>
            </a:endParaRPr>
          </a:p>
        </p:txBody>
      </p:sp>
      <p:sp>
        <p:nvSpPr>
          <p:cNvPr id="451616" name="Text Box 32"/>
          <p:cNvSpPr txBox="1">
            <a:spLocks noChangeArrowheads="1"/>
          </p:cNvSpPr>
          <p:nvPr/>
        </p:nvSpPr>
        <p:spPr bwMode="auto">
          <a:xfrm>
            <a:off x="209550" y="5611813"/>
            <a:ext cx="190500" cy="458787"/>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100"/>
              <a:t>-</a:t>
            </a:r>
            <a:endParaRPr lang="en-US" sz="2200">
              <a:solidFill>
                <a:schemeClr val="tx1"/>
              </a:solidFill>
              <a:latin typeface="Times New Roman" pitchFamily="18" charset="0"/>
            </a:endParaRPr>
          </a:p>
        </p:txBody>
      </p:sp>
      <p:grpSp>
        <p:nvGrpSpPr>
          <p:cNvPr id="7" name="Group 33"/>
          <p:cNvGrpSpPr>
            <a:grpSpLocks/>
          </p:cNvGrpSpPr>
          <p:nvPr/>
        </p:nvGrpSpPr>
        <p:grpSpPr bwMode="auto">
          <a:xfrm>
            <a:off x="503238" y="5183188"/>
            <a:ext cx="2571750" cy="488950"/>
            <a:chOff x="349" y="3700"/>
            <a:chExt cx="1782" cy="349"/>
          </a:xfrm>
        </p:grpSpPr>
        <p:grpSp>
          <p:nvGrpSpPr>
            <p:cNvPr id="8" name="Group 34"/>
            <p:cNvGrpSpPr>
              <a:grpSpLocks/>
            </p:cNvGrpSpPr>
            <p:nvPr/>
          </p:nvGrpSpPr>
          <p:grpSpPr bwMode="auto">
            <a:xfrm>
              <a:off x="349" y="3700"/>
              <a:ext cx="888" cy="346"/>
              <a:chOff x="349" y="3700"/>
              <a:chExt cx="888" cy="346"/>
            </a:xfrm>
          </p:grpSpPr>
          <p:sp>
            <p:nvSpPr>
              <p:cNvPr id="451619" name="Freeform 35"/>
              <p:cNvSpPr>
                <a:spLocks/>
              </p:cNvSpPr>
              <p:nvPr/>
            </p:nvSpPr>
            <p:spPr bwMode="auto">
              <a:xfrm>
                <a:off x="349" y="3700"/>
                <a:ext cx="78" cy="170"/>
              </a:xfrm>
              <a:custGeom>
                <a:avLst/>
                <a:gdLst/>
                <a:ahLst/>
                <a:cxnLst>
                  <a:cxn ang="0">
                    <a:pos x="77" y="169"/>
                  </a:cxn>
                  <a:cxn ang="0">
                    <a:pos x="72" y="131"/>
                  </a:cxn>
                  <a:cxn ang="0">
                    <a:pos x="68" y="96"/>
                  </a:cxn>
                  <a:cxn ang="0">
                    <a:pos x="63" y="67"/>
                  </a:cxn>
                  <a:cxn ang="0">
                    <a:pos x="59" y="43"/>
                  </a:cxn>
                  <a:cxn ang="0">
                    <a:pos x="53" y="25"/>
                  </a:cxn>
                  <a:cxn ang="0">
                    <a:pos x="48" y="12"/>
                  </a:cxn>
                  <a:cxn ang="0">
                    <a:pos x="43" y="3"/>
                  </a:cxn>
                  <a:cxn ang="0">
                    <a:pos x="38" y="0"/>
                  </a:cxn>
                  <a:cxn ang="0">
                    <a:pos x="33" y="3"/>
                  </a:cxn>
                  <a:cxn ang="0">
                    <a:pos x="27" y="12"/>
                  </a:cxn>
                  <a:cxn ang="0">
                    <a:pos x="21" y="25"/>
                  </a:cxn>
                  <a:cxn ang="0">
                    <a:pos x="17" y="43"/>
                  </a:cxn>
                  <a:cxn ang="0">
                    <a:pos x="11" y="67"/>
                  </a:cxn>
                  <a:cxn ang="0">
                    <a:pos x="7" y="96"/>
                  </a:cxn>
                  <a:cxn ang="0">
                    <a:pos x="3" y="131"/>
                  </a:cxn>
                  <a:cxn ang="0">
                    <a:pos x="0" y="169"/>
                  </a:cxn>
                </a:cxnLst>
                <a:rect l="0" t="0" r="r" b="b"/>
                <a:pathLst>
                  <a:path w="78" h="170">
                    <a:moveTo>
                      <a:pt x="77" y="169"/>
                    </a:moveTo>
                    <a:lnTo>
                      <a:pt x="72" y="131"/>
                    </a:lnTo>
                    <a:lnTo>
                      <a:pt x="68" y="96"/>
                    </a:lnTo>
                    <a:lnTo>
                      <a:pt x="63" y="67"/>
                    </a:lnTo>
                    <a:lnTo>
                      <a:pt x="59" y="43"/>
                    </a:lnTo>
                    <a:lnTo>
                      <a:pt x="53" y="25"/>
                    </a:lnTo>
                    <a:lnTo>
                      <a:pt x="48" y="12"/>
                    </a:lnTo>
                    <a:lnTo>
                      <a:pt x="43" y="3"/>
                    </a:lnTo>
                    <a:lnTo>
                      <a:pt x="38" y="0"/>
                    </a:lnTo>
                    <a:lnTo>
                      <a:pt x="33" y="3"/>
                    </a:lnTo>
                    <a:lnTo>
                      <a:pt x="27" y="12"/>
                    </a:lnTo>
                    <a:lnTo>
                      <a:pt x="21" y="25"/>
                    </a:lnTo>
                    <a:lnTo>
                      <a:pt x="17" y="43"/>
                    </a:lnTo>
                    <a:lnTo>
                      <a:pt x="11" y="67"/>
                    </a:lnTo>
                    <a:lnTo>
                      <a:pt x="7" y="96"/>
                    </a:lnTo>
                    <a:lnTo>
                      <a:pt x="3"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20" name="Freeform 36"/>
              <p:cNvSpPr>
                <a:spLocks/>
              </p:cNvSpPr>
              <p:nvPr/>
            </p:nvSpPr>
            <p:spPr bwMode="auto">
              <a:xfrm>
                <a:off x="426" y="3872"/>
                <a:ext cx="77" cy="171"/>
              </a:xfrm>
              <a:custGeom>
                <a:avLst/>
                <a:gdLst/>
                <a:ahLst/>
                <a:cxnLst>
                  <a:cxn ang="0">
                    <a:pos x="76" y="0"/>
                  </a:cxn>
                  <a:cxn ang="0">
                    <a:pos x="71" y="41"/>
                  </a:cxn>
                  <a:cxn ang="0">
                    <a:pos x="67" y="75"/>
                  </a:cxn>
                  <a:cxn ang="0">
                    <a:pos x="62" y="105"/>
                  </a:cxn>
                  <a:cxn ang="0">
                    <a:pos x="58" y="128"/>
                  </a:cxn>
                  <a:cxn ang="0">
                    <a:pos x="52" y="148"/>
                  </a:cxn>
                  <a:cxn ang="0">
                    <a:pos x="48" y="160"/>
                  </a:cxn>
                  <a:cxn ang="0">
                    <a:pos x="42" y="168"/>
                  </a:cxn>
                  <a:cxn ang="0">
                    <a:pos x="38" y="170"/>
                  </a:cxn>
                  <a:cxn ang="0">
                    <a:pos x="32" y="168"/>
                  </a:cxn>
                  <a:cxn ang="0">
                    <a:pos x="26" y="160"/>
                  </a:cxn>
                  <a:cxn ang="0">
                    <a:pos x="20" y="148"/>
                  </a:cxn>
                  <a:cxn ang="0">
                    <a:pos x="16" y="128"/>
                  </a:cxn>
                  <a:cxn ang="0">
                    <a:pos x="11" y="105"/>
                  </a:cxn>
                  <a:cxn ang="0">
                    <a:pos x="7" y="75"/>
                  </a:cxn>
                  <a:cxn ang="0">
                    <a:pos x="3" y="41"/>
                  </a:cxn>
                  <a:cxn ang="0">
                    <a:pos x="0" y="0"/>
                  </a:cxn>
                </a:cxnLst>
                <a:rect l="0" t="0" r="r" b="b"/>
                <a:pathLst>
                  <a:path w="77" h="171">
                    <a:moveTo>
                      <a:pt x="76" y="0"/>
                    </a:moveTo>
                    <a:lnTo>
                      <a:pt x="71" y="41"/>
                    </a:lnTo>
                    <a:lnTo>
                      <a:pt x="67" y="75"/>
                    </a:lnTo>
                    <a:lnTo>
                      <a:pt x="62" y="105"/>
                    </a:lnTo>
                    <a:lnTo>
                      <a:pt x="58" y="128"/>
                    </a:lnTo>
                    <a:lnTo>
                      <a:pt x="52" y="148"/>
                    </a:lnTo>
                    <a:lnTo>
                      <a:pt x="48" y="160"/>
                    </a:lnTo>
                    <a:lnTo>
                      <a:pt x="42" y="168"/>
                    </a:lnTo>
                    <a:lnTo>
                      <a:pt x="38" y="170"/>
                    </a:lnTo>
                    <a:lnTo>
                      <a:pt x="32" y="168"/>
                    </a:lnTo>
                    <a:lnTo>
                      <a:pt x="26" y="160"/>
                    </a:lnTo>
                    <a:lnTo>
                      <a:pt x="20" y="148"/>
                    </a:lnTo>
                    <a:lnTo>
                      <a:pt x="16" y="128"/>
                    </a:lnTo>
                    <a:lnTo>
                      <a:pt x="11" y="105"/>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21" name="Freeform 37"/>
              <p:cNvSpPr>
                <a:spLocks/>
              </p:cNvSpPr>
              <p:nvPr/>
            </p:nvSpPr>
            <p:spPr bwMode="auto">
              <a:xfrm>
                <a:off x="512" y="3701"/>
                <a:ext cx="77" cy="170"/>
              </a:xfrm>
              <a:custGeom>
                <a:avLst/>
                <a:gdLst/>
                <a:ahLst/>
                <a:cxnLst>
                  <a:cxn ang="0">
                    <a:pos x="76" y="169"/>
                  </a:cxn>
                  <a:cxn ang="0">
                    <a:pos x="71" y="131"/>
                  </a:cxn>
                  <a:cxn ang="0">
                    <a:pos x="68" y="96"/>
                  </a:cxn>
                  <a:cxn ang="0">
                    <a:pos x="62" y="67"/>
                  </a:cxn>
                  <a:cxn ang="0">
                    <a:pos x="58" y="43"/>
                  </a:cxn>
                  <a:cxn ang="0">
                    <a:pos x="52" y="25"/>
                  </a:cxn>
                  <a:cxn ang="0">
                    <a:pos x="48" y="11"/>
                  </a:cxn>
                  <a:cxn ang="0">
                    <a:pos x="42" y="3"/>
                  </a:cxn>
                  <a:cxn ang="0">
                    <a:pos x="38" y="0"/>
                  </a:cxn>
                  <a:cxn ang="0">
                    <a:pos x="32" y="3"/>
                  </a:cxn>
                  <a:cxn ang="0">
                    <a:pos x="26" y="11"/>
                  </a:cxn>
                  <a:cxn ang="0">
                    <a:pos x="21" y="25"/>
                  </a:cxn>
                  <a:cxn ang="0">
                    <a:pos x="16" y="43"/>
                  </a:cxn>
                  <a:cxn ang="0">
                    <a:pos x="10" y="67"/>
                  </a:cxn>
                  <a:cxn ang="0">
                    <a:pos x="6" y="96"/>
                  </a:cxn>
                  <a:cxn ang="0">
                    <a:pos x="3" y="131"/>
                  </a:cxn>
                  <a:cxn ang="0">
                    <a:pos x="0" y="169"/>
                  </a:cxn>
                </a:cxnLst>
                <a:rect l="0" t="0" r="r" b="b"/>
                <a:pathLst>
                  <a:path w="77" h="170">
                    <a:moveTo>
                      <a:pt x="76" y="169"/>
                    </a:moveTo>
                    <a:lnTo>
                      <a:pt x="71" y="131"/>
                    </a:lnTo>
                    <a:lnTo>
                      <a:pt x="68" y="96"/>
                    </a:lnTo>
                    <a:lnTo>
                      <a:pt x="62" y="67"/>
                    </a:lnTo>
                    <a:lnTo>
                      <a:pt x="58" y="43"/>
                    </a:lnTo>
                    <a:lnTo>
                      <a:pt x="52" y="25"/>
                    </a:lnTo>
                    <a:lnTo>
                      <a:pt x="48" y="11"/>
                    </a:lnTo>
                    <a:lnTo>
                      <a:pt x="42" y="3"/>
                    </a:lnTo>
                    <a:lnTo>
                      <a:pt x="38" y="0"/>
                    </a:lnTo>
                    <a:lnTo>
                      <a:pt x="32" y="3"/>
                    </a:lnTo>
                    <a:lnTo>
                      <a:pt x="26" y="11"/>
                    </a:lnTo>
                    <a:lnTo>
                      <a:pt x="21" y="25"/>
                    </a:lnTo>
                    <a:lnTo>
                      <a:pt x="16" y="43"/>
                    </a:lnTo>
                    <a:lnTo>
                      <a:pt x="10" y="67"/>
                    </a:lnTo>
                    <a:lnTo>
                      <a:pt x="6" y="96"/>
                    </a:lnTo>
                    <a:lnTo>
                      <a:pt x="3"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22" name="Freeform 38"/>
              <p:cNvSpPr>
                <a:spLocks/>
              </p:cNvSpPr>
              <p:nvPr/>
            </p:nvSpPr>
            <p:spPr bwMode="auto">
              <a:xfrm>
                <a:off x="588" y="3873"/>
                <a:ext cx="77" cy="171"/>
              </a:xfrm>
              <a:custGeom>
                <a:avLst/>
                <a:gdLst/>
                <a:ahLst/>
                <a:cxnLst>
                  <a:cxn ang="0">
                    <a:pos x="76" y="0"/>
                  </a:cxn>
                  <a:cxn ang="0">
                    <a:pos x="71" y="41"/>
                  </a:cxn>
                  <a:cxn ang="0">
                    <a:pos x="68" y="75"/>
                  </a:cxn>
                  <a:cxn ang="0">
                    <a:pos x="62" y="104"/>
                  </a:cxn>
                  <a:cxn ang="0">
                    <a:pos x="58" y="128"/>
                  </a:cxn>
                  <a:cxn ang="0">
                    <a:pos x="53" y="147"/>
                  </a:cxn>
                  <a:cxn ang="0">
                    <a:pos x="48" y="160"/>
                  </a:cxn>
                  <a:cxn ang="0">
                    <a:pos x="42" y="168"/>
                  </a:cxn>
                  <a:cxn ang="0">
                    <a:pos x="38" y="170"/>
                  </a:cxn>
                  <a:cxn ang="0">
                    <a:pos x="32" y="168"/>
                  </a:cxn>
                  <a:cxn ang="0">
                    <a:pos x="26" y="160"/>
                  </a:cxn>
                  <a:cxn ang="0">
                    <a:pos x="21" y="147"/>
                  </a:cxn>
                  <a:cxn ang="0">
                    <a:pos x="16" y="128"/>
                  </a:cxn>
                  <a:cxn ang="0">
                    <a:pos x="11" y="104"/>
                  </a:cxn>
                  <a:cxn ang="0">
                    <a:pos x="7" y="75"/>
                  </a:cxn>
                  <a:cxn ang="0">
                    <a:pos x="3" y="41"/>
                  </a:cxn>
                  <a:cxn ang="0">
                    <a:pos x="0" y="0"/>
                  </a:cxn>
                </a:cxnLst>
                <a:rect l="0" t="0" r="r" b="b"/>
                <a:pathLst>
                  <a:path w="77" h="171">
                    <a:moveTo>
                      <a:pt x="76" y="0"/>
                    </a:moveTo>
                    <a:lnTo>
                      <a:pt x="71" y="41"/>
                    </a:lnTo>
                    <a:lnTo>
                      <a:pt x="68" y="75"/>
                    </a:lnTo>
                    <a:lnTo>
                      <a:pt x="62" y="104"/>
                    </a:lnTo>
                    <a:lnTo>
                      <a:pt x="58" y="128"/>
                    </a:lnTo>
                    <a:lnTo>
                      <a:pt x="53" y="147"/>
                    </a:lnTo>
                    <a:lnTo>
                      <a:pt x="48" y="160"/>
                    </a:lnTo>
                    <a:lnTo>
                      <a:pt x="42" y="168"/>
                    </a:lnTo>
                    <a:lnTo>
                      <a:pt x="38" y="170"/>
                    </a:lnTo>
                    <a:lnTo>
                      <a:pt x="32" y="168"/>
                    </a:lnTo>
                    <a:lnTo>
                      <a:pt x="26" y="160"/>
                    </a:lnTo>
                    <a:lnTo>
                      <a:pt x="21" y="147"/>
                    </a:lnTo>
                    <a:lnTo>
                      <a:pt x="16" y="128"/>
                    </a:lnTo>
                    <a:lnTo>
                      <a:pt x="11" y="104"/>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23" name="Freeform 39"/>
              <p:cNvSpPr>
                <a:spLocks/>
              </p:cNvSpPr>
              <p:nvPr/>
            </p:nvSpPr>
            <p:spPr bwMode="auto">
              <a:xfrm>
                <a:off x="663" y="3703"/>
                <a:ext cx="77" cy="170"/>
              </a:xfrm>
              <a:custGeom>
                <a:avLst/>
                <a:gdLst/>
                <a:ahLst/>
                <a:cxnLst>
                  <a:cxn ang="0">
                    <a:pos x="76" y="169"/>
                  </a:cxn>
                  <a:cxn ang="0">
                    <a:pos x="71" y="131"/>
                  </a:cxn>
                  <a:cxn ang="0">
                    <a:pos x="67" y="96"/>
                  </a:cxn>
                  <a:cxn ang="0">
                    <a:pos x="62" y="67"/>
                  </a:cxn>
                  <a:cxn ang="0">
                    <a:pos x="58" y="43"/>
                  </a:cxn>
                  <a:cxn ang="0">
                    <a:pos x="53" y="25"/>
                  </a:cxn>
                  <a:cxn ang="0">
                    <a:pos x="47" y="11"/>
                  </a:cxn>
                  <a:cxn ang="0">
                    <a:pos x="42" y="3"/>
                  </a:cxn>
                  <a:cxn ang="0">
                    <a:pos x="37" y="0"/>
                  </a:cxn>
                  <a:cxn ang="0">
                    <a:pos x="32" y="3"/>
                  </a:cxn>
                  <a:cxn ang="0">
                    <a:pos x="26" y="11"/>
                  </a:cxn>
                  <a:cxn ang="0">
                    <a:pos x="21" y="25"/>
                  </a:cxn>
                  <a:cxn ang="0">
                    <a:pos x="16" y="43"/>
                  </a:cxn>
                  <a:cxn ang="0">
                    <a:pos x="11" y="67"/>
                  </a:cxn>
                  <a:cxn ang="0">
                    <a:pos x="7" y="96"/>
                  </a:cxn>
                  <a:cxn ang="0">
                    <a:pos x="3" y="131"/>
                  </a:cxn>
                  <a:cxn ang="0">
                    <a:pos x="0" y="169"/>
                  </a:cxn>
                </a:cxnLst>
                <a:rect l="0" t="0" r="r" b="b"/>
                <a:pathLst>
                  <a:path w="77" h="170">
                    <a:moveTo>
                      <a:pt x="76" y="169"/>
                    </a:moveTo>
                    <a:lnTo>
                      <a:pt x="71" y="131"/>
                    </a:lnTo>
                    <a:lnTo>
                      <a:pt x="67" y="96"/>
                    </a:lnTo>
                    <a:lnTo>
                      <a:pt x="62" y="67"/>
                    </a:lnTo>
                    <a:lnTo>
                      <a:pt x="58" y="43"/>
                    </a:lnTo>
                    <a:lnTo>
                      <a:pt x="53" y="25"/>
                    </a:lnTo>
                    <a:lnTo>
                      <a:pt x="47" y="11"/>
                    </a:lnTo>
                    <a:lnTo>
                      <a:pt x="42" y="3"/>
                    </a:lnTo>
                    <a:lnTo>
                      <a:pt x="37" y="0"/>
                    </a:lnTo>
                    <a:lnTo>
                      <a:pt x="32" y="3"/>
                    </a:lnTo>
                    <a:lnTo>
                      <a:pt x="26" y="11"/>
                    </a:lnTo>
                    <a:lnTo>
                      <a:pt x="21" y="25"/>
                    </a:lnTo>
                    <a:lnTo>
                      <a:pt x="16" y="43"/>
                    </a:lnTo>
                    <a:lnTo>
                      <a:pt x="11" y="67"/>
                    </a:lnTo>
                    <a:lnTo>
                      <a:pt x="7" y="96"/>
                    </a:lnTo>
                    <a:lnTo>
                      <a:pt x="3"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24" name="Freeform 40"/>
              <p:cNvSpPr>
                <a:spLocks/>
              </p:cNvSpPr>
              <p:nvPr/>
            </p:nvSpPr>
            <p:spPr bwMode="auto">
              <a:xfrm>
                <a:off x="739" y="3876"/>
                <a:ext cx="77" cy="170"/>
              </a:xfrm>
              <a:custGeom>
                <a:avLst/>
                <a:gdLst/>
                <a:ahLst/>
                <a:cxnLst>
                  <a:cxn ang="0">
                    <a:pos x="76" y="0"/>
                  </a:cxn>
                  <a:cxn ang="0">
                    <a:pos x="71" y="40"/>
                  </a:cxn>
                  <a:cxn ang="0">
                    <a:pos x="68" y="74"/>
                  </a:cxn>
                  <a:cxn ang="0">
                    <a:pos x="62" y="104"/>
                  </a:cxn>
                  <a:cxn ang="0">
                    <a:pos x="58" y="127"/>
                  </a:cxn>
                  <a:cxn ang="0">
                    <a:pos x="53" y="146"/>
                  </a:cxn>
                  <a:cxn ang="0">
                    <a:pos x="48" y="159"/>
                  </a:cxn>
                  <a:cxn ang="0">
                    <a:pos x="42" y="167"/>
                  </a:cxn>
                  <a:cxn ang="0">
                    <a:pos x="38" y="169"/>
                  </a:cxn>
                  <a:cxn ang="0">
                    <a:pos x="32" y="167"/>
                  </a:cxn>
                  <a:cxn ang="0">
                    <a:pos x="27" y="159"/>
                  </a:cxn>
                  <a:cxn ang="0">
                    <a:pos x="21" y="146"/>
                  </a:cxn>
                  <a:cxn ang="0">
                    <a:pos x="17" y="127"/>
                  </a:cxn>
                  <a:cxn ang="0">
                    <a:pos x="11" y="104"/>
                  </a:cxn>
                  <a:cxn ang="0">
                    <a:pos x="7" y="74"/>
                  </a:cxn>
                  <a:cxn ang="0">
                    <a:pos x="3" y="40"/>
                  </a:cxn>
                  <a:cxn ang="0">
                    <a:pos x="0" y="0"/>
                  </a:cxn>
                </a:cxnLst>
                <a:rect l="0" t="0" r="r" b="b"/>
                <a:pathLst>
                  <a:path w="77" h="170">
                    <a:moveTo>
                      <a:pt x="76" y="0"/>
                    </a:moveTo>
                    <a:lnTo>
                      <a:pt x="71" y="40"/>
                    </a:lnTo>
                    <a:lnTo>
                      <a:pt x="68" y="74"/>
                    </a:lnTo>
                    <a:lnTo>
                      <a:pt x="62" y="104"/>
                    </a:lnTo>
                    <a:lnTo>
                      <a:pt x="58" y="127"/>
                    </a:lnTo>
                    <a:lnTo>
                      <a:pt x="53" y="146"/>
                    </a:lnTo>
                    <a:lnTo>
                      <a:pt x="48" y="159"/>
                    </a:lnTo>
                    <a:lnTo>
                      <a:pt x="42" y="167"/>
                    </a:lnTo>
                    <a:lnTo>
                      <a:pt x="38" y="169"/>
                    </a:lnTo>
                    <a:lnTo>
                      <a:pt x="32" y="167"/>
                    </a:lnTo>
                    <a:lnTo>
                      <a:pt x="27" y="159"/>
                    </a:lnTo>
                    <a:lnTo>
                      <a:pt x="21" y="146"/>
                    </a:lnTo>
                    <a:lnTo>
                      <a:pt x="17" y="127"/>
                    </a:lnTo>
                    <a:lnTo>
                      <a:pt x="11" y="104"/>
                    </a:lnTo>
                    <a:lnTo>
                      <a:pt x="7" y="74"/>
                    </a:lnTo>
                    <a:lnTo>
                      <a:pt x="3" y="40"/>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25" name="Freeform 41"/>
              <p:cNvSpPr>
                <a:spLocks/>
              </p:cNvSpPr>
              <p:nvPr/>
            </p:nvSpPr>
            <p:spPr bwMode="auto">
              <a:xfrm>
                <a:off x="800" y="3703"/>
                <a:ext cx="78" cy="170"/>
              </a:xfrm>
              <a:custGeom>
                <a:avLst/>
                <a:gdLst/>
                <a:ahLst/>
                <a:cxnLst>
                  <a:cxn ang="0">
                    <a:pos x="77" y="169"/>
                  </a:cxn>
                  <a:cxn ang="0">
                    <a:pos x="72" y="131"/>
                  </a:cxn>
                  <a:cxn ang="0">
                    <a:pos x="68" y="96"/>
                  </a:cxn>
                  <a:cxn ang="0">
                    <a:pos x="63" y="67"/>
                  </a:cxn>
                  <a:cxn ang="0">
                    <a:pos x="59" y="43"/>
                  </a:cxn>
                  <a:cxn ang="0">
                    <a:pos x="54" y="25"/>
                  </a:cxn>
                  <a:cxn ang="0">
                    <a:pos x="48" y="11"/>
                  </a:cxn>
                  <a:cxn ang="0">
                    <a:pos x="43" y="3"/>
                  </a:cxn>
                  <a:cxn ang="0">
                    <a:pos x="38" y="0"/>
                  </a:cxn>
                  <a:cxn ang="0">
                    <a:pos x="32" y="3"/>
                  </a:cxn>
                  <a:cxn ang="0">
                    <a:pos x="27" y="11"/>
                  </a:cxn>
                  <a:cxn ang="0">
                    <a:pos x="21" y="25"/>
                  </a:cxn>
                  <a:cxn ang="0">
                    <a:pos x="17" y="43"/>
                  </a:cxn>
                  <a:cxn ang="0">
                    <a:pos x="11" y="67"/>
                  </a:cxn>
                  <a:cxn ang="0">
                    <a:pos x="7" y="96"/>
                  </a:cxn>
                  <a:cxn ang="0">
                    <a:pos x="4" y="131"/>
                  </a:cxn>
                  <a:cxn ang="0">
                    <a:pos x="0" y="169"/>
                  </a:cxn>
                </a:cxnLst>
                <a:rect l="0" t="0" r="r" b="b"/>
                <a:pathLst>
                  <a:path w="78" h="170">
                    <a:moveTo>
                      <a:pt x="77" y="169"/>
                    </a:moveTo>
                    <a:lnTo>
                      <a:pt x="72" y="131"/>
                    </a:lnTo>
                    <a:lnTo>
                      <a:pt x="68" y="96"/>
                    </a:lnTo>
                    <a:lnTo>
                      <a:pt x="63" y="67"/>
                    </a:lnTo>
                    <a:lnTo>
                      <a:pt x="59" y="43"/>
                    </a:lnTo>
                    <a:lnTo>
                      <a:pt x="54" y="25"/>
                    </a:lnTo>
                    <a:lnTo>
                      <a:pt x="48" y="11"/>
                    </a:lnTo>
                    <a:lnTo>
                      <a:pt x="43" y="3"/>
                    </a:lnTo>
                    <a:lnTo>
                      <a:pt x="38" y="0"/>
                    </a:lnTo>
                    <a:lnTo>
                      <a:pt x="32" y="3"/>
                    </a:lnTo>
                    <a:lnTo>
                      <a:pt x="27" y="11"/>
                    </a:lnTo>
                    <a:lnTo>
                      <a:pt x="21" y="25"/>
                    </a:lnTo>
                    <a:lnTo>
                      <a:pt x="17" y="43"/>
                    </a:lnTo>
                    <a:lnTo>
                      <a:pt x="11" y="67"/>
                    </a:lnTo>
                    <a:lnTo>
                      <a:pt x="7" y="96"/>
                    </a:lnTo>
                    <a:lnTo>
                      <a:pt x="4"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26" name="Freeform 42"/>
              <p:cNvSpPr>
                <a:spLocks/>
              </p:cNvSpPr>
              <p:nvPr/>
            </p:nvSpPr>
            <p:spPr bwMode="auto">
              <a:xfrm>
                <a:off x="877" y="3875"/>
                <a:ext cx="77" cy="171"/>
              </a:xfrm>
              <a:custGeom>
                <a:avLst/>
                <a:gdLst/>
                <a:ahLst/>
                <a:cxnLst>
                  <a:cxn ang="0">
                    <a:pos x="76" y="0"/>
                  </a:cxn>
                  <a:cxn ang="0">
                    <a:pos x="71" y="41"/>
                  </a:cxn>
                  <a:cxn ang="0">
                    <a:pos x="67" y="75"/>
                  </a:cxn>
                  <a:cxn ang="0">
                    <a:pos x="62" y="104"/>
                  </a:cxn>
                  <a:cxn ang="0">
                    <a:pos x="58" y="128"/>
                  </a:cxn>
                  <a:cxn ang="0">
                    <a:pos x="53" y="147"/>
                  </a:cxn>
                  <a:cxn ang="0">
                    <a:pos x="47" y="160"/>
                  </a:cxn>
                  <a:cxn ang="0">
                    <a:pos x="42" y="168"/>
                  </a:cxn>
                  <a:cxn ang="0">
                    <a:pos x="37" y="170"/>
                  </a:cxn>
                  <a:cxn ang="0">
                    <a:pos x="32" y="168"/>
                  </a:cxn>
                  <a:cxn ang="0">
                    <a:pos x="26" y="160"/>
                  </a:cxn>
                  <a:cxn ang="0">
                    <a:pos x="21" y="147"/>
                  </a:cxn>
                  <a:cxn ang="0">
                    <a:pos x="16" y="128"/>
                  </a:cxn>
                  <a:cxn ang="0">
                    <a:pos x="11" y="104"/>
                  </a:cxn>
                  <a:cxn ang="0">
                    <a:pos x="7" y="75"/>
                  </a:cxn>
                  <a:cxn ang="0">
                    <a:pos x="3" y="41"/>
                  </a:cxn>
                  <a:cxn ang="0">
                    <a:pos x="0" y="0"/>
                  </a:cxn>
                </a:cxnLst>
                <a:rect l="0" t="0" r="r" b="b"/>
                <a:pathLst>
                  <a:path w="77" h="171">
                    <a:moveTo>
                      <a:pt x="76" y="0"/>
                    </a:moveTo>
                    <a:lnTo>
                      <a:pt x="71" y="41"/>
                    </a:lnTo>
                    <a:lnTo>
                      <a:pt x="67" y="75"/>
                    </a:lnTo>
                    <a:lnTo>
                      <a:pt x="62" y="104"/>
                    </a:lnTo>
                    <a:lnTo>
                      <a:pt x="58" y="128"/>
                    </a:lnTo>
                    <a:lnTo>
                      <a:pt x="53" y="147"/>
                    </a:lnTo>
                    <a:lnTo>
                      <a:pt x="47" y="160"/>
                    </a:lnTo>
                    <a:lnTo>
                      <a:pt x="42" y="168"/>
                    </a:lnTo>
                    <a:lnTo>
                      <a:pt x="37" y="170"/>
                    </a:lnTo>
                    <a:lnTo>
                      <a:pt x="32" y="168"/>
                    </a:lnTo>
                    <a:lnTo>
                      <a:pt x="26" y="160"/>
                    </a:lnTo>
                    <a:lnTo>
                      <a:pt x="21" y="147"/>
                    </a:lnTo>
                    <a:lnTo>
                      <a:pt x="16" y="128"/>
                    </a:lnTo>
                    <a:lnTo>
                      <a:pt x="11" y="104"/>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27" name="Freeform 43"/>
              <p:cNvSpPr>
                <a:spLocks/>
              </p:cNvSpPr>
              <p:nvPr/>
            </p:nvSpPr>
            <p:spPr bwMode="auto">
              <a:xfrm>
                <a:off x="938" y="3701"/>
                <a:ext cx="77" cy="170"/>
              </a:xfrm>
              <a:custGeom>
                <a:avLst/>
                <a:gdLst/>
                <a:ahLst/>
                <a:cxnLst>
                  <a:cxn ang="0">
                    <a:pos x="76" y="169"/>
                  </a:cxn>
                  <a:cxn ang="0">
                    <a:pos x="72" y="130"/>
                  </a:cxn>
                  <a:cxn ang="0">
                    <a:pos x="68" y="95"/>
                  </a:cxn>
                  <a:cxn ang="0">
                    <a:pos x="62" y="67"/>
                  </a:cxn>
                  <a:cxn ang="0">
                    <a:pos x="58" y="42"/>
                  </a:cxn>
                  <a:cxn ang="0">
                    <a:pos x="53" y="25"/>
                  </a:cxn>
                  <a:cxn ang="0">
                    <a:pos x="48" y="11"/>
                  </a:cxn>
                  <a:cxn ang="0">
                    <a:pos x="42" y="3"/>
                  </a:cxn>
                  <a:cxn ang="0">
                    <a:pos x="38" y="0"/>
                  </a:cxn>
                  <a:cxn ang="0">
                    <a:pos x="32" y="3"/>
                  </a:cxn>
                  <a:cxn ang="0">
                    <a:pos x="26" y="11"/>
                  </a:cxn>
                  <a:cxn ang="0">
                    <a:pos x="21" y="25"/>
                  </a:cxn>
                  <a:cxn ang="0">
                    <a:pos x="16" y="42"/>
                  </a:cxn>
                  <a:cxn ang="0">
                    <a:pos x="11" y="67"/>
                  </a:cxn>
                  <a:cxn ang="0">
                    <a:pos x="7" y="95"/>
                  </a:cxn>
                  <a:cxn ang="0">
                    <a:pos x="4" y="130"/>
                  </a:cxn>
                  <a:cxn ang="0">
                    <a:pos x="0" y="169"/>
                  </a:cxn>
                </a:cxnLst>
                <a:rect l="0" t="0" r="r" b="b"/>
                <a:pathLst>
                  <a:path w="77" h="170">
                    <a:moveTo>
                      <a:pt x="76" y="169"/>
                    </a:moveTo>
                    <a:lnTo>
                      <a:pt x="72" y="130"/>
                    </a:lnTo>
                    <a:lnTo>
                      <a:pt x="68" y="95"/>
                    </a:lnTo>
                    <a:lnTo>
                      <a:pt x="62" y="67"/>
                    </a:lnTo>
                    <a:lnTo>
                      <a:pt x="58" y="42"/>
                    </a:lnTo>
                    <a:lnTo>
                      <a:pt x="53" y="25"/>
                    </a:lnTo>
                    <a:lnTo>
                      <a:pt x="48" y="11"/>
                    </a:lnTo>
                    <a:lnTo>
                      <a:pt x="42" y="3"/>
                    </a:lnTo>
                    <a:lnTo>
                      <a:pt x="38" y="0"/>
                    </a:lnTo>
                    <a:lnTo>
                      <a:pt x="32" y="3"/>
                    </a:lnTo>
                    <a:lnTo>
                      <a:pt x="26" y="11"/>
                    </a:lnTo>
                    <a:lnTo>
                      <a:pt x="21" y="25"/>
                    </a:lnTo>
                    <a:lnTo>
                      <a:pt x="16" y="42"/>
                    </a:lnTo>
                    <a:lnTo>
                      <a:pt x="11" y="67"/>
                    </a:lnTo>
                    <a:lnTo>
                      <a:pt x="7" y="95"/>
                    </a:lnTo>
                    <a:lnTo>
                      <a:pt x="4" y="130"/>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28" name="Freeform 44"/>
              <p:cNvSpPr>
                <a:spLocks/>
              </p:cNvSpPr>
              <p:nvPr/>
            </p:nvSpPr>
            <p:spPr bwMode="auto">
              <a:xfrm>
                <a:off x="1014" y="3872"/>
                <a:ext cx="77" cy="171"/>
              </a:xfrm>
              <a:custGeom>
                <a:avLst/>
                <a:gdLst/>
                <a:ahLst/>
                <a:cxnLst>
                  <a:cxn ang="0">
                    <a:pos x="76" y="0"/>
                  </a:cxn>
                  <a:cxn ang="0">
                    <a:pos x="72" y="41"/>
                  </a:cxn>
                  <a:cxn ang="0">
                    <a:pos x="68" y="75"/>
                  </a:cxn>
                  <a:cxn ang="0">
                    <a:pos x="62" y="105"/>
                  </a:cxn>
                  <a:cxn ang="0">
                    <a:pos x="58" y="128"/>
                  </a:cxn>
                  <a:cxn ang="0">
                    <a:pos x="53" y="148"/>
                  </a:cxn>
                  <a:cxn ang="0">
                    <a:pos x="48" y="160"/>
                  </a:cxn>
                  <a:cxn ang="0">
                    <a:pos x="42" y="168"/>
                  </a:cxn>
                  <a:cxn ang="0">
                    <a:pos x="38" y="170"/>
                  </a:cxn>
                  <a:cxn ang="0">
                    <a:pos x="32" y="168"/>
                  </a:cxn>
                  <a:cxn ang="0">
                    <a:pos x="27" y="160"/>
                  </a:cxn>
                  <a:cxn ang="0">
                    <a:pos x="21" y="148"/>
                  </a:cxn>
                  <a:cxn ang="0">
                    <a:pos x="17" y="128"/>
                  </a:cxn>
                  <a:cxn ang="0">
                    <a:pos x="11" y="105"/>
                  </a:cxn>
                  <a:cxn ang="0">
                    <a:pos x="7" y="75"/>
                  </a:cxn>
                  <a:cxn ang="0">
                    <a:pos x="4" y="41"/>
                  </a:cxn>
                  <a:cxn ang="0">
                    <a:pos x="0" y="0"/>
                  </a:cxn>
                </a:cxnLst>
                <a:rect l="0" t="0" r="r" b="b"/>
                <a:pathLst>
                  <a:path w="77" h="171">
                    <a:moveTo>
                      <a:pt x="76" y="0"/>
                    </a:moveTo>
                    <a:lnTo>
                      <a:pt x="72" y="41"/>
                    </a:lnTo>
                    <a:lnTo>
                      <a:pt x="68" y="75"/>
                    </a:lnTo>
                    <a:lnTo>
                      <a:pt x="62" y="105"/>
                    </a:lnTo>
                    <a:lnTo>
                      <a:pt x="58" y="128"/>
                    </a:lnTo>
                    <a:lnTo>
                      <a:pt x="53" y="148"/>
                    </a:lnTo>
                    <a:lnTo>
                      <a:pt x="48" y="160"/>
                    </a:lnTo>
                    <a:lnTo>
                      <a:pt x="42" y="168"/>
                    </a:lnTo>
                    <a:lnTo>
                      <a:pt x="38" y="170"/>
                    </a:lnTo>
                    <a:lnTo>
                      <a:pt x="32" y="168"/>
                    </a:lnTo>
                    <a:lnTo>
                      <a:pt x="27" y="160"/>
                    </a:lnTo>
                    <a:lnTo>
                      <a:pt x="21" y="148"/>
                    </a:lnTo>
                    <a:lnTo>
                      <a:pt x="17" y="128"/>
                    </a:lnTo>
                    <a:lnTo>
                      <a:pt x="11" y="105"/>
                    </a:lnTo>
                    <a:lnTo>
                      <a:pt x="7" y="75"/>
                    </a:lnTo>
                    <a:lnTo>
                      <a:pt x="4"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29" name="Freeform 45"/>
              <p:cNvSpPr>
                <a:spLocks/>
              </p:cNvSpPr>
              <p:nvPr/>
            </p:nvSpPr>
            <p:spPr bwMode="auto">
              <a:xfrm>
                <a:off x="1084" y="3703"/>
                <a:ext cx="78" cy="170"/>
              </a:xfrm>
              <a:custGeom>
                <a:avLst/>
                <a:gdLst/>
                <a:ahLst/>
                <a:cxnLst>
                  <a:cxn ang="0">
                    <a:pos x="77" y="169"/>
                  </a:cxn>
                  <a:cxn ang="0">
                    <a:pos x="72" y="131"/>
                  </a:cxn>
                  <a:cxn ang="0">
                    <a:pos x="68" y="96"/>
                  </a:cxn>
                  <a:cxn ang="0">
                    <a:pos x="63" y="67"/>
                  </a:cxn>
                  <a:cxn ang="0">
                    <a:pos x="59" y="43"/>
                  </a:cxn>
                  <a:cxn ang="0">
                    <a:pos x="53" y="25"/>
                  </a:cxn>
                  <a:cxn ang="0">
                    <a:pos x="48" y="11"/>
                  </a:cxn>
                  <a:cxn ang="0">
                    <a:pos x="43" y="3"/>
                  </a:cxn>
                  <a:cxn ang="0">
                    <a:pos x="38" y="0"/>
                  </a:cxn>
                  <a:cxn ang="0">
                    <a:pos x="33" y="3"/>
                  </a:cxn>
                  <a:cxn ang="0">
                    <a:pos x="27" y="11"/>
                  </a:cxn>
                  <a:cxn ang="0">
                    <a:pos x="22" y="25"/>
                  </a:cxn>
                  <a:cxn ang="0">
                    <a:pos x="16" y="43"/>
                  </a:cxn>
                  <a:cxn ang="0">
                    <a:pos x="11" y="67"/>
                  </a:cxn>
                  <a:cxn ang="0">
                    <a:pos x="7" y="96"/>
                  </a:cxn>
                  <a:cxn ang="0">
                    <a:pos x="4" y="131"/>
                  </a:cxn>
                  <a:cxn ang="0">
                    <a:pos x="0" y="169"/>
                  </a:cxn>
                </a:cxnLst>
                <a:rect l="0" t="0" r="r" b="b"/>
                <a:pathLst>
                  <a:path w="78" h="170">
                    <a:moveTo>
                      <a:pt x="77" y="169"/>
                    </a:moveTo>
                    <a:lnTo>
                      <a:pt x="72" y="131"/>
                    </a:lnTo>
                    <a:lnTo>
                      <a:pt x="68" y="96"/>
                    </a:lnTo>
                    <a:lnTo>
                      <a:pt x="63" y="67"/>
                    </a:lnTo>
                    <a:lnTo>
                      <a:pt x="59" y="43"/>
                    </a:lnTo>
                    <a:lnTo>
                      <a:pt x="53" y="25"/>
                    </a:lnTo>
                    <a:lnTo>
                      <a:pt x="48" y="11"/>
                    </a:lnTo>
                    <a:lnTo>
                      <a:pt x="43" y="3"/>
                    </a:lnTo>
                    <a:lnTo>
                      <a:pt x="38" y="0"/>
                    </a:lnTo>
                    <a:lnTo>
                      <a:pt x="33" y="3"/>
                    </a:lnTo>
                    <a:lnTo>
                      <a:pt x="27" y="11"/>
                    </a:lnTo>
                    <a:lnTo>
                      <a:pt x="22" y="25"/>
                    </a:lnTo>
                    <a:lnTo>
                      <a:pt x="16" y="43"/>
                    </a:lnTo>
                    <a:lnTo>
                      <a:pt x="11" y="67"/>
                    </a:lnTo>
                    <a:lnTo>
                      <a:pt x="7" y="96"/>
                    </a:lnTo>
                    <a:lnTo>
                      <a:pt x="4"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30" name="Freeform 46"/>
              <p:cNvSpPr>
                <a:spLocks/>
              </p:cNvSpPr>
              <p:nvPr/>
            </p:nvSpPr>
            <p:spPr bwMode="auto">
              <a:xfrm>
                <a:off x="1161" y="3876"/>
                <a:ext cx="76" cy="170"/>
              </a:xfrm>
              <a:custGeom>
                <a:avLst/>
                <a:gdLst/>
                <a:ahLst/>
                <a:cxnLst>
                  <a:cxn ang="0">
                    <a:pos x="75" y="0"/>
                  </a:cxn>
                  <a:cxn ang="0">
                    <a:pos x="71" y="40"/>
                  </a:cxn>
                  <a:cxn ang="0">
                    <a:pos x="67" y="74"/>
                  </a:cxn>
                  <a:cxn ang="0">
                    <a:pos x="62" y="104"/>
                  </a:cxn>
                  <a:cxn ang="0">
                    <a:pos x="58" y="127"/>
                  </a:cxn>
                  <a:cxn ang="0">
                    <a:pos x="53" y="146"/>
                  </a:cxn>
                  <a:cxn ang="0">
                    <a:pos x="47" y="159"/>
                  </a:cxn>
                  <a:cxn ang="0">
                    <a:pos x="42" y="167"/>
                  </a:cxn>
                  <a:cxn ang="0">
                    <a:pos x="37" y="169"/>
                  </a:cxn>
                  <a:cxn ang="0">
                    <a:pos x="32" y="167"/>
                  </a:cxn>
                  <a:cxn ang="0">
                    <a:pos x="26" y="159"/>
                  </a:cxn>
                  <a:cxn ang="0">
                    <a:pos x="21" y="146"/>
                  </a:cxn>
                  <a:cxn ang="0">
                    <a:pos x="16" y="127"/>
                  </a:cxn>
                  <a:cxn ang="0">
                    <a:pos x="11" y="104"/>
                  </a:cxn>
                  <a:cxn ang="0">
                    <a:pos x="7" y="74"/>
                  </a:cxn>
                  <a:cxn ang="0">
                    <a:pos x="3" y="40"/>
                  </a:cxn>
                  <a:cxn ang="0">
                    <a:pos x="0" y="0"/>
                  </a:cxn>
                </a:cxnLst>
                <a:rect l="0" t="0" r="r" b="b"/>
                <a:pathLst>
                  <a:path w="76" h="170">
                    <a:moveTo>
                      <a:pt x="75" y="0"/>
                    </a:moveTo>
                    <a:lnTo>
                      <a:pt x="71" y="40"/>
                    </a:lnTo>
                    <a:lnTo>
                      <a:pt x="67" y="74"/>
                    </a:lnTo>
                    <a:lnTo>
                      <a:pt x="62" y="104"/>
                    </a:lnTo>
                    <a:lnTo>
                      <a:pt x="58" y="127"/>
                    </a:lnTo>
                    <a:lnTo>
                      <a:pt x="53" y="146"/>
                    </a:lnTo>
                    <a:lnTo>
                      <a:pt x="47" y="159"/>
                    </a:lnTo>
                    <a:lnTo>
                      <a:pt x="42" y="167"/>
                    </a:lnTo>
                    <a:lnTo>
                      <a:pt x="37" y="169"/>
                    </a:lnTo>
                    <a:lnTo>
                      <a:pt x="32" y="167"/>
                    </a:lnTo>
                    <a:lnTo>
                      <a:pt x="26" y="159"/>
                    </a:lnTo>
                    <a:lnTo>
                      <a:pt x="21" y="146"/>
                    </a:lnTo>
                    <a:lnTo>
                      <a:pt x="16" y="127"/>
                    </a:lnTo>
                    <a:lnTo>
                      <a:pt x="11" y="104"/>
                    </a:lnTo>
                    <a:lnTo>
                      <a:pt x="7" y="74"/>
                    </a:lnTo>
                    <a:lnTo>
                      <a:pt x="3" y="40"/>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grpSp>
        <p:grpSp>
          <p:nvGrpSpPr>
            <p:cNvPr id="9" name="Group 47"/>
            <p:cNvGrpSpPr>
              <a:grpSpLocks/>
            </p:cNvGrpSpPr>
            <p:nvPr/>
          </p:nvGrpSpPr>
          <p:grpSpPr bwMode="auto">
            <a:xfrm>
              <a:off x="1243" y="3703"/>
              <a:ext cx="888" cy="346"/>
              <a:chOff x="1243" y="3703"/>
              <a:chExt cx="888" cy="346"/>
            </a:xfrm>
          </p:grpSpPr>
          <p:sp>
            <p:nvSpPr>
              <p:cNvPr id="451632" name="Freeform 48"/>
              <p:cNvSpPr>
                <a:spLocks/>
              </p:cNvSpPr>
              <p:nvPr/>
            </p:nvSpPr>
            <p:spPr bwMode="auto">
              <a:xfrm>
                <a:off x="1243" y="3703"/>
                <a:ext cx="77" cy="170"/>
              </a:xfrm>
              <a:custGeom>
                <a:avLst/>
                <a:gdLst/>
                <a:ahLst/>
                <a:cxnLst>
                  <a:cxn ang="0">
                    <a:pos x="76" y="169"/>
                  </a:cxn>
                  <a:cxn ang="0">
                    <a:pos x="71" y="131"/>
                  </a:cxn>
                  <a:cxn ang="0">
                    <a:pos x="67" y="96"/>
                  </a:cxn>
                  <a:cxn ang="0">
                    <a:pos x="61" y="67"/>
                  </a:cxn>
                  <a:cxn ang="0">
                    <a:pos x="58" y="43"/>
                  </a:cxn>
                  <a:cxn ang="0">
                    <a:pos x="52" y="25"/>
                  </a:cxn>
                  <a:cxn ang="0">
                    <a:pos x="47" y="11"/>
                  </a:cxn>
                  <a:cxn ang="0">
                    <a:pos x="42" y="3"/>
                  </a:cxn>
                  <a:cxn ang="0">
                    <a:pos x="37" y="0"/>
                  </a:cxn>
                  <a:cxn ang="0">
                    <a:pos x="32" y="3"/>
                  </a:cxn>
                  <a:cxn ang="0">
                    <a:pos x="26" y="11"/>
                  </a:cxn>
                  <a:cxn ang="0">
                    <a:pos x="21" y="25"/>
                  </a:cxn>
                  <a:cxn ang="0">
                    <a:pos x="16" y="43"/>
                  </a:cxn>
                  <a:cxn ang="0">
                    <a:pos x="11" y="67"/>
                  </a:cxn>
                  <a:cxn ang="0">
                    <a:pos x="7" y="96"/>
                  </a:cxn>
                  <a:cxn ang="0">
                    <a:pos x="3" y="131"/>
                  </a:cxn>
                  <a:cxn ang="0">
                    <a:pos x="0" y="169"/>
                  </a:cxn>
                </a:cxnLst>
                <a:rect l="0" t="0" r="r" b="b"/>
                <a:pathLst>
                  <a:path w="77" h="170">
                    <a:moveTo>
                      <a:pt x="76" y="169"/>
                    </a:moveTo>
                    <a:lnTo>
                      <a:pt x="71" y="131"/>
                    </a:lnTo>
                    <a:lnTo>
                      <a:pt x="67" y="96"/>
                    </a:lnTo>
                    <a:lnTo>
                      <a:pt x="61" y="67"/>
                    </a:lnTo>
                    <a:lnTo>
                      <a:pt x="58" y="43"/>
                    </a:lnTo>
                    <a:lnTo>
                      <a:pt x="52" y="25"/>
                    </a:lnTo>
                    <a:lnTo>
                      <a:pt x="47" y="11"/>
                    </a:lnTo>
                    <a:lnTo>
                      <a:pt x="42" y="3"/>
                    </a:lnTo>
                    <a:lnTo>
                      <a:pt x="37" y="0"/>
                    </a:lnTo>
                    <a:lnTo>
                      <a:pt x="32" y="3"/>
                    </a:lnTo>
                    <a:lnTo>
                      <a:pt x="26" y="11"/>
                    </a:lnTo>
                    <a:lnTo>
                      <a:pt x="21" y="25"/>
                    </a:lnTo>
                    <a:lnTo>
                      <a:pt x="16" y="43"/>
                    </a:lnTo>
                    <a:lnTo>
                      <a:pt x="11" y="67"/>
                    </a:lnTo>
                    <a:lnTo>
                      <a:pt x="7" y="96"/>
                    </a:lnTo>
                    <a:lnTo>
                      <a:pt x="3" y="131"/>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33" name="Freeform 49"/>
              <p:cNvSpPr>
                <a:spLocks/>
              </p:cNvSpPr>
              <p:nvPr/>
            </p:nvSpPr>
            <p:spPr bwMode="auto">
              <a:xfrm>
                <a:off x="1319" y="3875"/>
                <a:ext cx="77" cy="171"/>
              </a:xfrm>
              <a:custGeom>
                <a:avLst/>
                <a:gdLst/>
                <a:ahLst/>
                <a:cxnLst>
                  <a:cxn ang="0">
                    <a:pos x="76" y="0"/>
                  </a:cxn>
                  <a:cxn ang="0">
                    <a:pos x="72" y="41"/>
                  </a:cxn>
                  <a:cxn ang="0">
                    <a:pos x="68" y="75"/>
                  </a:cxn>
                  <a:cxn ang="0">
                    <a:pos x="62" y="104"/>
                  </a:cxn>
                  <a:cxn ang="0">
                    <a:pos x="59" y="128"/>
                  </a:cxn>
                  <a:cxn ang="0">
                    <a:pos x="53" y="147"/>
                  </a:cxn>
                  <a:cxn ang="0">
                    <a:pos x="48" y="160"/>
                  </a:cxn>
                  <a:cxn ang="0">
                    <a:pos x="42" y="168"/>
                  </a:cxn>
                  <a:cxn ang="0">
                    <a:pos x="38" y="170"/>
                  </a:cxn>
                  <a:cxn ang="0">
                    <a:pos x="32" y="168"/>
                  </a:cxn>
                  <a:cxn ang="0">
                    <a:pos x="27" y="160"/>
                  </a:cxn>
                  <a:cxn ang="0">
                    <a:pos x="21" y="147"/>
                  </a:cxn>
                  <a:cxn ang="0">
                    <a:pos x="16" y="128"/>
                  </a:cxn>
                  <a:cxn ang="0">
                    <a:pos x="11" y="104"/>
                  </a:cxn>
                  <a:cxn ang="0">
                    <a:pos x="7" y="75"/>
                  </a:cxn>
                  <a:cxn ang="0">
                    <a:pos x="3" y="41"/>
                  </a:cxn>
                  <a:cxn ang="0">
                    <a:pos x="0" y="0"/>
                  </a:cxn>
                </a:cxnLst>
                <a:rect l="0" t="0" r="r" b="b"/>
                <a:pathLst>
                  <a:path w="77" h="171">
                    <a:moveTo>
                      <a:pt x="76" y="0"/>
                    </a:moveTo>
                    <a:lnTo>
                      <a:pt x="72" y="41"/>
                    </a:lnTo>
                    <a:lnTo>
                      <a:pt x="68" y="75"/>
                    </a:lnTo>
                    <a:lnTo>
                      <a:pt x="62" y="104"/>
                    </a:lnTo>
                    <a:lnTo>
                      <a:pt x="59" y="128"/>
                    </a:lnTo>
                    <a:lnTo>
                      <a:pt x="53" y="147"/>
                    </a:lnTo>
                    <a:lnTo>
                      <a:pt x="48" y="160"/>
                    </a:lnTo>
                    <a:lnTo>
                      <a:pt x="42" y="168"/>
                    </a:lnTo>
                    <a:lnTo>
                      <a:pt x="38" y="170"/>
                    </a:lnTo>
                    <a:lnTo>
                      <a:pt x="32" y="168"/>
                    </a:lnTo>
                    <a:lnTo>
                      <a:pt x="27" y="160"/>
                    </a:lnTo>
                    <a:lnTo>
                      <a:pt x="21" y="147"/>
                    </a:lnTo>
                    <a:lnTo>
                      <a:pt x="16" y="128"/>
                    </a:lnTo>
                    <a:lnTo>
                      <a:pt x="11" y="104"/>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34" name="Freeform 50"/>
              <p:cNvSpPr>
                <a:spLocks/>
              </p:cNvSpPr>
              <p:nvPr/>
            </p:nvSpPr>
            <p:spPr bwMode="auto">
              <a:xfrm>
                <a:off x="1405" y="3704"/>
                <a:ext cx="78" cy="170"/>
              </a:xfrm>
              <a:custGeom>
                <a:avLst/>
                <a:gdLst/>
                <a:ahLst/>
                <a:cxnLst>
                  <a:cxn ang="0">
                    <a:pos x="77" y="169"/>
                  </a:cxn>
                  <a:cxn ang="0">
                    <a:pos x="72" y="130"/>
                  </a:cxn>
                  <a:cxn ang="0">
                    <a:pos x="68" y="96"/>
                  </a:cxn>
                  <a:cxn ang="0">
                    <a:pos x="63" y="67"/>
                  </a:cxn>
                  <a:cxn ang="0">
                    <a:pos x="59" y="42"/>
                  </a:cxn>
                  <a:cxn ang="0">
                    <a:pos x="53" y="25"/>
                  </a:cxn>
                  <a:cxn ang="0">
                    <a:pos x="48" y="11"/>
                  </a:cxn>
                  <a:cxn ang="0">
                    <a:pos x="43" y="3"/>
                  </a:cxn>
                  <a:cxn ang="0">
                    <a:pos x="38" y="0"/>
                  </a:cxn>
                  <a:cxn ang="0">
                    <a:pos x="33" y="3"/>
                  </a:cxn>
                  <a:cxn ang="0">
                    <a:pos x="27" y="11"/>
                  </a:cxn>
                  <a:cxn ang="0">
                    <a:pos x="21" y="25"/>
                  </a:cxn>
                  <a:cxn ang="0">
                    <a:pos x="16" y="42"/>
                  </a:cxn>
                  <a:cxn ang="0">
                    <a:pos x="11" y="67"/>
                  </a:cxn>
                  <a:cxn ang="0">
                    <a:pos x="7" y="96"/>
                  </a:cxn>
                  <a:cxn ang="0">
                    <a:pos x="3" y="130"/>
                  </a:cxn>
                  <a:cxn ang="0">
                    <a:pos x="0" y="169"/>
                  </a:cxn>
                </a:cxnLst>
                <a:rect l="0" t="0" r="r" b="b"/>
                <a:pathLst>
                  <a:path w="78" h="170">
                    <a:moveTo>
                      <a:pt x="77" y="169"/>
                    </a:moveTo>
                    <a:lnTo>
                      <a:pt x="72" y="130"/>
                    </a:lnTo>
                    <a:lnTo>
                      <a:pt x="68" y="96"/>
                    </a:lnTo>
                    <a:lnTo>
                      <a:pt x="63" y="67"/>
                    </a:lnTo>
                    <a:lnTo>
                      <a:pt x="59" y="42"/>
                    </a:lnTo>
                    <a:lnTo>
                      <a:pt x="53" y="25"/>
                    </a:lnTo>
                    <a:lnTo>
                      <a:pt x="48" y="11"/>
                    </a:lnTo>
                    <a:lnTo>
                      <a:pt x="43" y="3"/>
                    </a:lnTo>
                    <a:lnTo>
                      <a:pt x="38" y="0"/>
                    </a:lnTo>
                    <a:lnTo>
                      <a:pt x="33" y="3"/>
                    </a:lnTo>
                    <a:lnTo>
                      <a:pt x="27" y="11"/>
                    </a:lnTo>
                    <a:lnTo>
                      <a:pt x="21" y="25"/>
                    </a:lnTo>
                    <a:lnTo>
                      <a:pt x="16" y="42"/>
                    </a:lnTo>
                    <a:lnTo>
                      <a:pt x="11" y="67"/>
                    </a:lnTo>
                    <a:lnTo>
                      <a:pt x="7" y="96"/>
                    </a:lnTo>
                    <a:lnTo>
                      <a:pt x="3" y="130"/>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35" name="Freeform 51"/>
              <p:cNvSpPr>
                <a:spLocks/>
              </p:cNvSpPr>
              <p:nvPr/>
            </p:nvSpPr>
            <p:spPr bwMode="auto">
              <a:xfrm>
                <a:off x="1482" y="3876"/>
                <a:ext cx="76" cy="171"/>
              </a:xfrm>
              <a:custGeom>
                <a:avLst/>
                <a:gdLst/>
                <a:ahLst/>
                <a:cxnLst>
                  <a:cxn ang="0">
                    <a:pos x="75" y="0"/>
                  </a:cxn>
                  <a:cxn ang="0">
                    <a:pos x="71" y="41"/>
                  </a:cxn>
                  <a:cxn ang="0">
                    <a:pos x="67" y="75"/>
                  </a:cxn>
                  <a:cxn ang="0">
                    <a:pos x="62" y="104"/>
                  </a:cxn>
                  <a:cxn ang="0">
                    <a:pos x="58" y="128"/>
                  </a:cxn>
                  <a:cxn ang="0">
                    <a:pos x="52" y="148"/>
                  </a:cxn>
                  <a:cxn ang="0">
                    <a:pos x="47" y="160"/>
                  </a:cxn>
                  <a:cxn ang="0">
                    <a:pos x="42" y="168"/>
                  </a:cxn>
                  <a:cxn ang="0">
                    <a:pos x="37" y="170"/>
                  </a:cxn>
                  <a:cxn ang="0">
                    <a:pos x="32" y="168"/>
                  </a:cxn>
                  <a:cxn ang="0">
                    <a:pos x="26" y="160"/>
                  </a:cxn>
                  <a:cxn ang="0">
                    <a:pos x="20" y="148"/>
                  </a:cxn>
                  <a:cxn ang="0">
                    <a:pos x="16" y="128"/>
                  </a:cxn>
                  <a:cxn ang="0">
                    <a:pos x="10" y="104"/>
                  </a:cxn>
                  <a:cxn ang="0">
                    <a:pos x="7" y="75"/>
                  </a:cxn>
                  <a:cxn ang="0">
                    <a:pos x="3" y="41"/>
                  </a:cxn>
                  <a:cxn ang="0">
                    <a:pos x="0" y="0"/>
                  </a:cxn>
                </a:cxnLst>
                <a:rect l="0" t="0" r="r" b="b"/>
                <a:pathLst>
                  <a:path w="76" h="171">
                    <a:moveTo>
                      <a:pt x="75" y="0"/>
                    </a:moveTo>
                    <a:lnTo>
                      <a:pt x="71" y="41"/>
                    </a:lnTo>
                    <a:lnTo>
                      <a:pt x="67" y="75"/>
                    </a:lnTo>
                    <a:lnTo>
                      <a:pt x="62" y="104"/>
                    </a:lnTo>
                    <a:lnTo>
                      <a:pt x="58" y="128"/>
                    </a:lnTo>
                    <a:lnTo>
                      <a:pt x="52" y="148"/>
                    </a:lnTo>
                    <a:lnTo>
                      <a:pt x="47" y="160"/>
                    </a:lnTo>
                    <a:lnTo>
                      <a:pt x="42" y="168"/>
                    </a:lnTo>
                    <a:lnTo>
                      <a:pt x="37" y="170"/>
                    </a:lnTo>
                    <a:lnTo>
                      <a:pt x="32" y="168"/>
                    </a:lnTo>
                    <a:lnTo>
                      <a:pt x="26" y="160"/>
                    </a:lnTo>
                    <a:lnTo>
                      <a:pt x="20" y="148"/>
                    </a:lnTo>
                    <a:lnTo>
                      <a:pt x="16" y="128"/>
                    </a:lnTo>
                    <a:lnTo>
                      <a:pt x="10" y="104"/>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36" name="Freeform 52"/>
              <p:cNvSpPr>
                <a:spLocks/>
              </p:cNvSpPr>
              <p:nvPr/>
            </p:nvSpPr>
            <p:spPr bwMode="auto">
              <a:xfrm>
                <a:off x="1556" y="3706"/>
                <a:ext cx="78" cy="171"/>
              </a:xfrm>
              <a:custGeom>
                <a:avLst/>
                <a:gdLst/>
                <a:ahLst/>
                <a:cxnLst>
                  <a:cxn ang="0">
                    <a:pos x="77" y="170"/>
                  </a:cxn>
                  <a:cxn ang="0">
                    <a:pos x="72" y="131"/>
                  </a:cxn>
                  <a:cxn ang="0">
                    <a:pos x="68" y="96"/>
                  </a:cxn>
                  <a:cxn ang="0">
                    <a:pos x="62" y="67"/>
                  </a:cxn>
                  <a:cxn ang="0">
                    <a:pos x="59" y="43"/>
                  </a:cxn>
                  <a:cxn ang="0">
                    <a:pos x="53" y="25"/>
                  </a:cxn>
                  <a:cxn ang="0">
                    <a:pos x="48" y="11"/>
                  </a:cxn>
                  <a:cxn ang="0">
                    <a:pos x="42" y="3"/>
                  </a:cxn>
                  <a:cxn ang="0">
                    <a:pos x="38" y="0"/>
                  </a:cxn>
                  <a:cxn ang="0">
                    <a:pos x="32" y="3"/>
                  </a:cxn>
                  <a:cxn ang="0">
                    <a:pos x="27" y="11"/>
                  </a:cxn>
                  <a:cxn ang="0">
                    <a:pos x="21" y="25"/>
                  </a:cxn>
                  <a:cxn ang="0">
                    <a:pos x="16" y="43"/>
                  </a:cxn>
                  <a:cxn ang="0">
                    <a:pos x="11" y="67"/>
                  </a:cxn>
                  <a:cxn ang="0">
                    <a:pos x="7" y="96"/>
                  </a:cxn>
                  <a:cxn ang="0">
                    <a:pos x="3" y="131"/>
                  </a:cxn>
                  <a:cxn ang="0">
                    <a:pos x="0" y="170"/>
                  </a:cxn>
                </a:cxnLst>
                <a:rect l="0" t="0" r="r" b="b"/>
                <a:pathLst>
                  <a:path w="78" h="171">
                    <a:moveTo>
                      <a:pt x="77" y="170"/>
                    </a:moveTo>
                    <a:lnTo>
                      <a:pt x="72" y="131"/>
                    </a:lnTo>
                    <a:lnTo>
                      <a:pt x="68" y="96"/>
                    </a:lnTo>
                    <a:lnTo>
                      <a:pt x="62" y="67"/>
                    </a:lnTo>
                    <a:lnTo>
                      <a:pt x="59" y="43"/>
                    </a:lnTo>
                    <a:lnTo>
                      <a:pt x="53" y="25"/>
                    </a:lnTo>
                    <a:lnTo>
                      <a:pt x="48" y="11"/>
                    </a:lnTo>
                    <a:lnTo>
                      <a:pt x="42" y="3"/>
                    </a:lnTo>
                    <a:lnTo>
                      <a:pt x="38" y="0"/>
                    </a:lnTo>
                    <a:lnTo>
                      <a:pt x="32" y="3"/>
                    </a:lnTo>
                    <a:lnTo>
                      <a:pt x="27" y="11"/>
                    </a:lnTo>
                    <a:lnTo>
                      <a:pt x="21" y="25"/>
                    </a:lnTo>
                    <a:lnTo>
                      <a:pt x="16" y="43"/>
                    </a:lnTo>
                    <a:lnTo>
                      <a:pt x="11" y="67"/>
                    </a:lnTo>
                    <a:lnTo>
                      <a:pt x="7" y="96"/>
                    </a:lnTo>
                    <a:lnTo>
                      <a:pt x="3" y="131"/>
                    </a:lnTo>
                    <a:lnTo>
                      <a:pt x="0" y="17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37" name="Freeform 53"/>
              <p:cNvSpPr>
                <a:spLocks/>
              </p:cNvSpPr>
              <p:nvPr/>
            </p:nvSpPr>
            <p:spPr bwMode="auto">
              <a:xfrm>
                <a:off x="1633" y="3878"/>
                <a:ext cx="76" cy="171"/>
              </a:xfrm>
              <a:custGeom>
                <a:avLst/>
                <a:gdLst/>
                <a:ahLst/>
                <a:cxnLst>
                  <a:cxn ang="0">
                    <a:pos x="75" y="0"/>
                  </a:cxn>
                  <a:cxn ang="0">
                    <a:pos x="71" y="41"/>
                  </a:cxn>
                  <a:cxn ang="0">
                    <a:pos x="67" y="75"/>
                  </a:cxn>
                  <a:cxn ang="0">
                    <a:pos x="61" y="104"/>
                  </a:cxn>
                  <a:cxn ang="0">
                    <a:pos x="58" y="128"/>
                  </a:cxn>
                  <a:cxn ang="0">
                    <a:pos x="52" y="147"/>
                  </a:cxn>
                  <a:cxn ang="0">
                    <a:pos x="47" y="160"/>
                  </a:cxn>
                  <a:cxn ang="0">
                    <a:pos x="42" y="168"/>
                  </a:cxn>
                  <a:cxn ang="0">
                    <a:pos x="37" y="170"/>
                  </a:cxn>
                  <a:cxn ang="0">
                    <a:pos x="32" y="168"/>
                  </a:cxn>
                  <a:cxn ang="0">
                    <a:pos x="26" y="160"/>
                  </a:cxn>
                  <a:cxn ang="0">
                    <a:pos x="21" y="147"/>
                  </a:cxn>
                  <a:cxn ang="0">
                    <a:pos x="16" y="128"/>
                  </a:cxn>
                  <a:cxn ang="0">
                    <a:pos x="11" y="104"/>
                  </a:cxn>
                  <a:cxn ang="0">
                    <a:pos x="7" y="75"/>
                  </a:cxn>
                  <a:cxn ang="0">
                    <a:pos x="3" y="41"/>
                  </a:cxn>
                  <a:cxn ang="0">
                    <a:pos x="0" y="0"/>
                  </a:cxn>
                </a:cxnLst>
                <a:rect l="0" t="0" r="r" b="b"/>
                <a:pathLst>
                  <a:path w="76" h="171">
                    <a:moveTo>
                      <a:pt x="75" y="0"/>
                    </a:moveTo>
                    <a:lnTo>
                      <a:pt x="71" y="41"/>
                    </a:lnTo>
                    <a:lnTo>
                      <a:pt x="67" y="75"/>
                    </a:lnTo>
                    <a:lnTo>
                      <a:pt x="61" y="104"/>
                    </a:lnTo>
                    <a:lnTo>
                      <a:pt x="58" y="128"/>
                    </a:lnTo>
                    <a:lnTo>
                      <a:pt x="52" y="147"/>
                    </a:lnTo>
                    <a:lnTo>
                      <a:pt x="47" y="160"/>
                    </a:lnTo>
                    <a:lnTo>
                      <a:pt x="42" y="168"/>
                    </a:lnTo>
                    <a:lnTo>
                      <a:pt x="37" y="170"/>
                    </a:lnTo>
                    <a:lnTo>
                      <a:pt x="32" y="168"/>
                    </a:lnTo>
                    <a:lnTo>
                      <a:pt x="26" y="160"/>
                    </a:lnTo>
                    <a:lnTo>
                      <a:pt x="21" y="147"/>
                    </a:lnTo>
                    <a:lnTo>
                      <a:pt x="16" y="128"/>
                    </a:lnTo>
                    <a:lnTo>
                      <a:pt x="11" y="104"/>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38" name="Freeform 54"/>
              <p:cNvSpPr>
                <a:spLocks/>
              </p:cNvSpPr>
              <p:nvPr/>
            </p:nvSpPr>
            <p:spPr bwMode="auto">
              <a:xfrm>
                <a:off x="1694" y="3706"/>
                <a:ext cx="77" cy="171"/>
              </a:xfrm>
              <a:custGeom>
                <a:avLst/>
                <a:gdLst/>
                <a:ahLst/>
                <a:cxnLst>
                  <a:cxn ang="0">
                    <a:pos x="76" y="170"/>
                  </a:cxn>
                  <a:cxn ang="0">
                    <a:pos x="71" y="131"/>
                  </a:cxn>
                  <a:cxn ang="0">
                    <a:pos x="67" y="96"/>
                  </a:cxn>
                  <a:cxn ang="0">
                    <a:pos x="62" y="67"/>
                  </a:cxn>
                  <a:cxn ang="0">
                    <a:pos x="58" y="43"/>
                  </a:cxn>
                  <a:cxn ang="0">
                    <a:pos x="52" y="25"/>
                  </a:cxn>
                  <a:cxn ang="0">
                    <a:pos x="47" y="11"/>
                  </a:cxn>
                  <a:cxn ang="0">
                    <a:pos x="42" y="3"/>
                  </a:cxn>
                  <a:cxn ang="0">
                    <a:pos x="38" y="0"/>
                  </a:cxn>
                  <a:cxn ang="0">
                    <a:pos x="32" y="3"/>
                  </a:cxn>
                  <a:cxn ang="0">
                    <a:pos x="26" y="11"/>
                  </a:cxn>
                  <a:cxn ang="0">
                    <a:pos x="20" y="25"/>
                  </a:cxn>
                  <a:cxn ang="0">
                    <a:pos x="16" y="43"/>
                  </a:cxn>
                  <a:cxn ang="0">
                    <a:pos x="10" y="67"/>
                  </a:cxn>
                  <a:cxn ang="0">
                    <a:pos x="7" y="96"/>
                  </a:cxn>
                  <a:cxn ang="0">
                    <a:pos x="3" y="131"/>
                  </a:cxn>
                  <a:cxn ang="0">
                    <a:pos x="0" y="170"/>
                  </a:cxn>
                </a:cxnLst>
                <a:rect l="0" t="0" r="r" b="b"/>
                <a:pathLst>
                  <a:path w="77" h="171">
                    <a:moveTo>
                      <a:pt x="76" y="170"/>
                    </a:moveTo>
                    <a:lnTo>
                      <a:pt x="71" y="131"/>
                    </a:lnTo>
                    <a:lnTo>
                      <a:pt x="67" y="96"/>
                    </a:lnTo>
                    <a:lnTo>
                      <a:pt x="62" y="67"/>
                    </a:lnTo>
                    <a:lnTo>
                      <a:pt x="58" y="43"/>
                    </a:lnTo>
                    <a:lnTo>
                      <a:pt x="52" y="25"/>
                    </a:lnTo>
                    <a:lnTo>
                      <a:pt x="47" y="11"/>
                    </a:lnTo>
                    <a:lnTo>
                      <a:pt x="42" y="3"/>
                    </a:lnTo>
                    <a:lnTo>
                      <a:pt x="38" y="0"/>
                    </a:lnTo>
                    <a:lnTo>
                      <a:pt x="32" y="3"/>
                    </a:lnTo>
                    <a:lnTo>
                      <a:pt x="26" y="11"/>
                    </a:lnTo>
                    <a:lnTo>
                      <a:pt x="20" y="25"/>
                    </a:lnTo>
                    <a:lnTo>
                      <a:pt x="16" y="43"/>
                    </a:lnTo>
                    <a:lnTo>
                      <a:pt x="10" y="67"/>
                    </a:lnTo>
                    <a:lnTo>
                      <a:pt x="7" y="96"/>
                    </a:lnTo>
                    <a:lnTo>
                      <a:pt x="3" y="131"/>
                    </a:lnTo>
                    <a:lnTo>
                      <a:pt x="0" y="17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39" name="Freeform 55"/>
              <p:cNvSpPr>
                <a:spLocks/>
              </p:cNvSpPr>
              <p:nvPr/>
            </p:nvSpPr>
            <p:spPr bwMode="auto">
              <a:xfrm>
                <a:off x="1770" y="3878"/>
                <a:ext cx="77" cy="171"/>
              </a:xfrm>
              <a:custGeom>
                <a:avLst/>
                <a:gdLst/>
                <a:ahLst/>
                <a:cxnLst>
                  <a:cxn ang="0">
                    <a:pos x="76" y="0"/>
                  </a:cxn>
                  <a:cxn ang="0">
                    <a:pos x="72" y="40"/>
                  </a:cxn>
                  <a:cxn ang="0">
                    <a:pos x="68" y="75"/>
                  </a:cxn>
                  <a:cxn ang="0">
                    <a:pos x="62" y="104"/>
                  </a:cxn>
                  <a:cxn ang="0">
                    <a:pos x="59" y="128"/>
                  </a:cxn>
                  <a:cxn ang="0">
                    <a:pos x="53" y="147"/>
                  </a:cxn>
                  <a:cxn ang="0">
                    <a:pos x="48" y="160"/>
                  </a:cxn>
                  <a:cxn ang="0">
                    <a:pos x="42" y="168"/>
                  </a:cxn>
                  <a:cxn ang="0">
                    <a:pos x="38" y="170"/>
                  </a:cxn>
                  <a:cxn ang="0">
                    <a:pos x="32" y="168"/>
                  </a:cxn>
                  <a:cxn ang="0">
                    <a:pos x="27" y="160"/>
                  </a:cxn>
                  <a:cxn ang="0">
                    <a:pos x="21" y="147"/>
                  </a:cxn>
                  <a:cxn ang="0">
                    <a:pos x="16" y="128"/>
                  </a:cxn>
                  <a:cxn ang="0">
                    <a:pos x="11" y="104"/>
                  </a:cxn>
                  <a:cxn ang="0">
                    <a:pos x="7" y="75"/>
                  </a:cxn>
                  <a:cxn ang="0">
                    <a:pos x="3" y="40"/>
                  </a:cxn>
                  <a:cxn ang="0">
                    <a:pos x="0" y="0"/>
                  </a:cxn>
                </a:cxnLst>
                <a:rect l="0" t="0" r="r" b="b"/>
                <a:pathLst>
                  <a:path w="77" h="171">
                    <a:moveTo>
                      <a:pt x="76" y="0"/>
                    </a:moveTo>
                    <a:lnTo>
                      <a:pt x="72" y="40"/>
                    </a:lnTo>
                    <a:lnTo>
                      <a:pt x="68" y="75"/>
                    </a:lnTo>
                    <a:lnTo>
                      <a:pt x="62" y="104"/>
                    </a:lnTo>
                    <a:lnTo>
                      <a:pt x="59" y="128"/>
                    </a:lnTo>
                    <a:lnTo>
                      <a:pt x="53" y="147"/>
                    </a:lnTo>
                    <a:lnTo>
                      <a:pt x="48" y="160"/>
                    </a:lnTo>
                    <a:lnTo>
                      <a:pt x="42" y="168"/>
                    </a:lnTo>
                    <a:lnTo>
                      <a:pt x="38" y="170"/>
                    </a:lnTo>
                    <a:lnTo>
                      <a:pt x="32" y="168"/>
                    </a:lnTo>
                    <a:lnTo>
                      <a:pt x="27" y="160"/>
                    </a:lnTo>
                    <a:lnTo>
                      <a:pt x="21" y="147"/>
                    </a:lnTo>
                    <a:lnTo>
                      <a:pt x="16" y="128"/>
                    </a:lnTo>
                    <a:lnTo>
                      <a:pt x="11" y="104"/>
                    </a:lnTo>
                    <a:lnTo>
                      <a:pt x="7" y="75"/>
                    </a:lnTo>
                    <a:lnTo>
                      <a:pt x="3" y="40"/>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40" name="Freeform 56"/>
              <p:cNvSpPr>
                <a:spLocks/>
              </p:cNvSpPr>
              <p:nvPr/>
            </p:nvSpPr>
            <p:spPr bwMode="auto">
              <a:xfrm>
                <a:off x="1832" y="3704"/>
                <a:ext cx="77" cy="170"/>
              </a:xfrm>
              <a:custGeom>
                <a:avLst/>
                <a:gdLst/>
                <a:ahLst/>
                <a:cxnLst>
                  <a:cxn ang="0">
                    <a:pos x="76" y="169"/>
                  </a:cxn>
                  <a:cxn ang="0">
                    <a:pos x="71" y="130"/>
                  </a:cxn>
                  <a:cxn ang="0">
                    <a:pos x="67" y="96"/>
                  </a:cxn>
                  <a:cxn ang="0">
                    <a:pos x="62" y="67"/>
                  </a:cxn>
                  <a:cxn ang="0">
                    <a:pos x="58" y="42"/>
                  </a:cxn>
                  <a:cxn ang="0">
                    <a:pos x="52" y="25"/>
                  </a:cxn>
                  <a:cxn ang="0">
                    <a:pos x="47" y="11"/>
                  </a:cxn>
                  <a:cxn ang="0">
                    <a:pos x="42" y="3"/>
                  </a:cxn>
                  <a:cxn ang="0">
                    <a:pos x="37" y="0"/>
                  </a:cxn>
                  <a:cxn ang="0">
                    <a:pos x="32" y="3"/>
                  </a:cxn>
                  <a:cxn ang="0">
                    <a:pos x="26" y="11"/>
                  </a:cxn>
                  <a:cxn ang="0">
                    <a:pos x="20" y="25"/>
                  </a:cxn>
                  <a:cxn ang="0">
                    <a:pos x="16" y="42"/>
                  </a:cxn>
                  <a:cxn ang="0">
                    <a:pos x="10" y="67"/>
                  </a:cxn>
                  <a:cxn ang="0">
                    <a:pos x="7" y="96"/>
                  </a:cxn>
                  <a:cxn ang="0">
                    <a:pos x="3" y="130"/>
                  </a:cxn>
                  <a:cxn ang="0">
                    <a:pos x="0" y="169"/>
                  </a:cxn>
                </a:cxnLst>
                <a:rect l="0" t="0" r="r" b="b"/>
                <a:pathLst>
                  <a:path w="77" h="170">
                    <a:moveTo>
                      <a:pt x="76" y="169"/>
                    </a:moveTo>
                    <a:lnTo>
                      <a:pt x="71" y="130"/>
                    </a:lnTo>
                    <a:lnTo>
                      <a:pt x="67" y="96"/>
                    </a:lnTo>
                    <a:lnTo>
                      <a:pt x="62" y="67"/>
                    </a:lnTo>
                    <a:lnTo>
                      <a:pt x="58" y="42"/>
                    </a:lnTo>
                    <a:lnTo>
                      <a:pt x="52" y="25"/>
                    </a:lnTo>
                    <a:lnTo>
                      <a:pt x="47" y="11"/>
                    </a:lnTo>
                    <a:lnTo>
                      <a:pt x="42" y="3"/>
                    </a:lnTo>
                    <a:lnTo>
                      <a:pt x="37" y="0"/>
                    </a:lnTo>
                    <a:lnTo>
                      <a:pt x="32" y="3"/>
                    </a:lnTo>
                    <a:lnTo>
                      <a:pt x="26" y="11"/>
                    </a:lnTo>
                    <a:lnTo>
                      <a:pt x="20" y="25"/>
                    </a:lnTo>
                    <a:lnTo>
                      <a:pt x="16" y="42"/>
                    </a:lnTo>
                    <a:lnTo>
                      <a:pt x="10" y="67"/>
                    </a:lnTo>
                    <a:lnTo>
                      <a:pt x="7" y="96"/>
                    </a:lnTo>
                    <a:lnTo>
                      <a:pt x="3" y="130"/>
                    </a:lnTo>
                    <a:lnTo>
                      <a:pt x="0" y="169"/>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41" name="Freeform 57"/>
              <p:cNvSpPr>
                <a:spLocks/>
              </p:cNvSpPr>
              <p:nvPr/>
            </p:nvSpPr>
            <p:spPr bwMode="auto">
              <a:xfrm>
                <a:off x="1908" y="3876"/>
                <a:ext cx="77" cy="170"/>
              </a:xfrm>
              <a:custGeom>
                <a:avLst/>
                <a:gdLst/>
                <a:ahLst/>
                <a:cxnLst>
                  <a:cxn ang="0">
                    <a:pos x="76" y="0"/>
                  </a:cxn>
                  <a:cxn ang="0">
                    <a:pos x="71" y="40"/>
                  </a:cxn>
                  <a:cxn ang="0">
                    <a:pos x="67" y="74"/>
                  </a:cxn>
                  <a:cxn ang="0">
                    <a:pos x="62" y="104"/>
                  </a:cxn>
                  <a:cxn ang="0">
                    <a:pos x="58" y="128"/>
                  </a:cxn>
                  <a:cxn ang="0">
                    <a:pos x="52" y="147"/>
                  </a:cxn>
                  <a:cxn ang="0">
                    <a:pos x="48" y="159"/>
                  </a:cxn>
                  <a:cxn ang="0">
                    <a:pos x="42" y="168"/>
                  </a:cxn>
                  <a:cxn ang="0">
                    <a:pos x="38" y="169"/>
                  </a:cxn>
                  <a:cxn ang="0">
                    <a:pos x="32" y="168"/>
                  </a:cxn>
                  <a:cxn ang="0">
                    <a:pos x="26" y="159"/>
                  </a:cxn>
                  <a:cxn ang="0">
                    <a:pos x="20" y="147"/>
                  </a:cxn>
                  <a:cxn ang="0">
                    <a:pos x="16" y="128"/>
                  </a:cxn>
                  <a:cxn ang="0">
                    <a:pos x="11" y="104"/>
                  </a:cxn>
                  <a:cxn ang="0">
                    <a:pos x="7" y="74"/>
                  </a:cxn>
                  <a:cxn ang="0">
                    <a:pos x="3" y="40"/>
                  </a:cxn>
                  <a:cxn ang="0">
                    <a:pos x="0" y="0"/>
                  </a:cxn>
                </a:cxnLst>
                <a:rect l="0" t="0" r="r" b="b"/>
                <a:pathLst>
                  <a:path w="77" h="170">
                    <a:moveTo>
                      <a:pt x="76" y="0"/>
                    </a:moveTo>
                    <a:lnTo>
                      <a:pt x="71" y="40"/>
                    </a:lnTo>
                    <a:lnTo>
                      <a:pt x="67" y="74"/>
                    </a:lnTo>
                    <a:lnTo>
                      <a:pt x="62" y="104"/>
                    </a:lnTo>
                    <a:lnTo>
                      <a:pt x="58" y="128"/>
                    </a:lnTo>
                    <a:lnTo>
                      <a:pt x="52" y="147"/>
                    </a:lnTo>
                    <a:lnTo>
                      <a:pt x="48" y="159"/>
                    </a:lnTo>
                    <a:lnTo>
                      <a:pt x="42" y="168"/>
                    </a:lnTo>
                    <a:lnTo>
                      <a:pt x="38" y="169"/>
                    </a:lnTo>
                    <a:lnTo>
                      <a:pt x="32" y="168"/>
                    </a:lnTo>
                    <a:lnTo>
                      <a:pt x="26" y="159"/>
                    </a:lnTo>
                    <a:lnTo>
                      <a:pt x="20" y="147"/>
                    </a:lnTo>
                    <a:lnTo>
                      <a:pt x="16" y="128"/>
                    </a:lnTo>
                    <a:lnTo>
                      <a:pt x="11" y="104"/>
                    </a:lnTo>
                    <a:lnTo>
                      <a:pt x="7" y="74"/>
                    </a:lnTo>
                    <a:lnTo>
                      <a:pt x="3" y="40"/>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42" name="Freeform 58"/>
              <p:cNvSpPr>
                <a:spLocks/>
              </p:cNvSpPr>
              <p:nvPr/>
            </p:nvSpPr>
            <p:spPr bwMode="auto">
              <a:xfrm>
                <a:off x="1978" y="3706"/>
                <a:ext cx="78" cy="171"/>
              </a:xfrm>
              <a:custGeom>
                <a:avLst/>
                <a:gdLst/>
                <a:ahLst/>
                <a:cxnLst>
                  <a:cxn ang="0">
                    <a:pos x="77" y="170"/>
                  </a:cxn>
                  <a:cxn ang="0">
                    <a:pos x="72" y="131"/>
                  </a:cxn>
                  <a:cxn ang="0">
                    <a:pos x="68" y="96"/>
                  </a:cxn>
                  <a:cxn ang="0">
                    <a:pos x="62" y="67"/>
                  </a:cxn>
                  <a:cxn ang="0">
                    <a:pos x="58" y="43"/>
                  </a:cxn>
                  <a:cxn ang="0">
                    <a:pos x="53" y="25"/>
                  </a:cxn>
                  <a:cxn ang="0">
                    <a:pos x="48" y="11"/>
                  </a:cxn>
                  <a:cxn ang="0">
                    <a:pos x="42" y="3"/>
                  </a:cxn>
                  <a:cxn ang="0">
                    <a:pos x="38" y="0"/>
                  </a:cxn>
                  <a:cxn ang="0">
                    <a:pos x="32" y="3"/>
                  </a:cxn>
                  <a:cxn ang="0">
                    <a:pos x="27" y="11"/>
                  </a:cxn>
                  <a:cxn ang="0">
                    <a:pos x="21" y="25"/>
                  </a:cxn>
                  <a:cxn ang="0">
                    <a:pos x="16" y="43"/>
                  </a:cxn>
                  <a:cxn ang="0">
                    <a:pos x="10" y="67"/>
                  </a:cxn>
                  <a:cxn ang="0">
                    <a:pos x="7" y="96"/>
                  </a:cxn>
                  <a:cxn ang="0">
                    <a:pos x="3" y="131"/>
                  </a:cxn>
                  <a:cxn ang="0">
                    <a:pos x="0" y="170"/>
                  </a:cxn>
                </a:cxnLst>
                <a:rect l="0" t="0" r="r" b="b"/>
                <a:pathLst>
                  <a:path w="78" h="171">
                    <a:moveTo>
                      <a:pt x="77" y="170"/>
                    </a:moveTo>
                    <a:lnTo>
                      <a:pt x="72" y="131"/>
                    </a:lnTo>
                    <a:lnTo>
                      <a:pt x="68" y="96"/>
                    </a:lnTo>
                    <a:lnTo>
                      <a:pt x="62" y="67"/>
                    </a:lnTo>
                    <a:lnTo>
                      <a:pt x="58" y="43"/>
                    </a:lnTo>
                    <a:lnTo>
                      <a:pt x="53" y="25"/>
                    </a:lnTo>
                    <a:lnTo>
                      <a:pt x="48" y="11"/>
                    </a:lnTo>
                    <a:lnTo>
                      <a:pt x="42" y="3"/>
                    </a:lnTo>
                    <a:lnTo>
                      <a:pt x="38" y="0"/>
                    </a:lnTo>
                    <a:lnTo>
                      <a:pt x="32" y="3"/>
                    </a:lnTo>
                    <a:lnTo>
                      <a:pt x="27" y="11"/>
                    </a:lnTo>
                    <a:lnTo>
                      <a:pt x="21" y="25"/>
                    </a:lnTo>
                    <a:lnTo>
                      <a:pt x="16" y="43"/>
                    </a:lnTo>
                    <a:lnTo>
                      <a:pt x="10" y="67"/>
                    </a:lnTo>
                    <a:lnTo>
                      <a:pt x="7" y="96"/>
                    </a:lnTo>
                    <a:lnTo>
                      <a:pt x="3" y="131"/>
                    </a:lnTo>
                    <a:lnTo>
                      <a:pt x="0" y="17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sp>
            <p:nvSpPr>
              <p:cNvPr id="451643" name="Freeform 59"/>
              <p:cNvSpPr>
                <a:spLocks/>
              </p:cNvSpPr>
              <p:nvPr/>
            </p:nvSpPr>
            <p:spPr bwMode="auto">
              <a:xfrm>
                <a:off x="2055" y="3878"/>
                <a:ext cx="76" cy="171"/>
              </a:xfrm>
              <a:custGeom>
                <a:avLst/>
                <a:gdLst/>
                <a:ahLst/>
                <a:cxnLst>
                  <a:cxn ang="0">
                    <a:pos x="75" y="0"/>
                  </a:cxn>
                  <a:cxn ang="0">
                    <a:pos x="71" y="41"/>
                  </a:cxn>
                  <a:cxn ang="0">
                    <a:pos x="67" y="75"/>
                  </a:cxn>
                  <a:cxn ang="0">
                    <a:pos x="61" y="104"/>
                  </a:cxn>
                  <a:cxn ang="0">
                    <a:pos x="58" y="128"/>
                  </a:cxn>
                  <a:cxn ang="0">
                    <a:pos x="52" y="147"/>
                  </a:cxn>
                  <a:cxn ang="0">
                    <a:pos x="47" y="160"/>
                  </a:cxn>
                  <a:cxn ang="0">
                    <a:pos x="41" y="168"/>
                  </a:cxn>
                  <a:cxn ang="0">
                    <a:pos x="37" y="170"/>
                  </a:cxn>
                  <a:cxn ang="0">
                    <a:pos x="31" y="168"/>
                  </a:cxn>
                  <a:cxn ang="0">
                    <a:pos x="26" y="160"/>
                  </a:cxn>
                  <a:cxn ang="0">
                    <a:pos x="20" y="147"/>
                  </a:cxn>
                  <a:cxn ang="0">
                    <a:pos x="16" y="128"/>
                  </a:cxn>
                  <a:cxn ang="0">
                    <a:pos x="10" y="104"/>
                  </a:cxn>
                  <a:cxn ang="0">
                    <a:pos x="7" y="75"/>
                  </a:cxn>
                  <a:cxn ang="0">
                    <a:pos x="3" y="41"/>
                  </a:cxn>
                  <a:cxn ang="0">
                    <a:pos x="0" y="0"/>
                  </a:cxn>
                </a:cxnLst>
                <a:rect l="0" t="0" r="r" b="b"/>
                <a:pathLst>
                  <a:path w="76" h="171">
                    <a:moveTo>
                      <a:pt x="75" y="0"/>
                    </a:moveTo>
                    <a:lnTo>
                      <a:pt x="71" y="41"/>
                    </a:lnTo>
                    <a:lnTo>
                      <a:pt x="67" y="75"/>
                    </a:lnTo>
                    <a:lnTo>
                      <a:pt x="61" y="104"/>
                    </a:lnTo>
                    <a:lnTo>
                      <a:pt x="58" y="128"/>
                    </a:lnTo>
                    <a:lnTo>
                      <a:pt x="52" y="147"/>
                    </a:lnTo>
                    <a:lnTo>
                      <a:pt x="47" y="160"/>
                    </a:lnTo>
                    <a:lnTo>
                      <a:pt x="41" y="168"/>
                    </a:lnTo>
                    <a:lnTo>
                      <a:pt x="37" y="170"/>
                    </a:lnTo>
                    <a:lnTo>
                      <a:pt x="31" y="168"/>
                    </a:lnTo>
                    <a:lnTo>
                      <a:pt x="26" y="160"/>
                    </a:lnTo>
                    <a:lnTo>
                      <a:pt x="20" y="147"/>
                    </a:lnTo>
                    <a:lnTo>
                      <a:pt x="16" y="128"/>
                    </a:lnTo>
                    <a:lnTo>
                      <a:pt x="10" y="104"/>
                    </a:lnTo>
                    <a:lnTo>
                      <a:pt x="7" y="75"/>
                    </a:lnTo>
                    <a:lnTo>
                      <a:pt x="3" y="41"/>
                    </a:lnTo>
                    <a:lnTo>
                      <a:pt x="0" y="0"/>
                    </a:lnTo>
                  </a:path>
                </a:pathLst>
              </a:custGeom>
              <a:noFill/>
              <a:ln w="31750" cap="flat" cmpd="sng">
                <a:solidFill>
                  <a:srgbClr val="008280"/>
                </a:solidFill>
                <a:prstDash val="solid"/>
                <a:round/>
                <a:headEnd type="none" w="med" len="med"/>
                <a:tailEnd type="none" w="med" len="med"/>
              </a:ln>
              <a:effectLst/>
            </p:spPr>
            <p:txBody>
              <a:bodyPr/>
              <a:lstStyle/>
              <a:p>
                <a:endParaRPr lang="en-US"/>
              </a:p>
            </p:txBody>
          </p:sp>
        </p:grpSp>
      </p:grpSp>
      <p:sp>
        <p:nvSpPr>
          <p:cNvPr id="451644" name="Text Box 60"/>
          <p:cNvSpPr txBox="1">
            <a:spLocks noChangeArrowheads="1"/>
          </p:cNvSpPr>
          <p:nvPr/>
        </p:nvSpPr>
        <p:spPr bwMode="auto">
          <a:xfrm>
            <a:off x="173038" y="3711575"/>
            <a:ext cx="168275" cy="4603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3100"/>
              <a:t>-</a:t>
            </a:r>
            <a:endParaRPr lang="en-US" sz="2200">
              <a:solidFill>
                <a:schemeClr val="tx1"/>
              </a:solidFill>
              <a:latin typeface="Times New Roman" pitchFamily="18" charset="0"/>
            </a:endParaRPr>
          </a:p>
        </p:txBody>
      </p:sp>
      <p:sp>
        <p:nvSpPr>
          <p:cNvPr id="451645" name="Line 61"/>
          <p:cNvSpPr>
            <a:spLocks noChangeShapeType="1"/>
          </p:cNvSpPr>
          <p:nvPr/>
        </p:nvSpPr>
        <p:spPr bwMode="auto">
          <a:xfrm>
            <a:off x="4532313" y="1827213"/>
            <a:ext cx="2892425"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51646" name="Line 62"/>
          <p:cNvSpPr>
            <a:spLocks noChangeShapeType="1"/>
          </p:cNvSpPr>
          <p:nvPr/>
        </p:nvSpPr>
        <p:spPr bwMode="auto">
          <a:xfrm>
            <a:off x="4568825" y="403225"/>
            <a:ext cx="0" cy="1397000"/>
          </a:xfrm>
          <a:prstGeom prst="line">
            <a:avLst/>
          </a:prstGeom>
          <a:noFill/>
          <a:ln w="19050">
            <a:solidFill>
              <a:srgbClr val="008280"/>
            </a:solidFill>
            <a:round/>
            <a:headEnd type="triangle" w="med" len="med"/>
            <a:tailEnd/>
          </a:ln>
          <a:effectLst/>
        </p:spPr>
        <p:txBody>
          <a:bodyPr wrap="none" anchor="ctr"/>
          <a:lstStyle/>
          <a:p>
            <a:endParaRPr lang="en-US"/>
          </a:p>
        </p:txBody>
      </p:sp>
      <p:sp>
        <p:nvSpPr>
          <p:cNvPr id="451647" name="Text Box 63"/>
          <p:cNvSpPr txBox="1">
            <a:spLocks noChangeArrowheads="1"/>
          </p:cNvSpPr>
          <p:nvPr/>
        </p:nvSpPr>
        <p:spPr bwMode="auto">
          <a:xfrm>
            <a:off x="6977063" y="1981200"/>
            <a:ext cx="1381125"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Frequency</a:t>
            </a:r>
            <a:endParaRPr lang="en-US" sz="2200">
              <a:solidFill>
                <a:schemeClr val="tx1"/>
              </a:solidFill>
              <a:latin typeface="Times New Roman" pitchFamily="18" charset="0"/>
            </a:endParaRPr>
          </a:p>
        </p:txBody>
      </p:sp>
      <p:sp>
        <p:nvSpPr>
          <p:cNvPr id="451648" name="Line 64"/>
          <p:cNvSpPr>
            <a:spLocks noChangeShapeType="1"/>
          </p:cNvSpPr>
          <p:nvPr/>
        </p:nvSpPr>
        <p:spPr bwMode="auto">
          <a:xfrm>
            <a:off x="4864100" y="565150"/>
            <a:ext cx="0" cy="1258888"/>
          </a:xfrm>
          <a:prstGeom prst="line">
            <a:avLst/>
          </a:prstGeom>
          <a:noFill/>
          <a:ln w="31750">
            <a:solidFill>
              <a:srgbClr val="008000"/>
            </a:solidFill>
            <a:round/>
            <a:headEnd/>
            <a:tailEnd/>
          </a:ln>
          <a:effectLst/>
        </p:spPr>
        <p:txBody>
          <a:bodyPr wrap="none" anchor="ctr"/>
          <a:lstStyle/>
          <a:p>
            <a:endParaRPr lang="en-US"/>
          </a:p>
        </p:txBody>
      </p:sp>
      <p:sp>
        <p:nvSpPr>
          <p:cNvPr id="451649" name="Line 65"/>
          <p:cNvSpPr>
            <a:spLocks noChangeShapeType="1"/>
          </p:cNvSpPr>
          <p:nvPr/>
        </p:nvSpPr>
        <p:spPr bwMode="auto">
          <a:xfrm>
            <a:off x="4506913" y="3738563"/>
            <a:ext cx="2892425"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51650" name="Line 66"/>
          <p:cNvSpPr>
            <a:spLocks noChangeShapeType="1"/>
          </p:cNvSpPr>
          <p:nvPr/>
        </p:nvSpPr>
        <p:spPr bwMode="auto">
          <a:xfrm>
            <a:off x="4543425" y="2316163"/>
            <a:ext cx="0" cy="1397000"/>
          </a:xfrm>
          <a:prstGeom prst="line">
            <a:avLst/>
          </a:prstGeom>
          <a:noFill/>
          <a:ln w="19050">
            <a:solidFill>
              <a:srgbClr val="008280"/>
            </a:solidFill>
            <a:round/>
            <a:headEnd type="triangle" w="med" len="med"/>
            <a:tailEnd/>
          </a:ln>
          <a:effectLst/>
        </p:spPr>
        <p:txBody>
          <a:bodyPr wrap="none" anchor="ctr"/>
          <a:lstStyle/>
          <a:p>
            <a:endParaRPr lang="en-US"/>
          </a:p>
        </p:txBody>
      </p:sp>
      <p:sp>
        <p:nvSpPr>
          <p:cNvPr id="451651" name="Text Box 67"/>
          <p:cNvSpPr txBox="1">
            <a:spLocks noChangeArrowheads="1"/>
          </p:cNvSpPr>
          <p:nvPr/>
        </p:nvSpPr>
        <p:spPr bwMode="auto">
          <a:xfrm>
            <a:off x="6951663" y="3894138"/>
            <a:ext cx="1379537"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Frequency</a:t>
            </a:r>
            <a:endParaRPr lang="en-US" sz="2200">
              <a:solidFill>
                <a:schemeClr val="tx1"/>
              </a:solidFill>
              <a:latin typeface="Times New Roman" pitchFamily="18" charset="0"/>
            </a:endParaRPr>
          </a:p>
        </p:txBody>
      </p:sp>
      <p:sp>
        <p:nvSpPr>
          <p:cNvPr id="451652" name="Line 68"/>
          <p:cNvSpPr>
            <a:spLocks noChangeShapeType="1"/>
          </p:cNvSpPr>
          <p:nvPr/>
        </p:nvSpPr>
        <p:spPr bwMode="auto">
          <a:xfrm>
            <a:off x="4506913" y="5607050"/>
            <a:ext cx="2892425" cy="0"/>
          </a:xfrm>
          <a:prstGeom prst="line">
            <a:avLst/>
          </a:prstGeom>
          <a:noFill/>
          <a:ln w="19050">
            <a:solidFill>
              <a:srgbClr val="008280"/>
            </a:solidFill>
            <a:round/>
            <a:headEnd/>
            <a:tailEnd type="triangle" w="med" len="med"/>
          </a:ln>
          <a:effectLst/>
        </p:spPr>
        <p:txBody>
          <a:bodyPr wrap="none" anchor="ctr"/>
          <a:lstStyle/>
          <a:p>
            <a:endParaRPr lang="en-US"/>
          </a:p>
        </p:txBody>
      </p:sp>
      <p:sp>
        <p:nvSpPr>
          <p:cNvPr id="451653" name="Line 69"/>
          <p:cNvSpPr>
            <a:spLocks noChangeShapeType="1"/>
          </p:cNvSpPr>
          <p:nvPr/>
        </p:nvSpPr>
        <p:spPr bwMode="auto">
          <a:xfrm>
            <a:off x="4543425" y="4518025"/>
            <a:ext cx="0" cy="1081088"/>
          </a:xfrm>
          <a:prstGeom prst="line">
            <a:avLst/>
          </a:prstGeom>
          <a:noFill/>
          <a:ln w="19050">
            <a:solidFill>
              <a:srgbClr val="008280"/>
            </a:solidFill>
            <a:round/>
            <a:headEnd type="triangle" w="med" len="med"/>
            <a:tailEnd/>
          </a:ln>
          <a:effectLst/>
        </p:spPr>
        <p:txBody>
          <a:bodyPr wrap="none" anchor="ctr"/>
          <a:lstStyle/>
          <a:p>
            <a:endParaRPr lang="en-US"/>
          </a:p>
        </p:txBody>
      </p:sp>
      <p:sp>
        <p:nvSpPr>
          <p:cNvPr id="451654" name="Text Box 70"/>
          <p:cNvSpPr txBox="1">
            <a:spLocks noChangeArrowheads="1"/>
          </p:cNvSpPr>
          <p:nvPr/>
        </p:nvSpPr>
        <p:spPr bwMode="auto">
          <a:xfrm>
            <a:off x="7277100" y="5756275"/>
            <a:ext cx="1379538" cy="30956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Frequency</a:t>
            </a:r>
            <a:endParaRPr lang="en-US" sz="2200">
              <a:solidFill>
                <a:schemeClr val="tx1"/>
              </a:solidFill>
              <a:latin typeface="Times New Roman" pitchFamily="18" charset="0"/>
            </a:endParaRPr>
          </a:p>
        </p:txBody>
      </p:sp>
      <p:sp>
        <p:nvSpPr>
          <p:cNvPr id="451655" name="Line 71"/>
          <p:cNvSpPr>
            <a:spLocks noChangeShapeType="1"/>
          </p:cNvSpPr>
          <p:nvPr/>
        </p:nvSpPr>
        <p:spPr bwMode="auto">
          <a:xfrm>
            <a:off x="5191125" y="2762250"/>
            <a:ext cx="0" cy="944563"/>
          </a:xfrm>
          <a:prstGeom prst="line">
            <a:avLst/>
          </a:prstGeom>
          <a:noFill/>
          <a:ln w="31750">
            <a:solidFill>
              <a:srgbClr val="C20000"/>
            </a:solidFill>
            <a:round/>
            <a:headEnd/>
            <a:tailEnd/>
          </a:ln>
          <a:effectLst/>
        </p:spPr>
        <p:txBody>
          <a:bodyPr wrap="none" anchor="ctr"/>
          <a:lstStyle/>
          <a:p>
            <a:endParaRPr lang="en-US"/>
          </a:p>
        </p:txBody>
      </p:sp>
      <p:sp>
        <p:nvSpPr>
          <p:cNvPr id="451656" name="Line 72"/>
          <p:cNvSpPr>
            <a:spLocks noChangeShapeType="1"/>
          </p:cNvSpPr>
          <p:nvPr/>
        </p:nvSpPr>
        <p:spPr bwMode="auto">
          <a:xfrm>
            <a:off x="6643688" y="5118100"/>
            <a:ext cx="0" cy="469900"/>
          </a:xfrm>
          <a:prstGeom prst="line">
            <a:avLst/>
          </a:prstGeom>
          <a:noFill/>
          <a:ln w="31750">
            <a:solidFill>
              <a:srgbClr val="0000FF"/>
            </a:solidFill>
            <a:round/>
            <a:headEnd/>
            <a:tailEnd/>
          </a:ln>
          <a:effectLst/>
        </p:spPr>
        <p:txBody>
          <a:bodyPr wrap="none" anchor="ctr"/>
          <a:lstStyle/>
          <a:p>
            <a:endParaRPr lang="en-US"/>
          </a:p>
        </p:txBody>
      </p:sp>
      <p:sp>
        <p:nvSpPr>
          <p:cNvPr id="451657" name="Text Box 73"/>
          <p:cNvSpPr txBox="1">
            <a:spLocks noChangeArrowheads="1"/>
          </p:cNvSpPr>
          <p:nvPr/>
        </p:nvSpPr>
        <p:spPr bwMode="auto">
          <a:xfrm>
            <a:off x="4700588" y="1828800"/>
            <a:ext cx="315912"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1x</a:t>
            </a:r>
            <a:endParaRPr lang="en-US" sz="2200">
              <a:solidFill>
                <a:schemeClr val="tx1"/>
              </a:solidFill>
              <a:latin typeface="Times New Roman" pitchFamily="18" charset="0"/>
            </a:endParaRPr>
          </a:p>
        </p:txBody>
      </p:sp>
      <p:sp>
        <p:nvSpPr>
          <p:cNvPr id="451658" name="Text Box 74"/>
          <p:cNvSpPr txBox="1">
            <a:spLocks noChangeArrowheads="1"/>
          </p:cNvSpPr>
          <p:nvPr/>
        </p:nvSpPr>
        <p:spPr bwMode="auto">
          <a:xfrm>
            <a:off x="5048250" y="3868738"/>
            <a:ext cx="315913"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4x</a:t>
            </a:r>
            <a:endParaRPr lang="en-US" sz="2200">
              <a:solidFill>
                <a:schemeClr val="tx1"/>
              </a:solidFill>
              <a:latin typeface="Times New Roman" pitchFamily="18" charset="0"/>
            </a:endParaRPr>
          </a:p>
        </p:txBody>
      </p:sp>
      <p:sp>
        <p:nvSpPr>
          <p:cNvPr id="451659" name="Text Box 75"/>
          <p:cNvSpPr txBox="1">
            <a:spLocks noChangeArrowheads="1"/>
          </p:cNvSpPr>
          <p:nvPr/>
        </p:nvSpPr>
        <p:spPr bwMode="auto">
          <a:xfrm>
            <a:off x="6484938" y="5762625"/>
            <a:ext cx="476250" cy="307975"/>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12x</a:t>
            </a:r>
            <a:endParaRPr lang="en-US" sz="2200">
              <a:solidFill>
                <a:schemeClr val="tx1"/>
              </a:solidFill>
              <a:latin typeface="Times New Roman" pitchFamily="18" charset="0"/>
            </a:endParaRP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4" name="Line 4"/>
          <p:cNvSpPr>
            <a:spLocks noChangeShapeType="1"/>
          </p:cNvSpPr>
          <p:nvPr/>
        </p:nvSpPr>
        <p:spPr bwMode="auto">
          <a:xfrm>
            <a:off x="1663700" y="3025775"/>
            <a:ext cx="4584700" cy="22225"/>
          </a:xfrm>
          <a:prstGeom prst="line">
            <a:avLst/>
          </a:prstGeom>
          <a:noFill/>
          <a:ln w="57150">
            <a:solidFill>
              <a:schemeClr val="tx1"/>
            </a:solidFill>
            <a:round/>
            <a:headEnd/>
            <a:tailEnd/>
          </a:ln>
          <a:effectLst/>
        </p:spPr>
        <p:txBody>
          <a:bodyPr wrap="none" anchor="ctr"/>
          <a:lstStyle/>
          <a:p>
            <a:endParaRPr lang="en-US"/>
          </a:p>
        </p:txBody>
      </p:sp>
      <p:sp>
        <p:nvSpPr>
          <p:cNvPr id="384025" name="Rectangle 25"/>
          <p:cNvSpPr>
            <a:spLocks noChangeArrowheads="1"/>
          </p:cNvSpPr>
          <p:nvPr/>
        </p:nvSpPr>
        <p:spPr bwMode="auto">
          <a:xfrm>
            <a:off x="3657600" y="3505200"/>
            <a:ext cx="2159000" cy="1930400"/>
          </a:xfrm>
          <a:prstGeom prst="rect">
            <a:avLst/>
          </a:prstGeom>
          <a:solidFill>
            <a:schemeClr val="bg1"/>
          </a:solidFill>
          <a:ln w="9525">
            <a:solidFill>
              <a:srgbClr val="000000"/>
            </a:solidFill>
            <a:miter lim="800000"/>
            <a:headEnd/>
            <a:tailEnd/>
          </a:ln>
          <a:effectLst>
            <a:outerShdw dist="71842" dir="2700000" algn="ctr" rotWithShape="0">
              <a:schemeClr val="bg2">
                <a:alpha val="50000"/>
              </a:schemeClr>
            </a:outerShdw>
          </a:effectLst>
        </p:spPr>
        <p:txBody>
          <a:bodyPr wrap="none" anchor="ctr"/>
          <a:lstStyle/>
          <a:p>
            <a:endParaRPr lang="en-US"/>
          </a:p>
        </p:txBody>
      </p:sp>
      <p:sp>
        <p:nvSpPr>
          <p:cNvPr id="384002" name="Rectangle 2"/>
          <p:cNvSpPr>
            <a:spLocks noGrp="1" noChangeArrowheads="1"/>
          </p:cNvSpPr>
          <p:nvPr>
            <p:ph type="title"/>
          </p:nvPr>
        </p:nvSpPr>
        <p:spPr>
          <a:xfrm>
            <a:off x="584200" y="406400"/>
            <a:ext cx="8331200" cy="723900"/>
          </a:xfrm>
        </p:spPr>
        <p:txBody>
          <a:bodyPr/>
          <a:lstStyle/>
          <a:p>
            <a:r>
              <a:rPr lang="en-US"/>
              <a:t>The ‘Game’ of Plant Reliability - Planning</a:t>
            </a:r>
          </a:p>
        </p:txBody>
      </p:sp>
      <p:sp>
        <p:nvSpPr>
          <p:cNvPr id="384006" name="AutoShape 6"/>
          <p:cNvSpPr>
            <a:spLocks noChangeArrowheads="1"/>
          </p:cNvSpPr>
          <p:nvPr/>
        </p:nvSpPr>
        <p:spPr bwMode="auto">
          <a:xfrm>
            <a:off x="6138863" y="3000375"/>
            <a:ext cx="228600" cy="228600"/>
          </a:xfrm>
          <a:prstGeom prst="triangle">
            <a:avLst>
              <a:gd name="adj" fmla="val 50000"/>
            </a:avLst>
          </a:prstGeom>
          <a:solidFill>
            <a:schemeClr val="accent1"/>
          </a:solidFill>
          <a:ln w="9525">
            <a:solidFill>
              <a:srgbClr val="000000"/>
            </a:solidFill>
            <a:miter lim="800000"/>
            <a:headEnd/>
            <a:tailEnd/>
          </a:ln>
          <a:effectLst/>
        </p:spPr>
        <p:txBody>
          <a:bodyPr wrap="none" anchor="ctr"/>
          <a:lstStyle/>
          <a:p>
            <a:endParaRPr lang="en-US"/>
          </a:p>
        </p:txBody>
      </p:sp>
      <p:sp>
        <p:nvSpPr>
          <p:cNvPr id="384007" name="AutoShape 7"/>
          <p:cNvSpPr>
            <a:spLocks noChangeArrowheads="1"/>
          </p:cNvSpPr>
          <p:nvPr/>
        </p:nvSpPr>
        <p:spPr bwMode="auto">
          <a:xfrm>
            <a:off x="6343650" y="2778125"/>
            <a:ext cx="990600" cy="228600"/>
          </a:xfrm>
          <a:prstGeom prst="roundRect">
            <a:avLst>
              <a:gd name="adj" fmla="val 16667"/>
            </a:avLst>
          </a:prstGeom>
          <a:solidFill>
            <a:srgbClr val="00FF00"/>
          </a:solidFill>
          <a:ln w="9525">
            <a:solidFill>
              <a:srgbClr val="000000"/>
            </a:solidFill>
            <a:round/>
            <a:headEnd/>
            <a:tailEnd/>
          </a:ln>
          <a:effectLst/>
        </p:spPr>
        <p:txBody>
          <a:bodyPr wrap="none" anchor="ctr"/>
          <a:lstStyle/>
          <a:p>
            <a:r>
              <a:rPr lang="en-US" sz="1000"/>
              <a:t>Planned Outage</a:t>
            </a:r>
          </a:p>
        </p:txBody>
      </p:sp>
      <p:sp>
        <p:nvSpPr>
          <p:cNvPr id="384008" name="AutoShape 8"/>
          <p:cNvSpPr>
            <a:spLocks noChangeArrowheads="1"/>
          </p:cNvSpPr>
          <p:nvPr/>
        </p:nvSpPr>
        <p:spPr bwMode="auto">
          <a:xfrm>
            <a:off x="2971800" y="3000375"/>
            <a:ext cx="228600" cy="228600"/>
          </a:xfrm>
          <a:prstGeom prst="triangle">
            <a:avLst>
              <a:gd name="adj" fmla="val 50000"/>
            </a:avLst>
          </a:prstGeom>
          <a:solidFill>
            <a:srgbClr val="FF9900"/>
          </a:solidFill>
          <a:ln w="9525">
            <a:solidFill>
              <a:srgbClr val="000000"/>
            </a:solidFill>
            <a:miter lim="800000"/>
            <a:headEnd/>
            <a:tailEnd/>
          </a:ln>
          <a:effectLst/>
        </p:spPr>
        <p:txBody>
          <a:bodyPr wrap="none" anchor="ctr"/>
          <a:lstStyle/>
          <a:p>
            <a:endParaRPr lang="en-US"/>
          </a:p>
        </p:txBody>
      </p:sp>
      <p:sp>
        <p:nvSpPr>
          <p:cNvPr id="384009" name="Text Box 9"/>
          <p:cNvSpPr txBox="1">
            <a:spLocks noChangeArrowheads="1"/>
          </p:cNvSpPr>
          <p:nvPr/>
        </p:nvSpPr>
        <p:spPr bwMode="auto">
          <a:xfrm rot="3922586">
            <a:off x="2768600" y="3533775"/>
            <a:ext cx="895350" cy="336550"/>
          </a:xfrm>
          <a:prstGeom prst="rect">
            <a:avLst/>
          </a:prstGeom>
          <a:noFill/>
          <a:ln w="9525">
            <a:noFill/>
            <a:miter lim="800000"/>
            <a:headEnd/>
            <a:tailEnd/>
          </a:ln>
          <a:effectLst/>
        </p:spPr>
        <p:txBody>
          <a:bodyPr wrap="none">
            <a:spAutoFit/>
          </a:bodyPr>
          <a:lstStyle/>
          <a:p>
            <a:r>
              <a:rPr lang="en-US" sz="1600"/>
              <a:t>ID Fault</a:t>
            </a:r>
          </a:p>
        </p:txBody>
      </p:sp>
      <p:sp>
        <p:nvSpPr>
          <p:cNvPr id="384010" name="Text Box 10"/>
          <p:cNvSpPr txBox="1">
            <a:spLocks noChangeArrowheads="1"/>
          </p:cNvSpPr>
          <p:nvPr/>
        </p:nvSpPr>
        <p:spPr bwMode="auto">
          <a:xfrm>
            <a:off x="609600" y="1295400"/>
            <a:ext cx="4468813" cy="825500"/>
          </a:xfrm>
          <a:prstGeom prst="rect">
            <a:avLst/>
          </a:prstGeom>
          <a:noFill/>
          <a:ln w="9525">
            <a:noFill/>
            <a:miter lim="800000"/>
            <a:headEnd/>
            <a:tailEnd/>
          </a:ln>
          <a:effectLst/>
        </p:spPr>
        <p:txBody>
          <a:bodyPr wrap="none">
            <a:spAutoFit/>
          </a:bodyPr>
          <a:lstStyle/>
          <a:p>
            <a:pPr algn="l"/>
            <a:r>
              <a:rPr lang="en-US" sz="1600"/>
              <a:t>Question:	   Can we make it to the next outage?</a:t>
            </a:r>
          </a:p>
          <a:p>
            <a:pPr algn="l"/>
            <a:r>
              <a:rPr lang="en-US" sz="1600"/>
              <a:t>Challenge:  Track fault… ‘</a:t>
            </a:r>
            <a:r>
              <a:rPr lang="en-US" sz="1600" i="1">
                <a:effectLst>
                  <a:outerShdw blurRad="38100" dist="38100" dir="2700000" algn="tl">
                    <a:srgbClr val="C0C0C0"/>
                  </a:outerShdw>
                </a:effectLst>
              </a:rPr>
              <a:t>get us to Nov 20</a:t>
            </a:r>
            <a:r>
              <a:rPr lang="en-US" sz="1600"/>
              <a:t>’</a:t>
            </a:r>
          </a:p>
          <a:p>
            <a:pPr algn="l"/>
            <a:r>
              <a:rPr lang="en-US" sz="1600"/>
              <a:t>Action:        Alert Maintenance Planner</a:t>
            </a:r>
          </a:p>
        </p:txBody>
      </p:sp>
      <p:sp>
        <p:nvSpPr>
          <p:cNvPr id="384011" name="Text Box 11"/>
          <p:cNvSpPr txBox="1">
            <a:spLocks noChangeArrowheads="1"/>
          </p:cNvSpPr>
          <p:nvPr/>
        </p:nvSpPr>
        <p:spPr bwMode="auto">
          <a:xfrm rot="3922586">
            <a:off x="1308894" y="3591719"/>
            <a:ext cx="919162" cy="336550"/>
          </a:xfrm>
          <a:prstGeom prst="rect">
            <a:avLst/>
          </a:prstGeom>
          <a:noFill/>
          <a:ln w="9525">
            <a:noFill/>
            <a:miter lim="800000"/>
            <a:headEnd/>
            <a:tailEnd/>
          </a:ln>
          <a:effectLst/>
        </p:spPr>
        <p:txBody>
          <a:bodyPr wrap="none">
            <a:spAutoFit/>
          </a:bodyPr>
          <a:lstStyle/>
          <a:p>
            <a:r>
              <a:rPr lang="en-US" sz="1600"/>
              <a:t>March 1</a:t>
            </a:r>
          </a:p>
        </p:txBody>
      </p:sp>
      <p:sp>
        <p:nvSpPr>
          <p:cNvPr id="384012" name="Text Box 12"/>
          <p:cNvSpPr txBox="1">
            <a:spLocks noChangeArrowheads="1"/>
          </p:cNvSpPr>
          <p:nvPr/>
        </p:nvSpPr>
        <p:spPr bwMode="auto">
          <a:xfrm rot="3922586">
            <a:off x="6007894" y="3599657"/>
            <a:ext cx="827087" cy="336550"/>
          </a:xfrm>
          <a:prstGeom prst="rect">
            <a:avLst/>
          </a:prstGeom>
          <a:noFill/>
          <a:ln w="9525">
            <a:noFill/>
            <a:miter lim="800000"/>
            <a:headEnd/>
            <a:tailEnd/>
          </a:ln>
          <a:effectLst/>
        </p:spPr>
        <p:txBody>
          <a:bodyPr wrap="none">
            <a:spAutoFit/>
          </a:bodyPr>
          <a:lstStyle/>
          <a:p>
            <a:r>
              <a:rPr lang="en-US" sz="1600"/>
              <a:t>Nov 20</a:t>
            </a:r>
          </a:p>
        </p:txBody>
      </p:sp>
      <p:sp>
        <p:nvSpPr>
          <p:cNvPr id="384014" name="Text Box 14"/>
          <p:cNvSpPr txBox="1">
            <a:spLocks noChangeArrowheads="1"/>
          </p:cNvSpPr>
          <p:nvPr/>
        </p:nvSpPr>
        <p:spPr bwMode="auto">
          <a:xfrm rot="3922586">
            <a:off x="7114381" y="3594894"/>
            <a:ext cx="827088" cy="336550"/>
          </a:xfrm>
          <a:prstGeom prst="rect">
            <a:avLst/>
          </a:prstGeom>
          <a:noFill/>
          <a:ln w="9525">
            <a:noFill/>
            <a:miter lim="800000"/>
            <a:headEnd/>
            <a:tailEnd/>
          </a:ln>
          <a:effectLst/>
        </p:spPr>
        <p:txBody>
          <a:bodyPr wrap="none">
            <a:spAutoFit/>
          </a:bodyPr>
          <a:lstStyle/>
          <a:p>
            <a:r>
              <a:rPr lang="en-US" sz="1600"/>
              <a:t>Nov 29</a:t>
            </a:r>
          </a:p>
        </p:txBody>
      </p:sp>
      <p:sp>
        <p:nvSpPr>
          <p:cNvPr id="384015" name="AutoShape 15"/>
          <p:cNvSpPr>
            <a:spLocks noChangeArrowheads="1"/>
          </p:cNvSpPr>
          <p:nvPr/>
        </p:nvSpPr>
        <p:spPr bwMode="auto">
          <a:xfrm>
            <a:off x="6267450" y="1733550"/>
            <a:ext cx="1981200" cy="914400"/>
          </a:xfrm>
          <a:prstGeom prst="verticalScroll">
            <a:avLst>
              <a:gd name="adj" fmla="val 12500"/>
            </a:avLst>
          </a:prstGeom>
          <a:noFill/>
          <a:ln w="9525">
            <a:solidFill>
              <a:srgbClr val="000000"/>
            </a:solidFill>
            <a:round/>
            <a:headEnd/>
            <a:tailEnd/>
          </a:ln>
          <a:effectLst/>
        </p:spPr>
        <p:txBody>
          <a:bodyPr wrap="none" anchor="ctr"/>
          <a:lstStyle/>
          <a:p>
            <a:pPr marL="457200" indent="-457200"/>
            <a:endParaRPr lang="en-US" sz="1000" b="1"/>
          </a:p>
          <a:p>
            <a:pPr marL="457200" indent="-457200"/>
            <a:r>
              <a:rPr lang="en-US" sz="1000" b="1"/>
              <a:t>OUTAGE PLAN</a:t>
            </a:r>
          </a:p>
          <a:p>
            <a:pPr marL="457200" indent="-457200"/>
            <a:r>
              <a:rPr lang="en-US" sz="1000"/>
              <a:t>1. Change Bearing          $$$</a:t>
            </a:r>
          </a:p>
          <a:p>
            <a:pPr marL="457200" indent="-457200"/>
            <a:r>
              <a:rPr lang="en-US" sz="1000"/>
              <a:t>2. Align Motor                  $$$</a:t>
            </a:r>
          </a:p>
          <a:p>
            <a:pPr marL="457200" indent="-457200"/>
            <a:r>
              <a:rPr lang="en-US" sz="1000"/>
              <a:t>3. Install New Coupling   $$$</a:t>
            </a:r>
          </a:p>
          <a:p>
            <a:pPr marL="457200" indent="-457200"/>
            <a:r>
              <a:rPr lang="en-US" sz="1000"/>
              <a:t>…   … … … … … … … …</a:t>
            </a:r>
          </a:p>
          <a:p>
            <a:pPr marL="457200" indent="-457200">
              <a:buFontTx/>
              <a:buChar char="•"/>
            </a:pPr>
            <a:endParaRPr lang="en-US" sz="1000"/>
          </a:p>
        </p:txBody>
      </p:sp>
      <p:sp>
        <p:nvSpPr>
          <p:cNvPr id="384017" name="Freeform 17"/>
          <p:cNvSpPr>
            <a:spLocks/>
          </p:cNvSpPr>
          <p:nvPr/>
        </p:nvSpPr>
        <p:spPr bwMode="auto">
          <a:xfrm>
            <a:off x="3136900" y="2133600"/>
            <a:ext cx="3111500" cy="782638"/>
          </a:xfrm>
          <a:custGeom>
            <a:avLst/>
            <a:gdLst/>
            <a:ahLst/>
            <a:cxnLst>
              <a:cxn ang="0">
                <a:pos x="0" y="509"/>
              </a:cxn>
              <a:cxn ang="0">
                <a:pos x="589" y="158"/>
              </a:cxn>
              <a:cxn ang="0">
                <a:pos x="628" y="297"/>
              </a:cxn>
              <a:cxn ang="0">
                <a:pos x="1227" y="0"/>
              </a:cxn>
            </a:cxnLst>
            <a:rect l="0" t="0" r="r" b="b"/>
            <a:pathLst>
              <a:path w="1227" h="509">
                <a:moveTo>
                  <a:pt x="0" y="509"/>
                </a:moveTo>
                <a:cubicBezTo>
                  <a:pt x="98" y="450"/>
                  <a:pt x="484" y="193"/>
                  <a:pt x="589" y="158"/>
                </a:cubicBezTo>
                <a:cubicBezTo>
                  <a:pt x="714" y="90"/>
                  <a:pt x="491" y="319"/>
                  <a:pt x="628" y="297"/>
                </a:cubicBezTo>
                <a:cubicBezTo>
                  <a:pt x="765" y="275"/>
                  <a:pt x="1102" y="62"/>
                  <a:pt x="1227" y="0"/>
                </a:cubicBezTo>
              </a:path>
            </a:pathLst>
          </a:custGeom>
          <a:noFill/>
          <a:ln w="9525" cap="flat" cmpd="sng">
            <a:solidFill>
              <a:srgbClr val="000000"/>
            </a:solidFill>
            <a:prstDash val="solid"/>
            <a:round/>
            <a:headEnd type="none" w="med" len="med"/>
            <a:tailEnd type="triangle" w="med" len="med"/>
          </a:ln>
          <a:effectLst/>
        </p:spPr>
        <p:txBody>
          <a:bodyPr wrap="none" anchor="ctr"/>
          <a:lstStyle/>
          <a:p>
            <a:endParaRPr lang="en-US"/>
          </a:p>
        </p:txBody>
      </p:sp>
      <p:sp>
        <p:nvSpPr>
          <p:cNvPr id="384018" name="Line 18"/>
          <p:cNvSpPr>
            <a:spLocks noChangeShapeType="1"/>
          </p:cNvSpPr>
          <p:nvPr/>
        </p:nvSpPr>
        <p:spPr bwMode="auto">
          <a:xfrm flipV="1">
            <a:off x="7396163" y="3025775"/>
            <a:ext cx="10668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84019" name="WordArt 19"/>
          <p:cNvSpPr>
            <a:spLocks noChangeArrowheads="1" noChangeShapeType="1" noTextEdit="1"/>
          </p:cNvSpPr>
          <p:nvPr/>
        </p:nvSpPr>
        <p:spPr bwMode="auto">
          <a:xfrm>
            <a:off x="6623050" y="1504950"/>
            <a:ext cx="923925" cy="169863"/>
          </a:xfrm>
          <a:prstGeom prst="rect">
            <a:avLst/>
          </a:prstGeom>
        </p:spPr>
        <p:txBody>
          <a:bodyPr wrap="none" fromWordArt="1">
            <a:prstTxWarp prst="textSlantUp">
              <a:avLst>
                <a:gd name="adj" fmla="val 0"/>
              </a:avLst>
            </a:prstTxWarp>
          </a:bodyPr>
          <a:lstStyle/>
          <a:p>
            <a:r>
              <a:rPr lang="en-US" sz="3600" kern="10">
                <a:ln w="9525">
                  <a:solidFill>
                    <a:srgbClr val="000000"/>
                  </a:solidFill>
                  <a:round/>
                  <a:headEnd/>
                  <a:tailEnd/>
                </a:ln>
                <a:solidFill>
                  <a:schemeClr val="bg2"/>
                </a:solidFill>
                <a:latin typeface="Arial Black"/>
              </a:rPr>
              <a:t>CMMS</a:t>
            </a:r>
          </a:p>
        </p:txBody>
      </p:sp>
      <p:graphicFrame>
        <p:nvGraphicFramePr>
          <p:cNvPr id="384020" name="Object 20"/>
          <p:cNvGraphicFramePr>
            <a:graphicFrameLocks noChangeAspect="1"/>
          </p:cNvGraphicFramePr>
          <p:nvPr/>
        </p:nvGraphicFramePr>
        <p:xfrm>
          <a:off x="3683000" y="3530600"/>
          <a:ext cx="1981200" cy="1298575"/>
        </p:xfrm>
        <a:graphic>
          <a:graphicData uri="http://schemas.openxmlformats.org/presentationml/2006/ole">
            <p:oleObj spid="_x0000_s1026" name="Bitmap Image" r:id="rId3" imgW="9819925" imgH="7382644" progId="PBrush">
              <p:embed/>
            </p:oleObj>
          </a:graphicData>
        </a:graphic>
      </p:graphicFrame>
      <p:grpSp>
        <p:nvGrpSpPr>
          <p:cNvPr id="2" name="Group 21"/>
          <p:cNvGrpSpPr>
            <a:grpSpLocks/>
          </p:cNvGrpSpPr>
          <p:nvPr/>
        </p:nvGrpSpPr>
        <p:grpSpPr bwMode="auto">
          <a:xfrm>
            <a:off x="5181600" y="4822825"/>
            <a:ext cx="552450" cy="612775"/>
            <a:chOff x="4176" y="3744"/>
            <a:chExt cx="348" cy="386"/>
          </a:xfrm>
        </p:grpSpPr>
        <p:sp>
          <p:nvSpPr>
            <p:cNvPr id="384022" name="Text Box 22"/>
            <p:cNvSpPr txBox="1">
              <a:spLocks noChangeArrowheads="1"/>
            </p:cNvSpPr>
            <p:nvPr/>
          </p:nvSpPr>
          <p:spPr bwMode="auto">
            <a:xfrm>
              <a:off x="4312" y="3840"/>
              <a:ext cx="212" cy="290"/>
            </a:xfrm>
            <a:prstGeom prst="rect">
              <a:avLst/>
            </a:prstGeom>
            <a:noFill/>
            <a:ln w="9525">
              <a:noFill/>
              <a:miter lim="800000"/>
              <a:headEnd/>
              <a:tailEnd/>
            </a:ln>
            <a:effectLst/>
          </p:spPr>
          <p:txBody>
            <a:bodyPr vert="eaVert" wrap="none">
              <a:spAutoFit/>
            </a:bodyPr>
            <a:lstStyle/>
            <a:p>
              <a:pPr algn="l"/>
              <a:r>
                <a:rPr lang="en-US" sz="1000">
                  <a:solidFill>
                    <a:schemeClr val="tx1"/>
                  </a:solidFill>
                  <a:latin typeface="Times New Roman" pitchFamily="18" charset="0"/>
                </a:rPr>
                <a:t>Outage</a:t>
              </a:r>
            </a:p>
          </p:txBody>
        </p:sp>
        <p:sp>
          <p:nvSpPr>
            <p:cNvPr id="384023" name="Line 23"/>
            <p:cNvSpPr>
              <a:spLocks noChangeShapeType="1"/>
            </p:cNvSpPr>
            <p:nvPr/>
          </p:nvSpPr>
          <p:spPr bwMode="auto">
            <a:xfrm flipV="1">
              <a:off x="4416" y="3744"/>
              <a:ext cx="0" cy="96"/>
            </a:xfrm>
            <a:prstGeom prst="line">
              <a:avLst/>
            </a:prstGeom>
            <a:noFill/>
            <a:ln w="9525">
              <a:solidFill>
                <a:schemeClr val="tx1"/>
              </a:solidFill>
              <a:round/>
              <a:headEnd/>
              <a:tailEnd type="triangle" w="med" len="med"/>
            </a:ln>
            <a:effectLst/>
          </p:spPr>
          <p:txBody>
            <a:bodyPr vert="eaVert">
              <a:spAutoFit/>
            </a:bodyPr>
            <a:lstStyle/>
            <a:p>
              <a:endParaRPr lang="en-US"/>
            </a:p>
          </p:txBody>
        </p:sp>
        <p:sp>
          <p:nvSpPr>
            <p:cNvPr id="384024" name="Text Box 24"/>
            <p:cNvSpPr txBox="1">
              <a:spLocks noChangeArrowheads="1"/>
            </p:cNvSpPr>
            <p:nvPr/>
          </p:nvSpPr>
          <p:spPr bwMode="auto">
            <a:xfrm>
              <a:off x="4176" y="3840"/>
              <a:ext cx="212" cy="285"/>
            </a:xfrm>
            <a:prstGeom prst="rect">
              <a:avLst/>
            </a:prstGeom>
            <a:noFill/>
            <a:ln w="9525">
              <a:noFill/>
              <a:miter lim="800000"/>
              <a:headEnd/>
              <a:tailEnd/>
            </a:ln>
            <a:effectLst/>
          </p:spPr>
          <p:txBody>
            <a:bodyPr vert="eaVert" wrap="none">
              <a:spAutoFit/>
            </a:bodyPr>
            <a:lstStyle/>
            <a:p>
              <a:pPr algn="l"/>
              <a:r>
                <a:rPr lang="en-US" sz="1000">
                  <a:solidFill>
                    <a:schemeClr val="tx1"/>
                  </a:solidFill>
                  <a:latin typeface="Times New Roman" pitchFamily="18" charset="0"/>
                </a:rPr>
                <a:t>Failure</a:t>
              </a:r>
            </a:p>
          </p:txBody>
        </p:sp>
      </p:grpSp>
      <p:sp>
        <p:nvSpPr>
          <p:cNvPr id="384026" name="AutoShape 26"/>
          <p:cNvSpPr>
            <a:spLocks noChangeArrowheads="1"/>
          </p:cNvSpPr>
          <p:nvPr/>
        </p:nvSpPr>
        <p:spPr bwMode="auto">
          <a:xfrm>
            <a:off x="533400" y="2730500"/>
            <a:ext cx="990600" cy="228600"/>
          </a:xfrm>
          <a:prstGeom prst="roundRect">
            <a:avLst>
              <a:gd name="adj" fmla="val 16667"/>
            </a:avLst>
          </a:prstGeom>
          <a:solidFill>
            <a:srgbClr val="B2B2B2"/>
          </a:solidFill>
          <a:ln w="9525">
            <a:solidFill>
              <a:srgbClr val="000000"/>
            </a:solidFill>
            <a:round/>
            <a:headEnd/>
            <a:tailEnd/>
          </a:ln>
          <a:effectLst/>
        </p:spPr>
        <p:txBody>
          <a:bodyPr wrap="none" anchor="ctr"/>
          <a:lstStyle/>
          <a:p>
            <a:r>
              <a:rPr lang="en-US" sz="1000"/>
              <a:t>Planned Outage</a:t>
            </a:r>
          </a:p>
        </p:txBody>
      </p:sp>
      <p:sp>
        <p:nvSpPr>
          <p:cNvPr id="384013" name="AutoShape 13"/>
          <p:cNvSpPr>
            <a:spLocks noChangeArrowheads="1"/>
          </p:cNvSpPr>
          <p:nvPr/>
        </p:nvSpPr>
        <p:spPr bwMode="auto">
          <a:xfrm>
            <a:off x="7283450" y="3000375"/>
            <a:ext cx="228600" cy="228600"/>
          </a:xfrm>
          <a:prstGeom prst="triangle">
            <a:avLst>
              <a:gd name="adj" fmla="val 50000"/>
            </a:avLst>
          </a:prstGeom>
          <a:solidFill>
            <a:schemeClr val="accent1"/>
          </a:solidFill>
          <a:ln w="9525">
            <a:solidFill>
              <a:srgbClr val="000000"/>
            </a:solidFill>
            <a:miter lim="800000"/>
            <a:headEnd/>
            <a:tailEnd/>
          </a:ln>
          <a:effectLst/>
        </p:spPr>
        <p:txBody>
          <a:bodyPr wrap="none" anchor="ctr"/>
          <a:lstStyle/>
          <a:p>
            <a:endParaRPr lang="en-US"/>
          </a:p>
        </p:txBody>
      </p:sp>
      <p:sp>
        <p:nvSpPr>
          <p:cNvPr id="384005" name="AutoShape 5"/>
          <p:cNvSpPr>
            <a:spLocks noChangeArrowheads="1"/>
          </p:cNvSpPr>
          <p:nvPr/>
        </p:nvSpPr>
        <p:spPr bwMode="auto">
          <a:xfrm>
            <a:off x="1549400" y="3000375"/>
            <a:ext cx="228600" cy="228600"/>
          </a:xfrm>
          <a:prstGeom prst="triangle">
            <a:avLst>
              <a:gd name="adj" fmla="val 50000"/>
            </a:avLst>
          </a:prstGeom>
          <a:solidFill>
            <a:srgbClr val="B2B2B2"/>
          </a:solidFill>
          <a:ln w="9525">
            <a:solidFill>
              <a:srgbClr val="000000"/>
            </a:solidFill>
            <a:miter lim="800000"/>
            <a:headEnd/>
            <a:tailEnd/>
          </a:ln>
          <a:effectLst/>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4020"/>
                                        </p:tgtEl>
                                        <p:attrNameLst>
                                          <p:attrName>style.visibility</p:attrName>
                                        </p:attrNameLst>
                                      </p:cBhvr>
                                      <p:to>
                                        <p:strVal val="visible"/>
                                      </p:to>
                                    </p:set>
                                    <p:anim calcmode="lin" valueType="num">
                                      <p:cBhvr additive="base">
                                        <p:cTn id="7" dur="500" fill="hold"/>
                                        <p:tgtEl>
                                          <p:spTgt spid="384020"/>
                                        </p:tgtEl>
                                        <p:attrNameLst>
                                          <p:attrName>ppt_x</p:attrName>
                                        </p:attrNameLst>
                                      </p:cBhvr>
                                      <p:tavLst>
                                        <p:tav tm="0">
                                          <p:val>
                                            <p:strVal val="#ppt_x"/>
                                          </p:val>
                                        </p:tav>
                                        <p:tav tm="100000">
                                          <p:val>
                                            <p:strVal val="#ppt_x"/>
                                          </p:val>
                                        </p:tav>
                                      </p:tavLst>
                                    </p:anim>
                                    <p:anim calcmode="lin" valueType="num">
                                      <p:cBhvr additive="base">
                                        <p:cTn id="8" dur="500" fill="hold"/>
                                        <p:tgtEl>
                                          <p:spTgt spid="384020"/>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a:xfrm>
            <a:off x="609600" y="228600"/>
            <a:ext cx="7778750" cy="744538"/>
          </a:xfrm>
          <a:noFill/>
          <a:ln/>
        </p:spPr>
        <p:txBody>
          <a:bodyPr lIns="0" tIns="0" rIns="0" bIns="0" anchor="b"/>
          <a:lstStyle/>
          <a:p>
            <a:pPr marL="0" indent="0" defTabSz="457200">
              <a:spcBef>
                <a:spcPct val="0"/>
              </a:spcBef>
              <a:buClr>
                <a:srgbClr val="008280"/>
              </a:buClr>
              <a:buSzPct val="90000"/>
              <a:buFont typeface="Monotype Sorts" pitchFamily="2" charset="2"/>
              <a:buNone/>
            </a:pPr>
            <a:r>
              <a:rPr lang="en-US" sz="3200" b="1" i="1">
                <a:solidFill>
                  <a:schemeClr val="tx1"/>
                </a:solidFill>
                <a:effectLst>
                  <a:outerShdw blurRad="38100" dist="38100" dir="2700000" algn="tl">
                    <a:srgbClr val="C0C0C0"/>
                  </a:outerShdw>
                </a:effectLst>
              </a:rPr>
              <a:t>Predefined Spectrum Analysis Bands</a:t>
            </a:r>
          </a:p>
        </p:txBody>
      </p:sp>
      <p:grpSp>
        <p:nvGrpSpPr>
          <p:cNvPr id="2" name="Group 3"/>
          <p:cNvGrpSpPr>
            <a:grpSpLocks/>
          </p:cNvGrpSpPr>
          <p:nvPr/>
        </p:nvGrpSpPr>
        <p:grpSpPr bwMode="auto">
          <a:xfrm>
            <a:off x="762000" y="1295400"/>
            <a:ext cx="8077200" cy="4876800"/>
            <a:chOff x="480" y="816"/>
            <a:chExt cx="5088" cy="3072"/>
          </a:xfrm>
        </p:grpSpPr>
        <p:sp>
          <p:nvSpPr>
            <p:cNvPr id="421892" name="Text Box 4"/>
            <p:cNvSpPr txBox="1">
              <a:spLocks noChangeArrowheads="1"/>
            </p:cNvSpPr>
            <p:nvPr/>
          </p:nvSpPr>
          <p:spPr bwMode="auto">
            <a:xfrm>
              <a:off x="5031" y="3062"/>
              <a:ext cx="511" cy="22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20000</a:t>
              </a:r>
              <a:endParaRPr lang="en-US" sz="2200">
                <a:solidFill>
                  <a:schemeClr val="tx1"/>
                </a:solidFill>
                <a:latin typeface="Times" pitchFamily="18" charset="0"/>
              </a:endParaRPr>
            </a:p>
          </p:txBody>
        </p:sp>
        <p:sp>
          <p:nvSpPr>
            <p:cNvPr id="421893" name="Freeform 5"/>
            <p:cNvSpPr>
              <a:spLocks/>
            </p:cNvSpPr>
            <p:nvPr/>
          </p:nvSpPr>
          <p:spPr bwMode="auto">
            <a:xfrm>
              <a:off x="1007" y="1150"/>
              <a:ext cx="236" cy="1795"/>
            </a:xfrm>
            <a:custGeom>
              <a:avLst/>
              <a:gdLst/>
              <a:ahLst/>
              <a:cxnLst>
                <a:cxn ang="0">
                  <a:pos x="0" y="0"/>
                </a:cxn>
                <a:cxn ang="0">
                  <a:pos x="274" y="0"/>
                </a:cxn>
                <a:cxn ang="0">
                  <a:pos x="274" y="1362"/>
                </a:cxn>
                <a:cxn ang="0">
                  <a:pos x="0" y="1362"/>
                </a:cxn>
                <a:cxn ang="0">
                  <a:pos x="0" y="0"/>
                </a:cxn>
                <a:cxn ang="0">
                  <a:pos x="0" y="0"/>
                </a:cxn>
                <a:cxn ang="0">
                  <a:pos x="0" y="0"/>
                </a:cxn>
              </a:cxnLst>
              <a:rect l="0" t="0" r="r" b="b"/>
              <a:pathLst>
                <a:path w="275" h="1363">
                  <a:moveTo>
                    <a:pt x="0" y="0"/>
                  </a:moveTo>
                  <a:lnTo>
                    <a:pt x="274" y="0"/>
                  </a:lnTo>
                  <a:lnTo>
                    <a:pt x="274" y="1362"/>
                  </a:lnTo>
                  <a:lnTo>
                    <a:pt x="0" y="1362"/>
                  </a:lnTo>
                  <a:lnTo>
                    <a:pt x="0" y="0"/>
                  </a:lnTo>
                  <a:lnTo>
                    <a:pt x="0" y="0"/>
                  </a:lnTo>
                  <a:lnTo>
                    <a:pt x="0" y="0"/>
                  </a:lnTo>
                </a:path>
              </a:pathLst>
            </a:custGeom>
            <a:solidFill>
              <a:srgbClr val="D2D2D2"/>
            </a:solidFill>
            <a:ln w="9525" cap="flat" cmpd="sng">
              <a:solidFill>
                <a:srgbClr val="000000"/>
              </a:solidFill>
              <a:prstDash val="solid"/>
              <a:round/>
              <a:headEnd type="none" w="med" len="med"/>
              <a:tailEnd type="none" w="med" len="med"/>
            </a:ln>
            <a:effectLst/>
          </p:spPr>
          <p:txBody>
            <a:bodyPr/>
            <a:lstStyle/>
            <a:p>
              <a:endParaRPr lang="en-US"/>
            </a:p>
          </p:txBody>
        </p:sp>
        <p:sp>
          <p:nvSpPr>
            <p:cNvPr id="421894" name="Line 6"/>
            <p:cNvSpPr>
              <a:spLocks noChangeShapeType="1"/>
            </p:cNvSpPr>
            <p:nvPr/>
          </p:nvSpPr>
          <p:spPr bwMode="auto">
            <a:xfrm flipV="1">
              <a:off x="843" y="2944"/>
              <a:ext cx="4579" cy="10"/>
            </a:xfrm>
            <a:prstGeom prst="line">
              <a:avLst/>
            </a:prstGeom>
            <a:noFill/>
            <a:ln w="38100">
              <a:solidFill>
                <a:srgbClr val="000000"/>
              </a:solidFill>
              <a:round/>
              <a:headEnd/>
              <a:tailEnd/>
            </a:ln>
            <a:effectLst/>
          </p:spPr>
          <p:txBody>
            <a:bodyPr wrap="none" anchor="ctr"/>
            <a:lstStyle/>
            <a:p>
              <a:endParaRPr lang="en-US"/>
            </a:p>
          </p:txBody>
        </p:sp>
        <p:sp>
          <p:nvSpPr>
            <p:cNvPr id="421895" name="Line 7"/>
            <p:cNvSpPr>
              <a:spLocks noChangeShapeType="1"/>
            </p:cNvSpPr>
            <p:nvPr/>
          </p:nvSpPr>
          <p:spPr bwMode="auto">
            <a:xfrm>
              <a:off x="833" y="1058"/>
              <a:ext cx="10" cy="1896"/>
            </a:xfrm>
            <a:prstGeom prst="line">
              <a:avLst/>
            </a:prstGeom>
            <a:noFill/>
            <a:ln w="38100">
              <a:solidFill>
                <a:srgbClr val="000000"/>
              </a:solidFill>
              <a:round/>
              <a:headEnd/>
              <a:tailEnd/>
            </a:ln>
            <a:effectLst/>
          </p:spPr>
          <p:txBody>
            <a:bodyPr wrap="none" anchor="ctr"/>
            <a:lstStyle/>
            <a:p>
              <a:endParaRPr lang="en-US"/>
            </a:p>
          </p:txBody>
        </p:sp>
        <p:sp>
          <p:nvSpPr>
            <p:cNvPr id="421896" name="Freeform 8"/>
            <p:cNvSpPr>
              <a:spLocks/>
            </p:cNvSpPr>
            <p:nvPr/>
          </p:nvSpPr>
          <p:spPr bwMode="auto">
            <a:xfrm>
              <a:off x="869" y="1270"/>
              <a:ext cx="2311" cy="1650"/>
            </a:xfrm>
            <a:custGeom>
              <a:avLst/>
              <a:gdLst/>
              <a:ahLst/>
              <a:cxnLst>
                <a:cxn ang="0">
                  <a:pos x="0" y="1218"/>
                </a:cxn>
                <a:cxn ang="0">
                  <a:pos x="87" y="1164"/>
                </a:cxn>
                <a:cxn ang="0">
                  <a:pos x="161" y="1218"/>
                </a:cxn>
                <a:cxn ang="0">
                  <a:pos x="261" y="1200"/>
                </a:cxn>
                <a:cxn ang="0">
                  <a:pos x="334" y="0"/>
                </a:cxn>
                <a:cxn ang="0">
                  <a:pos x="347" y="1200"/>
                </a:cxn>
                <a:cxn ang="0">
                  <a:pos x="435" y="1200"/>
                </a:cxn>
                <a:cxn ang="0">
                  <a:pos x="550" y="1145"/>
                </a:cxn>
                <a:cxn ang="0">
                  <a:pos x="593" y="419"/>
                </a:cxn>
                <a:cxn ang="0">
                  <a:pos x="651" y="1164"/>
                </a:cxn>
                <a:cxn ang="0">
                  <a:pos x="766" y="1200"/>
                </a:cxn>
                <a:cxn ang="0">
                  <a:pos x="853" y="1145"/>
                </a:cxn>
                <a:cxn ang="0">
                  <a:pos x="896" y="710"/>
                </a:cxn>
                <a:cxn ang="0">
                  <a:pos x="925" y="1164"/>
                </a:cxn>
                <a:cxn ang="0">
                  <a:pos x="1056" y="1126"/>
                </a:cxn>
                <a:cxn ang="0">
                  <a:pos x="1172" y="1164"/>
                </a:cxn>
                <a:cxn ang="0">
                  <a:pos x="1228" y="1090"/>
                </a:cxn>
                <a:cxn ang="0">
                  <a:pos x="1315" y="1164"/>
                </a:cxn>
                <a:cxn ang="0">
                  <a:pos x="1416" y="1108"/>
                </a:cxn>
                <a:cxn ang="0">
                  <a:pos x="1503" y="1182"/>
                </a:cxn>
                <a:cxn ang="0">
                  <a:pos x="1663" y="1200"/>
                </a:cxn>
                <a:cxn ang="0">
                  <a:pos x="1792" y="1218"/>
                </a:cxn>
                <a:cxn ang="0">
                  <a:pos x="1894" y="1182"/>
                </a:cxn>
                <a:cxn ang="0">
                  <a:pos x="2053" y="1253"/>
                </a:cxn>
                <a:cxn ang="0">
                  <a:pos x="2169" y="1218"/>
                </a:cxn>
                <a:cxn ang="0">
                  <a:pos x="2298" y="1236"/>
                </a:cxn>
                <a:cxn ang="0">
                  <a:pos x="2529" y="1253"/>
                </a:cxn>
                <a:cxn ang="0">
                  <a:pos x="2629" y="1182"/>
                </a:cxn>
                <a:cxn ang="0">
                  <a:pos x="2688" y="1253"/>
                </a:cxn>
              </a:cxnLst>
              <a:rect l="0" t="0" r="r" b="b"/>
              <a:pathLst>
                <a:path w="2689" h="1254">
                  <a:moveTo>
                    <a:pt x="0" y="1218"/>
                  </a:moveTo>
                  <a:lnTo>
                    <a:pt x="87" y="1164"/>
                  </a:lnTo>
                  <a:lnTo>
                    <a:pt x="161" y="1218"/>
                  </a:lnTo>
                  <a:lnTo>
                    <a:pt x="261" y="1200"/>
                  </a:lnTo>
                  <a:lnTo>
                    <a:pt x="334" y="0"/>
                  </a:lnTo>
                  <a:lnTo>
                    <a:pt x="347" y="1200"/>
                  </a:lnTo>
                  <a:lnTo>
                    <a:pt x="435" y="1200"/>
                  </a:lnTo>
                  <a:lnTo>
                    <a:pt x="550" y="1145"/>
                  </a:lnTo>
                  <a:lnTo>
                    <a:pt x="593" y="419"/>
                  </a:lnTo>
                  <a:lnTo>
                    <a:pt x="651" y="1164"/>
                  </a:lnTo>
                  <a:lnTo>
                    <a:pt x="766" y="1200"/>
                  </a:lnTo>
                  <a:lnTo>
                    <a:pt x="853" y="1145"/>
                  </a:lnTo>
                  <a:lnTo>
                    <a:pt x="896" y="710"/>
                  </a:lnTo>
                  <a:lnTo>
                    <a:pt x="925" y="1164"/>
                  </a:lnTo>
                  <a:lnTo>
                    <a:pt x="1056" y="1126"/>
                  </a:lnTo>
                  <a:lnTo>
                    <a:pt x="1172" y="1164"/>
                  </a:lnTo>
                  <a:lnTo>
                    <a:pt x="1228" y="1090"/>
                  </a:lnTo>
                  <a:lnTo>
                    <a:pt x="1315" y="1164"/>
                  </a:lnTo>
                  <a:lnTo>
                    <a:pt x="1416" y="1108"/>
                  </a:lnTo>
                  <a:lnTo>
                    <a:pt x="1503" y="1182"/>
                  </a:lnTo>
                  <a:lnTo>
                    <a:pt x="1663" y="1200"/>
                  </a:lnTo>
                  <a:lnTo>
                    <a:pt x="1792" y="1218"/>
                  </a:lnTo>
                  <a:lnTo>
                    <a:pt x="1894" y="1182"/>
                  </a:lnTo>
                  <a:lnTo>
                    <a:pt x="2053" y="1253"/>
                  </a:lnTo>
                  <a:lnTo>
                    <a:pt x="2169" y="1218"/>
                  </a:lnTo>
                  <a:lnTo>
                    <a:pt x="2298" y="1236"/>
                  </a:lnTo>
                  <a:lnTo>
                    <a:pt x="2529" y="1253"/>
                  </a:lnTo>
                  <a:lnTo>
                    <a:pt x="2629" y="1182"/>
                  </a:lnTo>
                  <a:lnTo>
                    <a:pt x="2688" y="1253"/>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21897" name="Freeform 9"/>
            <p:cNvSpPr>
              <a:spLocks/>
            </p:cNvSpPr>
            <p:nvPr/>
          </p:nvSpPr>
          <p:spPr bwMode="auto">
            <a:xfrm>
              <a:off x="869" y="2659"/>
              <a:ext cx="139" cy="286"/>
            </a:xfrm>
            <a:custGeom>
              <a:avLst/>
              <a:gdLst/>
              <a:ahLst/>
              <a:cxnLst>
                <a:cxn ang="0">
                  <a:pos x="0" y="0"/>
                </a:cxn>
                <a:cxn ang="0">
                  <a:pos x="161" y="0"/>
                </a:cxn>
                <a:cxn ang="0">
                  <a:pos x="161" y="216"/>
                </a:cxn>
                <a:cxn ang="0">
                  <a:pos x="0" y="216"/>
                </a:cxn>
                <a:cxn ang="0">
                  <a:pos x="0" y="0"/>
                </a:cxn>
                <a:cxn ang="0">
                  <a:pos x="0" y="0"/>
                </a:cxn>
              </a:cxnLst>
              <a:rect l="0" t="0" r="r" b="b"/>
              <a:pathLst>
                <a:path w="162" h="217">
                  <a:moveTo>
                    <a:pt x="0" y="0"/>
                  </a:moveTo>
                  <a:lnTo>
                    <a:pt x="161" y="0"/>
                  </a:lnTo>
                  <a:lnTo>
                    <a:pt x="161" y="216"/>
                  </a:lnTo>
                  <a:lnTo>
                    <a:pt x="0" y="216"/>
                  </a:lnTo>
                  <a:lnTo>
                    <a:pt x="0" y="0"/>
                  </a:lnTo>
                  <a:lnTo>
                    <a:pt x="0" y="0"/>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21898" name="Freeform 10"/>
            <p:cNvSpPr>
              <a:spLocks/>
            </p:cNvSpPr>
            <p:nvPr/>
          </p:nvSpPr>
          <p:spPr bwMode="auto">
            <a:xfrm>
              <a:off x="1242" y="1701"/>
              <a:ext cx="274" cy="1244"/>
            </a:xfrm>
            <a:custGeom>
              <a:avLst/>
              <a:gdLst/>
              <a:ahLst/>
              <a:cxnLst>
                <a:cxn ang="0">
                  <a:pos x="0" y="0"/>
                </a:cxn>
                <a:cxn ang="0">
                  <a:pos x="317" y="0"/>
                </a:cxn>
                <a:cxn ang="0">
                  <a:pos x="317" y="944"/>
                </a:cxn>
                <a:cxn ang="0">
                  <a:pos x="0" y="944"/>
                </a:cxn>
                <a:cxn ang="0">
                  <a:pos x="0" y="0"/>
                </a:cxn>
                <a:cxn ang="0">
                  <a:pos x="0" y="0"/>
                </a:cxn>
              </a:cxnLst>
              <a:rect l="0" t="0" r="r" b="b"/>
              <a:pathLst>
                <a:path w="318" h="945">
                  <a:moveTo>
                    <a:pt x="0" y="0"/>
                  </a:moveTo>
                  <a:lnTo>
                    <a:pt x="317" y="0"/>
                  </a:lnTo>
                  <a:lnTo>
                    <a:pt x="317" y="944"/>
                  </a:lnTo>
                  <a:lnTo>
                    <a:pt x="0" y="944"/>
                  </a:lnTo>
                  <a:lnTo>
                    <a:pt x="0" y="0"/>
                  </a:lnTo>
                  <a:lnTo>
                    <a:pt x="0" y="0"/>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21899" name="Freeform 11"/>
            <p:cNvSpPr>
              <a:spLocks/>
            </p:cNvSpPr>
            <p:nvPr/>
          </p:nvSpPr>
          <p:spPr bwMode="auto">
            <a:xfrm>
              <a:off x="1512" y="2560"/>
              <a:ext cx="857" cy="385"/>
            </a:xfrm>
            <a:custGeom>
              <a:avLst/>
              <a:gdLst/>
              <a:ahLst/>
              <a:cxnLst>
                <a:cxn ang="0">
                  <a:pos x="0" y="0"/>
                </a:cxn>
                <a:cxn ang="0">
                  <a:pos x="996" y="0"/>
                </a:cxn>
                <a:cxn ang="0">
                  <a:pos x="996" y="291"/>
                </a:cxn>
                <a:cxn ang="0">
                  <a:pos x="0" y="291"/>
                </a:cxn>
                <a:cxn ang="0">
                  <a:pos x="0" y="0"/>
                </a:cxn>
                <a:cxn ang="0">
                  <a:pos x="0" y="0"/>
                </a:cxn>
              </a:cxnLst>
              <a:rect l="0" t="0" r="r" b="b"/>
              <a:pathLst>
                <a:path w="997" h="292">
                  <a:moveTo>
                    <a:pt x="0" y="0"/>
                  </a:moveTo>
                  <a:lnTo>
                    <a:pt x="996" y="0"/>
                  </a:lnTo>
                  <a:lnTo>
                    <a:pt x="996" y="291"/>
                  </a:lnTo>
                  <a:lnTo>
                    <a:pt x="0" y="291"/>
                  </a:lnTo>
                  <a:lnTo>
                    <a:pt x="0" y="0"/>
                  </a:lnTo>
                  <a:lnTo>
                    <a:pt x="0" y="0"/>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21900" name="Freeform 12"/>
            <p:cNvSpPr>
              <a:spLocks/>
            </p:cNvSpPr>
            <p:nvPr/>
          </p:nvSpPr>
          <p:spPr bwMode="auto">
            <a:xfrm>
              <a:off x="2367" y="2727"/>
              <a:ext cx="1412" cy="218"/>
            </a:xfrm>
            <a:custGeom>
              <a:avLst/>
              <a:gdLst/>
              <a:ahLst/>
              <a:cxnLst>
                <a:cxn ang="0">
                  <a:pos x="0" y="0"/>
                </a:cxn>
                <a:cxn ang="0">
                  <a:pos x="1641" y="0"/>
                </a:cxn>
                <a:cxn ang="0">
                  <a:pos x="1641" y="164"/>
                </a:cxn>
                <a:cxn ang="0">
                  <a:pos x="0" y="164"/>
                </a:cxn>
                <a:cxn ang="0">
                  <a:pos x="0" y="0"/>
                </a:cxn>
                <a:cxn ang="0">
                  <a:pos x="0" y="0"/>
                </a:cxn>
              </a:cxnLst>
              <a:rect l="0" t="0" r="r" b="b"/>
              <a:pathLst>
                <a:path w="1642" h="165">
                  <a:moveTo>
                    <a:pt x="0" y="0"/>
                  </a:moveTo>
                  <a:lnTo>
                    <a:pt x="1641" y="0"/>
                  </a:lnTo>
                  <a:lnTo>
                    <a:pt x="1641" y="164"/>
                  </a:lnTo>
                  <a:lnTo>
                    <a:pt x="0" y="164"/>
                  </a:lnTo>
                  <a:lnTo>
                    <a:pt x="0" y="0"/>
                  </a:lnTo>
                  <a:lnTo>
                    <a:pt x="0" y="0"/>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21901" name="Line 13"/>
            <p:cNvSpPr>
              <a:spLocks noChangeShapeType="1"/>
            </p:cNvSpPr>
            <p:nvPr/>
          </p:nvSpPr>
          <p:spPr bwMode="auto">
            <a:xfrm>
              <a:off x="1924" y="3017"/>
              <a:ext cx="0" cy="213"/>
            </a:xfrm>
            <a:prstGeom prst="line">
              <a:avLst/>
            </a:prstGeom>
            <a:noFill/>
            <a:ln w="9525">
              <a:solidFill>
                <a:srgbClr val="000000"/>
              </a:solidFill>
              <a:round/>
              <a:headEnd/>
              <a:tailEnd/>
            </a:ln>
            <a:effectLst/>
          </p:spPr>
          <p:txBody>
            <a:bodyPr wrap="none" anchor="ctr"/>
            <a:lstStyle/>
            <a:p>
              <a:endParaRPr lang="en-US"/>
            </a:p>
          </p:txBody>
        </p:sp>
        <p:sp>
          <p:nvSpPr>
            <p:cNvPr id="421902" name="Line 14"/>
            <p:cNvSpPr>
              <a:spLocks noChangeShapeType="1"/>
            </p:cNvSpPr>
            <p:nvPr/>
          </p:nvSpPr>
          <p:spPr bwMode="auto">
            <a:xfrm>
              <a:off x="3019" y="3017"/>
              <a:ext cx="0" cy="213"/>
            </a:xfrm>
            <a:prstGeom prst="line">
              <a:avLst/>
            </a:prstGeom>
            <a:noFill/>
            <a:ln w="9525">
              <a:solidFill>
                <a:srgbClr val="000000"/>
              </a:solidFill>
              <a:round/>
              <a:headEnd/>
              <a:tailEnd/>
            </a:ln>
            <a:effectLst/>
          </p:spPr>
          <p:txBody>
            <a:bodyPr wrap="none" anchor="ctr"/>
            <a:lstStyle/>
            <a:p>
              <a:endParaRPr lang="en-US"/>
            </a:p>
          </p:txBody>
        </p:sp>
        <p:sp>
          <p:nvSpPr>
            <p:cNvPr id="421903" name="Line 15"/>
            <p:cNvSpPr>
              <a:spLocks noChangeShapeType="1"/>
            </p:cNvSpPr>
            <p:nvPr/>
          </p:nvSpPr>
          <p:spPr bwMode="auto">
            <a:xfrm>
              <a:off x="4111" y="3017"/>
              <a:ext cx="0" cy="213"/>
            </a:xfrm>
            <a:prstGeom prst="line">
              <a:avLst/>
            </a:prstGeom>
            <a:noFill/>
            <a:ln w="9525">
              <a:solidFill>
                <a:srgbClr val="000000"/>
              </a:solidFill>
              <a:round/>
              <a:headEnd/>
              <a:tailEnd/>
            </a:ln>
            <a:effectLst/>
          </p:spPr>
          <p:txBody>
            <a:bodyPr wrap="none" anchor="ctr"/>
            <a:lstStyle/>
            <a:p>
              <a:endParaRPr lang="en-US"/>
            </a:p>
          </p:txBody>
        </p:sp>
        <p:sp>
          <p:nvSpPr>
            <p:cNvPr id="421904" name="Line 16"/>
            <p:cNvSpPr>
              <a:spLocks noChangeShapeType="1"/>
            </p:cNvSpPr>
            <p:nvPr/>
          </p:nvSpPr>
          <p:spPr bwMode="auto">
            <a:xfrm>
              <a:off x="5204" y="3017"/>
              <a:ext cx="0" cy="213"/>
            </a:xfrm>
            <a:prstGeom prst="line">
              <a:avLst/>
            </a:prstGeom>
            <a:noFill/>
            <a:ln w="9525">
              <a:solidFill>
                <a:srgbClr val="000000"/>
              </a:solidFill>
              <a:round/>
              <a:headEnd/>
              <a:tailEnd/>
            </a:ln>
            <a:effectLst/>
          </p:spPr>
          <p:txBody>
            <a:bodyPr wrap="none" anchor="ctr"/>
            <a:lstStyle/>
            <a:p>
              <a:endParaRPr lang="en-US"/>
            </a:p>
          </p:txBody>
        </p:sp>
        <p:sp>
          <p:nvSpPr>
            <p:cNvPr id="421905" name="Text Box 17"/>
            <p:cNvSpPr txBox="1">
              <a:spLocks noChangeArrowheads="1"/>
            </p:cNvSpPr>
            <p:nvPr/>
          </p:nvSpPr>
          <p:spPr bwMode="auto">
            <a:xfrm>
              <a:off x="550" y="2535"/>
              <a:ext cx="293" cy="33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0.3</a:t>
              </a:r>
              <a:endParaRPr lang="en-US" sz="2200">
                <a:solidFill>
                  <a:schemeClr val="tx1"/>
                </a:solidFill>
                <a:latin typeface="Times" pitchFamily="18" charset="0"/>
              </a:endParaRPr>
            </a:p>
          </p:txBody>
        </p:sp>
        <p:sp>
          <p:nvSpPr>
            <p:cNvPr id="421906" name="Text Box 18"/>
            <p:cNvSpPr txBox="1">
              <a:spLocks noChangeArrowheads="1"/>
            </p:cNvSpPr>
            <p:nvPr/>
          </p:nvSpPr>
          <p:spPr bwMode="auto">
            <a:xfrm>
              <a:off x="525" y="2309"/>
              <a:ext cx="248" cy="33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0.6</a:t>
              </a:r>
              <a:endParaRPr lang="en-US" sz="2200">
                <a:solidFill>
                  <a:schemeClr val="tx1"/>
                </a:solidFill>
                <a:latin typeface="Times" pitchFamily="18" charset="0"/>
              </a:endParaRPr>
            </a:p>
          </p:txBody>
        </p:sp>
        <p:sp>
          <p:nvSpPr>
            <p:cNvPr id="421907" name="Text Box 19"/>
            <p:cNvSpPr txBox="1">
              <a:spLocks noChangeArrowheads="1"/>
            </p:cNvSpPr>
            <p:nvPr/>
          </p:nvSpPr>
          <p:spPr bwMode="auto">
            <a:xfrm>
              <a:off x="525" y="1951"/>
              <a:ext cx="294" cy="339"/>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0.9</a:t>
              </a:r>
              <a:endParaRPr lang="en-US" sz="2200">
                <a:solidFill>
                  <a:schemeClr val="tx1"/>
                </a:solidFill>
                <a:latin typeface="Times" pitchFamily="18" charset="0"/>
              </a:endParaRPr>
            </a:p>
          </p:txBody>
        </p:sp>
        <p:sp>
          <p:nvSpPr>
            <p:cNvPr id="421908" name="Text Box 20"/>
            <p:cNvSpPr txBox="1">
              <a:spLocks noChangeArrowheads="1"/>
            </p:cNvSpPr>
            <p:nvPr/>
          </p:nvSpPr>
          <p:spPr bwMode="auto">
            <a:xfrm>
              <a:off x="480" y="1593"/>
              <a:ext cx="339" cy="340"/>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1.2</a:t>
              </a:r>
              <a:endParaRPr lang="en-US" sz="2200">
                <a:solidFill>
                  <a:schemeClr val="tx1"/>
                </a:solidFill>
                <a:latin typeface="Times" pitchFamily="18" charset="0"/>
              </a:endParaRPr>
            </a:p>
          </p:txBody>
        </p:sp>
        <p:sp>
          <p:nvSpPr>
            <p:cNvPr id="421909" name="Text Box 21"/>
            <p:cNvSpPr txBox="1">
              <a:spLocks noChangeArrowheads="1"/>
            </p:cNvSpPr>
            <p:nvPr/>
          </p:nvSpPr>
          <p:spPr bwMode="auto">
            <a:xfrm>
              <a:off x="480" y="1307"/>
              <a:ext cx="339" cy="340"/>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1.5</a:t>
              </a:r>
              <a:endParaRPr lang="en-US" sz="2200">
                <a:solidFill>
                  <a:schemeClr val="tx1"/>
                </a:solidFill>
                <a:latin typeface="Times" pitchFamily="18" charset="0"/>
              </a:endParaRPr>
            </a:p>
          </p:txBody>
        </p:sp>
        <p:sp>
          <p:nvSpPr>
            <p:cNvPr id="421910" name="Text Box 22"/>
            <p:cNvSpPr txBox="1">
              <a:spLocks noChangeArrowheads="1"/>
            </p:cNvSpPr>
            <p:nvPr/>
          </p:nvSpPr>
          <p:spPr bwMode="auto">
            <a:xfrm>
              <a:off x="480" y="949"/>
              <a:ext cx="293" cy="33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1.8</a:t>
              </a:r>
              <a:endParaRPr lang="en-US" sz="2200">
                <a:solidFill>
                  <a:schemeClr val="tx1"/>
                </a:solidFill>
                <a:latin typeface="Times" pitchFamily="18" charset="0"/>
              </a:endParaRPr>
            </a:p>
          </p:txBody>
        </p:sp>
        <p:sp>
          <p:nvSpPr>
            <p:cNvPr id="421911" name="Line 23"/>
            <p:cNvSpPr>
              <a:spLocks noChangeShapeType="1"/>
            </p:cNvSpPr>
            <p:nvPr/>
          </p:nvSpPr>
          <p:spPr bwMode="auto">
            <a:xfrm>
              <a:off x="776" y="2751"/>
              <a:ext cx="75" cy="0"/>
            </a:xfrm>
            <a:prstGeom prst="line">
              <a:avLst/>
            </a:prstGeom>
            <a:noFill/>
            <a:ln w="9525">
              <a:solidFill>
                <a:srgbClr val="000000"/>
              </a:solidFill>
              <a:round/>
              <a:headEnd/>
              <a:tailEnd/>
            </a:ln>
            <a:effectLst/>
          </p:spPr>
          <p:txBody>
            <a:bodyPr wrap="none" anchor="ctr"/>
            <a:lstStyle/>
            <a:p>
              <a:endParaRPr lang="en-US"/>
            </a:p>
          </p:txBody>
        </p:sp>
        <p:sp>
          <p:nvSpPr>
            <p:cNvPr id="421912" name="Line 24"/>
            <p:cNvSpPr>
              <a:spLocks noChangeShapeType="1"/>
            </p:cNvSpPr>
            <p:nvPr/>
          </p:nvSpPr>
          <p:spPr bwMode="auto">
            <a:xfrm>
              <a:off x="776" y="2427"/>
              <a:ext cx="75" cy="0"/>
            </a:xfrm>
            <a:prstGeom prst="line">
              <a:avLst/>
            </a:prstGeom>
            <a:noFill/>
            <a:ln w="9525">
              <a:solidFill>
                <a:srgbClr val="000000"/>
              </a:solidFill>
              <a:round/>
              <a:headEnd/>
              <a:tailEnd/>
            </a:ln>
            <a:effectLst/>
          </p:spPr>
          <p:txBody>
            <a:bodyPr wrap="none" anchor="ctr"/>
            <a:lstStyle/>
            <a:p>
              <a:endParaRPr lang="en-US"/>
            </a:p>
          </p:txBody>
        </p:sp>
        <p:sp>
          <p:nvSpPr>
            <p:cNvPr id="421913" name="Line 25"/>
            <p:cNvSpPr>
              <a:spLocks noChangeShapeType="1"/>
            </p:cNvSpPr>
            <p:nvPr/>
          </p:nvSpPr>
          <p:spPr bwMode="auto">
            <a:xfrm>
              <a:off x="776" y="2104"/>
              <a:ext cx="75" cy="0"/>
            </a:xfrm>
            <a:prstGeom prst="line">
              <a:avLst/>
            </a:prstGeom>
            <a:noFill/>
            <a:ln w="9525">
              <a:solidFill>
                <a:srgbClr val="000000"/>
              </a:solidFill>
              <a:round/>
              <a:headEnd/>
              <a:tailEnd/>
            </a:ln>
            <a:effectLst/>
          </p:spPr>
          <p:txBody>
            <a:bodyPr wrap="none" anchor="ctr"/>
            <a:lstStyle/>
            <a:p>
              <a:endParaRPr lang="en-US"/>
            </a:p>
          </p:txBody>
        </p:sp>
        <p:sp>
          <p:nvSpPr>
            <p:cNvPr id="421914" name="Line 26"/>
            <p:cNvSpPr>
              <a:spLocks noChangeShapeType="1"/>
            </p:cNvSpPr>
            <p:nvPr/>
          </p:nvSpPr>
          <p:spPr bwMode="auto">
            <a:xfrm>
              <a:off x="776" y="1780"/>
              <a:ext cx="75" cy="0"/>
            </a:xfrm>
            <a:prstGeom prst="line">
              <a:avLst/>
            </a:prstGeom>
            <a:noFill/>
            <a:ln w="9525">
              <a:solidFill>
                <a:srgbClr val="000000"/>
              </a:solidFill>
              <a:round/>
              <a:headEnd/>
              <a:tailEnd/>
            </a:ln>
            <a:effectLst/>
          </p:spPr>
          <p:txBody>
            <a:bodyPr wrap="none" anchor="ctr"/>
            <a:lstStyle/>
            <a:p>
              <a:endParaRPr lang="en-US"/>
            </a:p>
          </p:txBody>
        </p:sp>
        <p:sp>
          <p:nvSpPr>
            <p:cNvPr id="421915" name="Line 27"/>
            <p:cNvSpPr>
              <a:spLocks noChangeShapeType="1"/>
            </p:cNvSpPr>
            <p:nvPr/>
          </p:nvSpPr>
          <p:spPr bwMode="auto">
            <a:xfrm>
              <a:off x="776" y="1452"/>
              <a:ext cx="75" cy="0"/>
            </a:xfrm>
            <a:prstGeom prst="line">
              <a:avLst/>
            </a:prstGeom>
            <a:noFill/>
            <a:ln w="9525">
              <a:solidFill>
                <a:srgbClr val="000000"/>
              </a:solidFill>
              <a:round/>
              <a:headEnd/>
              <a:tailEnd/>
            </a:ln>
            <a:effectLst/>
          </p:spPr>
          <p:txBody>
            <a:bodyPr wrap="none" anchor="ctr"/>
            <a:lstStyle/>
            <a:p>
              <a:endParaRPr lang="en-US"/>
            </a:p>
          </p:txBody>
        </p:sp>
        <p:sp>
          <p:nvSpPr>
            <p:cNvPr id="421916" name="Line 28"/>
            <p:cNvSpPr>
              <a:spLocks noChangeShapeType="1"/>
            </p:cNvSpPr>
            <p:nvPr/>
          </p:nvSpPr>
          <p:spPr bwMode="auto">
            <a:xfrm>
              <a:off x="776" y="1126"/>
              <a:ext cx="75" cy="0"/>
            </a:xfrm>
            <a:prstGeom prst="line">
              <a:avLst/>
            </a:prstGeom>
            <a:noFill/>
            <a:ln w="9525">
              <a:solidFill>
                <a:srgbClr val="000000"/>
              </a:solidFill>
              <a:round/>
              <a:headEnd/>
              <a:tailEnd/>
            </a:ln>
            <a:effectLst/>
          </p:spPr>
          <p:txBody>
            <a:bodyPr wrap="none" anchor="ctr"/>
            <a:lstStyle/>
            <a:p>
              <a:endParaRPr lang="en-US"/>
            </a:p>
          </p:txBody>
        </p:sp>
        <p:sp>
          <p:nvSpPr>
            <p:cNvPr id="421917" name="Text Box 29"/>
            <p:cNvSpPr txBox="1">
              <a:spLocks noChangeArrowheads="1"/>
            </p:cNvSpPr>
            <p:nvPr/>
          </p:nvSpPr>
          <p:spPr bwMode="auto">
            <a:xfrm>
              <a:off x="912" y="816"/>
              <a:ext cx="2144" cy="279"/>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1xRPM - BALANCE</a:t>
              </a:r>
              <a:endParaRPr lang="en-US" sz="2200">
                <a:solidFill>
                  <a:schemeClr val="tx1"/>
                </a:solidFill>
                <a:latin typeface="Times" pitchFamily="18" charset="0"/>
              </a:endParaRPr>
            </a:p>
          </p:txBody>
        </p:sp>
        <p:sp>
          <p:nvSpPr>
            <p:cNvPr id="421918" name="Text Box 30"/>
            <p:cNvSpPr txBox="1">
              <a:spLocks noChangeArrowheads="1"/>
            </p:cNvSpPr>
            <p:nvPr/>
          </p:nvSpPr>
          <p:spPr bwMode="auto">
            <a:xfrm>
              <a:off x="1318" y="1126"/>
              <a:ext cx="1659" cy="445"/>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2xRPM - ALIGNMENT</a:t>
              </a:r>
              <a:endParaRPr lang="en-US" sz="2200">
                <a:solidFill>
                  <a:schemeClr val="tx1"/>
                </a:solidFill>
                <a:latin typeface="Times" pitchFamily="18" charset="0"/>
              </a:endParaRPr>
            </a:p>
          </p:txBody>
        </p:sp>
        <p:sp>
          <p:nvSpPr>
            <p:cNvPr id="421919" name="Text Box 31"/>
            <p:cNvSpPr txBox="1">
              <a:spLocks noChangeArrowheads="1"/>
            </p:cNvSpPr>
            <p:nvPr/>
          </p:nvSpPr>
          <p:spPr bwMode="auto">
            <a:xfrm>
              <a:off x="1607" y="1620"/>
              <a:ext cx="2063" cy="364"/>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3-5xRPM - LOOSENESS</a:t>
              </a:r>
              <a:endParaRPr lang="en-US" sz="2200">
                <a:solidFill>
                  <a:schemeClr val="tx1"/>
                </a:solidFill>
                <a:latin typeface="Times" pitchFamily="18" charset="0"/>
              </a:endParaRPr>
            </a:p>
          </p:txBody>
        </p:sp>
        <p:sp>
          <p:nvSpPr>
            <p:cNvPr id="421920" name="Text Box 32"/>
            <p:cNvSpPr txBox="1">
              <a:spLocks noChangeArrowheads="1"/>
            </p:cNvSpPr>
            <p:nvPr/>
          </p:nvSpPr>
          <p:spPr bwMode="auto">
            <a:xfrm>
              <a:off x="1778" y="3226"/>
              <a:ext cx="502" cy="340"/>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5000</a:t>
              </a:r>
              <a:endParaRPr lang="en-US" sz="2200">
                <a:solidFill>
                  <a:schemeClr val="tx1"/>
                </a:solidFill>
                <a:latin typeface="Times" pitchFamily="18" charset="0"/>
              </a:endParaRPr>
            </a:p>
          </p:txBody>
        </p:sp>
        <p:sp>
          <p:nvSpPr>
            <p:cNvPr id="421921" name="Text Box 33"/>
            <p:cNvSpPr txBox="1">
              <a:spLocks noChangeArrowheads="1"/>
            </p:cNvSpPr>
            <p:nvPr/>
          </p:nvSpPr>
          <p:spPr bwMode="auto">
            <a:xfrm>
              <a:off x="2870" y="3226"/>
              <a:ext cx="441" cy="340"/>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10000</a:t>
              </a:r>
              <a:endParaRPr lang="en-US" sz="2200">
                <a:solidFill>
                  <a:schemeClr val="tx1"/>
                </a:solidFill>
                <a:latin typeface="Times" pitchFamily="18" charset="0"/>
              </a:endParaRPr>
            </a:p>
          </p:txBody>
        </p:sp>
        <p:sp>
          <p:nvSpPr>
            <p:cNvPr id="421922" name="Text Box 34"/>
            <p:cNvSpPr txBox="1">
              <a:spLocks noChangeArrowheads="1"/>
            </p:cNvSpPr>
            <p:nvPr/>
          </p:nvSpPr>
          <p:spPr bwMode="auto">
            <a:xfrm>
              <a:off x="3964" y="3226"/>
              <a:ext cx="462" cy="340"/>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15000</a:t>
              </a:r>
              <a:endParaRPr lang="en-US" sz="2200">
                <a:solidFill>
                  <a:schemeClr val="tx1"/>
                </a:solidFill>
                <a:latin typeface="Times" pitchFamily="18" charset="0"/>
              </a:endParaRPr>
            </a:p>
          </p:txBody>
        </p:sp>
        <p:sp>
          <p:nvSpPr>
            <p:cNvPr id="421923" name="Text Box 35"/>
            <p:cNvSpPr txBox="1">
              <a:spLocks noChangeArrowheads="1"/>
            </p:cNvSpPr>
            <p:nvPr/>
          </p:nvSpPr>
          <p:spPr bwMode="auto">
            <a:xfrm>
              <a:off x="1932" y="3590"/>
              <a:ext cx="2303" cy="298"/>
            </a:xfrm>
            <a:prstGeom prst="rect">
              <a:avLst/>
            </a:prstGeom>
            <a:noFill/>
            <a:ln w="9525">
              <a:noFill/>
              <a:miter lim="800000"/>
              <a:headEnd/>
              <a:tailEnd/>
            </a:ln>
            <a:effectLst/>
          </p:spPr>
          <p:txBody>
            <a:bodyPr lIns="0" tIns="0" rIns="0" bIns="0" anchor="b"/>
            <a:lstStyle/>
            <a:p>
              <a:pPr defTabSz="409575">
                <a:buClr>
                  <a:srgbClr val="104160"/>
                </a:buClr>
                <a:buSzPct val="90000"/>
                <a:buFont typeface="Monotype Sorts" pitchFamily="2" charset="2"/>
                <a:buNone/>
              </a:pPr>
              <a:r>
                <a:rPr lang="en-US" sz="1900"/>
                <a:t>Frequency Hz</a:t>
              </a:r>
              <a:endParaRPr lang="en-US" sz="2200">
                <a:solidFill>
                  <a:schemeClr val="tx1"/>
                </a:solidFill>
                <a:latin typeface="Times" pitchFamily="18" charset="0"/>
              </a:endParaRPr>
            </a:p>
          </p:txBody>
        </p:sp>
        <p:sp>
          <p:nvSpPr>
            <p:cNvPr id="421924" name="Text Box 36"/>
            <p:cNvSpPr txBox="1">
              <a:spLocks noChangeArrowheads="1"/>
            </p:cNvSpPr>
            <p:nvPr/>
          </p:nvSpPr>
          <p:spPr bwMode="auto">
            <a:xfrm>
              <a:off x="2694" y="2456"/>
              <a:ext cx="761" cy="277"/>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5-25xRPM</a:t>
              </a:r>
              <a:endParaRPr lang="en-US" sz="2200">
                <a:solidFill>
                  <a:schemeClr val="tx1"/>
                </a:solidFill>
                <a:latin typeface="Times" pitchFamily="18" charset="0"/>
              </a:endParaRPr>
            </a:p>
          </p:txBody>
        </p:sp>
        <p:sp>
          <p:nvSpPr>
            <p:cNvPr id="421925" name="AutoShape 37"/>
            <p:cNvSpPr>
              <a:spLocks noChangeArrowheads="1"/>
            </p:cNvSpPr>
            <p:nvPr/>
          </p:nvSpPr>
          <p:spPr bwMode="auto">
            <a:xfrm flipV="1">
              <a:off x="3783" y="2797"/>
              <a:ext cx="1537" cy="170"/>
            </a:xfrm>
            <a:prstGeom prst="roundRect">
              <a:avLst>
                <a:gd name="adj" fmla="val 0"/>
              </a:avLst>
            </a:prstGeom>
            <a:noFill/>
            <a:ln w="19050">
              <a:solidFill>
                <a:srgbClr val="000000"/>
              </a:solidFill>
              <a:round/>
              <a:headEnd/>
              <a:tailEnd/>
            </a:ln>
            <a:effectLst/>
          </p:spPr>
          <p:txBody>
            <a:bodyPr wrap="none" anchor="ctr"/>
            <a:lstStyle/>
            <a:p>
              <a:endParaRPr lang="en-US"/>
            </a:p>
          </p:txBody>
        </p:sp>
        <p:sp>
          <p:nvSpPr>
            <p:cNvPr id="421926" name="Text Box 38"/>
            <p:cNvSpPr txBox="1">
              <a:spLocks noChangeArrowheads="1"/>
            </p:cNvSpPr>
            <p:nvPr/>
          </p:nvSpPr>
          <p:spPr bwMode="auto">
            <a:xfrm>
              <a:off x="4102" y="2524"/>
              <a:ext cx="850" cy="279"/>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25-65xRPM</a:t>
              </a:r>
              <a:endParaRPr lang="en-US" sz="2200">
                <a:solidFill>
                  <a:schemeClr val="tx1"/>
                </a:solidFill>
                <a:latin typeface="Times" pitchFamily="18" charset="0"/>
              </a:endParaRPr>
            </a:p>
          </p:txBody>
        </p:sp>
        <p:sp>
          <p:nvSpPr>
            <p:cNvPr id="421927" name="Text Box 39"/>
            <p:cNvSpPr txBox="1">
              <a:spLocks noChangeArrowheads="1"/>
            </p:cNvSpPr>
            <p:nvPr/>
          </p:nvSpPr>
          <p:spPr bwMode="auto">
            <a:xfrm>
              <a:off x="2448" y="2160"/>
              <a:ext cx="3120" cy="296"/>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900"/>
                <a:t>ANTI-FRICTION BEARINGS &amp; GEARMESH</a:t>
              </a:r>
              <a:endParaRPr lang="en-US" sz="2200">
                <a:solidFill>
                  <a:schemeClr val="tx1"/>
                </a:solidFill>
                <a:latin typeface="Times" pitchFamily="18" charset="0"/>
              </a:endParaRPr>
            </a:p>
          </p:txBody>
        </p:sp>
      </p:gr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body" idx="1"/>
          </p:nvPr>
        </p:nvSpPr>
        <p:spPr>
          <a:xfrm>
            <a:off x="973138" y="304800"/>
            <a:ext cx="7778750" cy="639763"/>
          </a:xfrm>
          <a:noFill/>
          <a:ln/>
        </p:spPr>
        <p:txBody>
          <a:bodyPr lIns="0" tIns="0" rIns="0" bIns="0" anchor="b"/>
          <a:lstStyle/>
          <a:p>
            <a:pPr marL="0" indent="0" defTabSz="457200">
              <a:spcBef>
                <a:spcPct val="0"/>
              </a:spcBef>
              <a:buClr>
                <a:srgbClr val="000080"/>
              </a:buClr>
              <a:buSzPct val="90000"/>
              <a:buFont typeface="Monotype Sorts" pitchFamily="2" charset="2"/>
              <a:buNone/>
            </a:pPr>
            <a:r>
              <a:rPr lang="en-US" sz="4200" b="1">
                <a:solidFill>
                  <a:srgbClr val="000080"/>
                </a:solidFill>
              </a:rPr>
              <a:t>Bearing Fault Frequencies</a:t>
            </a:r>
            <a:endParaRPr lang="en-US"/>
          </a:p>
        </p:txBody>
      </p:sp>
      <p:sp>
        <p:nvSpPr>
          <p:cNvPr id="452611" name="Text Box 3"/>
          <p:cNvSpPr txBox="1">
            <a:spLocks noChangeArrowheads="1"/>
          </p:cNvSpPr>
          <p:nvPr/>
        </p:nvSpPr>
        <p:spPr bwMode="auto">
          <a:xfrm>
            <a:off x="863600" y="1201738"/>
            <a:ext cx="7975600" cy="495300"/>
          </a:xfrm>
          <a:prstGeom prst="rect">
            <a:avLst/>
          </a:prstGeom>
          <a:noFill/>
          <a:ln w="9525">
            <a:noFill/>
            <a:miter lim="800000"/>
            <a:headEnd/>
            <a:tailEnd/>
          </a:ln>
          <a:effectLst/>
        </p:spPr>
        <p:txBody>
          <a:bodyPr lIns="0" tIns="0" rIns="0" bIns="0"/>
          <a:lstStyle/>
          <a:p>
            <a:pPr marL="187325" indent="-187325" algn="l" defTabSz="409575">
              <a:buClr>
                <a:srgbClr val="000080"/>
              </a:buClr>
              <a:buSzPct val="46000"/>
              <a:buFont typeface="Monotype Sorts" pitchFamily="2" charset="2"/>
              <a:buChar char="n"/>
            </a:pPr>
            <a:r>
              <a:rPr lang="en-US" sz="2600"/>
              <a:t>Function of the Geometry of the Bearing</a:t>
            </a:r>
            <a:endParaRPr lang="en-US" sz="2200">
              <a:solidFill>
                <a:schemeClr val="tx1"/>
              </a:solidFill>
              <a:latin typeface="Times New Roman" pitchFamily="18" charset="0"/>
            </a:endParaRPr>
          </a:p>
        </p:txBody>
      </p:sp>
      <p:grpSp>
        <p:nvGrpSpPr>
          <p:cNvPr id="2" name="Group 4"/>
          <p:cNvGrpSpPr>
            <a:grpSpLocks/>
          </p:cNvGrpSpPr>
          <p:nvPr/>
        </p:nvGrpSpPr>
        <p:grpSpPr bwMode="auto">
          <a:xfrm>
            <a:off x="614363" y="1789113"/>
            <a:ext cx="4424362" cy="4295775"/>
            <a:chOff x="373" y="1766"/>
            <a:chExt cx="3066" cy="3066"/>
          </a:xfrm>
        </p:grpSpPr>
        <p:grpSp>
          <p:nvGrpSpPr>
            <p:cNvPr id="3" name="Group 5"/>
            <p:cNvGrpSpPr>
              <a:grpSpLocks/>
            </p:cNvGrpSpPr>
            <p:nvPr/>
          </p:nvGrpSpPr>
          <p:grpSpPr bwMode="auto">
            <a:xfrm>
              <a:off x="373" y="1766"/>
              <a:ext cx="3066" cy="3066"/>
              <a:chOff x="373" y="1766"/>
              <a:chExt cx="3066" cy="3066"/>
            </a:xfrm>
          </p:grpSpPr>
          <p:sp>
            <p:nvSpPr>
              <p:cNvPr id="452614" name="Oval 6" descr="50%"/>
              <p:cNvSpPr>
                <a:spLocks noChangeArrowheads="1"/>
              </p:cNvSpPr>
              <p:nvPr/>
            </p:nvSpPr>
            <p:spPr bwMode="auto">
              <a:xfrm>
                <a:off x="373" y="1766"/>
                <a:ext cx="3066" cy="3066"/>
              </a:xfrm>
              <a:prstGeom prst="ellipse">
                <a:avLst/>
              </a:prstGeom>
              <a:pattFill prst="pct50">
                <a:fgClr>
                  <a:srgbClr val="808080"/>
                </a:fgClr>
                <a:bgClr>
                  <a:srgbClr val="808080"/>
                </a:bgClr>
              </a:pattFill>
              <a:ln w="31750">
                <a:solidFill>
                  <a:srgbClr val="000000"/>
                </a:solidFill>
                <a:round/>
                <a:headEnd/>
                <a:tailEnd/>
              </a:ln>
              <a:effectLst/>
            </p:spPr>
            <p:txBody>
              <a:bodyPr wrap="none" anchor="ctr"/>
              <a:lstStyle/>
              <a:p>
                <a:endParaRPr lang="en-US"/>
              </a:p>
            </p:txBody>
          </p:sp>
          <p:sp>
            <p:nvSpPr>
              <p:cNvPr id="452615" name="Oval 7" descr="50%"/>
              <p:cNvSpPr>
                <a:spLocks noChangeArrowheads="1"/>
              </p:cNvSpPr>
              <p:nvPr/>
            </p:nvSpPr>
            <p:spPr bwMode="auto">
              <a:xfrm>
                <a:off x="577" y="1969"/>
                <a:ext cx="2659" cy="2659"/>
              </a:xfrm>
              <a:prstGeom prst="ellipse">
                <a:avLst/>
              </a:prstGeom>
              <a:pattFill prst="pct50">
                <a:fgClr>
                  <a:schemeClr val="accent1"/>
                </a:fgClr>
                <a:bgClr>
                  <a:srgbClr val="FFFFFF"/>
                </a:bgClr>
              </a:pattFill>
              <a:ln w="31750">
                <a:solidFill>
                  <a:srgbClr val="000000"/>
                </a:solidFill>
                <a:round/>
                <a:headEnd/>
                <a:tailEnd/>
              </a:ln>
              <a:effectLst/>
            </p:spPr>
            <p:txBody>
              <a:bodyPr wrap="none" anchor="ctr"/>
              <a:lstStyle/>
              <a:p>
                <a:endParaRPr lang="en-US"/>
              </a:p>
            </p:txBody>
          </p:sp>
        </p:grpSp>
        <p:sp>
          <p:nvSpPr>
            <p:cNvPr id="452616" name="Oval 8" descr="50%"/>
            <p:cNvSpPr>
              <a:spLocks noChangeArrowheads="1"/>
            </p:cNvSpPr>
            <p:nvPr/>
          </p:nvSpPr>
          <p:spPr bwMode="auto">
            <a:xfrm>
              <a:off x="1129" y="2521"/>
              <a:ext cx="1555" cy="1554"/>
            </a:xfrm>
            <a:prstGeom prst="ellipse">
              <a:avLst/>
            </a:prstGeom>
            <a:pattFill prst="pct50">
              <a:fgClr>
                <a:srgbClr val="808080"/>
              </a:fgClr>
              <a:bgClr>
                <a:srgbClr val="808080"/>
              </a:bgClr>
            </a:pattFill>
            <a:ln w="31750">
              <a:solidFill>
                <a:srgbClr val="000000"/>
              </a:solidFill>
              <a:round/>
              <a:headEnd/>
              <a:tailEnd/>
            </a:ln>
            <a:effectLst/>
          </p:spPr>
          <p:txBody>
            <a:bodyPr wrap="none" anchor="ctr"/>
            <a:lstStyle/>
            <a:p>
              <a:endParaRPr lang="en-US"/>
            </a:p>
          </p:txBody>
        </p:sp>
        <p:sp>
          <p:nvSpPr>
            <p:cNvPr id="452617" name="Oval 9" descr="50%"/>
            <p:cNvSpPr>
              <a:spLocks noChangeArrowheads="1"/>
            </p:cNvSpPr>
            <p:nvPr/>
          </p:nvSpPr>
          <p:spPr bwMode="auto">
            <a:xfrm>
              <a:off x="1290" y="2653"/>
              <a:ext cx="1232" cy="1291"/>
            </a:xfrm>
            <a:prstGeom prst="ellipse">
              <a:avLst/>
            </a:prstGeom>
            <a:pattFill prst="pct50">
              <a:fgClr>
                <a:schemeClr val="accent1"/>
              </a:fgClr>
              <a:bgClr>
                <a:srgbClr val="FFFFFF"/>
              </a:bgClr>
            </a:pattFill>
            <a:ln w="31750">
              <a:solidFill>
                <a:srgbClr val="000000"/>
              </a:solidFill>
              <a:round/>
              <a:headEnd/>
              <a:tailEnd/>
            </a:ln>
            <a:effectLst/>
          </p:spPr>
          <p:txBody>
            <a:bodyPr wrap="none" anchor="ctr"/>
            <a:lstStyle/>
            <a:p>
              <a:endParaRPr lang="en-US"/>
            </a:p>
          </p:txBody>
        </p:sp>
        <p:sp>
          <p:nvSpPr>
            <p:cNvPr id="452618" name="Oval 10"/>
            <p:cNvSpPr>
              <a:spLocks noChangeArrowheads="1"/>
            </p:cNvSpPr>
            <p:nvPr/>
          </p:nvSpPr>
          <p:spPr bwMode="auto">
            <a:xfrm>
              <a:off x="1767" y="1996"/>
              <a:ext cx="519" cy="519"/>
            </a:xfrm>
            <a:prstGeom prst="ellipse">
              <a:avLst/>
            </a:prstGeom>
            <a:solidFill>
              <a:srgbClr val="0000FF"/>
            </a:solidFill>
            <a:ln w="31750">
              <a:solidFill>
                <a:srgbClr val="000000"/>
              </a:solidFill>
              <a:round/>
              <a:headEnd/>
              <a:tailEnd/>
            </a:ln>
            <a:effectLst/>
          </p:spPr>
          <p:txBody>
            <a:bodyPr wrap="none" anchor="ctr"/>
            <a:lstStyle/>
            <a:p>
              <a:endParaRPr lang="en-US"/>
            </a:p>
          </p:txBody>
        </p:sp>
        <p:sp>
          <p:nvSpPr>
            <p:cNvPr id="452619" name="Oval 11"/>
            <p:cNvSpPr>
              <a:spLocks noChangeArrowheads="1"/>
            </p:cNvSpPr>
            <p:nvPr/>
          </p:nvSpPr>
          <p:spPr bwMode="auto">
            <a:xfrm>
              <a:off x="601" y="3062"/>
              <a:ext cx="518" cy="518"/>
            </a:xfrm>
            <a:prstGeom prst="ellipse">
              <a:avLst/>
            </a:prstGeom>
            <a:solidFill>
              <a:srgbClr val="0000FF"/>
            </a:solidFill>
            <a:ln w="31750">
              <a:solidFill>
                <a:srgbClr val="000000"/>
              </a:solidFill>
              <a:round/>
              <a:headEnd/>
              <a:tailEnd/>
            </a:ln>
            <a:effectLst/>
          </p:spPr>
          <p:txBody>
            <a:bodyPr wrap="none" anchor="ctr"/>
            <a:lstStyle/>
            <a:p>
              <a:endParaRPr lang="en-US"/>
            </a:p>
          </p:txBody>
        </p:sp>
        <p:sp>
          <p:nvSpPr>
            <p:cNvPr id="452620" name="Oval 12"/>
            <p:cNvSpPr>
              <a:spLocks noChangeArrowheads="1"/>
            </p:cNvSpPr>
            <p:nvPr/>
          </p:nvSpPr>
          <p:spPr bwMode="auto">
            <a:xfrm>
              <a:off x="739" y="2492"/>
              <a:ext cx="518" cy="518"/>
            </a:xfrm>
            <a:prstGeom prst="ellipse">
              <a:avLst/>
            </a:prstGeom>
            <a:solidFill>
              <a:srgbClr val="0000FF"/>
            </a:solidFill>
            <a:ln w="31750">
              <a:solidFill>
                <a:srgbClr val="000000"/>
              </a:solidFill>
              <a:round/>
              <a:headEnd/>
              <a:tailEnd/>
            </a:ln>
            <a:effectLst/>
          </p:spPr>
          <p:txBody>
            <a:bodyPr wrap="none" anchor="ctr"/>
            <a:lstStyle/>
            <a:p>
              <a:endParaRPr lang="en-US"/>
            </a:p>
          </p:txBody>
        </p:sp>
        <p:sp>
          <p:nvSpPr>
            <p:cNvPr id="452621" name="Oval 13"/>
            <p:cNvSpPr>
              <a:spLocks noChangeArrowheads="1"/>
            </p:cNvSpPr>
            <p:nvPr/>
          </p:nvSpPr>
          <p:spPr bwMode="auto">
            <a:xfrm>
              <a:off x="2301" y="2211"/>
              <a:ext cx="519" cy="518"/>
            </a:xfrm>
            <a:prstGeom prst="ellipse">
              <a:avLst/>
            </a:prstGeom>
            <a:solidFill>
              <a:srgbClr val="0000FF"/>
            </a:solidFill>
            <a:ln w="31750">
              <a:solidFill>
                <a:srgbClr val="000000"/>
              </a:solidFill>
              <a:round/>
              <a:headEnd/>
              <a:tailEnd/>
            </a:ln>
            <a:effectLst/>
          </p:spPr>
          <p:txBody>
            <a:bodyPr wrap="none" anchor="ctr"/>
            <a:lstStyle/>
            <a:p>
              <a:endParaRPr lang="en-US"/>
            </a:p>
          </p:txBody>
        </p:sp>
        <p:sp>
          <p:nvSpPr>
            <p:cNvPr id="452622" name="Oval 14"/>
            <p:cNvSpPr>
              <a:spLocks noChangeArrowheads="1"/>
            </p:cNvSpPr>
            <p:nvPr/>
          </p:nvSpPr>
          <p:spPr bwMode="auto">
            <a:xfrm>
              <a:off x="776" y="3616"/>
              <a:ext cx="518" cy="518"/>
            </a:xfrm>
            <a:prstGeom prst="ellipse">
              <a:avLst/>
            </a:prstGeom>
            <a:solidFill>
              <a:srgbClr val="0000FF"/>
            </a:solidFill>
            <a:ln w="31750">
              <a:solidFill>
                <a:srgbClr val="000000"/>
              </a:solidFill>
              <a:round/>
              <a:headEnd/>
              <a:tailEnd/>
            </a:ln>
            <a:effectLst/>
          </p:spPr>
          <p:txBody>
            <a:bodyPr wrap="none" anchor="ctr"/>
            <a:lstStyle/>
            <a:p>
              <a:endParaRPr lang="en-US"/>
            </a:p>
          </p:txBody>
        </p:sp>
        <p:sp>
          <p:nvSpPr>
            <p:cNvPr id="452623" name="Oval 15"/>
            <p:cNvSpPr>
              <a:spLocks noChangeArrowheads="1"/>
            </p:cNvSpPr>
            <p:nvPr/>
          </p:nvSpPr>
          <p:spPr bwMode="auto">
            <a:xfrm>
              <a:off x="2628" y="2718"/>
              <a:ext cx="518" cy="517"/>
            </a:xfrm>
            <a:prstGeom prst="ellipse">
              <a:avLst/>
            </a:prstGeom>
            <a:solidFill>
              <a:srgbClr val="0000FF"/>
            </a:solidFill>
            <a:ln w="31750">
              <a:solidFill>
                <a:srgbClr val="000000"/>
              </a:solidFill>
              <a:round/>
              <a:headEnd/>
              <a:tailEnd/>
            </a:ln>
            <a:effectLst/>
          </p:spPr>
          <p:txBody>
            <a:bodyPr wrap="none" anchor="ctr"/>
            <a:lstStyle/>
            <a:p>
              <a:endParaRPr lang="en-US"/>
            </a:p>
          </p:txBody>
        </p:sp>
        <p:sp>
          <p:nvSpPr>
            <p:cNvPr id="452624" name="Oval 16"/>
            <p:cNvSpPr>
              <a:spLocks noChangeArrowheads="1"/>
            </p:cNvSpPr>
            <p:nvPr/>
          </p:nvSpPr>
          <p:spPr bwMode="auto">
            <a:xfrm>
              <a:off x="1204" y="3982"/>
              <a:ext cx="518" cy="518"/>
            </a:xfrm>
            <a:prstGeom prst="ellipse">
              <a:avLst/>
            </a:prstGeom>
            <a:solidFill>
              <a:srgbClr val="0000FF"/>
            </a:solidFill>
            <a:ln w="31750">
              <a:solidFill>
                <a:srgbClr val="000000"/>
              </a:solidFill>
              <a:round/>
              <a:headEnd/>
              <a:tailEnd/>
            </a:ln>
            <a:effectLst/>
          </p:spPr>
          <p:txBody>
            <a:bodyPr wrap="none" anchor="ctr"/>
            <a:lstStyle/>
            <a:p>
              <a:endParaRPr lang="en-US"/>
            </a:p>
          </p:txBody>
        </p:sp>
        <p:sp>
          <p:nvSpPr>
            <p:cNvPr id="452625" name="Oval 17"/>
            <p:cNvSpPr>
              <a:spLocks noChangeArrowheads="1"/>
            </p:cNvSpPr>
            <p:nvPr/>
          </p:nvSpPr>
          <p:spPr bwMode="auto">
            <a:xfrm>
              <a:off x="1172" y="2106"/>
              <a:ext cx="518" cy="519"/>
            </a:xfrm>
            <a:prstGeom prst="ellipse">
              <a:avLst/>
            </a:prstGeom>
            <a:solidFill>
              <a:srgbClr val="0000FF"/>
            </a:solidFill>
            <a:ln w="31750">
              <a:solidFill>
                <a:srgbClr val="000000"/>
              </a:solidFill>
              <a:round/>
              <a:headEnd/>
              <a:tailEnd/>
            </a:ln>
            <a:effectLst/>
          </p:spPr>
          <p:txBody>
            <a:bodyPr wrap="none" anchor="ctr"/>
            <a:lstStyle/>
            <a:p>
              <a:endParaRPr lang="en-US"/>
            </a:p>
          </p:txBody>
        </p:sp>
        <p:sp>
          <p:nvSpPr>
            <p:cNvPr id="452626" name="Oval 18"/>
            <p:cNvSpPr>
              <a:spLocks noChangeArrowheads="1"/>
            </p:cNvSpPr>
            <p:nvPr/>
          </p:nvSpPr>
          <p:spPr bwMode="auto">
            <a:xfrm>
              <a:off x="2647" y="3344"/>
              <a:ext cx="518" cy="518"/>
            </a:xfrm>
            <a:prstGeom prst="ellipse">
              <a:avLst/>
            </a:prstGeom>
            <a:solidFill>
              <a:srgbClr val="0000FF"/>
            </a:solidFill>
            <a:ln w="31750">
              <a:solidFill>
                <a:srgbClr val="000000"/>
              </a:solidFill>
              <a:round/>
              <a:headEnd/>
              <a:tailEnd/>
            </a:ln>
            <a:effectLst/>
          </p:spPr>
          <p:txBody>
            <a:bodyPr wrap="none" anchor="ctr"/>
            <a:lstStyle/>
            <a:p>
              <a:endParaRPr lang="en-US"/>
            </a:p>
          </p:txBody>
        </p:sp>
        <p:sp>
          <p:nvSpPr>
            <p:cNvPr id="452627" name="Oval 19"/>
            <p:cNvSpPr>
              <a:spLocks noChangeArrowheads="1"/>
            </p:cNvSpPr>
            <p:nvPr/>
          </p:nvSpPr>
          <p:spPr bwMode="auto">
            <a:xfrm>
              <a:off x="2307" y="3852"/>
              <a:ext cx="518" cy="518"/>
            </a:xfrm>
            <a:prstGeom prst="ellipse">
              <a:avLst/>
            </a:prstGeom>
            <a:solidFill>
              <a:srgbClr val="0000FF"/>
            </a:solidFill>
            <a:ln w="31750">
              <a:solidFill>
                <a:srgbClr val="000000"/>
              </a:solidFill>
              <a:round/>
              <a:headEnd/>
              <a:tailEnd/>
            </a:ln>
            <a:effectLst/>
          </p:spPr>
          <p:txBody>
            <a:bodyPr wrap="none" anchor="ctr"/>
            <a:lstStyle/>
            <a:p>
              <a:endParaRPr lang="en-US"/>
            </a:p>
          </p:txBody>
        </p:sp>
        <p:sp>
          <p:nvSpPr>
            <p:cNvPr id="452628" name="Oval 20"/>
            <p:cNvSpPr>
              <a:spLocks noChangeArrowheads="1"/>
            </p:cNvSpPr>
            <p:nvPr/>
          </p:nvSpPr>
          <p:spPr bwMode="auto">
            <a:xfrm>
              <a:off x="1778" y="4070"/>
              <a:ext cx="519" cy="518"/>
            </a:xfrm>
            <a:prstGeom prst="ellipse">
              <a:avLst/>
            </a:prstGeom>
            <a:solidFill>
              <a:srgbClr val="0000FF"/>
            </a:solidFill>
            <a:ln w="31750">
              <a:solidFill>
                <a:srgbClr val="000000"/>
              </a:solidFill>
              <a:round/>
              <a:headEnd/>
              <a:tailEnd/>
            </a:ln>
            <a:effectLst/>
          </p:spPr>
          <p:txBody>
            <a:bodyPr wrap="none" anchor="ctr"/>
            <a:lstStyle/>
            <a:p>
              <a:endParaRPr lang="en-US"/>
            </a:p>
          </p:txBody>
        </p:sp>
      </p:grpSp>
      <p:sp>
        <p:nvSpPr>
          <p:cNvPr id="452629" name="Line 21"/>
          <p:cNvSpPr>
            <a:spLocks noChangeShapeType="1"/>
          </p:cNvSpPr>
          <p:nvPr/>
        </p:nvSpPr>
        <p:spPr bwMode="auto">
          <a:xfrm flipH="1">
            <a:off x="4530725" y="2060575"/>
            <a:ext cx="1617663" cy="866775"/>
          </a:xfrm>
          <a:prstGeom prst="line">
            <a:avLst/>
          </a:prstGeom>
          <a:noFill/>
          <a:ln w="31750">
            <a:solidFill>
              <a:srgbClr val="000000"/>
            </a:solidFill>
            <a:round/>
            <a:headEnd/>
            <a:tailEnd type="triangle" w="med" len="med"/>
          </a:ln>
          <a:effectLst/>
        </p:spPr>
        <p:txBody>
          <a:bodyPr wrap="none" anchor="ctr"/>
          <a:lstStyle/>
          <a:p>
            <a:endParaRPr lang="en-US"/>
          </a:p>
        </p:txBody>
      </p:sp>
      <p:sp>
        <p:nvSpPr>
          <p:cNvPr id="452630" name="Line 22"/>
          <p:cNvSpPr>
            <a:spLocks noChangeShapeType="1"/>
          </p:cNvSpPr>
          <p:nvPr/>
        </p:nvSpPr>
        <p:spPr bwMode="auto">
          <a:xfrm flipH="1">
            <a:off x="4141788" y="4857750"/>
            <a:ext cx="2060575" cy="71438"/>
          </a:xfrm>
          <a:prstGeom prst="line">
            <a:avLst/>
          </a:prstGeom>
          <a:noFill/>
          <a:ln w="31750">
            <a:solidFill>
              <a:srgbClr val="000000"/>
            </a:solidFill>
            <a:round/>
            <a:headEnd/>
            <a:tailEnd type="triangle" w="med" len="med"/>
          </a:ln>
          <a:effectLst/>
        </p:spPr>
        <p:txBody>
          <a:bodyPr wrap="none" anchor="ctr"/>
          <a:lstStyle/>
          <a:p>
            <a:endParaRPr lang="en-US"/>
          </a:p>
        </p:txBody>
      </p:sp>
      <p:sp>
        <p:nvSpPr>
          <p:cNvPr id="452631" name="Line 23"/>
          <p:cNvSpPr>
            <a:spLocks noChangeShapeType="1"/>
          </p:cNvSpPr>
          <p:nvPr/>
        </p:nvSpPr>
        <p:spPr bwMode="auto">
          <a:xfrm flipH="1">
            <a:off x="3900488" y="3503613"/>
            <a:ext cx="2395537" cy="398462"/>
          </a:xfrm>
          <a:prstGeom prst="line">
            <a:avLst/>
          </a:prstGeom>
          <a:noFill/>
          <a:ln w="31750">
            <a:solidFill>
              <a:srgbClr val="000000"/>
            </a:solidFill>
            <a:round/>
            <a:headEnd/>
            <a:tailEnd type="triangle" w="med" len="med"/>
          </a:ln>
          <a:effectLst/>
        </p:spPr>
        <p:txBody>
          <a:bodyPr wrap="none" anchor="ctr"/>
          <a:lstStyle/>
          <a:p>
            <a:endParaRPr lang="en-US"/>
          </a:p>
        </p:txBody>
      </p:sp>
      <p:sp>
        <p:nvSpPr>
          <p:cNvPr id="452632" name="Text Box 24"/>
          <p:cNvSpPr txBox="1">
            <a:spLocks noChangeArrowheads="1"/>
          </p:cNvSpPr>
          <p:nvPr/>
        </p:nvSpPr>
        <p:spPr bwMode="auto">
          <a:xfrm>
            <a:off x="6310313" y="1727200"/>
            <a:ext cx="1493837" cy="69691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Outer Race</a:t>
            </a:r>
          </a:p>
          <a:p>
            <a:pPr defTabSz="409575">
              <a:buClr>
                <a:srgbClr val="008280"/>
              </a:buClr>
              <a:buSzPct val="90000"/>
              <a:buFont typeface="Monotype Sorts" pitchFamily="2" charset="2"/>
              <a:buNone/>
            </a:pPr>
            <a:r>
              <a:rPr lang="en-US" sz="2100"/>
              <a:t>(BPFO)</a:t>
            </a:r>
            <a:endParaRPr lang="en-US" sz="2200">
              <a:solidFill>
                <a:schemeClr val="tx1"/>
              </a:solidFill>
              <a:latin typeface="Times New Roman" pitchFamily="18" charset="0"/>
            </a:endParaRPr>
          </a:p>
        </p:txBody>
      </p:sp>
      <p:sp>
        <p:nvSpPr>
          <p:cNvPr id="452633" name="Text Box 25"/>
          <p:cNvSpPr txBox="1">
            <a:spLocks noChangeArrowheads="1"/>
          </p:cNvSpPr>
          <p:nvPr/>
        </p:nvSpPr>
        <p:spPr bwMode="auto">
          <a:xfrm>
            <a:off x="6494463" y="3136900"/>
            <a:ext cx="1428750" cy="696913"/>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Inner Race</a:t>
            </a:r>
          </a:p>
          <a:p>
            <a:pPr defTabSz="409575">
              <a:buClr>
                <a:srgbClr val="008280"/>
              </a:buClr>
              <a:buSzPct val="90000"/>
              <a:buFont typeface="Monotype Sorts" pitchFamily="2" charset="2"/>
              <a:buNone/>
            </a:pPr>
            <a:r>
              <a:rPr lang="en-US" sz="2100"/>
              <a:t>(BPFI)</a:t>
            </a:r>
            <a:endParaRPr lang="en-US" sz="2200">
              <a:solidFill>
                <a:schemeClr val="tx1"/>
              </a:solidFill>
              <a:latin typeface="Times New Roman" pitchFamily="18" charset="0"/>
            </a:endParaRPr>
          </a:p>
        </p:txBody>
      </p:sp>
      <p:sp>
        <p:nvSpPr>
          <p:cNvPr id="452634" name="Text Box 26"/>
          <p:cNvSpPr txBox="1">
            <a:spLocks noChangeArrowheads="1"/>
          </p:cNvSpPr>
          <p:nvPr/>
        </p:nvSpPr>
        <p:spPr bwMode="auto">
          <a:xfrm>
            <a:off x="6573838" y="4513263"/>
            <a:ext cx="1150937" cy="696912"/>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Ball Spin</a:t>
            </a:r>
          </a:p>
          <a:p>
            <a:pPr defTabSz="409575">
              <a:buClr>
                <a:srgbClr val="008280"/>
              </a:buClr>
              <a:buSzPct val="90000"/>
              <a:buFont typeface="Monotype Sorts" pitchFamily="2" charset="2"/>
              <a:buNone/>
            </a:pPr>
            <a:r>
              <a:rPr lang="en-US" sz="2100"/>
              <a:t>(BSF)</a:t>
            </a:r>
            <a:endParaRPr lang="en-US" sz="2200">
              <a:solidFill>
                <a:schemeClr val="tx1"/>
              </a:solidFill>
              <a:latin typeface="Times New Roman" pitchFamily="18" charset="0"/>
            </a:endParaRPr>
          </a:p>
        </p:txBody>
      </p:sp>
      <p:grpSp>
        <p:nvGrpSpPr>
          <p:cNvPr id="4" name="Group 27"/>
          <p:cNvGrpSpPr>
            <a:grpSpLocks/>
          </p:cNvGrpSpPr>
          <p:nvPr/>
        </p:nvGrpSpPr>
        <p:grpSpPr bwMode="auto">
          <a:xfrm>
            <a:off x="147638" y="1524000"/>
            <a:ext cx="1247775" cy="801688"/>
            <a:chOff x="50" y="1576"/>
            <a:chExt cx="864" cy="573"/>
          </a:xfrm>
        </p:grpSpPr>
        <p:sp>
          <p:nvSpPr>
            <p:cNvPr id="452636" name="Freeform 28"/>
            <p:cNvSpPr>
              <a:spLocks/>
            </p:cNvSpPr>
            <p:nvPr/>
          </p:nvSpPr>
          <p:spPr bwMode="auto">
            <a:xfrm>
              <a:off x="550" y="1777"/>
              <a:ext cx="364" cy="372"/>
            </a:xfrm>
            <a:custGeom>
              <a:avLst/>
              <a:gdLst/>
              <a:ahLst/>
              <a:cxnLst>
                <a:cxn ang="0">
                  <a:pos x="171" y="363"/>
                </a:cxn>
                <a:cxn ang="0">
                  <a:pos x="174" y="367"/>
                </a:cxn>
                <a:cxn ang="0">
                  <a:pos x="178" y="369"/>
                </a:cxn>
                <a:cxn ang="0">
                  <a:pos x="183" y="371"/>
                </a:cxn>
                <a:cxn ang="0">
                  <a:pos x="189" y="371"/>
                </a:cxn>
                <a:cxn ang="0">
                  <a:pos x="194" y="371"/>
                </a:cxn>
                <a:cxn ang="0">
                  <a:pos x="202" y="370"/>
                </a:cxn>
                <a:cxn ang="0">
                  <a:pos x="209" y="368"/>
                </a:cxn>
                <a:cxn ang="0">
                  <a:pos x="218" y="365"/>
                </a:cxn>
                <a:cxn ang="0">
                  <a:pos x="226" y="361"/>
                </a:cxn>
                <a:cxn ang="0">
                  <a:pos x="236" y="357"/>
                </a:cxn>
                <a:cxn ang="0">
                  <a:pos x="245" y="352"/>
                </a:cxn>
                <a:cxn ang="0">
                  <a:pos x="254" y="346"/>
                </a:cxn>
                <a:cxn ang="0">
                  <a:pos x="264" y="341"/>
                </a:cxn>
                <a:cxn ang="0">
                  <a:pos x="274" y="334"/>
                </a:cxn>
                <a:cxn ang="0">
                  <a:pos x="284" y="327"/>
                </a:cxn>
                <a:cxn ang="0">
                  <a:pos x="295" y="318"/>
                </a:cxn>
                <a:cxn ang="0">
                  <a:pos x="304" y="310"/>
                </a:cxn>
                <a:cxn ang="0">
                  <a:pos x="313" y="301"/>
                </a:cxn>
                <a:cxn ang="0">
                  <a:pos x="320" y="294"/>
                </a:cxn>
                <a:cxn ang="0">
                  <a:pos x="328" y="285"/>
                </a:cxn>
                <a:cxn ang="0">
                  <a:pos x="335" y="277"/>
                </a:cxn>
                <a:cxn ang="0">
                  <a:pos x="342" y="268"/>
                </a:cxn>
                <a:cxn ang="0">
                  <a:pos x="347" y="261"/>
                </a:cxn>
                <a:cxn ang="0">
                  <a:pos x="353" y="251"/>
                </a:cxn>
                <a:cxn ang="0">
                  <a:pos x="356" y="245"/>
                </a:cxn>
                <a:cxn ang="0">
                  <a:pos x="360" y="238"/>
                </a:cxn>
                <a:cxn ang="0">
                  <a:pos x="362" y="231"/>
                </a:cxn>
                <a:cxn ang="0">
                  <a:pos x="363" y="224"/>
                </a:cxn>
                <a:cxn ang="0">
                  <a:pos x="363" y="219"/>
                </a:cxn>
                <a:cxn ang="0">
                  <a:pos x="363" y="213"/>
                </a:cxn>
                <a:cxn ang="0">
                  <a:pos x="362" y="209"/>
                </a:cxn>
                <a:cxn ang="0">
                  <a:pos x="361" y="203"/>
                </a:cxn>
                <a:cxn ang="0">
                  <a:pos x="191" y="0"/>
                </a:cxn>
                <a:cxn ang="0">
                  <a:pos x="0" y="160"/>
                </a:cxn>
                <a:cxn ang="0">
                  <a:pos x="171" y="363"/>
                </a:cxn>
                <a:cxn ang="0">
                  <a:pos x="171" y="363"/>
                </a:cxn>
                <a:cxn ang="0">
                  <a:pos x="171" y="363"/>
                </a:cxn>
              </a:cxnLst>
              <a:rect l="0" t="0" r="r" b="b"/>
              <a:pathLst>
                <a:path w="364" h="372">
                  <a:moveTo>
                    <a:pt x="171" y="363"/>
                  </a:moveTo>
                  <a:lnTo>
                    <a:pt x="174" y="367"/>
                  </a:lnTo>
                  <a:lnTo>
                    <a:pt x="178" y="369"/>
                  </a:lnTo>
                  <a:lnTo>
                    <a:pt x="183" y="371"/>
                  </a:lnTo>
                  <a:lnTo>
                    <a:pt x="189" y="371"/>
                  </a:lnTo>
                  <a:lnTo>
                    <a:pt x="194" y="371"/>
                  </a:lnTo>
                  <a:lnTo>
                    <a:pt x="202" y="370"/>
                  </a:lnTo>
                  <a:lnTo>
                    <a:pt x="209" y="368"/>
                  </a:lnTo>
                  <a:lnTo>
                    <a:pt x="218" y="365"/>
                  </a:lnTo>
                  <a:lnTo>
                    <a:pt x="226" y="361"/>
                  </a:lnTo>
                  <a:lnTo>
                    <a:pt x="236" y="357"/>
                  </a:lnTo>
                  <a:lnTo>
                    <a:pt x="245" y="352"/>
                  </a:lnTo>
                  <a:lnTo>
                    <a:pt x="254" y="346"/>
                  </a:lnTo>
                  <a:lnTo>
                    <a:pt x="264" y="341"/>
                  </a:lnTo>
                  <a:lnTo>
                    <a:pt x="274" y="334"/>
                  </a:lnTo>
                  <a:lnTo>
                    <a:pt x="284" y="327"/>
                  </a:lnTo>
                  <a:lnTo>
                    <a:pt x="295" y="318"/>
                  </a:lnTo>
                  <a:lnTo>
                    <a:pt x="304" y="310"/>
                  </a:lnTo>
                  <a:lnTo>
                    <a:pt x="313" y="301"/>
                  </a:lnTo>
                  <a:lnTo>
                    <a:pt x="320" y="294"/>
                  </a:lnTo>
                  <a:lnTo>
                    <a:pt x="328" y="285"/>
                  </a:lnTo>
                  <a:lnTo>
                    <a:pt x="335" y="277"/>
                  </a:lnTo>
                  <a:lnTo>
                    <a:pt x="342" y="268"/>
                  </a:lnTo>
                  <a:lnTo>
                    <a:pt x="347" y="261"/>
                  </a:lnTo>
                  <a:lnTo>
                    <a:pt x="353" y="251"/>
                  </a:lnTo>
                  <a:lnTo>
                    <a:pt x="356" y="245"/>
                  </a:lnTo>
                  <a:lnTo>
                    <a:pt x="360" y="238"/>
                  </a:lnTo>
                  <a:lnTo>
                    <a:pt x="362" y="231"/>
                  </a:lnTo>
                  <a:lnTo>
                    <a:pt x="363" y="224"/>
                  </a:lnTo>
                  <a:lnTo>
                    <a:pt x="363" y="219"/>
                  </a:lnTo>
                  <a:lnTo>
                    <a:pt x="363" y="213"/>
                  </a:lnTo>
                  <a:lnTo>
                    <a:pt x="362" y="209"/>
                  </a:lnTo>
                  <a:lnTo>
                    <a:pt x="361" y="203"/>
                  </a:lnTo>
                  <a:lnTo>
                    <a:pt x="191" y="0"/>
                  </a:lnTo>
                  <a:lnTo>
                    <a:pt x="0" y="160"/>
                  </a:lnTo>
                  <a:lnTo>
                    <a:pt x="171" y="363"/>
                  </a:lnTo>
                  <a:lnTo>
                    <a:pt x="171" y="363"/>
                  </a:lnTo>
                  <a:lnTo>
                    <a:pt x="171" y="363"/>
                  </a:lnTo>
                </a:path>
              </a:pathLst>
            </a:custGeom>
            <a:solidFill>
              <a:srgbClr val="808080"/>
            </a:solidFill>
            <a:ln w="9525" cap="flat" cmpd="sng">
              <a:solidFill>
                <a:srgbClr val="000000"/>
              </a:solidFill>
              <a:prstDash val="solid"/>
              <a:round/>
              <a:headEnd type="none" w="med" len="med"/>
              <a:tailEnd type="none" w="med" len="med"/>
            </a:ln>
            <a:effectLst/>
          </p:spPr>
          <p:txBody>
            <a:bodyPr/>
            <a:lstStyle/>
            <a:p>
              <a:endParaRPr lang="en-US"/>
            </a:p>
          </p:txBody>
        </p:sp>
        <p:sp>
          <p:nvSpPr>
            <p:cNvPr id="452637" name="Freeform 29"/>
            <p:cNvSpPr>
              <a:spLocks/>
            </p:cNvSpPr>
            <p:nvPr/>
          </p:nvSpPr>
          <p:spPr bwMode="auto">
            <a:xfrm>
              <a:off x="544" y="1771"/>
              <a:ext cx="201" cy="174"/>
            </a:xfrm>
            <a:custGeom>
              <a:avLst/>
              <a:gdLst/>
              <a:ahLst/>
              <a:cxnLst>
                <a:cxn ang="0">
                  <a:pos x="2" y="163"/>
                </a:cxn>
                <a:cxn ang="0">
                  <a:pos x="0" y="153"/>
                </a:cxn>
                <a:cxn ang="0">
                  <a:pos x="2" y="141"/>
                </a:cxn>
                <a:cxn ang="0">
                  <a:pos x="8" y="127"/>
                </a:cxn>
                <a:cxn ang="0">
                  <a:pos x="17" y="111"/>
                </a:cxn>
                <a:cxn ang="0">
                  <a:pos x="29" y="95"/>
                </a:cxn>
                <a:cxn ang="0">
                  <a:pos x="44" y="79"/>
                </a:cxn>
                <a:cxn ang="0">
                  <a:pos x="62" y="61"/>
                </a:cxn>
                <a:cxn ang="0">
                  <a:pos x="82" y="45"/>
                </a:cxn>
                <a:cxn ang="0">
                  <a:pos x="101" y="31"/>
                </a:cxn>
                <a:cxn ang="0">
                  <a:pos x="120" y="20"/>
                </a:cxn>
                <a:cxn ang="0">
                  <a:pos x="138" y="11"/>
                </a:cxn>
                <a:cxn ang="0">
                  <a:pos x="155" y="4"/>
                </a:cxn>
                <a:cxn ang="0">
                  <a:pos x="170" y="1"/>
                </a:cxn>
                <a:cxn ang="0">
                  <a:pos x="183" y="1"/>
                </a:cxn>
                <a:cxn ang="0">
                  <a:pos x="192" y="4"/>
                </a:cxn>
                <a:cxn ang="0">
                  <a:pos x="198" y="11"/>
                </a:cxn>
                <a:cxn ang="0">
                  <a:pos x="200" y="21"/>
                </a:cxn>
                <a:cxn ang="0">
                  <a:pos x="198" y="33"/>
                </a:cxn>
                <a:cxn ang="0">
                  <a:pos x="192" y="47"/>
                </a:cxn>
                <a:cxn ang="0">
                  <a:pos x="183" y="63"/>
                </a:cxn>
                <a:cxn ang="0">
                  <a:pos x="170" y="79"/>
                </a:cxn>
                <a:cxn ang="0">
                  <a:pos x="155" y="96"/>
                </a:cxn>
                <a:cxn ang="0">
                  <a:pos x="138" y="112"/>
                </a:cxn>
                <a:cxn ang="0">
                  <a:pos x="118" y="128"/>
                </a:cxn>
                <a:cxn ang="0">
                  <a:pos x="99" y="143"/>
                </a:cxn>
                <a:cxn ang="0">
                  <a:pos x="80" y="155"/>
                </a:cxn>
                <a:cxn ang="0">
                  <a:pos x="62" y="163"/>
                </a:cxn>
                <a:cxn ang="0">
                  <a:pos x="44" y="170"/>
                </a:cxn>
                <a:cxn ang="0">
                  <a:pos x="29" y="173"/>
                </a:cxn>
                <a:cxn ang="0">
                  <a:pos x="18" y="173"/>
                </a:cxn>
                <a:cxn ang="0">
                  <a:pos x="9" y="169"/>
                </a:cxn>
                <a:cxn ang="0">
                  <a:pos x="6" y="166"/>
                </a:cxn>
              </a:cxnLst>
              <a:rect l="0" t="0" r="r" b="b"/>
              <a:pathLst>
                <a:path w="201" h="174">
                  <a:moveTo>
                    <a:pt x="6" y="166"/>
                  </a:moveTo>
                  <a:lnTo>
                    <a:pt x="2" y="163"/>
                  </a:lnTo>
                  <a:lnTo>
                    <a:pt x="1" y="158"/>
                  </a:lnTo>
                  <a:lnTo>
                    <a:pt x="0" y="153"/>
                  </a:lnTo>
                  <a:lnTo>
                    <a:pt x="1" y="147"/>
                  </a:lnTo>
                  <a:lnTo>
                    <a:pt x="2" y="141"/>
                  </a:lnTo>
                  <a:lnTo>
                    <a:pt x="5" y="134"/>
                  </a:lnTo>
                  <a:lnTo>
                    <a:pt x="8" y="127"/>
                  </a:lnTo>
                  <a:lnTo>
                    <a:pt x="12" y="118"/>
                  </a:lnTo>
                  <a:lnTo>
                    <a:pt x="17" y="111"/>
                  </a:lnTo>
                  <a:lnTo>
                    <a:pt x="22" y="103"/>
                  </a:lnTo>
                  <a:lnTo>
                    <a:pt x="29" y="95"/>
                  </a:lnTo>
                  <a:lnTo>
                    <a:pt x="37" y="86"/>
                  </a:lnTo>
                  <a:lnTo>
                    <a:pt x="44" y="79"/>
                  </a:lnTo>
                  <a:lnTo>
                    <a:pt x="53" y="69"/>
                  </a:lnTo>
                  <a:lnTo>
                    <a:pt x="62" y="61"/>
                  </a:lnTo>
                  <a:lnTo>
                    <a:pt x="73" y="52"/>
                  </a:lnTo>
                  <a:lnTo>
                    <a:pt x="82" y="45"/>
                  </a:lnTo>
                  <a:lnTo>
                    <a:pt x="92" y="37"/>
                  </a:lnTo>
                  <a:lnTo>
                    <a:pt x="101" y="31"/>
                  </a:lnTo>
                  <a:lnTo>
                    <a:pt x="111" y="24"/>
                  </a:lnTo>
                  <a:lnTo>
                    <a:pt x="120" y="20"/>
                  </a:lnTo>
                  <a:lnTo>
                    <a:pt x="130" y="14"/>
                  </a:lnTo>
                  <a:lnTo>
                    <a:pt x="138" y="11"/>
                  </a:lnTo>
                  <a:lnTo>
                    <a:pt x="148" y="6"/>
                  </a:lnTo>
                  <a:lnTo>
                    <a:pt x="155" y="4"/>
                  </a:lnTo>
                  <a:lnTo>
                    <a:pt x="164" y="2"/>
                  </a:lnTo>
                  <a:lnTo>
                    <a:pt x="170" y="1"/>
                  </a:lnTo>
                  <a:lnTo>
                    <a:pt x="177" y="0"/>
                  </a:lnTo>
                  <a:lnTo>
                    <a:pt x="183" y="1"/>
                  </a:lnTo>
                  <a:lnTo>
                    <a:pt x="188" y="2"/>
                  </a:lnTo>
                  <a:lnTo>
                    <a:pt x="192" y="4"/>
                  </a:lnTo>
                  <a:lnTo>
                    <a:pt x="197" y="6"/>
                  </a:lnTo>
                  <a:lnTo>
                    <a:pt x="198" y="11"/>
                  </a:lnTo>
                  <a:lnTo>
                    <a:pt x="200" y="15"/>
                  </a:lnTo>
                  <a:lnTo>
                    <a:pt x="200" y="21"/>
                  </a:lnTo>
                  <a:lnTo>
                    <a:pt x="200" y="26"/>
                  </a:lnTo>
                  <a:lnTo>
                    <a:pt x="198" y="33"/>
                  </a:lnTo>
                  <a:lnTo>
                    <a:pt x="196" y="40"/>
                  </a:lnTo>
                  <a:lnTo>
                    <a:pt x="192" y="47"/>
                  </a:lnTo>
                  <a:lnTo>
                    <a:pt x="188" y="53"/>
                  </a:lnTo>
                  <a:lnTo>
                    <a:pt x="183" y="63"/>
                  </a:lnTo>
                  <a:lnTo>
                    <a:pt x="177" y="70"/>
                  </a:lnTo>
                  <a:lnTo>
                    <a:pt x="170" y="79"/>
                  </a:lnTo>
                  <a:lnTo>
                    <a:pt x="164" y="87"/>
                  </a:lnTo>
                  <a:lnTo>
                    <a:pt x="155" y="96"/>
                  </a:lnTo>
                  <a:lnTo>
                    <a:pt x="148" y="103"/>
                  </a:lnTo>
                  <a:lnTo>
                    <a:pt x="138" y="112"/>
                  </a:lnTo>
                  <a:lnTo>
                    <a:pt x="130" y="120"/>
                  </a:lnTo>
                  <a:lnTo>
                    <a:pt x="118" y="128"/>
                  </a:lnTo>
                  <a:lnTo>
                    <a:pt x="109" y="136"/>
                  </a:lnTo>
                  <a:lnTo>
                    <a:pt x="99" y="143"/>
                  </a:lnTo>
                  <a:lnTo>
                    <a:pt x="90" y="149"/>
                  </a:lnTo>
                  <a:lnTo>
                    <a:pt x="80" y="155"/>
                  </a:lnTo>
                  <a:lnTo>
                    <a:pt x="71" y="159"/>
                  </a:lnTo>
                  <a:lnTo>
                    <a:pt x="62" y="163"/>
                  </a:lnTo>
                  <a:lnTo>
                    <a:pt x="54" y="167"/>
                  </a:lnTo>
                  <a:lnTo>
                    <a:pt x="44" y="170"/>
                  </a:lnTo>
                  <a:lnTo>
                    <a:pt x="37" y="172"/>
                  </a:lnTo>
                  <a:lnTo>
                    <a:pt x="29" y="173"/>
                  </a:lnTo>
                  <a:lnTo>
                    <a:pt x="24" y="173"/>
                  </a:lnTo>
                  <a:lnTo>
                    <a:pt x="18" y="173"/>
                  </a:lnTo>
                  <a:lnTo>
                    <a:pt x="12" y="171"/>
                  </a:lnTo>
                  <a:lnTo>
                    <a:pt x="9" y="169"/>
                  </a:lnTo>
                  <a:lnTo>
                    <a:pt x="6" y="166"/>
                  </a:lnTo>
                  <a:lnTo>
                    <a:pt x="6" y="166"/>
                  </a:lnTo>
                  <a:lnTo>
                    <a:pt x="6" y="166"/>
                  </a:lnTo>
                </a:path>
              </a:pathLst>
            </a:custGeom>
            <a:solidFill>
              <a:srgbClr val="C0C0C0"/>
            </a:solidFill>
            <a:ln w="9525" cap="flat" cmpd="sng">
              <a:solidFill>
                <a:srgbClr val="000000"/>
              </a:solidFill>
              <a:prstDash val="solid"/>
              <a:round/>
              <a:headEnd type="none" w="med" len="med"/>
              <a:tailEnd type="none" w="med" len="med"/>
            </a:ln>
            <a:effectLst/>
          </p:spPr>
          <p:txBody>
            <a:bodyPr/>
            <a:lstStyle/>
            <a:p>
              <a:endParaRPr lang="en-US"/>
            </a:p>
          </p:txBody>
        </p:sp>
        <p:sp>
          <p:nvSpPr>
            <p:cNvPr id="452638" name="Freeform 30"/>
            <p:cNvSpPr>
              <a:spLocks/>
            </p:cNvSpPr>
            <p:nvPr/>
          </p:nvSpPr>
          <p:spPr bwMode="auto">
            <a:xfrm>
              <a:off x="50" y="1576"/>
              <a:ext cx="596" cy="281"/>
            </a:xfrm>
            <a:custGeom>
              <a:avLst/>
              <a:gdLst/>
              <a:ahLst/>
              <a:cxnLst>
                <a:cxn ang="0">
                  <a:pos x="595" y="280"/>
                </a:cxn>
                <a:cxn ang="0">
                  <a:pos x="591" y="277"/>
                </a:cxn>
                <a:cxn ang="0">
                  <a:pos x="583" y="267"/>
                </a:cxn>
                <a:cxn ang="0">
                  <a:pos x="569" y="252"/>
                </a:cxn>
                <a:cxn ang="0">
                  <a:pos x="550" y="232"/>
                </a:cxn>
                <a:cxn ang="0">
                  <a:pos x="525" y="209"/>
                </a:cxn>
                <a:cxn ang="0">
                  <a:pos x="497" y="183"/>
                </a:cxn>
                <a:cxn ang="0">
                  <a:pos x="463" y="156"/>
                </a:cxn>
                <a:cxn ang="0">
                  <a:pos x="426" y="128"/>
                </a:cxn>
                <a:cxn ang="0">
                  <a:pos x="384" y="101"/>
                </a:cxn>
                <a:cxn ang="0">
                  <a:pos x="338" y="74"/>
                </a:cxn>
                <a:cxn ang="0">
                  <a:pos x="290" y="51"/>
                </a:cxn>
                <a:cxn ang="0">
                  <a:pos x="238" y="30"/>
                </a:cxn>
                <a:cxn ang="0">
                  <a:pos x="182" y="15"/>
                </a:cxn>
                <a:cxn ang="0">
                  <a:pos x="124" y="4"/>
                </a:cxn>
                <a:cxn ang="0">
                  <a:pos x="63" y="0"/>
                </a:cxn>
                <a:cxn ang="0">
                  <a:pos x="0" y="1"/>
                </a:cxn>
              </a:cxnLst>
              <a:rect l="0" t="0" r="r" b="b"/>
              <a:pathLst>
                <a:path w="596" h="281">
                  <a:moveTo>
                    <a:pt x="595" y="280"/>
                  </a:moveTo>
                  <a:lnTo>
                    <a:pt x="591" y="277"/>
                  </a:lnTo>
                  <a:lnTo>
                    <a:pt x="583" y="267"/>
                  </a:lnTo>
                  <a:lnTo>
                    <a:pt x="569" y="252"/>
                  </a:lnTo>
                  <a:lnTo>
                    <a:pt x="550" y="232"/>
                  </a:lnTo>
                  <a:lnTo>
                    <a:pt x="525" y="209"/>
                  </a:lnTo>
                  <a:lnTo>
                    <a:pt x="497" y="183"/>
                  </a:lnTo>
                  <a:lnTo>
                    <a:pt x="463" y="156"/>
                  </a:lnTo>
                  <a:lnTo>
                    <a:pt x="426" y="128"/>
                  </a:lnTo>
                  <a:lnTo>
                    <a:pt x="384" y="101"/>
                  </a:lnTo>
                  <a:lnTo>
                    <a:pt x="338" y="74"/>
                  </a:lnTo>
                  <a:lnTo>
                    <a:pt x="290" y="51"/>
                  </a:lnTo>
                  <a:lnTo>
                    <a:pt x="238" y="30"/>
                  </a:lnTo>
                  <a:lnTo>
                    <a:pt x="182" y="15"/>
                  </a:lnTo>
                  <a:lnTo>
                    <a:pt x="124" y="4"/>
                  </a:lnTo>
                  <a:lnTo>
                    <a:pt x="63" y="0"/>
                  </a:lnTo>
                  <a:lnTo>
                    <a:pt x="0" y="1"/>
                  </a:lnTo>
                </a:path>
              </a:pathLst>
            </a:custGeom>
            <a:noFill/>
            <a:ln w="31750" cap="flat" cmpd="sng">
              <a:solidFill>
                <a:srgbClr val="000000"/>
              </a:solidFill>
              <a:prstDash val="solid"/>
              <a:round/>
              <a:headEnd type="none" w="med" len="med"/>
              <a:tailEnd type="none" w="med" len="med"/>
            </a:ln>
            <a:effectLst/>
          </p:spPr>
          <p:txBody>
            <a:bodyPr/>
            <a:lstStyle/>
            <a:p>
              <a:endParaRPr lang="en-US"/>
            </a:p>
          </p:txBody>
        </p:sp>
      </p:grpSp>
      <p:sp>
        <p:nvSpPr>
          <p:cNvPr id="452639" name="Line 31"/>
          <p:cNvSpPr>
            <a:spLocks noChangeShapeType="1"/>
          </p:cNvSpPr>
          <p:nvPr/>
        </p:nvSpPr>
        <p:spPr bwMode="auto">
          <a:xfrm>
            <a:off x="2830513" y="3629025"/>
            <a:ext cx="0" cy="558800"/>
          </a:xfrm>
          <a:prstGeom prst="line">
            <a:avLst/>
          </a:prstGeom>
          <a:noFill/>
          <a:ln w="19050">
            <a:solidFill>
              <a:srgbClr val="000000"/>
            </a:solidFill>
            <a:round/>
            <a:headEnd/>
            <a:tailEnd/>
          </a:ln>
          <a:effectLst/>
        </p:spPr>
        <p:txBody>
          <a:bodyPr wrap="none" anchor="ctr"/>
          <a:lstStyle/>
          <a:p>
            <a:endParaRPr lang="en-US"/>
          </a:p>
        </p:txBody>
      </p:sp>
      <p:sp>
        <p:nvSpPr>
          <p:cNvPr id="452640" name="Line 32"/>
          <p:cNvSpPr>
            <a:spLocks noChangeShapeType="1"/>
          </p:cNvSpPr>
          <p:nvPr/>
        </p:nvSpPr>
        <p:spPr bwMode="auto">
          <a:xfrm>
            <a:off x="2613025" y="3917950"/>
            <a:ext cx="493713" cy="0"/>
          </a:xfrm>
          <a:prstGeom prst="line">
            <a:avLst/>
          </a:prstGeom>
          <a:noFill/>
          <a:ln w="19050">
            <a:solidFill>
              <a:srgbClr val="000000"/>
            </a:solidFill>
            <a:round/>
            <a:headEnd/>
            <a:tailEnd/>
          </a:ln>
          <a:effectLst/>
        </p:spPr>
        <p:txBody>
          <a:bodyPr wrap="none" anchor="ctr"/>
          <a:lstStyle/>
          <a:p>
            <a:endParaRPr lang="en-US"/>
          </a:p>
        </p:txBody>
      </p:sp>
      <p:sp>
        <p:nvSpPr>
          <p:cNvPr id="452641" name="Freeform 33"/>
          <p:cNvSpPr>
            <a:spLocks/>
          </p:cNvSpPr>
          <p:nvPr/>
        </p:nvSpPr>
        <p:spPr bwMode="auto">
          <a:xfrm>
            <a:off x="2320925" y="3305175"/>
            <a:ext cx="582613" cy="239713"/>
          </a:xfrm>
          <a:custGeom>
            <a:avLst/>
            <a:gdLst/>
            <a:ahLst/>
            <a:cxnLst>
              <a:cxn ang="0">
                <a:pos x="0" y="169"/>
              </a:cxn>
              <a:cxn ang="0">
                <a:pos x="5" y="162"/>
              </a:cxn>
              <a:cxn ang="0">
                <a:pos x="15" y="148"/>
              </a:cxn>
              <a:cxn ang="0">
                <a:pos x="28" y="132"/>
              </a:cxn>
              <a:cxn ang="0">
                <a:pos x="42" y="114"/>
              </a:cxn>
              <a:cxn ang="0">
                <a:pos x="57" y="95"/>
              </a:cxn>
              <a:cxn ang="0">
                <a:pos x="71" y="78"/>
              </a:cxn>
              <a:cxn ang="0">
                <a:pos x="85" y="65"/>
              </a:cxn>
              <a:cxn ang="0">
                <a:pos x="100" y="55"/>
              </a:cxn>
              <a:cxn ang="0">
                <a:pos x="120" y="44"/>
              </a:cxn>
              <a:cxn ang="0">
                <a:pos x="144" y="34"/>
              </a:cxn>
              <a:cxn ang="0">
                <a:pos x="170" y="23"/>
              </a:cxn>
              <a:cxn ang="0">
                <a:pos x="198" y="14"/>
              </a:cxn>
              <a:cxn ang="0">
                <a:pos x="225" y="7"/>
              </a:cxn>
              <a:cxn ang="0">
                <a:pos x="250" y="2"/>
              </a:cxn>
              <a:cxn ang="0">
                <a:pos x="273" y="0"/>
              </a:cxn>
              <a:cxn ang="0">
                <a:pos x="289" y="2"/>
              </a:cxn>
              <a:cxn ang="0">
                <a:pos x="305" y="7"/>
              </a:cxn>
              <a:cxn ang="0">
                <a:pos x="324" y="16"/>
              </a:cxn>
              <a:cxn ang="0">
                <a:pos x="344" y="26"/>
              </a:cxn>
              <a:cxn ang="0">
                <a:pos x="364" y="36"/>
              </a:cxn>
              <a:cxn ang="0">
                <a:pos x="381" y="47"/>
              </a:cxn>
              <a:cxn ang="0">
                <a:pos x="393" y="55"/>
              </a:cxn>
              <a:cxn ang="0">
                <a:pos x="401" y="60"/>
              </a:cxn>
              <a:cxn ang="0">
                <a:pos x="401" y="61"/>
              </a:cxn>
              <a:cxn ang="0">
                <a:pos x="392" y="59"/>
              </a:cxn>
              <a:cxn ang="0">
                <a:pos x="377" y="55"/>
              </a:cxn>
              <a:cxn ang="0">
                <a:pos x="357" y="48"/>
              </a:cxn>
              <a:cxn ang="0">
                <a:pos x="337" y="41"/>
              </a:cxn>
              <a:cxn ang="0">
                <a:pos x="318" y="34"/>
              </a:cxn>
              <a:cxn ang="0">
                <a:pos x="303" y="28"/>
              </a:cxn>
              <a:cxn ang="0">
                <a:pos x="294" y="26"/>
              </a:cxn>
            </a:cxnLst>
            <a:rect l="0" t="0" r="r" b="b"/>
            <a:pathLst>
              <a:path w="404" h="171">
                <a:moveTo>
                  <a:pt x="0" y="170"/>
                </a:moveTo>
                <a:lnTo>
                  <a:pt x="0" y="169"/>
                </a:lnTo>
                <a:lnTo>
                  <a:pt x="2" y="166"/>
                </a:lnTo>
                <a:lnTo>
                  <a:pt x="5" y="162"/>
                </a:lnTo>
                <a:lnTo>
                  <a:pt x="10" y="155"/>
                </a:lnTo>
                <a:lnTo>
                  <a:pt x="15" y="148"/>
                </a:lnTo>
                <a:lnTo>
                  <a:pt x="21" y="140"/>
                </a:lnTo>
                <a:lnTo>
                  <a:pt x="28" y="132"/>
                </a:lnTo>
                <a:lnTo>
                  <a:pt x="35" y="122"/>
                </a:lnTo>
                <a:lnTo>
                  <a:pt x="42" y="114"/>
                </a:lnTo>
                <a:lnTo>
                  <a:pt x="50" y="104"/>
                </a:lnTo>
                <a:lnTo>
                  <a:pt x="57" y="95"/>
                </a:lnTo>
                <a:lnTo>
                  <a:pt x="65" y="86"/>
                </a:lnTo>
                <a:lnTo>
                  <a:pt x="71" y="78"/>
                </a:lnTo>
                <a:lnTo>
                  <a:pt x="79" y="71"/>
                </a:lnTo>
                <a:lnTo>
                  <a:pt x="85" y="65"/>
                </a:lnTo>
                <a:lnTo>
                  <a:pt x="91" y="60"/>
                </a:lnTo>
                <a:lnTo>
                  <a:pt x="100" y="55"/>
                </a:lnTo>
                <a:lnTo>
                  <a:pt x="110" y="49"/>
                </a:lnTo>
                <a:lnTo>
                  <a:pt x="120" y="44"/>
                </a:lnTo>
                <a:lnTo>
                  <a:pt x="132" y="38"/>
                </a:lnTo>
                <a:lnTo>
                  <a:pt x="144" y="34"/>
                </a:lnTo>
                <a:lnTo>
                  <a:pt x="157" y="28"/>
                </a:lnTo>
                <a:lnTo>
                  <a:pt x="170" y="23"/>
                </a:lnTo>
                <a:lnTo>
                  <a:pt x="185" y="17"/>
                </a:lnTo>
                <a:lnTo>
                  <a:pt x="198" y="14"/>
                </a:lnTo>
                <a:lnTo>
                  <a:pt x="212" y="10"/>
                </a:lnTo>
                <a:lnTo>
                  <a:pt x="225" y="7"/>
                </a:lnTo>
                <a:lnTo>
                  <a:pt x="239" y="4"/>
                </a:lnTo>
                <a:lnTo>
                  <a:pt x="250" y="2"/>
                </a:lnTo>
                <a:lnTo>
                  <a:pt x="263" y="0"/>
                </a:lnTo>
                <a:lnTo>
                  <a:pt x="273" y="0"/>
                </a:lnTo>
                <a:lnTo>
                  <a:pt x="284" y="0"/>
                </a:lnTo>
                <a:lnTo>
                  <a:pt x="289" y="2"/>
                </a:lnTo>
                <a:lnTo>
                  <a:pt x="297" y="4"/>
                </a:lnTo>
                <a:lnTo>
                  <a:pt x="305" y="7"/>
                </a:lnTo>
                <a:lnTo>
                  <a:pt x="315" y="10"/>
                </a:lnTo>
                <a:lnTo>
                  <a:pt x="324" y="16"/>
                </a:lnTo>
                <a:lnTo>
                  <a:pt x="335" y="20"/>
                </a:lnTo>
                <a:lnTo>
                  <a:pt x="344" y="26"/>
                </a:lnTo>
                <a:lnTo>
                  <a:pt x="355" y="30"/>
                </a:lnTo>
                <a:lnTo>
                  <a:pt x="364" y="36"/>
                </a:lnTo>
                <a:lnTo>
                  <a:pt x="373" y="41"/>
                </a:lnTo>
                <a:lnTo>
                  <a:pt x="381" y="47"/>
                </a:lnTo>
                <a:lnTo>
                  <a:pt x="389" y="50"/>
                </a:lnTo>
                <a:lnTo>
                  <a:pt x="393" y="55"/>
                </a:lnTo>
                <a:lnTo>
                  <a:pt x="399" y="58"/>
                </a:lnTo>
                <a:lnTo>
                  <a:pt x="401" y="60"/>
                </a:lnTo>
                <a:lnTo>
                  <a:pt x="403" y="60"/>
                </a:lnTo>
                <a:lnTo>
                  <a:pt x="401" y="61"/>
                </a:lnTo>
                <a:lnTo>
                  <a:pt x="398" y="60"/>
                </a:lnTo>
                <a:lnTo>
                  <a:pt x="392" y="59"/>
                </a:lnTo>
                <a:lnTo>
                  <a:pt x="385" y="57"/>
                </a:lnTo>
                <a:lnTo>
                  <a:pt x="377" y="55"/>
                </a:lnTo>
                <a:lnTo>
                  <a:pt x="368" y="52"/>
                </a:lnTo>
                <a:lnTo>
                  <a:pt x="357" y="48"/>
                </a:lnTo>
                <a:lnTo>
                  <a:pt x="348" y="44"/>
                </a:lnTo>
                <a:lnTo>
                  <a:pt x="337" y="41"/>
                </a:lnTo>
                <a:lnTo>
                  <a:pt x="327" y="37"/>
                </a:lnTo>
                <a:lnTo>
                  <a:pt x="318" y="34"/>
                </a:lnTo>
                <a:lnTo>
                  <a:pt x="310" y="30"/>
                </a:lnTo>
                <a:lnTo>
                  <a:pt x="303" y="28"/>
                </a:lnTo>
                <a:lnTo>
                  <a:pt x="297" y="26"/>
                </a:lnTo>
                <a:lnTo>
                  <a:pt x="294" y="26"/>
                </a:lnTo>
                <a:lnTo>
                  <a:pt x="293" y="24"/>
                </a:lnTo>
              </a:path>
            </a:pathLst>
          </a:custGeom>
          <a:noFill/>
          <a:ln w="47625" cap="flat" cmpd="sng">
            <a:solidFill>
              <a:srgbClr val="000000"/>
            </a:solidFill>
            <a:prstDash val="solid"/>
            <a:round/>
            <a:headEnd type="triangle" w="med" len="med"/>
            <a:tailEnd type="none" w="med" len="med"/>
          </a:ln>
          <a:effectLst/>
        </p:spPr>
        <p:txBody>
          <a:bodyPr/>
          <a:lstStyle/>
          <a:p>
            <a:endParaRPr lang="en-US"/>
          </a:p>
        </p:txBody>
      </p:sp>
      <p:sp>
        <p:nvSpPr>
          <p:cNvPr id="452642" name="Freeform 34"/>
          <p:cNvSpPr>
            <a:spLocks/>
          </p:cNvSpPr>
          <p:nvPr/>
        </p:nvSpPr>
        <p:spPr bwMode="auto">
          <a:xfrm>
            <a:off x="1065213" y="3779838"/>
            <a:ext cx="438150" cy="187325"/>
          </a:xfrm>
          <a:custGeom>
            <a:avLst/>
            <a:gdLst/>
            <a:ahLst/>
            <a:cxnLst>
              <a:cxn ang="0">
                <a:pos x="0" y="133"/>
              </a:cxn>
              <a:cxn ang="0">
                <a:pos x="3" y="126"/>
              </a:cxn>
              <a:cxn ang="0">
                <a:pos x="9" y="115"/>
              </a:cxn>
              <a:cxn ang="0">
                <a:pos x="16" y="100"/>
              </a:cxn>
              <a:cxn ang="0">
                <a:pos x="25" y="84"/>
              </a:cxn>
              <a:cxn ang="0">
                <a:pos x="35" y="68"/>
              </a:cxn>
              <a:cxn ang="0">
                <a:pos x="45" y="53"/>
              </a:cxn>
              <a:cxn ang="0">
                <a:pos x="55" y="41"/>
              </a:cxn>
              <a:cxn ang="0">
                <a:pos x="64" y="35"/>
              </a:cxn>
              <a:cxn ang="0">
                <a:pos x="75" y="28"/>
              </a:cxn>
              <a:cxn ang="0">
                <a:pos x="89" y="22"/>
              </a:cxn>
              <a:cxn ang="0">
                <a:pos x="104" y="15"/>
              </a:cxn>
              <a:cxn ang="0">
                <a:pos x="120" y="10"/>
              </a:cxn>
              <a:cxn ang="0">
                <a:pos x="135" y="6"/>
              </a:cxn>
              <a:cxn ang="0">
                <a:pos x="149" y="3"/>
              </a:cxn>
              <a:cxn ang="0">
                <a:pos x="162" y="1"/>
              </a:cxn>
              <a:cxn ang="0">
                <a:pos x="173" y="1"/>
              </a:cxn>
              <a:cxn ang="0">
                <a:pos x="183" y="4"/>
              </a:cxn>
              <a:cxn ang="0">
                <a:pos x="195" y="7"/>
              </a:cxn>
              <a:cxn ang="0">
                <a:pos x="206" y="11"/>
              </a:cxn>
              <a:cxn ang="0">
                <a:pos x="219" y="17"/>
              </a:cxn>
              <a:cxn ang="0">
                <a:pos x="230" y="24"/>
              </a:cxn>
              <a:cxn ang="0">
                <a:pos x="240" y="30"/>
              </a:cxn>
              <a:cxn ang="0">
                <a:pos x="249" y="35"/>
              </a:cxn>
              <a:cxn ang="0">
                <a:pos x="257" y="40"/>
              </a:cxn>
              <a:cxn ang="0">
                <a:pos x="264" y="49"/>
              </a:cxn>
              <a:cxn ang="0">
                <a:pos x="271" y="61"/>
              </a:cxn>
              <a:cxn ang="0">
                <a:pos x="279" y="73"/>
              </a:cxn>
              <a:cxn ang="0">
                <a:pos x="286" y="85"/>
              </a:cxn>
              <a:cxn ang="0">
                <a:pos x="293" y="96"/>
              </a:cxn>
              <a:cxn ang="0">
                <a:pos x="298" y="105"/>
              </a:cxn>
              <a:cxn ang="0">
                <a:pos x="301" y="109"/>
              </a:cxn>
            </a:cxnLst>
            <a:rect l="0" t="0" r="r" b="b"/>
            <a:pathLst>
              <a:path w="304" h="134">
                <a:moveTo>
                  <a:pt x="0" y="133"/>
                </a:moveTo>
                <a:lnTo>
                  <a:pt x="0" y="133"/>
                </a:lnTo>
                <a:lnTo>
                  <a:pt x="1" y="130"/>
                </a:lnTo>
                <a:lnTo>
                  <a:pt x="3" y="126"/>
                </a:lnTo>
                <a:lnTo>
                  <a:pt x="5" y="121"/>
                </a:lnTo>
                <a:lnTo>
                  <a:pt x="9" y="115"/>
                </a:lnTo>
                <a:lnTo>
                  <a:pt x="13" y="108"/>
                </a:lnTo>
                <a:lnTo>
                  <a:pt x="16" y="100"/>
                </a:lnTo>
                <a:lnTo>
                  <a:pt x="22" y="91"/>
                </a:lnTo>
                <a:lnTo>
                  <a:pt x="25" y="84"/>
                </a:lnTo>
                <a:lnTo>
                  <a:pt x="31" y="76"/>
                </a:lnTo>
                <a:lnTo>
                  <a:pt x="35" y="68"/>
                </a:lnTo>
                <a:lnTo>
                  <a:pt x="41" y="59"/>
                </a:lnTo>
                <a:lnTo>
                  <a:pt x="45" y="53"/>
                </a:lnTo>
                <a:lnTo>
                  <a:pt x="51" y="47"/>
                </a:lnTo>
                <a:lnTo>
                  <a:pt x="55" y="41"/>
                </a:lnTo>
                <a:lnTo>
                  <a:pt x="61" y="37"/>
                </a:lnTo>
                <a:lnTo>
                  <a:pt x="64" y="35"/>
                </a:lnTo>
                <a:lnTo>
                  <a:pt x="70" y="31"/>
                </a:lnTo>
                <a:lnTo>
                  <a:pt x="75" y="28"/>
                </a:lnTo>
                <a:lnTo>
                  <a:pt x="82" y="24"/>
                </a:lnTo>
                <a:lnTo>
                  <a:pt x="89" y="22"/>
                </a:lnTo>
                <a:lnTo>
                  <a:pt x="97" y="18"/>
                </a:lnTo>
                <a:lnTo>
                  <a:pt x="104" y="15"/>
                </a:lnTo>
                <a:lnTo>
                  <a:pt x="112" y="11"/>
                </a:lnTo>
                <a:lnTo>
                  <a:pt x="120" y="10"/>
                </a:lnTo>
                <a:lnTo>
                  <a:pt x="127" y="8"/>
                </a:lnTo>
                <a:lnTo>
                  <a:pt x="135" y="6"/>
                </a:lnTo>
                <a:lnTo>
                  <a:pt x="143" y="3"/>
                </a:lnTo>
                <a:lnTo>
                  <a:pt x="149" y="3"/>
                </a:lnTo>
                <a:lnTo>
                  <a:pt x="157" y="1"/>
                </a:lnTo>
                <a:lnTo>
                  <a:pt x="162" y="1"/>
                </a:lnTo>
                <a:lnTo>
                  <a:pt x="169" y="0"/>
                </a:lnTo>
                <a:lnTo>
                  <a:pt x="173" y="1"/>
                </a:lnTo>
                <a:lnTo>
                  <a:pt x="178" y="2"/>
                </a:lnTo>
                <a:lnTo>
                  <a:pt x="183" y="4"/>
                </a:lnTo>
                <a:lnTo>
                  <a:pt x="189" y="5"/>
                </a:lnTo>
                <a:lnTo>
                  <a:pt x="195" y="7"/>
                </a:lnTo>
                <a:lnTo>
                  <a:pt x="200" y="9"/>
                </a:lnTo>
                <a:lnTo>
                  <a:pt x="206" y="11"/>
                </a:lnTo>
                <a:lnTo>
                  <a:pt x="213" y="13"/>
                </a:lnTo>
                <a:lnTo>
                  <a:pt x="219" y="17"/>
                </a:lnTo>
                <a:lnTo>
                  <a:pt x="225" y="20"/>
                </a:lnTo>
                <a:lnTo>
                  <a:pt x="230" y="24"/>
                </a:lnTo>
                <a:lnTo>
                  <a:pt x="236" y="26"/>
                </a:lnTo>
                <a:lnTo>
                  <a:pt x="240" y="30"/>
                </a:lnTo>
                <a:lnTo>
                  <a:pt x="246" y="31"/>
                </a:lnTo>
                <a:lnTo>
                  <a:pt x="249" y="35"/>
                </a:lnTo>
                <a:lnTo>
                  <a:pt x="254" y="37"/>
                </a:lnTo>
                <a:lnTo>
                  <a:pt x="257" y="40"/>
                </a:lnTo>
                <a:lnTo>
                  <a:pt x="260" y="44"/>
                </a:lnTo>
                <a:lnTo>
                  <a:pt x="264" y="49"/>
                </a:lnTo>
                <a:lnTo>
                  <a:pt x="268" y="54"/>
                </a:lnTo>
                <a:lnTo>
                  <a:pt x="271" y="61"/>
                </a:lnTo>
                <a:lnTo>
                  <a:pt x="275" y="67"/>
                </a:lnTo>
                <a:lnTo>
                  <a:pt x="279" y="73"/>
                </a:lnTo>
                <a:lnTo>
                  <a:pt x="284" y="78"/>
                </a:lnTo>
                <a:lnTo>
                  <a:pt x="286" y="85"/>
                </a:lnTo>
                <a:lnTo>
                  <a:pt x="290" y="91"/>
                </a:lnTo>
                <a:lnTo>
                  <a:pt x="293" y="96"/>
                </a:lnTo>
                <a:lnTo>
                  <a:pt x="296" y="100"/>
                </a:lnTo>
                <a:lnTo>
                  <a:pt x="298" y="105"/>
                </a:lnTo>
                <a:lnTo>
                  <a:pt x="301" y="107"/>
                </a:lnTo>
                <a:lnTo>
                  <a:pt x="301" y="109"/>
                </a:lnTo>
                <a:lnTo>
                  <a:pt x="303" y="109"/>
                </a:lnTo>
              </a:path>
            </a:pathLst>
          </a:custGeom>
          <a:noFill/>
          <a:ln w="47625" cap="flat" cmpd="sng">
            <a:solidFill>
              <a:srgbClr val="000000"/>
            </a:solidFill>
            <a:prstDash val="solid"/>
            <a:round/>
            <a:headEnd type="none" w="med" len="med"/>
            <a:tailEnd type="triangle" w="med" len="med"/>
          </a:ln>
          <a:effectLst/>
        </p:spPr>
        <p:txBody>
          <a:bodyPr/>
          <a:lstStyle/>
          <a:p>
            <a:endParaRPr lang="en-US"/>
          </a:p>
        </p:txBody>
      </p:sp>
      <p:sp>
        <p:nvSpPr>
          <p:cNvPr id="452643" name="Line 35"/>
          <p:cNvSpPr>
            <a:spLocks noChangeShapeType="1"/>
          </p:cNvSpPr>
          <p:nvPr/>
        </p:nvSpPr>
        <p:spPr bwMode="auto">
          <a:xfrm flipH="1" flipV="1">
            <a:off x="3457575" y="5357813"/>
            <a:ext cx="698500" cy="493712"/>
          </a:xfrm>
          <a:prstGeom prst="line">
            <a:avLst/>
          </a:prstGeom>
          <a:noFill/>
          <a:ln w="47625">
            <a:solidFill>
              <a:srgbClr val="000000"/>
            </a:solidFill>
            <a:round/>
            <a:headEnd/>
            <a:tailEnd type="triangle" w="med" len="med"/>
          </a:ln>
          <a:effectLst/>
        </p:spPr>
        <p:txBody>
          <a:bodyPr wrap="none" anchor="ctr"/>
          <a:lstStyle/>
          <a:p>
            <a:endParaRPr lang="en-US"/>
          </a:p>
        </p:txBody>
      </p:sp>
      <p:sp>
        <p:nvSpPr>
          <p:cNvPr id="452644" name="Line 36"/>
          <p:cNvSpPr>
            <a:spLocks noChangeShapeType="1"/>
          </p:cNvSpPr>
          <p:nvPr/>
        </p:nvSpPr>
        <p:spPr bwMode="auto">
          <a:xfrm>
            <a:off x="4156075" y="5868988"/>
            <a:ext cx="855663" cy="0"/>
          </a:xfrm>
          <a:prstGeom prst="line">
            <a:avLst/>
          </a:prstGeom>
          <a:noFill/>
          <a:ln w="47625">
            <a:solidFill>
              <a:srgbClr val="000000"/>
            </a:solidFill>
            <a:round/>
            <a:headEnd/>
            <a:tailEnd/>
          </a:ln>
          <a:effectLst/>
        </p:spPr>
        <p:txBody>
          <a:bodyPr wrap="none" anchor="ctr"/>
          <a:lstStyle/>
          <a:p>
            <a:endParaRPr lang="en-US"/>
          </a:p>
        </p:txBody>
      </p:sp>
      <p:sp>
        <p:nvSpPr>
          <p:cNvPr id="452645" name="Text Box 37"/>
          <p:cNvSpPr txBox="1">
            <a:spLocks noChangeArrowheads="1"/>
          </p:cNvSpPr>
          <p:nvPr/>
        </p:nvSpPr>
        <p:spPr bwMode="auto">
          <a:xfrm>
            <a:off x="5048250" y="5365750"/>
            <a:ext cx="1228725" cy="649288"/>
          </a:xfrm>
          <a:prstGeom prst="rect">
            <a:avLst/>
          </a:prstGeom>
          <a:noFill/>
          <a:ln w="9525">
            <a:noFill/>
            <a:miter lim="800000"/>
            <a:headEnd/>
            <a:tailEnd/>
          </a:ln>
          <a:effectLst/>
        </p:spPr>
        <p:txBody>
          <a:bodyPr lIns="0" tIns="0" rIns="0" bIns="0"/>
          <a:lstStyle/>
          <a:p>
            <a:pPr defTabSz="409575">
              <a:buClr>
                <a:srgbClr val="008280"/>
              </a:buClr>
              <a:buSzPct val="90000"/>
              <a:buFont typeface="Monotype Sorts" pitchFamily="2" charset="2"/>
              <a:buNone/>
            </a:pPr>
            <a:r>
              <a:rPr lang="en-US" sz="2100"/>
              <a:t>Cage (FTF)</a:t>
            </a:r>
            <a:endParaRPr lang="en-US" sz="2200">
              <a:solidFill>
                <a:schemeClr val="tx1"/>
              </a:solidFill>
              <a:latin typeface="Times New Roman" pitchFamily="18" charset="0"/>
            </a:endParaRPr>
          </a:p>
        </p:txBody>
      </p:sp>
      <p:sp>
        <p:nvSpPr>
          <p:cNvPr id="452646" name="Oval 38"/>
          <p:cNvSpPr>
            <a:spLocks noChangeArrowheads="1"/>
          </p:cNvSpPr>
          <p:nvPr/>
        </p:nvSpPr>
        <p:spPr bwMode="auto">
          <a:xfrm>
            <a:off x="1274763" y="2422525"/>
            <a:ext cx="3057525" cy="2986088"/>
          </a:xfrm>
          <a:prstGeom prst="ellipse">
            <a:avLst/>
          </a:prstGeom>
          <a:noFill/>
          <a:ln w="47625">
            <a:solidFill>
              <a:srgbClr val="808080"/>
            </a:solidFill>
            <a:round/>
            <a:headEnd/>
            <a:tailEnd/>
          </a:ln>
          <a:effectLst/>
        </p:spPr>
        <p:txBody>
          <a:bodyPr wrap="none" anchor="ctr"/>
          <a:lstStyle/>
          <a:p>
            <a:endParaRPr lang="en-US"/>
          </a:p>
        </p:txBody>
      </p:sp>
      <p:sp>
        <p:nvSpPr>
          <p:cNvPr id="452647" name="Line 39"/>
          <p:cNvSpPr>
            <a:spLocks noChangeShapeType="1"/>
          </p:cNvSpPr>
          <p:nvPr/>
        </p:nvSpPr>
        <p:spPr bwMode="auto">
          <a:xfrm flipH="1">
            <a:off x="2705100" y="2422525"/>
            <a:ext cx="34925" cy="0"/>
          </a:xfrm>
          <a:prstGeom prst="line">
            <a:avLst/>
          </a:prstGeom>
          <a:noFill/>
          <a:ln w="47625">
            <a:solidFill>
              <a:srgbClr val="000000"/>
            </a:solidFill>
            <a:round/>
            <a:headEnd/>
            <a:tailEnd type="triangle" w="med" len="med"/>
          </a:ln>
          <a:effectLst/>
        </p:spPr>
        <p:txBody>
          <a:bodyPr wrap="none" anchor="ctr"/>
          <a:lstStyle/>
          <a:p>
            <a:endParaRPr lang="en-US"/>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body" sz="half" idx="1"/>
          </p:nvPr>
        </p:nvSpPr>
        <p:spPr>
          <a:xfrm>
            <a:off x="554038" y="228600"/>
            <a:ext cx="7966075" cy="784225"/>
          </a:xfrm>
          <a:noFill/>
          <a:ln/>
        </p:spPr>
        <p:txBody>
          <a:bodyPr lIns="0" tIns="0" rIns="0" bIns="0" anchor="b"/>
          <a:lstStyle/>
          <a:p>
            <a:pPr marL="0" indent="0" defTabSz="457200">
              <a:spcBef>
                <a:spcPct val="0"/>
              </a:spcBef>
              <a:buClr>
                <a:srgbClr val="008280"/>
              </a:buClr>
              <a:buSzPct val="90000"/>
              <a:buFont typeface="Monotype Sorts" pitchFamily="2" charset="2"/>
              <a:buNone/>
            </a:pPr>
            <a:r>
              <a:rPr lang="en-US" sz="3800" b="1">
                <a:solidFill>
                  <a:srgbClr val="2200A1"/>
                </a:solidFill>
              </a:rPr>
              <a:t>ROLLER BEARING EXAMPLE</a:t>
            </a:r>
            <a:endParaRPr lang="en-US" sz="2400"/>
          </a:p>
        </p:txBody>
      </p:sp>
      <p:pic>
        <p:nvPicPr>
          <p:cNvPr id="453635" name="inner.avi">
            <a:hlinkClick r:id="" action="ppaction://media"/>
          </p:cNvPr>
          <p:cNvPicPr>
            <a:picLocks noGrp="1" noRot="1" noChangeAspect="1" noChangeArrowheads="1"/>
          </p:cNvPicPr>
          <p:nvPr>
            <p:ph sz="half" idx="2"/>
            <a:videoFile r:link="rId1"/>
          </p:nvPr>
        </p:nvPicPr>
        <p:blipFill>
          <a:blip r:embed="rId4" cstate="print"/>
          <a:srcRect/>
          <a:stretch>
            <a:fillRect/>
          </a:stretch>
        </p:blipFill>
        <p:spPr>
          <a:xfrm>
            <a:off x="1593850" y="1681163"/>
            <a:ext cx="5748338" cy="4184650"/>
          </a:xfrm>
          <a:ln/>
        </p:spPr>
      </p:pic>
    </p:spTree>
  </p:cSld>
  <p:clrMapOvr>
    <a:masterClrMapping/>
  </p:clrMapOvr>
  <p:transition>
    <p:wipe dir="d"/>
  </p:transition>
  <p:timing>
    <p:tnLst>
      <p:par>
        <p:cTn id="1" dur="indefinite" restart="never" nodeType="tmRoot">
          <p:childTnLst>
            <p:seq concurrent="1" nextAc="seek">
              <p:cTn id="2" restart="whenNotActive" fill="hold" evtFilter="cancelBubble" nodeType="interactiveSeq">
                <p:stCondLst>
                  <p:cond evt="onClick" delay="0">
                    <p:tgtEl>
                      <p:spTgt spid="45363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53635"/>
                                        </p:tgtEl>
                                      </p:cBhvr>
                                    </p:cmd>
                                  </p:childTnLst>
                                </p:cTn>
                              </p:par>
                            </p:childTnLst>
                          </p:cTn>
                        </p:par>
                      </p:childTnLst>
                    </p:cTn>
                  </p:par>
                </p:childTnLst>
              </p:cTn>
              <p:nextCondLst>
                <p:cond evt="onClick" delay="0">
                  <p:tgtEl>
                    <p:spTgt spid="453635"/>
                  </p:tgtEl>
                </p:cond>
              </p:nextCondLst>
            </p:seq>
            <p:video>
              <p:cMediaNode>
                <p:cTn id="7" fill="hold" display="0">
                  <p:stCondLst>
                    <p:cond delay="indefinite"/>
                  </p:stCondLst>
                  <p:endCondLst>
                    <p:cond evt="onNext" delay="0">
                      <p:tgtEl>
                        <p:sldTgt/>
                      </p:tgtEl>
                    </p:cond>
                    <p:cond evt="onPrev" delay="0">
                      <p:tgtEl>
                        <p:sldTgt/>
                      </p:tgtEl>
                    </p:cond>
                  </p:endCondLst>
                </p:cTn>
                <p:tgtEl>
                  <p:spTgt spid="45363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body" idx="1"/>
          </p:nvPr>
        </p:nvSpPr>
        <p:spPr>
          <a:xfrm>
            <a:off x="609600" y="381000"/>
            <a:ext cx="7778750" cy="576263"/>
          </a:xfrm>
          <a:noFill/>
          <a:ln/>
        </p:spPr>
        <p:txBody>
          <a:bodyPr lIns="0" tIns="0" rIns="0" bIns="0" anchor="b"/>
          <a:lstStyle/>
          <a:p>
            <a:pPr marL="0" indent="0" defTabSz="457200">
              <a:spcBef>
                <a:spcPct val="0"/>
              </a:spcBef>
              <a:buClr>
                <a:srgbClr val="000080"/>
              </a:buClr>
              <a:buSzPct val="90000"/>
              <a:buFont typeface="Monotype Sorts" pitchFamily="2" charset="2"/>
              <a:buNone/>
            </a:pPr>
            <a:r>
              <a:rPr lang="en-US" sz="3200" b="1" i="1">
                <a:solidFill>
                  <a:schemeClr val="tx1"/>
                </a:solidFill>
                <a:effectLst>
                  <a:outerShdw blurRad="38100" dist="38100" dir="2700000" algn="tl">
                    <a:srgbClr val="C0C0C0"/>
                  </a:outerShdw>
                </a:effectLst>
              </a:rPr>
              <a:t>Frequency Band Alarming and Trending</a:t>
            </a:r>
          </a:p>
        </p:txBody>
      </p:sp>
      <p:sp>
        <p:nvSpPr>
          <p:cNvPr id="423939" name="Text Box 3"/>
          <p:cNvSpPr txBox="1">
            <a:spLocks noChangeArrowheads="1"/>
          </p:cNvSpPr>
          <p:nvPr/>
        </p:nvSpPr>
        <p:spPr bwMode="auto">
          <a:xfrm>
            <a:off x="8001000" y="4572000"/>
            <a:ext cx="893763" cy="320675"/>
          </a:xfrm>
          <a:prstGeom prst="rect">
            <a:avLst/>
          </a:prstGeom>
          <a:noFill/>
          <a:ln w="9525">
            <a:noFill/>
            <a:miter lim="800000"/>
            <a:headEnd/>
            <a:tailEnd/>
          </a:ln>
          <a:effectLst/>
        </p:spPr>
        <p:txBody>
          <a:bodyPr>
            <a:spAutoFit/>
          </a:bodyPr>
          <a:lstStyle/>
          <a:p>
            <a:pPr algn="l">
              <a:spcBef>
                <a:spcPct val="50000"/>
              </a:spcBef>
            </a:pPr>
            <a:r>
              <a:rPr lang="en-US" sz="1500"/>
              <a:t>Alarm</a:t>
            </a:r>
          </a:p>
        </p:txBody>
      </p:sp>
      <p:grpSp>
        <p:nvGrpSpPr>
          <p:cNvPr id="2" name="Group 4"/>
          <p:cNvGrpSpPr>
            <a:grpSpLocks/>
          </p:cNvGrpSpPr>
          <p:nvPr/>
        </p:nvGrpSpPr>
        <p:grpSpPr bwMode="auto">
          <a:xfrm>
            <a:off x="700088" y="1150938"/>
            <a:ext cx="8035925" cy="4741862"/>
            <a:chOff x="441" y="725"/>
            <a:chExt cx="5062" cy="2987"/>
          </a:xfrm>
        </p:grpSpPr>
        <p:sp>
          <p:nvSpPr>
            <p:cNvPr id="423941" name="Freeform 5"/>
            <p:cNvSpPr>
              <a:spLocks/>
            </p:cNvSpPr>
            <p:nvPr/>
          </p:nvSpPr>
          <p:spPr bwMode="auto">
            <a:xfrm>
              <a:off x="3360" y="2094"/>
              <a:ext cx="1549" cy="667"/>
            </a:xfrm>
            <a:custGeom>
              <a:avLst/>
              <a:gdLst/>
              <a:ahLst/>
              <a:cxnLst>
                <a:cxn ang="0">
                  <a:pos x="1094" y="0"/>
                </a:cxn>
                <a:cxn ang="0">
                  <a:pos x="0" y="644"/>
                </a:cxn>
                <a:cxn ang="0">
                  <a:pos x="1506" y="657"/>
                </a:cxn>
                <a:cxn ang="0">
                  <a:pos x="1596" y="0"/>
                </a:cxn>
                <a:cxn ang="0">
                  <a:pos x="1094" y="0"/>
                </a:cxn>
                <a:cxn ang="0">
                  <a:pos x="1094" y="0"/>
                </a:cxn>
              </a:cxnLst>
              <a:rect l="0" t="0" r="r" b="b"/>
              <a:pathLst>
                <a:path w="1597" h="658">
                  <a:moveTo>
                    <a:pt x="1094" y="0"/>
                  </a:moveTo>
                  <a:lnTo>
                    <a:pt x="0" y="644"/>
                  </a:lnTo>
                  <a:lnTo>
                    <a:pt x="1506" y="657"/>
                  </a:lnTo>
                  <a:lnTo>
                    <a:pt x="1596" y="0"/>
                  </a:lnTo>
                  <a:lnTo>
                    <a:pt x="1094" y="0"/>
                  </a:lnTo>
                  <a:lnTo>
                    <a:pt x="1094" y="0"/>
                  </a:lnTo>
                </a:path>
              </a:pathLst>
            </a:custGeom>
            <a:solidFill>
              <a:srgbClr val="CCFF99"/>
            </a:solidFill>
            <a:ln w="19050" cap="flat" cmpd="sng">
              <a:solidFill>
                <a:srgbClr val="E1E1E1"/>
              </a:solidFill>
              <a:prstDash val="solid"/>
              <a:round/>
              <a:headEnd type="none" w="med" len="med"/>
              <a:tailEnd type="none" w="med" len="med"/>
            </a:ln>
            <a:effectLst/>
          </p:spPr>
          <p:txBody>
            <a:bodyPr/>
            <a:lstStyle/>
            <a:p>
              <a:endParaRPr lang="en-US"/>
            </a:p>
          </p:txBody>
        </p:sp>
        <p:sp>
          <p:nvSpPr>
            <p:cNvPr id="423942" name="Freeform 6"/>
            <p:cNvSpPr>
              <a:spLocks/>
            </p:cNvSpPr>
            <p:nvPr/>
          </p:nvSpPr>
          <p:spPr bwMode="auto">
            <a:xfrm>
              <a:off x="773" y="2108"/>
              <a:ext cx="1615" cy="677"/>
            </a:xfrm>
            <a:custGeom>
              <a:avLst/>
              <a:gdLst/>
              <a:ahLst/>
              <a:cxnLst>
                <a:cxn ang="0">
                  <a:pos x="984" y="0"/>
                </a:cxn>
                <a:cxn ang="0">
                  <a:pos x="499" y="0"/>
                </a:cxn>
                <a:cxn ang="0">
                  <a:pos x="0" y="666"/>
                </a:cxn>
                <a:cxn ang="0">
                  <a:pos x="1664" y="666"/>
                </a:cxn>
                <a:cxn ang="0">
                  <a:pos x="976" y="0"/>
                </a:cxn>
                <a:cxn ang="0">
                  <a:pos x="984" y="14"/>
                </a:cxn>
                <a:cxn ang="0">
                  <a:pos x="984" y="0"/>
                </a:cxn>
                <a:cxn ang="0">
                  <a:pos x="984" y="0"/>
                </a:cxn>
              </a:cxnLst>
              <a:rect l="0" t="0" r="r" b="b"/>
              <a:pathLst>
                <a:path w="1665" h="667">
                  <a:moveTo>
                    <a:pt x="984" y="0"/>
                  </a:moveTo>
                  <a:lnTo>
                    <a:pt x="499" y="0"/>
                  </a:lnTo>
                  <a:lnTo>
                    <a:pt x="0" y="666"/>
                  </a:lnTo>
                  <a:lnTo>
                    <a:pt x="1664" y="666"/>
                  </a:lnTo>
                  <a:lnTo>
                    <a:pt x="976" y="0"/>
                  </a:lnTo>
                  <a:lnTo>
                    <a:pt x="984" y="14"/>
                  </a:lnTo>
                  <a:lnTo>
                    <a:pt x="984" y="0"/>
                  </a:lnTo>
                  <a:lnTo>
                    <a:pt x="984" y="0"/>
                  </a:lnTo>
                </a:path>
              </a:pathLst>
            </a:custGeom>
            <a:solidFill>
              <a:srgbClr val="CCFF99"/>
            </a:solidFill>
            <a:ln w="19050" cap="flat" cmpd="sng">
              <a:solidFill>
                <a:srgbClr val="E1E1E1"/>
              </a:solidFill>
              <a:prstDash val="solid"/>
              <a:round/>
              <a:headEnd type="none" w="med" len="med"/>
              <a:tailEnd type="none" w="med" len="med"/>
            </a:ln>
            <a:effectLst/>
          </p:spPr>
          <p:txBody>
            <a:bodyPr/>
            <a:lstStyle/>
            <a:p>
              <a:endParaRPr lang="en-US"/>
            </a:p>
          </p:txBody>
        </p:sp>
        <p:sp>
          <p:nvSpPr>
            <p:cNvPr id="423943" name="Text Box 7"/>
            <p:cNvSpPr txBox="1">
              <a:spLocks noChangeArrowheads="1"/>
            </p:cNvSpPr>
            <p:nvPr/>
          </p:nvSpPr>
          <p:spPr bwMode="auto">
            <a:xfrm>
              <a:off x="1248" y="2352"/>
              <a:ext cx="1023" cy="347"/>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b="1"/>
                <a:t>Trend of</a:t>
              </a:r>
            </a:p>
            <a:p>
              <a:pPr algn="l" defTabSz="409575">
                <a:buClr>
                  <a:srgbClr val="104160"/>
                </a:buClr>
                <a:buSzPct val="90000"/>
                <a:buFont typeface="Monotype Sorts" pitchFamily="2" charset="2"/>
                <a:buNone/>
              </a:pPr>
              <a:r>
                <a:rPr lang="en-US" sz="1500" b="1"/>
                <a:t>Balance</a:t>
              </a:r>
              <a:endParaRPr lang="en-US" sz="2200">
                <a:solidFill>
                  <a:schemeClr val="tx1"/>
                </a:solidFill>
                <a:latin typeface="Times" pitchFamily="18" charset="0"/>
              </a:endParaRPr>
            </a:p>
          </p:txBody>
        </p:sp>
        <p:sp>
          <p:nvSpPr>
            <p:cNvPr id="423944" name="Line 8"/>
            <p:cNvSpPr>
              <a:spLocks noChangeShapeType="1"/>
            </p:cNvSpPr>
            <p:nvPr/>
          </p:nvSpPr>
          <p:spPr bwMode="auto">
            <a:xfrm flipV="1">
              <a:off x="816" y="3578"/>
              <a:ext cx="1570" cy="22"/>
            </a:xfrm>
            <a:prstGeom prst="line">
              <a:avLst/>
            </a:prstGeom>
            <a:noFill/>
            <a:ln w="9525">
              <a:solidFill>
                <a:srgbClr val="000000"/>
              </a:solidFill>
              <a:round/>
              <a:headEnd/>
              <a:tailEnd/>
            </a:ln>
            <a:effectLst/>
          </p:spPr>
          <p:txBody>
            <a:bodyPr wrap="none" anchor="ctr"/>
            <a:lstStyle/>
            <a:p>
              <a:endParaRPr lang="en-US"/>
            </a:p>
          </p:txBody>
        </p:sp>
        <p:sp>
          <p:nvSpPr>
            <p:cNvPr id="423945" name="Line 9"/>
            <p:cNvSpPr>
              <a:spLocks noChangeShapeType="1"/>
            </p:cNvSpPr>
            <p:nvPr/>
          </p:nvSpPr>
          <p:spPr bwMode="auto">
            <a:xfrm flipH="1">
              <a:off x="799" y="2826"/>
              <a:ext cx="20" cy="779"/>
            </a:xfrm>
            <a:prstGeom prst="line">
              <a:avLst/>
            </a:prstGeom>
            <a:noFill/>
            <a:ln w="9525">
              <a:solidFill>
                <a:srgbClr val="000000"/>
              </a:solidFill>
              <a:round/>
              <a:headEnd/>
              <a:tailEnd/>
            </a:ln>
            <a:effectLst/>
          </p:spPr>
          <p:txBody>
            <a:bodyPr wrap="none" anchor="ctr"/>
            <a:lstStyle/>
            <a:p>
              <a:endParaRPr lang="en-US"/>
            </a:p>
          </p:txBody>
        </p:sp>
        <p:sp>
          <p:nvSpPr>
            <p:cNvPr id="423946" name="Line 10"/>
            <p:cNvSpPr>
              <a:spLocks noChangeShapeType="1"/>
            </p:cNvSpPr>
            <p:nvPr/>
          </p:nvSpPr>
          <p:spPr bwMode="auto">
            <a:xfrm>
              <a:off x="810" y="3215"/>
              <a:ext cx="573" cy="0"/>
            </a:xfrm>
            <a:prstGeom prst="line">
              <a:avLst/>
            </a:prstGeom>
            <a:noFill/>
            <a:ln w="47625">
              <a:solidFill>
                <a:srgbClr val="008000"/>
              </a:solidFill>
              <a:round/>
              <a:headEnd/>
              <a:tailEnd/>
            </a:ln>
            <a:effectLst/>
          </p:spPr>
          <p:txBody>
            <a:bodyPr wrap="none" anchor="ctr"/>
            <a:lstStyle/>
            <a:p>
              <a:endParaRPr lang="en-US"/>
            </a:p>
          </p:txBody>
        </p:sp>
        <p:sp>
          <p:nvSpPr>
            <p:cNvPr id="423947" name="Freeform 11"/>
            <p:cNvSpPr>
              <a:spLocks/>
            </p:cNvSpPr>
            <p:nvPr/>
          </p:nvSpPr>
          <p:spPr bwMode="auto">
            <a:xfrm>
              <a:off x="1711" y="2894"/>
              <a:ext cx="302" cy="183"/>
            </a:xfrm>
            <a:custGeom>
              <a:avLst/>
              <a:gdLst/>
              <a:ahLst/>
              <a:cxnLst>
                <a:cxn ang="0">
                  <a:pos x="0" y="28"/>
                </a:cxn>
                <a:cxn ang="0">
                  <a:pos x="13" y="28"/>
                </a:cxn>
                <a:cxn ang="0">
                  <a:pos x="35" y="28"/>
                </a:cxn>
                <a:cxn ang="0">
                  <a:pos x="65" y="28"/>
                </a:cxn>
                <a:cxn ang="0">
                  <a:pos x="102" y="26"/>
                </a:cxn>
                <a:cxn ang="0">
                  <a:pos x="143" y="24"/>
                </a:cxn>
                <a:cxn ang="0">
                  <a:pos x="190" y="21"/>
                </a:cxn>
                <a:cxn ang="0">
                  <a:pos x="239" y="20"/>
                </a:cxn>
                <a:cxn ang="0">
                  <a:pos x="290" y="16"/>
                </a:cxn>
                <a:cxn ang="0">
                  <a:pos x="339" y="14"/>
                </a:cxn>
                <a:cxn ang="0">
                  <a:pos x="389" y="11"/>
                </a:cxn>
                <a:cxn ang="0">
                  <a:pos x="436" y="9"/>
                </a:cxn>
                <a:cxn ang="0">
                  <a:pos x="480" y="6"/>
                </a:cxn>
                <a:cxn ang="0">
                  <a:pos x="518" y="4"/>
                </a:cxn>
                <a:cxn ang="0">
                  <a:pos x="550" y="2"/>
                </a:cxn>
                <a:cxn ang="0">
                  <a:pos x="574" y="2"/>
                </a:cxn>
                <a:cxn ang="0">
                  <a:pos x="591" y="0"/>
                </a:cxn>
              </a:cxnLst>
              <a:rect l="0" t="0" r="r" b="b"/>
              <a:pathLst>
                <a:path w="592" h="29">
                  <a:moveTo>
                    <a:pt x="0" y="28"/>
                  </a:moveTo>
                  <a:lnTo>
                    <a:pt x="13" y="28"/>
                  </a:lnTo>
                  <a:lnTo>
                    <a:pt x="35" y="28"/>
                  </a:lnTo>
                  <a:lnTo>
                    <a:pt x="65" y="28"/>
                  </a:lnTo>
                  <a:lnTo>
                    <a:pt x="102" y="26"/>
                  </a:lnTo>
                  <a:lnTo>
                    <a:pt x="143" y="24"/>
                  </a:lnTo>
                  <a:lnTo>
                    <a:pt x="190" y="21"/>
                  </a:lnTo>
                  <a:lnTo>
                    <a:pt x="239" y="20"/>
                  </a:lnTo>
                  <a:lnTo>
                    <a:pt x="290" y="16"/>
                  </a:lnTo>
                  <a:lnTo>
                    <a:pt x="339" y="14"/>
                  </a:lnTo>
                  <a:lnTo>
                    <a:pt x="389" y="11"/>
                  </a:lnTo>
                  <a:lnTo>
                    <a:pt x="436" y="9"/>
                  </a:lnTo>
                  <a:lnTo>
                    <a:pt x="480" y="6"/>
                  </a:lnTo>
                  <a:lnTo>
                    <a:pt x="518" y="4"/>
                  </a:lnTo>
                  <a:lnTo>
                    <a:pt x="550" y="2"/>
                  </a:lnTo>
                  <a:lnTo>
                    <a:pt x="574" y="2"/>
                  </a:lnTo>
                  <a:lnTo>
                    <a:pt x="591" y="0"/>
                  </a:lnTo>
                </a:path>
              </a:pathLst>
            </a:custGeom>
            <a:noFill/>
            <a:ln w="47625" cap="flat" cmpd="sng">
              <a:solidFill>
                <a:srgbClr val="FFFF00"/>
              </a:solidFill>
              <a:prstDash val="solid"/>
              <a:round/>
              <a:headEnd type="none" w="med" len="med"/>
              <a:tailEnd type="none" w="med" len="med"/>
            </a:ln>
            <a:effectLst/>
          </p:spPr>
          <p:txBody>
            <a:bodyPr/>
            <a:lstStyle/>
            <a:p>
              <a:endParaRPr lang="en-US"/>
            </a:p>
          </p:txBody>
        </p:sp>
        <p:sp>
          <p:nvSpPr>
            <p:cNvPr id="423948" name="Freeform 12"/>
            <p:cNvSpPr>
              <a:spLocks/>
            </p:cNvSpPr>
            <p:nvPr/>
          </p:nvSpPr>
          <p:spPr bwMode="auto">
            <a:xfrm flipV="1">
              <a:off x="1987" y="2829"/>
              <a:ext cx="283" cy="65"/>
            </a:xfrm>
            <a:custGeom>
              <a:avLst/>
              <a:gdLst/>
              <a:ahLst/>
              <a:cxnLst>
                <a:cxn ang="0">
                  <a:pos x="0" y="0"/>
                </a:cxn>
                <a:cxn ang="0">
                  <a:pos x="19" y="2"/>
                </a:cxn>
                <a:cxn ang="0">
                  <a:pos x="38" y="2"/>
                </a:cxn>
                <a:cxn ang="0">
                  <a:pos x="55" y="4"/>
                </a:cxn>
                <a:cxn ang="0">
                  <a:pos x="72" y="6"/>
                </a:cxn>
                <a:cxn ang="0">
                  <a:pos x="88" y="10"/>
                </a:cxn>
                <a:cxn ang="0">
                  <a:pos x="104" y="12"/>
                </a:cxn>
                <a:cxn ang="0">
                  <a:pos x="119" y="14"/>
                </a:cxn>
                <a:cxn ang="0">
                  <a:pos x="136" y="16"/>
                </a:cxn>
                <a:cxn ang="0">
                  <a:pos x="151" y="20"/>
                </a:cxn>
                <a:cxn ang="0">
                  <a:pos x="167" y="22"/>
                </a:cxn>
                <a:cxn ang="0">
                  <a:pos x="183" y="24"/>
                </a:cxn>
                <a:cxn ang="0">
                  <a:pos x="200" y="24"/>
                </a:cxn>
                <a:cxn ang="0">
                  <a:pos x="216" y="24"/>
                </a:cxn>
                <a:cxn ang="0">
                  <a:pos x="234" y="24"/>
                </a:cxn>
                <a:cxn ang="0">
                  <a:pos x="253" y="22"/>
                </a:cxn>
                <a:cxn ang="0">
                  <a:pos x="273" y="19"/>
                </a:cxn>
              </a:cxnLst>
              <a:rect l="0" t="0" r="r" b="b"/>
              <a:pathLst>
                <a:path w="274" h="25">
                  <a:moveTo>
                    <a:pt x="0" y="0"/>
                  </a:moveTo>
                  <a:lnTo>
                    <a:pt x="19" y="2"/>
                  </a:lnTo>
                  <a:lnTo>
                    <a:pt x="38" y="2"/>
                  </a:lnTo>
                  <a:lnTo>
                    <a:pt x="55" y="4"/>
                  </a:lnTo>
                  <a:lnTo>
                    <a:pt x="72" y="6"/>
                  </a:lnTo>
                  <a:lnTo>
                    <a:pt x="88" y="10"/>
                  </a:lnTo>
                  <a:lnTo>
                    <a:pt x="104" y="12"/>
                  </a:lnTo>
                  <a:lnTo>
                    <a:pt x="119" y="14"/>
                  </a:lnTo>
                  <a:lnTo>
                    <a:pt x="136" y="16"/>
                  </a:lnTo>
                  <a:lnTo>
                    <a:pt x="151" y="20"/>
                  </a:lnTo>
                  <a:lnTo>
                    <a:pt x="167" y="22"/>
                  </a:lnTo>
                  <a:lnTo>
                    <a:pt x="183" y="24"/>
                  </a:lnTo>
                  <a:lnTo>
                    <a:pt x="200" y="24"/>
                  </a:lnTo>
                  <a:lnTo>
                    <a:pt x="216" y="24"/>
                  </a:lnTo>
                  <a:lnTo>
                    <a:pt x="234" y="24"/>
                  </a:lnTo>
                  <a:lnTo>
                    <a:pt x="253" y="22"/>
                  </a:lnTo>
                  <a:lnTo>
                    <a:pt x="273" y="19"/>
                  </a:lnTo>
                </a:path>
              </a:pathLst>
            </a:custGeom>
            <a:noFill/>
            <a:ln w="47625" cap="flat" cmpd="sng">
              <a:solidFill>
                <a:schemeClr val="accent2"/>
              </a:solidFill>
              <a:prstDash val="solid"/>
              <a:round/>
              <a:headEnd type="none" w="med" len="med"/>
              <a:tailEnd type="none" w="med" len="med"/>
            </a:ln>
            <a:effectLst/>
          </p:spPr>
          <p:txBody>
            <a:bodyPr/>
            <a:lstStyle/>
            <a:p>
              <a:endParaRPr lang="en-US"/>
            </a:p>
          </p:txBody>
        </p:sp>
        <p:sp>
          <p:nvSpPr>
            <p:cNvPr id="423949" name="Line 13"/>
            <p:cNvSpPr>
              <a:spLocks noChangeShapeType="1"/>
            </p:cNvSpPr>
            <p:nvPr/>
          </p:nvSpPr>
          <p:spPr bwMode="auto">
            <a:xfrm>
              <a:off x="919" y="3598"/>
              <a:ext cx="0" cy="66"/>
            </a:xfrm>
            <a:prstGeom prst="line">
              <a:avLst/>
            </a:prstGeom>
            <a:noFill/>
            <a:ln w="9525">
              <a:solidFill>
                <a:srgbClr val="000000"/>
              </a:solidFill>
              <a:round/>
              <a:headEnd/>
              <a:tailEnd/>
            </a:ln>
            <a:effectLst/>
          </p:spPr>
          <p:txBody>
            <a:bodyPr wrap="none" anchor="ctr"/>
            <a:lstStyle/>
            <a:p>
              <a:endParaRPr lang="en-US"/>
            </a:p>
          </p:txBody>
        </p:sp>
        <p:sp>
          <p:nvSpPr>
            <p:cNvPr id="423950" name="Line 14"/>
            <p:cNvSpPr>
              <a:spLocks noChangeShapeType="1"/>
            </p:cNvSpPr>
            <p:nvPr/>
          </p:nvSpPr>
          <p:spPr bwMode="auto">
            <a:xfrm>
              <a:off x="1020" y="3598"/>
              <a:ext cx="0" cy="66"/>
            </a:xfrm>
            <a:prstGeom prst="line">
              <a:avLst/>
            </a:prstGeom>
            <a:noFill/>
            <a:ln w="9525">
              <a:solidFill>
                <a:srgbClr val="000000"/>
              </a:solidFill>
              <a:round/>
              <a:headEnd/>
              <a:tailEnd/>
            </a:ln>
            <a:effectLst/>
          </p:spPr>
          <p:txBody>
            <a:bodyPr wrap="none" anchor="ctr"/>
            <a:lstStyle/>
            <a:p>
              <a:endParaRPr lang="en-US"/>
            </a:p>
          </p:txBody>
        </p:sp>
        <p:sp>
          <p:nvSpPr>
            <p:cNvPr id="423951" name="Line 15"/>
            <p:cNvSpPr>
              <a:spLocks noChangeShapeType="1"/>
            </p:cNvSpPr>
            <p:nvPr/>
          </p:nvSpPr>
          <p:spPr bwMode="auto">
            <a:xfrm>
              <a:off x="1120" y="3598"/>
              <a:ext cx="0" cy="66"/>
            </a:xfrm>
            <a:prstGeom prst="line">
              <a:avLst/>
            </a:prstGeom>
            <a:noFill/>
            <a:ln w="9525">
              <a:solidFill>
                <a:srgbClr val="000000"/>
              </a:solidFill>
              <a:round/>
              <a:headEnd/>
              <a:tailEnd/>
            </a:ln>
            <a:effectLst/>
          </p:spPr>
          <p:txBody>
            <a:bodyPr wrap="none" anchor="ctr"/>
            <a:lstStyle/>
            <a:p>
              <a:endParaRPr lang="en-US"/>
            </a:p>
          </p:txBody>
        </p:sp>
        <p:sp>
          <p:nvSpPr>
            <p:cNvPr id="423952" name="Line 16"/>
            <p:cNvSpPr>
              <a:spLocks noChangeShapeType="1"/>
            </p:cNvSpPr>
            <p:nvPr/>
          </p:nvSpPr>
          <p:spPr bwMode="auto">
            <a:xfrm>
              <a:off x="1219" y="3598"/>
              <a:ext cx="0" cy="66"/>
            </a:xfrm>
            <a:prstGeom prst="line">
              <a:avLst/>
            </a:prstGeom>
            <a:noFill/>
            <a:ln w="9525">
              <a:solidFill>
                <a:srgbClr val="000000"/>
              </a:solidFill>
              <a:round/>
              <a:headEnd/>
              <a:tailEnd/>
            </a:ln>
            <a:effectLst/>
          </p:spPr>
          <p:txBody>
            <a:bodyPr wrap="none" anchor="ctr"/>
            <a:lstStyle/>
            <a:p>
              <a:endParaRPr lang="en-US"/>
            </a:p>
          </p:txBody>
        </p:sp>
        <p:sp>
          <p:nvSpPr>
            <p:cNvPr id="423953" name="Line 17"/>
            <p:cNvSpPr>
              <a:spLocks noChangeShapeType="1"/>
            </p:cNvSpPr>
            <p:nvPr/>
          </p:nvSpPr>
          <p:spPr bwMode="auto">
            <a:xfrm>
              <a:off x="1320" y="3598"/>
              <a:ext cx="0" cy="66"/>
            </a:xfrm>
            <a:prstGeom prst="line">
              <a:avLst/>
            </a:prstGeom>
            <a:noFill/>
            <a:ln w="9525">
              <a:solidFill>
                <a:srgbClr val="000000"/>
              </a:solidFill>
              <a:round/>
              <a:headEnd/>
              <a:tailEnd/>
            </a:ln>
            <a:effectLst/>
          </p:spPr>
          <p:txBody>
            <a:bodyPr wrap="none" anchor="ctr"/>
            <a:lstStyle/>
            <a:p>
              <a:endParaRPr lang="en-US"/>
            </a:p>
          </p:txBody>
        </p:sp>
        <p:sp>
          <p:nvSpPr>
            <p:cNvPr id="423954" name="Line 18"/>
            <p:cNvSpPr>
              <a:spLocks noChangeShapeType="1"/>
            </p:cNvSpPr>
            <p:nvPr/>
          </p:nvSpPr>
          <p:spPr bwMode="auto">
            <a:xfrm>
              <a:off x="1420" y="3598"/>
              <a:ext cx="0" cy="66"/>
            </a:xfrm>
            <a:prstGeom prst="line">
              <a:avLst/>
            </a:prstGeom>
            <a:noFill/>
            <a:ln w="9525">
              <a:solidFill>
                <a:srgbClr val="000000"/>
              </a:solidFill>
              <a:round/>
              <a:headEnd/>
              <a:tailEnd/>
            </a:ln>
            <a:effectLst/>
          </p:spPr>
          <p:txBody>
            <a:bodyPr wrap="none" anchor="ctr"/>
            <a:lstStyle/>
            <a:p>
              <a:endParaRPr lang="en-US"/>
            </a:p>
          </p:txBody>
        </p:sp>
        <p:sp>
          <p:nvSpPr>
            <p:cNvPr id="423955" name="Line 19"/>
            <p:cNvSpPr>
              <a:spLocks noChangeShapeType="1"/>
            </p:cNvSpPr>
            <p:nvPr/>
          </p:nvSpPr>
          <p:spPr bwMode="auto">
            <a:xfrm>
              <a:off x="1520" y="3598"/>
              <a:ext cx="0" cy="66"/>
            </a:xfrm>
            <a:prstGeom prst="line">
              <a:avLst/>
            </a:prstGeom>
            <a:noFill/>
            <a:ln w="9525">
              <a:solidFill>
                <a:srgbClr val="000000"/>
              </a:solidFill>
              <a:round/>
              <a:headEnd/>
              <a:tailEnd/>
            </a:ln>
            <a:effectLst/>
          </p:spPr>
          <p:txBody>
            <a:bodyPr wrap="none" anchor="ctr"/>
            <a:lstStyle/>
            <a:p>
              <a:endParaRPr lang="en-US"/>
            </a:p>
          </p:txBody>
        </p:sp>
        <p:sp>
          <p:nvSpPr>
            <p:cNvPr id="423956" name="Line 20"/>
            <p:cNvSpPr>
              <a:spLocks noChangeShapeType="1"/>
            </p:cNvSpPr>
            <p:nvPr/>
          </p:nvSpPr>
          <p:spPr bwMode="auto">
            <a:xfrm>
              <a:off x="1620" y="3598"/>
              <a:ext cx="0" cy="66"/>
            </a:xfrm>
            <a:prstGeom prst="line">
              <a:avLst/>
            </a:prstGeom>
            <a:noFill/>
            <a:ln w="9525">
              <a:solidFill>
                <a:srgbClr val="000000"/>
              </a:solidFill>
              <a:round/>
              <a:headEnd/>
              <a:tailEnd/>
            </a:ln>
            <a:effectLst/>
          </p:spPr>
          <p:txBody>
            <a:bodyPr wrap="none" anchor="ctr"/>
            <a:lstStyle/>
            <a:p>
              <a:endParaRPr lang="en-US"/>
            </a:p>
          </p:txBody>
        </p:sp>
        <p:sp>
          <p:nvSpPr>
            <p:cNvPr id="423957" name="Line 21"/>
            <p:cNvSpPr>
              <a:spLocks noChangeShapeType="1"/>
            </p:cNvSpPr>
            <p:nvPr/>
          </p:nvSpPr>
          <p:spPr bwMode="auto">
            <a:xfrm>
              <a:off x="1720" y="3598"/>
              <a:ext cx="0" cy="66"/>
            </a:xfrm>
            <a:prstGeom prst="line">
              <a:avLst/>
            </a:prstGeom>
            <a:noFill/>
            <a:ln w="9525">
              <a:solidFill>
                <a:srgbClr val="000000"/>
              </a:solidFill>
              <a:round/>
              <a:headEnd/>
              <a:tailEnd/>
            </a:ln>
            <a:effectLst/>
          </p:spPr>
          <p:txBody>
            <a:bodyPr wrap="none" anchor="ctr"/>
            <a:lstStyle/>
            <a:p>
              <a:endParaRPr lang="en-US"/>
            </a:p>
          </p:txBody>
        </p:sp>
        <p:sp>
          <p:nvSpPr>
            <p:cNvPr id="423958" name="Line 22"/>
            <p:cNvSpPr>
              <a:spLocks noChangeShapeType="1"/>
            </p:cNvSpPr>
            <p:nvPr/>
          </p:nvSpPr>
          <p:spPr bwMode="auto">
            <a:xfrm>
              <a:off x="1822" y="3598"/>
              <a:ext cx="0" cy="66"/>
            </a:xfrm>
            <a:prstGeom prst="line">
              <a:avLst/>
            </a:prstGeom>
            <a:noFill/>
            <a:ln w="9525">
              <a:solidFill>
                <a:srgbClr val="000000"/>
              </a:solidFill>
              <a:round/>
              <a:headEnd/>
              <a:tailEnd/>
            </a:ln>
            <a:effectLst/>
          </p:spPr>
          <p:txBody>
            <a:bodyPr wrap="none" anchor="ctr"/>
            <a:lstStyle/>
            <a:p>
              <a:endParaRPr lang="en-US"/>
            </a:p>
          </p:txBody>
        </p:sp>
        <p:sp>
          <p:nvSpPr>
            <p:cNvPr id="423959" name="Line 23"/>
            <p:cNvSpPr>
              <a:spLocks noChangeShapeType="1"/>
            </p:cNvSpPr>
            <p:nvPr/>
          </p:nvSpPr>
          <p:spPr bwMode="auto">
            <a:xfrm>
              <a:off x="1920" y="3598"/>
              <a:ext cx="0" cy="66"/>
            </a:xfrm>
            <a:prstGeom prst="line">
              <a:avLst/>
            </a:prstGeom>
            <a:noFill/>
            <a:ln w="9525">
              <a:solidFill>
                <a:srgbClr val="000000"/>
              </a:solidFill>
              <a:round/>
              <a:headEnd/>
              <a:tailEnd/>
            </a:ln>
            <a:effectLst/>
          </p:spPr>
          <p:txBody>
            <a:bodyPr wrap="none" anchor="ctr"/>
            <a:lstStyle/>
            <a:p>
              <a:endParaRPr lang="en-US"/>
            </a:p>
          </p:txBody>
        </p:sp>
        <p:sp>
          <p:nvSpPr>
            <p:cNvPr id="423960" name="Line 24"/>
            <p:cNvSpPr>
              <a:spLocks noChangeShapeType="1"/>
            </p:cNvSpPr>
            <p:nvPr/>
          </p:nvSpPr>
          <p:spPr bwMode="auto">
            <a:xfrm>
              <a:off x="2021" y="3598"/>
              <a:ext cx="0" cy="66"/>
            </a:xfrm>
            <a:prstGeom prst="line">
              <a:avLst/>
            </a:prstGeom>
            <a:noFill/>
            <a:ln w="9525">
              <a:solidFill>
                <a:srgbClr val="000000"/>
              </a:solidFill>
              <a:round/>
              <a:headEnd/>
              <a:tailEnd/>
            </a:ln>
            <a:effectLst/>
          </p:spPr>
          <p:txBody>
            <a:bodyPr wrap="none" anchor="ctr"/>
            <a:lstStyle/>
            <a:p>
              <a:endParaRPr lang="en-US"/>
            </a:p>
          </p:txBody>
        </p:sp>
        <p:sp>
          <p:nvSpPr>
            <p:cNvPr id="423961" name="Line 25"/>
            <p:cNvSpPr>
              <a:spLocks noChangeShapeType="1"/>
            </p:cNvSpPr>
            <p:nvPr/>
          </p:nvSpPr>
          <p:spPr bwMode="auto">
            <a:xfrm>
              <a:off x="2122" y="3598"/>
              <a:ext cx="0" cy="66"/>
            </a:xfrm>
            <a:prstGeom prst="line">
              <a:avLst/>
            </a:prstGeom>
            <a:noFill/>
            <a:ln w="9525">
              <a:solidFill>
                <a:srgbClr val="000000"/>
              </a:solidFill>
              <a:round/>
              <a:headEnd/>
              <a:tailEnd/>
            </a:ln>
            <a:effectLst/>
          </p:spPr>
          <p:txBody>
            <a:bodyPr wrap="none" anchor="ctr"/>
            <a:lstStyle/>
            <a:p>
              <a:endParaRPr lang="en-US"/>
            </a:p>
          </p:txBody>
        </p:sp>
        <p:sp>
          <p:nvSpPr>
            <p:cNvPr id="423962" name="Text Box 26"/>
            <p:cNvSpPr txBox="1">
              <a:spLocks noChangeArrowheads="1"/>
            </p:cNvSpPr>
            <p:nvPr/>
          </p:nvSpPr>
          <p:spPr bwMode="auto">
            <a:xfrm>
              <a:off x="4214" y="2344"/>
              <a:ext cx="769" cy="346"/>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b="1"/>
                <a:t>Trend of Bearings</a:t>
              </a:r>
              <a:endParaRPr lang="en-US" sz="2200">
                <a:solidFill>
                  <a:schemeClr val="tx1"/>
                </a:solidFill>
                <a:latin typeface="Times" pitchFamily="18" charset="0"/>
              </a:endParaRPr>
            </a:p>
          </p:txBody>
        </p:sp>
        <p:sp>
          <p:nvSpPr>
            <p:cNvPr id="423963" name="Line 27"/>
            <p:cNvSpPr>
              <a:spLocks noChangeShapeType="1"/>
            </p:cNvSpPr>
            <p:nvPr/>
          </p:nvSpPr>
          <p:spPr bwMode="auto">
            <a:xfrm>
              <a:off x="3055" y="3578"/>
              <a:ext cx="1776" cy="0"/>
            </a:xfrm>
            <a:prstGeom prst="line">
              <a:avLst/>
            </a:prstGeom>
            <a:noFill/>
            <a:ln w="9525">
              <a:solidFill>
                <a:srgbClr val="000000"/>
              </a:solidFill>
              <a:round/>
              <a:headEnd/>
              <a:tailEnd/>
            </a:ln>
            <a:effectLst/>
          </p:spPr>
          <p:txBody>
            <a:bodyPr wrap="none" anchor="ctr"/>
            <a:lstStyle/>
            <a:p>
              <a:endParaRPr lang="en-US"/>
            </a:p>
          </p:txBody>
        </p:sp>
        <p:sp>
          <p:nvSpPr>
            <p:cNvPr id="423964" name="Line 28"/>
            <p:cNvSpPr>
              <a:spLocks noChangeShapeType="1"/>
            </p:cNvSpPr>
            <p:nvPr/>
          </p:nvSpPr>
          <p:spPr bwMode="auto">
            <a:xfrm flipH="1">
              <a:off x="3247" y="2826"/>
              <a:ext cx="19" cy="779"/>
            </a:xfrm>
            <a:prstGeom prst="line">
              <a:avLst/>
            </a:prstGeom>
            <a:noFill/>
            <a:ln w="9525">
              <a:solidFill>
                <a:srgbClr val="000000"/>
              </a:solidFill>
              <a:round/>
              <a:headEnd/>
              <a:tailEnd/>
            </a:ln>
            <a:effectLst/>
          </p:spPr>
          <p:txBody>
            <a:bodyPr wrap="none" anchor="ctr"/>
            <a:lstStyle/>
            <a:p>
              <a:endParaRPr lang="en-US"/>
            </a:p>
          </p:txBody>
        </p:sp>
        <p:sp>
          <p:nvSpPr>
            <p:cNvPr id="423965" name="Line 29"/>
            <p:cNvSpPr>
              <a:spLocks noChangeShapeType="1"/>
            </p:cNvSpPr>
            <p:nvPr/>
          </p:nvSpPr>
          <p:spPr bwMode="auto">
            <a:xfrm>
              <a:off x="3365" y="3598"/>
              <a:ext cx="0" cy="66"/>
            </a:xfrm>
            <a:prstGeom prst="line">
              <a:avLst/>
            </a:prstGeom>
            <a:noFill/>
            <a:ln w="9525">
              <a:solidFill>
                <a:srgbClr val="000000"/>
              </a:solidFill>
              <a:round/>
              <a:headEnd/>
              <a:tailEnd/>
            </a:ln>
            <a:effectLst/>
          </p:spPr>
          <p:txBody>
            <a:bodyPr wrap="none" anchor="ctr"/>
            <a:lstStyle/>
            <a:p>
              <a:endParaRPr lang="en-US"/>
            </a:p>
          </p:txBody>
        </p:sp>
        <p:sp>
          <p:nvSpPr>
            <p:cNvPr id="423966" name="Line 30"/>
            <p:cNvSpPr>
              <a:spLocks noChangeShapeType="1"/>
            </p:cNvSpPr>
            <p:nvPr/>
          </p:nvSpPr>
          <p:spPr bwMode="auto">
            <a:xfrm>
              <a:off x="3466" y="3598"/>
              <a:ext cx="0" cy="66"/>
            </a:xfrm>
            <a:prstGeom prst="line">
              <a:avLst/>
            </a:prstGeom>
            <a:noFill/>
            <a:ln w="9525">
              <a:solidFill>
                <a:srgbClr val="000000"/>
              </a:solidFill>
              <a:round/>
              <a:headEnd/>
              <a:tailEnd/>
            </a:ln>
            <a:effectLst/>
          </p:spPr>
          <p:txBody>
            <a:bodyPr wrap="none" anchor="ctr"/>
            <a:lstStyle/>
            <a:p>
              <a:endParaRPr lang="en-US"/>
            </a:p>
          </p:txBody>
        </p:sp>
        <p:sp>
          <p:nvSpPr>
            <p:cNvPr id="423967" name="Line 31"/>
            <p:cNvSpPr>
              <a:spLocks noChangeShapeType="1"/>
            </p:cNvSpPr>
            <p:nvPr/>
          </p:nvSpPr>
          <p:spPr bwMode="auto">
            <a:xfrm>
              <a:off x="3566" y="3598"/>
              <a:ext cx="0" cy="66"/>
            </a:xfrm>
            <a:prstGeom prst="line">
              <a:avLst/>
            </a:prstGeom>
            <a:noFill/>
            <a:ln w="9525">
              <a:solidFill>
                <a:srgbClr val="000000"/>
              </a:solidFill>
              <a:round/>
              <a:headEnd/>
              <a:tailEnd/>
            </a:ln>
            <a:effectLst/>
          </p:spPr>
          <p:txBody>
            <a:bodyPr wrap="none" anchor="ctr"/>
            <a:lstStyle/>
            <a:p>
              <a:endParaRPr lang="en-US"/>
            </a:p>
          </p:txBody>
        </p:sp>
        <p:sp>
          <p:nvSpPr>
            <p:cNvPr id="423968" name="Line 32"/>
            <p:cNvSpPr>
              <a:spLocks noChangeShapeType="1"/>
            </p:cNvSpPr>
            <p:nvPr/>
          </p:nvSpPr>
          <p:spPr bwMode="auto">
            <a:xfrm>
              <a:off x="3665" y="3598"/>
              <a:ext cx="0" cy="66"/>
            </a:xfrm>
            <a:prstGeom prst="line">
              <a:avLst/>
            </a:prstGeom>
            <a:noFill/>
            <a:ln w="9525">
              <a:solidFill>
                <a:srgbClr val="000000"/>
              </a:solidFill>
              <a:round/>
              <a:headEnd/>
              <a:tailEnd/>
            </a:ln>
            <a:effectLst/>
          </p:spPr>
          <p:txBody>
            <a:bodyPr wrap="none" anchor="ctr"/>
            <a:lstStyle/>
            <a:p>
              <a:endParaRPr lang="en-US"/>
            </a:p>
          </p:txBody>
        </p:sp>
        <p:sp>
          <p:nvSpPr>
            <p:cNvPr id="423969" name="Line 33"/>
            <p:cNvSpPr>
              <a:spLocks noChangeShapeType="1"/>
            </p:cNvSpPr>
            <p:nvPr/>
          </p:nvSpPr>
          <p:spPr bwMode="auto">
            <a:xfrm>
              <a:off x="3766" y="3598"/>
              <a:ext cx="0" cy="66"/>
            </a:xfrm>
            <a:prstGeom prst="line">
              <a:avLst/>
            </a:prstGeom>
            <a:noFill/>
            <a:ln w="9525">
              <a:solidFill>
                <a:srgbClr val="000000"/>
              </a:solidFill>
              <a:round/>
              <a:headEnd/>
              <a:tailEnd/>
            </a:ln>
            <a:effectLst/>
          </p:spPr>
          <p:txBody>
            <a:bodyPr wrap="none" anchor="ctr"/>
            <a:lstStyle/>
            <a:p>
              <a:endParaRPr lang="en-US"/>
            </a:p>
          </p:txBody>
        </p:sp>
        <p:sp>
          <p:nvSpPr>
            <p:cNvPr id="423970" name="Line 34"/>
            <p:cNvSpPr>
              <a:spLocks noChangeShapeType="1"/>
            </p:cNvSpPr>
            <p:nvPr/>
          </p:nvSpPr>
          <p:spPr bwMode="auto">
            <a:xfrm>
              <a:off x="3866" y="3598"/>
              <a:ext cx="0" cy="66"/>
            </a:xfrm>
            <a:prstGeom prst="line">
              <a:avLst/>
            </a:prstGeom>
            <a:noFill/>
            <a:ln w="9525">
              <a:solidFill>
                <a:srgbClr val="000000"/>
              </a:solidFill>
              <a:round/>
              <a:headEnd/>
              <a:tailEnd/>
            </a:ln>
            <a:effectLst/>
          </p:spPr>
          <p:txBody>
            <a:bodyPr wrap="none" anchor="ctr"/>
            <a:lstStyle/>
            <a:p>
              <a:endParaRPr lang="en-US"/>
            </a:p>
          </p:txBody>
        </p:sp>
        <p:sp>
          <p:nvSpPr>
            <p:cNvPr id="423971" name="Line 35"/>
            <p:cNvSpPr>
              <a:spLocks noChangeShapeType="1"/>
            </p:cNvSpPr>
            <p:nvPr/>
          </p:nvSpPr>
          <p:spPr bwMode="auto">
            <a:xfrm>
              <a:off x="3967" y="3598"/>
              <a:ext cx="0" cy="66"/>
            </a:xfrm>
            <a:prstGeom prst="line">
              <a:avLst/>
            </a:prstGeom>
            <a:noFill/>
            <a:ln w="9525">
              <a:solidFill>
                <a:srgbClr val="000000"/>
              </a:solidFill>
              <a:round/>
              <a:headEnd/>
              <a:tailEnd/>
            </a:ln>
            <a:effectLst/>
          </p:spPr>
          <p:txBody>
            <a:bodyPr wrap="none" anchor="ctr"/>
            <a:lstStyle/>
            <a:p>
              <a:endParaRPr lang="en-US"/>
            </a:p>
          </p:txBody>
        </p:sp>
        <p:sp>
          <p:nvSpPr>
            <p:cNvPr id="423972" name="Line 36"/>
            <p:cNvSpPr>
              <a:spLocks noChangeShapeType="1"/>
            </p:cNvSpPr>
            <p:nvPr/>
          </p:nvSpPr>
          <p:spPr bwMode="auto">
            <a:xfrm>
              <a:off x="4066" y="3598"/>
              <a:ext cx="0" cy="66"/>
            </a:xfrm>
            <a:prstGeom prst="line">
              <a:avLst/>
            </a:prstGeom>
            <a:noFill/>
            <a:ln w="9525">
              <a:solidFill>
                <a:srgbClr val="000000"/>
              </a:solidFill>
              <a:round/>
              <a:headEnd/>
              <a:tailEnd/>
            </a:ln>
            <a:effectLst/>
          </p:spPr>
          <p:txBody>
            <a:bodyPr wrap="none" anchor="ctr"/>
            <a:lstStyle/>
            <a:p>
              <a:endParaRPr lang="en-US"/>
            </a:p>
          </p:txBody>
        </p:sp>
        <p:sp>
          <p:nvSpPr>
            <p:cNvPr id="423973" name="Line 37"/>
            <p:cNvSpPr>
              <a:spLocks noChangeShapeType="1"/>
            </p:cNvSpPr>
            <p:nvPr/>
          </p:nvSpPr>
          <p:spPr bwMode="auto">
            <a:xfrm>
              <a:off x="4167" y="3598"/>
              <a:ext cx="0" cy="66"/>
            </a:xfrm>
            <a:prstGeom prst="line">
              <a:avLst/>
            </a:prstGeom>
            <a:noFill/>
            <a:ln w="9525">
              <a:solidFill>
                <a:srgbClr val="000000"/>
              </a:solidFill>
              <a:round/>
              <a:headEnd/>
              <a:tailEnd/>
            </a:ln>
            <a:effectLst/>
          </p:spPr>
          <p:txBody>
            <a:bodyPr wrap="none" anchor="ctr"/>
            <a:lstStyle/>
            <a:p>
              <a:endParaRPr lang="en-US"/>
            </a:p>
          </p:txBody>
        </p:sp>
        <p:sp>
          <p:nvSpPr>
            <p:cNvPr id="423974" name="Line 38"/>
            <p:cNvSpPr>
              <a:spLocks noChangeShapeType="1"/>
            </p:cNvSpPr>
            <p:nvPr/>
          </p:nvSpPr>
          <p:spPr bwMode="auto">
            <a:xfrm>
              <a:off x="4266" y="3598"/>
              <a:ext cx="0" cy="66"/>
            </a:xfrm>
            <a:prstGeom prst="line">
              <a:avLst/>
            </a:prstGeom>
            <a:noFill/>
            <a:ln w="9525">
              <a:solidFill>
                <a:srgbClr val="000000"/>
              </a:solidFill>
              <a:round/>
              <a:headEnd/>
              <a:tailEnd/>
            </a:ln>
            <a:effectLst/>
          </p:spPr>
          <p:txBody>
            <a:bodyPr wrap="none" anchor="ctr"/>
            <a:lstStyle/>
            <a:p>
              <a:endParaRPr lang="en-US"/>
            </a:p>
          </p:txBody>
        </p:sp>
        <p:sp>
          <p:nvSpPr>
            <p:cNvPr id="423975" name="Line 39"/>
            <p:cNvSpPr>
              <a:spLocks noChangeShapeType="1"/>
            </p:cNvSpPr>
            <p:nvPr/>
          </p:nvSpPr>
          <p:spPr bwMode="auto">
            <a:xfrm>
              <a:off x="4367" y="3598"/>
              <a:ext cx="0" cy="66"/>
            </a:xfrm>
            <a:prstGeom prst="line">
              <a:avLst/>
            </a:prstGeom>
            <a:noFill/>
            <a:ln w="9525">
              <a:solidFill>
                <a:srgbClr val="000000"/>
              </a:solidFill>
              <a:round/>
              <a:headEnd/>
              <a:tailEnd/>
            </a:ln>
            <a:effectLst/>
          </p:spPr>
          <p:txBody>
            <a:bodyPr wrap="none" anchor="ctr"/>
            <a:lstStyle/>
            <a:p>
              <a:endParaRPr lang="en-US"/>
            </a:p>
          </p:txBody>
        </p:sp>
        <p:sp>
          <p:nvSpPr>
            <p:cNvPr id="423976" name="Line 40"/>
            <p:cNvSpPr>
              <a:spLocks noChangeShapeType="1"/>
            </p:cNvSpPr>
            <p:nvPr/>
          </p:nvSpPr>
          <p:spPr bwMode="auto">
            <a:xfrm>
              <a:off x="4467" y="3598"/>
              <a:ext cx="0" cy="66"/>
            </a:xfrm>
            <a:prstGeom prst="line">
              <a:avLst/>
            </a:prstGeom>
            <a:noFill/>
            <a:ln w="9525">
              <a:solidFill>
                <a:srgbClr val="000000"/>
              </a:solidFill>
              <a:round/>
              <a:headEnd/>
              <a:tailEnd/>
            </a:ln>
            <a:effectLst/>
          </p:spPr>
          <p:txBody>
            <a:bodyPr wrap="none" anchor="ctr"/>
            <a:lstStyle/>
            <a:p>
              <a:endParaRPr lang="en-US"/>
            </a:p>
          </p:txBody>
        </p:sp>
        <p:sp>
          <p:nvSpPr>
            <p:cNvPr id="423977" name="Line 41"/>
            <p:cNvSpPr>
              <a:spLocks noChangeShapeType="1"/>
            </p:cNvSpPr>
            <p:nvPr/>
          </p:nvSpPr>
          <p:spPr bwMode="auto">
            <a:xfrm>
              <a:off x="4567" y="3598"/>
              <a:ext cx="0" cy="66"/>
            </a:xfrm>
            <a:prstGeom prst="line">
              <a:avLst/>
            </a:prstGeom>
            <a:noFill/>
            <a:ln w="9525">
              <a:solidFill>
                <a:srgbClr val="000000"/>
              </a:solidFill>
              <a:round/>
              <a:headEnd/>
              <a:tailEnd/>
            </a:ln>
            <a:effectLst/>
          </p:spPr>
          <p:txBody>
            <a:bodyPr wrap="none" anchor="ctr"/>
            <a:lstStyle/>
            <a:p>
              <a:endParaRPr lang="en-US"/>
            </a:p>
          </p:txBody>
        </p:sp>
        <p:sp>
          <p:nvSpPr>
            <p:cNvPr id="423978" name="Line 42"/>
            <p:cNvSpPr>
              <a:spLocks noChangeShapeType="1"/>
            </p:cNvSpPr>
            <p:nvPr/>
          </p:nvSpPr>
          <p:spPr bwMode="auto">
            <a:xfrm>
              <a:off x="3295" y="3173"/>
              <a:ext cx="1484" cy="0"/>
            </a:xfrm>
            <a:prstGeom prst="line">
              <a:avLst/>
            </a:prstGeom>
            <a:noFill/>
            <a:ln w="47625">
              <a:solidFill>
                <a:srgbClr val="FFFF00"/>
              </a:solidFill>
              <a:round/>
              <a:headEnd/>
              <a:tailEnd/>
            </a:ln>
            <a:effectLst/>
          </p:spPr>
          <p:txBody>
            <a:bodyPr wrap="none" anchor="ctr"/>
            <a:lstStyle/>
            <a:p>
              <a:endParaRPr lang="en-US"/>
            </a:p>
          </p:txBody>
        </p:sp>
        <p:sp>
          <p:nvSpPr>
            <p:cNvPr id="423979" name="Text Box 43"/>
            <p:cNvSpPr txBox="1">
              <a:spLocks noChangeArrowheads="1"/>
            </p:cNvSpPr>
            <p:nvPr/>
          </p:nvSpPr>
          <p:spPr bwMode="auto">
            <a:xfrm>
              <a:off x="2345" y="2718"/>
              <a:ext cx="384" cy="174"/>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Alarm</a:t>
              </a:r>
            </a:p>
          </p:txBody>
        </p:sp>
        <p:sp>
          <p:nvSpPr>
            <p:cNvPr id="423980" name="Line 44"/>
            <p:cNvSpPr>
              <a:spLocks noChangeShapeType="1"/>
            </p:cNvSpPr>
            <p:nvPr/>
          </p:nvSpPr>
          <p:spPr bwMode="auto">
            <a:xfrm>
              <a:off x="1251" y="1032"/>
              <a:ext cx="3" cy="949"/>
            </a:xfrm>
            <a:prstGeom prst="line">
              <a:avLst/>
            </a:prstGeom>
            <a:noFill/>
            <a:ln w="19050">
              <a:solidFill>
                <a:srgbClr val="808080"/>
              </a:solidFill>
              <a:round/>
              <a:headEnd/>
              <a:tailEnd/>
            </a:ln>
            <a:effectLst/>
          </p:spPr>
          <p:txBody>
            <a:bodyPr wrap="none" anchor="ctr"/>
            <a:lstStyle/>
            <a:p>
              <a:endParaRPr lang="en-US"/>
            </a:p>
          </p:txBody>
        </p:sp>
        <p:sp>
          <p:nvSpPr>
            <p:cNvPr id="423981" name="Line 45"/>
            <p:cNvSpPr>
              <a:spLocks noChangeShapeType="1"/>
            </p:cNvSpPr>
            <p:nvPr/>
          </p:nvSpPr>
          <p:spPr bwMode="auto">
            <a:xfrm>
              <a:off x="1588" y="1023"/>
              <a:ext cx="2" cy="948"/>
            </a:xfrm>
            <a:prstGeom prst="line">
              <a:avLst/>
            </a:prstGeom>
            <a:noFill/>
            <a:ln w="19050">
              <a:solidFill>
                <a:srgbClr val="808080"/>
              </a:solidFill>
              <a:round/>
              <a:headEnd/>
              <a:tailEnd/>
            </a:ln>
            <a:effectLst/>
          </p:spPr>
          <p:txBody>
            <a:bodyPr wrap="none" anchor="ctr"/>
            <a:lstStyle/>
            <a:p>
              <a:endParaRPr lang="en-US"/>
            </a:p>
          </p:txBody>
        </p:sp>
        <p:sp>
          <p:nvSpPr>
            <p:cNvPr id="423982" name="Line 46"/>
            <p:cNvSpPr>
              <a:spLocks noChangeShapeType="1"/>
            </p:cNvSpPr>
            <p:nvPr/>
          </p:nvSpPr>
          <p:spPr bwMode="auto">
            <a:xfrm>
              <a:off x="2341" y="1041"/>
              <a:ext cx="2" cy="949"/>
            </a:xfrm>
            <a:prstGeom prst="line">
              <a:avLst/>
            </a:prstGeom>
            <a:noFill/>
            <a:ln w="19050">
              <a:solidFill>
                <a:srgbClr val="808080"/>
              </a:solidFill>
              <a:round/>
              <a:headEnd/>
              <a:tailEnd/>
            </a:ln>
            <a:effectLst/>
          </p:spPr>
          <p:txBody>
            <a:bodyPr wrap="none" anchor="ctr"/>
            <a:lstStyle/>
            <a:p>
              <a:endParaRPr lang="en-US"/>
            </a:p>
          </p:txBody>
        </p:sp>
        <p:sp>
          <p:nvSpPr>
            <p:cNvPr id="423983" name="Line 47"/>
            <p:cNvSpPr>
              <a:spLocks noChangeShapeType="1"/>
            </p:cNvSpPr>
            <p:nvPr/>
          </p:nvSpPr>
          <p:spPr bwMode="auto">
            <a:xfrm>
              <a:off x="2801" y="1032"/>
              <a:ext cx="2" cy="949"/>
            </a:xfrm>
            <a:prstGeom prst="line">
              <a:avLst/>
            </a:prstGeom>
            <a:noFill/>
            <a:ln w="19050">
              <a:solidFill>
                <a:srgbClr val="808080"/>
              </a:solidFill>
              <a:round/>
              <a:headEnd/>
              <a:tailEnd/>
            </a:ln>
            <a:effectLst/>
          </p:spPr>
          <p:txBody>
            <a:bodyPr wrap="none" anchor="ctr"/>
            <a:lstStyle/>
            <a:p>
              <a:endParaRPr lang="en-US"/>
            </a:p>
          </p:txBody>
        </p:sp>
        <p:sp>
          <p:nvSpPr>
            <p:cNvPr id="423984" name="Line 48"/>
            <p:cNvSpPr>
              <a:spLocks noChangeShapeType="1"/>
            </p:cNvSpPr>
            <p:nvPr/>
          </p:nvSpPr>
          <p:spPr bwMode="auto">
            <a:xfrm>
              <a:off x="3337" y="1032"/>
              <a:ext cx="2" cy="949"/>
            </a:xfrm>
            <a:prstGeom prst="line">
              <a:avLst/>
            </a:prstGeom>
            <a:noFill/>
            <a:ln w="19050">
              <a:solidFill>
                <a:srgbClr val="808080"/>
              </a:solidFill>
              <a:round/>
              <a:headEnd/>
              <a:tailEnd/>
            </a:ln>
            <a:effectLst/>
          </p:spPr>
          <p:txBody>
            <a:bodyPr wrap="none" anchor="ctr"/>
            <a:lstStyle/>
            <a:p>
              <a:endParaRPr lang="en-US"/>
            </a:p>
          </p:txBody>
        </p:sp>
        <p:sp>
          <p:nvSpPr>
            <p:cNvPr id="423985" name="Line 49"/>
            <p:cNvSpPr>
              <a:spLocks noChangeShapeType="1"/>
            </p:cNvSpPr>
            <p:nvPr/>
          </p:nvSpPr>
          <p:spPr bwMode="auto">
            <a:xfrm>
              <a:off x="3874" y="1032"/>
              <a:ext cx="3" cy="949"/>
            </a:xfrm>
            <a:prstGeom prst="line">
              <a:avLst/>
            </a:prstGeom>
            <a:noFill/>
            <a:ln w="19050">
              <a:solidFill>
                <a:srgbClr val="808080"/>
              </a:solidFill>
              <a:round/>
              <a:headEnd/>
              <a:tailEnd/>
            </a:ln>
            <a:effectLst/>
          </p:spPr>
          <p:txBody>
            <a:bodyPr wrap="none" anchor="ctr"/>
            <a:lstStyle/>
            <a:p>
              <a:endParaRPr lang="en-US"/>
            </a:p>
          </p:txBody>
        </p:sp>
        <p:sp>
          <p:nvSpPr>
            <p:cNvPr id="423986" name="Line 50"/>
            <p:cNvSpPr>
              <a:spLocks noChangeShapeType="1"/>
            </p:cNvSpPr>
            <p:nvPr/>
          </p:nvSpPr>
          <p:spPr bwMode="auto">
            <a:xfrm>
              <a:off x="4411" y="1032"/>
              <a:ext cx="3" cy="949"/>
            </a:xfrm>
            <a:prstGeom prst="line">
              <a:avLst/>
            </a:prstGeom>
            <a:noFill/>
            <a:ln w="19050">
              <a:solidFill>
                <a:srgbClr val="808080"/>
              </a:solidFill>
              <a:round/>
              <a:headEnd/>
              <a:tailEnd/>
            </a:ln>
            <a:effectLst/>
          </p:spPr>
          <p:txBody>
            <a:bodyPr wrap="none" anchor="ctr"/>
            <a:lstStyle/>
            <a:p>
              <a:endParaRPr lang="en-US"/>
            </a:p>
          </p:txBody>
        </p:sp>
        <p:sp>
          <p:nvSpPr>
            <p:cNvPr id="423987" name="Freeform 51"/>
            <p:cNvSpPr>
              <a:spLocks/>
            </p:cNvSpPr>
            <p:nvPr/>
          </p:nvSpPr>
          <p:spPr bwMode="auto">
            <a:xfrm>
              <a:off x="656" y="2001"/>
              <a:ext cx="4568" cy="141"/>
            </a:xfrm>
            <a:custGeom>
              <a:avLst/>
              <a:gdLst/>
              <a:ahLst/>
              <a:cxnLst>
                <a:cxn ang="0">
                  <a:pos x="0" y="75"/>
                </a:cxn>
                <a:cxn ang="0">
                  <a:pos x="2709" y="75"/>
                </a:cxn>
                <a:cxn ang="0">
                  <a:pos x="2798" y="0"/>
                </a:cxn>
                <a:cxn ang="0">
                  <a:pos x="2848" y="138"/>
                </a:cxn>
                <a:cxn ang="0">
                  <a:pos x="2923" y="75"/>
                </a:cxn>
                <a:cxn ang="0">
                  <a:pos x="4711" y="75"/>
                </a:cxn>
              </a:cxnLst>
              <a:rect l="0" t="0" r="r" b="b"/>
              <a:pathLst>
                <a:path w="4712" h="139">
                  <a:moveTo>
                    <a:pt x="0" y="75"/>
                  </a:moveTo>
                  <a:lnTo>
                    <a:pt x="2709" y="75"/>
                  </a:lnTo>
                  <a:lnTo>
                    <a:pt x="2798" y="0"/>
                  </a:lnTo>
                  <a:lnTo>
                    <a:pt x="2848" y="138"/>
                  </a:lnTo>
                  <a:lnTo>
                    <a:pt x="2923" y="75"/>
                  </a:lnTo>
                  <a:lnTo>
                    <a:pt x="4711" y="75"/>
                  </a:lnTo>
                </a:path>
              </a:pathLst>
            </a:custGeom>
            <a:noFill/>
            <a:ln w="31750" cap="flat" cmpd="sng">
              <a:solidFill>
                <a:srgbClr val="000000"/>
              </a:solidFill>
              <a:prstDash val="solid"/>
              <a:round/>
              <a:headEnd type="none" w="med" len="med"/>
              <a:tailEnd type="none" w="med" len="med"/>
            </a:ln>
            <a:effectLst/>
          </p:spPr>
          <p:txBody>
            <a:bodyPr/>
            <a:lstStyle/>
            <a:p>
              <a:endParaRPr lang="en-US"/>
            </a:p>
          </p:txBody>
        </p:sp>
        <p:sp>
          <p:nvSpPr>
            <p:cNvPr id="423988" name="Text Box 52"/>
            <p:cNvSpPr txBox="1">
              <a:spLocks noChangeArrowheads="1"/>
            </p:cNvSpPr>
            <p:nvPr/>
          </p:nvSpPr>
          <p:spPr bwMode="auto">
            <a:xfrm rot="16200000">
              <a:off x="62" y="1388"/>
              <a:ext cx="915" cy="15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b="1"/>
                <a:t>Amplitude</a:t>
              </a:r>
              <a:endParaRPr lang="en-US" sz="2200">
                <a:solidFill>
                  <a:schemeClr val="tx1"/>
                </a:solidFill>
                <a:latin typeface="Times" pitchFamily="18" charset="0"/>
              </a:endParaRPr>
            </a:p>
          </p:txBody>
        </p:sp>
        <p:sp>
          <p:nvSpPr>
            <p:cNvPr id="423989" name="Line 53"/>
            <p:cNvSpPr>
              <a:spLocks noChangeShapeType="1"/>
            </p:cNvSpPr>
            <p:nvPr/>
          </p:nvSpPr>
          <p:spPr bwMode="auto">
            <a:xfrm>
              <a:off x="651" y="725"/>
              <a:ext cx="5" cy="1332"/>
            </a:xfrm>
            <a:prstGeom prst="line">
              <a:avLst/>
            </a:prstGeom>
            <a:noFill/>
            <a:ln w="31750">
              <a:solidFill>
                <a:srgbClr val="000000"/>
              </a:solidFill>
              <a:round/>
              <a:headEnd/>
              <a:tailEnd/>
            </a:ln>
            <a:effectLst/>
          </p:spPr>
          <p:txBody>
            <a:bodyPr wrap="none" anchor="ctr"/>
            <a:lstStyle/>
            <a:p>
              <a:endParaRPr lang="en-US"/>
            </a:p>
          </p:txBody>
        </p:sp>
        <p:sp>
          <p:nvSpPr>
            <p:cNvPr id="423990" name="Freeform 54"/>
            <p:cNvSpPr>
              <a:spLocks/>
            </p:cNvSpPr>
            <p:nvPr/>
          </p:nvSpPr>
          <p:spPr bwMode="auto">
            <a:xfrm>
              <a:off x="704" y="1151"/>
              <a:ext cx="4186" cy="857"/>
            </a:xfrm>
            <a:custGeom>
              <a:avLst/>
              <a:gdLst/>
              <a:ahLst/>
              <a:cxnLst>
                <a:cxn ang="0">
                  <a:pos x="0" y="831"/>
                </a:cxn>
                <a:cxn ang="0">
                  <a:pos x="75" y="844"/>
                </a:cxn>
                <a:cxn ang="0">
                  <a:pos x="163" y="793"/>
                </a:cxn>
                <a:cxn ang="0">
                  <a:pos x="251" y="831"/>
                </a:cxn>
                <a:cxn ang="0">
                  <a:pos x="327" y="743"/>
                </a:cxn>
                <a:cxn ang="0">
                  <a:pos x="427" y="806"/>
                </a:cxn>
                <a:cxn ang="0">
                  <a:pos x="529" y="730"/>
                </a:cxn>
                <a:cxn ang="0">
                  <a:pos x="629" y="806"/>
                </a:cxn>
                <a:cxn ang="0">
                  <a:pos x="743" y="38"/>
                </a:cxn>
                <a:cxn ang="0">
                  <a:pos x="755" y="227"/>
                </a:cxn>
                <a:cxn ang="0">
                  <a:pos x="780" y="780"/>
                </a:cxn>
                <a:cxn ang="0">
                  <a:pos x="919" y="755"/>
                </a:cxn>
                <a:cxn ang="0">
                  <a:pos x="1019" y="831"/>
                </a:cxn>
                <a:cxn ang="0">
                  <a:pos x="1133" y="718"/>
                </a:cxn>
                <a:cxn ang="0">
                  <a:pos x="1233" y="793"/>
                </a:cxn>
                <a:cxn ang="0">
                  <a:pos x="1347" y="730"/>
                </a:cxn>
                <a:cxn ang="0">
                  <a:pos x="1410" y="767"/>
                </a:cxn>
                <a:cxn ang="0">
                  <a:pos x="1497" y="793"/>
                </a:cxn>
                <a:cxn ang="0">
                  <a:pos x="1535" y="215"/>
                </a:cxn>
                <a:cxn ang="0">
                  <a:pos x="1574" y="755"/>
                </a:cxn>
                <a:cxn ang="0">
                  <a:pos x="1712" y="705"/>
                </a:cxn>
                <a:cxn ang="0">
                  <a:pos x="1813" y="743"/>
                </a:cxn>
                <a:cxn ang="0">
                  <a:pos x="1901" y="806"/>
                </a:cxn>
                <a:cxn ang="0">
                  <a:pos x="1964" y="767"/>
                </a:cxn>
                <a:cxn ang="0">
                  <a:pos x="2040" y="793"/>
                </a:cxn>
                <a:cxn ang="0">
                  <a:pos x="2089" y="743"/>
                </a:cxn>
                <a:cxn ang="0">
                  <a:pos x="2177" y="755"/>
                </a:cxn>
                <a:cxn ang="0">
                  <a:pos x="2316" y="793"/>
                </a:cxn>
                <a:cxn ang="0">
                  <a:pos x="2403" y="730"/>
                </a:cxn>
                <a:cxn ang="0">
                  <a:pos x="2518" y="755"/>
                </a:cxn>
                <a:cxn ang="0">
                  <a:pos x="2593" y="654"/>
                </a:cxn>
                <a:cxn ang="0">
                  <a:pos x="2618" y="566"/>
                </a:cxn>
                <a:cxn ang="0">
                  <a:pos x="2644" y="767"/>
                </a:cxn>
                <a:cxn ang="0">
                  <a:pos x="2719" y="730"/>
                </a:cxn>
                <a:cxn ang="0">
                  <a:pos x="2832" y="693"/>
                </a:cxn>
                <a:cxn ang="0">
                  <a:pos x="2947" y="679"/>
                </a:cxn>
                <a:cxn ang="0">
                  <a:pos x="2983" y="743"/>
                </a:cxn>
                <a:cxn ang="0">
                  <a:pos x="3059" y="605"/>
                </a:cxn>
                <a:cxn ang="0">
                  <a:pos x="3123" y="743"/>
                </a:cxn>
                <a:cxn ang="0">
                  <a:pos x="3298" y="730"/>
                </a:cxn>
                <a:cxn ang="0">
                  <a:pos x="3487" y="679"/>
                </a:cxn>
                <a:cxn ang="0">
                  <a:pos x="3537" y="0"/>
                </a:cxn>
                <a:cxn ang="0">
                  <a:pos x="3575" y="705"/>
                </a:cxn>
                <a:cxn ang="0">
                  <a:pos x="3726" y="642"/>
                </a:cxn>
                <a:cxn ang="0">
                  <a:pos x="3790" y="793"/>
                </a:cxn>
                <a:cxn ang="0">
                  <a:pos x="3877" y="718"/>
                </a:cxn>
                <a:cxn ang="0">
                  <a:pos x="3953" y="743"/>
                </a:cxn>
                <a:cxn ang="0">
                  <a:pos x="4078" y="679"/>
                </a:cxn>
                <a:cxn ang="0">
                  <a:pos x="4155" y="767"/>
                </a:cxn>
                <a:cxn ang="0">
                  <a:pos x="4317" y="705"/>
                </a:cxn>
              </a:cxnLst>
              <a:rect l="0" t="0" r="r" b="b"/>
              <a:pathLst>
                <a:path w="4318" h="845">
                  <a:moveTo>
                    <a:pt x="0" y="831"/>
                  </a:moveTo>
                  <a:lnTo>
                    <a:pt x="75" y="844"/>
                  </a:lnTo>
                  <a:lnTo>
                    <a:pt x="163" y="793"/>
                  </a:lnTo>
                  <a:lnTo>
                    <a:pt x="251" y="831"/>
                  </a:lnTo>
                  <a:lnTo>
                    <a:pt x="327" y="743"/>
                  </a:lnTo>
                  <a:lnTo>
                    <a:pt x="427" y="806"/>
                  </a:lnTo>
                  <a:lnTo>
                    <a:pt x="529" y="730"/>
                  </a:lnTo>
                  <a:lnTo>
                    <a:pt x="629" y="806"/>
                  </a:lnTo>
                  <a:lnTo>
                    <a:pt x="743" y="38"/>
                  </a:lnTo>
                  <a:lnTo>
                    <a:pt x="755" y="227"/>
                  </a:lnTo>
                  <a:lnTo>
                    <a:pt x="780" y="780"/>
                  </a:lnTo>
                  <a:lnTo>
                    <a:pt x="919" y="755"/>
                  </a:lnTo>
                  <a:lnTo>
                    <a:pt x="1019" y="831"/>
                  </a:lnTo>
                  <a:lnTo>
                    <a:pt x="1133" y="718"/>
                  </a:lnTo>
                  <a:lnTo>
                    <a:pt x="1233" y="793"/>
                  </a:lnTo>
                  <a:lnTo>
                    <a:pt x="1347" y="730"/>
                  </a:lnTo>
                  <a:lnTo>
                    <a:pt x="1410" y="767"/>
                  </a:lnTo>
                  <a:lnTo>
                    <a:pt x="1497" y="793"/>
                  </a:lnTo>
                  <a:lnTo>
                    <a:pt x="1535" y="215"/>
                  </a:lnTo>
                  <a:lnTo>
                    <a:pt x="1574" y="755"/>
                  </a:lnTo>
                  <a:lnTo>
                    <a:pt x="1712" y="705"/>
                  </a:lnTo>
                  <a:lnTo>
                    <a:pt x="1813" y="743"/>
                  </a:lnTo>
                  <a:lnTo>
                    <a:pt x="1901" y="806"/>
                  </a:lnTo>
                  <a:lnTo>
                    <a:pt x="1964" y="767"/>
                  </a:lnTo>
                  <a:lnTo>
                    <a:pt x="2040" y="793"/>
                  </a:lnTo>
                  <a:lnTo>
                    <a:pt x="2089" y="743"/>
                  </a:lnTo>
                  <a:lnTo>
                    <a:pt x="2177" y="755"/>
                  </a:lnTo>
                  <a:lnTo>
                    <a:pt x="2316" y="793"/>
                  </a:lnTo>
                  <a:lnTo>
                    <a:pt x="2403" y="730"/>
                  </a:lnTo>
                  <a:lnTo>
                    <a:pt x="2518" y="755"/>
                  </a:lnTo>
                  <a:lnTo>
                    <a:pt x="2593" y="654"/>
                  </a:lnTo>
                  <a:lnTo>
                    <a:pt x="2618" y="566"/>
                  </a:lnTo>
                  <a:lnTo>
                    <a:pt x="2644" y="767"/>
                  </a:lnTo>
                  <a:lnTo>
                    <a:pt x="2719" y="730"/>
                  </a:lnTo>
                  <a:lnTo>
                    <a:pt x="2832" y="693"/>
                  </a:lnTo>
                  <a:lnTo>
                    <a:pt x="2947" y="679"/>
                  </a:lnTo>
                  <a:lnTo>
                    <a:pt x="2983" y="743"/>
                  </a:lnTo>
                  <a:lnTo>
                    <a:pt x="3059" y="605"/>
                  </a:lnTo>
                  <a:lnTo>
                    <a:pt x="3123" y="743"/>
                  </a:lnTo>
                  <a:lnTo>
                    <a:pt x="3298" y="730"/>
                  </a:lnTo>
                  <a:lnTo>
                    <a:pt x="3487" y="679"/>
                  </a:lnTo>
                  <a:lnTo>
                    <a:pt x="3537" y="0"/>
                  </a:lnTo>
                  <a:lnTo>
                    <a:pt x="3575" y="705"/>
                  </a:lnTo>
                  <a:lnTo>
                    <a:pt x="3726" y="642"/>
                  </a:lnTo>
                  <a:lnTo>
                    <a:pt x="3790" y="793"/>
                  </a:lnTo>
                  <a:lnTo>
                    <a:pt x="3877" y="718"/>
                  </a:lnTo>
                  <a:lnTo>
                    <a:pt x="3953" y="743"/>
                  </a:lnTo>
                  <a:lnTo>
                    <a:pt x="4078" y="679"/>
                  </a:lnTo>
                  <a:lnTo>
                    <a:pt x="4155" y="767"/>
                  </a:lnTo>
                  <a:lnTo>
                    <a:pt x="4317" y="705"/>
                  </a:lnTo>
                </a:path>
              </a:pathLst>
            </a:custGeom>
            <a:noFill/>
            <a:ln w="9525" cap="flat" cmpd="sng">
              <a:solidFill>
                <a:srgbClr val="000000"/>
              </a:solidFill>
              <a:prstDash val="solid"/>
              <a:round/>
              <a:headEnd type="none" w="med" len="med"/>
              <a:tailEnd type="none" w="med" len="med"/>
            </a:ln>
            <a:effectLst/>
          </p:spPr>
          <p:txBody>
            <a:bodyPr/>
            <a:lstStyle/>
            <a:p>
              <a:endParaRPr lang="en-US"/>
            </a:p>
          </p:txBody>
        </p:sp>
        <p:sp>
          <p:nvSpPr>
            <p:cNvPr id="423991" name="Text Box 55"/>
            <p:cNvSpPr txBox="1">
              <a:spLocks noChangeArrowheads="1"/>
            </p:cNvSpPr>
            <p:nvPr/>
          </p:nvSpPr>
          <p:spPr bwMode="auto">
            <a:xfrm>
              <a:off x="803" y="800"/>
              <a:ext cx="417" cy="216"/>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Sub-</a:t>
              </a:r>
              <a:endParaRPr lang="en-US" sz="2200">
                <a:solidFill>
                  <a:schemeClr val="tx1"/>
                </a:solidFill>
                <a:latin typeface="Times" pitchFamily="18" charset="0"/>
              </a:endParaRPr>
            </a:p>
          </p:txBody>
        </p:sp>
        <p:sp>
          <p:nvSpPr>
            <p:cNvPr id="423992" name="Text Box 56"/>
            <p:cNvSpPr txBox="1">
              <a:spLocks noChangeArrowheads="1"/>
            </p:cNvSpPr>
            <p:nvPr/>
          </p:nvSpPr>
          <p:spPr bwMode="auto">
            <a:xfrm>
              <a:off x="685" y="913"/>
              <a:ext cx="315" cy="21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Har</a:t>
              </a:r>
              <a:endParaRPr lang="en-US" sz="2200">
                <a:solidFill>
                  <a:schemeClr val="tx1"/>
                </a:solidFill>
                <a:latin typeface="Times" pitchFamily="18" charset="0"/>
              </a:endParaRPr>
            </a:p>
          </p:txBody>
        </p:sp>
        <p:sp>
          <p:nvSpPr>
            <p:cNvPr id="423993" name="Text Box 57"/>
            <p:cNvSpPr txBox="1">
              <a:spLocks noChangeArrowheads="1"/>
            </p:cNvSpPr>
            <p:nvPr/>
          </p:nvSpPr>
          <p:spPr bwMode="auto">
            <a:xfrm>
              <a:off x="860" y="913"/>
              <a:ext cx="527" cy="21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monic</a:t>
              </a:r>
              <a:endParaRPr lang="en-US" sz="2200">
                <a:solidFill>
                  <a:schemeClr val="tx1"/>
                </a:solidFill>
                <a:latin typeface="Times" pitchFamily="18" charset="0"/>
              </a:endParaRPr>
            </a:p>
          </p:txBody>
        </p:sp>
        <p:sp>
          <p:nvSpPr>
            <p:cNvPr id="423994" name="Text Box 58"/>
            <p:cNvSpPr txBox="1">
              <a:spLocks noChangeArrowheads="1"/>
            </p:cNvSpPr>
            <p:nvPr/>
          </p:nvSpPr>
          <p:spPr bwMode="auto">
            <a:xfrm>
              <a:off x="1319" y="903"/>
              <a:ext cx="238" cy="217"/>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1X</a:t>
              </a:r>
              <a:endParaRPr lang="en-US" sz="2200">
                <a:solidFill>
                  <a:schemeClr val="tx1"/>
                </a:solidFill>
                <a:latin typeface="Times" pitchFamily="18" charset="0"/>
              </a:endParaRPr>
            </a:p>
          </p:txBody>
        </p:sp>
        <p:sp>
          <p:nvSpPr>
            <p:cNvPr id="423995" name="Text Box 59"/>
            <p:cNvSpPr txBox="1">
              <a:spLocks noChangeArrowheads="1"/>
            </p:cNvSpPr>
            <p:nvPr/>
          </p:nvSpPr>
          <p:spPr bwMode="auto">
            <a:xfrm>
              <a:off x="2089" y="940"/>
              <a:ext cx="237" cy="216"/>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2X</a:t>
              </a:r>
              <a:endParaRPr lang="en-US" sz="2200">
                <a:solidFill>
                  <a:schemeClr val="tx1"/>
                </a:solidFill>
                <a:latin typeface="Times" pitchFamily="18" charset="0"/>
              </a:endParaRPr>
            </a:p>
          </p:txBody>
        </p:sp>
        <p:sp>
          <p:nvSpPr>
            <p:cNvPr id="423996" name="Text Box 60"/>
            <p:cNvSpPr txBox="1">
              <a:spLocks noChangeArrowheads="1"/>
            </p:cNvSpPr>
            <p:nvPr/>
          </p:nvSpPr>
          <p:spPr bwMode="auto">
            <a:xfrm>
              <a:off x="2826" y="913"/>
              <a:ext cx="682" cy="21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Bearing</a:t>
              </a:r>
              <a:endParaRPr lang="en-US" sz="2200">
                <a:solidFill>
                  <a:schemeClr val="tx1"/>
                </a:solidFill>
                <a:latin typeface="Times" pitchFamily="18" charset="0"/>
              </a:endParaRPr>
            </a:p>
          </p:txBody>
        </p:sp>
        <p:sp>
          <p:nvSpPr>
            <p:cNvPr id="423997" name="Text Box 61"/>
            <p:cNvSpPr txBox="1">
              <a:spLocks noChangeArrowheads="1"/>
            </p:cNvSpPr>
            <p:nvPr/>
          </p:nvSpPr>
          <p:spPr bwMode="auto">
            <a:xfrm>
              <a:off x="3365" y="913"/>
              <a:ext cx="679" cy="21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Bearing</a:t>
              </a:r>
              <a:endParaRPr lang="en-US" sz="2200">
                <a:solidFill>
                  <a:schemeClr val="tx1"/>
                </a:solidFill>
                <a:latin typeface="Times" pitchFamily="18" charset="0"/>
              </a:endParaRPr>
            </a:p>
          </p:txBody>
        </p:sp>
        <p:sp>
          <p:nvSpPr>
            <p:cNvPr id="423998" name="Text Box 62"/>
            <p:cNvSpPr txBox="1">
              <a:spLocks noChangeArrowheads="1"/>
            </p:cNvSpPr>
            <p:nvPr/>
          </p:nvSpPr>
          <p:spPr bwMode="auto">
            <a:xfrm>
              <a:off x="3952" y="913"/>
              <a:ext cx="536" cy="21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Gears</a:t>
              </a:r>
              <a:endParaRPr lang="en-US" sz="2200">
                <a:solidFill>
                  <a:schemeClr val="tx1"/>
                </a:solidFill>
                <a:latin typeface="Times" pitchFamily="18" charset="0"/>
              </a:endParaRPr>
            </a:p>
          </p:txBody>
        </p:sp>
        <p:sp>
          <p:nvSpPr>
            <p:cNvPr id="423999" name="Text Box 63"/>
            <p:cNvSpPr txBox="1">
              <a:spLocks noChangeArrowheads="1"/>
            </p:cNvSpPr>
            <p:nvPr/>
          </p:nvSpPr>
          <p:spPr bwMode="auto">
            <a:xfrm>
              <a:off x="4466" y="913"/>
              <a:ext cx="681" cy="218"/>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Bearing</a:t>
              </a:r>
              <a:endParaRPr lang="en-US" sz="2200">
                <a:solidFill>
                  <a:schemeClr val="tx1"/>
                </a:solidFill>
                <a:latin typeface="Times" pitchFamily="18" charset="0"/>
              </a:endParaRPr>
            </a:p>
          </p:txBody>
        </p:sp>
        <p:sp>
          <p:nvSpPr>
            <p:cNvPr id="424000" name="Line 64"/>
            <p:cNvSpPr>
              <a:spLocks noChangeShapeType="1"/>
            </p:cNvSpPr>
            <p:nvPr/>
          </p:nvSpPr>
          <p:spPr bwMode="auto">
            <a:xfrm>
              <a:off x="1398" y="2096"/>
              <a:ext cx="0" cy="89"/>
            </a:xfrm>
            <a:prstGeom prst="line">
              <a:avLst/>
            </a:prstGeom>
            <a:noFill/>
            <a:ln w="9525">
              <a:solidFill>
                <a:srgbClr val="000000"/>
              </a:solidFill>
              <a:round/>
              <a:headEnd/>
              <a:tailEnd/>
            </a:ln>
            <a:effectLst/>
          </p:spPr>
          <p:txBody>
            <a:bodyPr wrap="none" anchor="ctr"/>
            <a:lstStyle/>
            <a:p>
              <a:endParaRPr lang="en-US"/>
            </a:p>
          </p:txBody>
        </p:sp>
        <p:sp>
          <p:nvSpPr>
            <p:cNvPr id="424001" name="Line 65"/>
            <p:cNvSpPr>
              <a:spLocks noChangeShapeType="1"/>
            </p:cNvSpPr>
            <p:nvPr/>
          </p:nvSpPr>
          <p:spPr bwMode="auto">
            <a:xfrm>
              <a:off x="2192" y="2096"/>
              <a:ext cx="0" cy="89"/>
            </a:xfrm>
            <a:prstGeom prst="line">
              <a:avLst/>
            </a:prstGeom>
            <a:noFill/>
            <a:ln w="9525">
              <a:solidFill>
                <a:srgbClr val="000000"/>
              </a:solidFill>
              <a:round/>
              <a:headEnd/>
              <a:tailEnd/>
            </a:ln>
            <a:effectLst/>
          </p:spPr>
          <p:txBody>
            <a:bodyPr wrap="none" anchor="ctr"/>
            <a:lstStyle/>
            <a:p>
              <a:endParaRPr lang="en-US"/>
            </a:p>
          </p:txBody>
        </p:sp>
        <p:sp>
          <p:nvSpPr>
            <p:cNvPr id="424002" name="Text Box 66"/>
            <p:cNvSpPr txBox="1">
              <a:spLocks noChangeArrowheads="1"/>
            </p:cNvSpPr>
            <p:nvPr/>
          </p:nvSpPr>
          <p:spPr bwMode="auto">
            <a:xfrm>
              <a:off x="1366" y="2153"/>
              <a:ext cx="206" cy="216"/>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1x</a:t>
              </a:r>
              <a:endParaRPr lang="en-US" sz="2200">
                <a:solidFill>
                  <a:schemeClr val="tx1"/>
                </a:solidFill>
                <a:latin typeface="Times" pitchFamily="18" charset="0"/>
              </a:endParaRPr>
            </a:p>
          </p:txBody>
        </p:sp>
        <p:sp>
          <p:nvSpPr>
            <p:cNvPr id="424003" name="Text Box 67"/>
            <p:cNvSpPr txBox="1">
              <a:spLocks noChangeArrowheads="1"/>
            </p:cNvSpPr>
            <p:nvPr/>
          </p:nvSpPr>
          <p:spPr bwMode="auto">
            <a:xfrm>
              <a:off x="2160" y="2153"/>
              <a:ext cx="207" cy="216"/>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2x</a:t>
              </a:r>
              <a:endParaRPr lang="en-US" sz="2200">
                <a:solidFill>
                  <a:schemeClr val="tx1"/>
                </a:solidFill>
                <a:latin typeface="Times" pitchFamily="18" charset="0"/>
              </a:endParaRPr>
            </a:p>
          </p:txBody>
        </p:sp>
        <p:grpSp>
          <p:nvGrpSpPr>
            <p:cNvPr id="3" name="Group 68"/>
            <p:cNvGrpSpPr>
              <a:grpSpLocks/>
            </p:cNvGrpSpPr>
            <p:nvPr/>
          </p:nvGrpSpPr>
          <p:grpSpPr bwMode="auto">
            <a:xfrm>
              <a:off x="4342" y="2057"/>
              <a:ext cx="570" cy="272"/>
              <a:chOff x="5024" y="3018"/>
              <a:chExt cx="324" cy="269"/>
            </a:xfrm>
          </p:grpSpPr>
          <p:sp>
            <p:nvSpPr>
              <p:cNvPr id="424005" name="Line 69"/>
              <p:cNvSpPr>
                <a:spLocks noChangeShapeType="1"/>
              </p:cNvSpPr>
              <p:nvPr/>
            </p:nvSpPr>
            <p:spPr bwMode="auto">
              <a:xfrm>
                <a:off x="5106" y="3018"/>
                <a:ext cx="0" cy="88"/>
              </a:xfrm>
              <a:prstGeom prst="line">
                <a:avLst/>
              </a:prstGeom>
              <a:noFill/>
              <a:ln w="9525">
                <a:solidFill>
                  <a:srgbClr val="000000"/>
                </a:solidFill>
                <a:round/>
                <a:headEnd/>
                <a:tailEnd/>
              </a:ln>
              <a:effectLst/>
            </p:spPr>
            <p:txBody>
              <a:bodyPr lIns="0" tIns="0" rIns="0" bIns="0" anchor="b"/>
              <a:lstStyle/>
              <a:p>
                <a:endParaRPr lang="en-US"/>
              </a:p>
            </p:txBody>
          </p:sp>
          <p:sp>
            <p:nvSpPr>
              <p:cNvPr id="424006" name="Text Box 70"/>
              <p:cNvSpPr txBox="1">
                <a:spLocks noChangeArrowheads="1"/>
              </p:cNvSpPr>
              <p:nvPr/>
            </p:nvSpPr>
            <p:spPr bwMode="auto">
              <a:xfrm>
                <a:off x="5024" y="3074"/>
                <a:ext cx="324" cy="213"/>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25-60 x</a:t>
                </a:r>
                <a:endParaRPr lang="en-US" sz="2200">
                  <a:solidFill>
                    <a:schemeClr val="tx1"/>
                  </a:solidFill>
                  <a:latin typeface="Times" pitchFamily="18" charset="0"/>
                </a:endParaRPr>
              </a:p>
            </p:txBody>
          </p:sp>
        </p:grpSp>
        <p:sp>
          <p:nvSpPr>
            <p:cNvPr id="424007" name="Text Box 71"/>
            <p:cNvSpPr txBox="1">
              <a:spLocks noChangeArrowheads="1"/>
            </p:cNvSpPr>
            <p:nvPr/>
          </p:nvSpPr>
          <p:spPr bwMode="auto">
            <a:xfrm>
              <a:off x="511" y="2810"/>
              <a:ext cx="122" cy="174"/>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.5</a:t>
              </a:r>
              <a:endParaRPr lang="en-US" sz="2200">
                <a:solidFill>
                  <a:schemeClr val="tx1"/>
                </a:solidFill>
                <a:latin typeface="Times" pitchFamily="18" charset="0"/>
              </a:endParaRPr>
            </a:p>
          </p:txBody>
        </p:sp>
        <p:sp>
          <p:nvSpPr>
            <p:cNvPr id="424008" name="Text Box 72"/>
            <p:cNvSpPr txBox="1">
              <a:spLocks noChangeArrowheads="1"/>
            </p:cNvSpPr>
            <p:nvPr/>
          </p:nvSpPr>
          <p:spPr bwMode="auto">
            <a:xfrm>
              <a:off x="480" y="2976"/>
              <a:ext cx="353" cy="173"/>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in/sec</a:t>
              </a:r>
              <a:endParaRPr lang="en-US" sz="2200">
                <a:solidFill>
                  <a:schemeClr val="tx1"/>
                </a:solidFill>
                <a:latin typeface="Times" pitchFamily="18" charset="0"/>
              </a:endParaRPr>
            </a:p>
          </p:txBody>
        </p:sp>
        <p:sp>
          <p:nvSpPr>
            <p:cNvPr id="424009" name="Line 73"/>
            <p:cNvSpPr>
              <a:spLocks noChangeShapeType="1"/>
            </p:cNvSpPr>
            <p:nvPr/>
          </p:nvSpPr>
          <p:spPr bwMode="auto">
            <a:xfrm>
              <a:off x="734" y="2931"/>
              <a:ext cx="64" cy="0"/>
            </a:xfrm>
            <a:prstGeom prst="line">
              <a:avLst/>
            </a:prstGeom>
            <a:noFill/>
            <a:ln w="9525">
              <a:solidFill>
                <a:srgbClr val="000000"/>
              </a:solidFill>
              <a:round/>
              <a:headEnd/>
              <a:tailEnd/>
            </a:ln>
            <a:effectLst/>
          </p:spPr>
          <p:txBody>
            <a:bodyPr wrap="none" anchor="ctr"/>
            <a:lstStyle/>
            <a:p>
              <a:endParaRPr lang="en-US"/>
            </a:p>
          </p:txBody>
        </p:sp>
        <p:sp>
          <p:nvSpPr>
            <p:cNvPr id="424010" name="Line 74"/>
            <p:cNvSpPr>
              <a:spLocks noChangeShapeType="1"/>
            </p:cNvSpPr>
            <p:nvPr/>
          </p:nvSpPr>
          <p:spPr bwMode="auto">
            <a:xfrm>
              <a:off x="3175" y="3162"/>
              <a:ext cx="64" cy="0"/>
            </a:xfrm>
            <a:prstGeom prst="line">
              <a:avLst/>
            </a:prstGeom>
            <a:noFill/>
            <a:ln w="9525">
              <a:solidFill>
                <a:srgbClr val="000000"/>
              </a:solidFill>
              <a:round/>
              <a:headEnd/>
              <a:tailEnd/>
            </a:ln>
            <a:effectLst/>
          </p:spPr>
          <p:txBody>
            <a:bodyPr wrap="none" anchor="ctr"/>
            <a:lstStyle/>
            <a:p>
              <a:endParaRPr lang="en-US"/>
            </a:p>
          </p:txBody>
        </p:sp>
        <p:sp>
          <p:nvSpPr>
            <p:cNvPr id="424011" name="Text Box 75"/>
            <p:cNvSpPr txBox="1">
              <a:spLocks noChangeArrowheads="1"/>
            </p:cNvSpPr>
            <p:nvPr/>
          </p:nvSpPr>
          <p:spPr bwMode="auto">
            <a:xfrm>
              <a:off x="2937" y="3076"/>
              <a:ext cx="123" cy="173"/>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.1</a:t>
              </a:r>
              <a:endParaRPr lang="en-US" sz="2200">
                <a:solidFill>
                  <a:schemeClr val="tx1"/>
                </a:solidFill>
                <a:latin typeface="Times" pitchFamily="18" charset="0"/>
              </a:endParaRPr>
            </a:p>
          </p:txBody>
        </p:sp>
        <p:sp>
          <p:nvSpPr>
            <p:cNvPr id="424012" name="Text Box 76"/>
            <p:cNvSpPr txBox="1">
              <a:spLocks noChangeArrowheads="1"/>
            </p:cNvSpPr>
            <p:nvPr/>
          </p:nvSpPr>
          <p:spPr bwMode="auto">
            <a:xfrm>
              <a:off x="2928" y="3264"/>
              <a:ext cx="315" cy="144"/>
            </a:xfrm>
            <a:prstGeom prst="rect">
              <a:avLst/>
            </a:prstGeom>
            <a:noFill/>
            <a:ln w="9525">
              <a:noFill/>
              <a:miter lim="800000"/>
              <a:headEnd/>
              <a:tailEnd/>
            </a:ln>
            <a:effectLst/>
          </p:spPr>
          <p:txBody>
            <a:bodyPr lIns="0" tIns="0" rIns="0" bIns="0" anchor="b"/>
            <a:lstStyle/>
            <a:p>
              <a:pPr algn="l" defTabSz="409575">
                <a:buClr>
                  <a:srgbClr val="104160"/>
                </a:buClr>
                <a:buSzPct val="90000"/>
                <a:buFont typeface="Monotype Sorts" pitchFamily="2" charset="2"/>
                <a:buNone/>
              </a:pPr>
              <a:r>
                <a:rPr lang="en-US" sz="1500"/>
                <a:t>in/sec</a:t>
              </a:r>
              <a:endParaRPr lang="en-US" sz="2200">
                <a:solidFill>
                  <a:schemeClr val="tx1"/>
                </a:solidFill>
                <a:latin typeface="Times" pitchFamily="18" charset="0"/>
              </a:endParaRPr>
            </a:p>
          </p:txBody>
        </p:sp>
        <p:sp>
          <p:nvSpPr>
            <p:cNvPr id="424013" name="Text Box 77"/>
            <p:cNvSpPr txBox="1">
              <a:spLocks noChangeArrowheads="1"/>
            </p:cNvSpPr>
            <p:nvPr/>
          </p:nvSpPr>
          <p:spPr bwMode="auto">
            <a:xfrm>
              <a:off x="2095" y="3365"/>
              <a:ext cx="682" cy="347"/>
            </a:xfrm>
            <a:prstGeom prst="rect">
              <a:avLst/>
            </a:prstGeom>
            <a:noFill/>
            <a:ln w="9525">
              <a:noFill/>
              <a:miter lim="800000"/>
              <a:headEnd/>
              <a:tailEnd/>
            </a:ln>
            <a:effectLst/>
          </p:spPr>
          <p:txBody>
            <a:bodyPr lIns="0" tIns="0" rIns="0" bIns="0" anchor="b"/>
            <a:lstStyle/>
            <a:p>
              <a:pPr defTabSz="409575">
                <a:buClr>
                  <a:srgbClr val="104160"/>
                </a:buClr>
                <a:buSzPct val="90000"/>
                <a:buFont typeface="Monotype Sorts" pitchFamily="2" charset="2"/>
                <a:buNone/>
              </a:pPr>
              <a:r>
                <a:rPr lang="en-US" sz="1500"/>
                <a:t>Time</a:t>
              </a:r>
            </a:p>
            <a:p>
              <a:pPr defTabSz="409575">
                <a:buClr>
                  <a:srgbClr val="104160"/>
                </a:buClr>
                <a:buSzPct val="90000"/>
                <a:buFont typeface="Monotype Sorts" pitchFamily="2" charset="2"/>
                <a:buNone/>
              </a:pPr>
              <a:r>
                <a:rPr lang="en-US" sz="1500"/>
                <a:t>(Days)</a:t>
              </a:r>
              <a:endParaRPr lang="en-US" sz="2200">
                <a:solidFill>
                  <a:schemeClr val="tx1"/>
                </a:solidFill>
                <a:latin typeface="Times" pitchFamily="18" charset="0"/>
              </a:endParaRPr>
            </a:p>
          </p:txBody>
        </p:sp>
        <p:sp>
          <p:nvSpPr>
            <p:cNvPr id="424014" name="Text Box 78"/>
            <p:cNvSpPr txBox="1">
              <a:spLocks noChangeArrowheads="1"/>
            </p:cNvSpPr>
            <p:nvPr/>
          </p:nvSpPr>
          <p:spPr bwMode="auto">
            <a:xfrm>
              <a:off x="4495" y="3365"/>
              <a:ext cx="681" cy="347"/>
            </a:xfrm>
            <a:prstGeom prst="rect">
              <a:avLst/>
            </a:prstGeom>
            <a:noFill/>
            <a:ln w="9525">
              <a:noFill/>
              <a:miter lim="800000"/>
              <a:headEnd/>
              <a:tailEnd/>
            </a:ln>
            <a:effectLst/>
          </p:spPr>
          <p:txBody>
            <a:bodyPr lIns="0" tIns="0" rIns="0" bIns="0" anchor="b"/>
            <a:lstStyle/>
            <a:p>
              <a:pPr defTabSz="409575">
                <a:buClr>
                  <a:srgbClr val="104160"/>
                </a:buClr>
                <a:buSzPct val="90000"/>
                <a:buFont typeface="Monotype Sorts" pitchFamily="2" charset="2"/>
                <a:buNone/>
              </a:pPr>
              <a:r>
                <a:rPr lang="en-US" sz="1500"/>
                <a:t>Time</a:t>
              </a:r>
            </a:p>
            <a:p>
              <a:pPr defTabSz="409575">
                <a:buClr>
                  <a:srgbClr val="104160"/>
                </a:buClr>
                <a:buSzPct val="90000"/>
                <a:buFont typeface="Monotype Sorts" pitchFamily="2" charset="2"/>
                <a:buNone/>
              </a:pPr>
              <a:r>
                <a:rPr lang="en-US" sz="1500"/>
                <a:t>(Days)</a:t>
              </a:r>
              <a:endParaRPr lang="en-US" sz="2200">
                <a:solidFill>
                  <a:schemeClr val="tx1"/>
                </a:solidFill>
                <a:latin typeface="Times" pitchFamily="18" charset="0"/>
              </a:endParaRPr>
            </a:p>
          </p:txBody>
        </p:sp>
        <p:sp>
          <p:nvSpPr>
            <p:cNvPr id="424015" name="Line 79"/>
            <p:cNvSpPr>
              <a:spLocks noChangeShapeType="1"/>
            </p:cNvSpPr>
            <p:nvPr/>
          </p:nvSpPr>
          <p:spPr bwMode="auto">
            <a:xfrm>
              <a:off x="2030" y="1017"/>
              <a:ext cx="3" cy="949"/>
            </a:xfrm>
            <a:prstGeom prst="line">
              <a:avLst/>
            </a:prstGeom>
            <a:noFill/>
            <a:ln w="19050">
              <a:solidFill>
                <a:srgbClr val="808080"/>
              </a:solidFill>
              <a:round/>
              <a:headEnd/>
              <a:tailEnd/>
            </a:ln>
            <a:effectLst/>
          </p:spPr>
          <p:txBody>
            <a:bodyPr wrap="none" anchor="ctr"/>
            <a:lstStyle/>
            <a:p>
              <a:endParaRPr lang="en-US"/>
            </a:p>
          </p:txBody>
        </p:sp>
        <p:sp>
          <p:nvSpPr>
            <p:cNvPr id="424016" name="Line 80"/>
            <p:cNvSpPr>
              <a:spLocks noChangeShapeType="1"/>
            </p:cNvSpPr>
            <p:nvPr/>
          </p:nvSpPr>
          <p:spPr bwMode="auto">
            <a:xfrm>
              <a:off x="649" y="1481"/>
              <a:ext cx="598" cy="0"/>
            </a:xfrm>
            <a:prstGeom prst="line">
              <a:avLst/>
            </a:prstGeom>
            <a:noFill/>
            <a:ln w="47625">
              <a:solidFill>
                <a:srgbClr val="FFFF00"/>
              </a:solidFill>
              <a:round/>
              <a:headEnd/>
              <a:tailEnd/>
            </a:ln>
            <a:effectLst/>
          </p:spPr>
          <p:txBody>
            <a:bodyPr wrap="none" anchor="ctr"/>
            <a:lstStyle/>
            <a:p>
              <a:endParaRPr lang="en-US"/>
            </a:p>
          </p:txBody>
        </p:sp>
        <p:sp>
          <p:nvSpPr>
            <p:cNvPr id="424017" name="Line 81"/>
            <p:cNvSpPr>
              <a:spLocks noChangeShapeType="1"/>
            </p:cNvSpPr>
            <p:nvPr/>
          </p:nvSpPr>
          <p:spPr bwMode="auto">
            <a:xfrm>
              <a:off x="649" y="1320"/>
              <a:ext cx="598" cy="0"/>
            </a:xfrm>
            <a:prstGeom prst="line">
              <a:avLst/>
            </a:prstGeom>
            <a:noFill/>
            <a:ln w="47625">
              <a:solidFill>
                <a:srgbClr val="C20000"/>
              </a:solidFill>
              <a:round/>
              <a:headEnd/>
              <a:tailEnd/>
            </a:ln>
            <a:effectLst/>
          </p:spPr>
          <p:txBody>
            <a:bodyPr wrap="none" anchor="ctr"/>
            <a:lstStyle/>
            <a:p>
              <a:endParaRPr lang="en-US"/>
            </a:p>
          </p:txBody>
        </p:sp>
        <p:sp>
          <p:nvSpPr>
            <p:cNvPr id="424018" name="Line 82"/>
            <p:cNvSpPr>
              <a:spLocks noChangeShapeType="1"/>
            </p:cNvSpPr>
            <p:nvPr/>
          </p:nvSpPr>
          <p:spPr bwMode="auto">
            <a:xfrm>
              <a:off x="1247" y="1406"/>
              <a:ext cx="340" cy="0"/>
            </a:xfrm>
            <a:prstGeom prst="line">
              <a:avLst/>
            </a:prstGeom>
            <a:noFill/>
            <a:ln w="47625">
              <a:solidFill>
                <a:srgbClr val="FFFF00"/>
              </a:solidFill>
              <a:round/>
              <a:headEnd/>
              <a:tailEnd/>
            </a:ln>
            <a:effectLst/>
          </p:spPr>
          <p:txBody>
            <a:bodyPr wrap="none" anchor="ctr"/>
            <a:lstStyle/>
            <a:p>
              <a:endParaRPr lang="en-US"/>
            </a:p>
          </p:txBody>
        </p:sp>
        <p:sp>
          <p:nvSpPr>
            <p:cNvPr id="424019" name="Line 83"/>
            <p:cNvSpPr>
              <a:spLocks noChangeShapeType="1"/>
            </p:cNvSpPr>
            <p:nvPr/>
          </p:nvSpPr>
          <p:spPr bwMode="auto">
            <a:xfrm>
              <a:off x="1247" y="1148"/>
              <a:ext cx="340" cy="0"/>
            </a:xfrm>
            <a:prstGeom prst="line">
              <a:avLst/>
            </a:prstGeom>
            <a:noFill/>
            <a:ln w="47625">
              <a:solidFill>
                <a:srgbClr val="C20000"/>
              </a:solidFill>
              <a:round/>
              <a:headEnd/>
              <a:tailEnd/>
            </a:ln>
            <a:effectLst/>
          </p:spPr>
          <p:txBody>
            <a:bodyPr wrap="none" anchor="ctr"/>
            <a:lstStyle/>
            <a:p>
              <a:endParaRPr lang="en-US"/>
            </a:p>
          </p:txBody>
        </p:sp>
        <p:sp>
          <p:nvSpPr>
            <p:cNvPr id="424020" name="Line 84"/>
            <p:cNvSpPr>
              <a:spLocks noChangeShapeType="1"/>
            </p:cNvSpPr>
            <p:nvPr/>
          </p:nvSpPr>
          <p:spPr bwMode="auto">
            <a:xfrm>
              <a:off x="2033" y="1543"/>
              <a:ext cx="305" cy="0"/>
            </a:xfrm>
            <a:prstGeom prst="line">
              <a:avLst/>
            </a:prstGeom>
            <a:noFill/>
            <a:ln w="47625">
              <a:solidFill>
                <a:srgbClr val="FFFF00"/>
              </a:solidFill>
              <a:round/>
              <a:headEnd/>
              <a:tailEnd/>
            </a:ln>
            <a:effectLst/>
          </p:spPr>
          <p:txBody>
            <a:bodyPr wrap="none" anchor="ctr"/>
            <a:lstStyle/>
            <a:p>
              <a:endParaRPr lang="en-US"/>
            </a:p>
          </p:txBody>
        </p:sp>
        <p:sp>
          <p:nvSpPr>
            <p:cNvPr id="424021" name="Line 85"/>
            <p:cNvSpPr>
              <a:spLocks noChangeShapeType="1"/>
            </p:cNvSpPr>
            <p:nvPr/>
          </p:nvSpPr>
          <p:spPr bwMode="auto">
            <a:xfrm>
              <a:off x="2033" y="1296"/>
              <a:ext cx="305" cy="0"/>
            </a:xfrm>
            <a:prstGeom prst="line">
              <a:avLst/>
            </a:prstGeom>
            <a:noFill/>
            <a:ln w="47625">
              <a:solidFill>
                <a:srgbClr val="C20000"/>
              </a:solidFill>
              <a:round/>
              <a:headEnd/>
              <a:tailEnd/>
            </a:ln>
            <a:effectLst/>
          </p:spPr>
          <p:txBody>
            <a:bodyPr wrap="none" anchor="ctr"/>
            <a:lstStyle/>
            <a:p>
              <a:endParaRPr lang="en-US"/>
            </a:p>
          </p:txBody>
        </p:sp>
        <p:sp>
          <p:nvSpPr>
            <p:cNvPr id="424022" name="Line 86"/>
            <p:cNvSpPr>
              <a:spLocks noChangeShapeType="1"/>
            </p:cNvSpPr>
            <p:nvPr/>
          </p:nvSpPr>
          <p:spPr bwMode="auto">
            <a:xfrm>
              <a:off x="2807" y="1861"/>
              <a:ext cx="529" cy="0"/>
            </a:xfrm>
            <a:prstGeom prst="line">
              <a:avLst/>
            </a:prstGeom>
            <a:noFill/>
            <a:ln w="47625">
              <a:solidFill>
                <a:srgbClr val="FFFF00"/>
              </a:solidFill>
              <a:round/>
              <a:headEnd/>
              <a:tailEnd/>
            </a:ln>
            <a:effectLst/>
          </p:spPr>
          <p:txBody>
            <a:bodyPr wrap="none" anchor="ctr"/>
            <a:lstStyle/>
            <a:p>
              <a:endParaRPr lang="en-US"/>
            </a:p>
          </p:txBody>
        </p:sp>
        <p:sp>
          <p:nvSpPr>
            <p:cNvPr id="424023" name="Line 87"/>
            <p:cNvSpPr>
              <a:spLocks noChangeShapeType="1"/>
            </p:cNvSpPr>
            <p:nvPr/>
          </p:nvSpPr>
          <p:spPr bwMode="auto">
            <a:xfrm flipV="1">
              <a:off x="3336" y="1861"/>
              <a:ext cx="538" cy="13"/>
            </a:xfrm>
            <a:prstGeom prst="line">
              <a:avLst/>
            </a:prstGeom>
            <a:noFill/>
            <a:ln w="47625">
              <a:solidFill>
                <a:srgbClr val="FFFF00"/>
              </a:solidFill>
              <a:round/>
              <a:headEnd/>
              <a:tailEnd/>
            </a:ln>
            <a:effectLst/>
          </p:spPr>
          <p:txBody>
            <a:bodyPr wrap="none" anchor="ctr"/>
            <a:lstStyle/>
            <a:p>
              <a:endParaRPr lang="en-US"/>
            </a:p>
          </p:txBody>
        </p:sp>
        <p:sp>
          <p:nvSpPr>
            <p:cNvPr id="424024" name="Line 88"/>
            <p:cNvSpPr>
              <a:spLocks noChangeShapeType="1"/>
            </p:cNvSpPr>
            <p:nvPr/>
          </p:nvSpPr>
          <p:spPr bwMode="auto">
            <a:xfrm>
              <a:off x="2807" y="1762"/>
              <a:ext cx="1067" cy="0"/>
            </a:xfrm>
            <a:prstGeom prst="line">
              <a:avLst/>
            </a:prstGeom>
            <a:noFill/>
            <a:ln w="47625">
              <a:solidFill>
                <a:srgbClr val="C20000"/>
              </a:solidFill>
              <a:round/>
              <a:headEnd/>
              <a:tailEnd/>
            </a:ln>
            <a:effectLst/>
          </p:spPr>
          <p:txBody>
            <a:bodyPr wrap="none" anchor="ctr"/>
            <a:lstStyle/>
            <a:p>
              <a:endParaRPr lang="en-US"/>
            </a:p>
          </p:txBody>
        </p:sp>
        <p:sp>
          <p:nvSpPr>
            <p:cNvPr id="424025" name="Line 89"/>
            <p:cNvSpPr>
              <a:spLocks noChangeShapeType="1"/>
            </p:cNvSpPr>
            <p:nvPr/>
          </p:nvSpPr>
          <p:spPr bwMode="auto">
            <a:xfrm>
              <a:off x="3874" y="1248"/>
              <a:ext cx="541" cy="0"/>
            </a:xfrm>
            <a:prstGeom prst="line">
              <a:avLst/>
            </a:prstGeom>
            <a:noFill/>
            <a:ln w="47625">
              <a:solidFill>
                <a:srgbClr val="FFFF00"/>
              </a:solidFill>
              <a:round/>
              <a:headEnd/>
              <a:tailEnd/>
            </a:ln>
            <a:effectLst/>
          </p:spPr>
          <p:txBody>
            <a:bodyPr wrap="none" anchor="ctr"/>
            <a:lstStyle/>
            <a:p>
              <a:endParaRPr lang="en-US"/>
            </a:p>
          </p:txBody>
        </p:sp>
        <p:sp>
          <p:nvSpPr>
            <p:cNvPr id="424026" name="Line 90"/>
            <p:cNvSpPr>
              <a:spLocks noChangeShapeType="1"/>
            </p:cNvSpPr>
            <p:nvPr/>
          </p:nvSpPr>
          <p:spPr bwMode="auto">
            <a:xfrm>
              <a:off x="3874" y="1162"/>
              <a:ext cx="541" cy="0"/>
            </a:xfrm>
            <a:prstGeom prst="line">
              <a:avLst/>
            </a:prstGeom>
            <a:noFill/>
            <a:ln w="47625">
              <a:solidFill>
                <a:srgbClr val="C20000"/>
              </a:solidFill>
              <a:round/>
              <a:headEnd/>
              <a:tailEnd/>
            </a:ln>
            <a:effectLst/>
          </p:spPr>
          <p:txBody>
            <a:bodyPr wrap="none" anchor="ctr"/>
            <a:lstStyle/>
            <a:p>
              <a:endParaRPr lang="en-US"/>
            </a:p>
          </p:txBody>
        </p:sp>
        <p:sp>
          <p:nvSpPr>
            <p:cNvPr id="424027" name="Line 91"/>
            <p:cNvSpPr>
              <a:spLocks noChangeShapeType="1"/>
            </p:cNvSpPr>
            <p:nvPr/>
          </p:nvSpPr>
          <p:spPr bwMode="auto">
            <a:xfrm>
              <a:off x="4415" y="1849"/>
              <a:ext cx="528" cy="0"/>
            </a:xfrm>
            <a:prstGeom prst="line">
              <a:avLst/>
            </a:prstGeom>
            <a:noFill/>
            <a:ln w="47625">
              <a:solidFill>
                <a:srgbClr val="FFFF00"/>
              </a:solidFill>
              <a:round/>
              <a:headEnd/>
              <a:tailEnd/>
            </a:ln>
            <a:effectLst/>
          </p:spPr>
          <p:txBody>
            <a:bodyPr wrap="none" anchor="ctr"/>
            <a:lstStyle/>
            <a:p>
              <a:endParaRPr lang="en-US"/>
            </a:p>
          </p:txBody>
        </p:sp>
        <p:sp>
          <p:nvSpPr>
            <p:cNvPr id="424028" name="Line 92"/>
            <p:cNvSpPr>
              <a:spLocks noChangeShapeType="1"/>
            </p:cNvSpPr>
            <p:nvPr/>
          </p:nvSpPr>
          <p:spPr bwMode="auto">
            <a:xfrm>
              <a:off x="4415" y="1762"/>
              <a:ext cx="528" cy="0"/>
            </a:xfrm>
            <a:prstGeom prst="line">
              <a:avLst/>
            </a:prstGeom>
            <a:noFill/>
            <a:ln w="47625">
              <a:solidFill>
                <a:srgbClr val="C20000"/>
              </a:solidFill>
              <a:round/>
              <a:headEnd/>
              <a:tailEnd/>
            </a:ln>
            <a:effectLst/>
          </p:spPr>
          <p:txBody>
            <a:bodyPr wrap="none" anchor="ctr"/>
            <a:lstStyle/>
            <a:p>
              <a:endParaRPr lang="en-US"/>
            </a:p>
          </p:txBody>
        </p:sp>
        <p:sp>
          <p:nvSpPr>
            <p:cNvPr id="424029" name="Freeform 93"/>
            <p:cNvSpPr>
              <a:spLocks/>
            </p:cNvSpPr>
            <p:nvPr/>
          </p:nvSpPr>
          <p:spPr bwMode="auto">
            <a:xfrm>
              <a:off x="3277" y="3151"/>
              <a:ext cx="940" cy="308"/>
            </a:xfrm>
            <a:custGeom>
              <a:avLst/>
              <a:gdLst/>
              <a:ahLst/>
              <a:cxnLst>
                <a:cxn ang="0">
                  <a:pos x="0" y="303"/>
                </a:cxn>
                <a:cxn ang="0">
                  <a:pos x="60" y="303"/>
                </a:cxn>
                <a:cxn ang="0">
                  <a:pos x="60" y="278"/>
                </a:cxn>
                <a:cxn ang="0">
                  <a:pos x="72" y="278"/>
                </a:cxn>
                <a:cxn ang="0">
                  <a:pos x="72" y="266"/>
                </a:cxn>
                <a:cxn ang="0">
                  <a:pos x="302" y="266"/>
                </a:cxn>
                <a:cxn ang="0">
                  <a:pos x="314" y="254"/>
                </a:cxn>
                <a:cxn ang="0">
                  <a:pos x="338" y="242"/>
                </a:cxn>
                <a:cxn ang="0">
                  <a:pos x="350" y="230"/>
                </a:cxn>
                <a:cxn ang="0">
                  <a:pos x="362" y="230"/>
                </a:cxn>
                <a:cxn ang="0">
                  <a:pos x="374" y="218"/>
                </a:cxn>
                <a:cxn ang="0">
                  <a:pos x="374" y="206"/>
                </a:cxn>
                <a:cxn ang="0">
                  <a:pos x="496" y="206"/>
                </a:cxn>
                <a:cxn ang="0">
                  <a:pos x="496" y="194"/>
                </a:cxn>
                <a:cxn ang="0">
                  <a:pos x="508" y="181"/>
                </a:cxn>
                <a:cxn ang="0">
                  <a:pos x="520" y="181"/>
                </a:cxn>
                <a:cxn ang="0">
                  <a:pos x="520" y="169"/>
                </a:cxn>
                <a:cxn ang="0">
                  <a:pos x="568" y="169"/>
                </a:cxn>
                <a:cxn ang="0">
                  <a:pos x="580" y="157"/>
                </a:cxn>
                <a:cxn ang="0">
                  <a:pos x="580" y="109"/>
                </a:cxn>
                <a:cxn ang="0">
                  <a:pos x="774" y="109"/>
                </a:cxn>
                <a:cxn ang="0">
                  <a:pos x="774" y="96"/>
                </a:cxn>
                <a:cxn ang="0">
                  <a:pos x="883" y="96"/>
                </a:cxn>
                <a:cxn ang="0">
                  <a:pos x="907" y="84"/>
                </a:cxn>
                <a:cxn ang="0">
                  <a:pos x="944" y="84"/>
                </a:cxn>
                <a:cxn ang="0">
                  <a:pos x="944" y="36"/>
                </a:cxn>
                <a:cxn ang="0">
                  <a:pos x="968" y="36"/>
                </a:cxn>
                <a:cxn ang="0">
                  <a:pos x="968" y="12"/>
                </a:cxn>
                <a:cxn ang="0">
                  <a:pos x="968" y="24"/>
                </a:cxn>
                <a:cxn ang="0">
                  <a:pos x="968" y="12"/>
                </a:cxn>
                <a:cxn ang="0">
                  <a:pos x="968" y="24"/>
                </a:cxn>
                <a:cxn ang="0">
                  <a:pos x="968" y="0"/>
                </a:cxn>
                <a:cxn ang="0">
                  <a:pos x="968" y="24"/>
                </a:cxn>
                <a:cxn ang="0">
                  <a:pos x="968" y="12"/>
                </a:cxn>
              </a:cxnLst>
              <a:rect l="0" t="0" r="r" b="b"/>
              <a:pathLst>
                <a:path w="969" h="304">
                  <a:moveTo>
                    <a:pt x="0" y="303"/>
                  </a:moveTo>
                  <a:lnTo>
                    <a:pt x="60" y="303"/>
                  </a:lnTo>
                  <a:lnTo>
                    <a:pt x="60" y="278"/>
                  </a:lnTo>
                  <a:lnTo>
                    <a:pt x="72" y="278"/>
                  </a:lnTo>
                  <a:lnTo>
                    <a:pt x="72" y="266"/>
                  </a:lnTo>
                  <a:lnTo>
                    <a:pt x="302" y="266"/>
                  </a:lnTo>
                  <a:lnTo>
                    <a:pt x="314" y="254"/>
                  </a:lnTo>
                  <a:lnTo>
                    <a:pt x="338" y="242"/>
                  </a:lnTo>
                  <a:lnTo>
                    <a:pt x="350" y="230"/>
                  </a:lnTo>
                  <a:lnTo>
                    <a:pt x="362" y="230"/>
                  </a:lnTo>
                  <a:lnTo>
                    <a:pt x="374" y="218"/>
                  </a:lnTo>
                  <a:lnTo>
                    <a:pt x="374" y="206"/>
                  </a:lnTo>
                  <a:lnTo>
                    <a:pt x="496" y="206"/>
                  </a:lnTo>
                  <a:lnTo>
                    <a:pt x="496" y="194"/>
                  </a:lnTo>
                  <a:lnTo>
                    <a:pt x="508" y="181"/>
                  </a:lnTo>
                  <a:lnTo>
                    <a:pt x="520" y="181"/>
                  </a:lnTo>
                  <a:lnTo>
                    <a:pt x="520" y="169"/>
                  </a:lnTo>
                  <a:lnTo>
                    <a:pt x="568" y="169"/>
                  </a:lnTo>
                  <a:lnTo>
                    <a:pt x="580" y="157"/>
                  </a:lnTo>
                  <a:lnTo>
                    <a:pt x="580" y="109"/>
                  </a:lnTo>
                  <a:lnTo>
                    <a:pt x="774" y="109"/>
                  </a:lnTo>
                  <a:lnTo>
                    <a:pt x="774" y="96"/>
                  </a:lnTo>
                  <a:lnTo>
                    <a:pt x="883" y="96"/>
                  </a:lnTo>
                  <a:lnTo>
                    <a:pt x="907" y="84"/>
                  </a:lnTo>
                  <a:lnTo>
                    <a:pt x="944" y="84"/>
                  </a:lnTo>
                  <a:lnTo>
                    <a:pt x="944" y="36"/>
                  </a:lnTo>
                  <a:lnTo>
                    <a:pt x="968" y="36"/>
                  </a:lnTo>
                  <a:lnTo>
                    <a:pt x="968" y="12"/>
                  </a:lnTo>
                  <a:lnTo>
                    <a:pt x="968" y="24"/>
                  </a:lnTo>
                  <a:lnTo>
                    <a:pt x="968" y="12"/>
                  </a:lnTo>
                  <a:lnTo>
                    <a:pt x="968" y="24"/>
                  </a:lnTo>
                  <a:lnTo>
                    <a:pt x="968" y="0"/>
                  </a:lnTo>
                  <a:lnTo>
                    <a:pt x="968" y="24"/>
                  </a:lnTo>
                  <a:lnTo>
                    <a:pt x="968" y="12"/>
                  </a:lnTo>
                </a:path>
              </a:pathLst>
            </a:custGeom>
            <a:noFill/>
            <a:ln w="47625" cap="flat" cmpd="sng">
              <a:solidFill>
                <a:srgbClr val="008000"/>
              </a:solidFill>
              <a:prstDash val="solid"/>
              <a:round/>
              <a:headEnd type="none" w="med" len="med"/>
              <a:tailEnd type="none" w="med" len="med"/>
            </a:ln>
            <a:effectLst/>
          </p:spPr>
          <p:txBody>
            <a:bodyPr/>
            <a:lstStyle/>
            <a:p>
              <a:endParaRPr lang="en-US"/>
            </a:p>
          </p:txBody>
        </p:sp>
        <p:sp>
          <p:nvSpPr>
            <p:cNvPr id="424030" name="Freeform 94"/>
            <p:cNvSpPr>
              <a:spLocks/>
            </p:cNvSpPr>
            <p:nvPr/>
          </p:nvSpPr>
          <p:spPr bwMode="auto">
            <a:xfrm>
              <a:off x="4495" y="2789"/>
              <a:ext cx="432" cy="192"/>
            </a:xfrm>
            <a:custGeom>
              <a:avLst/>
              <a:gdLst/>
              <a:ahLst/>
              <a:cxnLst>
                <a:cxn ang="0">
                  <a:pos x="0" y="218"/>
                </a:cxn>
                <a:cxn ang="0">
                  <a:pos x="24" y="218"/>
                </a:cxn>
                <a:cxn ang="0">
                  <a:pos x="24" y="206"/>
                </a:cxn>
                <a:cxn ang="0">
                  <a:pos x="36" y="206"/>
                </a:cxn>
                <a:cxn ang="0">
                  <a:pos x="36" y="193"/>
                </a:cxn>
                <a:cxn ang="0">
                  <a:pos x="48" y="193"/>
                </a:cxn>
                <a:cxn ang="0">
                  <a:pos x="48" y="181"/>
                </a:cxn>
                <a:cxn ang="0">
                  <a:pos x="60" y="169"/>
                </a:cxn>
                <a:cxn ang="0">
                  <a:pos x="60" y="157"/>
                </a:cxn>
                <a:cxn ang="0">
                  <a:pos x="121" y="157"/>
                </a:cxn>
                <a:cxn ang="0">
                  <a:pos x="121" y="121"/>
                </a:cxn>
                <a:cxn ang="0">
                  <a:pos x="133" y="121"/>
                </a:cxn>
                <a:cxn ang="0">
                  <a:pos x="145" y="108"/>
                </a:cxn>
                <a:cxn ang="0">
                  <a:pos x="157" y="108"/>
                </a:cxn>
                <a:cxn ang="0">
                  <a:pos x="157" y="96"/>
                </a:cxn>
                <a:cxn ang="0">
                  <a:pos x="169" y="96"/>
                </a:cxn>
                <a:cxn ang="0">
                  <a:pos x="169" y="72"/>
                </a:cxn>
                <a:cxn ang="0">
                  <a:pos x="266" y="72"/>
                </a:cxn>
                <a:cxn ang="0">
                  <a:pos x="278" y="60"/>
                </a:cxn>
                <a:cxn ang="0">
                  <a:pos x="327" y="60"/>
                </a:cxn>
                <a:cxn ang="0">
                  <a:pos x="327" y="48"/>
                </a:cxn>
                <a:cxn ang="0">
                  <a:pos x="350" y="48"/>
                </a:cxn>
                <a:cxn ang="0">
                  <a:pos x="363" y="36"/>
                </a:cxn>
                <a:cxn ang="0">
                  <a:pos x="375" y="36"/>
                </a:cxn>
                <a:cxn ang="0">
                  <a:pos x="375" y="12"/>
                </a:cxn>
                <a:cxn ang="0">
                  <a:pos x="424" y="12"/>
                </a:cxn>
                <a:cxn ang="0">
                  <a:pos x="424" y="0"/>
                </a:cxn>
                <a:cxn ang="0">
                  <a:pos x="448" y="0"/>
                </a:cxn>
              </a:cxnLst>
              <a:rect l="0" t="0" r="r" b="b"/>
              <a:pathLst>
                <a:path w="449" h="219">
                  <a:moveTo>
                    <a:pt x="0" y="218"/>
                  </a:moveTo>
                  <a:lnTo>
                    <a:pt x="24" y="218"/>
                  </a:lnTo>
                  <a:lnTo>
                    <a:pt x="24" y="206"/>
                  </a:lnTo>
                  <a:lnTo>
                    <a:pt x="36" y="206"/>
                  </a:lnTo>
                  <a:lnTo>
                    <a:pt x="36" y="193"/>
                  </a:lnTo>
                  <a:lnTo>
                    <a:pt x="48" y="193"/>
                  </a:lnTo>
                  <a:lnTo>
                    <a:pt x="48" y="181"/>
                  </a:lnTo>
                  <a:lnTo>
                    <a:pt x="60" y="169"/>
                  </a:lnTo>
                  <a:lnTo>
                    <a:pt x="60" y="157"/>
                  </a:lnTo>
                  <a:lnTo>
                    <a:pt x="121" y="157"/>
                  </a:lnTo>
                  <a:lnTo>
                    <a:pt x="121" y="121"/>
                  </a:lnTo>
                  <a:lnTo>
                    <a:pt x="133" y="121"/>
                  </a:lnTo>
                  <a:lnTo>
                    <a:pt x="145" y="108"/>
                  </a:lnTo>
                  <a:lnTo>
                    <a:pt x="157" y="108"/>
                  </a:lnTo>
                  <a:lnTo>
                    <a:pt x="157" y="96"/>
                  </a:lnTo>
                  <a:lnTo>
                    <a:pt x="169" y="96"/>
                  </a:lnTo>
                  <a:lnTo>
                    <a:pt x="169" y="72"/>
                  </a:lnTo>
                  <a:lnTo>
                    <a:pt x="266" y="72"/>
                  </a:lnTo>
                  <a:lnTo>
                    <a:pt x="278" y="60"/>
                  </a:lnTo>
                  <a:lnTo>
                    <a:pt x="327" y="60"/>
                  </a:lnTo>
                  <a:lnTo>
                    <a:pt x="327" y="48"/>
                  </a:lnTo>
                  <a:lnTo>
                    <a:pt x="350" y="48"/>
                  </a:lnTo>
                  <a:lnTo>
                    <a:pt x="363" y="36"/>
                  </a:lnTo>
                  <a:lnTo>
                    <a:pt x="375" y="36"/>
                  </a:lnTo>
                  <a:lnTo>
                    <a:pt x="375" y="12"/>
                  </a:lnTo>
                  <a:lnTo>
                    <a:pt x="424" y="12"/>
                  </a:lnTo>
                  <a:lnTo>
                    <a:pt x="424" y="0"/>
                  </a:lnTo>
                  <a:lnTo>
                    <a:pt x="448" y="0"/>
                  </a:lnTo>
                </a:path>
              </a:pathLst>
            </a:custGeom>
            <a:noFill/>
            <a:ln w="47625" cap="flat" cmpd="sng">
              <a:solidFill>
                <a:schemeClr val="accent2"/>
              </a:solidFill>
              <a:prstDash val="solid"/>
              <a:round/>
              <a:headEnd type="none" w="med" len="med"/>
              <a:tailEnd type="none" w="med" len="med"/>
            </a:ln>
            <a:effectLst/>
          </p:spPr>
          <p:txBody>
            <a:bodyPr/>
            <a:lstStyle/>
            <a:p>
              <a:endParaRPr lang="en-US"/>
            </a:p>
          </p:txBody>
        </p:sp>
        <p:sp>
          <p:nvSpPr>
            <p:cNvPr id="424031" name="Line 95"/>
            <p:cNvSpPr>
              <a:spLocks noChangeShapeType="1"/>
            </p:cNvSpPr>
            <p:nvPr/>
          </p:nvSpPr>
          <p:spPr bwMode="auto">
            <a:xfrm>
              <a:off x="847" y="3077"/>
              <a:ext cx="1689" cy="0"/>
            </a:xfrm>
            <a:prstGeom prst="line">
              <a:avLst/>
            </a:prstGeom>
            <a:noFill/>
            <a:ln w="38100">
              <a:solidFill>
                <a:srgbClr val="FFFF00"/>
              </a:solidFill>
              <a:round/>
              <a:headEnd/>
              <a:tailEnd/>
            </a:ln>
            <a:effectLst/>
          </p:spPr>
          <p:txBody>
            <a:bodyPr wrap="none" anchor="ctr"/>
            <a:lstStyle/>
            <a:p>
              <a:endParaRPr lang="en-US"/>
            </a:p>
          </p:txBody>
        </p:sp>
        <p:sp>
          <p:nvSpPr>
            <p:cNvPr id="424032" name="Line 96"/>
            <p:cNvSpPr>
              <a:spLocks noChangeShapeType="1"/>
            </p:cNvSpPr>
            <p:nvPr/>
          </p:nvSpPr>
          <p:spPr bwMode="auto">
            <a:xfrm>
              <a:off x="847" y="2933"/>
              <a:ext cx="1689" cy="0"/>
            </a:xfrm>
            <a:prstGeom prst="line">
              <a:avLst/>
            </a:prstGeom>
            <a:noFill/>
            <a:ln w="38100">
              <a:solidFill>
                <a:schemeClr val="accent2"/>
              </a:solidFill>
              <a:round/>
              <a:headEnd/>
              <a:tailEnd/>
            </a:ln>
            <a:effectLst/>
          </p:spPr>
          <p:txBody>
            <a:bodyPr wrap="none" anchor="ctr"/>
            <a:lstStyle/>
            <a:p>
              <a:endParaRPr lang="en-US"/>
            </a:p>
          </p:txBody>
        </p:sp>
        <p:sp>
          <p:nvSpPr>
            <p:cNvPr id="424033" name="Freeform 97"/>
            <p:cNvSpPr>
              <a:spLocks/>
            </p:cNvSpPr>
            <p:nvPr/>
          </p:nvSpPr>
          <p:spPr bwMode="auto">
            <a:xfrm>
              <a:off x="1373" y="3077"/>
              <a:ext cx="338" cy="138"/>
            </a:xfrm>
            <a:custGeom>
              <a:avLst/>
              <a:gdLst/>
              <a:ahLst/>
              <a:cxnLst>
                <a:cxn ang="0">
                  <a:pos x="0" y="28"/>
                </a:cxn>
                <a:cxn ang="0">
                  <a:pos x="13" y="28"/>
                </a:cxn>
                <a:cxn ang="0">
                  <a:pos x="35" y="28"/>
                </a:cxn>
                <a:cxn ang="0">
                  <a:pos x="65" y="28"/>
                </a:cxn>
                <a:cxn ang="0">
                  <a:pos x="102" y="26"/>
                </a:cxn>
                <a:cxn ang="0">
                  <a:pos x="143" y="24"/>
                </a:cxn>
                <a:cxn ang="0">
                  <a:pos x="190" y="21"/>
                </a:cxn>
                <a:cxn ang="0">
                  <a:pos x="239" y="20"/>
                </a:cxn>
                <a:cxn ang="0">
                  <a:pos x="290" y="16"/>
                </a:cxn>
                <a:cxn ang="0">
                  <a:pos x="339" y="14"/>
                </a:cxn>
                <a:cxn ang="0">
                  <a:pos x="389" y="11"/>
                </a:cxn>
                <a:cxn ang="0">
                  <a:pos x="436" y="9"/>
                </a:cxn>
                <a:cxn ang="0">
                  <a:pos x="480" y="6"/>
                </a:cxn>
                <a:cxn ang="0">
                  <a:pos x="518" y="4"/>
                </a:cxn>
                <a:cxn ang="0">
                  <a:pos x="550" y="2"/>
                </a:cxn>
                <a:cxn ang="0">
                  <a:pos x="574" y="2"/>
                </a:cxn>
                <a:cxn ang="0">
                  <a:pos x="591" y="0"/>
                </a:cxn>
              </a:cxnLst>
              <a:rect l="0" t="0" r="r" b="b"/>
              <a:pathLst>
                <a:path w="592" h="29">
                  <a:moveTo>
                    <a:pt x="0" y="28"/>
                  </a:moveTo>
                  <a:lnTo>
                    <a:pt x="13" y="28"/>
                  </a:lnTo>
                  <a:lnTo>
                    <a:pt x="35" y="28"/>
                  </a:lnTo>
                  <a:lnTo>
                    <a:pt x="65" y="28"/>
                  </a:lnTo>
                  <a:lnTo>
                    <a:pt x="102" y="26"/>
                  </a:lnTo>
                  <a:lnTo>
                    <a:pt x="143" y="24"/>
                  </a:lnTo>
                  <a:lnTo>
                    <a:pt x="190" y="21"/>
                  </a:lnTo>
                  <a:lnTo>
                    <a:pt x="239" y="20"/>
                  </a:lnTo>
                  <a:lnTo>
                    <a:pt x="290" y="16"/>
                  </a:lnTo>
                  <a:lnTo>
                    <a:pt x="339" y="14"/>
                  </a:lnTo>
                  <a:lnTo>
                    <a:pt x="389" y="11"/>
                  </a:lnTo>
                  <a:lnTo>
                    <a:pt x="436" y="9"/>
                  </a:lnTo>
                  <a:lnTo>
                    <a:pt x="480" y="6"/>
                  </a:lnTo>
                  <a:lnTo>
                    <a:pt x="518" y="4"/>
                  </a:lnTo>
                  <a:lnTo>
                    <a:pt x="550" y="2"/>
                  </a:lnTo>
                  <a:lnTo>
                    <a:pt x="574" y="2"/>
                  </a:lnTo>
                  <a:lnTo>
                    <a:pt x="591" y="0"/>
                  </a:lnTo>
                </a:path>
              </a:pathLst>
            </a:custGeom>
            <a:noFill/>
            <a:ln w="47625" cap="flat" cmpd="sng">
              <a:solidFill>
                <a:srgbClr val="008000"/>
              </a:solidFill>
              <a:prstDash val="solid"/>
              <a:round/>
              <a:headEnd type="none" w="med" len="med"/>
              <a:tailEnd type="none" w="med" len="med"/>
            </a:ln>
            <a:effectLst/>
          </p:spPr>
          <p:txBody>
            <a:bodyPr/>
            <a:lstStyle/>
            <a:p>
              <a:endParaRPr lang="en-US"/>
            </a:p>
          </p:txBody>
        </p:sp>
        <p:sp>
          <p:nvSpPr>
            <p:cNvPr id="424034" name="Freeform 98"/>
            <p:cNvSpPr>
              <a:spLocks/>
            </p:cNvSpPr>
            <p:nvPr/>
          </p:nvSpPr>
          <p:spPr bwMode="auto">
            <a:xfrm>
              <a:off x="4216" y="2981"/>
              <a:ext cx="279" cy="172"/>
            </a:xfrm>
            <a:custGeom>
              <a:avLst/>
              <a:gdLst/>
              <a:ahLst/>
              <a:cxnLst>
                <a:cxn ang="0">
                  <a:pos x="0" y="218"/>
                </a:cxn>
                <a:cxn ang="0">
                  <a:pos x="24" y="218"/>
                </a:cxn>
                <a:cxn ang="0">
                  <a:pos x="24" y="206"/>
                </a:cxn>
                <a:cxn ang="0">
                  <a:pos x="36" y="206"/>
                </a:cxn>
                <a:cxn ang="0">
                  <a:pos x="36" y="193"/>
                </a:cxn>
                <a:cxn ang="0">
                  <a:pos x="48" y="193"/>
                </a:cxn>
                <a:cxn ang="0">
                  <a:pos x="48" y="181"/>
                </a:cxn>
                <a:cxn ang="0">
                  <a:pos x="60" y="169"/>
                </a:cxn>
                <a:cxn ang="0">
                  <a:pos x="60" y="157"/>
                </a:cxn>
                <a:cxn ang="0">
                  <a:pos x="121" y="157"/>
                </a:cxn>
                <a:cxn ang="0">
                  <a:pos x="121" y="121"/>
                </a:cxn>
                <a:cxn ang="0">
                  <a:pos x="133" y="121"/>
                </a:cxn>
                <a:cxn ang="0">
                  <a:pos x="145" y="108"/>
                </a:cxn>
                <a:cxn ang="0">
                  <a:pos x="157" y="108"/>
                </a:cxn>
                <a:cxn ang="0">
                  <a:pos x="157" y="96"/>
                </a:cxn>
                <a:cxn ang="0">
                  <a:pos x="169" y="96"/>
                </a:cxn>
                <a:cxn ang="0">
                  <a:pos x="169" y="72"/>
                </a:cxn>
                <a:cxn ang="0">
                  <a:pos x="266" y="72"/>
                </a:cxn>
                <a:cxn ang="0">
                  <a:pos x="278" y="60"/>
                </a:cxn>
                <a:cxn ang="0">
                  <a:pos x="327" y="60"/>
                </a:cxn>
                <a:cxn ang="0">
                  <a:pos x="327" y="48"/>
                </a:cxn>
                <a:cxn ang="0">
                  <a:pos x="350" y="48"/>
                </a:cxn>
                <a:cxn ang="0">
                  <a:pos x="363" y="36"/>
                </a:cxn>
                <a:cxn ang="0">
                  <a:pos x="375" y="36"/>
                </a:cxn>
                <a:cxn ang="0">
                  <a:pos x="375" y="12"/>
                </a:cxn>
                <a:cxn ang="0">
                  <a:pos x="424" y="12"/>
                </a:cxn>
                <a:cxn ang="0">
                  <a:pos x="424" y="0"/>
                </a:cxn>
                <a:cxn ang="0">
                  <a:pos x="448" y="0"/>
                </a:cxn>
              </a:cxnLst>
              <a:rect l="0" t="0" r="r" b="b"/>
              <a:pathLst>
                <a:path w="449" h="219">
                  <a:moveTo>
                    <a:pt x="0" y="218"/>
                  </a:moveTo>
                  <a:lnTo>
                    <a:pt x="24" y="218"/>
                  </a:lnTo>
                  <a:lnTo>
                    <a:pt x="24" y="206"/>
                  </a:lnTo>
                  <a:lnTo>
                    <a:pt x="36" y="206"/>
                  </a:lnTo>
                  <a:lnTo>
                    <a:pt x="36" y="193"/>
                  </a:lnTo>
                  <a:lnTo>
                    <a:pt x="48" y="193"/>
                  </a:lnTo>
                  <a:lnTo>
                    <a:pt x="48" y="181"/>
                  </a:lnTo>
                  <a:lnTo>
                    <a:pt x="60" y="169"/>
                  </a:lnTo>
                  <a:lnTo>
                    <a:pt x="60" y="157"/>
                  </a:lnTo>
                  <a:lnTo>
                    <a:pt x="121" y="157"/>
                  </a:lnTo>
                  <a:lnTo>
                    <a:pt x="121" y="121"/>
                  </a:lnTo>
                  <a:lnTo>
                    <a:pt x="133" y="121"/>
                  </a:lnTo>
                  <a:lnTo>
                    <a:pt x="145" y="108"/>
                  </a:lnTo>
                  <a:lnTo>
                    <a:pt x="157" y="108"/>
                  </a:lnTo>
                  <a:lnTo>
                    <a:pt x="157" y="96"/>
                  </a:lnTo>
                  <a:lnTo>
                    <a:pt x="169" y="96"/>
                  </a:lnTo>
                  <a:lnTo>
                    <a:pt x="169" y="72"/>
                  </a:lnTo>
                  <a:lnTo>
                    <a:pt x="266" y="72"/>
                  </a:lnTo>
                  <a:lnTo>
                    <a:pt x="278" y="60"/>
                  </a:lnTo>
                  <a:lnTo>
                    <a:pt x="327" y="60"/>
                  </a:lnTo>
                  <a:lnTo>
                    <a:pt x="327" y="48"/>
                  </a:lnTo>
                  <a:lnTo>
                    <a:pt x="350" y="48"/>
                  </a:lnTo>
                  <a:lnTo>
                    <a:pt x="363" y="36"/>
                  </a:lnTo>
                  <a:lnTo>
                    <a:pt x="375" y="36"/>
                  </a:lnTo>
                  <a:lnTo>
                    <a:pt x="375" y="12"/>
                  </a:lnTo>
                  <a:lnTo>
                    <a:pt x="424" y="12"/>
                  </a:lnTo>
                  <a:lnTo>
                    <a:pt x="424" y="0"/>
                  </a:lnTo>
                  <a:lnTo>
                    <a:pt x="448" y="0"/>
                  </a:lnTo>
                </a:path>
              </a:pathLst>
            </a:custGeom>
            <a:noFill/>
            <a:ln w="47625" cap="flat" cmpd="sng">
              <a:solidFill>
                <a:srgbClr val="FFFF00"/>
              </a:solidFill>
              <a:prstDash val="solid"/>
              <a:round/>
              <a:headEnd type="none" w="med" len="med"/>
              <a:tailEnd type="none" w="med" len="med"/>
            </a:ln>
            <a:effectLst/>
          </p:spPr>
          <p:txBody>
            <a:bodyPr/>
            <a:lstStyle/>
            <a:p>
              <a:endParaRPr lang="en-US"/>
            </a:p>
          </p:txBody>
        </p:sp>
        <p:sp>
          <p:nvSpPr>
            <p:cNvPr id="424035" name="Line 99"/>
            <p:cNvSpPr>
              <a:spLocks noChangeShapeType="1"/>
            </p:cNvSpPr>
            <p:nvPr/>
          </p:nvSpPr>
          <p:spPr bwMode="auto">
            <a:xfrm>
              <a:off x="3295" y="2981"/>
              <a:ext cx="1689" cy="0"/>
            </a:xfrm>
            <a:prstGeom prst="line">
              <a:avLst/>
            </a:prstGeom>
            <a:noFill/>
            <a:ln w="38100">
              <a:solidFill>
                <a:schemeClr val="accent2"/>
              </a:solidFill>
              <a:round/>
              <a:headEnd/>
              <a:tailEnd/>
            </a:ln>
            <a:effectLst/>
          </p:spPr>
          <p:txBody>
            <a:bodyPr wrap="none" anchor="ctr"/>
            <a:lstStyle/>
            <a:p>
              <a:endParaRPr lang="en-US"/>
            </a:p>
          </p:txBody>
        </p:sp>
        <p:sp>
          <p:nvSpPr>
            <p:cNvPr id="424036" name="Text Box 100"/>
            <p:cNvSpPr txBox="1">
              <a:spLocks noChangeArrowheads="1"/>
            </p:cNvSpPr>
            <p:nvPr/>
          </p:nvSpPr>
          <p:spPr bwMode="auto">
            <a:xfrm>
              <a:off x="4831" y="3125"/>
              <a:ext cx="672" cy="202"/>
            </a:xfrm>
            <a:prstGeom prst="rect">
              <a:avLst/>
            </a:prstGeom>
            <a:noFill/>
            <a:ln w="9525">
              <a:noFill/>
              <a:miter lim="800000"/>
              <a:headEnd/>
              <a:tailEnd/>
            </a:ln>
            <a:effectLst/>
          </p:spPr>
          <p:txBody>
            <a:bodyPr>
              <a:spAutoFit/>
            </a:bodyPr>
            <a:lstStyle/>
            <a:p>
              <a:pPr algn="l">
                <a:spcBef>
                  <a:spcPct val="50000"/>
                </a:spcBef>
              </a:pPr>
              <a:r>
                <a:rPr lang="en-US" sz="1500"/>
                <a:t>Warning</a:t>
              </a:r>
            </a:p>
          </p:txBody>
        </p:sp>
        <p:sp>
          <p:nvSpPr>
            <p:cNvPr id="424037" name="Text Box 101"/>
            <p:cNvSpPr txBox="1">
              <a:spLocks noChangeArrowheads="1"/>
            </p:cNvSpPr>
            <p:nvPr/>
          </p:nvSpPr>
          <p:spPr bwMode="auto">
            <a:xfrm>
              <a:off x="2064" y="3072"/>
              <a:ext cx="672" cy="202"/>
            </a:xfrm>
            <a:prstGeom prst="rect">
              <a:avLst/>
            </a:prstGeom>
            <a:noFill/>
            <a:ln w="9525">
              <a:noFill/>
              <a:miter lim="800000"/>
              <a:headEnd/>
              <a:tailEnd/>
            </a:ln>
            <a:effectLst/>
          </p:spPr>
          <p:txBody>
            <a:bodyPr>
              <a:spAutoFit/>
            </a:bodyPr>
            <a:lstStyle/>
            <a:p>
              <a:pPr algn="l">
                <a:spcBef>
                  <a:spcPct val="50000"/>
                </a:spcBef>
              </a:pPr>
              <a:r>
                <a:rPr lang="en-US" sz="1500"/>
                <a:t>Warning</a:t>
              </a:r>
            </a:p>
          </p:txBody>
        </p:sp>
      </p:gr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AutoShape 3"/>
          <p:cNvSpPr>
            <a:spLocks noChangeArrowheads="1"/>
          </p:cNvSpPr>
          <p:nvPr/>
        </p:nvSpPr>
        <p:spPr bwMode="auto">
          <a:xfrm>
            <a:off x="7924800" y="3581400"/>
            <a:ext cx="304800" cy="609600"/>
          </a:xfrm>
          <a:prstGeom prst="downArrow">
            <a:avLst>
              <a:gd name="adj1" fmla="val 50000"/>
              <a:gd name="adj2" fmla="val 50000"/>
            </a:avLst>
          </a:prstGeom>
          <a:solidFill>
            <a:schemeClr val="hlink"/>
          </a:solidFill>
          <a:ln w="9525">
            <a:solidFill>
              <a:schemeClr val="tx1"/>
            </a:solidFill>
            <a:miter lim="800000"/>
            <a:headEnd/>
            <a:tailEnd/>
          </a:ln>
          <a:effectLst/>
        </p:spPr>
        <p:txBody>
          <a:bodyPr wrap="none" anchor="ctr"/>
          <a:lstStyle/>
          <a:p>
            <a:endParaRPr lang="en-US"/>
          </a:p>
        </p:txBody>
      </p:sp>
      <p:sp>
        <p:nvSpPr>
          <p:cNvPr id="425988" name="Rectangle 4"/>
          <p:cNvSpPr>
            <a:spLocks noGrp="1" noChangeArrowheads="1"/>
          </p:cNvSpPr>
          <p:nvPr>
            <p:ph type="body" idx="1"/>
          </p:nvPr>
        </p:nvSpPr>
        <p:spPr>
          <a:xfrm>
            <a:off x="571500" y="1206500"/>
            <a:ext cx="6248400" cy="4546600"/>
          </a:xfrm>
          <a:noFill/>
          <a:ln/>
        </p:spPr>
        <p:txBody>
          <a:bodyPr lIns="92075" tIns="46038" rIns="92075" bIns="46038"/>
          <a:lstStyle/>
          <a:p>
            <a:pPr marL="457200" indent="-457200"/>
            <a:r>
              <a:rPr lang="en-US">
                <a:effectLst>
                  <a:outerShdw blurRad="38100" dist="38100" dir="2700000" algn="tl">
                    <a:srgbClr val="C0C0C0"/>
                  </a:outerShdw>
                </a:effectLst>
              </a:rPr>
              <a:t>Detect Detailed Machinery Problems</a:t>
            </a:r>
          </a:p>
          <a:p>
            <a:pPr marL="1041400" lvl="1" indent="-469900"/>
            <a:r>
              <a:rPr lang="en-US">
                <a:effectLst>
                  <a:outerShdw blurRad="38100" dist="38100" dir="2700000" algn="tl">
                    <a:srgbClr val="C0C0C0"/>
                  </a:outerShdw>
                </a:effectLst>
              </a:rPr>
              <a:t>Unbalance, Misalignment, Looseness, Shaft Cracks, Oil Whirl, Phase, Rubs, Gear and Bearing Problems</a:t>
            </a:r>
          </a:p>
          <a:p>
            <a:pPr marL="457200" indent="-457200"/>
            <a:r>
              <a:rPr lang="en-US">
                <a:effectLst>
                  <a:outerShdw blurRad="38100" dist="38100" dir="2700000" algn="tl">
                    <a:srgbClr val="C0C0C0"/>
                  </a:outerShdw>
                </a:effectLst>
              </a:rPr>
              <a:t>Pass Information to DCS Plant Information Systems via OPC</a:t>
            </a:r>
          </a:p>
          <a:p>
            <a:pPr marL="1041400" lvl="1" indent="-469900"/>
            <a:r>
              <a:rPr lang="en-US">
                <a:effectLst>
                  <a:outerShdw blurRad="38100" dist="38100" dir="2700000" algn="tl">
                    <a:srgbClr val="C0C0C0"/>
                  </a:outerShdw>
                </a:effectLst>
              </a:rPr>
              <a:t>Use existing plant LAN Ethernet infrastructure</a:t>
            </a:r>
          </a:p>
          <a:p>
            <a:pPr marL="457200" indent="-457200">
              <a:buFont typeface="Wingdings" pitchFamily="2" charset="2"/>
              <a:buNone/>
            </a:pPr>
            <a:endParaRPr lang="en-US">
              <a:effectLst>
                <a:outerShdw blurRad="38100" dist="38100" dir="2700000" algn="tl">
                  <a:srgbClr val="C0C0C0"/>
                </a:outerShdw>
              </a:effectLst>
            </a:endParaRPr>
          </a:p>
        </p:txBody>
      </p:sp>
      <p:sp>
        <p:nvSpPr>
          <p:cNvPr id="425989" name="Rectangle 5"/>
          <p:cNvSpPr>
            <a:spLocks noGrp="1" noChangeArrowheads="1"/>
          </p:cNvSpPr>
          <p:nvPr>
            <p:ph type="title"/>
          </p:nvPr>
        </p:nvSpPr>
        <p:spPr>
          <a:noFill/>
          <a:ln/>
        </p:spPr>
        <p:txBody>
          <a:bodyPr/>
          <a:lstStyle/>
          <a:p>
            <a:r>
              <a:rPr lang="en-US"/>
              <a:t>Automated Monitoring Concepts</a:t>
            </a:r>
          </a:p>
        </p:txBody>
      </p:sp>
      <p:pic>
        <p:nvPicPr>
          <p:cNvPr id="425990" name="Picture 6"/>
          <p:cNvPicPr>
            <a:picLocks noChangeAspect="1" noChangeArrowheads="1"/>
          </p:cNvPicPr>
          <p:nvPr/>
        </p:nvPicPr>
        <p:blipFill>
          <a:blip r:embed="rId3" cstate="print"/>
          <a:srcRect/>
          <a:stretch>
            <a:fillRect/>
          </a:stretch>
        </p:blipFill>
        <p:spPr bwMode="auto">
          <a:xfrm>
            <a:off x="7162800" y="1238250"/>
            <a:ext cx="1600200" cy="709613"/>
          </a:xfrm>
          <a:prstGeom prst="rect">
            <a:avLst/>
          </a:prstGeom>
          <a:noFill/>
        </p:spPr>
      </p:pic>
      <p:graphicFrame>
        <p:nvGraphicFramePr>
          <p:cNvPr id="425991" name="Object 7"/>
          <p:cNvGraphicFramePr>
            <a:graphicFrameLocks noChangeAspect="1"/>
          </p:cNvGraphicFramePr>
          <p:nvPr/>
        </p:nvGraphicFramePr>
        <p:xfrm>
          <a:off x="6934200" y="2057400"/>
          <a:ext cx="1905000" cy="1368425"/>
        </p:xfrm>
        <a:graphic>
          <a:graphicData uri="http://schemas.openxmlformats.org/presentationml/2006/ole">
            <p:oleObj spid="_x0000_s3074" name="Paint Shop Pro Image" r:id="rId4" imgW="5639024" imgH="4663415" progId="">
              <p:embed/>
            </p:oleObj>
          </a:graphicData>
        </a:graphic>
      </p:graphicFrame>
      <p:pic>
        <p:nvPicPr>
          <p:cNvPr id="425992" name="Picture 8"/>
          <p:cNvPicPr>
            <a:picLocks noChangeAspect="1" noChangeArrowheads="1"/>
          </p:cNvPicPr>
          <p:nvPr/>
        </p:nvPicPr>
        <p:blipFill>
          <a:blip r:embed="rId5" cstate="print"/>
          <a:srcRect/>
          <a:stretch>
            <a:fillRect/>
          </a:stretch>
        </p:blipFill>
        <p:spPr bwMode="auto">
          <a:xfrm>
            <a:off x="7391400" y="4240213"/>
            <a:ext cx="1368425" cy="788987"/>
          </a:xfrm>
          <a:prstGeom prst="rect">
            <a:avLst/>
          </a:prstGeom>
          <a:noFill/>
          <a:ln w="9525">
            <a:noFill/>
            <a:miter lim="800000"/>
            <a:headEnd/>
            <a:tailEnd/>
          </a:ln>
          <a:effectLst/>
        </p:spPr>
      </p:pic>
      <p:pic>
        <p:nvPicPr>
          <p:cNvPr id="425993" name="Picture 9"/>
          <p:cNvPicPr>
            <a:picLocks noChangeAspect="1" noChangeArrowheads="1"/>
          </p:cNvPicPr>
          <p:nvPr/>
        </p:nvPicPr>
        <p:blipFill>
          <a:blip r:embed="rId6" cstate="print"/>
          <a:srcRect/>
          <a:stretch>
            <a:fillRect/>
          </a:stretch>
        </p:blipFill>
        <p:spPr bwMode="auto">
          <a:xfrm>
            <a:off x="7772400" y="3505200"/>
            <a:ext cx="609600" cy="236538"/>
          </a:xfrm>
          <a:prstGeom prst="rect">
            <a:avLst/>
          </a:prstGeom>
          <a:noFill/>
          <a:ln w="9525">
            <a:noFill/>
            <a:miter lim="800000"/>
            <a:headEnd/>
            <a:tailEnd/>
          </a:ln>
        </p:spPr>
      </p:pic>
      <p:grpSp>
        <p:nvGrpSpPr>
          <p:cNvPr id="2" name="Group 10"/>
          <p:cNvGrpSpPr>
            <a:grpSpLocks/>
          </p:cNvGrpSpPr>
          <p:nvPr/>
        </p:nvGrpSpPr>
        <p:grpSpPr bwMode="auto">
          <a:xfrm>
            <a:off x="7620000" y="2209800"/>
            <a:ext cx="1031875" cy="762000"/>
            <a:chOff x="4800" y="1392"/>
            <a:chExt cx="650" cy="480"/>
          </a:xfrm>
        </p:grpSpPr>
        <p:sp>
          <p:nvSpPr>
            <p:cNvPr id="425995" name="Text Box 11"/>
            <p:cNvSpPr txBox="1">
              <a:spLocks noChangeArrowheads="1"/>
            </p:cNvSpPr>
            <p:nvPr/>
          </p:nvSpPr>
          <p:spPr bwMode="auto">
            <a:xfrm>
              <a:off x="4800" y="1392"/>
              <a:ext cx="650" cy="366"/>
            </a:xfrm>
            <a:prstGeom prst="rect">
              <a:avLst/>
            </a:prstGeom>
            <a:noFill/>
            <a:ln w="9525">
              <a:noFill/>
              <a:miter lim="800000"/>
              <a:headEnd/>
              <a:tailEnd/>
            </a:ln>
            <a:effectLst/>
          </p:spPr>
          <p:txBody>
            <a:bodyPr wrap="none">
              <a:spAutoFit/>
            </a:bodyPr>
            <a:lstStyle/>
            <a:p>
              <a:pPr algn="l"/>
              <a:r>
                <a:rPr lang="en-US" sz="1600">
                  <a:solidFill>
                    <a:schemeClr val="tx1"/>
                  </a:solidFill>
                  <a:latin typeface="Times New Roman" pitchFamily="18" charset="0"/>
                </a:rPr>
                <a:t>Looseness</a:t>
              </a:r>
            </a:p>
            <a:p>
              <a:pPr algn="l"/>
              <a:r>
                <a:rPr lang="en-US" sz="1600">
                  <a:solidFill>
                    <a:schemeClr val="tx1"/>
                  </a:solidFill>
                  <a:latin typeface="Times New Roman" pitchFamily="18" charset="0"/>
                </a:rPr>
                <a:t>Problem!</a:t>
              </a:r>
            </a:p>
          </p:txBody>
        </p:sp>
        <p:sp>
          <p:nvSpPr>
            <p:cNvPr id="425996" name="Line 12"/>
            <p:cNvSpPr>
              <a:spLocks noChangeShapeType="1"/>
            </p:cNvSpPr>
            <p:nvPr/>
          </p:nvSpPr>
          <p:spPr bwMode="auto">
            <a:xfrm flipH="1">
              <a:off x="4896" y="1728"/>
              <a:ext cx="144" cy="144"/>
            </a:xfrm>
            <a:prstGeom prst="line">
              <a:avLst/>
            </a:prstGeom>
            <a:noFill/>
            <a:ln w="9525">
              <a:solidFill>
                <a:schemeClr val="tx1"/>
              </a:solidFill>
              <a:round/>
              <a:headEnd/>
              <a:tailEnd type="triangle" w="med" len="med"/>
            </a:ln>
            <a:effectLst/>
          </p:spPr>
          <p:txBody>
            <a:bodyPr/>
            <a:lstStyle/>
            <a:p>
              <a:endParaRPr lang="en-US"/>
            </a:p>
          </p:txBody>
        </p:sp>
      </p:grpSp>
      <p:graphicFrame>
        <p:nvGraphicFramePr>
          <p:cNvPr id="425997" name="Object 13"/>
          <p:cNvGraphicFramePr>
            <a:graphicFrameLocks noChangeAspect="1"/>
          </p:cNvGraphicFramePr>
          <p:nvPr/>
        </p:nvGraphicFramePr>
        <p:xfrm>
          <a:off x="6705600" y="1676400"/>
          <a:ext cx="457200" cy="331788"/>
        </p:xfrm>
        <a:graphic>
          <a:graphicData uri="http://schemas.openxmlformats.org/presentationml/2006/ole">
            <p:oleObj spid="_x0000_s3075" name="Document" r:id="rId7" imgW="2114640" imgH="1740240"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25988">
                                            <p:txEl>
                                              <p:pRg st="0" end="0"/>
                                            </p:txEl>
                                          </p:spTgt>
                                        </p:tgtEl>
                                        <p:attrNameLst>
                                          <p:attrName>style.visibility</p:attrName>
                                        </p:attrNameLst>
                                      </p:cBhvr>
                                      <p:to>
                                        <p:strVal val="visible"/>
                                      </p:to>
                                    </p:set>
                                    <p:animEffect transition="in" filter="blinds(horizontal)">
                                      <p:cBhvr>
                                        <p:cTn id="7" dur="500"/>
                                        <p:tgtEl>
                                          <p:spTgt spid="42598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25988">
                                            <p:txEl>
                                              <p:pRg st="1" end="1"/>
                                            </p:txEl>
                                          </p:spTgt>
                                        </p:tgtEl>
                                        <p:attrNameLst>
                                          <p:attrName>style.visibility</p:attrName>
                                        </p:attrNameLst>
                                      </p:cBhvr>
                                      <p:to>
                                        <p:strVal val="visible"/>
                                      </p:to>
                                    </p:set>
                                    <p:animEffect transition="in" filter="blinds(horizontal)">
                                      <p:cBhvr>
                                        <p:cTn id="10" dur="500"/>
                                        <p:tgtEl>
                                          <p:spTgt spid="425988">
                                            <p:txEl>
                                              <p:pRg st="1" end="1"/>
                                            </p:txEl>
                                          </p:spTgt>
                                        </p:tgtEl>
                                      </p:cBhvr>
                                    </p:animEffect>
                                  </p:childTnLst>
                                </p:cTn>
                              </p:par>
                              <p:par>
                                <p:cTn id="11" presetID="2" presetClass="entr" presetSubtype="2" fill="hold" nodeType="withEffect">
                                  <p:stCondLst>
                                    <p:cond delay="0"/>
                                  </p:stCondLst>
                                  <p:childTnLst>
                                    <p:set>
                                      <p:cBhvr>
                                        <p:cTn id="12" dur="1" fill="hold">
                                          <p:stCondLst>
                                            <p:cond delay="0"/>
                                          </p:stCondLst>
                                        </p:cTn>
                                        <p:tgtEl>
                                          <p:spTgt spid="425990"/>
                                        </p:tgtEl>
                                        <p:attrNameLst>
                                          <p:attrName>style.visibility</p:attrName>
                                        </p:attrNameLst>
                                      </p:cBhvr>
                                      <p:to>
                                        <p:strVal val="visible"/>
                                      </p:to>
                                    </p:set>
                                    <p:anim calcmode="lin" valueType="num">
                                      <p:cBhvr additive="base">
                                        <p:cTn id="13" dur="500" fill="hold"/>
                                        <p:tgtEl>
                                          <p:spTgt spid="425990"/>
                                        </p:tgtEl>
                                        <p:attrNameLst>
                                          <p:attrName>ppt_x</p:attrName>
                                        </p:attrNameLst>
                                      </p:cBhvr>
                                      <p:tavLst>
                                        <p:tav tm="0">
                                          <p:val>
                                            <p:strVal val="1+#ppt_w/2"/>
                                          </p:val>
                                        </p:tav>
                                        <p:tav tm="100000">
                                          <p:val>
                                            <p:strVal val="#ppt_x"/>
                                          </p:val>
                                        </p:tav>
                                      </p:tavLst>
                                    </p:anim>
                                    <p:anim calcmode="lin" valueType="num">
                                      <p:cBhvr additive="base">
                                        <p:cTn id="14" dur="500" fill="hold"/>
                                        <p:tgtEl>
                                          <p:spTgt spid="42599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25991"/>
                                        </p:tgtEl>
                                        <p:attrNameLst>
                                          <p:attrName>style.visibility</p:attrName>
                                        </p:attrNameLst>
                                      </p:cBhvr>
                                      <p:to>
                                        <p:strVal val="visible"/>
                                      </p:to>
                                    </p:set>
                                    <p:anim calcmode="lin" valueType="num">
                                      <p:cBhvr additive="base">
                                        <p:cTn id="17" dur="1000" fill="hold"/>
                                        <p:tgtEl>
                                          <p:spTgt spid="425991"/>
                                        </p:tgtEl>
                                        <p:attrNameLst>
                                          <p:attrName>ppt_x</p:attrName>
                                        </p:attrNameLst>
                                      </p:cBhvr>
                                      <p:tavLst>
                                        <p:tav tm="0">
                                          <p:val>
                                            <p:strVal val="1+#ppt_w/2"/>
                                          </p:val>
                                        </p:tav>
                                        <p:tav tm="100000">
                                          <p:val>
                                            <p:strVal val="#ppt_x"/>
                                          </p:val>
                                        </p:tav>
                                      </p:tavLst>
                                    </p:anim>
                                    <p:anim calcmode="lin" valueType="num">
                                      <p:cBhvr additive="base">
                                        <p:cTn id="18" dur="1000" fill="hold"/>
                                        <p:tgtEl>
                                          <p:spTgt spid="425991"/>
                                        </p:tgtEl>
                                        <p:attrNameLst>
                                          <p:attrName>ppt_y</p:attrName>
                                        </p:attrNameLst>
                                      </p:cBhvr>
                                      <p:tavLst>
                                        <p:tav tm="0">
                                          <p:val>
                                            <p:strVal val="#ppt_y"/>
                                          </p:val>
                                        </p:tav>
                                        <p:tav tm="100000">
                                          <p:val>
                                            <p:strVal val="#ppt_y"/>
                                          </p:val>
                                        </p:tav>
                                      </p:tavLst>
                                    </p:anim>
                                  </p:childTnLst>
                                </p:cTn>
                              </p:par>
                              <p:par>
                                <p:cTn id="19" presetID="5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70" decel="100000"/>
                                        <p:tgtEl>
                                          <p:spTgt spid="2"/>
                                        </p:tgtEl>
                                      </p:cBhvr>
                                    </p:animEffect>
                                    <p:animScale>
                                      <p:cBhvr>
                                        <p:cTn id="22" dur="770" decel="100000"/>
                                        <p:tgtEl>
                                          <p:spTgt spid="2"/>
                                        </p:tgtEl>
                                      </p:cBhvr>
                                      <p:from x="10000" y="10000"/>
                                      <p:to x="200000" y="450000"/>
                                    </p:animScale>
                                    <p:animScale>
                                      <p:cBhvr>
                                        <p:cTn id="23" dur="1230" accel="100000" fill="hold">
                                          <p:stCondLst>
                                            <p:cond delay="770"/>
                                          </p:stCondLst>
                                        </p:cTn>
                                        <p:tgtEl>
                                          <p:spTgt spid="2"/>
                                        </p:tgtEl>
                                      </p:cBhvr>
                                      <p:from x="200000" y="450000"/>
                                      <p:to x="100000" y="100000"/>
                                    </p:animScale>
                                    <p:set>
                                      <p:cBhvr>
                                        <p:cTn id="24" dur="770" fill="hold"/>
                                        <p:tgtEl>
                                          <p:spTgt spid="2"/>
                                        </p:tgtEl>
                                        <p:attrNameLst>
                                          <p:attrName>ppt_x</p:attrName>
                                        </p:attrNameLst>
                                      </p:cBhvr>
                                      <p:to>
                                        <p:strVal val="(0.5)"/>
                                      </p:to>
                                    </p:set>
                                    <p:anim from="(0.5)" to="(#ppt_x)" calcmode="lin" valueType="num">
                                      <p:cBhvr>
                                        <p:cTn id="25" dur="1230" accel="100000" fill="hold">
                                          <p:stCondLst>
                                            <p:cond delay="770"/>
                                          </p:stCondLst>
                                        </p:cTn>
                                        <p:tgtEl>
                                          <p:spTgt spid="2"/>
                                        </p:tgtEl>
                                        <p:attrNameLst>
                                          <p:attrName>ppt_x</p:attrName>
                                        </p:attrNameLst>
                                      </p:cBhvr>
                                    </p:anim>
                                    <p:set>
                                      <p:cBhvr>
                                        <p:cTn id="26" dur="770" fill="hold"/>
                                        <p:tgtEl>
                                          <p:spTgt spid="2"/>
                                        </p:tgtEl>
                                        <p:attrNameLst>
                                          <p:attrName>ppt_y</p:attrName>
                                        </p:attrNameLst>
                                      </p:cBhvr>
                                      <p:to>
                                        <p:strVal val="(#ppt_y+0.4)"/>
                                      </p:to>
                                    </p:set>
                                    <p:anim from="(#ppt_y+0.4)" to="(#ppt_y)" calcmode="lin" valueType="num">
                                      <p:cBhvr>
                                        <p:cTn id="27" dur="1230" accel="100000" fill="hold">
                                          <p:stCondLst>
                                            <p:cond delay="770"/>
                                          </p:stCondLst>
                                        </p:cTn>
                                        <p:tgtEl>
                                          <p:spTgt spid="2"/>
                                        </p:tgtEl>
                                        <p:attrNameLst>
                                          <p:attrName>ppt_y</p:attrName>
                                        </p:attrNameLst>
                                      </p:cBhvr>
                                    </p:anim>
                                  </p:childTnLst>
                                </p:cTn>
                              </p:par>
                              <p:par>
                                <p:cTn id="28" presetID="5" presetClass="entr" presetSubtype="10" fill="hold" nodeType="withEffect">
                                  <p:stCondLst>
                                    <p:cond delay="0"/>
                                  </p:stCondLst>
                                  <p:childTnLst>
                                    <p:set>
                                      <p:cBhvr>
                                        <p:cTn id="29" dur="1" fill="hold">
                                          <p:stCondLst>
                                            <p:cond delay="0"/>
                                          </p:stCondLst>
                                        </p:cTn>
                                        <p:tgtEl>
                                          <p:spTgt spid="425997"/>
                                        </p:tgtEl>
                                        <p:attrNameLst>
                                          <p:attrName>style.visibility</p:attrName>
                                        </p:attrNameLst>
                                      </p:cBhvr>
                                      <p:to>
                                        <p:strVal val="visible"/>
                                      </p:to>
                                    </p:set>
                                    <p:animEffect transition="in" filter="checkerboard(across)">
                                      <p:cBhvr>
                                        <p:cTn id="30" dur="3000"/>
                                        <p:tgtEl>
                                          <p:spTgt spid="42599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25988">
                                            <p:txEl>
                                              <p:pRg st="2" end="2"/>
                                            </p:txEl>
                                          </p:spTgt>
                                        </p:tgtEl>
                                        <p:attrNameLst>
                                          <p:attrName>style.visibility</p:attrName>
                                        </p:attrNameLst>
                                      </p:cBhvr>
                                      <p:to>
                                        <p:strVal val="visible"/>
                                      </p:to>
                                    </p:set>
                                    <p:animEffect transition="in" filter="blinds(horizontal)">
                                      <p:cBhvr>
                                        <p:cTn id="35" dur="500"/>
                                        <p:tgtEl>
                                          <p:spTgt spid="425988">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25988">
                                            <p:txEl>
                                              <p:pRg st="3" end="3"/>
                                            </p:txEl>
                                          </p:spTgt>
                                        </p:tgtEl>
                                        <p:attrNameLst>
                                          <p:attrName>style.visibility</p:attrName>
                                        </p:attrNameLst>
                                      </p:cBhvr>
                                      <p:to>
                                        <p:strVal val="visible"/>
                                      </p:to>
                                    </p:set>
                                    <p:animEffect transition="in" filter="blinds(horizontal)">
                                      <p:cBhvr>
                                        <p:cTn id="38" dur="500"/>
                                        <p:tgtEl>
                                          <p:spTgt spid="425988">
                                            <p:txEl>
                                              <p:pRg st="3" end="3"/>
                                            </p:txEl>
                                          </p:spTgt>
                                        </p:tgtEl>
                                      </p:cBhvr>
                                    </p:animEffect>
                                  </p:childTnLst>
                                </p:cTn>
                              </p:par>
                              <p:par>
                                <p:cTn id="39" presetID="2" presetClass="entr" presetSubtype="2" fill="hold" nodeType="withEffect">
                                  <p:stCondLst>
                                    <p:cond delay="0"/>
                                  </p:stCondLst>
                                  <p:childTnLst>
                                    <p:set>
                                      <p:cBhvr>
                                        <p:cTn id="40" dur="1" fill="hold">
                                          <p:stCondLst>
                                            <p:cond delay="0"/>
                                          </p:stCondLst>
                                        </p:cTn>
                                        <p:tgtEl>
                                          <p:spTgt spid="425992"/>
                                        </p:tgtEl>
                                        <p:attrNameLst>
                                          <p:attrName>style.visibility</p:attrName>
                                        </p:attrNameLst>
                                      </p:cBhvr>
                                      <p:to>
                                        <p:strVal val="visible"/>
                                      </p:to>
                                    </p:set>
                                    <p:anim calcmode="lin" valueType="num">
                                      <p:cBhvr additive="base">
                                        <p:cTn id="41" dur="1000" fill="hold"/>
                                        <p:tgtEl>
                                          <p:spTgt spid="425992"/>
                                        </p:tgtEl>
                                        <p:attrNameLst>
                                          <p:attrName>ppt_x</p:attrName>
                                        </p:attrNameLst>
                                      </p:cBhvr>
                                      <p:tavLst>
                                        <p:tav tm="0">
                                          <p:val>
                                            <p:strVal val="1+#ppt_w/2"/>
                                          </p:val>
                                        </p:tav>
                                        <p:tav tm="100000">
                                          <p:val>
                                            <p:strVal val="#ppt_x"/>
                                          </p:val>
                                        </p:tav>
                                      </p:tavLst>
                                    </p:anim>
                                    <p:anim calcmode="lin" valueType="num">
                                      <p:cBhvr additive="base">
                                        <p:cTn id="42" dur="1000" fill="hold"/>
                                        <p:tgtEl>
                                          <p:spTgt spid="425992"/>
                                        </p:tgtEl>
                                        <p:attrNameLst>
                                          <p:attrName>ppt_y</p:attrName>
                                        </p:attrNameLst>
                                      </p:cBhvr>
                                      <p:tavLst>
                                        <p:tav tm="0">
                                          <p:val>
                                            <p:strVal val="#ppt_y"/>
                                          </p:val>
                                        </p:tav>
                                        <p:tav tm="100000">
                                          <p:val>
                                            <p:strVal val="#ppt_y"/>
                                          </p:val>
                                        </p:tav>
                                      </p:tavLst>
                                    </p:anim>
                                  </p:childTnLst>
                                </p:cTn>
                              </p:par>
                              <p:par>
                                <p:cTn id="43" presetID="3" presetClass="entr" presetSubtype="10" fill="hold" nodeType="withEffect">
                                  <p:stCondLst>
                                    <p:cond delay="0"/>
                                  </p:stCondLst>
                                  <p:childTnLst>
                                    <p:set>
                                      <p:cBhvr>
                                        <p:cTn id="44" dur="1" fill="hold">
                                          <p:stCondLst>
                                            <p:cond delay="0"/>
                                          </p:stCondLst>
                                        </p:cTn>
                                        <p:tgtEl>
                                          <p:spTgt spid="425993"/>
                                        </p:tgtEl>
                                        <p:attrNameLst>
                                          <p:attrName>style.visibility</p:attrName>
                                        </p:attrNameLst>
                                      </p:cBhvr>
                                      <p:to>
                                        <p:strVal val="visible"/>
                                      </p:to>
                                    </p:set>
                                    <p:animEffect transition="in" filter="blinds(horizontal)">
                                      <p:cBhvr>
                                        <p:cTn id="45" dur="500"/>
                                        <p:tgtEl>
                                          <p:spTgt spid="425993"/>
                                        </p:tgtEl>
                                      </p:cBhvr>
                                    </p:animEffect>
                                  </p:childTnLst>
                                </p:cTn>
                              </p:par>
                              <p:par>
                                <p:cTn id="46" presetID="4" presetClass="entr" presetSubtype="32" fill="hold" grpId="0" nodeType="withEffect">
                                  <p:stCondLst>
                                    <p:cond delay="0"/>
                                  </p:stCondLst>
                                  <p:childTnLst>
                                    <p:set>
                                      <p:cBhvr>
                                        <p:cTn id="47" dur="1" fill="hold">
                                          <p:stCondLst>
                                            <p:cond delay="0"/>
                                          </p:stCondLst>
                                        </p:cTn>
                                        <p:tgtEl>
                                          <p:spTgt spid="425987"/>
                                        </p:tgtEl>
                                        <p:attrNameLst>
                                          <p:attrName>style.visibility</p:attrName>
                                        </p:attrNameLst>
                                      </p:cBhvr>
                                      <p:to>
                                        <p:strVal val="visible"/>
                                      </p:to>
                                    </p:set>
                                    <p:animEffect transition="in" filter="box(out)">
                                      <p:cBhvr>
                                        <p:cTn id="48" dur="2000"/>
                                        <p:tgtEl>
                                          <p:spTgt spid="425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533400" y="533400"/>
            <a:ext cx="8763000" cy="457200"/>
          </a:xfrm>
          <a:prstGeom prst="rect">
            <a:avLst/>
          </a:prstGeom>
          <a:noFill/>
          <a:ln w="9525">
            <a:noFill/>
            <a:miter lim="800000"/>
            <a:headEnd/>
            <a:tailEnd/>
          </a:ln>
          <a:effectLst/>
        </p:spPr>
        <p:txBody>
          <a:bodyPr>
            <a:spAutoFit/>
          </a:bodyPr>
          <a:lstStyle/>
          <a:p>
            <a:pPr algn="l">
              <a:spcBef>
                <a:spcPct val="50000"/>
              </a:spcBef>
            </a:pPr>
            <a:r>
              <a:rPr lang="en-US" b="1">
                <a:solidFill>
                  <a:schemeClr val="tx1"/>
                </a:solidFill>
              </a:rPr>
              <a:t>Like Process Control for the Vibration World</a:t>
            </a:r>
            <a:endParaRPr lang="en-US" b="1">
              <a:solidFill>
                <a:schemeClr val="tx1"/>
              </a:solidFill>
              <a:latin typeface="Times New Roman" pitchFamily="18" charset="0"/>
            </a:endParaRPr>
          </a:p>
        </p:txBody>
      </p:sp>
      <p:grpSp>
        <p:nvGrpSpPr>
          <p:cNvPr id="2" name="Group 3"/>
          <p:cNvGrpSpPr>
            <a:grpSpLocks/>
          </p:cNvGrpSpPr>
          <p:nvPr/>
        </p:nvGrpSpPr>
        <p:grpSpPr bwMode="auto">
          <a:xfrm>
            <a:off x="1524000" y="1066800"/>
            <a:ext cx="598488" cy="455613"/>
            <a:chOff x="1632" y="1016"/>
            <a:chExt cx="377" cy="287"/>
          </a:xfrm>
        </p:grpSpPr>
        <p:grpSp>
          <p:nvGrpSpPr>
            <p:cNvPr id="3" name="Group 4"/>
            <p:cNvGrpSpPr>
              <a:grpSpLocks/>
            </p:cNvGrpSpPr>
            <p:nvPr/>
          </p:nvGrpSpPr>
          <p:grpSpPr bwMode="auto">
            <a:xfrm>
              <a:off x="1632" y="1152"/>
              <a:ext cx="354" cy="151"/>
              <a:chOff x="1788" y="2928"/>
              <a:chExt cx="547" cy="251"/>
            </a:xfrm>
          </p:grpSpPr>
          <p:sp>
            <p:nvSpPr>
              <p:cNvPr id="429061" name="Freeform 5"/>
              <p:cNvSpPr>
                <a:spLocks/>
              </p:cNvSpPr>
              <p:nvPr/>
            </p:nvSpPr>
            <p:spPr bwMode="auto">
              <a:xfrm>
                <a:off x="1788" y="2928"/>
                <a:ext cx="547" cy="251"/>
              </a:xfrm>
              <a:custGeom>
                <a:avLst/>
                <a:gdLst/>
                <a:ahLst/>
                <a:cxnLst>
                  <a:cxn ang="0">
                    <a:pos x="0" y="50"/>
                  </a:cxn>
                  <a:cxn ang="0">
                    <a:pos x="81" y="0"/>
                  </a:cxn>
                  <a:cxn ang="0">
                    <a:pos x="504" y="0"/>
                  </a:cxn>
                  <a:cxn ang="0">
                    <a:pos x="504" y="157"/>
                  </a:cxn>
                  <a:cxn ang="0">
                    <a:pos x="455" y="250"/>
                  </a:cxn>
                  <a:cxn ang="0">
                    <a:pos x="0" y="50"/>
                  </a:cxn>
                </a:cxnLst>
                <a:rect l="0" t="0" r="r" b="b"/>
                <a:pathLst>
                  <a:path w="505" h="251">
                    <a:moveTo>
                      <a:pt x="0" y="50"/>
                    </a:moveTo>
                    <a:lnTo>
                      <a:pt x="81" y="0"/>
                    </a:lnTo>
                    <a:lnTo>
                      <a:pt x="504" y="0"/>
                    </a:lnTo>
                    <a:lnTo>
                      <a:pt x="504" y="157"/>
                    </a:lnTo>
                    <a:lnTo>
                      <a:pt x="455" y="250"/>
                    </a:lnTo>
                    <a:lnTo>
                      <a:pt x="0" y="50"/>
                    </a:lnTo>
                  </a:path>
                </a:pathLst>
              </a:custGeom>
              <a:solidFill>
                <a:srgbClr val="CCCCFF"/>
              </a:solidFill>
              <a:ln w="12700" cap="rnd" cmpd="sng">
                <a:solidFill>
                  <a:srgbClr val="000000"/>
                </a:solidFill>
                <a:prstDash val="solid"/>
                <a:round/>
                <a:headEnd/>
                <a:tailEnd/>
              </a:ln>
              <a:effectLst/>
            </p:spPr>
            <p:txBody>
              <a:bodyPr/>
              <a:lstStyle/>
              <a:p>
                <a:endParaRPr lang="en-US"/>
              </a:p>
            </p:txBody>
          </p:sp>
          <p:sp>
            <p:nvSpPr>
              <p:cNvPr id="429062" name="Rectangle 6"/>
              <p:cNvSpPr>
                <a:spLocks noChangeArrowheads="1"/>
              </p:cNvSpPr>
              <p:nvPr/>
            </p:nvSpPr>
            <p:spPr bwMode="auto">
              <a:xfrm>
                <a:off x="1791" y="2983"/>
                <a:ext cx="484" cy="189"/>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63" name="Rectangle 7"/>
              <p:cNvSpPr>
                <a:spLocks noChangeArrowheads="1"/>
              </p:cNvSpPr>
              <p:nvPr/>
            </p:nvSpPr>
            <p:spPr bwMode="auto">
              <a:xfrm>
                <a:off x="1803" y="3101"/>
                <a:ext cx="22" cy="62"/>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64" name="Rectangle 8"/>
              <p:cNvSpPr>
                <a:spLocks noChangeArrowheads="1"/>
              </p:cNvSpPr>
              <p:nvPr/>
            </p:nvSpPr>
            <p:spPr bwMode="auto">
              <a:xfrm>
                <a:off x="1803" y="2991"/>
                <a:ext cx="22" cy="6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65" name="Line 9"/>
              <p:cNvSpPr>
                <a:spLocks noChangeShapeType="1"/>
              </p:cNvSpPr>
              <p:nvPr/>
            </p:nvSpPr>
            <p:spPr bwMode="auto">
              <a:xfrm flipV="1">
                <a:off x="2280" y="2928"/>
                <a:ext cx="54" cy="5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29066" name="Rectangle 10"/>
              <p:cNvSpPr>
                <a:spLocks noChangeArrowheads="1"/>
              </p:cNvSpPr>
              <p:nvPr/>
            </p:nvSpPr>
            <p:spPr bwMode="auto">
              <a:xfrm>
                <a:off x="2132" y="2991"/>
                <a:ext cx="18"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67" name="Rectangle 11"/>
              <p:cNvSpPr>
                <a:spLocks noChangeArrowheads="1"/>
              </p:cNvSpPr>
              <p:nvPr/>
            </p:nvSpPr>
            <p:spPr bwMode="auto">
              <a:xfrm>
                <a:off x="2167" y="2991"/>
                <a:ext cx="96"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68" name="Rectangle 12"/>
              <p:cNvSpPr>
                <a:spLocks noChangeArrowheads="1"/>
              </p:cNvSpPr>
              <p:nvPr/>
            </p:nvSpPr>
            <p:spPr bwMode="auto">
              <a:xfrm>
                <a:off x="2040" y="2991"/>
                <a:ext cx="71"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69" name="Rectangle 13"/>
              <p:cNvSpPr>
                <a:spLocks noChangeArrowheads="1"/>
              </p:cNvSpPr>
              <p:nvPr/>
            </p:nvSpPr>
            <p:spPr bwMode="auto">
              <a:xfrm>
                <a:off x="1970" y="2991"/>
                <a:ext cx="37"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70" name="Rectangle 14"/>
              <p:cNvSpPr>
                <a:spLocks noChangeArrowheads="1"/>
              </p:cNvSpPr>
              <p:nvPr/>
            </p:nvSpPr>
            <p:spPr bwMode="auto">
              <a:xfrm>
                <a:off x="1910" y="2991"/>
                <a:ext cx="37" cy="178"/>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71" name="Rectangle 15"/>
              <p:cNvSpPr>
                <a:spLocks noChangeArrowheads="1"/>
              </p:cNvSpPr>
              <p:nvPr/>
            </p:nvSpPr>
            <p:spPr bwMode="auto">
              <a:xfrm>
                <a:off x="1848" y="2991"/>
                <a:ext cx="37"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72" name="Rectangle 16"/>
              <p:cNvSpPr>
                <a:spLocks noChangeArrowheads="1"/>
              </p:cNvSpPr>
              <p:nvPr/>
            </p:nvSpPr>
            <p:spPr bwMode="auto">
              <a:xfrm>
                <a:off x="2236" y="2994"/>
                <a:ext cx="18"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grpSp>
        <p:sp>
          <p:nvSpPr>
            <p:cNvPr id="429073" name="Text Box 17"/>
            <p:cNvSpPr txBox="1">
              <a:spLocks noChangeArrowheads="1"/>
            </p:cNvSpPr>
            <p:nvPr/>
          </p:nvSpPr>
          <p:spPr bwMode="auto">
            <a:xfrm>
              <a:off x="1673" y="1016"/>
              <a:ext cx="336" cy="173"/>
            </a:xfrm>
            <a:prstGeom prst="rect">
              <a:avLst/>
            </a:prstGeom>
            <a:noFill/>
            <a:ln w="9525">
              <a:noFill/>
              <a:miter lim="800000"/>
              <a:headEnd/>
              <a:tailEnd/>
            </a:ln>
            <a:effectLst/>
          </p:spPr>
          <p:txBody>
            <a:bodyPr>
              <a:spAutoFit/>
            </a:bodyPr>
            <a:lstStyle/>
            <a:p>
              <a:pPr algn="l">
                <a:spcBef>
                  <a:spcPct val="50000"/>
                </a:spcBef>
              </a:pPr>
              <a:r>
                <a:rPr lang="en-US" sz="1200" b="1">
                  <a:solidFill>
                    <a:schemeClr val="tx1"/>
                  </a:solidFill>
                  <a:latin typeface="Times New Roman" pitchFamily="18" charset="0"/>
                </a:rPr>
                <a:t>PLC</a:t>
              </a:r>
              <a:endParaRPr lang="en-US" b="1">
                <a:solidFill>
                  <a:schemeClr val="tx1"/>
                </a:solidFill>
                <a:latin typeface="Times New Roman" pitchFamily="18" charset="0"/>
              </a:endParaRPr>
            </a:p>
          </p:txBody>
        </p:sp>
      </p:grpSp>
      <p:pic>
        <p:nvPicPr>
          <p:cNvPr id="429074" name="Picture 1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29400" y="1109663"/>
            <a:ext cx="457200" cy="442912"/>
          </a:xfrm>
          <a:prstGeom prst="rect">
            <a:avLst/>
          </a:prstGeom>
          <a:noFill/>
          <a:ln w="9525">
            <a:noFill/>
            <a:miter lim="800000"/>
            <a:headEnd/>
            <a:tailEnd/>
          </a:ln>
          <a:effectLst/>
        </p:spPr>
      </p:pic>
      <p:grpSp>
        <p:nvGrpSpPr>
          <p:cNvPr id="4" name="Group 19"/>
          <p:cNvGrpSpPr>
            <a:grpSpLocks/>
          </p:cNvGrpSpPr>
          <p:nvPr/>
        </p:nvGrpSpPr>
        <p:grpSpPr bwMode="auto">
          <a:xfrm>
            <a:off x="762000" y="1365250"/>
            <a:ext cx="7696200" cy="4502150"/>
            <a:chOff x="480" y="860"/>
            <a:chExt cx="4848" cy="2836"/>
          </a:xfrm>
        </p:grpSpPr>
        <p:pic>
          <p:nvPicPr>
            <p:cNvPr id="429076" name="Picture 20"/>
            <p:cNvPicPr>
              <a:picLocks noChangeAspect="1" noChangeArrowheads="1"/>
            </p:cNvPicPr>
            <p:nvPr/>
          </p:nvPicPr>
          <p:blipFill>
            <a:blip r:embed="rId3" cstate="print"/>
            <a:srcRect/>
            <a:stretch>
              <a:fillRect/>
            </a:stretch>
          </p:blipFill>
          <p:spPr bwMode="auto">
            <a:xfrm>
              <a:off x="2515" y="2929"/>
              <a:ext cx="749" cy="431"/>
            </a:xfrm>
            <a:prstGeom prst="rect">
              <a:avLst/>
            </a:prstGeom>
            <a:noFill/>
            <a:ln w="9525">
              <a:noFill/>
              <a:miter lim="800000"/>
              <a:headEnd/>
              <a:tailEnd/>
            </a:ln>
            <a:effectLst/>
          </p:spPr>
        </p:pic>
        <p:grpSp>
          <p:nvGrpSpPr>
            <p:cNvPr id="5" name="Group 21"/>
            <p:cNvGrpSpPr>
              <a:grpSpLocks/>
            </p:cNvGrpSpPr>
            <p:nvPr/>
          </p:nvGrpSpPr>
          <p:grpSpPr bwMode="auto">
            <a:xfrm>
              <a:off x="480" y="1776"/>
              <a:ext cx="377" cy="287"/>
              <a:chOff x="1632" y="1016"/>
              <a:chExt cx="377" cy="287"/>
            </a:xfrm>
          </p:grpSpPr>
          <p:grpSp>
            <p:nvGrpSpPr>
              <p:cNvPr id="6" name="Group 22"/>
              <p:cNvGrpSpPr>
                <a:grpSpLocks/>
              </p:cNvGrpSpPr>
              <p:nvPr/>
            </p:nvGrpSpPr>
            <p:grpSpPr bwMode="auto">
              <a:xfrm>
                <a:off x="1632" y="1152"/>
                <a:ext cx="354" cy="151"/>
                <a:chOff x="1788" y="2928"/>
                <a:chExt cx="547" cy="251"/>
              </a:xfrm>
            </p:grpSpPr>
            <p:sp>
              <p:nvSpPr>
                <p:cNvPr id="429079" name="Freeform 23"/>
                <p:cNvSpPr>
                  <a:spLocks/>
                </p:cNvSpPr>
                <p:nvPr/>
              </p:nvSpPr>
              <p:spPr bwMode="auto">
                <a:xfrm>
                  <a:off x="1788" y="2928"/>
                  <a:ext cx="547" cy="251"/>
                </a:xfrm>
                <a:custGeom>
                  <a:avLst/>
                  <a:gdLst/>
                  <a:ahLst/>
                  <a:cxnLst>
                    <a:cxn ang="0">
                      <a:pos x="0" y="50"/>
                    </a:cxn>
                    <a:cxn ang="0">
                      <a:pos x="81" y="0"/>
                    </a:cxn>
                    <a:cxn ang="0">
                      <a:pos x="504" y="0"/>
                    </a:cxn>
                    <a:cxn ang="0">
                      <a:pos x="504" y="157"/>
                    </a:cxn>
                    <a:cxn ang="0">
                      <a:pos x="455" y="250"/>
                    </a:cxn>
                    <a:cxn ang="0">
                      <a:pos x="0" y="50"/>
                    </a:cxn>
                  </a:cxnLst>
                  <a:rect l="0" t="0" r="r" b="b"/>
                  <a:pathLst>
                    <a:path w="505" h="251">
                      <a:moveTo>
                        <a:pt x="0" y="50"/>
                      </a:moveTo>
                      <a:lnTo>
                        <a:pt x="81" y="0"/>
                      </a:lnTo>
                      <a:lnTo>
                        <a:pt x="504" y="0"/>
                      </a:lnTo>
                      <a:lnTo>
                        <a:pt x="504" y="157"/>
                      </a:lnTo>
                      <a:lnTo>
                        <a:pt x="455" y="250"/>
                      </a:lnTo>
                      <a:lnTo>
                        <a:pt x="0" y="50"/>
                      </a:lnTo>
                    </a:path>
                  </a:pathLst>
                </a:custGeom>
                <a:solidFill>
                  <a:srgbClr val="CCCCFF"/>
                </a:solidFill>
                <a:ln w="12700" cap="rnd" cmpd="sng">
                  <a:solidFill>
                    <a:srgbClr val="000000"/>
                  </a:solidFill>
                  <a:prstDash val="solid"/>
                  <a:round/>
                  <a:headEnd/>
                  <a:tailEnd/>
                </a:ln>
                <a:effectLst/>
              </p:spPr>
              <p:txBody>
                <a:bodyPr/>
                <a:lstStyle/>
                <a:p>
                  <a:endParaRPr lang="en-US"/>
                </a:p>
              </p:txBody>
            </p:sp>
            <p:sp>
              <p:nvSpPr>
                <p:cNvPr id="429080" name="Rectangle 24"/>
                <p:cNvSpPr>
                  <a:spLocks noChangeArrowheads="1"/>
                </p:cNvSpPr>
                <p:nvPr/>
              </p:nvSpPr>
              <p:spPr bwMode="auto">
                <a:xfrm>
                  <a:off x="1791" y="2983"/>
                  <a:ext cx="484" cy="189"/>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81" name="Rectangle 25"/>
                <p:cNvSpPr>
                  <a:spLocks noChangeArrowheads="1"/>
                </p:cNvSpPr>
                <p:nvPr/>
              </p:nvSpPr>
              <p:spPr bwMode="auto">
                <a:xfrm>
                  <a:off x="1803" y="3101"/>
                  <a:ext cx="22" cy="62"/>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82" name="Rectangle 26"/>
                <p:cNvSpPr>
                  <a:spLocks noChangeArrowheads="1"/>
                </p:cNvSpPr>
                <p:nvPr/>
              </p:nvSpPr>
              <p:spPr bwMode="auto">
                <a:xfrm>
                  <a:off x="1803" y="2991"/>
                  <a:ext cx="22" cy="6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83" name="Line 27"/>
                <p:cNvSpPr>
                  <a:spLocks noChangeShapeType="1"/>
                </p:cNvSpPr>
                <p:nvPr/>
              </p:nvSpPr>
              <p:spPr bwMode="auto">
                <a:xfrm flipV="1">
                  <a:off x="2280" y="2928"/>
                  <a:ext cx="54" cy="5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29084" name="Rectangle 28"/>
                <p:cNvSpPr>
                  <a:spLocks noChangeArrowheads="1"/>
                </p:cNvSpPr>
                <p:nvPr/>
              </p:nvSpPr>
              <p:spPr bwMode="auto">
                <a:xfrm>
                  <a:off x="2132" y="2991"/>
                  <a:ext cx="18"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85" name="Rectangle 29"/>
                <p:cNvSpPr>
                  <a:spLocks noChangeArrowheads="1"/>
                </p:cNvSpPr>
                <p:nvPr/>
              </p:nvSpPr>
              <p:spPr bwMode="auto">
                <a:xfrm>
                  <a:off x="2167" y="2991"/>
                  <a:ext cx="96"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86" name="Rectangle 30"/>
                <p:cNvSpPr>
                  <a:spLocks noChangeArrowheads="1"/>
                </p:cNvSpPr>
                <p:nvPr/>
              </p:nvSpPr>
              <p:spPr bwMode="auto">
                <a:xfrm>
                  <a:off x="2040" y="2991"/>
                  <a:ext cx="71"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87" name="Rectangle 31"/>
                <p:cNvSpPr>
                  <a:spLocks noChangeArrowheads="1"/>
                </p:cNvSpPr>
                <p:nvPr/>
              </p:nvSpPr>
              <p:spPr bwMode="auto">
                <a:xfrm>
                  <a:off x="1970" y="2991"/>
                  <a:ext cx="37"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88" name="Rectangle 32"/>
                <p:cNvSpPr>
                  <a:spLocks noChangeArrowheads="1"/>
                </p:cNvSpPr>
                <p:nvPr/>
              </p:nvSpPr>
              <p:spPr bwMode="auto">
                <a:xfrm>
                  <a:off x="1910" y="2991"/>
                  <a:ext cx="37" cy="178"/>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89" name="Rectangle 33"/>
                <p:cNvSpPr>
                  <a:spLocks noChangeArrowheads="1"/>
                </p:cNvSpPr>
                <p:nvPr/>
              </p:nvSpPr>
              <p:spPr bwMode="auto">
                <a:xfrm>
                  <a:off x="1848" y="2991"/>
                  <a:ext cx="37"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90" name="Rectangle 34"/>
                <p:cNvSpPr>
                  <a:spLocks noChangeArrowheads="1"/>
                </p:cNvSpPr>
                <p:nvPr/>
              </p:nvSpPr>
              <p:spPr bwMode="auto">
                <a:xfrm>
                  <a:off x="2236" y="2994"/>
                  <a:ext cx="18"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grpSp>
          <p:sp>
            <p:nvSpPr>
              <p:cNvPr id="429091" name="Text Box 35"/>
              <p:cNvSpPr txBox="1">
                <a:spLocks noChangeArrowheads="1"/>
              </p:cNvSpPr>
              <p:nvPr/>
            </p:nvSpPr>
            <p:spPr bwMode="auto">
              <a:xfrm>
                <a:off x="1673" y="1016"/>
                <a:ext cx="336" cy="173"/>
              </a:xfrm>
              <a:prstGeom prst="rect">
                <a:avLst/>
              </a:prstGeom>
              <a:noFill/>
              <a:ln w="9525">
                <a:noFill/>
                <a:miter lim="800000"/>
                <a:headEnd/>
                <a:tailEnd/>
              </a:ln>
              <a:effectLst/>
            </p:spPr>
            <p:txBody>
              <a:bodyPr>
                <a:spAutoFit/>
              </a:bodyPr>
              <a:lstStyle/>
              <a:p>
                <a:pPr algn="l">
                  <a:spcBef>
                    <a:spcPct val="50000"/>
                  </a:spcBef>
                </a:pPr>
                <a:r>
                  <a:rPr lang="en-US" sz="1200" b="1">
                    <a:solidFill>
                      <a:schemeClr val="tx1"/>
                    </a:solidFill>
                    <a:latin typeface="Times New Roman" pitchFamily="18" charset="0"/>
                  </a:rPr>
                  <a:t>PLC</a:t>
                </a:r>
                <a:endParaRPr lang="en-US" b="1">
                  <a:solidFill>
                    <a:schemeClr val="tx1"/>
                  </a:solidFill>
                  <a:latin typeface="Times New Roman" pitchFamily="18" charset="0"/>
                </a:endParaRPr>
              </a:p>
            </p:txBody>
          </p:sp>
        </p:grpSp>
        <p:grpSp>
          <p:nvGrpSpPr>
            <p:cNvPr id="7" name="Group 36"/>
            <p:cNvGrpSpPr>
              <a:grpSpLocks/>
            </p:cNvGrpSpPr>
            <p:nvPr/>
          </p:nvGrpSpPr>
          <p:grpSpPr bwMode="auto">
            <a:xfrm>
              <a:off x="4752" y="1004"/>
              <a:ext cx="377" cy="287"/>
              <a:chOff x="1632" y="1016"/>
              <a:chExt cx="377" cy="287"/>
            </a:xfrm>
          </p:grpSpPr>
          <p:grpSp>
            <p:nvGrpSpPr>
              <p:cNvPr id="8" name="Group 37"/>
              <p:cNvGrpSpPr>
                <a:grpSpLocks/>
              </p:cNvGrpSpPr>
              <p:nvPr/>
            </p:nvGrpSpPr>
            <p:grpSpPr bwMode="auto">
              <a:xfrm>
                <a:off x="1632" y="1152"/>
                <a:ext cx="354" cy="151"/>
                <a:chOff x="1788" y="2928"/>
                <a:chExt cx="547" cy="251"/>
              </a:xfrm>
            </p:grpSpPr>
            <p:sp>
              <p:nvSpPr>
                <p:cNvPr id="429094" name="Freeform 38"/>
                <p:cNvSpPr>
                  <a:spLocks/>
                </p:cNvSpPr>
                <p:nvPr/>
              </p:nvSpPr>
              <p:spPr bwMode="auto">
                <a:xfrm>
                  <a:off x="1788" y="2928"/>
                  <a:ext cx="547" cy="251"/>
                </a:xfrm>
                <a:custGeom>
                  <a:avLst/>
                  <a:gdLst/>
                  <a:ahLst/>
                  <a:cxnLst>
                    <a:cxn ang="0">
                      <a:pos x="0" y="50"/>
                    </a:cxn>
                    <a:cxn ang="0">
                      <a:pos x="81" y="0"/>
                    </a:cxn>
                    <a:cxn ang="0">
                      <a:pos x="504" y="0"/>
                    </a:cxn>
                    <a:cxn ang="0">
                      <a:pos x="504" y="157"/>
                    </a:cxn>
                    <a:cxn ang="0">
                      <a:pos x="455" y="250"/>
                    </a:cxn>
                    <a:cxn ang="0">
                      <a:pos x="0" y="50"/>
                    </a:cxn>
                  </a:cxnLst>
                  <a:rect l="0" t="0" r="r" b="b"/>
                  <a:pathLst>
                    <a:path w="505" h="251">
                      <a:moveTo>
                        <a:pt x="0" y="50"/>
                      </a:moveTo>
                      <a:lnTo>
                        <a:pt x="81" y="0"/>
                      </a:lnTo>
                      <a:lnTo>
                        <a:pt x="504" y="0"/>
                      </a:lnTo>
                      <a:lnTo>
                        <a:pt x="504" y="157"/>
                      </a:lnTo>
                      <a:lnTo>
                        <a:pt x="455" y="250"/>
                      </a:lnTo>
                      <a:lnTo>
                        <a:pt x="0" y="50"/>
                      </a:lnTo>
                    </a:path>
                  </a:pathLst>
                </a:custGeom>
                <a:solidFill>
                  <a:srgbClr val="CCCCFF"/>
                </a:solidFill>
                <a:ln w="12700" cap="rnd" cmpd="sng">
                  <a:solidFill>
                    <a:srgbClr val="000000"/>
                  </a:solidFill>
                  <a:prstDash val="solid"/>
                  <a:round/>
                  <a:headEnd/>
                  <a:tailEnd/>
                </a:ln>
                <a:effectLst/>
              </p:spPr>
              <p:txBody>
                <a:bodyPr/>
                <a:lstStyle/>
                <a:p>
                  <a:endParaRPr lang="en-US"/>
                </a:p>
              </p:txBody>
            </p:sp>
            <p:sp>
              <p:nvSpPr>
                <p:cNvPr id="429095" name="Rectangle 39"/>
                <p:cNvSpPr>
                  <a:spLocks noChangeArrowheads="1"/>
                </p:cNvSpPr>
                <p:nvPr/>
              </p:nvSpPr>
              <p:spPr bwMode="auto">
                <a:xfrm>
                  <a:off x="1791" y="2983"/>
                  <a:ext cx="484" cy="189"/>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96" name="Rectangle 40"/>
                <p:cNvSpPr>
                  <a:spLocks noChangeArrowheads="1"/>
                </p:cNvSpPr>
                <p:nvPr/>
              </p:nvSpPr>
              <p:spPr bwMode="auto">
                <a:xfrm>
                  <a:off x="1803" y="3101"/>
                  <a:ext cx="22" cy="62"/>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97" name="Rectangle 41"/>
                <p:cNvSpPr>
                  <a:spLocks noChangeArrowheads="1"/>
                </p:cNvSpPr>
                <p:nvPr/>
              </p:nvSpPr>
              <p:spPr bwMode="auto">
                <a:xfrm>
                  <a:off x="1803" y="2991"/>
                  <a:ext cx="22" cy="6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098" name="Line 42"/>
                <p:cNvSpPr>
                  <a:spLocks noChangeShapeType="1"/>
                </p:cNvSpPr>
                <p:nvPr/>
              </p:nvSpPr>
              <p:spPr bwMode="auto">
                <a:xfrm flipV="1">
                  <a:off x="2280" y="2928"/>
                  <a:ext cx="54" cy="5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29099" name="Rectangle 43"/>
                <p:cNvSpPr>
                  <a:spLocks noChangeArrowheads="1"/>
                </p:cNvSpPr>
                <p:nvPr/>
              </p:nvSpPr>
              <p:spPr bwMode="auto">
                <a:xfrm>
                  <a:off x="2132" y="2991"/>
                  <a:ext cx="18"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00" name="Rectangle 44"/>
                <p:cNvSpPr>
                  <a:spLocks noChangeArrowheads="1"/>
                </p:cNvSpPr>
                <p:nvPr/>
              </p:nvSpPr>
              <p:spPr bwMode="auto">
                <a:xfrm>
                  <a:off x="2167" y="2991"/>
                  <a:ext cx="96"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01" name="Rectangle 45"/>
                <p:cNvSpPr>
                  <a:spLocks noChangeArrowheads="1"/>
                </p:cNvSpPr>
                <p:nvPr/>
              </p:nvSpPr>
              <p:spPr bwMode="auto">
                <a:xfrm>
                  <a:off x="2040" y="2991"/>
                  <a:ext cx="71"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02" name="Rectangle 46"/>
                <p:cNvSpPr>
                  <a:spLocks noChangeArrowheads="1"/>
                </p:cNvSpPr>
                <p:nvPr/>
              </p:nvSpPr>
              <p:spPr bwMode="auto">
                <a:xfrm>
                  <a:off x="1970" y="2991"/>
                  <a:ext cx="37"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03" name="Rectangle 47"/>
                <p:cNvSpPr>
                  <a:spLocks noChangeArrowheads="1"/>
                </p:cNvSpPr>
                <p:nvPr/>
              </p:nvSpPr>
              <p:spPr bwMode="auto">
                <a:xfrm>
                  <a:off x="1910" y="2991"/>
                  <a:ext cx="37" cy="178"/>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04" name="Rectangle 48"/>
                <p:cNvSpPr>
                  <a:spLocks noChangeArrowheads="1"/>
                </p:cNvSpPr>
                <p:nvPr/>
              </p:nvSpPr>
              <p:spPr bwMode="auto">
                <a:xfrm>
                  <a:off x="1848" y="2991"/>
                  <a:ext cx="37"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05" name="Rectangle 49"/>
                <p:cNvSpPr>
                  <a:spLocks noChangeArrowheads="1"/>
                </p:cNvSpPr>
                <p:nvPr/>
              </p:nvSpPr>
              <p:spPr bwMode="auto">
                <a:xfrm>
                  <a:off x="2236" y="2994"/>
                  <a:ext cx="18"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grpSp>
          <p:sp>
            <p:nvSpPr>
              <p:cNvPr id="429106" name="Text Box 50"/>
              <p:cNvSpPr txBox="1">
                <a:spLocks noChangeArrowheads="1"/>
              </p:cNvSpPr>
              <p:nvPr/>
            </p:nvSpPr>
            <p:spPr bwMode="auto">
              <a:xfrm>
                <a:off x="1673" y="1016"/>
                <a:ext cx="336" cy="173"/>
              </a:xfrm>
              <a:prstGeom prst="rect">
                <a:avLst/>
              </a:prstGeom>
              <a:noFill/>
              <a:ln w="9525">
                <a:noFill/>
                <a:miter lim="800000"/>
                <a:headEnd/>
                <a:tailEnd/>
              </a:ln>
              <a:effectLst/>
            </p:spPr>
            <p:txBody>
              <a:bodyPr>
                <a:spAutoFit/>
              </a:bodyPr>
              <a:lstStyle/>
              <a:p>
                <a:pPr algn="l">
                  <a:spcBef>
                    <a:spcPct val="50000"/>
                  </a:spcBef>
                </a:pPr>
                <a:r>
                  <a:rPr lang="en-US" sz="1200" b="1">
                    <a:solidFill>
                      <a:schemeClr val="tx1"/>
                    </a:solidFill>
                    <a:latin typeface="Times New Roman" pitchFamily="18" charset="0"/>
                  </a:rPr>
                  <a:t>PLC</a:t>
                </a:r>
                <a:endParaRPr lang="en-US" b="1">
                  <a:solidFill>
                    <a:schemeClr val="tx1"/>
                  </a:solidFill>
                  <a:latin typeface="Times New Roman" pitchFamily="18" charset="0"/>
                </a:endParaRPr>
              </a:p>
            </p:txBody>
          </p:sp>
        </p:grpSp>
        <p:grpSp>
          <p:nvGrpSpPr>
            <p:cNvPr id="9" name="Group 51"/>
            <p:cNvGrpSpPr>
              <a:grpSpLocks/>
            </p:cNvGrpSpPr>
            <p:nvPr/>
          </p:nvGrpSpPr>
          <p:grpSpPr bwMode="auto">
            <a:xfrm>
              <a:off x="4375" y="2396"/>
              <a:ext cx="377" cy="287"/>
              <a:chOff x="1632" y="1016"/>
              <a:chExt cx="377" cy="287"/>
            </a:xfrm>
          </p:grpSpPr>
          <p:grpSp>
            <p:nvGrpSpPr>
              <p:cNvPr id="10" name="Group 52"/>
              <p:cNvGrpSpPr>
                <a:grpSpLocks/>
              </p:cNvGrpSpPr>
              <p:nvPr/>
            </p:nvGrpSpPr>
            <p:grpSpPr bwMode="auto">
              <a:xfrm>
                <a:off x="1632" y="1152"/>
                <a:ext cx="354" cy="151"/>
                <a:chOff x="1788" y="2928"/>
                <a:chExt cx="547" cy="251"/>
              </a:xfrm>
            </p:grpSpPr>
            <p:sp>
              <p:nvSpPr>
                <p:cNvPr id="429109" name="Freeform 53"/>
                <p:cNvSpPr>
                  <a:spLocks/>
                </p:cNvSpPr>
                <p:nvPr/>
              </p:nvSpPr>
              <p:spPr bwMode="auto">
                <a:xfrm>
                  <a:off x="1788" y="2928"/>
                  <a:ext cx="547" cy="251"/>
                </a:xfrm>
                <a:custGeom>
                  <a:avLst/>
                  <a:gdLst/>
                  <a:ahLst/>
                  <a:cxnLst>
                    <a:cxn ang="0">
                      <a:pos x="0" y="50"/>
                    </a:cxn>
                    <a:cxn ang="0">
                      <a:pos x="81" y="0"/>
                    </a:cxn>
                    <a:cxn ang="0">
                      <a:pos x="504" y="0"/>
                    </a:cxn>
                    <a:cxn ang="0">
                      <a:pos x="504" y="157"/>
                    </a:cxn>
                    <a:cxn ang="0">
                      <a:pos x="455" y="250"/>
                    </a:cxn>
                    <a:cxn ang="0">
                      <a:pos x="0" y="50"/>
                    </a:cxn>
                  </a:cxnLst>
                  <a:rect l="0" t="0" r="r" b="b"/>
                  <a:pathLst>
                    <a:path w="505" h="251">
                      <a:moveTo>
                        <a:pt x="0" y="50"/>
                      </a:moveTo>
                      <a:lnTo>
                        <a:pt x="81" y="0"/>
                      </a:lnTo>
                      <a:lnTo>
                        <a:pt x="504" y="0"/>
                      </a:lnTo>
                      <a:lnTo>
                        <a:pt x="504" y="157"/>
                      </a:lnTo>
                      <a:lnTo>
                        <a:pt x="455" y="250"/>
                      </a:lnTo>
                      <a:lnTo>
                        <a:pt x="0" y="50"/>
                      </a:lnTo>
                    </a:path>
                  </a:pathLst>
                </a:custGeom>
                <a:solidFill>
                  <a:srgbClr val="CCCCFF"/>
                </a:solidFill>
                <a:ln w="12700" cap="rnd" cmpd="sng">
                  <a:solidFill>
                    <a:srgbClr val="000000"/>
                  </a:solidFill>
                  <a:prstDash val="solid"/>
                  <a:round/>
                  <a:headEnd/>
                  <a:tailEnd/>
                </a:ln>
                <a:effectLst/>
              </p:spPr>
              <p:txBody>
                <a:bodyPr/>
                <a:lstStyle/>
                <a:p>
                  <a:endParaRPr lang="en-US"/>
                </a:p>
              </p:txBody>
            </p:sp>
            <p:sp>
              <p:nvSpPr>
                <p:cNvPr id="429110" name="Rectangle 54"/>
                <p:cNvSpPr>
                  <a:spLocks noChangeArrowheads="1"/>
                </p:cNvSpPr>
                <p:nvPr/>
              </p:nvSpPr>
              <p:spPr bwMode="auto">
                <a:xfrm>
                  <a:off x="1791" y="2983"/>
                  <a:ext cx="484" cy="189"/>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11" name="Rectangle 55"/>
                <p:cNvSpPr>
                  <a:spLocks noChangeArrowheads="1"/>
                </p:cNvSpPr>
                <p:nvPr/>
              </p:nvSpPr>
              <p:spPr bwMode="auto">
                <a:xfrm>
                  <a:off x="1803" y="3101"/>
                  <a:ext cx="22" cy="62"/>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12" name="Rectangle 56"/>
                <p:cNvSpPr>
                  <a:spLocks noChangeArrowheads="1"/>
                </p:cNvSpPr>
                <p:nvPr/>
              </p:nvSpPr>
              <p:spPr bwMode="auto">
                <a:xfrm>
                  <a:off x="1803" y="2991"/>
                  <a:ext cx="22" cy="6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13" name="Line 57"/>
                <p:cNvSpPr>
                  <a:spLocks noChangeShapeType="1"/>
                </p:cNvSpPr>
                <p:nvPr/>
              </p:nvSpPr>
              <p:spPr bwMode="auto">
                <a:xfrm flipV="1">
                  <a:off x="2280" y="2928"/>
                  <a:ext cx="54" cy="53"/>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429114" name="Rectangle 58"/>
                <p:cNvSpPr>
                  <a:spLocks noChangeArrowheads="1"/>
                </p:cNvSpPr>
                <p:nvPr/>
              </p:nvSpPr>
              <p:spPr bwMode="auto">
                <a:xfrm>
                  <a:off x="2132" y="2991"/>
                  <a:ext cx="18"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15" name="Rectangle 59"/>
                <p:cNvSpPr>
                  <a:spLocks noChangeArrowheads="1"/>
                </p:cNvSpPr>
                <p:nvPr/>
              </p:nvSpPr>
              <p:spPr bwMode="auto">
                <a:xfrm>
                  <a:off x="2167" y="2991"/>
                  <a:ext cx="96"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16" name="Rectangle 60"/>
                <p:cNvSpPr>
                  <a:spLocks noChangeArrowheads="1"/>
                </p:cNvSpPr>
                <p:nvPr/>
              </p:nvSpPr>
              <p:spPr bwMode="auto">
                <a:xfrm>
                  <a:off x="2040" y="2991"/>
                  <a:ext cx="71"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17" name="Rectangle 61"/>
                <p:cNvSpPr>
                  <a:spLocks noChangeArrowheads="1"/>
                </p:cNvSpPr>
                <p:nvPr/>
              </p:nvSpPr>
              <p:spPr bwMode="auto">
                <a:xfrm>
                  <a:off x="1970" y="2991"/>
                  <a:ext cx="37"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18" name="Rectangle 62"/>
                <p:cNvSpPr>
                  <a:spLocks noChangeArrowheads="1"/>
                </p:cNvSpPr>
                <p:nvPr/>
              </p:nvSpPr>
              <p:spPr bwMode="auto">
                <a:xfrm>
                  <a:off x="1910" y="2991"/>
                  <a:ext cx="37" cy="178"/>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19" name="Rectangle 63"/>
                <p:cNvSpPr>
                  <a:spLocks noChangeArrowheads="1"/>
                </p:cNvSpPr>
                <p:nvPr/>
              </p:nvSpPr>
              <p:spPr bwMode="auto">
                <a:xfrm>
                  <a:off x="1848" y="2991"/>
                  <a:ext cx="37"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sp>
              <p:nvSpPr>
                <p:cNvPr id="429120" name="Rectangle 64"/>
                <p:cNvSpPr>
                  <a:spLocks noChangeArrowheads="1"/>
                </p:cNvSpPr>
                <p:nvPr/>
              </p:nvSpPr>
              <p:spPr bwMode="auto">
                <a:xfrm>
                  <a:off x="2236" y="2994"/>
                  <a:ext cx="18" cy="175"/>
                </a:xfrm>
                <a:prstGeom prst="rect">
                  <a:avLst/>
                </a:prstGeom>
                <a:solidFill>
                  <a:srgbClr val="CCCCFF"/>
                </a:solidFill>
                <a:ln w="12700">
                  <a:solidFill>
                    <a:srgbClr val="000000"/>
                  </a:solidFill>
                  <a:miter lim="800000"/>
                  <a:headEnd/>
                  <a:tailEnd/>
                </a:ln>
                <a:effectLst/>
              </p:spPr>
              <p:txBody>
                <a:bodyPr wrap="none" anchor="ctr"/>
                <a:lstStyle/>
                <a:p>
                  <a:endParaRPr lang="en-US"/>
                </a:p>
              </p:txBody>
            </p:sp>
          </p:grpSp>
          <p:sp>
            <p:nvSpPr>
              <p:cNvPr id="429121" name="Text Box 65"/>
              <p:cNvSpPr txBox="1">
                <a:spLocks noChangeArrowheads="1"/>
              </p:cNvSpPr>
              <p:nvPr/>
            </p:nvSpPr>
            <p:spPr bwMode="auto">
              <a:xfrm>
                <a:off x="1673" y="1016"/>
                <a:ext cx="336" cy="173"/>
              </a:xfrm>
              <a:prstGeom prst="rect">
                <a:avLst/>
              </a:prstGeom>
              <a:noFill/>
              <a:ln w="9525">
                <a:noFill/>
                <a:miter lim="800000"/>
                <a:headEnd/>
                <a:tailEnd/>
              </a:ln>
              <a:effectLst/>
            </p:spPr>
            <p:txBody>
              <a:bodyPr>
                <a:spAutoFit/>
              </a:bodyPr>
              <a:lstStyle/>
              <a:p>
                <a:pPr algn="l">
                  <a:spcBef>
                    <a:spcPct val="50000"/>
                  </a:spcBef>
                </a:pPr>
                <a:r>
                  <a:rPr lang="en-US" sz="1200" b="1">
                    <a:solidFill>
                      <a:schemeClr val="tx1"/>
                    </a:solidFill>
                    <a:latin typeface="Times New Roman" pitchFamily="18" charset="0"/>
                  </a:rPr>
                  <a:t>PLC</a:t>
                </a:r>
                <a:endParaRPr lang="en-US" b="1">
                  <a:solidFill>
                    <a:schemeClr val="tx1"/>
                  </a:solidFill>
                  <a:latin typeface="Times New Roman" pitchFamily="18" charset="0"/>
                </a:endParaRPr>
              </a:p>
            </p:txBody>
          </p:sp>
        </p:grpSp>
        <p:sp>
          <p:nvSpPr>
            <p:cNvPr id="429122" name="Text Box 66"/>
            <p:cNvSpPr txBox="1">
              <a:spLocks noChangeArrowheads="1"/>
            </p:cNvSpPr>
            <p:nvPr/>
          </p:nvSpPr>
          <p:spPr bwMode="auto">
            <a:xfrm>
              <a:off x="2256" y="3408"/>
              <a:ext cx="1296" cy="288"/>
            </a:xfrm>
            <a:prstGeom prst="rect">
              <a:avLst/>
            </a:prstGeom>
            <a:noFill/>
            <a:ln w="9525">
              <a:noFill/>
              <a:miter lim="800000"/>
              <a:headEnd/>
              <a:tailEnd/>
            </a:ln>
            <a:effectLst/>
          </p:spPr>
          <p:txBody>
            <a:bodyPr>
              <a:spAutoFit/>
            </a:bodyPr>
            <a:lstStyle/>
            <a:p>
              <a:pPr algn="l">
                <a:spcBef>
                  <a:spcPct val="50000"/>
                </a:spcBef>
              </a:pPr>
              <a:r>
                <a:rPr lang="en-US" b="1">
                  <a:solidFill>
                    <a:schemeClr val="tx1"/>
                  </a:solidFill>
                  <a:latin typeface="Times New Roman" pitchFamily="18" charset="0"/>
                </a:rPr>
                <a:t>Control Room</a:t>
              </a:r>
            </a:p>
          </p:txBody>
        </p:sp>
        <p:sp>
          <p:nvSpPr>
            <p:cNvPr id="429123" name="Text Box 67"/>
            <p:cNvSpPr txBox="1">
              <a:spLocks noChangeArrowheads="1"/>
            </p:cNvSpPr>
            <p:nvPr/>
          </p:nvSpPr>
          <p:spPr bwMode="auto">
            <a:xfrm>
              <a:off x="2400" y="1200"/>
              <a:ext cx="1104" cy="192"/>
            </a:xfrm>
            <a:prstGeom prst="rect">
              <a:avLst/>
            </a:prstGeom>
            <a:noFill/>
            <a:ln w="9525">
              <a:noFill/>
              <a:miter lim="800000"/>
              <a:headEnd/>
              <a:tailEnd/>
            </a:ln>
            <a:effectLst/>
          </p:spPr>
          <p:txBody>
            <a:bodyPr>
              <a:spAutoFit/>
            </a:bodyPr>
            <a:lstStyle/>
            <a:p>
              <a:pPr algn="l">
                <a:spcBef>
                  <a:spcPct val="50000"/>
                </a:spcBef>
              </a:pPr>
              <a:r>
                <a:rPr lang="en-US" sz="1400" b="1">
                  <a:solidFill>
                    <a:schemeClr val="tx1"/>
                  </a:solidFill>
                  <a:latin typeface="Times New Roman" pitchFamily="18" charset="0"/>
                </a:rPr>
                <a:t>Controllers/Servers</a:t>
              </a:r>
            </a:p>
          </p:txBody>
        </p:sp>
        <p:pic>
          <p:nvPicPr>
            <p:cNvPr id="429124" name="Picture 6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 y="1008"/>
              <a:ext cx="288" cy="279"/>
            </a:xfrm>
            <a:prstGeom prst="rect">
              <a:avLst/>
            </a:prstGeom>
            <a:noFill/>
            <a:ln w="9525">
              <a:noFill/>
              <a:miter lim="800000"/>
              <a:headEnd/>
              <a:tailEnd/>
            </a:ln>
            <a:effectLst/>
          </p:spPr>
        </p:pic>
        <p:pic>
          <p:nvPicPr>
            <p:cNvPr id="429125" name="Picture 6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08" y="2400"/>
              <a:ext cx="288" cy="279"/>
            </a:xfrm>
            <a:prstGeom prst="rect">
              <a:avLst/>
            </a:prstGeom>
            <a:noFill/>
            <a:ln w="9525">
              <a:noFill/>
              <a:miter lim="800000"/>
              <a:headEnd/>
              <a:tailEnd/>
            </a:ln>
            <a:effectLst/>
          </p:spPr>
        </p:pic>
        <p:pic>
          <p:nvPicPr>
            <p:cNvPr id="429126" name="Picture 7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 y="1772"/>
              <a:ext cx="288" cy="279"/>
            </a:xfrm>
            <a:prstGeom prst="rect">
              <a:avLst/>
            </a:prstGeom>
            <a:noFill/>
            <a:ln w="9525">
              <a:noFill/>
              <a:miter lim="800000"/>
              <a:headEnd/>
              <a:tailEnd/>
            </a:ln>
            <a:effectLst/>
          </p:spPr>
        </p:pic>
        <p:sp>
          <p:nvSpPr>
            <p:cNvPr id="429127" name="Rectangle 71"/>
            <p:cNvSpPr>
              <a:spLocks noChangeArrowheads="1"/>
            </p:cNvSpPr>
            <p:nvPr/>
          </p:nvSpPr>
          <p:spPr bwMode="auto">
            <a:xfrm>
              <a:off x="1152" y="1440"/>
              <a:ext cx="240" cy="19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29128" name="Text Box 72"/>
            <p:cNvSpPr txBox="1">
              <a:spLocks noChangeArrowheads="1"/>
            </p:cNvSpPr>
            <p:nvPr/>
          </p:nvSpPr>
          <p:spPr bwMode="auto">
            <a:xfrm>
              <a:off x="1392" y="1920"/>
              <a:ext cx="912" cy="288"/>
            </a:xfrm>
            <a:prstGeom prst="rect">
              <a:avLst/>
            </a:prstGeom>
            <a:noFill/>
            <a:ln w="9525">
              <a:noFill/>
              <a:miter lim="800000"/>
              <a:headEnd/>
              <a:tailEnd/>
            </a:ln>
            <a:effectLst/>
          </p:spPr>
          <p:txBody>
            <a:bodyPr>
              <a:spAutoFit/>
            </a:bodyPr>
            <a:lstStyle/>
            <a:p>
              <a:pPr algn="l">
                <a:spcBef>
                  <a:spcPct val="50000"/>
                </a:spcBef>
              </a:pPr>
              <a:r>
                <a:rPr lang="en-US" sz="1200" b="1">
                  <a:solidFill>
                    <a:schemeClr val="tx1"/>
                  </a:solidFill>
                  <a:latin typeface="Times New Roman" pitchFamily="18" charset="0"/>
                </a:rPr>
                <a:t>Network Hub, Router, or Switch</a:t>
              </a:r>
              <a:r>
                <a:rPr lang="en-US" b="1">
                  <a:solidFill>
                    <a:schemeClr val="tx1"/>
                  </a:solidFill>
                  <a:latin typeface="Times New Roman" pitchFamily="18" charset="0"/>
                </a:rPr>
                <a:t> </a:t>
              </a:r>
            </a:p>
          </p:txBody>
        </p:sp>
        <p:sp>
          <p:nvSpPr>
            <p:cNvPr id="429129" name="Line 73"/>
            <p:cNvSpPr>
              <a:spLocks noChangeShapeType="1"/>
            </p:cNvSpPr>
            <p:nvPr/>
          </p:nvSpPr>
          <p:spPr bwMode="auto">
            <a:xfrm flipV="1">
              <a:off x="1228" y="1584"/>
              <a:ext cx="0" cy="1008"/>
            </a:xfrm>
            <a:prstGeom prst="line">
              <a:avLst/>
            </a:prstGeom>
            <a:noFill/>
            <a:ln w="9525">
              <a:solidFill>
                <a:schemeClr val="tx1"/>
              </a:solidFill>
              <a:round/>
              <a:headEnd/>
              <a:tailEnd/>
            </a:ln>
            <a:effectLst/>
          </p:spPr>
          <p:txBody>
            <a:bodyPr wrap="none" anchor="ctr"/>
            <a:lstStyle/>
            <a:p>
              <a:endParaRPr lang="en-US"/>
            </a:p>
          </p:txBody>
        </p:sp>
        <p:sp>
          <p:nvSpPr>
            <p:cNvPr id="429130" name="Line 74"/>
            <p:cNvSpPr>
              <a:spLocks noChangeShapeType="1"/>
            </p:cNvSpPr>
            <p:nvPr/>
          </p:nvSpPr>
          <p:spPr bwMode="auto">
            <a:xfrm flipV="1">
              <a:off x="816" y="1584"/>
              <a:ext cx="384" cy="336"/>
            </a:xfrm>
            <a:prstGeom prst="line">
              <a:avLst/>
            </a:prstGeom>
            <a:noFill/>
            <a:ln w="9525">
              <a:solidFill>
                <a:schemeClr val="tx1"/>
              </a:solidFill>
              <a:round/>
              <a:headEnd/>
              <a:tailEnd/>
            </a:ln>
            <a:effectLst/>
          </p:spPr>
          <p:txBody>
            <a:bodyPr wrap="none" anchor="ctr"/>
            <a:lstStyle/>
            <a:p>
              <a:endParaRPr lang="en-US"/>
            </a:p>
          </p:txBody>
        </p:sp>
        <p:sp>
          <p:nvSpPr>
            <p:cNvPr id="429131" name="Line 75"/>
            <p:cNvSpPr>
              <a:spLocks noChangeShapeType="1"/>
            </p:cNvSpPr>
            <p:nvPr/>
          </p:nvSpPr>
          <p:spPr bwMode="auto">
            <a:xfrm>
              <a:off x="720" y="1200"/>
              <a:ext cx="480" cy="336"/>
            </a:xfrm>
            <a:prstGeom prst="line">
              <a:avLst/>
            </a:prstGeom>
            <a:noFill/>
            <a:ln w="9525">
              <a:solidFill>
                <a:schemeClr val="tx1"/>
              </a:solidFill>
              <a:round/>
              <a:headEnd/>
              <a:tailEnd/>
            </a:ln>
            <a:effectLst/>
          </p:spPr>
          <p:txBody>
            <a:bodyPr wrap="none" anchor="ctr"/>
            <a:lstStyle/>
            <a:p>
              <a:endParaRPr lang="en-US"/>
            </a:p>
          </p:txBody>
        </p:sp>
        <p:sp>
          <p:nvSpPr>
            <p:cNvPr id="429132" name="Line 76"/>
            <p:cNvSpPr>
              <a:spLocks noChangeShapeType="1"/>
            </p:cNvSpPr>
            <p:nvPr/>
          </p:nvSpPr>
          <p:spPr bwMode="auto">
            <a:xfrm>
              <a:off x="1248" y="912"/>
              <a:ext cx="0" cy="624"/>
            </a:xfrm>
            <a:prstGeom prst="line">
              <a:avLst/>
            </a:prstGeom>
            <a:noFill/>
            <a:ln w="9525">
              <a:solidFill>
                <a:schemeClr val="tx1"/>
              </a:solidFill>
              <a:round/>
              <a:headEnd/>
              <a:tailEnd/>
            </a:ln>
            <a:effectLst/>
          </p:spPr>
          <p:txBody>
            <a:bodyPr wrap="none" anchor="ctr"/>
            <a:lstStyle/>
            <a:p>
              <a:endParaRPr lang="en-US"/>
            </a:p>
          </p:txBody>
        </p:sp>
        <p:sp>
          <p:nvSpPr>
            <p:cNvPr id="429133" name="Rectangle 77"/>
            <p:cNvSpPr>
              <a:spLocks noChangeArrowheads="1"/>
            </p:cNvSpPr>
            <p:nvPr/>
          </p:nvSpPr>
          <p:spPr bwMode="auto">
            <a:xfrm>
              <a:off x="4272" y="1436"/>
              <a:ext cx="240" cy="19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29134" name="Line 78"/>
            <p:cNvSpPr>
              <a:spLocks noChangeShapeType="1"/>
            </p:cNvSpPr>
            <p:nvPr/>
          </p:nvSpPr>
          <p:spPr bwMode="auto">
            <a:xfrm>
              <a:off x="4416" y="860"/>
              <a:ext cx="0" cy="624"/>
            </a:xfrm>
            <a:prstGeom prst="line">
              <a:avLst/>
            </a:prstGeom>
            <a:noFill/>
            <a:ln w="9525">
              <a:solidFill>
                <a:schemeClr val="tx1"/>
              </a:solidFill>
              <a:round/>
              <a:headEnd/>
              <a:tailEnd/>
            </a:ln>
            <a:effectLst/>
          </p:spPr>
          <p:txBody>
            <a:bodyPr wrap="none" anchor="ctr"/>
            <a:lstStyle/>
            <a:p>
              <a:endParaRPr lang="en-US"/>
            </a:p>
          </p:txBody>
        </p:sp>
        <p:sp>
          <p:nvSpPr>
            <p:cNvPr id="429135" name="Line 79"/>
            <p:cNvSpPr>
              <a:spLocks noChangeShapeType="1"/>
            </p:cNvSpPr>
            <p:nvPr/>
          </p:nvSpPr>
          <p:spPr bwMode="auto">
            <a:xfrm>
              <a:off x="4423" y="1628"/>
              <a:ext cx="0" cy="912"/>
            </a:xfrm>
            <a:prstGeom prst="line">
              <a:avLst/>
            </a:prstGeom>
            <a:noFill/>
            <a:ln w="9525">
              <a:solidFill>
                <a:schemeClr val="tx1"/>
              </a:solidFill>
              <a:round/>
              <a:headEnd/>
              <a:tailEnd/>
            </a:ln>
            <a:effectLst/>
          </p:spPr>
          <p:txBody>
            <a:bodyPr wrap="none" anchor="ctr"/>
            <a:lstStyle/>
            <a:p>
              <a:endParaRPr lang="en-US"/>
            </a:p>
          </p:txBody>
        </p:sp>
        <p:sp>
          <p:nvSpPr>
            <p:cNvPr id="429136" name="Line 80"/>
            <p:cNvSpPr>
              <a:spLocks noChangeShapeType="1"/>
            </p:cNvSpPr>
            <p:nvPr/>
          </p:nvSpPr>
          <p:spPr bwMode="auto">
            <a:xfrm flipH="1">
              <a:off x="4416" y="1244"/>
              <a:ext cx="384" cy="240"/>
            </a:xfrm>
            <a:prstGeom prst="line">
              <a:avLst/>
            </a:prstGeom>
            <a:noFill/>
            <a:ln w="9525">
              <a:solidFill>
                <a:schemeClr val="tx1"/>
              </a:solidFill>
              <a:round/>
              <a:headEnd/>
              <a:tailEnd/>
            </a:ln>
            <a:effectLst/>
          </p:spPr>
          <p:txBody>
            <a:bodyPr wrap="none" anchor="ctr"/>
            <a:lstStyle/>
            <a:p>
              <a:endParaRPr lang="en-US"/>
            </a:p>
          </p:txBody>
        </p:sp>
        <p:sp>
          <p:nvSpPr>
            <p:cNvPr id="429137" name="Line 81"/>
            <p:cNvSpPr>
              <a:spLocks noChangeShapeType="1"/>
            </p:cNvSpPr>
            <p:nvPr/>
          </p:nvSpPr>
          <p:spPr bwMode="auto">
            <a:xfrm flipH="1" flipV="1">
              <a:off x="4416" y="1580"/>
              <a:ext cx="624" cy="384"/>
            </a:xfrm>
            <a:prstGeom prst="line">
              <a:avLst/>
            </a:prstGeom>
            <a:noFill/>
            <a:ln w="9525">
              <a:solidFill>
                <a:schemeClr val="tx1"/>
              </a:solidFill>
              <a:round/>
              <a:headEnd/>
              <a:tailEnd/>
            </a:ln>
            <a:effectLst/>
          </p:spPr>
          <p:txBody>
            <a:bodyPr wrap="none" anchor="ctr"/>
            <a:lstStyle/>
            <a:p>
              <a:endParaRPr lang="en-US"/>
            </a:p>
          </p:txBody>
        </p:sp>
        <p:sp>
          <p:nvSpPr>
            <p:cNvPr id="429138" name="Line 82"/>
            <p:cNvSpPr>
              <a:spLocks noChangeShapeType="1"/>
            </p:cNvSpPr>
            <p:nvPr/>
          </p:nvSpPr>
          <p:spPr bwMode="auto">
            <a:xfrm>
              <a:off x="1392" y="1536"/>
              <a:ext cx="2928" cy="0"/>
            </a:xfrm>
            <a:prstGeom prst="line">
              <a:avLst/>
            </a:prstGeom>
            <a:noFill/>
            <a:ln w="9525">
              <a:solidFill>
                <a:schemeClr val="tx1"/>
              </a:solidFill>
              <a:round/>
              <a:headEnd/>
              <a:tailEnd/>
            </a:ln>
            <a:effectLst/>
          </p:spPr>
          <p:txBody>
            <a:bodyPr wrap="none" anchor="ctr"/>
            <a:lstStyle/>
            <a:p>
              <a:endParaRPr lang="en-US"/>
            </a:p>
          </p:txBody>
        </p:sp>
        <p:pic>
          <p:nvPicPr>
            <p:cNvPr id="429139" name="Picture 83"/>
            <p:cNvPicPr>
              <a:picLocks noChangeAspect="1" noChangeArrowheads="1"/>
            </p:cNvPicPr>
            <p:nvPr/>
          </p:nvPicPr>
          <p:blipFill>
            <a:blip r:embed="rId4" cstate="print"/>
            <a:srcRect/>
            <a:stretch>
              <a:fillRect/>
            </a:stretch>
          </p:blipFill>
          <p:spPr bwMode="auto">
            <a:xfrm>
              <a:off x="2544" y="1440"/>
              <a:ext cx="840" cy="306"/>
            </a:xfrm>
            <a:prstGeom prst="rect">
              <a:avLst/>
            </a:prstGeom>
            <a:noFill/>
            <a:ln w="9525">
              <a:noFill/>
              <a:miter lim="800000"/>
              <a:headEnd/>
              <a:tailEnd/>
            </a:ln>
            <a:effectLst/>
          </p:spPr>
        </p:pic>
        <p:sp>
          <p:nvSpPr>
            <p:cNvPr id="429140" name="Line 84"/>
            <p:cNvSpPr>
              <a:spLocks noChangeShapeType="1"/>
            </p:cNvSpPr>
            <p:nvPr/>
          </p:nvSpPr>
          <p:spPr bwMode="auto">
            <a:xfrm flipH="1" flipV="1">
              <a:off x="1392" y="1680"/>
              <a:ext cx="48" cy="192"/>
            </a:xfrm>
            <a:prstGeom prst="line">
              <a:avLst/>
            </a:prstGeom>
            <a:noFill/>
            <a:ln w="9525">
              <a:solidFill>
                <a:schemeClr val="tx1"/>
              </a:solidFill>
              <a:round/>
              <a:headEnd/>
              <a:tailEnd type="triangle" w="med" len="med"/>
            </a:ln>
            <a:effectLst/>
          </p:spPr>
          <p:txBody>
            <a:bodyPr wrap="none" anchor="ctr"/>
            <a:lstStyle/>
            <a:p>
              <a:endParaRPr lang="en-US"/>
            </a:p>
          </p:txBody>
        </p:sp>
        <p:sp>
          <p:nvSpPr>
            <p:cNvPr id="429141" name="Text Box 85"/>
            <p:cNvSpPr txBox="1">
              <a:spLocks noChangeArrowheads="1"/>
            </p:cNvSpPr>
            <p:nvPr/>
          </p:nvSpPr>
          <p:spPr bwMode="auto">
            <a:xfrm>
              <a:off x="3408" y="1776"/>
              <a:ext cx="912" cy="288"/>
            </a:xfrm>
            <a:prstGeom prst="rect">
              <a:avLst/>
            </a:prstGeom>
            <a:noFill/>
            <a:ln w="9525">
              <a:noFill/>
              <a:miter lim="800000"/>
              <a:headEnd/>
              <a:tailEnd/>
            </a:ln>
            <a:effectLst/>
          </p:spPr>
          <p:txBody>
            <a:bodyPr>
              <a:spAutoFit/>
            </a:bodyPr>
            <a:lstStyle/>
            <a:p>
              <a:pPr algn="l">
                <a:spcBef>
                  <a:spcPct val="50000"/>
                </a:spcBef>
              </a:pPr>
              <a:r>
                <a:rPr lang="en-US" sz="1200" b="1">
                  <a:solidFill>
                    <a:schemeClr val="tx1"/>
                  </a:solidFill>
                  <a:latin typeface="Times New Roman" pitchFamily="18" charset="0"/>
                </a:rPr>
                <a:t>Network Hub, Router, or Switch</a:t>
              </a:r>
              <a:r>
                <a:rPr lang="en-US" b="1">
                  <a:solidFill>
                    <a:schemeClr val="tx1"/>
                  </a:solidFill>
                  <a:latin typeface="Times New Roman" pitchFamily="18" charset="0"/>
                </a:rPr>
                <a:t> </a:t>
              </a:r>
            </a:p>
          </p:txBody>
        </p:sp>
        <p:sp>
          <p:nvSpPr>
            <p:cNvPr id="429142" name="Line 86"/>
            <p:cNvSpPr>
              <a:spLocks noChangeShapeType="1"/>
            </p:cNvSpPr>
            <p:nvPr/>
          </p:nvSpPr>
          <p:spPr bwMode="auto">
            <a:xfrm>
              <a:off x="2880" y="1680"/>
              <a:ext cx="0" cy="1248"/>
            </a:xfrm>
            <a:prstGeom prst="line">
              <a:avLst/>
            </a:prstGeom>
            <a:noFill/>
            <a:ln w="9525">
              <a:solidFill>
                <a:schemeClr val="tx1"/>
              </a:solidFill>
              <a:round/>
              <a:headEnd/>
              <a:tailEnd/>
            </a:ln>
            <a:effectLst/>
          </p:spPr>
          <p:txBody>
            <a:bodyPr wrap="none" anchor="ctr"/>
            <a:lstStyle/>
            <a:p>
              <a:endParaRPr lang="en-US"/>
            </a:p>
          </p:txBody>
        </p:sp>
        <p:pic>
          <p:nvPicPr>
            <p:cNvPr id="429143" name="Picture 87"/>
            <p:cNvPicPr>
              <a:picLocks noChangeAspect="1" noChangeArrowheads="1"/>
            </p:cNvPicPr>
            <p:nvPr/>
          </p:nvPicPr>
          <p:blipFill>
            <a:blip r:embed="rId5" cstate="print"/>
            <a:srcRect/>
            <a:stretch>
              <a:fillRect/>
            </a:stretch>
          </p:blipFill>
          <p:spPr bwMode="auto">
            <a:xfrm>
              <a:off x="2544" y="2208"/>
              <a:ext cx="672" cy="261"/>
            </a:xfrm>
            <a:prstGeom prst="rect">
              <a:avLst/>
            </a:prstGeom>
            <a:noFill/>
            <a:ln w="3175">
              <a:solidFill>
                <a:srgbClr val="000000"/>
              </a:solidFill>
              <a:miter lim="800000"/>
              <a:headEnd/>
              <a:tailEnd/>
            </a:ln>
          </p:spPr>
        </p:pic>
        <p:sp>
          <p:nvSpPr>
            <p:cNvPr id="429144" name="Rectangle 88"/>
            <p:cNvSpPr>
              <a:spLocks noChangeArrowheads="1"/>
            </p:cNvSpPr>
            <p:nvPr/>
          </p:nvSpPr>
          <p:spPr bwMode="auto">
            <a:xfrm>
              <a:off x="2763" y="1872"/>
              <a:ext cx="240" cy="19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 name="Group 89"/>
            <p:cNvGrpSpPr>
              <a:grpSpLocks/>
            </p:cNvGrpSpPr>
            <p:nvPr/>
          </p:nvGrpSpPr>
          <p:grpSpPr bwMode="auto">
            <a:xfrm>
              <a:off x="3744" y="2928"/>
              <a:ext cx="1306" cy="693"/>
              <a:chOff x="1926" y="2961"/>
              <a:chExt cx="1306" cy="693"/>
            </a:xfrm>
          </p:grpSpPr>
          <p:sp>
            <p:nvSpPr>
              <p:cNvPr id="429146" name="Rectangle 90"/>
              <p:cNvSpPr>
                <a:spLocks noChangeArrowheads="1"/>
              </p:cNvSpPr>
              <p:nvPr/>
            </p:nvSpPr>
            <p:spPr bwMode="auto">
              <a:xfrm>
                <a:off x="1926" y="2961"/>
                <a:ext cx="1306" cy="693"/>
              </a:xfrm>
              <a:prstGeom prst="rect">
                <a:avLst/>
              </a:prstGeom>
              <a:noFill/>
              <a:ln w="12700">
                <a:solidFill>
                  <a:srgbClr val="000000"/>
                </a:solidFill>
                <a:miter lim="800000"/>
                <a:headEnd type="none" w="sm" len="sm"/>
                <a:tailEnd type="none" w="sm" len="sm"/>
              </a:ln>
              <a:effectLst/>
            </p:spPr>
            <p:txBody>
              <a:bodyPr wrap="none" anchor="ctr"/>
              <a:lstStyle/>
              <a:p>
                <a:r>
                  <a:rPr lang="en-US" sz="800" b="1">
                    <a:latin typeface="Tahoma" pitchFamily="34" charset="0"/>
                  </a:rPr>
                  <a:t>=</a:t>
                </a:r>
              </a:p>
            </p:txBody>
          </p:sp>
          <p:sp>
            <p:nvSpPr>
              <p:cNvPr id="429147" name="Rectangle 91"/>
              <p:cNvSpPr>
                <a:spLocks noChangeArrowheads="1"/>
              </p:cNvSpPr>
              <p:nvPr/>
            </p:nvSpPr>
            <p:spPr bwMode="auto">
              <a:xfrm>
                <a:off x="1966" y="3102"/>
                <a:ext cx="731" cy="449"/>
              </a:xfrm>
              <a:prstGeom prst="rect">
                <a:avLst/>
              </a:prstGeom>
              <a:solidFill>
                <a:srgbClr val="FFFF66"/>
              </a:solidFill>
              <a:ln w="9525">
                <a:solidFill>
                  <a:srgbClr val="000000"/>
                </a:solidFill>
                <a:miter lim="800000"/>
                <a:headEnd/>
                <a:tailEnd/>
              </a:ln>
              <a:effectLst/>
            </p:spPr>
            <p:txBody>
              <a:bodyPr lIns="92075" tIns="46038" rIns="92075" bIns="46038">
                <a:spAutoFit/>
              </a:bodyPr>
              <a:lstStyle/>
              <a:p>
                <a:pPr algn="l"/>
                <a:r>
                  <a:rPr lang="en-US" sz="800">
                    <a:latin typeface="Times New Roman" pitchFamily="18" charset="0"/>
                  </a:rPr>
                  <a:t>Customer Provided Windows 95/NT Workstation with CSI’s Online WATCH S/W loaded.</a:t>
                </a:r>
                <a:endParaRPr lang="en-US" sz="900">
                  <a:latin typeface="Times New Roman" pitchFamily="18" charset="0"/>
                </a:endParaRPr>
              </a:p>
            </p:txBody>
          </p:sp>
          <p:pic>
            <p:nvPicPr>
              <p:cNvPr id="429148" name="Picture 92"/>
              <p:cNvPicPr>
                <a:picLocks noChangeAspect="1" noChangeArrowheads="1"/>
              </p:cNvPicPr>
              <p:nvPr/>
            </p:nvPicPr>
            <p:blipFill>
              <a:blip r:embed="rId6" cstate="print"/>
              <a:srcRect/>
              <a:stretch>
                <a:fillRect/>
              </a:stretch>
            </p:blipFill>
            <p:spPr bwMode="auto">
              <a:xfrm>
                <a:off x="2743" y="3171"/>
                <a:ext cx="415" cy="292"/>
              </a:xfrm>
              <a:prstGeom prst="rect">
                <a:avLst/>
              </a:prstGeom>
              <a:noFill/>
              <a:ln w="9525">
                <a:noFill/>
                <a:miter lim="800000"/>
                <a:headEnd/>
                <a:tailEnd/>
              </a:ln>
            </p:spPr>
          </p:pic>
          <p:sp>
            <p:nvSpPr>
              <p:cNvPr id="429149" name="Text Box 93"/>
              <p:cNvSpPr txBox="1">
                <a:spLocks noChangeArrowheads="1"/>
              </p:cNvSpPr>
              <p:nvPr/>
            </p:nvSpPr>
            <p:spPr bwMode="auto">
              <a:xfrm>
                <a:off x="2152" y="2961"/>
                <a:ext cx="968" cy="135"/>
              </a:xfrm>
              <a:prstGeom prst="rect">
                <a:avLst/>
              </a:prstGeom>
              <a:noFill/>
              <a:ln w="9525">
                <a:noFill/>
                <a:miter lim="800000"/>
                <a:headEnd/>
                <a:tailEnd/>
              </a:ln>
              <a:effectLst/>
            </p:spPr>
            <p:txBody>
              <a:bodyPr>
                <a:spAutoFit/>
              </a:bodyPr>
              <a:lstStyle/>
              <a:p>
                <a:pPr algn="l">
                  <a:spcBef>
                    <a:spcPct val="50000"/>
                  </a:spcBef>
                </a:pPr>
                <a:r>
                  <a:rPr lang="en-US" sz="800" b="1">
                    <a:solidFill>
                      <a:schemeClr val="tx1"/>
                    </a:solidFill>
                    <a:latin typeface="Tahoma" pitchFamily="34" charset="0"/>
                  </a:rPr>
                  <a:t>Maintenance Office</a:t>
                </a:r>
              </a:p>
            </p:txBody>
          </p:sp>
        </p:grpSp>
        <p:grpSp>
          <p:nvGrpSpPr>
            <p:cNvPr id="12" name="Group 94"/>
            <p:cNvGrpSpPr>
              <a:grpSpLocks/>
            </p:cNvGrpSpPr>
            <p:nvPr/>
          </p:nvGrpSpPr>
          <p:grpSpPr bwMode="auto">
            <a:xfrm>
              <a:off x="816" y="2928"/>
              <a:ext cx="1306" cy="693"/>
              <a:chOff x="1926" y="2961"/>
              <a:chExt cx="1306" cy="693"/>
            </a:xfrm>
          </p:grpSpPr>
          <p:sp>
            <p:nvSpPr>
              <p:cNvPr id="429151" name="Rectangle 95"/>
              <p:cNvSpPr>
                <a:spLocks noChangeArrowheads="1"/>
              </p:cNvSpPr>
              <p:nvPr/>
            </p:nvSpPr>
            <p:spPr bwMode="auto">
              <a:xfrm>
                <a:off x="1926" y="2961"/>
                <a:ext cx="1306" cy="693"/>
              </a:xfrm>
              <a:prstGeom prst="rect">
                <a:avLst/>
              </a:prstGeom>
              <a:noFill/>
              <a:ln w="12700">
                <a:solidFill>
                  <a:srgbClr val="000000"/>
                </a:solidFill>
                <a:miter lim="800000"/>
                <a:headEnd type="none" w="sm" len="sm"/>
                <a:tailEnd type="none" w="sm" len="sm"/>
              </a:ln>
              <a:effectLst/>
            </p:spPr>
            <p:txBody>
              <a:bodyPr wrap="none" anchor="ctr"/>
              <a:lstStyle/>
              <a:p>
                <a:r>
                  <a:rPr lang="en-US" sz="800" b="1">
                    <a:latin typeface="Tahoma" pitchFamily="34" charset="0"/>
                  </a:rPr>
                  <a:t>=</a:t>
                </a:r>
              </a:p>
            </p:txBody>
          </p:sp>
          <p:sp>
            <p:nvSpPr>
              <p:cNvPr id="429152" name="Rectangle 96"/>
              <p:cNvSpPr>
                <a:spLocks noChangeArrowheads="1"/>
              </p:cNvSpPr>
              <p:nvPr/>
            </p:nvSpPr>
            <p:spPr bwMode="auto">
              <a:xfrm>
                <a:off x="1966" y="3102"/>
                <a:ext cx="731" cy="449"/>
              </a:xfrm>
              <a:prstGeom prst="rect">
                <a:avLst/>
              </a:prstGeom>
              <a:solidFill>
                <a:srgbClr val="FFFF66"/>
              </a:solidFill>
              <a:ln w="9525">
                <a:solidFill>
                  <a:srgbClr val="000000"/>
                </a:solidFill>
                <a:miter lim="800000"/>
                <a:headEnd/>
                <a:tailEnd/>
              </a:ln>
              <a:effectLst/>
            </p:spPr>
            <p:txBody>
              <a:bodyPr lIns="92075" tIns="46038" rIns="92075" bIns="46038">
                <a:spAutoFit/>
              </a:bodyPr>
              <a:lstStyle/>
              <a:p>
                <a:pPr algn="l"/>
                <a:r>
                  <a:rPr lang="en-US" sz="800">
                    <a:latin typeface="Times New Roman" pitchFamily="18" charset="0"/>
                  </a:rPr>
                  <a:t>Customer Provided Windows 95/NT Workstation with CSI’s Online WATCH S/W loaded.</a:t>
                </a:r>
                <a:endParaRPr lang="en-US" sz="900">
                  <a:latin typeface="Times New Roman" pitchFamily="18" charset="0"/>
                </a:endParaRPr>
              </a:p>
            </p:txBody>
          </p:sp>
          <p:pic>
            <p:nvPicPr>
              <p:cNvPr id="429153" name="Picture 97"/>
              <p:cNvPicPr>
                <a:picLocks noChangeAspect="1" noChangeArrowheads="1"/>
              </p:cNvPicPr>
              <p:nvPr/>
            </p:nvPicPr>
            <p:blipFill>
              <a:blip r:embed="rId6" cstate="print"/>
              <a:srcRect/>
              <a:stretch>
                <a:fillRect/>
              </a:stretch>
            </p:blipFill>
            <p:spPr bwMode="auto">
              <a:xfrm>
                <a:off x="2743" y="3171"/>
                <a:ext cx="415" cy="292"/>
              </a:xfrm>
              <a:prstGeom prst="rect">
                <a:avLst/>
              </a:prstGeom>
              <a:noFill/>
              <a:ln w="9525">
                <a:noFill/>
                <a:miter lim="800000"/>
                <a:headEnd/>
                <a:tailEnd/>
              </a:ln>
            </p:spPr>
          </p:pic>
          <p:sp>
            <p:nvSpPr>
              <p:cNvPr id="429154" name="Text Box 98"/>
              <p:cNvSpPr txBox="1">
                <a:spLocks noChangeArrowheads="1"/>
              </p:cNvSpPr>
              <p:nvPr/>
            </p:nvSpPr>
            <p:spPr bwMode="auto">
              <a:xfrm>
                <a:off x="2152" y="2961"/>
                <a:ext cx="968" cy="135"/>
              </a:xfrm>
              <a:prstGeom prst="rect">
                <a:avLst/>
              </a:prstGeom>
              <a:noFill/>
              <a:ln w="9525">
                <a:noFill/>
                <a:miter lim="800000"/>
                <a:headEnd/>
                <a:tailEnd/>
              </a:ln>
              <a:effectLst/>
            </p:spPr>
            <p:txBody>
              <a:bodyPr>
                <a:spAutoFit/>
              </a:bodyPr>
              <a:lstStyle/>
              <a:p>
                <a:pPr algn="l">
                  <a:spcBef>
                    <a:spcPct val="50000"/>
                  </a:spcBef>
                </a:pPr>
                <a:r>
                  <a:rPr lang="en-US" sz="800" b="1">
                    <a:solidFill>
                      <a:schemeClr val="tx1"/>
                    </a:solidFill>
                    <a:latin typeface="Tahoma" pitchFamily="34" charset="0"/>
                  </a:rPr>
                  <a:t>Reliability Engineering</a:t>
                </a:r>
              </a:p>
            </p:txBody>
          </p:sp>
        </p:grpSp>
        <p:sp>
          <p:nvSpPr>
            <p:cNvPr id="429155" name="Line 99"/>
            <p:cNvSpPr>
              <a:spLocks noChangeShapeType="1"/>
            </p:cNvSpPr>
            <p:nvPr/>
          </p:nvSpPr>
          <p:spPr bwMode="auto">
            <a:xfrm flipV="1">
              <a:off x="4032" y="1632"/>
              <a:ext cx="240" cy="192"/>
            </a:xfrm>
            <a:prstGeom prst="line">
              <a:avLst/>
            </a:prstGeom>
            <a:noFill/>
            <a:ln w="9525">
              <a:solidFill>
                <a:schemeClr val="tx1"/>
              </a:solidFill>
              <a:round/>
              <a:headEnd/>
              <a:tailEnd type="triangle" w="med" len="med"/>
            </a:ln>
            <a:effectLst/>
          </p:spPr>
          <p:txBody>
            <a:bodyPr wrap="none" anchor="ctr"/>
            <a:lstStyle/>
            <a:p>
              <a:endParaRPr lang="en-US"/>
            </a:p>
          </p:txBody>
        </p:sp>
        <p:sp>
          <p:nvSpPr>
            <p:cNvPr id="429156" name="Line 100"/>
            <p:cNvSpPr>
              <a:spLocks noChangeShapeType="1"/>
            </p:cNvSpPr>
            <p:nvPr/>
          </p:nvSpPr>
          <p:spPr bwMode="auto">
            <a:xfrm flipH="1">
              <a:off x="3072" y="1872"/>
              <a:ext cx="336" cy="48"/>
            </a:xfrm>
            <a:prstGeom prst="line">
              <a:avLst/>
            </a:prstGeom>
            <a:noFill/>
            <a:ln w="9525">
              <a:solidFill>
                <a:schemeClr val="tx1"/>
              </a:solidFill>
              <a:round/>
              <a:headEnd/>
              <a:tailEnd type="triangle" w="med" len="med"/>
            </a:ln>
            <a:effectLst/>
          </p:spPr>
          <p:txBody>
            <a:bodyPr wrap="none" anchor="ctr"/>
            <a:lstStyle/>
            <a:p>
              <a:endParaRPr lang="en-US"/>
            </a:p>
          </p:txBody>
        </p:sp>
        <p:sp>
          <p:nvSpPr>
            <p:cNvPr id="429157" name="Line 101"/>
            <p:cNvSpPr>
              <a:spLocks noChangeShapeType="1"/>
            </p:cNvSpPr>
            <p:nvPr/>
          </p:nvSpPr>
          <p:spPr bwMode="auto">
            <a:xfrm>
              <a:off x="2400" y="2016"/>
              <a:ext cx="960" cy="0"/>
            </a:xfrm>
            <a:prstGeom prst="line">
              <a:avLst/>
            </a:prstGeom>
            <a:noFill/>
            <a:ln w="9525">
              <a:solidFill>
                <a:schemeClr val="tx1"/>
              </a:solidFill>
              <a:round/>
              <a:headEnd/>
              <a:tailEnd/>
            </a:ln>
            <a:effectLst/>
          </p:spPr>
          <p:txBody>
            <a:bodyPr wrap="none" anchor="ctr"/>
            <a:lstStyle/>
            <a:p>
              <a:endParaRPr lang="en-US"/>
            </a:p>
          </p:txBody>
        </p:sp>
        <p:sp>
          <p:nvSpPr>
            <p:cNvPr id="429158" name="Line 102"/>
            <p:cNvSpPr>
              <a:spLocks noChangeShapeType="1"/>
            </p:cNvSpPr>
            <p:nvPr/>
          </p:nvSpPr>
          <p:spPr bwMode="auto">
            <a:xfrm>
              <a:off x="3360" y="2016"/>
              <a:ext cx="0" cy="816"/>
            </a:xfrm>
            <a:prstGeom prst="line">
              <a:avLst/>
            </a:prstGeom>
            <a:noFill/>
            <a:ln w="9525">
              <a:solidFill>
                <a:schemeClr val="tx1"/>
              </a:solidFill>
              <a:round/>
              <a:headEnd/>
              <a:tailEnd/>
            </a:ln>
            <a:effectLst/>
          </p:spPr>
          <p:txBody>
            <a:bodyPr wrap="none" anchor="ctr"/>
            <a:lstStyle/>
            <a:p>
              <a:endParaRPr lang="en-US"/>
            </a:p>
          </p:txBody>
        </p:sp>
        <p:sp>
          <p:nvSpPr>
            <p:cNvPr id="429159" name="Line 103"/>
            <p:cNvSpPr>
              <a:spLocks noChangeShapeType="1"/>
            </p:cNvSpPr>
            <p:nvPr/>
          </p:nvSpPr>
          <p:spPr bwMode="auto">
            <a:xfrm>
              <a:off x="3360" y="2832"/>
              <a:ext cx="1968"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429160" name="Line 104"/>
            <p:cNvSpPr>
              <a:spLocks noChangeShapeType="1"/>
            </p:cNvSpPr>
            <p:nvPr/>
          </p:nvSpPr>
          <p:spPr bwMode="auto">
            <a:xfrm flipV="1">
              <a:off x="4882" y="2832"/>
              <a:ext cx="0" cy="288"/>
            </a:xfrm>
            <a:prstGeom prst="line">
              <a:avLst/>
            </a:prstGeom>
            <a:noFill/>
            <a:ln w="9525">
              <a:solidFill>
                <a:schemeClr val="tx1"/>
              </a:solidFill>
              <a:round/>
              <a:headEnd/>
              <a:tailEnd/>
            </a:ln>
            <a:effectLst/>
          </p:spPr>
          <p:txBody>
            <a:bodyPr wrap="none" anchor="ctr"/>
            <a:lstStyle/>
            <a:p>
              <a:endParaRPr lang="en-US"/>
            </a:p>
          </p:txBody>
        </p:sp>
        <p:sp>
          <p:nvSpPr>
            <p:cNvPr id="429161" name="Line 105"/>
            <p:cNvSpPr>
              <a:spLocks noChangeShapeType="1"/>
            </p:cNvSpPr>
            <p:nvPr/>
          </p:nvSpPr>
          <p:spPr bwMode="auto">
            <a:xfrm>
              <a:off x="2400" y="2016"/>
              <a:ext cx="0" cy="816"/>
            </a:xfrm>
            <a:prstGeom prst="line">
              <a:avLst/>
            </a:prstGeom>
            <a:noFill/>
            <a:ln w="9525">
              <a:solidFill>
                <a:schemeClr val="tx1"/>
              </a:solidFill>
              <a:round/>
              <a:headEnd/>
              <a:tailEnd/>
            </a:ln>
            <a:effectLst/>
          </p:spPr>
          <p:txBody>
            <a:bodyPr wrap="none" anchor="ctr"/>
            <a:lstStyle/>
            <a:p>
              <a:endParaRPr lang="en-US"/>
            </a:p>
          </p:txBody>
        </p:sp>
        <p:sp>
          <p:nvSpPr>
            <p:cNvPr id="429162" name="Line 106"/>
            <p:cNvSpPr>
              <a:spLocks noChangeShapeType="1"/>
            </p:cNvSpPr>
            <p:nvPr/>
          </p:nvSpPr>
          <p:spPr bwMode="auto">
            <a:xfrm flipH="1">
              <a:off x="576" y="2832"/>
              <a:ext cx="182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429163" name="Line 107"/>
            <p:cNvSpPr>
              <a:spLocks noChangeShapeType="1"/>
            </p:cNvSpPr>
            <p:nvPr/>
          </p:nvSpPr>
          <p:spPr bwMode="auto">
            <a:xfrm>
              <a:off x="1968" y="2832"/>
              <a:ext cx="0" cy="288"/>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a:t>General…to Specific</a:t>
            </a:r>
          </a:p>
        </p:txBody>
      </p:sp>
      <p:pic>
        <p:nvPicPr>
          <p:cNvPr id="398341" name="Picture 5" descr="turbo - from this"/>
          <p:cNvPicPr>
            <a:picLocks noChangeAspect="1" noChangeArrowheads="1"/>
          </p:cNvPicPr>
          <p:nvPr/>
        </p:nvPicPr>
        <p:blipFill>
          <a:blip r:embed="rId2" cstate="print"/>
          <a:srcRect/>
          <a:stretch>
            <a:fillRect/>
          </a:stretch>
        </p:blipFill>
        <p:spPr bwMode="auto">
          <a:xfrm>
            <a:off x="490538" y="1090613"/>
            <a:ext cx="5378450" cy="2867025"/>
          </a:xfrm>
          <a:prstGeom prst="rect">
            <a:avLst/>
          </a:prstGeom>
          <a:noFill/>
          <a:ln w="9525">
            <a:noFill/>
            <a:miter lim="800000"/>
            <a:headEnd/>
            <a:tailEnd/>
          </a:ln>
        </p:spPr>
      </p:pic>
      <p:pic>
        <p:nvPicPr>
          <p:cNvPr id="398340" name="Picture 4" descr="turbo - to this"/>
          <p:cNvPicPr>
            <a:picLocks noChangeAspect="1" noChangeArrowheads="1"/>
          </p:cNvPicPr>
          <p:nvPr/>
        </p:nvPicPr>
        <p:blipFill>
          <a:blip r:embed="rId3" cstate="print"/>
          <a:srcRect/>
          <a:stretch>
            <a:fillRect/>
          </a:stretch>
        </p:blipFill>
        <p:spPr bwMode="auto">
          <a:xfrm>
            <a:off x="4281488" y="3006725"/>
            <a:ext cx="4267200" cy="3103563"/>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Line 2"/>
          <p:cNvSpPr>
            <a:spLocks noChangeShapeType="1"/>
          </p:cNvSpPr>
          <p:nvPr/>
        </p:nvSpPr>
        <p:spPr bwMode="auto">
          <a:xfrm>
            <a:off x="381000" y="6858000"/>
            <a:ext cx="8382000" cy="0"/>
          </a:xfrm>
          <a:prstGeom prst="line">
            <a:avLst/>
          </a:prstGeom>
          <a:noFill/>
          <a:ln w="9525">
            <a:solidFill>
              <a:schemeClr val="tx1"/>
            </a:solidFill>
            <a:round/>
            <a:headEnd/>
            <a:tailEnd/>
          </a:ln>
          <a:effectLst/>
        </p:spPr>
        <p:txBody>
          <a:bodyPr wrap="none" anchor="ctr"/>
          <a:lstStyle/>
          <a:p>
            <a:endParaRPr lang="en-US"/>
          </a:p>
        </p:txBody>
      </p:sp>
      <p:pic>
        <p:nvPicPr>
          <p:cNvPr id="418819" name="Picture 3" descr="CSIRED"/>
          <p:cNvPicPr>
            <a:picLocks noChangeAspect="1" noChangeArrowheads="1"/>
          </p:cNvPicPr>
          <p:nvPr/>
        </p:nvPicPr>
        <p:blipFill>
          <a:blip r:embed="rId2" cstate="print">
            <a:lum bright="-12000" contrast="-18000"/>
          </a:blip>
          <a:srcRect/>
          <a:stretch>
            <a:fillRect/>
          </a:stretch>
        </p:blipFill>
        <p:spPr bwMode="auto">
          <a:xfrm>
            <a:off x="8534400" y="1236663"/>
            <a:ext cx="481013" cy="211137"/>
          </a:xfrm>
          <a:prstGeom prst="rect">
            <a:avLst/>
          </a:prstGeom>
          <a:noFill/>
        </p:spPr>
      </p:pic>
      <p:pic>
        <p:nvPicPr>
          <p:cNvPr id="418820" name="Picture 4"/>
          <p:cNvPicPr>
            <a:picLocks noChangeAspect="1" noChangeArrowheads="1"/>
          </p:cNvPicPr>
          <p:nvPr/>
        </p:nvPicPr>
        <p:blipFill>
          <a:blip r:embed="rId3" cstate="print">
            <a:lum bright="-12000" contrast="-18000"/>
          </a:blip>
          <a:srcRect/>
          <a:stretch>
            <a:fillRect/>
          </a:stretch>
        </p:blipFill>
        <p:spPr bwMode="auto">
          <a:xfrm>
            <a:off x="8305800" y="6324600"/>
            <a:ext cx="671513" cy="447675"/>
          </a:xfrm>
          <a:prstGeom prst="rect">
            <a:avLst/>
          </a:prstGeom>
          <a:noFill/>
          <a:ln w="9525">
            <a:noFill/>
            <a:miter lim="800000"/>
            <a:headEnd/>
            <a:tailEnd/>
          </a:ln>
        </p:spPr>
      </p:pic>
      <p:sp>
        <p:nvSpPr>
          <p:cNvPr id="418821" name="Text Box 5"/>
          <p:cNvSpPr txBox="1">
            <a:spLocks noChangeArrowheads="1"/>
          </p:cNvSpPr>
          <p:nvPr/>
        </p:nvSpPr>
        <p:spPr bwMode="auto">
          <a:xfrm>
            <a:off x="498475" y="1143000"/>
            <a:ext cx="7767638" cy="304800"/>
          </a:xfrm>
          <a:prstGeom prst="rect">
            <a:avLst/>
          </a:prstGeom>
          <a:noFill/>
          <a:ln w="9525">
            <a:noFill/>
            <a:miter lim="800000"/>
            <a:headEnd/>
            <a:tailEnd/>
          </a:ln>
          <a:effectLst/>
        </p:spPr>
        <p:txBody>
          <a:bodyPr wrap="none">
            <a:spAutoFit/>
          </a:bodyPr>
          <a:lstStyle/>
          <a:p>
            <a:pPr algn="l"/>
            <a:r>
              <a:rPr lang="en-US" sz="1400">
                <a:solidFill>
                  <a:schemeClr val="tx1"/>
                </a:solidFill>
                <a:effectLst>
                  <a:outerShdw blurRad="38100" dist="38100" dir="2700000" algn="tl">
                    <a:srgbClr val="C0C0C0"/>
                  </a:outerShdw>
                </a:effectLst>
                <a:latin typeface="Verdana" pitchFamily="34" charset="0"/>
              </a:rPr>
              <a:t>2301 Compressor - Asset Reliability System - CSI 4500 Series </a:t>
            </a:r>
            <a:r>
              <a:rPr lang="en-US" sz="1400" i="1">
                <a:solidFill>
                  <a:schemeClr val="tx1"/>
                </a:solidFill>
                <a:effectLst>
                  <a:outerShdw blurRad="38100" dist="38100" dir="2700000" algn="tl">
                    <a:srgbClr val="C0C0C0"/>
                  </a:outerShdw>
                </a:effectLst>
                <a:latin typeface="Verdana" pitchFamily="34" charset="0"/>
              </a:rPr>
              <a:t>Online RBM</a:t>
            </a:r>
            <a:r>
              <a:rPr lang="en-US" sz="900" i="1">
                <a:solidFill>
                  <a:schemeClr val="tx1"/>
                </a:solidFill>
                <a:effectLst>
                  <a:outerShdw blurRad="38100" dist="38100" dir="2700000" algn="tl">
                    <a:srgbClr val="C0C0C0"/>
                  </a:outerShdw>
                </a:effectLst>
                <a:latin typeface="Verdana" pitchFamily="34" charset="0"/>
              </a:rPr>
              <a:t>CONSULTANT</a:t>
            </a:r>
            <a:r>
              <a:rPr lang="en-US" sz="1000" i="1" baseline="40000">
                <a:solidFill>
                  <a:schemeClr val="tx1"/>
                </a:solidFill>
                <a:effectLst>
                  <a:outerShdw blurRad="38100" dist="38100" dir="2700000" algn="tl">
                    <a:srgbClr val="C0C0C0"/>
                  </a:outerShdw>
                </a:effectLst>
                <a:latin typeface="Verdana" pitchFamily="34" charset="0"/>
              </a:rPr>
              <a:t>TM</a:t>
            </a:r>
            <a:endParaRPr lang="en-US" sz="1400">
              <a:solidFill>
                <a:schemeClr val="tx1"/>
              </a:solidFill>
              <a:effectLst>
                <a:outerShdw blurRad="38100" dist="38100" dir="2700000" algn="tl">
                  <a:srgbClr val="C0C0C0"/>
                </a:outerShdw>
              </a:effectLst>
              <a:latin typeface="Verdana" pitchFamily="34" charset="0"/>
            </a:endParaRPr>
          </a:p>
        </p:txBody>
      </p:sp>
      <p:sp>
        <p:nvSpPr>
          <p:cNvPr id="418822" name="Rectangle 6"/>
          <p:cNvSpPr>
            <a:spLocks noChangeArrowheads="1"/>
          </p:cNvSpPr>
          <p:nvPr/>
        </p:nvSpPr>
        <p:spPr bwMode="auto">
          <a:xfrm>
            <a:off x="292100" y="406400"/>
            <a:ext cx="7594600" cy="723900"/>
          </a:xfrm>
          <a:prstGeom prst="rect">
            <a:avLst/>
          </a:prstGeom>
          <a:noFill/>
          <a:ln w="9525">
            <a:noFill/>
            <a:miter lim="800000"/>
            <a:headEnd/>
            <a:tailEnd/>
          </a:ln>
          <a:effectLst>
            <a:outerShdw dist="35921" dir="2700000" algn="ctr" rotWithShape="0">
              <a:schemeClr val="bg1"/>
            </a:outerShdw>
          </a:effectLst>
        </p:spPr>
        <p:txBody>
          <a:bodyPr anchor="b"/>
          <a:lstStyle/>
          <a:p>
            <a:pPr algn="l">
              <a:lnSpc>
                <a:spcPct val="85000"/>
              </a:lnSpc>
            </a:pPr>
            <a:r>
              <a:rPr lang="en-US" sz="3200" b="1" i="1">
                <a:solidFill>
                  <a:schemeClr val="tx1"/>
                </a:solidFill>
                <a:effectLst>
                  <a:outerShdw blurRad="38100" dist="38100" dir="2700000" algn="tl">
                    <a:srgbClr val="C0C0C0"/>
                  </a:outerShdw>
                </a:effectLst>
              </a:rPr>
              <a:t>Graphical Interfaces - Overall</a:t>
            </a:r>
          </a:p>
        </p:txBody>
      </p:sp>
      <p:pic>
        <p:nvPicPr>
          <p:cNvPr id="418823" name="Picture 7"/>
          <p:cNvPicPr>
            <a:picLocks noChangeAspect="1" noChangeArrowheads="1"/>
          </p:cNvPicPr>
          <p:nvPr/>
        </p:nvPicPr>
        <p:blipFill>
          <a:blip r:embed="rId4" cstate="print"/>
          <a:srcRect/>
          <a:stretch>
            <a:fillRect/>
          </a:stretch>
        </p:blipFill>
        <p:spPr bwMode="auto">
          <a:xfrm>
            <a:off x="1419225" y="1473200"/>
            <a:ext cx="6062663" cy="45466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ChangeArrowheads="1"/>
          </p:cNvSpPr>
          <p:nvPr/>
        </p:nvSpPr>
        <p:spPr bwMode="auto">
          <a:xfrm>
            <a:off x="0" y="1066800"/>
            <a:ext cx="9144000" cy="5791200"/>
          </a:xfrm>
          <a:prstGeom prst="rect">
            <a:avLst/>
          </a:prstGeom>
          <a:gradFill rotWithShape="0">
            <a:gsLst>
              <a:gs pos="0">
                <a:srgbClr val="CCCCFF"/>
              </a:gs>
              <a:gs pos="50000">
                <a:srgbClr val="CCCCFF">
                  <a:gamma/>
                  <a:shade val="46275"/>
                  <a:invGamma/>
                </a:srgbClr>
              </a:gs>
              <a:gs pos="100000">
                <a:srgbClr val="CCCCFF"/>
              </a:gs>
            </a:gsLst>
            <a:lin ang="2700000" scaled="1"/>
          </a:gradFill>
          <a:ln w="9525">
            <a:solidFill>
              <a:schemeClr val="tx1"/>
            </a:solidFill>
            <a:miter lim="800000"/>
            <a:headEnd/>
            <a:tailEnd/>
          </a:ln>
          <a:effectLst/>
        </p:spPr>
        <p:txBody>
          <a:bodyPr wrap="none" anchor="ctr"/>
          <a:lstStyle/>
          <a:p>
            <a:endParaRPr lang="en-US"/>
          </a:p>
        </p:txBody>
      </p:sp>
      <p:sp>
        <p:nvSpPr>
          <p:cNvPr id="420867" name="Line 3"/>
          <p:cNvSpPr>
            <a:spLocks noChangeShapeType="1"/>
          </p:cNvSpPr>
          <p:nvPr/>
        </p:nvSpPr>
        <p:spPr bwMode="auto">
          <a:xfrm>
            <a:off x="381000" y="6858000"/>
            <a:ext cx="8382000" cy="0"/>
          </a:xfrm>
          <a:prstGeom prst="line">
            <a:avLst/>
          </a:prstGeom>
          <a:noFill/>
          <a:ln w="9525">
            <a:solidFill>
              <a:schemeClr val="tx1"/>
            </a:solidFill>
            <a:round/>
            <a:headEnd/>
            <a:tailEnd/>
          </a:ln>
          <a:effectLst/>
        </p:spPr>
        <p:txBody>
          <a:bodyPr wrap="none" anchor="ctr"/>
          <a:lstStyle/>
          <a:p>
            <a:endParaRPr lang="en-US"/>
          </a:p>
        </p:txBody>
      </p:sp>
      <p:pic>
        <p:nvPicPr>
          <p:cNvPr id="420868" name="Picture 4" descr="CSIRED"/>
          <p:cNvPicPr>
            <a:picLocks noChangeAspect="1" noChangeArrowheads="1"/>
          </p:cNvPicPr>
          <p:nvPr/>
        </p:nvPicPr>
        <p:blipFill>
          <a:blip r:embed="rId2" cstate="print">
            <a:lum bright="-12000" contrast="-18000"/>
          </a:blip>
          <a:srcRect/>
          <a:stretch>
            <a:fillRect/>
          </a:stretch>
        </p:blipFill>
        <p:spPr bwMode="auto">
          <a:xfrm>
            <a:off x="8534400" y="1236663"/>
            <a:ext cx="481013" cy="211137"/>
          </a:xfrm>
          <a:prstGeom prst="rect">
            <a:avLst/>
          </a:prstGeom>
          <a:noFill/>
        </p:spPr>
      </p:pic>
      <p:pic>
        <p:nvPicPr>
          <p:cNvPr id="420869" name="Picture 5"/>
          <p:cNvPicPr>
            <a:picLocks noChangeAspect="1" noChangeArrowheads="1"/>
          </p:cNvPicPr>
          <p:nvPr/>
        </p:nvPicPr>
        <p:blipFill>
          <a:blip r:embed="rId3" cstate="print">
            <a:lum bright="-12000" contrast="-18000"/>
          </a:blip>
          <a:srcRect/>
          <a:stretch>
            <a:fillRect/>
          </a:stretch>
        </p:blipFill>
        <p:spPr bwMode="auto">
          <a:xfrm>
            <a:off x="8305800" y="6324600"/>
            <a:ext cx="671513" cy="447675"/>
          </a:xfrm>
          <a:prstGeom prst="rect">
            <a:avLst/>
          </a:prstGeom>
          <a:noFill/>
          <a:ln w="9525">
            <a:noFill/>
            <a:miter lim="800000"/>
            <a:headEnd/>
            <a:tailEnd/>
          </a:ln>
        </p:spPr>
      </p:pic>
      <p:sp>
        <p:nvSpPr>
          <p:cNvPr id="420870" name="Rectangle 6"/>
          <p:cNvSpPr>
            <a:spLocks noChangeArrowheads="1"/>
          </p:cNvSpPr>
          <p:nvPr/>
        </p:nvSpPr>
        <p:spPr bwMode="auto">
          <a:xfrm>
            <a:off x="596900" y="304800"/>
            <a:ext cx="9537700" cy="723900"/>
          </a:xfrm>
          <a:prstGeom prst="rect">
            <a:avLst/>
          </a:prstGeom>
          <a:noFill/>
          <a:ln w="9525">
            <a:noFill/>
            <a:miter lim="800000"/>
            <a:headEnd/>
            <a:tailEnd/>
          </a:ln>
          <a:effectLst>
            <a:outerShdw dist="35921" dir="2700000" algn="ctr" rotWithShape="0">
              <a:schemeClr val="bg1"/>
            </a:outerShdw>
          </a:effectLst>
        </p:spPr>
        <p:txBody>
          <a:bodyPr anchor="b"/>
          <a:lstStyle/>
          <a:p>
            <a:pPr algn="l">
              <a:lnSpc>
                <a:spcPct val="85000"/>
              </a:lnSpc>
            </a:pPr>
            <a:r>
              <a:rPr lang="en-US" sz="2800" b="1" i="1">
                <a:solidFill>
                  <a:schemeClr val="tx1"/>
                </a:solidFill>
                <a:effectLst>
                  <a:outerShdw blurRad="38100" dist="38100" dir="2700000" algn="tl">
                    <a:srgbClr val="C0C0C0"/>
                  </a:outerShdw>
                </a:effectLst>
              </a:rPr>
              <a:t>Graphical Interfaces - Specific Faults</a:t>
            </a:r>
          </a:p>
        </p:txBody>
      </p:sp>
      <p:pic>
        <p:nvPicPr>
          <p:cNvPr id="420871" name="Picture 7"/>
          <p:cNvPicPr>
            <a:picLocks noChangeAspect="1" noChangeArrowheads="1"/>
          </p:cNvPicPr>
          <p:nvPr/>
        </p:nvPicPr>
        <p:blipFill>
          <a:blip r:embed="rId4" cstate="print"/>
          <a:srcRect/>
          <a:stretch>
            <a:fillRect/>
          </a:stretch>
        </p:blipFill>
        <p:spPr bwMode="auto">
          <a:xfrm>
            <a:off x="304800" y="1166813"/>
            <a:ext cx="7315200" cy="5462587"/>
          </a:xfrm>
          <a:prstGeom prst="rect">
            <a:avLst/>
          </a:prstGeom>
          <a:noFill/>
        </p:spPr>
      </p:pic>
      <p:grpSp>
        <p:nvGrpSpPr>
          <p:cNvPr id="2" name="Group 8"/>
          <p:cNvGrpSpPr>
            <a:grpSpLocks/>
          </p:cNvGrpSpPr>
          <p:nvPr/>
        </p:nvGrpSpPr>
        <p:grpSpPr bwMode="auto">
          <a:xfrm>
            <a:off x="6432550" y="2362200"/>
            <a:ext cx="2559050" cy="3117850"/>
            <a:chOff x="244" y="1008"/>
            <a:chExt cx="1612" cy="1964"/>
          </a:xfrm>
        </p:grpSpPr>
        <p:sp>
          <p:nvSpPr>
            <p:cNvPr id="420873" name="Rectangle 9"/>
            <p:cNvSpPr>
              <a:spLocks noChangeAspect="1" noChangeArrowheads="1"/>
            </p:cNvSpPr>
            <p:nvPr/>
          </p:nvSpPr>
          <p:spPr bwMode="auto">
            <a:xfrm>
              <a:off x="244" y="1008"/>
              <a:ext cx="1612" cy="1964"/>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420874" name="Text Box 10"/>
            <p:cNvSpPr txBox="1">
              <a:spLocks noChangeAspect="1" noChangeArrowheads="1"/>
            </p:cNvSpPr>
            <p:nvPr/>
          </p:nvSpPr>
          <p:spPr bwMode="auto">
            <a:xfrm>
              <a:off x="306" y="1158"/>
              <a:ext cx="966"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Overall Vibration</a:t>
              </a:r>
            </a:p>
          </p:txBody>
        </p:sp>
        <p:sp>
          <p:nvSpPr>
            <p:cNvPr id="420875" name="Text Box 11"/>
            <p:cNvSpPr txBox="1">
              <a:spLocks noChangeAspect="1" noChangeArrowheads="1"/>
            </p:cNvSpPr>
            <p:nvPr/>
          </p:nvSpPr>
          <p:spPr bwMode="auto">
            <a:xfrm>
              <a:off x="1319" y="1158"/>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3.204  mils</a:t>
              </a:r>
            </a:p>
          </p:txBody>
        </p:sp>
        <p:sp>
          <p:nvSpPr>
            <p:cNvPr id="420876" name="Text Box 12"/>
            <p:cNvSpPr txBox="1">
              <a:spLocks noChangeAspect="1" noChangeArrowheads="1"/>
            </p:cNvSpPr>
            <p:nvPr/>
          </p:nvSpPr>
          <p:spPr bwMode="auto">
            <a:xfrm>
              <a:off x="306" y="1322"/>
              <a:ext cx="966"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Oil Whirl/Whip</a:t>
              </a:r>
            </a:p>
          </p:txBody>
        </p:sp>
        <p:sp>
          <p:nvSpPr>
            <p:cNvPr id="420877" name="Text Box 13"/>
            <p:cNvSpPr txBox="1">
              <a:spLocks noChangeAspect="1" noChangeArrowheads="1"/>
            </p:cNvSpPr>
            <p:nvPr/>
          </p:nvSpPr>
          <p:spPr bwMode="auto">
            <a:xfrm>
              <a:off x="306" y="1484"/>
              <a:ext cx="966" cy="102"/>
            </a:xfrm>
            <a:prstGeom prst="rect">
              <a:avLst/>
            </a:prstGeom>
            <a:solidFill>
              <a:srgbClr val="FF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Rubs</a:t>
              </a:r>
            </a:p>
          </p:txBody>
        </p:sp>
        <p:sp>
          <p:nvSpPr>
            <p:cNvPr id="420878" name="Text Box 14"/>
            <p:cNvSpPr txBox="1">
              <a:spLocks noChangeAspect="1" noChangeArrowheads="1"/>
            </p:cNvSpPr>
            <p:nvPr/>
          </p:nvSpPr>
          <p:spPr bwMode="auto">
            <a:xfrm>
              <a:off x="306" y="1645"/>
              <a:ext cx="966"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Unbalance</a:t>
              </a:r>
            </a:p>
          </p:txBody>
        </p:sp>
        <p:sp>
          <p:nvSpPr>
            <p:cNvPr id="420879" name="Text Box 15"/>
            <p:cNvSpPr txBox="1">
              <a:spLocks noChangeAspect="1" noChangeArrowheads="1"/>
            </p:cNvSpPr>
            <p:nvPr/>
          </p:nvSpPr>
          <p:spPr bwMode="auto">
            <a:xfrm>
              <a:off x="306" y="1804"/>
              <a:ext cx="966"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1x Peak</a:t>
              </a:r>
            </a:p>
          </p:txBody>
        </p:sp>
        <p:sp>
          <p:nvSpPr>
            <p:cNvPr id="420880" name="Text Box 16"/>
            <p:cNvSpPr txBox="1">
              <a:spLocks noChangeAspect="1" noChangeArrowheads="1"/>
            </p:cNvSpPr>
            <p:nvPr/>
          </p:nvSpPr>
          <p:spPr bwMode="auto">
            <a:xfrm>
              <a:off x="306" y="1967"/>
              <a:ext cx="966"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1x Phase</a:t>
              </a:r>
            </a:p>
          </p:txBody>
        </p:sp>
        <p:sp>
          <p:nvSpPr>
            <p:cNvPr id="420881" name="Text Box 17"/>
            <p:cNvSpPr txBox="1">
              <a:spLocks noChangeAspect="1" noChangeArrowheads="1"/>
            </p:cNvSpPr>
            <p:nvPr/>
          </p:nvSpPr>
          <p:spPr bwMode="auto">
            <a:xfrm>
              <a:off x="306" y="2129"/>
              <a:ext cx="966"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Misalignment</a:t>
              </a:r>
            </a:p>
          </p:txBody>
        </p:sp>
        <p:sp>
          <p:nvSpPr>
            <p:cNvPr id="420882" name="Text Box 18"/>
            <p:cNvSpPr txBox="1">
              <a:spLocks noChangeAspect="1" noChangeArrowheads="1"/>
            </p:cNvSpPr>
            <p:nvPr/>
          </p:nvSpPr>
          <p:spPr bwMode="auto">
            <a:xfrm>
              <a:off x="306" y="2291"/>
              <a:ext cx="966"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2x Peak</a:t>
              </a:r>
            </a:p>
          </p:txBody>
        </p:sp>
        <p:sp>
          <p:nvSpPr>
            <p:cNvPr id="420883" name="Text Box 19"/>
            <p:cNvSpPr txBox="1">
              <a:spLocks noChangeAspect="1" noChangeArrowheads="1"/>
            </p:cNvSpPr>
            <p:nvPr/>
          </p:nvSpPr>
          <p:spPr bwMode="auto">
            <a:xfrm>
              <a:off x="296" y="1008"/>
              <a:ext cx="668" cy="154"/>
            </a:xfrm>
            <a:prstGeom prst="rect">
              <a:avLst/>
            </a:prstGeom>
            <a:noFill/>
            <a:ln w="9525">
              <a:noFill/>
              <a:miter lim="800000"/>
              <a:headEnd/>
              <a:tailEnd/>
            </a:ln>
            <a:effectLst/>
          </p:spPr>
          <p:txBody>
            <a:bodyPr wrap="none">
              <a:spAutoFit/>
            </a:bodyPr>
            <a:lstStyle/>
            <a:p>
              <a:pPr algn="l"/>
              <a:r>
                <a:rPr lang="en-US" sz="1000" u="sng">
                  <a:solidFill>
                    <a:schemeClr val="tx1"/>
                  </a:solidFill>
                  <a:latin typeface="Tahoma" pitchFamily="34" charset="0"/>
                </a:rPr>
                <a:t>Monitored Fault</a:t>
              </a:r>
            </a:p>
          </p:txBody>
        </p:sp>
        <p:sp>
          <p:nvSpPr>
            <p:cNvPr id="420884" name="Text Box 20"/>
            <p:cNvSpPr txBox="1">
              <a:spLocks noChangeAspect="1" noChangeArrowheads="1"/>
            </p:cNvSpPr>
            <p:nvPr/>
          </p:nvSpPr>
          <p:spPr bwMode="auto">
            <a:xfrm>
              <a:off x="1319" y="1009"/>
              <a:ext cx="195" cy="96"/>
            </a:xfrm>
            <a:prstGeom prst="rect">
              <a:avLst/>
            </a:prstGeom>
            <a:noFill/>
            <a:ln w="9525">
              <a:noFill/>
              <a:miter lim="800000"/>
              <a:headEnd/>
              <a:tailEnd/>
            </a:ln>
            <a:effectLst/>
          </p:spPr>
          <p:txBody>
            <a:bodyPr wrap="none" lIns="0" tIns="0" rIns="0" bIns="0">
              <a:spAutoFit/>
            </a:bodyPr>
            <a:lstStyle/>
            <a:p>
              <a:pPr algn="l"/>
              <a:r>
                <a:rPr lang="en-US" sz="1000" u="sng">
                  <a:solidFill>
                    <a:schemeClr val="tx1"/>
                  </a:solidFill>
                  <a:latin typeface="Tahoma" pitchFamily="34" charset="0"/>
                </a:rPr>
                <a:t>Value</a:t>
              </a:r>
            </a:p>
          </p:txBody>
        </p:sp>
        <p:sp>
          <p:nvSpPr>
            <p:cNvPr id="420885" name="Text Box 21"/>
            <p:cNvSpPr txBox="1">
              <a:spLocks noChangeAspect="1" noChangeArrowheads="1"/>
            </p:cNvSpPr>
            <p:nvPr/>
          </p:nvSpPr>
          <p:spPr bwMode="auto">
            <a:xfrm>
              <a:off x="1319" y="1317"/>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0.506  mils</a:t>
              </a:r>
            </a:p>
          </p:txBody>
        </p:sp>
        <p:sp>
          <p:nvSpPr>
            <p:cNvPr id="420886" name="Text Box 22"/>
            <p:cNvSpPr txBox="1">
              <a:spLocks noChangeAspect="1" noChangeArrowheads="1"/>
            </p:cNvSpPr>
            <p:nvPr/>
          </p:nvSpPr>
          <p:spPr bwMode="auto">
            <a:xfrm>
              <a:off x="1319" y="1484"/>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0.112 mils</a:t>
              </a:r>
            </a:p>
          </p:txBody>
        </p:sp>
        <p:sp>
          <p:nvSpPr>
            <p:cNvPr id="420887" name="Text Box 23"/>
            <p:cNvSpPr txBox="1">
              <a:spLocks noChangeAspect="1" noChangeArrowheads="1"/>
            </p:cNvSpPr>
            <p:nvPr/>
          </p:nvSpPr>
          <p:spPr bwMode="auto">
            <a:xfrm>
              <a:off x="1319" y="1645"/>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1.886  mils</a:t>
              </a:r>
            </a:p>
          </p:txBody>
        </p:sp>
        <p:sp>
          <p:nvSpPr>
            <p:cNvPr id="420888" name="Text Box 24"/>
            <p:cNvSpPr txBox="1">
              <a:spLocks noChangeAspect="1" noChangeArrowheads="1"/>
            </p:cNvSpPr>
            <p:nvPr/>
          </p:nvSpPr>
          <p:spPr bwMode="auto">
            <a:xfrm>
              <a:off x="1319" y="1801"/>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0.231  mils</a:t>
              </a:r>
            </a:p>
          </p:txBody>
        </p:sp>
        <p:sp>
          <p:nvSpPr>
            <p:cNvPr id="420889" name="Text Box 25"/>
            <p:cNvSpPr txBox="1">
              <a:spLocks noChangeAspect="1" noChangeArrowheads="1"/>
            </p:cNvSpPr>
            <p:nvPr/>
          </p:nvSpPr>
          <p:spPr bwMode="auto">
            <a:xfrm>
              <a:off x="1319" y="1967"/>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72 degrees</a:t>
              </a:r>
            </a:p>
          </p:txBody>
        </p:sp>
        <p:sp>
          <p:nvSpPr>
            <p:cNvPr id="420890" name="Text Box 26"/>
            <p:cNvSpPr txBox="1">
              <a:spLocks noChangeAspect="1" noChangeArrowheads="1"/>
            </p:cNvSpPr>
            <p:nvPr/>
          </p:nvSpPr>
          <p:spPr bwMode="auto">
            <a:xfrm>
              <a:off x="1319" y="2129"/>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0.107  mils</a:t>
              </a:r>
            </a:p>
          </p:txBody>
        </p:sp>
        <p:sp>
          <p:nvSpPr>
            <p:cNvPr id="420891" name="Text Box 27"/>
            <p:cNvSpPr txBox="1">
              <a:spLocks noChangeAspect="1" noChangeArrowheads="1"/>
            </p:cNvSpPr>
            <p:nvPr/>
          </p:nvSpPr>
          <p:spPr bwMode="auto">
            <a:xfrm>
              <a:off x="1319" y="2294"/>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1.886  mils</a:t>
              </a:r>
            </a:p>
          </p:txBody>
        </p:sp>
        <p:sp>
          <p:nvSpPr>
            <p:cNvPr id="420892" name="Text Box 28"/>
            <p:cNvSpPr txBox="1">
              <a:spLocks noChangeAspect="1" noChangeArrowheads="1"/>
            </p:cNvSpPr>
            <p:nvPr/>
          </p:nvSpPr>
          <p:spPr bwMode="auto">
            <a:xfrm>
              <a:off x="306" y="2454"/>
              <a:ext cx="966"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2x Phase (cracked shaft)</a:t>
              </a:r>
            </a:p>
          </p:txBody>
        </p:sp>
        <p:sp>
          <p:nvSpPr>
            <p:cNvPr id="420893" name="Text Box 29"/>
            <p:cNvSpPr txBox="1">
              <a:spLocks noChangeAspect="1" noChangeArrowheads="1"/>
            </p:cNvSpPr>
            <p:nvPr/>
          </p:nvSpPr>
          <p:spPr bwMode="auto">
            <a:xfrm>
              <a:off x="1319" y="2454"/>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  35 degree</a:t>
              </a:r>
            </a:p>
          </p:txBody>
        </p:sp>
        <p:sp>
          <p:nvSpPr>
            <p:cNvPr id="420894" name="Text Box 30"/>
            <p:cNvSpPr txBox="1">
              <a:spLocks noChangeAspect="1" noChangeArrowheads="1"/>
            </p:cNvSpPr>
            <p:nvPr/>
          </p:nvSpPr>
          <p:spPr bwMode="auto">
            <a:xfrm>
              <a:off x="306" y="2618"/>
              <a:ext cx="966"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Looseness</a:t>
              </a:r>
            </a:p>
          </p:txBody>
        </p:sp>
        <p:sp>
          <p:nvSpPr>
            <p:cNvPr id="420895" name="Text Box 31"/>
            <p:cNvSpPr txBox="1">
              <a:spLocks noChangeAspect="1" noChangeArrowheads="1"/>
            </p:cNvSpPr>
            <p:nvPr/>
          </p:nvSpPr>
          <p:spPr bwMode="auto">
            <a:xfrm>
              <a:off x="306" y="2780"/>
              <a:ext cx="966" cy="102"/>
            </a:xfrm>
            <a:prstGeom prst="rect">
              <a:avLst/>
            </a:prstGeom>
            <a:solidFill>
              <a:srgbClr val="FF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Non-Rotational</a:t>
              </a:r>
            </a:p>
          </p:txBody>
        </p:sp>
        <p:sp>
          <p:nvSpPr>
            <p:cNvPr id="420896" name="Text Box 32"/>
            <p:cNvSpPr txBox="1">
              <a:spLocks noChangeAspect="1" noChangeArrowheads="1"/>
            </p:cNvSpPr>
            <p:nvPr/>
          </p:nvSpPr>
          <p:spPr bwMode="auto">
            <a:xfrm>
              <a:off x="1319" y="2613"/>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0.231  mils</a:t>
              </a:r>
            </a:p>
          </p:txBody>
        </p:sp>
        <p:sp>
          <p:nvSpPr>
            <p:cNvPr id="420897" name="Text Box 33"/>
            <p:cNvSpPr txBox="1">
              <a:spLocks noChangeAspect="1" noChangeArrowheads="1"/>
            </p:cNvSpPr>
            <p:nvPr/>
          </p:nvSpPr>
          <p:spPr bwMode="auto">
            <a:xfrm>
              <a:off x="1319" y="2781"/>
              <a:ext cx="462" cy="102"/>
            </a:xfrm>
            <a:prstGeom prst="rect">
              <a:avLst/>
            </a:prstGeom>
            <a:solidFill>
              <a:srgbClr val="00FF00"/>
            </a:solidFill>
            <a:ln w="9525">
              <a:solidFill>
                <a:schemeClr val="tx1"/>
              </a:solidFill>
              <a:miter lim="800000"/>
              <a:headEnd/>
              <a:tailEnd/>
            </a:ln>
            <a:effectLst/>
          </p:spPr>
          <p:txBody>
            <a:bodyPr lIns="73152" tIns="0" rIns="0" bIns="0">
              <a:spAutoFit/>
            </a:bodyPr>
            <a:lstStyle/>
            <a:p>
              <a:pPr algn="l"/>
              <a:r>
                <a:rPr lang="en-US" sz="1000">
                  <a:solidFill>
                    <a:schemeClr val="tx1"/>
                  </a:solidFill>
                  <a:latin typeface="Tahoma" pitchFamily="34" charset="0"/>
                </a:rPr>
                <a:t>0.501  mils</a:t>
              </a: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7010" name="Object 2"/>
          <p:cNvGraphicFramePr>
            <a:graphicFrameLocks noChangeAspect="1"/>
          </p:cNvGraphicFramePr>
          <p:nvPr/>
        </p:nvGraphicFramePr>
        <p:xfrm>
          <a:off x="5181600" y="4800600"/>
          <a:ext cx="1981200" cy="1298575"/>
        </p:xfrm>
        <a:graphic>
          <a:graphicData uri="http://schemas.openxmlformats.org/presentationml/2006/ole">
            <p:oleObj spid="_x0000_s4098" name="Bitmap Image" r:id="rId3" imgW="9819925" imgH="7382644" progId="PBrush">
              <p:embed/>
            </p:oleObj>
          </a:graphicData>
        </a:graphic>
      </p:graphicFrame>
      <p:sp>
        <p:nvSpPr>
          <p:cNvPr id="427011" name="AutoShape 3"/>
          <p:cNvSpPr>
            <a:spLocks noChangeArrowheads="1"/>
          </p:cNvSpPr>
          <p:nvPr/>
        </p:nvSpPr>
        <p:spPr bwMode="auto">
          <a:xfrm>
            <a:off x="7924800" y="3581400"/>
            <a:ext cx="304800" cy="609600"/>
          </a:xfrm>
          <a:prstGeom prst="downArrow">
            <a:avLst>
              <a:gd name="adj1" fmla="val 50000"/>
              <a:gd name="adj2" fmla="val 50000"/>
            </a:avLst>
          </a:prstGeom>
          <a:solidFill>
            <a:schemeClr val="hlink"/>
          </a:solidFill>
          <a:ln w="9525">
            <a:solidFill>
              <a:schemeClr val="tx1"/>
            </a:solidFill>
            <a:miter lim="800000"/>
            <a:headEnd/>
            <a:tailEnd/>
          </a:ln>
          <a:effectLst/>
        </p:spPr>
        <p:txBody>
          <a:bodyPr wrap="none" anchor="ctr"/>
          <a:lstStyle/>
          <a:p>
            <a:endParaRPr lang="en-US"/>
          </a:p>
        </p:txBody>
      </p:sp>
      <p:sp>
        <p:nvSpPr>
          <p:cNvPr id="427012" name="Rectangle 4"/>
          <p:cNvSpPr>
            <a:spLocks noGrp="1" noChangeArrowheads="1"/>
          </p:cNvSpPr>
          <p:nvPr>
            <p:ph type="body" idx="1"/>
          </p:nvPr>
        </p:nvSpPr>
        <p:spPr>
          <a:xfrm>
            <a:off x="571500" y="1206500"/>
            <a:ext cx="6248400" cy="4546600"/>
          </a:xfrm>
          <a:noFill/>
          <a:ln/>
        </p:spPr>
        <p:txBody>
          <a:bodyPr lIns="92075" tIns="46038" rIns="92075" bIns="46038"/>
          <a:lstStyle/>
          <a:p>
            <a:pPr marL="457200" indent="-457200"/>
            <a:r>
              <a:rPr lang="en-US" sz="2400">
                <a:effectLst>
                  <a:outerShdw blurRad="38100" dist="38100" dir="2700000" algn="tl">
                    <a:srgbClr val="C0C0C0"/>
                  </a:outerShdw>
                </a:effectLst>
              </a:rPr>
              <a:t>Detect Detailed Machinery Problems</a:t>
            </a:r>
          </a:p>
          <a:p>
            <a:pPr marL="1041400" lvl="1" indent="-469900"/>
            <a:r>
              <a:rPr lang="en-US" sz="2000">
                <a:effectLst>
                  <a:outerShdw blurRad="38100" dist="38100" dir="2700000" algn="tl">
                    <a:srgbClr val="C0C0C0"/>
                  </a:outerShdw>
                </a:effectLst>
              </a:rPr>
              <a:t>Unbalance, Misalignment, Looseness, Shaft Cracks, Oil Whirl, Phase, Rubs, Gear and Bearing Problems</a:t>
            </a:r>
          </a:p>
          <a:p>
            <a:pPr marL="457200" indent="-457200"/>
            <a:r>
              <a:rPr lang="en-US" sz="2400">
                <a:effectLst>
                  <a:outerShdw blurRad="38100" dist="38100" dir="2700000" algn="tl">
                    <a:srgbClr val="C0C0C0"/>
                  </a:outerShdw>
                </a:effectLst>
              </a:rPr>
              <a:t>Pass Information to DCS Plant Information Systems via OPC</a:t>
            </a:r>
          </a:p>
          <a:p>
            <a:pPr marL="1041400" lvl="1" indent="-469900"/>
            <a:r>
              <a:rPr lang="en-US" sz="2000">
                <a:effectLst>
                  <a:outerShdw blurRad="38100" dist="38100" dir="2700000" algn="tl">
                    <a:srgbClr val="C0C0C0"/>
                  </a:outerShdw>
                </a:effectLst>
              </a:rPr>
              <a:t>Use existing plant LAN Ethernet infrastructure</a:t>
            </a:r>
          </a:p>
          <a:p>
            <a:pPr marL="457200" indent="-457200"/>
            <a:r>
              <a:rPr lang="en-US" sz="2400">
                <a:effectLst>
                  <a:outerShdw blurRad="38100" dist="38100" dir="2700000" algn="tl">
                    <a:srgbClr val="C0C0C0"/>
                  </a:outerShdw>
                </a:effectLst>
              </a:rPr>
              <a:t>Confirm mechanical conditions will reach planned shutdown, i.e., </a:t>
            </a:r>
            <a:r>
              <a:rPr lang="en-US" sz="2400" i="1">
                <a:effectLst>
                  <a:outerShdw blurRad="38100" dist="38100" dir="2700000" algn="tl">
                    <a:srgbClr val="C0C0C0"/>
                  </a:outerShdw>
                </a:effectLst>
              </a:rPr>
              <a:t>plant capacity target</a:t>
            </a:r>
          </a:p>
          <a:p>
            <a:pPr marL="1041400" lvl="1" indent="-469900"/>
            <a:r>
              <a:rPr lang="en-US" sz="2000">
                <a:effectLst>
                  <a:outerShdw blurRad="38100" dist="38100" dir="2700000" algn="tl">
                    <a:srgbClr val="C0C0C0"/>
                  </a:outerShdw>
                </a:effectLst>
              </a:rPr>
              <a:t>Fix what is ‘</a:t>
            </a:r>
            <a:r>
              <a:rPr lang="en-US" sz="2000" i="1">
                <a:effectLst>
                  <a:outerShdw blurRad="38100" dist="38100" dir="2700000" algn="tl">
                    <a:srgbClr val="C0C0C0"/>
                  </a:outerShdw>
                </a:effectLst>
              </a:rPr>
              <a:t>broke’ before failure</a:t>
            </a:r>
            <a:endParaRPr lang="en-US" sz="2000">
              <a:effectLst>
                <a:outerShdw blurRad="38100" dist="38100" dir="2700000" algn="tl">
                  <a:srgbClr val="C0C0C0"/>
                </a:outerShdw>
              </a:effectLst>
            </a:endParaRPr>
          </a:p>
        </p:txBody>
      </p:sp>
      <p:sp>
        <p:nvSpPr>
          <p:cNvPr id="427013" name="Rectangle 5"/>
          <p:cNvSpPr>
            <a:spLocks noGrp="1" noChangeArrowheads="1"/>
          </p:cNvSpPr>
          <p:nvPr>
            <p:ph type="title"/>
          </p:nvPr>
        </p:nvSpPr>
        <p:spPr>
          <a:noFill/>
          <a:ln/>
        </p:spPr>
        <p:txBody>
          <a:bodyPr/>
          <a:lstStyle/>
          <a:p>
            <a:r>
              <a:rPr lang="en-US"/>
              <a:t>Automated Monitoring Concepts</a:t>
            </a:r>
          </a:p>
        </p:txBody>
      </p:sp>
      <p:pic>
        <p:nvPicPr>
          <p:cNvPr id="427014" name="Picture 6"/>
          <p:cNvPicPr>
            <a:picLocks noChangeAspect="1" noChangeArrowheads="1"/>
          </p:cNvPicPr>
          <p:nvPr/>
        </p:nvPicPr>
        <p:blipFill>
          <a:blip r:embed="rId4" cstate="print"/>
          <a:srcRect/>
          <a:stretch>
            <a:fillRect/>
          </a:stretch>
        </p:blipFill>
        <p:spPr bwMode="auto">
          <a:xfrm>
            <a:off x="7162800" y="1238250"/>
            <a:ext cx="1600200" cy="709613"/>
          </a:xfrm>
          <a:prstGeom prst="rect">
            <a:avLst/>
          </a:prstGeom>
          <a:noFill/>
        </p:spPr>
      </p:pic>
      <p:graphicFrame>
        <p:nvGraphicFramePr>
          <p:cNvPr id="427015" name="Object 7"/>
          <p:cNvGraphicFramePr>
            <a:graphicFrameLocks noChangeAspect="1"/>
          </p:cNvGraphicFramePr>
          <p:nvPr/>
        </p:nvGraphicFramePr>
        <p:xfrm>
          <a:off x="6934200" y="2057400"/>
          <a:ext cx="1905000" cy="1368425"/>
        </p:xfrm>
        <a:graphic>
          <a:graphicData uri="http://schemas.openxmlformats.org/presentationml/2006/ole">
            <p:oleObj spid="_x0000_s4099" name="Paint Shop Pro Image" r:id="rId5" imgW="5639024" imgH="4663415" progId="">
              <p:embed/>
            </p:oleObj>
          </a:graphicData>
        </a:graphic>
      </p:graphicFrame>
      <p:pic>
        <p:nvPicPr>
          <p:cNvPr id="427016" name="Picture 8"/>
          <p:cNvPicPr>
            <a:picLocks noChangeAspect="1" noChangeArrowheads="1"/>
          </p:cNvPicPr>
          <p:nvPr/>
        </p:nvPicPr>
        <p:blipFill>
          <a:blip r:embed="rId6" cstate="print"/>
          <a:srcRect/>
          <a:stretch>
            <a:fillRect/>
          </a:stretch>
        </p:blipFill>
        <p:spPr bwMode="auto">
          <a:xfrm>
            <a:off x="7391400" y="4240213"/>
            <a:ext cx="1368425" cy="788987"/>
          </a:xfrm>
          <a:prstGeom prst="rect">
            <a:avLst/>
          </a:prstGeom>
          <a:noFill/>
          <a:ln w="9525">
            <a:noFill/>
            <a:miter lim="800000"/>
            <a:headEnd/>
            <a:tailEnd/>
          </a:ln>
          <a:effectLst/>
        </p:spPr>
      </p:pic>
      <p:pic>
        <p:nvPicPr>
          <p:cNvPr id="427017" name="Picture 9"/>
          <p:cNvPicPr>
            <a:picLocks noChangeAspect="1" noChangeArrowheads="1"/>
          </p:cNvPicPr>
          <p:nvPr/>
        </p:nvPicPr>
        <p:blipFill>
          <a:blip r:embed="rId7" cstate="print"/>
          <a:srcRect/>
          <a:stretch>
            <a:fillRect/>
          </a:stretch>
        </p:blipFill>
        <p:spPr bwMode="auto">
          <a:xfrm>
            <a:off x="7772400" y="3505200"/>
            <a:ext cx="609600" cy="236538"/>
          </a:xfrm>
          <a:prstGeom prst="rect">
            <a:avLst/>
          </a:prstGeom>
          <a:noFill/>
          <a:ln w="9525">
            <a:noFill/>
            <a:miter lim="800000"/>
            <a:headEnd/>
            <a:tailEnd/>
          </a:ln>
        </p:spPr>
      </p:pic>
      <p:grpSp>
        <p:nvGrpSpPr>
          <p:cNvPr id="2" name="Group 10"/>
          <p:cNvGrpSpPr>
            <a:grpSpLocks/>
          </p:cNvGrpSpPr>
          <p:nvPr/>
        </p:nvGrpSpPr>
        <p:grpSpPr bwMode="auto">
          <a:xfrm>
            <a:off x="7620000" y="2209800"/>
            <a:ext cx="1031875" cy="762000"/>
            <a:chOff x="4800" y="1392"/>
            <a:chExt cx="650" cy="480"/>
          </a:xfrm>
        </p:grpSpPr>
        <p:sp>
          <p:nvSpPr>
            <p:cNvPr id="427019" name="Text Box 11"/>
            <p:cNvSpPr txBox="1">
              <a:spLocks noChangeArrowheads="1"/>
            </p:cNvSpPr>
            <p:nvPr/>
          </p:nvSpPr>
          <p:spPr bwMode="auto">
            <a:xfrm>
              <a:off x="4800" y="1392"/>
              <a:ext cx="650" cy="366"/>
            </a:xfrm>
            <a:prstGeom prst="rect">
              <a:avLst/>
            </a:prstGeom>
            <a:noFill/>
            <a:ln w="9525">
              <a:noFill/>
              <a:miter lim="800000"/>
              <a:headEnd/>
              <a:tailEnd/>
            </a:ln>
            <a:effectLst/>
          </p:spPr>
          <p:txBody>
            <a:bodyPr wrap="none">
              <a:spAutoFit/>
            </a:bodyPr>
            <a:lstStyle/>
            <a:p>
              <a:pPr algn="l"/>
              <a:r>
                <a:rPr lang="en-US" sz="1600">
                  <a:solidFill>
                    <a:schemeClr val="tx1"/>
                  </a:solidFill>
                  <a:latin typeface="Times New Roman" pitchFamily="18" charset="0"/>
                </a:rPr>
                <a:t>Looseness</a:t>
              </a:r>
            </a:p>
            <a:p>
              <a:pPr algn="l"/>
              <a:r>
                <a:rPr lang="en-US" sz="1600">
                  <a:solidFill>
                    <a:schemeClr val="tx1"/>
                  </a:solidFill>
                  <a:latin typeface="Times New Roman" pitchFamily="18" charset="0"/>
                </a:rPr>
                <a:t>Problem!</a:t>
              </a:r>
            </a:p>
          </p:txBody>
        </p:sp>
        <p:sp>
          <p:nvSpPr>
            <p:cNvPr id="427020" name="Line 12"/>
            <p:cNvSpPr>
              <a:spLocks noChangeShapeType="1"/>
            </p:cNvSpPr>
            <p:nvPr/>
          </p:nvSpPr>
          <p:spPr bwMode="auto">
            <a:xfrm flipH="1">
              <a:off x="4896" y="1728"/>
              <a:ext cx="144" cy="144"/>
            </a:xfrm>
            <a:prstGeom prst="line">
              <a:avLst/>
            </a:prstGeom>
            <a:noFill/>
            <a:ln w="9525">
              <a:solidFill>
                <a:schemeClr val="tx1"/>
              </a:solidFill>
              <a:round/>
              <a:headEnd/>
              <a:tailEnd type="triangle" w="med" len="med"/>
            </a:ln>
            <a:effectLst/>
          </p:spPr>
          <p:txBody>
            <a:bodyPr/>
            <a:lstStyle/>
            <a:p>
              <a:endParaRPr lang="en-US"/>
            </a:p>
          </p:txBody>
        </p:sp>
      </p:grpSp>
      <p:graphicFrame>
        <p:nvGraphicFramePr>
          <p:cNvPr id="427021" name="Object 13"/>
          <p:cNvGraphicFramePr>
            <a:graphicFrameLocks noChangeAspect="1"/>
          </p:cNvGraphicFramePr>
          <p:nvPr/>
        </p:nvGraphicFramePr>
        <p:xfrm>
          <a:off x="6705600" y="1676400"/>
          <a:ext cx="457200" cy="331788"/>
        </p:xfrm>
        <a:graphic>
          <a:graphicData uri="http://schemas.openxmlformats.org/presentationml/2006/ole">
            <p:oleObj spid="_x0000_s4100" name="Document" r:id="rId8" imgW="2114640" imgH="1740240" progId="Word.Document.8">
              <p:embed/>
            </p:oleObj>
          </a:graphicData>
        </a:graphic>
      </p:graphicFrame>
      <p:grpSp>
        <p:nvGrpSpPr>
          <p:cNvPr id="3" name="Group 14"/>
          <p:cNvGrpSpPr>
            <a:grpSpLocks/>
          </p:cNvGrpSpPr>
          <p:nvPr/>
        </p:nvGrpSpPr>
        <p:grpSpPr bwMode="auto">
          <a:xfrm>
            <a:off x="6629400" y="5943600"/>
            <a:ext cx="552450" cy="612775"/>
            <a:chOff x="4176" y="3744"/>
            <a:chExt cx="348" cy="386"/>
          </a:xfrm>
        </p:grpSpPr>
        <p:sp>
          <p:nvSpPr>
            <p:cNvPr id="427023" name="Text Box 15"/>
            <p:cNvSpPr txBox="1">
              <a:spLocks noChangeArrowheads="1"/>
            </p:cNvSpPr>
            <p:nvPr/>
          </p:nvSpPr>
          <p:spPr bwMode="auto">
            <a:xfrm>
              <a:off x="4312" y="3840"/>
              <a:ext cx="212" cy="290"/>
            </a:xfrm>
            <a:prstGeom prst="rect">
              <a:avLst/>
            </a:prstGeom>
            <a:noFill/>
            <a:ln w="9525">
              <a:noFill/>
              <a:miter lim="800000"/>
              <a:headEnd/>
              <a:tailEnd/>
            </a:ln>
            <a:effectLst/>
          </p:spPr>
          <p:txBody>
            <a:bodyPr vert="eaVert" wrap="none">
              <a:spAutoFit/>
            </a:bodyPr>
            <a:lstStyle/>
            <a:p>
              <a:pPr algn="l"/>
              <a:r>
                <a:rPr lang="en-US" sz="1000">
                  <a:solidFill>
                    <a:schemeClr val="tx1"/>
                  </a:solidFill>
                  <a:latin typeface="Times New Roman" pitchFamily="18" charset="0"/>
                </a:rPr>
                <a:t>Outage</a:t>
              </a:r>
            </a:p>
          </p:txBody>
        </p:sp>
        <p:sp>
          <p:nvSpPr>
            <p:cNvPr id="427024" name="Line 16"/>
            <p:cNvSpPr>
              <a:spLocks noChangeShapeType="1"/>
            </p:cNvSpPr>
            <p:nvPr/>
          </p:nvSpPr>
          <p:spPr bwMode="auto">
            <a:xfrm flipV="1">
              <a:off x="4416" y="3744"/>
              <a:ext cx="0" cy="96"/>
            </a:xfrm>
            <a:prstGeom prst="line">
              <a:avLst/>
            </a:prstGeom>
            <a:noFill/>
            <a:ln w="9525">
              <a:solidFill>
                <a:schemeClr val="tx1"/>
              </a:solidFill>
              <a:round/>
              <a:headEnd/>
              <a:tailEnd type="triangle" w="med" len="med"/>
            </a:ln>
            <a:effectLst/>
          </p:spPr>
          <p:txBody>
            <a:bodyPr vert="eaVert">
              <a:spAutoFit/>
            </a:bodyPr>
            <a:lstStyle/>
            <a:p>
              <a:endParaRPr lang="en-US"/>
            </a:p>
          </p:txBody>
        </p:sp>
        <p:sp>
          <p:nvSpPr>
            <p:cNvPr id="427025" name="Text Box 17"/>
            <p:cNvSpPr txBox="1">
              <a:spLocks noChangeArrowheads="1"/>
            </p:cNvSpPr>
            <p:nvPr/>
          </p:nvSpPr>
          <p:spPr bwMode="auto">
            <a:xfrm>
              <a:off x="4176" y="3840"/>
              <a:ext cx="212" cy="285"/>
            </a:xfrm>
            <a:prstGeom prst="rect">
              <a:avLst/>
            </a:prstGeom>
            <a:noFill/>
            <a:ln w="9525">
              <a:noFill/>
              <a:miter lim="800000"/>
              <a:headEnd/>
              <a:tailEnd/>
            </a:ln>
            <a:effectLst/>
          </p:spPr>
          <p:txBody>
            <a:bodyPr vert="eaVert" wrap="none">
              <a:spAutoFit/>
            </a:bodyPr>
            <a:lstStyle/>
            <a:p>
              <a:pPr algn="l"/>
              <a:r>
                <a:rPr lang="en-US" sz="1000">
                  <a:solidFill>
                    <a:schemeClr val="tx1"/>
                  </a:solidFill>
                  <a:latin typeface="Times New Roman" pitchFamily="18" charset="0"/>
                </a:rPr>
                <a:t>Failure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27012">
                                            <p:txEl>
                                              <p:pRg st="0" end="0"/>
                                            </p:txEl>
                                          </p:spTgt>
                                        </p:tgtEl>
                                        <p:attrNameLst>
                                          <p:attrName>style.visibility</p:attrName>
                                        </p:attrNameLst>
                                      </p:cBhvr>
                                      <p:to>
                                        <p:strVal val="visible"/>
                                      </p:to>
                                    </p:set>
                                    <p:animEffect transition="in" filter="blinds(horizontal)">
                                      <p:cBhvr>
                                        <p:cTn id="7" dur="500"/>
                                        <p:tgtEl>
                                          <p:spTgt spid="42701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27012">
                                            <p:txEl>
                                              <p:pRg st="1" end="1"/>
                                            </p:txEl>
                                          </p:spTgt>
                                        </p:tgtEl>
                                        <p:attrNameLst>
                                          <p:attrName>style.visibility</p:attrName>
                                        </p:attrNameLst>
                                      </p:cBhvr>
                                      <p:to>
                                        <p:strVal val="visible"/>
                                      </p:to>
                                    </p:set>
                                    <p:animEffect transition="in" filter="blinds(horizontal)">
                                      <p:cBhvr>
                                        <p:cTn id="10" dur="500"/>
                                        <p:tgtEl>
                                          <p:spTgt spid="427012">
                                            <p:txEl>
                                              <p:pRg st="1" end="1"/>
                                            </p:txEl>
                                          </p:spTgt>
                                        </p:tgtEl>
                                      </p:cBhvr>
                                    </p:animEffect>
                                  </p:childTnLst>
                                </p:cTn>
                              </p:par>
                              <p:par>
                                <p:cTn id="11" presetID="2" presetClass="entr" presetSubtype="2" fill="hold" nodeType="withEffect">
                                  <p:stCondLst>
                                    <p:cond delay="0"/>
                                  </p:stCondLst>
                                  <p:childTnLst>
                                    <p:set>
                                      <p:cBhvr>
                                        <p:cTn id="12" dur="1" fill="hold">
                                          <p:stCondLst>
                                            <p:cond delay="0"/>
                                          </p:stCondLst>
                                        </p:cTn>
                                        <p:tgtEl>
                                          <p:spTgt spid="427014"/>
                                        </p:tgtEl>
                                        <p:attrNameLst>
                                          <p:attrName>style.visibility</p:attrName>
                                        </p:attrNameLst>
                                      </p:cBhvr>
                                      <p:to>
                                        <p:strVal val="visible"/>
                                      </p:to>
                                    </p:set>
                                    <p:anim calcmode="lin" valueType="num">
                                      <p:cBhvr additive="base">
                                        <p:cTn id="13" dur="500" fill="hold"/>
                                        <p:tgtEl>
                                          <p:spTgt spid="427014"/>
                                        </p:tgtEl>
                                        <p:attrNameLst>
                                          <p:attrName>ppt_x</p:attrName>
                                        </p:attrNameLst>
                                      </p:cBhvr>
                                      <p:tavLst>
                                        <p:tav tm="0">
                                          <p:val>
                                            <p:strVal val="1+#ppt_w/2"/>
                                          </p:val>
                                        </p:tav>
                                        <p:tav tm="100000">
                                          <p:val>
                                            <p:strVal val="#ppt_x"/>
                                          </p:val>
                                        </p:tav>
                                      </p:tavLst>
                                    </p:anim>
                                    <p:anim calcmode="lin" valueType="num">
                                      <p:cBhvr additive="base">
                                        <p:cTn id="14" dur="500" fill="hold"/>
                                        <p:tgtEl>
                                          <p:spTgt spid="42701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27015"/>
                                        </p:tgtEl>
                                        <p:attrNameLst>
                                          <p:attrName>style.visibility</p:attrName>
                                        </p:attrNameLst>
                                      </p:cBhvr>
                                      <p:to>
                                        <p:strVal val="visible"/>
                                      </p:to>
                                    </p:set>
                                    <p:anim calcmode="lin" valueType="num">
                                      <p:cBhvr additive="base">
                                        <p:cTn id="17" dur="1000" fill="hold"/>
                                        <p:tgtEl>
                                          <p:spTgt spid="427015"/>
                                        </p:tgtEl>
                                        <p:attrNameLst>
                                          <p:attrName>ppt_x</p:attrName>
                                        </p:attrNameLst>
                                      </p:cBhvr>
                                      <p:tavLst>
                                        <p:tav tm="0">
                                          <p:val>
                                            <p:strVal val="1+#ppt_w/2"/>
                                          </p:val>
                                        </p:tav>
                                        <p:tav tm="100000">
                                          <p:val>
                                            <p:strVal val="#ppt_x"/>
                                          </p:val>
                                        </p:tav>
                                      </p:tavLst>
                                    </p:anim>
                                    <p:anim calcmode="lin" valueType="num">
                                      <p:cBhvr additive="base">
                                        <p:cTn id="18" dur="1000" fill="hold"/>
                                        <p:tgtEl>
                                          <p:spTgt spid="427015"/>
                                        </p:tgtEl>
                                        <p:attrNameLst>
                                          <p:attrName>ppt_y</p:attrName>
                                        </p:attrNameLst>
                                      </p:cBhvr>
                                      <p:tavLst>
                                        <p:tav tm="0">
                                          <p:val>
                                            <p:strVal val="#ppt_y"/>
                                          </p:val>
                                        </p:tav>
                                        <p:tav tm="100000">
                                          <p:val>
                                            <p:strVal val="#ppt_y"/>
                                          </p:val>
                                        </p:tav>
                                      </p:tavLst>
                                    </p:anim>
                                  </p:childTnLst>
                                </p:cTn>
                              </p:par>
                              <p:par>
                                <p:cTn id="19" presetID="5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70" decel="100000"/>
                                        <p:tgtEl>
                                          <p:spTgt spid="2"/>
                                        </p:tgtEl>
                                      </p:cBhvr>
                                    </p:animEffect>
                                    <p:animScale>
                                      <p:cBhvr>
                                        <p:cTn id="22" dur="770" decel="100000"/>
                                        <p:tgtEl>
                                          <p:spTgt spid="2"/>
                                        </p:tgtEl>
                                      </p:cBhvr>
                                      <p:from x="10000" y="10000"/>
                                      <p:to x="200000" y="450000"/>
                                    </p:animScale>
                                    <p:animScale>
                                      <p:cBhvr>
                                        <p:cTn id="23" dur="1230" accel="100000" fill="hold">
                                          <p:stCondLst>
                                            <p:cond delay="770"/>
                                          </p:stCondLst>
                                        </p:cTn>
                                        <p:tgtEl>
                                          <p:spTgt spid="2"/>
                                        </p:tgtEl>
                                      </p:cBhvr>
                                      <p:from x="200000" y="450000"/>
                                      <p:to x="100000" y="100000"/>
                                    </p:animScale>
                                    <p:set>
                                      <p:cBhvr>
                                        <p:cTn id="24" dur="770" fill="hold"/>
                                        <p:tgtEl>
                                          <p:spTgt spid="2"/>
                                        </p:tgtEl>
                                        <p:attrNameLst>
                                          <p:attrName>ppt_x</p:attrName>
                                        </p:attrNameLst>
                                      </p:cBhvr>
                                      <p:to>
                                        <p:strVal val="(0.5)"/>
                                      </p:to>
                                    </p:set>
                                    <p:anim from="(0.5)" to="(#ppt_x)" calcmode="lin" valueType="num">
                                      <p:cBhvr>
                                        <p:cTn id="25" dur="1230" accel="100000" fill="hold">
                                          <p:stCondLst>
                                            <p:cond delay="770"/>
                                          </p:stCondLst>
                                        </p:cTn>
                                        <p:tgtEl>
                                          <p:spTgt spid="2"/>
                                        </p:tgtEl>
                                        <p:attrNameLst>
                                          <p:attrName>ppt_x</p:attrName>
                                        </p:attrNameLst>
                                      </p:cBhvr>
                                    </p:anim>
                                    <p:set>
                                      <p:cBhvr>
                                        <p:cTn id="26" dur="770" fill="hold"/>
                                        <p:tgtEl>
                                          <p:spTgt spid="2"/>
                                        </p:tgtEl>
                                        <p:attrNameLst>
                                          <p:attrName>ppt_y</p:attrName>
                                        </p:attrNameLst>
                                      </p:cBhvr>
                                      <p:to>
                                        <p:strVal val="(#ppt_y+0.4)"/>
                                      </p:to>
                                    </p:set>
                                    <p:anim from="(#ppt_y+0.4)" to="(#ppt_y)" calcmode="lin" valueType="num">
                                      <p:cBhvr>
                                        <p:cTn id="27" dur="1230" accel="100000" fill="hold">
                                          <p:stCondLst>
                                            <p:cond delay="770"/>
                                          </p:stCondLst>
                                        </p:cTn>
                                        <p:tgtEl>
                                          <p:spTgt spid="2"/>
                                        </p:tgtEl>
                                        <p:attrNameLst>
                                          <p:attrName>ppt_y</p:attrName>
                                        </p:attrNameLst>
                                      </p:cBhvr>
                                    </p:anim>
                                  </p:childTnLst>
                                </p:cTn>
                              </p:par>
                              <p:par>
                                <p:cTn id="28" presetID="5" presetClass="entr" presetSubtype="10" fill="hold" nodeType="withEffect">
                                  <p:stCondLst>
                                    <p:cond delay="0"/>
                                  </p:stCondLst>
                                  <p:childTnLst>
                                    <p:set>
                                      <p:cBhvr>
                                        <p:cTn id="29" dur="1" fill="hold">
                                          <p:stCondLst>
                                            <p:cond delay="0"/>
                                          </p:stCondLst>
                                        </p:cTn>
                                        <p:tgtEl>
                                          <p:spTgt spid="427021"/>
                                        </p:tgtEl>
                                        <p:attrNameLst>
                                          <p:attrName>style.visibility</p:attrName>
                                        </p:attrNameLst>
                                      </p:cBhvr>
                                      <p:to>
                                        <p:strVal val="visible"/>
                                      </p:to>
                                    </p:set>
                                    <p:animEffect transition="in" filter="checkerboard(across)">
                                      <p:cBhvr>
                                        <p:cTn id="30" dur="3000"/>
                                        <p:tgtEl>
                                          <p:spTgt spid="42702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27012">
                                            <p:txEl>
                                              <p:pRg st="2" end="2"/>
                                            </p:txEl>
                                          </p:spTgt>
                                        </p:tgtEl>
                                        <p:attrNameLst>
                                          <p:attrName>style.visibility</p:attrName>
                                        </p:attrNameLst>
                                      </p:cBhvr>
                                      <p:to>
                                        <p:strVal val="visible"/>
                                      </p:to>
                                    </p:set>
                                    <p:animEffect transition="in" filter="blinds(horizontal)">
                                      <p:cBhvr>
                                        <p:cTn id="35" dur="500"/>
                                        <p:tgtEl>
                                          <p:spTgt spid="427012">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27012">
                                            <p:txEl>
                                              <p:pRg st="3" end="3"/>
                                            </p:txEl>
                                          </p:spTgt>
                                        </p:tgtEl>
                                        <p:attrNameLst>
                                          <p:attrName>style.visibility</p:attrName>
                                        </p:attrNameLst>
                                      </p:cBhvr>
                                      <p:to>
                                        <p:strVal val="visible"/>
                                      </p:to>
                                    </p:set>
                                    <p:animEffect transition="in" filter="blinds(horizontal)">
                                      <p:cBhvr>
                                        <p:cTn id="38" dur="500"/>
                                        <p:tgtEl>
                                          <p:spTgt spid="427012">
                                            <p:txEl>
                                              <p:pRg st="3" end="3"/>
                                            </p:txEl>
                                          </p:spTgt>
                                        </p:tgtEl>
                                      </p:cBhvr>
                                    </p:animEffect>
                                  </p:childTnLst>
                                </p:cTn>
                              </p:par>
                              <p:par>
                                <p:cTn id="39" presetID="2" presetClass="entr" presetSubtype="2" fill="hold" nodeType="withEffect">
                                  <p:stCondLst>
                                    <p:cond delay="0"/>
                                  </p:stCondLst>
                                  <p:childTnLst>
                                    <p:set>
                                      <p:cBhvr>
                                        <p:cTn id="40" dur="1" fill="hold">
                                          <p:stCondLst>
                                            <p:cond delay="0"/>
                                          </p:stCondLst>
                                        </p:cTn>
                                        <p:tgtEl>
                                          <p:spTgt spid="427016"/>
                                        </p:tgtEl>
                                        <p:attrNameLst>
                                          <p:attrName>style.visibility</p:attrName>
                                        </p:attrNameLst>
                                      </p:cBhvr>
                                      <p:to>
                                        <p:strVal val="visible"/>
                                      </p:to>
                                    </p:set>
                                    <p:anim calcmode="lin" valueType="num">
                                      <p:cBhvr additive="base">
                                        <p:cTn id="41" dur="1000" fill="hold"/>
                                        <p:tgtEl>
                                          <p:spTgt spid="427016"/>
                                        </p:tgtEl>
                                        <p:attrNameLst>
                                          <p:attrName>ppt_x</p:attrName>
                                        </p:attrNameLst>
                                      </p:cBhvr>
                                      <p:tavLst>
                                        <p:tav tm="0">
                                          <p:val>
                                            <p:strVal val="1+#ppt_w/2"/>
                                          </p:val>
                                        </p:tav>
                                        <p:tav tm="100000">
                                          <p:val>
                                            <p:strVal val="#ppt_x"/>
                                          </p:val>
                                        </p:tav>
                                      </p:tavLst>
                                    </p:anim>
                                    <p:anim calcmode="lin" valueType="num">
                                      <p:cBhvr additive="base">
                                        <p:cTn id="42" dur="1000" fill="hold"/>
                                        <p:tgtEl>
                                          <p:spTgt spid="427016"/>
                                        </p:tgtEl>
                                        <p:attrNameLst>
                                          <p:attrName>ppt_y</p:attrName>
                                        </p:attrNameLst>
                                      </p:cBhvr>
                                      <p:tavLst>
                                        <p:tav tm="0">
                                          <p:val>
                                            <p:strVal val="#ppt_y"/>
                                          </p:val>
                                        </p:tav>
                                        <p:tav tm="100000">
                                          <p:val>
                                            <p:strVal val="#ppt_y"/>
                                          </p:val>
                                        </p:tav>
                                      </p:tavLst>
                                    </p:anim>
                                  </p:childTnLst>
                                </p:cTn>
                              </p:par>
                              <p:par>
                                <p:cTn id="43" presetID="3" presetClass="entr" presetSubtype="10" fill="hold" nodeType="withEffect">
                                  <p:stCondLst>
                                    <p:cond delay="0"/>
                                  </p:stCondLst>
                                  <p:childTnLst>
                                    <p:set>
                                      <p:cBhvr>
                                        <p:cTn id="44" dur="1" fill="hold">
                                          <p:stCondLst>
                                            <p:cond delay="0"/>
                                          </p:stCondLst>
                                        </p:cTn>
                                        <p:tgtEl>
                                          <p:spTgt spid="427017"/>
                                        </p:tgtEl>
                                        <p:attrNameLst>
                                          <p:attrName>style.visibility</p:attrName>
                                        </p:attrNameLst>
                                      </p:cBhvr>
                                      <p:to>
                                        <p:strVal val="visible"/>
                                      </p:to>
                                    </p:set>
                                    <p:animEffect transition="in" filter="blinds(horizontal)">
                                      <p:cBhvr>
                                        <p:cTn id="45" dur="500"/>
                                        <p:tgtEl>
                                          <p:spTgt spid="427017"/>
                                        </p:tgtEl>
                                      </p:cBhvr>
                                    </p:animEffect>
                                  </p:childTnLst>
                                </p:cTn>
                              </p:par>
                              <p:par>
                                <p:cTn id="46" presetID="4" presetClass="entr" presetSubtype="32" fill="hold" grpId="0" nodeType="withEffect">
                                  <p:stCondLst>
                                    <p:cond delay="0"/>
                                  </p:stCondLst>
                                  <p:childTnLst>
                                    <p:set>
                                      <p:cBhvr>
                                        <p:cTn id="47" dur="1" fill="hold">
                                          <p:stCondLst>
                                            <p:cond delay="0"/>
                                          </p:stCondLst>
                                        </p:cTn>
                                        <p:tgtEl>
                                          <p:spTgt spid="427011"/>
                                        </p:tgtEl>
                                        <p:attrNameLst>
                                          <p:attrName>style.visibility</p:attrName>
                                        </p:attrNameLst>
                                      </p:cBhvr>
                                      <p:to>
                                        <p:strVal val="visible"/>
                                      </p:to>
                                    </p:set>
                                    <p:animEffect transition="in" filter="box(out)">
                                      <p:cBhvr>
                                        <p:cTn id="48" dur="2000"/>
                                        <p:tgtEl>
                                          <p:spTgt spid="42701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27012">
                                            <p:txEl>
                                              <p:pRg st="4" end="4"/>
                                            </p:txEl>
                                          </p:spTgt>
                                        </p:tgtEl>
                                        <p:attrNameLst>
                                          <p:attrName>style.visibility</p:attrName>
                                        </p:attrNameLst>
                                      </p:cBhvr>
                                      <p:to>
                                        <p:strVal val="visible"/>
                                      </p:to>
                                    </p:set>
                                    <p:animEffect transition="in" filter="blinds(horizontal)">
                                      <p:cBhvr>
                                        <p:cTn id="53" dur="500"/>
                                        <p:tgtEl>
                                          <p:spTgt spid="427012">
                                            <p:txEl>
                                              <p:pRg st="4" end="4"/>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427012">
                                            <p:txEl>
                                              <p:pRg st="5" end="5"/>
                                            </p:txEl>
                                          </p:spTgt>
                                        </p:tgtEl>
                                        <p:attrNameLst>
                                          <p:attrName>style.visibility</p:attrName>
                                        </p:attrNameLst>
                                      </p:cBhvr>
                                      <p:to>
                                        <p:strVal val="visible"/>
                                      </p:to>
                                    </p:set>
                                    <p:animEffect transition="in" filter="blinds(horizontal)">
                                      <p:cBhvr>
                                        <p:cTn id="56" dur="500"/>
                                        <p:tgtEl>
                                          <p:spTgt spid="427012">
                                            <p:txEl>
                                              <p:pRg st="5" end="5"/>
                                            </p:txEl>
                                          </p:spTgt>
                                        </p:tgtEl>
                                      </p:cBhvr>
                                    </p:animEffect>
                                  </p:childTnLst>
                                </p:cTn>
                              </p:par>
                              <p:par>
                                <p:cTn id="57" presetID="2" presetClass="entr" presetSubtype="4" fill="hold" nodeType="withEffect">
                                  <p:stCondLst>
                                    <p:cond delay="0"/>
                                  </p:stCondLst>
                                  <p:childTnLst>
                                    <p:set>
                                      <p:cBhvr>
                                        <p:cTn id="58" dur="1" fill="hold">
                                          <p:stCondLst>
                                            <p:cond delay="0"/>
                                          </p:stCondLst>
                                        </p:cTn>
                                        <p:tgtEl>
                                          <p:spTgt spid="427010"/>
                                        </p:tgtEl>
                                        <p:attrNameLst>
                                          <p:attrName>style.visibility</p:attrName>
                                        </p:attrNameLst>
                                      </p:cBhvr>
                                      <p:to>
                                        <p:strVal val="visible"/>
                                      </p:to>
                                    </p:set>
                                    <p:anim calcmode="lin" valueType="num">
                                      <p:cBhvr additive="base">
                                        <p:cTn id="59" dur="500" fill="hold"/>
                                        <p:tgtEl>
                                          <p:spTgt spid="427010"/>
                                        </p:tgtEl>
                                        <p:attrNameLst>
                                          <p:attrName>ppt_x</p:attrName>
                                        </p:attrNameLst>
                                      </p:cBhvr>
                                      <p:tavLst>
                                        <p:tav tm="0">
                                          <p:val>
                                            <p:strVal val="#ppt_x"/>
                                          </p:val>
                                        </p:tav>
                                        <p:tav tm="100000">
                                          <p:val>
                                            <p:strVal val="#ppt_x"/>
                                          </p:val>
                                        </p:tav>
                                      </p:tavLst>
                                    </p:anim>
                                    <p:anim calcmode="lin" valueType="num">
                                      <p:cBhvr additive="base">
                                        <p:cTn id="60" dur="500" fill="hold"/>
                                        <p:tgtEl>
                                          <p:spTgt spid="427010"/>
                                        </p:tgtEl>
                                        <p:attrNameLst>
                                          <p:attrName>ppt_y</p:attrName>
                                        </p:attrNameLst>
                                      </p:cBhvr>
                                      <p:tavLst>
                                        <p:tav tm="0">
                                          <p:val>
                                            <p:strVal val="1+#ppt_h/2"/>
                                          </p:val>
                                        </p:tav>
                                        <p:tav tm="100000">
                                          <p:val>
                                            <p:strVal val="#ppt_y"/>
                                          </p:val>
                                        </p:tav>
                                      </p:tavLst>
                                    </p:anim>
                                  </p:childTnLst>
                                </p:cTn>
                              </p:par>
                              <p:par>
                                <p:cTn id="61" presetID="23" presetClass="entr" presetSubtype="16"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2000" fill="hold"/>
                                        <p:tgtEl>
                                          <p:spTgt spid="3"/>
                                        </p:tgtEl>
                                        <p:attrNameLst>
                                          <p:attrName>ppt_w</p:attrName>
                                        </p:attrNameLst>
                                      </p:cBhvr>
                                      <p:tavLst>
                                        <p:tav tm="0">
                                          <p:val>
                                            <p:fltVal val="0"/>
                                          </p:val>
                                        </p:tav>
                                        <p:tav tm="100000">
                                          <p:val>
                                            <p:strVal val="#ppt_w"/>
                                          </p:val>
                                        </p:tav>
                                      </p:tavLst>
                                    </p:anim>
                                    <p:anim calcmode="lin" valueType="num">
                                      <p:cBhvr>
                                        <p:cTn id="64"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t>Business Metrics</a:t>
            </a:r>
          </a:p>
        </p:txBody>
      </p:sp>
      <p:pic>
        <p:nvPicPr>
          <p:cNvPr id="371716" name="Picture 4" descr="PlantWeb%20Solution%20ProveIt"/>
          <p:cNvPicPr>
            <a:picLocks noChangeAspect="1" noChangeArrowheads="1"/>
          </p:cNvPicPr>
          <p:nvPr/>
        </p:nvPicPr>
        <p:blipFill>
          <a:blip r:embed="rId2" cstate="print"/>
          <a:srcRect/>
          <a:stretch>
            <a:fillRect/>
          </a:stretch>
        </p:blipFill>
        <p:spPr bwMode="auto">
          <a:xfrm>
            <a:off x="838200" y="1752600"/>
            <a:ext cx="7239000" cy="2374900"/>
          </a:xfrm>
          <a:prstGeom prst="rect">
            <a:avLst/>
          </a:prstGeom>
          <a:noFill/>
          <a:ln w="9525">
            <a:noFill/>
            <a:miter lim="800000"/>
            <a:headEnd/>
            <a:tailEnd/>
          </a:ln>
        </p:spPr>
      </p:pic>
      <p:sp>
        <p:nvSpPr>
          <p:cNvPr id="371717" name="Rectangle 5"/>
          <p:cNvSpPr>
            <a:spLocks noChangeArrowheads="1"/>
          </p:cNvSpPr>
          <p:nvPr/>
        </p:nvSpPr>
        <p:spPr bwMode="auto">
          <a:xfrm>
            <a:off x="2216150" y="3003550"/>
            <a:ext cx="1322388" cy="904875"/>
          </a:xfrm>
          <a:prstGeom prst="rect">
            <a:avLst/>
          </a:prstGeom>
          <a:noFill/>
          <a:ln w="38100" cmpd="dbl">
            <a:solidFill>
              <a:schemeClr val="tx1"/>
            </a:solidFill>
            <a:prstDash val="sysDot"/>
            <a:miter lim="800000"/>
            <a:headEnd/>
            <a:tailEnd/>
          </a:ln>
          <a:effectLst/>
        </p:spPr>
        <p:txBody>
          <a:bodyPr wrap="none" anchor="ctr"/>
          <a:lstStyle/>
          <a:p>
            <a:endParaRPr lang="en-US"/>
          </a:p>
        </p:txBody>
      </p:sp>
      <p:sp>
        <p:nvSpPr>
          <p:cNvPr id="371718" name="Rectangle 6"/>
          <p:cNvSpPr>
            <a:spLocks noChangeArrowheads="1"/>
          </p:cNvSpPr>
          <p:nvPr/>
        </p:nvSpPr>
        <p:spPr bwMode="auto">
          <a:xfrm>
            <a:off x="3692525" y="2994025"/>
            <a:ext cx="1260475" cy="904875"/>
          </a:xfrm>
          <a:prstGeom prst="rect">
            <a:avLst/>
          </a:prstGeom>
          <a:noFill/>
          <a:ln w="38100" cmpd="dbl">
            <a:solidFill>
              <a:schemeClr val="tx1"/>
            </a:solidFill>
            <a:prstDash val="sysDot"/>
            <a:miter lim="800000"/>
            <a:headEnd/>
            <a:tailEnd/>
          </a:ln>
          <a:effectLst/>
        </p:spPr>
        <p:txBody>
          <a:bodyPr wrap="none" anchor="ctr"/>
          <a:lstStyle/>
          <a:p>
            <a:endParaRPr lang="en-US"/>
          </a:p>
        </p:txBody>
      </p:sp>
      <p:sp>
        <p:nvSpPr>
          <p:cNvPr id="371719" name="Rectangle 7"/>
          <p:cNvSpPr>
            <a:spLocks noChangeArrowheads="1"/>
          </p:cNvSpPr>
          <p:nvPr/>
        </p:nvSpPr>
        <p:spPr bwMode="auto">
          <a:xfrm>
            <a:off x="6196013" y="1828800"/>
            <a:ext cx="1728787" cy="995363"/>
          </a:xfrm>
          <a:prstGeom prst="rect">
            <a:avLst/>
          </a:prstGeom>
          <a:noFill/>
          <a:ln w="38100" cmpd="dbl">
            <a:solidFill>
              <a:schemeClr val="tx1"/>
            </a:solidFill>
            <a:prstDash val="sysDot"/>
            <a:miter lim="800000"/>
            <a:headEnd/>
            <a:tailEnd/>
          </a:ln>
          <a:effectLst/>
        </p:spPr>
        <p:txBody>
          <a:bodyPr wrap="none" anchor="ctr"/>
          <a:lstStyle/>
          <a:p>
            <a:endParaRPr lang="en-US"/>
          </a:p>
        </p:txBody>
      </p:sp>
      <p:sp>
        <p:nvSpPr>
          <p:cNvPr id="371720" name="Rectangle 8"/>
          <p:cNvSpPr>
            <a:spLocks noChangeArrowheads="1"/>
          </p:cNvSpPr>
          <p:nvPr/>
        </p:nvSpPr>
        <p:spPr bwMode="auto">
          <a:xfrm>
            <a:off x="4240213" y="1836738"/>
            <a:ext cx="1728787" cy="995362"/>
          </a:xfrm>
          <a:prstGeom prst="rect">
            <a:avLst/>
          </a:prstGeom>
          <a:noFill/>
          <a:ln w="38100" cmpd="dbl">
            <a:solidFill>
              <a:schemeClr val="tx1"/>
            </a:solidFill>
            <a:prstDash val="sysDot"/>
            <a:miter lim="800000"/>
            <a:headEnd/>
            <a:tailEnd/>
          </a:ln>
          <a:effectLst/>
        </p:spPr>
        <p:txBody>
          <a:bodyPr wrap="none" anchor="ctr"/>
          <a:lstStyle/>
          <a:p>
            <a:endParaRPr lang="en-US"/>
          </a:p>
        </p:txBody>
      </p:sp>
      <p:sp>
        <p:nvSpPr>
          <p:cNvPr id="371721" name="Rectangle 9"/>
          <p:cNvSpPr>
            <a:spLocks noChangeArrowheads="1"/>
          </p:cNvSpPr>
          <p:nvPr/>
        </p:nvSpPr>
        <p:spPr bwMode="auto">
          <a:xfrm>
            <a:off x="1752600" y="4584700"/>
            <a:ext cx="5867400" cy="676275"/>
          </a:xfrm>
          <a:prstGeom prst="rect">
            <a:avLst/>
          </a:prstGeom>
          <a:noFill/>
          <a:ln w="38100" cmpd="dbl">
            <a:solidFill>
              <a:schemeClr val="tx1"/>
            </a:solidFill>
            <a:prstDash val="sysDot"/>
            <a:miter lim="800000"/>
            <a:headEnd/>
            <a:tailEnd/>
          </a:ln>
          <a:effectLst/>
        </p:spPr>
        <p:txBody>
          <a:bodyPr wrap="none" anchor="ctr"/>
          <a:lstStyle/>
          <a:p>
            <a:r>
              <a:rPr lang="en-US" sz="1400"/>
              <a:t>Areas that are impacted most by Predictive Decision Support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71719"/>
                                        </p:tgtEl>
                                        <p:attrNameLst>
                                          <p:attrName>style.visibility</p:attrName>
                                        </p:attrNameLst>
                                      </p:cBhvr>
                                      <p:to>
                                        <p:strVal val="visible"/>
                                      </p:to>
                                    </p:set>
                                    <p:animEffect transition="in" filter="diamond(in)">
                                      <p:cBhvr>
                                        <p:cTn id="7" dur="1000"/>
                                        <p:tgtEl>
                                          <p:spTgt spid="371719"/>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371718"/>
                                        </p:tgtEl>
                                        <p:attrNameLst>
                                          <p:attrName>style.visibility</p:attrName>
                                        </p:attrNameLst>
                                      </p:cBhvr>
                                      <p:to>
                                        <p:strVal val="visible"/>
                                      </p:to>
                                    </p:set>
                                    <p:animEffect transition="in" filter="diamond(in)">
                                      <p:cBhvr>
                                        <p:cTn id="11" dur="1000"/>
                                        <p:tgtEl>
                                          <p:spTgt spid="371718"/>
                                        </p:tgtEl>
                                      </p:cBhvr>
                                    </p:animEffect>
                                  </p:childTnLst>
                                </p:cTn>
                              </p:par>
                            </p:childTnLst>
                          </p:cTn>
                        </p:par>
                        <p:par>
                          <p:cTn id="12" fill="hold">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371717"/>
                                        </p:tgtEl>
                                        <p:attrNameLst>
                                          <p:attrName>style.visibility</p:attrName>
                                        </p:attrNameLst>
                                      </p:cBhvr>
                                      <p:to>
                                        <p:strVal val="visible"/>
                                      </p:to>
                                    </p:set>
                                    <p:animEffect transition="in" filter="diamond(in)">
                                      <p:cBhvr>
                                        <p:cTn id="15" dur="1000"/>
                                        <p:tgtEl>
                                          <p:spTgt spid="37171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71720"/>
                                        </p:tgtEl>
                                        <p:attrNameLst>
                                          <p:attrName>style.visibility</p:attrName>
                                        </p:attrNameLst>
                                      </p:cBhvr>
                                      <p:to>
                                        <p:strVal val="visible"/>
                                      </p:to>
                                    </p:set>
                                    <p:animEffect transition="in" filter="diamond(in)">
                                      <p:cBhvr>
                                        <p:cTn id="18" dur="1000"/>
                                        <p:tgtEl>
                                          <p:spTgt spid="371720"/>
                                        </p:tgtEl>
                                      </p:cBhvr>
                                    </p:animEffect>
                                  </p:childTnLst>
                                </p:cTn>
                              </p:par>
                            </p:childTnLst>
                          </p:cTn>
                        </p:par>
                        <p:par>
                          <p:cTn id="19" fill="hold">
                            <p:stCondLst>
                              <p:cond delay="3000"/>
                            </p:stCondLst>
                            <p:childTnLst>
                              <p:par>
                                <p:cTn id="20" presetID="8" presetClass="entr" presetSubtype="16" fill="hold" grpId="0" nodeType="afterEffect">
                                  <p:stCondLst>
                                    <p:cond delay="0"/>
                                  </p:stCondLst>
                                  <p:childTnLst>
                                    <p:set>
                                      <p:cBhvr>
                                        <p:cTn id="21" dur="1" fill="hold">
                                          <p:stCondLst>
                                            <p:cond delay="0"/>
                                          </p:stCondLst>
                                        </p:cTn>
                                        <p:tgtEl>
                                          <p:spTgt spid="371721"/>
                                        </p:tgtEl>
                                        <p:attrNameLst>
                                          <p:attrName>style.visibility</p:attrName>
                                        </p:attrNameLst>
                                      </p:cBhvr>
                                      <p:to>
                                        <p:strVal val="visible"/>
                                      </p:to>
                                    </p:set>
                                    <p:animEffect transition="in" filter="diamond(in)">
                                      <p:cBhvr>
                                        <p:cTn id="22" dur="1000"/>
                                        <p:tgtEl>
                                          <p:spTgt spid="371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7" grpId="0" animBg="1"/>
      <p:bldP spid="371718" grpId="0" animBg="1"/>
      <p:bldP spid="371719" grpId="0" animBg="1"/>
      <p:bldP spid="371720" grpId="0" animBg="1"/>
      <p:bldP spid="3717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584200" y="406400"/>
            <a:ext cx="8331200" cy="723900"/>
          </a:xfrm>
        </p:spPr>
        <p:txBody>
          <a:bodyPr/>
          <a:lstStyle/>
          <a:p>
            <a:r>
              <a:rPr lang="en-US"/>
              <a:t>Automation Technology – Best Practices</a:t>
            </a:r>
          </a:p>
        </p:txBody>
      </p:sp>
      <p:sp>
        <p:nvSpPr>
          <p:cNvPr id="399363" name="Rectangle 3"/>
          <p:cNvSpPr>
            <a:spLocks noGrp="1" noChangeArrowheads="1"/>
          </p:cNvSpPr>
          <p:nvPr>
            <p:ph type="body" idx="1"/>
          </p:nvPr>
        </p:nvSpPr>
        <p:spPr/>
        <p:txBody>
          <a:bodyPr/>
          <a:lstStyle/>
          <a:p>
            <a:pPr>
              <a:lnSpc>
                <a:spcPct val="80000"/>
              </a:lnSpc>
            </a:pPr>
            <a:r>
              <a:rPr lang="en-US"/>
              <a:t>Data-to-Information</a:t>
            </a:r>
            <a:endParaRPr lang="en-US" sz="2000" b="1" i="1">
              <a:latin typeface="Times New Roman" pitchFamily="18" charset="0"/>
            </a:endParaRPr>
          </a:p>
          <a:p>
            <a:pPr lvl="1">
              <a:lnSpc>
                <a:spcPct val="80000"/>
              </a:lnSpc>
            </a:pPr>
            <a:r>
              <a:rPr lang="en-US"/>
              <a:t>Assess condition/faults of machine in field</a:t>
            </a:r>
          </a:p>
          <a:p>
            <a:pPr lvl="2">
              <a:lnSpc>
                <a:spcPct val="80000"/>
              </a:lnSpc>
            </a:pPr>
            <a:r>
              <a:rPr lang="en-US"/>
              <a:t>Report results – not just data</a:t>
            </a:r>
          </a:p>
          <a:p>
            <a:pPr lvl="4">
              <a:lnSpc>
                <a:spcPct val="80000"/>
              </a:lnSpc>
            </a:pPr>
            <a:endParaRPr lang="en-US"/>
          </a:p>
          <a:p>
            <a:pPr>
              <a:lnSpc>
                <a:spcPct val="80000"/>
              </a:lnSpc>
            </a:pPr>
            <a:r>
              <a:rPr lang="en-US"/>
              <a:t>Accuracy of automated analysis</a:t>
            </a:r>
          </a:p>
          <a:p>
            <a:pPr lvl="1">
              <a:lnSpc>
                <a:spcPct val="80000"/>
              </a:lnSpc>
            </a:pPr>
            <a:r>
              <a:rPr lang="en-US"/>
              <a:t>Combine analysis with machine operating condition</a:t>
            </a:r>
          </a:p>
          <a:p>
            <a:pPr lvl="2">
              <a:lnSpc>
                <a:spcPct val="80000"/>
              </a:lnSpc>
            </a:pPr>
            <a:r>
              <a:rPr lang="en-US"/>
              <a:t>Addresses false alarming</a:t>
            </a:r>
          </a:p>
          <a:p>
            <a:pPr lvl="4">
              <a:lnSpc>
                <a:spcPct val="80000"/>
              </a:lnSpc>
            </a:pPr>
            <a:endParaRPr lang="en-US"/>
          </a:p>
          <a:p>
            <a:pPr>
              <a:lnSpc>
                <a:spcPct val="80000"/>
              </a:lnSpc>
            </a:pPr>
            <a:r>
              <a:rPr lang="en-US"/>
              <a:t>Report-upon-exception</a:t>
            </a:r>
          </a:p>
          <a:p>
            <a:pPr lvl="1">
              <a:lnSpc>
                <a:spcPct val="80000"/>
              </a:lnSpc>
            </a:pPr>
            <a:r>
              <a:rPr lang="en-US"/>
              <a:t>Keep skilled analysts focused on problems</a:t>
            </a:r>
          </a:p>
          <a:p>
            <a:pPr lvl="2">
              <a:lnSpc>
                <a:spcPct val="80000"/>
              </a:lnSpc>
            </a:pPr>
            <a:r>
              <a:rPr lang="en-US"/>
              <a:t>Addresses the ‘data generator’ issue</a:t>
            </a:r>
          </a:p>
        </p:txBody>
      </p:sp>
      <p:grpSp>
        <p:nvGrpSpPr>
          <p:cNvPr id="2" name="Group 7"/>
          <p:cNvGrpSpPr>
            <a:grpSpLocks/>
          </p:cNvGrpSpPr>
          <p:nvPr/>
        </p:nvGrpSpPr>
        <p:grpSpPr bwMode="auto">
          <a:xfrm>
            <a:off x="7191375" y="3733800"/>
            <a:ext cx="1828800" cy="1524000"/>
            <a:chOff x="4530" y="2343"/>
            <a:chExt cx="1152" cy="960"/>
          </a:xfrm>
        </p:grpSpPr>
        <p:sp>
          <p:nvSpPr>
            <p:cNvPr id="399366" name="AutoShape 6"/>
            <p:cNvSpPr>
              <a:spLocks noChangeArrowheads="1"/>
            </p:cNvSpPr>
            <p:nvPr/>
          </p:nvSpPr>
          <p:spPr bwMode="auto">
            <a:xfrm>
              <a:off x="4530" y="2343"/>
              <a:ext cx="1152" cy="960"/>
            </a:xfrm>
            <a:prstGeom prst="star32">
              <a:avLst>
                <a:gd name="adj" fmla="val 43028"/>
              </a:avLst>
            </a:prstGeom>
            <a:gradFill rotWithShape="1">
              <a:gsLst>
                <a:gs pos="0">
                  <a:srgbClr val="FFFFCC"/>
                </a:gs>
                <a:gs pos="100000">
                  <a:srgbClr val="FFFF99"/>
                </a:gs>
              </a:gsLst>
              <a:path path="shape">
                <a:fillToRect l="50000" t="50000" r="50000" b="50000"/>
              </a:path>
            </a:gradFill>
            <a:ln w="9525">
              <a:solidFill>
                <a:srgbClr val="000000"/>
              </a:solidFill>
              <a:miter lim="800000"/>
              <a:headEnd/>
              <a:tailEnd/>
            </a:ln>
            <a:effectLst/>
          </p:spPr>
          <p:txBody>
            <a:bodyPr wrap="none" anchor="ctr"/>
            <a:lstStyle/>
            <a:p>
              <a:endParaRPr lang="en-US"/>
            </a:p>
          </p:txBody>
        </p:sp>
        <p:sp>
          <p:nvSpPr>
            <p:cNvPr id="399364" name="WordArt 4"/>
            <p:cNvSpPr>
              <a:spLocks noChangeArrowheads="1" noChangeShapeType="1" noTextEdit="1"/>
            </p:cNvSpPr>
            <p:nvPr/>
          </p:nvSpPr>
          <p:spPr bwMode="auto">
            <a:xfrm>
              <a:off x="4752" y="2448"/>
              <a:ext cx="720" cy="672"/>
            </a:xfrm>
            <a:prstGeom prst="rect">
              <a:avLst/>
            </a:prstGeom>
          </p:spPr>
          <p:txBody>
            <a:bodyPr wrap="none" fromWordArt="1">
              <a:prstTxWarp prst="textSlantUp">
                <a:avLst>
                  <a:gd name="adj" fmla="val 15231"/>
                </a:avLst>
              </a:prstTxWarp>
            </a:bodyPr>
            <a:lstStyle/>
            <a:p>
              <a:r>
                <a:rPr lang="en-US" sz="3600" kern="10">
                  <a:ln w="9525">
                    <a:solidFill>
                      <a:srgbClr val="FFFF99"/>
                    </a:solidFill>
                    <a:round/>
                    <a:headEnd/>
                    <a:tailEnd/>
                  </a:ln>
                  <a:solidFill>
                    <a:schemeClr val="tx2"/>
                  </a:solidFill>
                  <a:latin typeface="Arial Black"/>
                </a:rPr>
                <a:t>Today's</a:t>
              </a:r>
            </a:p>
            <a:p>
              <a:r>
                <a:rPr lang="en-US" sz="3600" kern="10">
                  <a:ln w="9525">
                    <a:solidFill>
                      <a:srgbClr val="FFFF99"/>
                    </a:solidFill>
                    <a:round/>
                    <a:headEnd/>
                    <a:tailEnd/>
                  </a:ln>
                  <a:solidFill>
                    <a:schemeClr val="tx2"/>
                  </a:solidFill>
                  <a:latin typeface="Arial Black"/>
                </a:rPr>
                <a:t>Best </a:t>
              </a:r>
            </a:p>
            <a:p>
              <a:r>
                <a:rPr lang="en-US" sz="3600" kern="10">
                  <a:ln w="9525">
                    <a:solidFill>
                      <a:srgbClr val="FFFF99"/>
                    </a:solidFill>
                    <a:round/>
                    <a:headEnd/>
                    <a:tailEnd/>
                  </a:ln>
                  <a:solidFill>
                    <a:schemeClr val="tx2"/>
                  </a:solidFill>
                  <a:latin typeface="Arial Black"/>
                </a:rPr>
                <a:t>Practices</a:t>
              </a:r>
            </a:p>
          </p:txBody>
        </p:sp>
      </p:grpSp>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584200" y="406400"/>
            <a:ext cx="8026400" cy="723900"/>
          </a:xfrm>
        </p:spPr>
        <p:txBody>
          <a:bodyPr/>
          <a:lstStyle/>
          <a:p>
            <a:r>
              <a:rPr lang="en-US"/>
              <a:t>Report-upon-Exception – not just data</a:t>
            </a:r>
          </a:p>
        </p:txBody>
      </p:sp>
      <p:sp>
        <p:nvSpPr>
          <p:cNvPr id="400387" name="Rectangle 3"/>
          <p:cNvSpPr>
            <a:spLocks noChangeArrowheads="1"/>
          </p:cNvSpPr>
          <p:nvPr/>
        </p:nvSpPr>
        <p:spPr bwMode="auto">
          <a:xfrm>
            <a:off x="1009650" y="2697163"/>
            <a:ext cx="1828800" cy="1371600"/>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400388" name="Rectangle 4"/>
          <p:cNvSpPr>
            <a:spLocks noChangeArrowheads="1"/>
          </p:cNvSpPr>
          <p:nvPr/>
        </p:nvSpPr>
        <p:spPr bwMode="auto">
          <a:xfrm>
            <a:off x="6565900" y="2773363"/>
            <a:ext cx="2520950" cy="1143000"/>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400389" name="Rectangle 5"/>
          <p:cNvSpPr>
            <a:spLocks noChangeArrowheads="1"/>
          </p:cNvSpPr>
          <p:nvPr/>
        </p:nvSpPr>
        <p:spPr bwMode="auto">
          <a:xfrm>
            <a:off x="850900" y="2341563"/>
            <a:ext cx="7467600" cy="266700"/>
          </a:xfrm>
          <a:prstGeom prst="rect">
            <a:avLst/>
          </a:prstGeom>
          <a:gradFill rotWithShape="0">
            <a:gsLst>
              <a:gs pos="0">
                <a:srgbClr val="FFCC00"/>
              </a:gs>
              <a:gs pos="50000">
                <a:srgbClr val="FFCC00">
                  <a:gamma/>
                  <a:shade val="16078"/>
                  <a:invGamma/>
                </a:srgbClr>
              </a:gs>
              <a:gs pos="100000">
                <a:srgbClr val="FFCC00"/>
              </a:gs>
            </a:gsLst>
            <a:lin ang="5400000" scaled="1"/>
          </a:gradFill>
          <a:ln w="9525">
            <a:noFill/>
            <a:miter lim="800000"/>
            <a:headEnd/>
            <a:tailEnd/>
          </a:ln>
          <a:effectLst/>
        </p:spPr>
        <p:txBody>
          <a:bodyPr wrap="none" anchor="ctr"/>
          <a:lstStyle/>
          <a:p>
            <a:endParaRPr lang="en-US"/>
          </a:p>
        </p:txBody>
      </p:sp>
      <p:sp>
        <p:nvSpPr>
          <p:cNvPr id="400390" name="Rectangle 6"/>
          <p:cNvSpPr>
            <a:spLocks noChangeArrowheads="1"/>
          </p:cNvSpPr>
          <p:nvPr/>
        </p:nvSpPr>
        <p:spPr bwMode="auto">
          <a:xfrm>
            <a:off x="850900" y="1338263"/>
            <a:ext cx="7467600" cy="266700"/>
          </a:xfrm>
          <a:prstGeom prst="rect">
            <a:avLst/>
          </a:prstGeom>
          <a:gradFill rotWithShape="0">
            <a:gsLst>
              <a:gs pos="0">
                <a:schemeClr val="accent2"/>
              </a:gs>
              <a:gs pos="50000">
                <a:schemeClr val="accent2">
                  <a:gamma/>
                  <a:shade val="26275"/>
                  <a:invGamma/>
                </a:schemeClr>
              </a:gs>
              <a:gs pos="100000">
                <a:schemeClr val="accent2"/>
              </a:gs>
            </a:gsLst>
            <a:lin ang="5400000" scaled="1"/>
          </a:gradFill>
          <a:ln w="9525">
            <a:noFill/>
            <a:miter lim="800000"/>
            <a:headEnd/>
            <a:tailEnd/>
          </a:ln>
          <a:effectLst/>
        </p:spPr>
        <p:txBody>
          <a:bodyPr wrap="none" anchor="ctr"/>
          <a:lstStyle/>
          <a:p>
            <a:endParaRPr lang="en-US"/>
          </a:p>
        </p:txBody>
      </p:sp>
      <p:sp>
        <p:nvSpPr>
          <p:cNvPr id="400391" name="Line 7"/>
          <p:cNvSpPr>
            <a:spLocks noChangeShapeType="1"/>
          </p:cNvSpPr>
          <p:nvPr/>
        </p:nvSpPr>
        <p:spPr bwMode="auto">
          <a:xfrm flipV="1">
            <a:off x="2527300" y="944563"/>
            <a:ext cx="5562600" cy="3810000"/>
          </a:xfrm>
          <a:prstGeom prst="line">
            <a:avLst/>
          </a:prstGeom>
          <a:noFill/>
          <a:ln w="12700">
            <a:solidFill>
              <a:srgbClr val="777777"/>
            </a:solidFill>
            <a:prstDash val="lgDashDotDot"/>
            <a:round/>
            <a:headEnd/>
            <a:tailEnd/>
          </a:ln>
          <a:effectLst/>
        </p:spPr>
        <p:txBody>
          <a:bodyPr wrap="none" anchor="ctr"/>
          <a:lstStyle/>
          <a:p>
            <a:endParaRPr lang="en-US"/>
          </a:p>
        </p:txBody>
      </p:sp>
      <p:sp>
        <p:nvSpPr>
          <p:cNvPr id="400392" name="Line 8"/>
          <p:cNvSpPr>
            <a:spLocks noChangeShapeType="1"/>
          </p:cNvSpPr>
          <p:nvPr/>
        </p:nvSpPr>
        <p:spPr bwMode="auto">
          <a:xfrm>
            <a:off x="850900" y="4903788"/>
            <a:ext cx="7543800" cy="3175"/>
          </a:xfrm>
          <a:prstGeom prst="line">
            <a:avLst/>
          </a:prstGeom>
          <a:noFill/>
          <a:ln w="9525">
            <a:solidFill>
              <a:schemeClr val="tx1"/>
            </a:solidFill>
            <a:round/>
            <a:headEnd/>
            <a:tailEnd/>
          </a:ln>
          <a:effectLst/>
        </p:spPr>
        <p:txBody>
          <a:bodyPr wrap="none" anchor="ctr"/>
          <a:lstStyle/>
          <a:p>
            <a:endParaRPr lang="en-US"/>
          </a:p>
        </p:txBody>
      </p:sp>
      <p:sp>
        <p:nvSpPr>
          <p:cNvPr id="400393" name="Line 9"/>
          <p:cNvSpPr>
            <a:spLocks noChangeShapeType="1"/>
          </p:cNvSpPr>
          <p:nvPr/>
        </p:nvSpPr>
        <p:spPr bwMode="auto">
          <a:xfrm flipH="1" flipV="1">
            <a:off x="850900" y="1173163"/>
            <a:ext cx="1588" cy="3733800"/>
          </a:xfrm>
          <a:prstGeom prst="line">
            <a:avLst/>
          </a:prstGeom>
          <a:noFill/>
          <a:ln w="9525">
            <a:solidFill>
              <a:schemeClr val="tx1"/>
            </a:solidFill>
            <a:round/>
            <a:headEnd/>
            <a:tailEnd/>
          </a:ln>
          <a:effectLst/>
        </p:spPr>
        <p:txBody>
          <a:bodyPr wrap="none" anchor="ctr"/>
          <a:lstStyle/>
          <a:p>
            <a:endParaRPr lang="en-US"/>
          </a:p>
        </p:txBody>
      </p:sp>
      <p:sp>
        <p:nvSpPr>
          <p:cNvPr id="400394" name="Text Box 10"/>
          <p:cNvSpPr txBox="1">
            <a:spLocks noChangeArrowheads="1"/>
          </p:cNvSpPr>
          <p:nvPr/>
        </p:nvSpPr>
        <p:spPr bwMode="auto">
          <a:xfrm>
            <a:off x="850900" y="2312988"/>
            <a:ext cx="6581775" cy="274637"/>
          </a:xfrm>
          <a:prstGeom prst="rect">
            <a:avLst/>
          </a:prstGeom>
          <a:noFill/>
          <a:ln w="9525">
            <a:noFill/>
            <a:miter lim="800000"/>
            <a:headEnd/>
            <a:tailEnd/>
          </a:ln>
          <a:effectLst/>
        </p:spPr>
        <p:txBody>
          <a:bodyPr wrap="none">
            <a:spAutoFit/>
          </a:bodyPr>
          <a:lstStyle/>
          <a:p>
            <a:pPr algn="l"/>
            <a:r>
              <a:rPr lang="en-US" sz="1200" b="1">
                <a:solidFill>
                  <a:schemeClr val="bg1"/>
                </a:solidFill>
                <a:effectLst>
                  <a:outerShdw blurRad="38100" dist="38100" dir="2700000" algn="tl">
                    <a:srgbClr val="C0C0C0"/>
                  </a:outerShdw>
                </a:effectLst>
                <a:latin typeface="Tahoma" pitchFamily="34" charset="0"/>
              </a:rPr>
              <a:t>- - - - - - - - HI - - - - - - - - - - - - - - URGENT - - - - - - - - - - - - - - - - - - - - - - - - - - - - </a:t>
            </a:r>
            <a:endParaRPr lang="en-US" sz="1400" b="1">
              <a:solidFill>
                <a:schemeClr val="bg1"/>
              </a:solidFill>
              <a:effectLst>
                <a:outerShdw blurRad="38100" dist="38100" dir="2700000" algn="tl">
                  <a:srgbClr val="C0C0C0"/>
                </a:outerShdw>
              </a:effectLst>
              <a:latin typeface="Tahoma" pitchFamily="34" charset="0"/>
            </a:endParaRPr>
          </a:p>
        </p:txBody>
      </p:sp>
      <p:sp>
        <p:nvSpPr>
          <p:cNvPr id="400395" name="Text Box 11"/>
          <p:cNvSpPr txBox="1">
            <a:spLocks noChangeArrowheads="1"/>
          </p:cNvSpPr>
          <p:nvPr/>
        </p:nvSpPr>
        <p:spPr bwMode="auto">
          <a:xfrm>
            <a:off x="850900" y="1317625"/>
            <a:ext cx="6545263" cy="274638"/>
          </a:xfrm>
          <a:prstGeom prst="rect">
            <a:avLst/>
          </a:prstGeom>
          <a:noFill/>
          <a:ln w="9525">
            <a:noFill/>
            <a:miter lim="800000"/>
            <a:headEnd/>
            <a:tailEnd/>
          </a:ln>
          <a:effectLst/>
        </p:spPr>
        <p:txBody>
          <a:bodyPr wrap="none">
            <a:spAutoFit/>
          </a:bodyPr>
          <a:lstStyle/>
          <a:p>
            <a:pPr algn="l"/>
            <a:r>
              <a:rPr lang="en-US" sz="1200" b="1">
                <a:solidFill>
                  <a:schemeClr val="bg1"/>
                </a:solidFill>
                <a:effectLst>
                  <a:outerShdw blurRad="38100" dist="38100" dir="2700000" algn="tl">
                    <a:srgbClr val="C0C0C0"/>
                  </a:outerShdw>
                </a:effectLst>
                <a:latin typeface="Tahoma" pitchFamily="34" charset="0"/>
              </a:rPr>
              <a:t>- - - - - - - HI HI - - - - - - - - - - - - - CRITICAL - - - - - - - - - - - - - - - - - - - - - - - - - - -</a:t>
            </a:r>
            <a:endParaRPr lang="en-US" sz="1400" b="1">
              <a:solidFill>
                <a:schemeClr val="bg1"/>
              </a:solidFill>
              <a:effectLst>
                <a:outerShdw blurRad="38100" dist="38100" dir="2700000" algn="tl">
                  <a:srgbClr val="C0C0C0"/>
                </a:outerShdw>
              </a:effectLst>
              <a:latin typeface="Tahoma" pitchFamily="34" charset="0"/>
            </a:endParaRPr>
          </a:p>
        </p:txBody>
      </p:sp>
      <p:sp>
        <p:nvSpPr>
          <p:cNvPr id="400396" name="Text Box 12"/>
          <p:cNvSpPr txBox="1">
            <a:spLocks noChangeArrowheads="1"/>
          </p:cNvSpPr>
          <p:nvPr/>
        </p:nvSpPr>
        <p:spPr bwMode="auto">
          <a:xfrm>
            <a:off x="6565900" y="2751138"/>
            <a:ext cx="1169988" cy="1155700"/>
          </a:xfrm>
          <a:prstGeom prst="rect">
            <a:avLst/>
          </a:prstGeom>
          <a:noFill/>
          <a:ln w="9525">
            <a:noFill/>
            <a:miter lim="800000"/>
            <a:headEnd/>
            <a:tailEnd/>
          </a:ln>
          <a:effectLst/>
        </p:spPr>
        <p:txBody>
          <a:bodyPr wrap="none">
            <a:spAutoFit/>
          </a:bodyPr>
          <a:lstStyle/>
          <a:p>
            <a:pPr algn="l"/>
            <a:r>
              <a:rPr lang="en-US" sz="1400" u="sng">
                <a:solidFill>
                  <a:schemeClr val="tx1"/>
                </a:solidFill>
                <a:effectLst>
                  <a:outerShdw blurRad="38100" dist="38100" dir="2700000" algn="tl">
                    <a:srgbClr val="C0C0C0"/>
                  </a:outerShdw>
                </a:effectLst>
                <a:latin typeface="Arial Black" pitchFamily="34" charset="0"/>
              </a:rPr>
              <a:t>URGENCY</a:t>
            </a:r>
            <a:endParaRPr lang="en-US" sz="1400">
              <a:solidFill>
                <a:schemeClr val="tx1"/>
              </a:solidFill>
              <a:effectLst>
                <a:outerShdw blurRad="38100" dist="38100" dir="2700000" algn="tl">
                  <a:srgbClr val="C0C0C0"/>
                </a:outerShdw>
              </a:effectLst>
              <a:latin typeface="Arial Black" pitchFamily="34" charset="0"/>
            </a:endParaRPr>
          </a:p>
          <a:p>
            <a:pPr algn="l"/>
            <a:r>
              <a:rPr lang="en-US" sz="1400" b="1">
                <a:solidFill>
                  <a:srgbClr val="FF0000"/>
                </a:solidFill>
                <a:effectLst>
                  <a:outerShdw blurRad="38100" dist="38100" dir="2700000" algn="tl">
                    <a:srgbClr val="C0C0C0"/>
                  </a:outerShdw>
                </a:effectLst>
                <a:latin typeface="Comic Sans MS" pitchFamily="66" charset="0"/>
              </a:rPr>
              <a:t>Critical</a:t>
            </a:r>
          </a:p>
          <a:p>
            <a:pPr algn="l"/>
            <a:r>
              <a:rPr lang="en-US" sz="1400" b="1">
                <a:solidFill>
                  <a:srgbClr val="FFCC00"/>
                </a:solidFill>
                <a:effectLst>
                  <a:outerShdw blurRad="38100" dist="38100" dir="2700000" algn="tl">
                    <a:srgbClr val="C0C0C0"/>
                  </a:outerShdw>
                </a:effectLst>
                <a:latin typeface="Comic Sans MS" pitchFamily="66" charset="0"/>
              </a:rPr>
              <a:t>Urgent</a:t>
            </a:r>
            <a:endParaRPr lang="en-US" sz="1400" b="1">
              <a:solidFill>
                <a:srgbClr val="FFFF00"/>
              </a:solidFill>
              <a:effectLst>
                <a:outerShdw blurRad="38100" dist="38100" dir="2700000" algn="tl">
                  <a:srgbClr val="C0C0C0"/>
                </a:outerShdw>
              </a:effectLst>
              <a:latin typeface="Comic Sans MS" pitchFamily="66" charset="0"/>
            </a:endParaRPr>
          </a:p>
          <a:p>
            <a:pPr algn="l"/>
            <a:r>
              <a:rPr lang="en-US" sz="1400" b="1">
                <a:solidFill>
                  <a:srgbClr val="0033CC"/>
                </a:solidFill>
                <a:effectLst>
                  <a:outerShdw blurRad="38100" dist="38100" dir="2700000" algn="tl">
                    <a:srgbClr val="C0C0C0"/>
                  </a:outerShdw>
                </a:effectLst>
                <a:latin typeface="Comic Sans MS" pitchFamily="66" charset="0"/>
              </a:rPr>
              <a:t>Notify</a:t>
            </a:r>
          </a:p>
          <a:p>
            <a:pPr algn="l"/>
            <a:r>
              <a:rPr lang="en-US" sz="1400" b="1">
                <a:solidFill>
                  <a:schemeClr val="accent1"/>
                </a:solidFill>
                <a:effectLst>
                  <a:outerShdw blurRad="38100" dist="38100" dir="2700000" algn="tl">
                    <a:srgbClr val="C0C0C0"/>
                  </a:outerShdw>
                </a:effectLst>
                <a:latin typeface="Comic Sans MS" pitchFamily="66" charset="0"/>
              </a:rPr>
              <a:t>Normal</a:t>
            </a:r>
          </a:p>
        </p:txBody>
      </p:sp>
      <p:sp>
        <p:nvSpPr>
          <p:cNvPr id="400397" name="Oval 13"/>
          <p:cNvSpPr>
            <a:spLocks noChangeArrowheads="1"/>
          </p:cNvSpPr>
          <p:nvPr/>
        </p:nvSpPr>
        <p:spPr bwMode="auto">
          <a:xfrm>
            <a:off x="927100" y="4678363"/>
            <a:ext cx="76200" cy="762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00398" name="Oval 14"/>
          <p:cNvSpPr>
            <a:spLocks noChangeArrowheads="1"/>
          </p:cNvSpPr>
          <p:nvPr/>
        </p:nvSpPr>
        <p:spPr bwMode="auto">
          <a:xfrm>
            <a:off x="4127500" y="3535363"/>
            <a:ext cx="76200" cy="762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00399" name="Oval 15"/>
          <p:cNvSpPr>
            <a:spLocks noChangeArrowheads="1"/>
          </p:cNvSpPr>
          <p:nvPr/>
        </p:nvSpPr>
        <p:spPr bwMode="auto">
          <a:xfrm>
            <a:off x="3060700" y="4322763"/>
            <a:ext cx="76200" cy="762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00400" name="Oval 16"/>
          <p:cNvSpPr>
            <a:spLocks noChangeArrowheads="1"/>
          </p:cNvSpPr>
          <p:nvPr/>
        </p:nvSpPr>
        <p:spPr bwMode="auto">
          <a:xfrm>
            <a:off x="2305050" y="4678363"/>
            <a:ext cx="76200" cy="762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00401" name="Oval 17"/>
          <p:cNvSpPr>
            <a:spLocks noChangeArrowheads="1"/>
          </p:cNvSpPr>
          <p:nvPr/>
        </p:nvSpPr>
        <p:spPr bwMode="auto">
          <a:xfrm>
            <a:off x="3670300" y="3916363"/>
            <a:ext cx="76200" cy="762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00402" name="Oval 18"/>
          <p:cNvSpPr>
            <a:spLocks noChangeArrowheads="1"/>
          </p:cNvSpPr>
          <p:nvPr/>
        </p:nvSpPr>
        <p:spPr bwMode="auto">
          <a:xfrm>
            <a:off x="4965700" y="2354263"/>
            <a:ext cx="76200" cy="76200"/>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400403" name="Oval 19"/>
          <p:cNvSpPr>
            <a:spLocks noChangeArrowheads="1"/>
          </p:cNvSpPr>
          <p:nvPr/>
        </p:nvSpPr>
        <p:spPr bwMode="auto">
          <a:xfrm>
            <a:off x="5194300" y="2354263"/>
            <a:ext cx="76200" cy="76200"/>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400404" name="Oval 20"/>
          <p:cNvSpPr>
            <a:spLocks noChangeArrowheads="1"/>
          </p:cNvSpPr>
          <p:nvPr/>
        </p:nvSpPr>
        <p:spPr bwMode="auto">
          <a:xfrm>
            <a:off x="5422900" y="2366963"/>
            <a:ext cx="76200" cy="76200"/>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400405" name="Oval 21"/>
          <p:cNvSpPr>
            <a:spLocks noChangeArrowheads="1"/>
          </p:cNvSpPr>
          <p:nvPr/>
        </p:nvSpPr>
        <p:spPr bwMode="auto">
          <a:xfrm>
            <a:off x="5727700" y="2138363"/>
            <a:ext cx="76200" cy="76200"/>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400406" name="Oval 22"/>
          <p:cNvSpPr>
            <a:spLocks noChangeArrowheads="1"/>
          </p:cNvSpPr>
          <p:nvPr/>
        </p:nvSpPr>
        <p:spPr bwMode="auto">
          <a:xfrm>
            <a:off x="6108700" y="1782763"/>
            <a:ext cx="76200" cy="76200"/>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400407" name="Oval 23"/>
          <p:cNvSpPr>
            <a:spLocks noChangeArrowheads="1"/>
          </p:cNvSpPr>
          <p:nvPr/>
        </p:nvSpPr>
        <p:spPr bwMode="auto">
          <a:xfrm>
            <a:off x="6426200" y="1427163"/>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00408" name="Oval 24"/>
          <p:cNvSpPr>
            <a:spLocks noChangeArrowheads="1"/>
          </p:cNvSpPr>
          <p:nvPr/>
        </p:nvSpPr>
        <p:spPr bwMode="auto">
          <a:xfrm>
            <a:off x="4889500" y="2455863"/>
            <a:ext cx="76200" cy="76200"/>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400409" name="Text Box 25"/>
          <p:cNvSpPr txBox="1">
            <a:spLocks noChangeArrowheads="1"/>
          </p:cNvSpPr>
          <p:nvPr/>
        </p:nvSpPr>
        <p:spPr bwMode="auto">
          <a:xfrm>
            <a:off x="7037388" y="2338388"/>
            <a:ext cx="1057275" cy="274637"/>
          </a:xfrm>
          <a:prstGeom prst="rect">
            <a:avLst/>
          </a:prstGeom>
          <a:noFill/>
          <a:ln w="9525">
            <a:noFill/>
            <a:miter lim="800000"/>
            <a:headEnd/>
            <a:tailEnd/>
          </a:ln>
          <a:effectLst/>
        </p:spPr>
        <p:txBody>
          <a:bodyPr wrap="none">
            <a:spAutoFit/>
          </a:bodyPr>
          <a:lstStyle/>
          <a:p>
            <a:pPr algn="l"/>
            <a:r>
              <a:rPr lang="en-US" sz="1200" b="1">
                <a:solidFill>
                  <a:schemeClr val="bg1"/>
                </a:solidFill>
                <a:effectLst>
                  <a:outerShdw blurRad="38100" dist="38100" dir="2700000" algn="tl">
                    <a:srgbClr val="C0C0C0"/>
                  </a:outerShdw>
                </a:effectLst>
                <a:latin typeface="Tahoma" pitchFamily="34" charset="0"/>
              </a:rPr>
              <a:t>DEADBAND</a:t>
            </a:r>
            <a:endParaRPr lang="en-US" sz="1400" b="1">
              <a:solidFill>
                <a:schemeClr val="bg1"/>
              </a:solidFill>
              <a:effectLst>
                <a:outerShdw blurRad="38100" dist="38100" dir="2700000" algn="tl">
                  <a:srgbClr val="C0C0C0"/>
                </a:outerShdw>
              </a:effectLst>
              <a:latin typeface="Tahoma" pitchFamily="34" charset="0"/>
            </a:endParaRPr>
          </a:p>
        </p:txBody>
      </p:sp>
      <p:sp>
        <p:nvSpPr>
          <p:cNvPr id="400410" name="Text Box 26"/>
          <p:cNvSpPr txBox="1">
            <a:spLocks noChangeArrowheads="1"/>
          </p:cNvSpPr>
          <p:nvPr/>
        </p:nvSpPr>
        <p:spPr bwMode="auto">
          <a:xfrm>
            <a:off x="2909888" y="2773363"/>
            <a:ext cx="1751012" cy="457200"/>
          </a:xfrm>
          <a:prstGeom prst="rect">
            <a:avLst/>
          </a:prstGeom>
          <a:noFill/>
          <a:ln w="9525">
            <a:noFill/>
            <a:miter lim="800000"/>
            <a:headEnd/>
            <a:tailEnd/>
          </a:ln>
          <a:effectLst/>
        </p:spPr>
        <p:txBody>
          <a:bodyPr wrap="none">
            <a:spAutoFit/>
          </a:bodyPr>
          <a:lstStyle/>
          <a:p>
            <a:r>
              <a:rPr lang="en-US" sz="1200">
                <a:solidFill>
                  <a:srgbClr val="0033CC"/>
                </a:solidFill>
                <a:latin typeface="Arial Black" pitchFamily="34" charset="0"/>
              </a:rPr>
              <a:t>RATE-OF-CHANGE </a:t>
            </a:r>
          </a:p>
          <a:p>
            <a:r>
              <a:rPr lang="en-US" sz="1200">
                <a:solidFill>
                  <a:srgbClr val="0033CC"/>
                </a:solidFill>
                <a:latin typeface="Arial Black" pitchFamily="34" charset="0"/>
              </a:rPr>
              <a:t>(ROC)</a:t>
            </a:r>
            <a:endParaRPr lang="en-US" sz="1400">
              <a:solidFill>
                <a:srgbClr val="0033CC"/>
              </a:solidFill>
              <a:latin typeface="Arial Black" pitchFamily="34" charset="0"/>
            </a:endParaRPr>
          </a:p>
        </p:txBody>
      </p:sp>
      <p:sp>
        <p:nvSpPr>
          <p:cNvPr id="400411" name="Line 27"/>
          <p:cNvSpPr>
            <a:spLocks noChangeShapeType="1"/>
          </p:cNvSpPr>
          <p:nvPr/>
        </p:nvSpPr>
        <p:spPr bwMode="auto">
          <a:xfrm>
            <a:off x="2603500" y="4754563"/>
            <a:ext cx="3733800" cy="1587"/>
          </a:xfrm>
          <a:prstGeom prst="line">
            <a:avLst/>
          </a:prstGeom>
          <a:noFill/>
          <a:ln w="9525">
            <a:solidFill>
              <a:schemeClr val="bg2"/>
            </a:solidFill>
            <a:round/>
            <a:headEnd/>
            <a:tailEnd/>
          </a:ln>
          <a:effectLst/>
        </p:spPr>
        <p:txBody>
          <a:bodyPr wrap="none" anchor="ctr"/>
          <a:lstStyle/>
          <a:p>
            <a:endParaRPr lang="en-US"/>
          </a:p>
        </p:txBody>
      </p:sp>
      <p:sp>
        <p:nvSpPr>
          <p:cNvPr id="400412" name="Oval 28"/>
          <p:cNvSpPr>
            <a:spLocks noChangeArrowheads="1"/>
          </p:cNvSpPr>
          <p:nvPr/>
        </p:nvSpPr>
        <p:spPr bwMode="auto">
          <a:xfrm>
            <a:off x="6718300" y="1096963"/>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00413" name="Text Box 29"/>
          <p:cNvSpPr txBox="1">
            <a:spLocks noChangeArrowheads="1"/>
          </p:cNvSpPr>
          <p:nvPr/>
        </p:nvSpPr>
        <p:spPr bwMode="auto">
          <a:xfrm>
            <a:off x="3530600" y="4429125"/>
            <a:ext cx="3141663" cy="274638"/>
          </a:xfrm>
          <a:prstGeom prst="rect">
            <a:avLst/>
          </a:prstGeom>
          <a:noFill/>
          <a:ln w="9525">
            <a:noFill/>
            <a:miter lim="800000"/>
            <a:headEnd/>
            <a:tailEnd/>
          </a:ln>
          <a:effectLst/>
        </p:spPr>
        <p:txBody>
          <a:bodyPr wrap="none">
            <a:spAutoFit/>
          </a:bodyPr>
          <a:lstStyle/>
          <a:p>
            <a:pPr algn="l"/>
            <a:r>
              <a:rPr lang="en-US" sz="1200">
                <a:solidFill>
                  <a:srgbClr val="00FF00"/>
                </a:solidFill>
                <a:effectLst>
                  <a:outerShdw blurRad="38100" dist="38100" dir="2700000" algn="tl">
                    <a:srgbClr val="C0C0C0"/>
                  </a:outerShdw>
                </a:effectLst>
                <a:latin typeface="Symbol" pitchFamily="18" charset="2"/>
              </a:rPr>
              <a:t>D </a:t>
            </a:r>
            <a:r>
              <a:rPr lang="en-US" sz="1200">
                <a:solidFill>
                  <a:srgbClr val="00CC00"/>
                </a:solidFill>
                <a:effectLst>
                  <a:outerShdw blurRad="38100" dist="38100" dir="2700000" algn="tl">
                    <a:srgbClr val="C0C0C0"/>
                  </a:outerShdw>
                </a:effectLst>
                <a:latin typeface="Arial Black" pitchFamily="34" charset="0"/>
              </a:rPr>
              <a:t>Amplitude Report </a:t>
            </a:r>
            <a:r>
              <a:rPr lang="en-US" sz="1000">
                <a:solidFill>
                  <a:srgbClr val="00CC00"/>
                </a:solidFill>
                <a:effectLst>
                  <a:outerShdw blurRad="38100" dist="38100" dir="2700000" algn="tl">
                    <a:srgbClr val="C0C0C0"/>
                  </a:outerShdw>
                </a:effectLst>
                <a:latin typeface="Arial Black" pitchFamily="34" charset="0"/>
              </a:rPr>
              <a:t>(</a:t>
            </a:r>
            <a:r>
              <a:rPr lang="en-US" sz="1000">
                <a:solidFill>
                  <a:srgbClr val="00CC00"/>
                </a:solidFill>
                <a:effectLst>
                  <a:outerShdw blurRad="38100" dist="38100" dir="2700000" algn="tl">
                    <a:srgbClr val="C0C0C0"/>
                  </a:outerShdw>
                </a:effectLst>
                <a:latin typeface="Times New Roman" pitchFamily="18" charset="0"/>
              </a:rPr>
              <a:t>ABSOLUTE EPLISON</a:t>
            </a:r>
            <a:r>
              <a:rPr lang="en-US" sz="1000">
                <a:solidFill>
                  <a:srgbClr val="00CC00"/>
                </a:solidFill>
                <a:effectLst>
                  <a:outerShdw blurRad="38100" dist="38100" dir="2700000" algn="tl">
                    <a:srgbClr val="C0C0C0"/>
                  </a:outerShdw>
                </a:effectLst>
                <a:latin typeface="Arial Black" pitchFamily="34" charset="0"/>
              </a:rPr>
              <a:t>)</a:t>
            </a:r>
          </a:p>
        </p:txBody>
      </p:sp>
      <p:sp>
        <p:nvSpPr>
          <p:cNvPr id="400414" name="Rectangle 30"/>
          <p:cNvSpPr>
            <a:spLocks noChangeArrowheads="1"/>
          </p:cNvSpPr>
          <p:nvPr/>
        </p:nvSpPr>
        <p:spPr bwMode="auto">
          <a:xfrm rot="-5391296">
            <a:off x="-28575" y="2281238"/>
            <a:ext cx="1182687" cy="274638"/>
          </a:xfrm>
          <a:prstGeom prst="rect">
            <a:avLst/>
          </a:prstGeom>
          <a:noFill/>
          <a:ln w="9525">
            <a:noFill/>
            <a:miter lim="800000"/>
            <a:headEnd/>
            <a:tailEnd/>
          </a:ln>
          <a:effectLst/>
        </p:spPr>
        <p:txBody>
          <a:bodyPr wrap="none">
            <a:spAutoFit/>
          </a:bodyPr>
          <a:lstStyle/>
          <a:p>
            <a:pPr algn="l"/>
            <a:r>
              <a:rPr lang="en-US" sz="1200">
                <a:solidFill>
                  <a:schemeClr val="tx1"/>
                </a:solidFill>
                <a:effectLst>
                  <a:outerShdw blurRad="38100" dist="38100" dir="2700000" algn="tl">
                    <a:srgbClr val="C0C0C0"/>
                  </a:outerShdw>
                </a:effectLst>
                <a:latin typeface="Arial Black" pitchFamily="34" charset="0"/>
              </a:rPr>
              <a:t>AMPLITUDE</a:t>
            </a:r>
          </a:p>
        </p:txBody>
      </p:sp>
      <p:sp>
        <p:nvSpPr>
          <p:cNvPr id="400415" name="Rectangle 31"/>
          <p:cNvSpPr>
            <a:spLocks noChangeArrowheads="1"/>
          </p:cNvSpPr>
          <p:nvPr/>
        </p:nvSpPr>
        <p:spPr bwMode="auto">
          <a:xfrm>
            <a:off x="3919538" y="4983163"/>
            <a:ext cx="1427162" cy="274637"/>
          </a:xfrm>
          <a:prstGeom prst="rect">
            <a:avLst/>
          </a:prstGeom>
          <a:noFill/>
          <a:ln w="9525">
            <a:noFill/>
            <a:miter lim="800000"/>
            <a:headEnd/>
            <a:tailEnd/>
          </a:ln>
          <a:effectLst/>
        </p:spPr>
        <p:txBody>
          <a:bodyPr wrap="none">
            <a:spAutoFit/>
          </a:bodyPr>
          <a:lstStyle/>
          <a:p>
            <a:pPr algn="l"/>
            <a:r>
              <a:rPr lang="en-US" sz="1200">
                <a:solidFill>
                  <a:schemeClr val="tx1"/>
                </a:solidFill>
                <a:effectLst>
                  <a:outerShdw blurRad="38100" dist="38100" dir="2700000" algn="tl">
                    <a:srgbClr val="C0C0C0"/>
                  </a:outerShdw>
                </a:effectLst>
                <a:latin typeface="Arial Black" pitchFamily="34" charset="0"/>
              </a:rPr>
              <a:t>TIME HISTORY</a:t>
            </a:r>
          </a:p>
        </p:txBody>
      </p:sp>
      <p:sp>
        <p:nvSpPr>
          <p:cNvPr id="400416" name="Line 32"/>
          <p:cNvSpPr>
            <a:spLocks noChangeShapeType="1"/>
          </p:cNvSpPr>
          <p:nvPr/>
        </p:nvSpPr>
        <p:spPr bwMode="auto">
          <a:xfrm>
            <a:off x="3136900" y="4373563"/>
            <a:ext cx="3200400" cy="1587"/>
          </a:xfrm>
          <a:prstGeom prst="line">
            <a:avLst/>
          </a:prstGeom>
          <a:noFill/>
          <a:ln w="9525">
            <a:solidFill>
              <a:schemeClr val="bg2"/>
            </a:solidFill>
            <a:round/>
            <a:headEnd/>
            <a:tailEnd/>
          </a:ln>
          <a:effectLst/>
        </p:spPr>
        <p:txBody>
          <a:bodyPr wrap="none" anchor="ctr"/>
          <a:lstStyle/>
          <a:p>
            <a:endParaRPr lang="en-US"/>
          </a:p>
        </p:txBody>
      </p:sp>
      <p:sp>
        <p:nvSpPr>
          <p:cNvPr id="400417" name="Line 33"/>
          <p:cNvSpPr>
            <a:spLocks noChangeShapeType="1"/>
          </p:cNvSpPr>
          <p:nvPr/>
        </p:nvSpPr>
        <p:spPr bwMode="auto">
          <a:xfrm>
            <a:off x="3822700" y="3992563"/>
            <a:ext cx="2514600" cy="1587"/>
          </a:xfrm>
          <a:prstGeom prst="line">
            <a:avLst/>
          </a:prstGeom>
          <a:noFill/>
          <a:ln w="9525">
            <a:solidFill>
              <a:schemeClr val="bg2"/>
            </a:solidFill>
            <a:round/>
            <a:headEnd/>
            <a:tailEnd/>
          </a:ln>
          <a:effectLst/>
        </p:spPr>
        <p:txBody>
          <a:bodyPr wrap="none" anchor="ctr"/>
          <a:lstStyle/>
          <a:p>
            <a:endParaRPr lang="en-US"/>
          </a:p>
        </p:txBody>
      </p:sp>
      <p:sp>
        <p:nvSpPr>
          <p:cNvPr id="400418" name="Line 34"/>
          <p:cNvSpPr>
            <a:spLocks noChangeShapeType="1"/>
          </p:cNvSpPr>
          <p:nvPr/>
        </p:nvSpPr>
        <p:spPr bwMode="auto">
          <a:xfrm>
            <a:off x="4356100" y="3611563"/>
            <a:ext cx="1981200" cy="1587"/>
          </a:xfrm>
          <a:prstGeom prst="line">
            <a:avLst/>
          </a:prstGeom>
          <a:noFill/>
          <a:ln w="9525">
            <a:solidFill>
              <a:schemeClr val="bg2"/>
            </a:solidFill>
            <a:round/>
            <a:headEnd/>
            <a:tailEnd/>
          </a:ln>
          <a:effectLst/>
        </p:spPr>
        <p:txBody>
          <a:bodyPr wrap="none" anchor="ctr"/>
          <a:lstStyle/>
          <a:p>
            <a:endParaRPr lang="en-US"/>
          </a:p>
        </p:txBody>
      </p:sp>
      <p:sp>
        <p:nvSpPr>
          <p:cNvPr id="400419" name="Line 35"/>
          <p:cNvSpPr>
            <a:spLocks noChangeShapeType="1"/>
          </p:cNvSpPr>
          <p:nvPr/>
        </p:nvSpPr>
        <p:spPr bwMode="auto">
          <a:xfrm>
            <a:off x="4813300" y="3230563"/>
            <a:ext cx="1524000" cy="1587"/>
          </a:xfrm>
          <a:prstGeom prst="line">
            <a:avLst/>
          </a:prstGeom>
          <a:noFill/>
          <a:ln w="9525">
            <a:solidFill>
              <a:schemeClr val="bg2"/>
            </a:solidFill>
            <a:round/>
            <a:headEnd/>
            <a:tailEnd/>
          </a:ln>
          <a:effectLst/>
        </p:spPr>
        <p:txBody>
          <a:bodyPr wrap="none" anchor="ctr"/>
          <a:lstStyle/>
          <a:p>
            <a:endParaRPr lang="en-US"/>
          </a:p>
        </p:txBody>
      </p:sp>
      <p:sp>
        <p:nvSpPr>
          <p:cNvPr id="400420" name="Line 36"/>
          <p:cNvSpPr>
            <a:spLocks noChangeShapeType="1"/>
          </p:cNvSpPr>
          <p:nvPr/>
        </p:nvSpPr>
        <p:spPr bwMode="auto">
          <a:xfrm>
            <a:off x="5422900" y="2849563"/>
            <a:ext cx="914400" cy="1587"/>
          </a:xfrm>
          <a:prstGeom prst="line">
            <a:avLst/>
          </a:prstGeom>
          <a:noFill/>
          <a:ln w="9525">
            <a:solidFill>
              <a:schemeClr val="bg2"/>
            </a:solidFill>
            <a:round/>
            <a:headEnd/>
            <a:tailEnd/>
          </a:ln>
          <a:effectLst/>
        </p:spPr>
        <p:txBody>
          <a:bodyPr wrap="none" anchor="ctr"/>
          <a:lstStyle/>
          <a:p>
            <a:endParaRPr lang="en-US"/>
          </a:p>
        </p:txBody>
      </p:sp>
      <p:sp>
        <p:nvSpPr>
          <p:cNvPr id="400421" name="Line 37"/>
          <p:cNvSpPr>
            <a:spLocks noChangeShapeType="1"/>
          </p:cNvSpPr>
          <p:nvPr/>
        </p:nvSpPr>
        <p:spPr bwMode="auto">
          <a:xfrm>
            <a:off x="6413500" y="2163763"/>
            <a:ext cx="609600" cy="1587"/>
          </a:xfrm>
          <a:prstGeom prst="line">
            <a:avLst/>
          </a:prstGeom>
          <a:noFill/>
          <a:ln w="9525">
            <a:solidFill>
              <a:schemeClr val="bg2"/>
            </a:solidFill>
            <a:round/>
            <a:headEnd/>
            <a:tailEnd/>
          </a:ln>
          <a:effectLst/>
        </p:spPr>
        <p:txBody>
          <a:bodyPr wrap="none" anchor="ctr"/>
          <a:lstStyle/>
          <a:p>
            <a:endParaRPr lang="en-US"/>
          </a:p>
        </p:txBody>
      </p:sp>
      <p:sp>
        <p:nvSpPr>
          <p:cNvPr id="400422" name="Line 38"/>
          <p:cNvSpPr>
            <a:spLocks noChangeShapeType="1"/>
          </p:cNvSpPr>
          <p:nvPr/>
        </p:nvSpPr>
        <p:spPr bwMode="auto">
          <a:xfrm>
            <a:off x="7023100" y="1782763"/>
            <a:ext cx="381000" cy="1587"/>
          </a:xfrm>
          <a:prstGeom prst="line">
            <a:avLst/>
          </a:prstGeom>
          <a:noFill/>
          <a:ln w="9525">
            <a:solidFill>
              <a:schemeClr val="bg2"/>
            </a:solidFill>
            <a:round/>
            <a:headEnd/>
            <a:tailEnd/>
          </a:ln>
          <a:effectLst/>
        </p:spPr>
        <p:txBody>
          <a:bodyPr wrap="none" anchor="ctr"/>
          <a:lstStyle/>
          <a:p>
            <a:endParaRPr lang="en-US"/>
          </a:p>
        </p:txBody>
      </p:sp>
      <p:sp>
        <p:nvSpPr>
          <p:cNvPr id="400423" name="Oval 39"/>
          <p:cNvSpPr>
            <a:spLocks noChangeArrowheads="1"/>
          </p:cNvSpPr>
          <p:nvPr/>
        </p:nvSpPr>
        <p:spPr bwMode="auto">
          <a:xfrm>
            <a:off x="4432300" y="3154363"/>
            <a:ext cx="76200" cy="76200"/>
          </a:xfrm>
          <a:prstGeom prst="ellipse">
            <a:avLst/>
          </a:prstGeom>
          <a:solidFill>
            <a:srgbClr val="0033CC"/>
          </a:solidFill>
          <a:ln w="9525">
            <a:solidFill>
              <a:schemeClr val="tx1"/>
            </a:solidFill>
            <a:round/>
            <a:headEnd/>
            <a:tailEnd/>
          </a:ln>
          <a:effectLst/>
        </p:spPr>
        <p:txBody>
          <a:bodyPr wrap="none" anchor="ctr"/>
          <a:lstStyle/>
          <a:p>
            <a:endParaRPr lang="en-US"/>
          </a:p>
        </p:txBody>
      </p:sp>
      <p:sp>
        <p:nvSpPr>
          <p:cNvPr id="400424" name="Oval 40"/>
          <p:cNvSpPr>
            <a:spLocks noChangeArrowheads="1"/>
          </p:cNvSpPr>
          <p:nvPr/>
        </p:nvSpPr>
        <p:spPr bwMode="auto">
          <a:xfrm>
            <a:off x="4737100" y="2773363"/>
            <a:ext cx="76200" cy="76200"/>
          </a:xfrm>
          <a:prstGeom prst="ellipse">
            <a:avLst/>
          </a:prstGeom>
          <a:solidFill>
            <a:srgbClr val="0033CC"/>
          </a:solidFill>
          <a:ln w="9525">
            <a:solidFill>
              <a:schemeClr val="tx1"/>
            </a:solidFill>
            <a:round/>
            <a:headEnd/>
            <a:tailEnd/>
          </a:ln>
          <a:effectLst/>
        </p:spPr>
        <p:txBody>
          <a:bodyPr wrap="none" anchor="ctr"/>
          <a:lstStyle/>
          <a:p>
            <a:endParaRPr lang="en-US"/>
          </a:p>
        </p:txBody>
      </p:sp>
      <p:sp>
        <p:nvSpPr>
          <p:cNvPr id="400425" name="Line 41"/>
          <p:cNvSpPr>
            <a:spLocks noChangeShapeType="1"/>
          </p:cNvSpPr>
          <p:nvPr/>
        </p:nvSpPr>
        <p:spPr bwMode="auto">
          <a:xfrm flipV="1">
            <a:off x="3975100" y="2773363"/>
            <a:ext cx="762000" cy="1143000"/>
          </a:xfrm>
          <a:prstGeom prst="line">
            <a:avLst/>
          </a:prstGeom>
          <a:noFill/>
          <a:ln w="28575">
            <a:solidFill>
              <a:srgbClr val="0066CC"/>
            </a:solidFill>
            <a:prstDash val="lgDashDotDot"/>
            <a:round/>
            <a:headEnd/>
            <a:tailEnd/>
          </a:ln>
          <a:effectLst/>
        </p:spPr>
        <p:txBody>
          <a:bodyPr wrap="none" anchor="ctr"/>
          <a:lstStyle/>
          <a:p>
            <a:endParaRPr lang="en-US"/>
          </a:p>
        </p:txBody>
      </p:sp>
      <p:sp>
        <p:nvSpPr>
          <p:cNvPr id="400426" name="Text Box 42"/>
          <p:cNvSpPr txBox="1">
            <a:spLocks noChangeArrowheads="1"/>
          </p:cNvSpPr>
          <p:nvPr/>
        </p:nvSpPr>
        <p:spPr bwMode="auto">
          <a:xfrm>
            <a:off x="7031038" y="1330325"/>
            <a:ext cx="1057275" cy="274638"/>
          </a:xfrm>
          <a:prstGeom prst="rect">
            <a:avLst/>
          </a:prstGeom>
          <a:noFill/>
          <a:ln w="9525">
            <a:noFill/>
            <a:miter lim="800000"/>
            <a:headEnd/>
            <a:tailEnd/>
          </a:ln>
          <a:effectLst/>
        </p:spPr>
        <p:txBody>
          <a:bodyPr wrap="none">
            <a:spAutoFit/>
          </a:bodyPr>
          <a:lstStyle/>
          <a:p>
            <a:pPr algn="l"/>
            <a:r>
              <a:rPr lang="en-US" sz="1200" b="1">
                <a:solidFill>
                  <a:schemeClr val="bg1"/>
                </a:solidFill>
                <a:effectLst>
                  <a:outerShdw blurRad="38100" dist="38100" dir="2700000" algn="tl">
                    <a:srgbClr val="C0C0C0"/>
                  </a:outerShdw>
                </a:effectLst>
                <a:latin typeface="Tahoma" pitchFamily="34" charset="0"/>
              </a:rPr>
              <a:t>DEADBAND</a:t>
            </a:r>
          </a:p>
        </p:txBody>
      </p:sp>
      <p:sp>
        <p:nvSpPr>
          <p:cNvPr id="400427" name="Rectangle 43"/>
          <p:cNvSpPr>
            <a:spLocks noChangeArrowheads="1"/>
          </p:cNvSpPr>
          <p:nvPr/>
        </p:nvSpPr>
        <p:spPr bwMode="auto">
          <a:xfrm>
            <a:off x="996950" y="2684463"/>
            <a:ext cx="2012950" cy="1400175"/>
          </a:xfrm>
          <a:prstGeom prst="rect">
            <a:avLst/>
          </a:prstGeom>
          <a:noFill/>
          <a:ln w="9525">
            <a:noFill/>
            <a:miter lim="800000"/>
            <a:headEnd/>
            <a:tailEnd/>
          </a:ln>
          <a:effectLst/>
        </p:spPr>
        <p:txBody>
          <a:bodyPr wrap="none">
            <a:spAutoFit/>
          </a:bodyPr>
          <a:lstStyle/>
          <a:p>
            <a:pPr algn="l"/>
            <a:r>
              <a:rPr lang="en-US" sz="1400" u="sng">
                <a:solidFill>
                  <a:schemeClr val="tx1"/>
                </a:solidFill>
                <a:effectLst>
                  <a:outerShdw blurRad="38100" dist="38100" dir="2700000" algn="tl">
                    <a:srgbClr val="C0C0C0"/>
                  </a:outerShdw>
                </a:effectLst>
                <a:latin typeface="Arial Black" pitchFamily="34" charset="0"/>
              </a:rPr>
              <a:t>ALARM TYPES	</a:t>
            </a:r>
            <a:endParaRPr lang="en-US" sz="1400">
              <a:solidFill>
                <a:schemeClr val="tx1"/>
              </a:solidFill>
              <a:effectLst>
                <a:outerShdw blurRad="38100" dist="38100" dir="2700000" algn="tl">
                  <a:srgbClr val="C0C0C0"/>
                </a:outerShdw>
              </a:effectLst>
              <a:latin typeface="Arial Black" pitchFamily="34" charset="0"/>
            </a:endParaRPr>
          </a:p>
          <a:p>
            <a:pPr algn="l"/>
            <a:r>
              <a:rPr lang="en-US" sz="1200" b="1">
                <a:solidFill>
                  <a:schemeClr val="accent2"/>
                </a:solidFill>
                <a:effectLst>
                  <a:outerShdw blurRad="38100" dist="38100" dir="2700000" algn="tl">
                    <a:srgbClr val="C0C0C0"/>
                  </a:outerShdw>
                </a:effectLst>
                <a:latin typeface="Comic Sans MS" pitchFamily="66" charset="0"/>
              </a:rPr>
              <a:t>Fault	HI HI</a:t>
            </a:r>
          </a:p>
          <a:p>
            <a:pPr algn="l"/>
            <a:r>
              <a:rPr lang="en-US" sz="1200" b="1">
                <a:solidFill>
                  <a:srgbClr val="FFCC00"/>
                </a:solidFill>
                <a:effectLst>
                  <a:outerShdw blurRad="38100" dist="38100" dir="2700000" algn="tl">
                    <a:srgbClr val="C0C0C0"/>
                  </a:outerShdw>
                </a:effectLst>
                <a:latin typeface="Comic Sans MS" pitchFamily="66" charset="0"/>
              </a:rPr>
              <a:t>Caution	HI</a:t>
            </a:r>
          </a:p>
          <a:p>
            <a:pPr algn="l"/>
            <a:r>
              <a:rPr lang="en-US" sz="1200" b="1">
                <a:solidFill>
                  <a:srgbClr val="FFCC00"/>
                </a:solidFill>
                <a:effectLst>
                  <a:outerShdw blurRad="38100" dist="38100" dir="2700000" algn="tl">
                    <a:srgbClr val="C0C0C0"/>
                  </a:outerShdw>
                </a:effectLst>
                <a:latin typeface="Comic Sans MS" pitchFamily="66" charset="0"/>
              </a:rPr>
              <a:t>Caution	LO</a:t>
            </a:r>
          </a:p>
          <a:p>
            <a:pPr algn="l"/>
            <a:r>
              <a:rPr lang="en-US" sz="1200" b="1">
                <a:solidFill>
                  <a:schemeClr val="accent2"/>
                </a:solidFill>
                <a:effectLst>
                  <a:outerShdw blurRad="38100" dist="38100" dir="2700000" algn="tl">
                    <a:srgbClr val="C0C0C0"/>
                  </a:outerShdw>
                </a:effectLst>
                <a:latin typeface="Comic Sans MS" pitchFamily="66" charset="0"/>
              </a:rPr>
              <a:t>Fault	LO LO</a:t>
            </a:r>
          </a:p>
          <a:p>
            <a:pPr algn="l"/>
            <a:r>
              <a:rPr lang="en-US" sz="1200" b="1">
                <a:solidFill>
                  <a:schemeClr val="tx1"/>
                </a:solidFill>
                <a:effectLst>
                  <a:outerShdw blurRad="38100" dist="38100" dir="2700000" algn="tl">
                    <a:srgbClr val="C0C0C0"/>
                  </a:outerShdw>
                </a:effectLst>
                <a:latin typeface="Symbol" pitchFamily="18" charset="2"/>
              </a:rPr>
              <a:t>D</a:t>
            </a:r>
            <a:r>
              <a:rPr lang="en-US" sz="1200" b="1">
                <a:solidFill>
                  <a:schemeClr val="tx1"/>
                </a:solidFill>
                <a:latin typeface="Symbol" pitchFamily="18" charset="2"/>
              </a:rPr>
              <a:t> </a:t>
            </a:r>
            <a:r>
              <a:rPr lang="en-US" sz="1200" b="1">
                <a:solidFill>
                  <a:schemeClr val="tx1"/>
                </a:solidFill>
                <a:effectLst>
                  <a:outerShdw blurRad="38100" dist="38100" dir="2700000" algn="tl">
                    <a:srgbClr val="C0C0C0"/>
                  </a:outerShdw>
                </a:effectLst>
                <a:latin typeface="Comic Sans MS" pitchFamily="66" charset="0"/>
              </a:rPr>
              <a:t>Rate	ROC</a:t>
            </a:r>
          </a:p>
          <a:p>
            <a:pPr algn="l"/>
            <a:r>
              <a:rPr lang="en-US" sz="1200" b="1">
                <a:solidFill>
                  <a:schemeClr val="accent1"/>
                </a:solidFill>
                <a:effectLst>
                  <a:outerShdw blurRad="38100" dist="38100" dir="2700000" algn="tl">
                    <a:srgbClr val="C0C0C0"/>
                  </a:outerShdw>
                </a:effectLst>
                <a:latin typeface="Symbol" pitchFamily="18" charset="2"/>
              </a:rPr>
              <a:t>D </a:t>
            </a:r>
            <a:r>
              <a:rPr lang="en-US" sz="1200" b="1">
                <a:solidFill>
                  <a:schemeClr val="accent1"/>
                </a:solidFill>
                <a:effectLst>
                  <a:outerShdw blurRad="38100" dist="38100" dir="2700000" algn="tl">
                    <a:srgbClr val="C0C0C0"/>
                  </a:outerShdw>
                </a:effectLst>
                <a:latin typeface="Comic Sans MS" pitchFamily="66" charset="0"/>
              </a:rPr>
              <a:t>Amplitude	ABS  EPS</a:t>
            </a:r>
          </a:p>
        </p:txBody>
      </p:sp>
      <p:sp>
        <p:nvSpPr>
          <p:cNvPr id="400428" name="Rectangle 44"/>
          <p:cNvSpPr>
            <a:spLocks noChangeArrowheads="1"/>
          </p:cNvSpPr>
          <p:nvPr/>
        </p:nvSpPr>
        <p:spPr bwMode="auto">
          <a:xfrm>
            <a:off x="1155700" y="1830388"/>
            <a:ext cx="3659188" cy="304800"/>
          </a:xfrm>
          <a:prstGeom prst="rect">
            <a:avLst/>
          </a:prstGeom>
          <a:noFill/>
          <a:ln w="9525">
            <a:noFill/>
            <a:miter lim="800000"/>
            <a:headEnd/>
            <a:tailEnd/>
          </a:ln>
          <a:effectLst/>
        </p:spPr>
        <p:txBody>
          <a:bodyPr wrap="none">
            <a:spAutoFit/>
          </a:bodyPr>
          <a:lstStyle/>
          <a:p>
            <a:pPr algn="l"/>
            <a:r>
              <a:rPr lang="en-US" sz="1400">
                <a:solidFill>
                  <a:schemeClr val="tx1"/>
                </a:solidFill>
                <a:effectLst>
                  <a:outerShdw blurRad="38100" dist="38100" dir="2700000" algn="tl">
                    <a:srgbClr val="C0C0C0"/>
                  </a:outerShdw>
                </a:effectLst>
                <a:latin typeface="Times New Roman" pitchFamily="18" charset="0"/>
              </a:rPr>
              <a:t>Deadband (hysterysis) - limits annoyance alarms</a:t>
            </a:r>
          </a:p>
        </p:txBody>
      </p:sp>
      <p:sp>
        <p:nvSpPr>
          <p:cNvPr id="400429" name="Rectangle 45"/>
          <p:cNvSpPr>
            <a:spLocks noChangeArrowheads="1"/>
          </p:cNvSpPr>
          <p:nvPr/>
        </p:nvSpPr>
        <p:spPr bwMode="auto">
          <a:xfrm>
            <a:off x="933450" y="4322763"/>
            <a:ext cx="1341438" cy="274637"/>
          </a:xfrm>
          <a:prstGeom prst="rect">
            <a:avLst/>
          </a:prstGeom>
          <a:noFill/>
          <a:ln w="9525">
            <a:noFill/>
            <a:miter lim="800000"/>
            <a:headEnd/>
            <a:tailEnd/>
          </a:ln>
          <a:effectLst/>
        </p:spPr>
        <p:txBody>
          <a:bodyPr wrap="none">
            <a:spAutoFit/>
          </a:bodyPr>
          <a:lstStyle/>
          <a:p>
            <a:pPr algn="l"/>
            <a:r>
              <a:rPr lang="en-US" sz="1200">
                <a:solidFill>
                  <a:srgbClr val="00FF00"/>
                </a:solidFill>
                <a:effectLst>
                  <a:outerShdw blurRad="38100" dist="38100" dir="2700000" algn="tl">
                    <a:srgbClr val="C0C0C0"/>
                  </a:outerShdw>
                </a:effectLst>
                <a:latin typeface="Symbol" pitchFamily="18" charset="2"/>
              </a:rPr>
              <a:t>D </a:t>
            </a:r>
            <a:r>
              <a:rPr lang="en-US" sz="1200">
                <a:solidFill>
                  <a:srgbClr val="00CC00"/>
                </a:solidFill>
                <a:effectLst>
                  <a:outerShdw blurRad="38100" dist="38100" dir="2700000" algn="tl">
                    <a:srgbClr val="C0C0C0"/>
                  </a:outerShdw>
                </a:effectLst>
                <a:latin typeface="Arial Black" pitchFamily="34" charset="0"/>
              </a:rPr>
              <a:t>Time Report</a:t>
            </a:r>
          </a:p>
        </p:txBody>
      </p:sp>
      <p:sp>
        <p:nvSpPr>
          <p:cNvPr id="400430" name="Line 46"/>
          <p:cNvSpPr>
            <a:spLocks noChangeShapeType="1"/>
          </p:cNvSpPr>
          <p:nvPr/>
        </p:nvSpPr>
        <p:spPr bwMode="auto">
          <a:xfrm>
            <a:off x="965200" y="4602163"/>
            <a:ext cx="1295400" cy="1587"/>
          </a:xfrm>
          <a:prstGeom prst="line">
            <a:avLst/>
          </a:prstGeom>
          <a:noFill/>
          <a:ln w="9525">
            <a:solidFill>
              <a:srgbClr val="00FF00"/>
            </a:solidFill>
            <a:round/>
            <a:headEnd type="stealth" w="med" len="med"/>
            <a:tailEnd type="stealth" w="med" len="med"/>
          </a:ln>
          <a:effectLst/>
        </p:spPr>
        <p:txBody>
          <a:bodyPr wrap="none" anchor="ctr"/>
          <a:lstStyle/>
          <a:p>
            <a:endParaRPr lang="en-US"/>
          </a:p>
        </p:txBody>
      </p:sp>
      <p:sp>
        <p:nvSpPr>
          <p:cNvPr id="400431" name="Text Box 47"/>
          <p:cNvSpPr txBox="1">
            <a:spLocks noChangeArrowheads="1"/>
          </p:cNvSpPr>
          <p:nvPr/>
        </p:nvSpPr>
        <p:spPr bwMode="auto">
          <a:xfrm>
            <a:off x="7697788" y="2751138"/>
            <a:ext cx="1446212" cy="1155700"/>
          </a:xfrm>
          <a:prstGeom prst="rect">
            <a:avLst/>
          </a:prstGeom>
          <a:noFill/>
          <a:ln w="9525">
            <a:noFill/>
            <a:miter lim="800000"/>
            <a:headEnd/>
            <a:tailEnd/>
          </a:ln>
          <a:effectLst/>
        </p:spPr>
        <p:txBody>
          <a:bodyPr wrap="none">
            <a:spAutoFit/>
          </a:bodyPr>
          <a:lstStyle/>
          <a:p>
            <a:pPr algn="l"/>
            <a:r>
              <a:rPr lang="en-US" sz="1400" u="sng">
                <a:solidFill>
                  <a:schemeClr val="tx1"/>
                </a:solidFill>
                <a:effectLst>
                  <a:outerShdw blurRad="38100" dist="38100" dir="2700000" algn="tl">
                    <a:srgbClr val="C0C0C0"/>
                  </a:outerShdw>
                </a:effectLst>
                <a:latin typeface="Arial Black" pitchFamily="34" charset="0"/>
              </a:rPr>
              <a:t>ACTIONS</a:t>
            </a:r>
            <a:endParaRPr lang="en-US" sz="1200">
              <a:solidFill>
                <a:schemeClr val="tx1"/>
              </a:solidFill>
              <a:effectLst>
                <a:outerShdw blurRad="38100" dist="38100" dir="2700000" algn="tl">
                  <a:srgbClr val="C0C0C0"/>
                </a:outerShdw>
              </a:effectLst>
              <a:latin typeface="Arial Black" pitchFamily="34" charset="0"/>
            </a:endParaRPr>
          </a:p>
          <a:p>
            <a:pPr algn="l"/>
            <a:r>
              <a:rPr lang="en-US" sz="1400" b="1">
                <a:solidFill>
                  <a:srgbClr val="FF0000"/>
                </a:solidFill>
                <a:effectLst>
                  <a:outerShdw blurRad="38100" dist="38100" dir="2700000" algn="tl">
                    <a:srgbClr val="C0C0C0"/>
                  </a:outerShdw>
                </a:effectLst>
                <a:latin typeface="Comic Sans MS" pitchFamily="66" charset="0"/>
              </a:rPr>
              <a:t>Relay Activate</a:t>
            </a:r>
          </a:p>
          <a:p>
            <a:pPr algn="l"/>
            <a:r>
              <a:rPr lang="en-US" sz="1400" b="1">
                <a:solidFill>
                  <a:srgbClr val="FFCC00"/>
                </a:solidFill>
                <a:effectLst>
                  <a:outerShdw blurRad="38100" dist="38100" dir="2700000" algn="tl">
                    <a:srgbClr val="C0C0C0"/>
                  </a:outerShdw>
                </a:effectLst>
                <a:latin typeface="Comic Sans MS" pitchFamily="66" charset="0"/>
              </a:rPr>
              <a:t>Relay Activate</a:t>
            </a:r>
          </a:p>
          <a:p>
            <a:pPr algn="l"/>
            <a:r>
              <a:rPr lang="en-US" sz="1400" b="1">
                <a:solidFill>
                  <a:srgbClr val="0066CC"/>
                </a:solidFill>
                <a:effectLst>
                  <a:outerShdw blurRad="38100" dist="38100" dir="2700000" algn="tl">
                    <a:srgbClr val="C0C0C0"/>
                  </a:outerShdw>
                </a:effectLst>
                <a:latin typeface="Comic Sans MS" pitchFamily="66" charset="0"/>
              </a:rPr>
              <a:t>Relay Activate</a:t>
            </a:r>
            <a:endParaRPr lang="en-US" sz="1400" b="1">
              <a:solidFill>
                <a:srgbClr val="0066CC"/>
              </a:solidFill>
              <a:effectLst>
                <a:outerShdw blurRad="38100" dist="38100" dir="2700000" algn="tl">
                  <a:srgbClr val="C0C0C0"/>
                </a:outerShdw>
              </a:effectLst>
              <a:latin typeface="Times New Roman" pitchFamily="18" charset="0"/>
            </a:endParaRPr>
          </a:p>
          <a:p>
            <a:pPr algn="l"/>
            <a:endParaRPr lang="en-US" sz="1400">
              <a:solidFill>
                <a:srgbClr val="FF0000"/>
              </a:solidFill>
              <a:effectLst>
                <a:outerShdw blurRad="38100" dist="38100" dir="2700000" algn="tl">
                  <a:srgbClr val="C0C0C0"/>
                </a:outerShdw>
              </a:effectLst>
              <a:latin typeface="Times New Roman" pitchFamily="18" charset="0"/>
            </a:endParaRPr>
          </a:p>
        </p:txBody>
      </p:sp>
      <p:sp>
        <p:nvSpPr>
          <p:cNvPr id="400432" name="Line 48"/>
          <p:cNvSpPr>
            <a:spLocks noChangeShapeType="1"/>
          </p:cNvSpPr>
          <p:nvPr/>
        </p:nvSpPr>
        <p:spPr bwMode="auto">
          <a:xfrm flipH="1">
            <a:off x="3416300" y="4411663"/>
            <a:ext cx="1588" cy="304800"/>
          </a:xfrm>
          <a:prstGeom prst="line">
            <a:avLst/>
          </a:prstGeom>
          <a:noFill/>
          <a:ln w="9525">
            <a:solidFill>
              <a:srgbClr val="00FF00"/>
            </a:solidFill>
            <a:round/>
            <a:headEnd type="stealth" w="med" len="med"/>
            <a:tailEnd type="stealth" w="med" len="med"/>
          </a:ln>
          <a:effectLst/>
        </p:spPr>
        <p:txBody>
          <a:bodyPr wrap="none" anchor="ctr"/>
          <a:lstStyle/>
          <a:p>
            <a:endParaRPr lang="en-US"/>
          </a:p>
        </p:txBody>
      </p:sp>
      <p:sp>
        <p:nvSpPr>
          <p:cNvPr id="400434" name="Line 50"/>
          <p:cNvSpPr>
            <a:spLocks noChangeShapeType="1"/>
          </p:cNvSpPr>
          <p:nvPr/>
        </p:nvSpPr>
        <p:spPr bwMode="auto">
          <a:xfrm flipH="1">
            <a:off x="3829050" y="3763963"/>
            <a:ext cx="2590800" cy="228600"/>
          </a:xfrm>
          <a:prstGeom prst="line">
            <a:avLst/>
          </a:prstGeom>
          <a:noFill/>
          <a:ln w="38100">
            <a:solidFill>
              <a:srgbClr val="00CC00"/>
            </a:solidFill>
            <a:round/>
            <a:headEnd/>
            <a:tailEnd type="triangle" w="med" len="med"/>
          </a:ln>
          <a:effectLst/>
        </p:spPr>
        <p:txBody>
          <a:bodyPr wrap="none" anchor="ctr"/>
          <a:lstStyle/>
          <a:p>
            <a:endParaRPr lang="en-US"/>
          </a:p>
        </p:txBody>
      </p:sp>
      <p:sp>
        <p:nvSpPr>
          <p:cNvPr id="400435" name="Line 51"/>
          <p:cNvSpPr>
            <a:spLocks noChangeShapeType="1"/>
          </p:cNvSpPr>
          <p:nvPr/>
        </p:nvSpPr>
        <p:spPr bwMode="auto">
          <a:xfrm flipH="1" flipV="1">
            <a:off x="4591050" y="3306763"/>
            <a:ext cx="1828800" cy="228600"/>
          </a:xfrm>
          <a:prstGeom prst="line">
            <a:avLst/>
          </a:prstGeom>
          <a:noFill/>
          <a:ln w="38100">
            <a:solidFill>
              <a:srgbClr val="0066CC"/>
            </a:solidFill>
            <a:round/>
            <a:headEnd/>
            <a:tailEnd type="triangle" w="med" len="med"/>
          </a:ln>
          <a:effectLst/>
        </p:spPr>
        <p:txBody>
          <a:bodyPr wrap="none" anchor="ctr"/>
          <a:lstStyle/>
          <a:p>
            <a:endParaRPr lang="en-US"/>
          </a:p>
        </p:txBody>
      </p:sp>
      <p:sp>
        <p:nvSpPr>
          <p:cNvPr id="400436" name="Line 52"/>
          <p:cNvSpPr>
            <a:spLocks noChangeShapeType="1"/>
          </p:cNvSpPr>
          <p:nvPr/>
        </p:nvSpPr>
        <p:spPr bwMode="auto">
          <a:xfrm flipH="1" flipV="1">
            <a:off x="5276850" y="2697163"/>
            <a:ext cx="1143000" cy="609600"/>
          </a:xfrm>
          <a:prstGeom prst="line">
            <a:avLst/>
          </a:prstGeom>
          <a:noFill/>
          <a:ln w="38100">
            <a:solidFill>
              <a:srgbClr val="FFCC00"/>
            </a:solidFill>
            <a:round/>
            <a:headEnd/>
            <a:tailEnd type="triangle" w="med" len="med"/>
          </a:ln>
          <a:effectLst/>
        </p:spPr>
        <p:txBody>
          <a:bodyPr wrap="none" anchor="ctr"/>
          <a:lstStyle/>
          <a:p>
            <a:endParaRPr lang="en-US"/>
          </a:p>
        </p:txBody>
      </p:sp>
      <p:sp>
        <p:nvSpPr>
          <p:cNvPr id="400437" name="Line 53"/>
          <p:cNvSpPr>
            <a:spLocks noChangeShapeType="1"/>
          </p:cNvSpPr>
          <p:nvPr/>
        </p:nvSpPr>
        <p:spPr bwMode="auto">
          <a:xfrm flipH="1" flipV="1">
            <a:off x="6419850" y="1630363"/>
            <a:ext cx="0" cy="14478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400438" name="Line 54"/>
          <p:cNvSpPr>
            <a:spLocks noChangeShapeType="1"/>
          </p:cNvSpPr>
          <p:nvPr/>
        </p:nvSpPr>
        <p:spPr bwMode="auto">
          <a:xfrm>
            <a:off x="996950" y="4716463"/>
            <a:ext cx="1295400" cy="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39" name="Line 55"/>
          <p:cNvSpPr>
            <a:spLocks noChangeShapeType="1"/>
          </p:cNvSpPr>
          <p:nvPr/>
        </p:nvSpPr>
        <p:spPr bwMode="auto">
          <a:xfrm flipV="1">
            <a:off x="2381250" y="4373563"/>
            <a:ext cx="685800" cy="34290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40" name="Line 56"/>
          <p:cNvSpPr>
            <a:spLocks noChangeShapeType="1"/>
          </p:cNvSpPr>
          <p:nvPr/>
        </p:nvSpPr>
        <p:spPr bwMode="auto">
          <a:xfrm flipV="1">
            <a:off x="3143250" y="3992563"/>
            <a:ext cx="533400" cy="34290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41" name="Line 57"/>
          <p:cNvSpPr>
            <a:spLocks noChangeShapeType="1"/>
          </p:cNvSpPr>
          <p:nvPr/>
        </p:nvSpPr>
        <p:spPr bwMode="auto">
          <a:xfrm flipV="1">
            <a:off x="3752850" y="3611563"/>
            <a:ext cx="381000" cy="30480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42" name="Line 58"/>
          <p:cNvSpPr>
            <a:spLocks noChangeShapeType="1"/>
          </p:cNvSpPr>
          <p:nvPr/>
        </p:nvSpPr>
        <p:spPr bwMode="auto">
          <a:xfrm flipV="1">
            <a:off x="4210050" y="3230563"/>
            <a:ext cx="228600" cy="27940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43" name="Line 59"/>
          <p:cNvSpPr>
            <a:spLocks noChangeShapeType="1"/>
          </p:cNvSpPr>
          <p:nvPr/>
        </p:nvSpPr>
        <p:spPr bwMode="auto">
          <a:xfrm flipV="1">
            <a:off x="4489450" y="2849563"/>
            <a:ext cx="254000" cy="31750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44" name="Line 60"/>
          <p:cNvSpPr>
            <a:spLocks noChangeShapeType="1"/>
          </p:cNvSpPr>
          <p:nvPr/>
        </p:nvSpPr>
        <p:spPr bwMode="auto">
          <a:xfrm flipV="1">
            <a:off x="4794250" y="2544763"/>
            <a:ext cx="101600" cy="22860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45" name="Line 61"/>
          <p:cNvSpPr>
            <a:spLocks noChangeShapeType="1"/>
          </p:cNvSpPr>
          <p:nvPr/>
        </p:nvSpPr>
        <p:spPr bwMode="auto">
          <a:xfrm flipV="1">
            <a:off x="5530850" y="2189163"/>
            <a:ext cx="215900" cy="17780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46" name="Line 62"/>
          <p:cNvSpPr>
            <a:spLocks noChangeShapeType="1"/>
          </p:cNvSpPr>
          <p:nvPr/>
        </p:nvSpPr>
        <p:spPr bwMode="auto">
          <a:xfrm flipV="1">
            <a:off x="5810250" y="1846263"/>
            <a:ext cx="317500" cy="27940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47" name="Line 63"/>
          <p:cNvSpPr>
            <a:spLocks noChangeShapeType="1"/>
          </p:cNvSpPr>
          <p:nvPr/>
        </p:nvSpPr>
        <p:spPr bwMode="auto">
          <a:xfrm flipV="1">
            <a:off x="6178550" y="1503363"/>
            <a:ext cx="241300" cy="27940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48" name="Line 64"/>
          <p:cNvSpPr>
            <a:spLocks noChangeShapeType="1"/>
          </p:cNvSpPr>
          <p:nvPr/>
        </p:nvSpPr>
        <p:spPr bwMode="auto">
          <a:xfrm flipV="1">
            <a:off x="6483350" y="1173163"/>
            <a:ext cx="241300" cy="266700"/>
          </a:xfrm>
          <a:prstGeom prst="line">
            <a:avLst/>
          </a:prstGeom>
          <a:noFill/>
          <a:ln w="38100" cap="rnd">
            <a:solidFill>
              <a:schemeClr val="tx1"/>
            </a:solidFill>
            <a:prstDash val="sysDot"/>
            <a:round/>
            <a:headEnd/>
            <a:tailEnd/>
          </a:ln>
          <a:effectLst/>
        </p:spPr>
        <p:txBody>
          <a:bodyPr wrap="none" anchor="ctr"/>
          <a:lstStyle/>
          <a:p>
            <a:endParaRPr lang="en-US"/>
          </a:p>
        </p:txBody>
      </p:sp>
      <p:sp>
        <p:nvSpPr>
          <p:cNvPr id="400449" name="Oval 65"/>
          <p:cNvSpPr>
            <a:spLocks noChangeArrowheads="1"/>
          </p:cNvSpPr>
          <p:nvPr/>
        </p:nvSpPr>
        <p:spPr bwMode="auto">
          <a:xfrm>
            <a:off x="5060950" y="2493963"/>
            <a:ext cx="76200" cy="762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00450" name="Oval 66"/>
          <p:cNvSpPr>
            <a:spLocks noChangeArrowheads="1"/>
          </p:cNvSpPr>
          <p:nvPr/>
        </p:nvSpPr>
        <p:spPr bwMode="auto">
          <a:xfrm>
            <a:off x="5276850" y="2493963"/>
            <a:ext cx="76200" cy="76200"/>
          </a:xfrm>
          <a:prstGeom prst="ellipse">
            <a:avLst/>
          </a:prstGeom>
          <a:solidFill>
            <a:srgbClr val="00FF00"/>
          </a:solidFill>
          <a:ln w="9525">
            <a:solidFill>
              <a:schemeClr val="tx1"/>
            </a:solidFill>
            <a:round/>
            <a:headEnd/>
            <a:tailEnd/>
          </a:ln>
          <a:effectLst/>
        </p:spPr>
        <p:txBody>
          <a:bodyPr wrap="none" anchor="ctr"/>
          <a:lstStyle/>
          <a:p>
            <a:endParaRPr lang="en-US"/>
          </a:p>
        </p:txBody>
      </p:sp>
      <p:grpSp>
        <p:nvGrpSpPr>
          <p:cNvPr id="2" name="Group 67"/>
          <p:cNvGrpSpPr>
            <a:grpSpLocks/>
          </p:cNvGrpSpPr>
          <p:nvPr/>
        </p:nvGrpSpPr>
        <p:grpSpPr bwMode="auto">
          <a:xfrm>
            <a:off x="6680200" y="4032250"/>
            <a:ext cx="1754188" cy="812800"/>
            <a:chOff x="4148" y="2521"/>
            <a:chExt cx="1105" cy="512"/>
          </a:xfrm>
        </p:grpSpPr>
        <p:sp>
          <p:nvSpPr>
            <p:cNvPr id="400452" name="Text Box 68"/>
            <p:cNvSpPr txBox="1">
              <a:spLocks noChangeArrowheads="1"/>
            </p:cNvSpPr>
            <p:nvPr/>
          </p:nvSpPr>
          <p:spPr bwMode="auto">
            <a:xfrm>
              <a:off x="4148" y="2841"/>
              <a:ext cx="1105" cy="192"/>
            </a:xfrm>
            <a:prstGeom prst="rect">
              <a:avLst/>
            </a:prstGeom>
            <a:noFill/>
            <a:ln w="9525">
              <a:noFill/>
              <a:miter lim="800000"/>
              <a:headEnd/>
              <a:tailEnd/>
            </a:ln>
            <a:effectLst/>
          </p:spPr>
          <p:txBody>
            <a:bodyPr wrap="none">
              <a:spAutoFit/>
            </a:bodyPr>
            <a:lstStyle/>
            <a:p>
              <a:pPr algn="l"/>
              <a:r>
                <a:rPr lang="en-US" sz="1400" b="1">
                  <a:solidFill>
                    <a:schemeClr val="tx1"/>
                  </a:solidFill>
                  <a:latin typeface="Times New Roman" pitchFamily="18" charset="0"/>
                </a:rPr>
                <a:t>Report on Exception</a:t>
              </a:r>
            </a:p>
          </p:txBody>
        </p:sp>
        <p:sp>
          <p:nvSpPr>
            <p:cNvPr id="400453" name="AutoShape 69"/>
            <p:cNvSpPr>
              <a:spLocks noChangeArrowheads="1"/>
            </p:cNvSpPr>
            <p:nvPr/>
          </p:nvSpPr>
          <p:spPr bwMode="auto">
            <a:xfrm>
              <a:off x="4496" y="2545"/>
              <a:ext cx="336" cy="288"/>
            </a:xfrm>
            <a:prstGeom prst="roundRect">
              <a:avLst>
                <a:gd name="adj" fmla="val 16667"/>
              </a:avLst>
            </a:prstGeom>
            <a:gradFill rotWithShape="0">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endParaRPr lang="en-US"/>
            </a:p>
          </p:txBody>
        </p:sp>
        <p:sp>
          <p:nvSpPr>
            <p:cNvPr id="400454" name="Rectangle 70"/>
            <p:cNvSpPr>
              <a:spLocks noChangeArrowheads="1"/>
            </p:cNvSpPr>
            <p:nvPr/>
          </p:nvSpPr>
          <p:spPr bwMode="auto">
            <a:xfrm>
              <a:off x="4672" y="2521"/>
              <a:ext cx="180" cy="288"/>
            </a:xfrm>
            <a:prstGeom prst="rect">
              <a:avLst/>
            </a:prstGeom>
            <a:noFill/>
            <a:ln w="9525">
              <a:noFill/>
              <a:miter lim="800000"/>
              <a:headEnd/>
              <a:tailEnd/>
            </a:ln>
            <a:effectLst/>
          </p:spPr>
          <p:txBody>
            <a:bodyPr wrap="none">
              <a:spAutoFit/>
            </a:bodyPr>
            <a:lstStyle/>
            <a:p>
              <a:pPr algn="l"/>
              <a:r>
                <a:rPr lang="en-US" b="1">
                  <a:solidFill>
                    <a:schemeClr val="bg1"/>
                  </a:solidFill>
                </a:rPr>
                <a:t>!</a:t>
              </a:r>
              <a:endParaRPr lang="en-US" b="1">
                <a:solidFill>
                  <a:schemeClr val="tx1"/>
                </a:solidFill>
              </a:endParaRPr>
            </a:p>
          </p:txBody>
        </p:sp>
        <p:grpSp>
          <p:nvGrpSpPr>
            <p:cNvPr id="3" name="Group 71"/>
            <p:cNvGrpSpPr>
              <a:grpSpLocks/>
            </p:cNvGrpSpPr>
            <p:nvPr/>
          </p:nvGrpSpPr>
          <p:grpSpPr bwMode="auto">
            <a:xfrm>
              <a:off x="4544" y="2561"/>
              <a:ext cx="168" cy="184"/>
              <a:chOff x="480" y="2544"/>
              <a:chExt cx="432" cy="384"/>
            </a:xfrm>
          </p:grpSpPr>
          <p:sp>
            <p:nvSpPr>
              <p:cNvPr id="400456" name="Oval 72"/>
              <p:cNvSpPr>
                <a:spLocks noChangeArrowheads="1"/>
              </p:cNvSpPr>
              <p:nvPr/>
            </p:nvSpPr>
            <p:spPr bwMode="auto">
              <a:xfrm>
                <a:off x="480" y="2544"/>
                <a:ext cx="432" cy="384"/>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400457" name="Freeform 73"/>
              <p:cNvSpPr>
                <a:spLocks/>
              </p:cNvSpPr>
              <p:nvPr/>
            </p:nvSpPr>
            <p:spPr bwMode="auto">
              <a:xfrm>
                <a:off x="696" y="2592"/>
                <a:ext cx="91" cy="49"/>
              </a:xfrm>
              <a:custGeom>
                <a:avLst/>
                <a:gdLst/>
                <a:ahLst/>
                <a:cxnLst>
                  <a:cxn ang="0">
                    <a:pos x="0" y="44"/>
                  </a:cxn>
                  <a:cxn ang="0">
                    <a:pos x="177" y="0"/>
                  </a:cxn>
                </a:cxnLst>
                <a:rect l="0" t="0" r="r" b="b"/>
                <a:pathLst>
                  <a:path w="177" h="49">
                    <a:moveTo>
                      <a:pt x="0" y="44"/>
                    </a:moveTo>
                    <a:cubicBezTo>
                      <a:pt x="71" y="36"/>
                      <a:pt x="128" y="49"/>
                      <a:pt x="177" y="0"/>
                    </a:cubicBezTo>
                  </a:path>
                </a:pathLst>
              </a:custGeom>
              <a:solidFill>
                <a:srgbClr val="FFCC00"/>
              </a:solidFill>
              <a:ln w="9525">
                <a:solidFill>
                  <a:schemeClr val="tx1"/>
                </a:solidFill>
                <a:round/>
                <a:headEnd/>
                <a:tailEnd/>
              </a:ln>
              <a:effectLst/>
            </p:spPr>
            <p:txBody>
              <a:bodyPr wrap="none" anchor="ctr"/>
              <a:lstStyle/>
              <a:p>
                <a:endParaRPr lang="en-US"/>
              </a:p>
            </p:txBody>
          </p:sp>
          <p:sp>
            <p:nvSpPr>
              <p:cNvPr id="400458" name="Oval 74"/>
              <p:cNvSpPr>
                <a:spLocks noChangeArrowheads="1"/>
              </p:cNvSpPr>
              <p:nvPr/>
            </p:nvSpPr>
            <p:spPr bwMode="auto">
              <a:xfrm>
                <a:off x="750" y="2640"/>
                <a:ext cx="54" cy="48"/>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400459" name="Freeform 75"/>
              <p:cNvSpPr>
                <a:spLocks/>
              </p:cNvSpPr>
              <p:nvPr/>
            </p:nvSpPr>
            <p:spPr bwMode="auto">
              <a:xfrm>
                <a:off x="740" y="2769"/>
                <a:ext cx="154" cy="117"/>
              </a:xfrm>
              <a:custGeom>
                <a:avLst/>
                <a:gdLst/>
                <a:ahLst/>
                <a:cxnLst>
                  <a:cxn ang="0">
                    <a:pos x="137" y="0"/>
                  </a:cxn>
                  <a:cxn ang="0">
                    <a:pos x="20" y="47"/>
                  </a:cxn>
                  <a:cxn ang="0">
                    <a:pos x="59" y="117"/>
                  </a:cxn>
                </a:cxnLst>
                <a:rect l="0" t="0" r="r" b="b"/>
                <a:pathLst>
                  <a:path w="137" h="117">
                    <a:moveTo>
                      <a:pt x="137" y="0"/>
                    </a:moveTo>
                    <a:cubicBezTo>
                      <a:pt x="69" y="8"/>
                      <a:pt x="63" y="4"/>
                      <a:pt x="20" y="47"/>
                    </a:cubicBezTo>
                    <a:cubicBezTo>
                      <a:pt x="0" y="104"/>
                      <a:pt x="20" y="96"/>
                      <a:pt x="59" y="117"/>
                    </a:cubicBezTo>
                  </a:path>
                </a:pathLst>
              </a:custGeom>
              <a:solidFill>
                <a:srgbClr val="FFCC00"/>
              </a:solidFill>
              <a:ln w="12700" cap="flat" cmpd="sng">
                <a:solidFill>
                  <a:schemeClr val="tx1"/>
                </a:solidFill>
                <a:prstDash val="solid"/>
                <a:round/>
                <a:headEnd/>
                <a:tailEnd/>
              </a:ln>
              <a:effectLst/>
            </p:spPr>
            <p:txBody>
              <a:bodyPr wrap="none" anchor="ctr"/>
              <a:lstStyle/>
              <a:p>
                <a:endParaRPr lang="en-US"/>
              </a:p>
            </p:txBody>
          </p:sp>
        </p:grpSp>
        <p:sp>
          <p:nvSpPr>
            <p:cNvPr id="400460" name="Rectangle 76"/>
            <p:cNvSpPr>
              <a:spLocks noChangeArrowheads="1"/>
            </p:cNvSpPr>
            <p:nvPr/>
          </p:nvSpPr>
          <p:spPr bwMode="auto">
            <a:xfrm>
              <a:off x="4456" y="2720"/>
              <a:ext cx="412" cy="135"/>
            </a:xfrm>
            <a:prstGeom prst="rect">
              <a:avLst/>
            </a:prstGeom>
            <a:noFill/>
            <a:ln w="9525">
              <a:noFill/>
              <a:miter lim="800000"/>
              <a:headEnd/>
              <a:tailEnd/>
            </a:ln>
            <a:effectLst/>
          </p:spPr>
          <p:txBody>
            <a:bodyPr wrap="none">
              <a:spAutoFit/>
            </a:bodyPr>
            <a:lstStyle/>
            <a:p>
              <a:pPr algn="l"/>
              <a:r>
                <a:rPr lang="en-US" sz="800">
                  <a:solidFill>
                    <a:schemeClr val="bg1"/>
                  </a:solidFill>
                  <a:latin typeface="Comic Sans MS" pitchFamily="66" charset="0"/>
                </a:rPr>
                <a:t>Exception</a:t>
              </a:r>
            </a:p>
          </p:txBody>
        </p:sp>
      </p:grpSp>
      <p:grpSp>
        <p:nvGrpSpPr>
          <p:cNvPr id="4" name="Group 77"/>
          <p:cNvGrpSpPr>
            <a:grpSpLocks/>
          </p:cNvGrpSpPr>
          <p:nvPr/>
        </p:nvGrpSpPr>
        <p:grpSpPr bwMode="auto">
          <a:xfrm>
            <a:off x="8202613" y="3684588"/>
            <a:ext cx="679450" cy="460375"/>
            <a:chOff x="4247" y="2916"/>
            <a:chExt cx="428" cy="290"/>
          </a:xfrm>
        </p:grpSpPr>
        <p:sp>
          <p:nvSpPr>
            <p:cNvPr id="400462" name="AutoShape 78"/>
            <p:cNvSpPr>
              <a:spLocks noChangeArrowheads="1"/>
            </p:cNvSpPr>
            <p:nvPr/>
          </p:nvSpPr>
          <p:spPr bwMode="auto">
            <a:xfrm>
              <a:off x="4280" y="2918"/>
              <a:ext cx="336" cy="288"/>
            </a:xfrm>
            <a:prstGeom prst="roundRect">
              <a:avLst>
                <a:gd name="adj" fmla="val 16667"/>
              </a:avLst>
            </a:prstGeom>
            <a:gradFill rotWithShape="0">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endParaRPr lang="en-US"/>
            </a:p>
          </p:txBody>
        </p:sp>
        <p:grpSp>
          <p:nvGrpSpPr>
            <p:cNvPr id="5" name="Group 79"/>
            <p:cNvGrpSpPr>
              <a:grpSpLocks/>
            </p:cNvGrpSpPr>
            <p:nvPr/>
          </p:nvGrpSpPr>
          <p:grpSpPr bwMode="auto">
            <a:xfrm>
              <a:off x="4376" y="3014"/>
              <a:ext cx="144" cy="96"/>
              <a:chOff x="576" y="3984"/>
              <a:chExt cx="432" cy="192"/>
            </a:xfrm>
          </p:grpSpPr>
          <p:sp>
            <p:nvSpPr>
              <p:cNvPr id="400464" name="Oval 80"/>
              <p:cNvSpPr>
                <a:spLocks noChangeArrowheads="1"/>
              </p:cNvSpPr>
              <p:nvPr/>
            </p:nvSpPr>
            <p:spPr bwMode="auto">
              <a:xfrm>
                <a:off x="912" y="4080"/>
                <a:ext cx="96" cy="96"/>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400465" name="Line 81"/>
              <p:cNvSpPr>
                <a:spLocks noChangeShapeType="1"/>
              </p:cNvSpPr>
              <p:nvPr/>
            </p:nvSpPr>
            <p:spPr bwMode="auto">
              <a:xfrm flipV="1">
                <a:off x="624" y="3984"/>
                <a:ext cx="384" cy="96"/>
              </a:xfrm>
              <a:prstGeom prst="line">
                <a:avLst/>
              </a:prstGeom>
              <a:noFill/>
              <a:ln w="38100">
                <a:solidFill>
                  <a:schemeClr val="folHlink"/>
                </a:solidFill>
                <a:round/>
                <a:headEnd/>
                <a:tailEnd/>
              </a:ln>
              <a:effectLst/>
            </p:spPr>
            <p:txBody>
              <a:bodyPr wrap="none" anchor="ctr"/>
              <a:lstStyle/>
              <a:p>
                <a:endParaRPr lang="en-US"/>
              </a:p>
            </p:txBody>
          </p:sp>
          <p:sp>
            <p:nvSpPr>
              <p:cNvPr id="400466" name="Oval 82"/>
              <p:cNvSpPr>
                <a:spLocks noChangeArrowheads="1"/>
              </p:cNvSpPr>
              <p:nvPr/>
            </p:nvSpPr>
            <p:spPr bwMode="auto">
              <a:xfrm>
                <a:off x="576" y="4080"/>
                <a:ext cx="96" cy="96"/>
              </a:xfrm>
              <a:prstGeom prst="ellipse">
                <a:avLst/>
              </a:prstGeom>
              <a:solidFill>
                <a:schemeClr val="hlink"/>
              </a:solidFill>
              <a:ln w="9525">
                <a:solidFill>
                  <a:schemeClr val="tx1"/>
                </a:solidFill>
                <a:round/>
                <a:headEnd/>
                <a:tailEnd/>
              </a:ln>
              <a:effectLst/>
            </p:spPr>
            <p:txBody>
              <a:bodyPr wrap="none" anchor="ctr"/>
              <a:lstStyle/>
              <a:p>
                <a:endParaRPr lang="en-US"/>
              </a:p>
            </p:txBody>
          </p:sp>
        </p:grpSp>
        <p:sp>
          <p:nvSpPr>
            <p:cNvPr id="400467" name="Rectangle 83"/>
            <p:cNvSpPr>
              <a:spLocks noChangeArrowheads="1"/>
            </p:cNvSpPr>
            <p:nvPr/>
          </p:nvSpPr>
          <p:spPr bwMode="auto">
            <a:xfrm>
              <a:off x="4247" y="2916"/>
              <a:ext cx="428" cy="289"/>
            </a:xfrm>
            <a:prstGeom prst="rect">
              <a:avLst/>
            </a:prstGeom>
            <a:noFill/>
            <a:ln w="9525">
              <a:noFill/>
              <a:miter lim="800000"/>
              <a:headEnd/>
              <a:tailEnd/>
            </a:ln>
            <a:effectLst/>
          </p:spPr>
          <p:txBody>
            <a:bodyPr wrap="none">
              <a:spAutoFit/>
            </a:bodyPr>
            <a:lstStyle/>
            <a:p>
              <a:r>
                <a:rPr lang="en-US" sz="800">
                  <a:solidFill>
                    <a:schemeClr val="bg1"/>
                  </a:solidFill>
                  <a:latin typeface="Arial Rounded MT Bold" pitchFamily="34" charset="0"/>
                </a:rPr>
                <a:t>OPERATE</a:t>
              </a:r>
            </a:p>
            <a:p>
              <a:r>
                <a:rPr lang="en-US" sz="800">
                  <a:solidFill>
                    <a:schemeClr val="bg1"/>
                  </a:solidFill>
                  <a:latin typeface="Comic Sans MS" pitchFamily="66" charset="0"/>
                </a:rPr>
                <a:t> </a:t>
              </a:r>
            </a:p>
            <a:p>
              <a:r>
                <a:rPr lang="en-US" sz="800">
                  <a:solidFill>
                    <a:schemeClr val="bg1"/>
                  </a:solidFill>
                  <a:latin typeface="Arial Rounded MT Bold" pitchFamily="34" charset="0"/>
                </a:rPr>
                <a:t>RELAYS</a:t>
              </a:r>
              <a:endParaRPr lang="en-US" sz="800">
                <a:solidFill>
                  <a:schemeClr val="bg1"/>
                </a:solidFill>
                <a:latin typeface="Comic Sans MS" pitchFamily="66" charset="0"/>
              </a:endParaRPr>
            </a:p>
          </p:txBody>
        </p:sp>
      </p:grpSp>
      <p:sp>
        <p:nvSpPr>
          <p:cNvPr id="400469" name="Text Box 85"/>
          <p:cNvSpPr txBox="1">
            <a:spLocks noChangeArrowheads="1"/>
          </p:cNvSpPr>
          <p:nvPr/>
        </p:nvSpPr>
        <p:spPr bwMode="auto">
          <a:xfrm>
            <a:off x="2070100" y="5486400"/>
            <a:ext cx="4743450" cy="339725"/>
          </a:xfrm>
          <a:prstGeom prst="rect">
            <a:avLst/>
          </a:prstGeom>
          <a:noFill/>
          <a:ln w="9525">
            <a:noFill/>
            <a:miter lim="800000"/>
            <a:headEnd/>
            <a:tailEnd/>
          </a:ln>
          <a:effectLst/>
        </p:spPr>
        <p:txBody>
          <a:bodyPr wrap="none">
            <a:spAutoFit/>
          </a:bodyPr>
          <a:lstStyle/>
          <a:p>
            <a:pPr>
              <a:lnSpc>
                <a:spcPct val="90000"/>
              </a:lnSpc>
              <a:spcBef>
                <a:spcPct val="20000"/>
              </a:spcBef>
              <a:spcAft>
                <a:spcPct val="15000"/>
              </a:spcAft>
              <a:buClr>
                <a:schemeClr val="bg2"/>
              </a:buClr>
              <a:buSzPct val="60000"/>
              <a:buFont typeface="Wingdings" pitchFamily="2" charset="2"/>
              <a:buNone/>
            </a:pPr>
            <a:r>
              <a:rPr lang="en-US" sz="1800">
                <a:solidFill>
                  <a:schemeClr val="tx1"/>
                </a:solidFill>
              </a:rPr>
              <a:t>System reports </a:t>
            </a:r>
            <a:r>
              <a:rPr lang="en-US" sz="1800" b="1" i="1">
                <a:solidFill>
                  <a:schemeClr val="tx1"/>
                </a:solidFill>
              </a:rPr>
              <a:t>only</a:t>
            </a:r>
            <a:r>
              <a:rPr lang="en-US" sz="1800">
                <a:solidFill>
                  <a:schemeClr val="tx1"/>
                </a:solidFill>
              </a:rPr>
              <a:t> when health CHANGES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00438"/>
                                        </p:tgtEl>
                                        <p:attrNameLst>
                                          <p:attrName>style.visibility</p:attrName>
                                        </p:attrNameLst>
                                      </p:cBhvr>
                                      <p:to>
                                        <p:strVal val="visible"/>
                                      </p:to>
                                    </p:set>
                                    <p:anim calcmode="lin" valueType="num">
                                      <p:cBhvr>
                                        <p:cTn id="7" dur="500" fill="hold"/>
                                        <p:tgtEl>
                                          <p:spTgt spid="400438"/>
                                        </p:tgtEl>
                                        <p:attrNameLst>
                                          <p:attrName>ppt_x</p:attrName>
                                        </p:attrNameLst>
                                      </p:cBhvr>
                                      <p:tavLst>
                                        <p:tav tm="0">
                                          <p:val>
                                            <p:strVal val="#ppt_x-#ppt_w/2"/>
                                          </p:val>
                                        </p:tav>
                                        <p:tav tm="100000">
                                          <p:val>
                                            <p:strVal val="#ppt_x"/>
                                          </p:val>
                                        </p:tav>
                                      </p:tavLst>
                                    </p:anim>
                                    <p:anim calcmode="lin" valueType="num">
                                      <p:cBhvr>
                                        <p:cTn id="8" dur="500" fill="hold"/>
                                        <p:tgtEl>
                                          <p:spTgt spid="400438"/>
                                        </p:tgtEl>
                                        <p:attrNameLst>
                                          <p:attrName>ppt_y</p:attrName>
                                        </p:attrNameLst>
                                      </p:cBhvr>
                                      <p:tavLst>
                                        <p:tav tm="0">
                                          <p:val>
                                            <p:strVal val="#ppt_y"/>
                                          </p:val>
                                        </p:tav>
                                        <p:tav tm="100000">
                                          <p:val>
                                            <p:strVal val="#ppt_y"/>
                                          </p:val>
                                        </p:tav>
                                      </p:tavLst>
                                    </p:anim>
                                    <p:anim calcmode="lin" valueType="num">
                                      <p:cBhvr>
                                        <p:cTn id="9" dur="500" fill="hold"/>
                                        <p:tgtEl>
                                          <p:spTgt spid="400438"/>
                                        </p:tgtEl>
                                        <p:attrNameLst>
                                          <p:attrName>ppt_w</p:attrName>
                                        </p:attrNameLst>
                                      </p:cBhvr>
                                      <p:tavLst>
                                        <p:tav tm="0">
                                          <p:val>
                                            <p:fltVal val="0"/>
                                          </p:val>
                                        </p:tav>
                                        <p:tav tm="100000">
                                          <p:val>
                                            <p:strVal val="#ppt_w"/>
                                          </p:val>
                                        </p:tav>
                                      </p:tavLst>
                                    </p:anim>
                                    <p:anim calcmode="lin" valueType="num">
                                      <p:cBhvr>
                                        <p:cTn id="10" dur="500" fill="hold"/>
                                        <p:tgtEl>
                                          <p:spTgt spid="40043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00439"/>
                                        </p:tgtEl>
                                        <p:attrNameLst>
                                          <p:attrName>style.visibility</p:attrName>
                                        </p:attrNameLst>
                                      </p:cBhvr>
                                      <p:to>
                                        <p:strVal val="visible"/>
                                      </p:to>
                                    </p:set>
                                    <p:anim calcmode="lin" valueType="num">
                                      <p:cBhvr>
                                        <p:cTn id="14" dur="500" fill="hold"/>
                                        <p:tgtEl>
                                          <p:spTgt spid="400439"/>
                                        </p:tgtEl>
                                        <p:attrNameLst>
                                          <p:attrName>ppt_x</p:attrName>
                                        </p:attrNameLst>
                                      </p:cBhvr>
                                      <p:tavLst>
                                        <p:tav tm="0">
                                          <p:val>
                                            <p:strVal val="#ppt_x-#ppt_w/2"/>
                                          </p:val>
                                        </p:tav>
                                        <p:tav tm="100000">
                                          <p:val>
                                            <p:strVal val="#ppt_x"/>
                                          </p:val>
                                        </p:tav>
                                      </p:tavLst>
                                    </p:anim>
                                    <p:anim calcmode="lin" valueType="num">
                                      <p:cBhvr>
                                        <p:cTn id="15" dur="500" fill="hold"/>
                                        <p:tgtEl>
                                          <p:spTgt spid="400439"/>
                                        </p:tgtEl>
                                        <p:attrNameLst>
                                          <p:attrName>ppt_y</p:attrName>
                                        </p:attrNameLst>
                                      </p:cBhvr>
                                      <p:tavLst>
                                        <p:tav tm="0">
                                          <p:val>
                                            <p:strVal val="#ppt_y"/>
                                          </p:val>
                                        </p:tav>
                                        <p:tav tm="100000">
                                          <p:val>
                                            <p:strVal val="#ppt_y"/>
                                          </p:val>
                                        </p:tav>
                                      </p:tavLst>
                                    </p:anim>
                                    <p:anim calcmode="lin" valueType="num">
                                      <p:cBhvr>
                                        <p:cTn id="16" dur="500" fill="hold"/>
                                        <p:tgtEl>
                                          <p:spTgt spid="400439"/>
                                        </p:tgtEl>
                                        <p:attrNameLst>
                                          <p:attrName>ppt_w</p:attrName>
                                        </p:attrNameLst>
                                      </p:cBhvr>
                                      <p:tavLst>
                                        <p:tav tm="0">
                                          <p:val>
                                            <p:fltVal val="0"/>
                                          </p:val>
                                        </p:tav>
                                        <p:tav tm="100000">
                                          <p:val>
                                            <p:strVal val="#ppt_w"/>
                                          </p:val>
                                        </p:tav>
                                      </p:tavLst>
                                    </p:anim>
                                    <p:anim calcmode="lin" valueType="num">
                                      <p:cBhvr>
                                        <p:cTn id="17" dur="500" fill="hold"/>
                                        <p:tgtEl>
                                          <p:spTgt spid="400439"/>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23" presetClass="entr" presetSubtype="27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2/3*#ppt_w"/>
                                          </p:val>
                                        </p:tav>
                                        <p:tav tm="100000">
                                          <p:val>
                                            <p:strVal val="#ppt_w"/>
                                          </p:val>
                                        </p:tav>
                                      </p:tavLst>
                                    </p:anim>
                                    <p:anim calcmode="lin" valueType="num">
                                      <p:cBhvr>
                                        <p:cTn id="22" dur="500" fill="hold"/>
                                        <p:tgtEl>
                                          <p:spTgt spid="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ding.wav"/>
                                        </p:tgtEl>
                                      </p:cMediaNode>
                                    </p:audio>
                                  </p:subTnLst>
                                </p:cTn>
                              </p:par>
                            </p:childTnLst>
                          </p:cTn>
                        </p:par>
                        <p:par>
                          <p:cTn id="23" fill="hold">
                            <p:stCondLst>
                              <p:cond delay="1500"/>
                            </p:stCondLst>
                            <p:childTnLst>
                              <p:par>
                                <p:cTn id="24" presetID="17" presetClass="entr" presetSubtype="8" fill="hold" grpId="0" nodeType="afterEffect">
                                  <p:stCondLst>
                                    <p:cond delay="0"/>
                                  </p:stCondLst>
                                  <p:childTnLst>
                                    <p:set>
                                      <p:cBhvr>
                                        <p:cTn id="25" dur="1" fill="hold">
                                          <p:stCondLst>
                                            <p:cond delay="0"/>
                                          </p:stCondLst>
                                        </p:cTn>
                                        <p:tgtEl>
                                          <p:spTgt spid="400440"/>
                                        </p:tgtEl>
                                        <p:attrNameLst>
                                          <p:attrName>style.visibility</p:attrName>
                                        </p:attrNameLst>
                                      </p:cBhvr>
                                      <p:to>
                                        <p:strVal val="visible"/>
                                      </p:to>
                                    </p:set>
                                    <p:anim calcmode="lin" valueType="num">
                                      <p:cBhvr>
                                        <p:cTn id="26" dur="500" fill="hold"/>
                                        <p:tgtEl>
                                          <p:spTgt spid="400440"/>
                                        </p:tgtEl>
                                        <p:attrNameLst>
                                          <p:attrName>ppt_x</p:attrName>
                                        </p:attrNameLst>
                                      </p:cBhvr>
                                      <p:tavLst>
                                        <p:tav tm="0">
                                          <p:val>
                                            <p:strVal val="#ppt_x-#ppt_w/2"/>
                                          </p:val>
                                        </p:tav>
                                        <p:tav tm="100000">
                                          <p:val>
                                            <p:strVal val="#ppt_x"/>
                                          </p:val>
                                        </p:tav>
                                      </p:tavLst>
                                    </p:anim>
                                    <p:anim calcmode="lin" valueType="num">
                                      <p:cBhvr>
                                        <p:cTn id="27" dur="500" fill="hold"/>
                                        <p:tgtEl>
                                          <p:spTgt spid="400440"/>
                                        </p:tgtEl>
                                        <p:attrNameLst>
                                          <p:attrName>ppt_y</p:attrName>
                                        </p:attrNameLst>
                                      </p:cBhvr>
                                      <p:tavLst>
                                        <p:tav tm="0">
                                          <p:val>
                                            <p:strVal val="#ppt_y"/>
                                          </p:val>
                                        </p:tav>
                                        <p:tav tm="100000">
                                          <p:val>
                                            <p:strVal val="#ppt_y"/>
                                          </p:val>
                                        </p:tav>
                                      </p:tavLst>
                                    </p:anim>
                                    <p:anim calcmode="lin" valueType="num">
                                      <p:cBhvr>
                                        <p:cTn id="28" dur="500" fill="hold"/>
                                        <p:tgtEl>
                                          <p:spTgt spid="400440"/>
                                        </p:tgtEl>
                                        <p:attrNameLst>
                                          <p:attrName>ppt_w</p:attrName>
                                        </p:attrNameLst>
                                      </p:cBhvr>
                                      <p:tavLst>
                                        <p:tav tm="0">
                                          <p:val>
                                            <p:fltVal val="0"/>
                                          </p:val>
                                        </p:tav>
                                        <p:tav tm="100000">
                                          <p:val>
                                            <p:strVal val="#ppt_w"/>
                                          </p:val>
                                        </p:tav>
                                      </p:tavLst>
                                    </p:anim>
                                    <p:anim calcmode="lin" valueType="num">
                                      <p:cBhvr>
                                        <p:cTn id="29" dur="500" fill="hold"/>
                                        <p:tgtEl>
                                          <p:spTgt spid="400440"/>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17" presetClass="entr" presetSubtype="8" fill="hold" grpId="0" nodeType="afterEffect">
                                  <p:stCondLst>
                                    <p:cond delay="0"/>
                                  </p:stCondLst>
                                  <p:childTnLst>
                                    <p:set>
                                      <p:cBhvr>
                                        <p:cTn id="32" dur="1" fill="hold">
                                          <p:stCondLst>
                                            <p:cond delay="0"/>
                                          </p:stCondLst>
                                        </p:cTn>
                                        <p:tgtEl>
                                          <p:spTgt spid="400441"/>
                                        </p:tgtEl>
                                        <p:attrNameLst>
                                          <p:attrName>style.visibility</p:attrName>
                                        </p:attrNameLst>
                                      </p:cBhvr>
                                      <p:to>
                                        <p:strVal val="visible"/>
                                      </p:to>
                                    </p:set>
                                    <p:anim calcmode="lin" valueType="num">
                                      <p:cBhvr>
                                        <p:cTn id="33" dur="500" fill="hold"/>
                                        <p:tgtEl>
                                          <p:spTgt spid="400441"/>
                                        </p:tgtEl>
                                        <p:attrNameLst>
                                          <p:attrName>ppt_x</p:attrName>
                                        </p:attrNameLst>
                                      </p:cBhvr>
                                      <p:tavLst>
                                        <p:tav tm="0">
                                          <p:val>
                                            <p:strVal val="#ppt_x-#ppt_w/2"/>
                                          </p:val>
                                        </p:tav>
                                        <p:tav tm="100000">
                                          <p:val>
                                            <p:strVal val="#ppt_x"/>
                                          </p:val>
                                        </p:tav>
                                      </p:tavLst>
                                    </p:anim>
                                    <p:anim calcmode="lin" valueType="num">
                                      <p:cBhvr>
                                        <p:cTn id="34" dur="500" fill="hold"/>
                                        <p:tgtEl>
                                          <p:spTgt spid="400441"/>
                                        </p:tgtEl>
                                        <p:attrNameLst>
                                          <p:attrName>ppt_y</p:attrName>
                                        </p:attrNameLst>
                                      </p:cBhvr>
                                      <p:tavLst>
                                        <p:tav tm="0">
                                          <p:val>
                                            <p:strVal val="#ppt_y"/>
                                          </p:val>
                                        </p:tav>
                                        <p:tav tm="100000">
                                          <p:val>
                                            <p:strVal val="#ppt_y"/>
                                          </p:val>
                                        </p:tav>
                                      </p:tavLst>
                                    </p:anim>
                                    <p:anim calcmode="lin" valueType="num">
                                      <p:cBhvr>
                                        <p:cTn id="35" dur="500" fill="hold"/>
                                        <p:tgtEl>
                                          <p:spTgt spid="400441"/>
                                        </p:tgtEl>
                                        <p:attrNameLst>
                                          <p:attrName>ppt_w</p:attrName>
                                        </p:attrNameLst>
                                      </p:cBhvr>
                                      <p:tavLst>
                                        <p:tav tm="0">
                                          <p:val>
                                            <p:fltVal val="0"/>
                                          </p:val>
                                        </p:tav>
                                        <p:tav tm="100000">
                                          <p:val>
                                            <p:strVal val="#ppt_w"/>
                                          </p:val>
                                        </p:tav>
                                      </p:tavLst>
                                    </p:anim>
                                    <p:anim calcmode="lin" valueType="num">
                                      <p:cBhvr>
                                        <p:cTn id="36" dur="500" fill="hold"/>
                                        <p:tgtEl>
                                          <p:spTgt spid="400441"/>
                                        </p:tgtEl>
                                        <p:attrNameLst>
                                          <p:attrName>ppt_h</p:attrName>
                                        </p:attrNameLst>
                                      </p:cBhvr>
                                      <p:tavLst>
                                        <p:tav tm="0">
                                          <p:val>
                                            <p:strVal val="#ppt_h"/>
                                          </p:val>
                                        </p:tav>
                                        <p:tav tm="100000">
                                          <p:val>
                                            <p:strVal val="#ppt_h"/>
                                          </p:val>
                                        </p:tav>
                                      </p:tavLst>
                                    </p:anim>
                                  </p:childTnLst>
                                </p:cTn>
                              </p:par>
                            </p:childTnLst>
                          </p:cTn>
                        </p:par>
                        <p:par>
                          <p:cTn id="37" fill="hold">
                            <p:stCondLst>
                              <p:cond delay="2500"/>
                            </p:stCondLst>
                            <p:childTnLst>
                              <p:par>
                                <p:cTn id="38" presetID="17" presetClass="entr" presetSubtype="8" fill="hold" grpId="0" nodeType="afterEffect">
                                  <p:stCondLst>
                                    <p:cond delay="0"/>
                                  </p:stCondLst>
                                  <p:childTnLst>
                                    <p:set>
                                      <p:cBhvr>
                                        <p:cTn id="39" dur="1" fill="hold">
                                          <p:stCondLst>
                                            <p:cond delay="0"/>
                                          </p:stCondLst>
                                        </p:cTn>
                                        <p:tgtEl>
                                          <p:spTgt spid="400442"/>
                                        </p:tgtEl>
                                        <p:attrNameLst>
                                          <p:attrName>style.visibility</p:attrName>
                                        </p:attrNameLst>
                                      </p:cBhvr>
                                      <p:to>
                                        <p:strVal val="visible"/>
                                      </p:to>
                                    </p:set>
                                    <p:anim calcmode="lin" valueType="num">
                                      <p:cBhvr>
                                        <p:cTn id="40" dur="500" fill="hold"/>
                                        <p:tgtEl>
                                          <p:spTgt spid="400442"/>
                                        </p:tgtEl>
                                        <p:attrNameLst>
                                          <p:attrName>ppt_x</p:attrName>
                                        </p:attrNameLst>
                                      </p:cBhvr>
                                      <p:tavLst>
                                        <p:tav tm="0">
                                          <p:val>
                                            <p:strVal val="#ppt_x-#ppt_w/2"/>
                                          </p:val>
                                        </p:tav>
                                        <p:tav tm="100000">
                                          <p:val>
                                            <p:strVal val="#ppt_x"/>
                                          </p:val>
                                        </p:tav>
                                      </p:tavLst>
                                    </p:anim>
                                    <p:anim calcmode="lin" valueType="num">
                                      <p:cBhvr>
                                        <p:cTn id="41" dur="500" fill="hold"/>
                                        <p:tgtEl>
                                          <p:spTgt spid="400442"/>
                                        </p:tgtEl>
                                        <p:attrNameLst>
                                          <p:attrName>ppt_y</p:attrName>
                                        </p:attrNameLst>
                                      </p:cBhvr>
                                      <p:tavLst>
                                        <p:tav tm="0">
                                          <p:val>
                                            <p:strVal val="#ppt_y"/>
                                          </p:val>
                                        </p:tav>
                                        <p:tav tm="100000">
                                          <p:val>
                                            <p:strVal val="#ppt_y"/>
                                          </p:val>
                                        </p:tav>
                                      </p:tavLst>
                                    </p:anim>
                                    <p:anim calcmode="lin" valueType="num">
                                      <p:cBhvr>
                                        <p:cTn id="42" dur="500" fill="hold"/>
                                        <p:tgtEl>
                                          <p:spTgt spid="400442"/>
                                        </p:tgtEl>
                                        <p:attrNameLst>
                                          <p:attrName>ppt_w</p:attrName>
                                        </p:attrNameLst>
                                      </p:cBhvr>
                                      <p:tavLst>
                                        <p:tav tm="0">
                                          <p:val>
                                            <p:fltVal val="0"/>
                                          </p:val>
                                        </p:tav>
                                        <p:tav tm="100000">
                                          <p:val>
                                            <p:strVal val="#ppt_w"/>
                                          </p:val>
                                        </p:tav>
                                      </p:tavLst>
                                    </p:anim>
                                    <p:anim calcmode="lin" valueType="num">
                                      <p:cBhvr>
                                        <p:cTn id="43" dur="500" fill="hold"/>
                                        <p:tgtEl>
                                          <p:spTgt spid="400442"/>
                                        </p:tgtEl>
                                        <p:attrNameLst>
                                          <p:attrName>ppt_h</p:attrName>
                                        </p:attrNameLst>
                                      </p:cBhvr>
                                      <p:tavLst>
                                        <p:tav tm="0">
                                          <p:val>
                                            <p:strVal val="#ppt_h"/>
                                          </p:val>
                                        </p:tav>
                                        <p:tav tm="100000">
                                          <p:val>
                                            <p:strVal val="#ppt_h"/>
                                          </p:val>
                                        </p:tav>
                                      </p:tavLst>
                                    </p:anim>
                                  </p:childTnLst>
                                </p:cTn>
                              </p:par>
                            </p:childTnLst>
                          </p:cTn>
                        </p:par>
                        <p:par>
                          <p:cTn id="44" fill="hold">
                            <p:stCondLst>
                              <p:cond delay="3000"/>
                            </p:stCondLst>
                            <p:childTnLst>
                              <p:par>
                                <p:cTn id="45" presetID="17" presetClass="entr" presetSubtype="8" fill="hold" grpId="0" nodeType="afterEffect">
                                  <p:stCondLst>
                                    <p:cond delay="0"/>
                                  </p:stCondLst>
                                  <p:childTnLst>
                                    <p:set>
                                      <p:cBhvr>
                                        <p:cTn id="46" dur="1" fill="hold">
                                          <p:stCondLst>
                                            <p:cond delay="0"/>
                                          </p:stCondLst>
                                        </p:cTn>
                                        <p:tgtEl>
                                          <p:spTgt spid="400443"/>
                                        </p:tgtEl>
                                        <p:attrNameLst>
                                          <p:attrName>style.visibility</p:attrName>
                                        </p:attrNameLst>
                                      </p:cBhvr>
                                      <p:to>
                                        <p:strVal val="visible"/>
                                      </p:to>
                                    </p:set>
                                    <p:anim calcmode="lin" valueType="num">
                                      <p:cBhvr>
                                        <p:cTn id="47" dur="500" fill="hold"/>
                                        <p:tgtEl>
                                          <p:spTgt spid="400443"/>
                                        </p:tgtEl>
                                        <p:attrNameLst>
                                          <p:attrName>ppt_x</p:attrName>
                                        </p:attrNameLst>
                                      </p:cBhvr>
                                      <p:tavLst>
                                        <p:tav tm="0">
                                          <p:val>
                                            <p:strVal val="#ppt_x-#ppt_w/2"/>
                                          </p:val>
                                        </p:tav>
                                        <p:tav tm="100000">
                                          <p:val>
                                            <p:strVal val="#ppt_x"/>
                                          </p:val>
                                        </p:tav>
                                      </p:tavLst>
                                    </p:anim>
                                    <p:anim calcmode="lin" valueType="num">
                                      <p:cBhvr>
                                        <p:cTn id="48" dur="500" fill="hold"/>
                                        <p:tgtEl>
                                          <p:spTgt spid="400443"/>
                                        </p:tgtEl>
                                        <p:attrNameLst>
                                          <p:attrName>ppt_y</p:attrName>
                                        </p:attrNameLst>
                                      </p:cBhvr>
                                      <p:tavLst>
                                        <p:tav tm="0">
                                          <p:val>
                                            <p:strVal val="#ppt_y"/>
                                          </p:val>
                                        </p:tav>
                                        <p:tav tm="100000">
                                          <p:val>
                                            <p:strVal val="#ppt_y"/>
                                          </p:val>
                                        </p:tav>
                                      </p:tavLst>
                                    </p:anim>
                                    <p:anim calcmode="lin" valueType="num">
                                      <p:cBhvr>
                                        <p:cTn id="49" dur="500" fill="hold"/>
                                        <p:tgtEl>
                                          <p:spTgt spid="400443"/>
                                        </p:tgtEl>
                                        <p:attrNameLst>
                                          <p:attrName>ppt_w</p:attrName>
                                        </p:attrNameLst>
                                      </p:cBhvr>
                                      <p:tavLst>
                                        <p:tav tm="0">
                                          <p:val>
                                            <p:fltVal val="0"/>
                                          </p:val>
                                        </p:tav>
                                        <p:tav tm="100000">
                                          <p:val>
                                            <p:strVal val="#ppt_w"/>
                                          </p:val>
                                        </p:tav>
                                      </p:tavLst>
                                    </p:anim>
                                    <p:anim calcmode="lin" valueType="num">
                                      <p:cBhvr>
                                        <p:cTn id="50" dur="500" fill="hold"/>
                                        <p:tgtEl>
                                          <p:spTgt spid="400443"/>
                                        </p:tgtEl>
                                        <p:attrNameLst>
                                          <p:attrName>ppt_h</p:attrName>
                                        </p:attrNameLst>
                                      </p:cBhvr>
                                      <p:tavLst>
                                        <p:tav tm="0">
                                          <p:val>
                                            <p:strVal val="#ppt_h"/>
                                          </p:val>
                                        </p:tav>
                                        <p:tav tm="100000">
                                          <p:val>
                                            <p:strVal val="#ppt_h"/>
                                          </p:val>
                                        </p:tav>
                                      </p:tavLst>
                                    </p:anim>
                                  </p:childTnLst>
                                </p:cTn>
                              </p:par>
                            </p:childTnLst>
                          </p:cTn>
                        </p:par>
                        <p:par>
                          <p:cTn id="51" fill="hold">
                            <p:stCondLst>
                              <p:cond delay="3500"/>
                            </p:stCondLst>
                            <p:childTnLst>
                              <p:par>
                                <p:cTn id="52" presetID="17" presetClass="entr" presetSubtype="8" fill="hold" grpId="0" nodeType="afterEffect">
                                  <p:stCondLst>
                                    <p:cond delay="0"/>
                                  </p:stCondLst>
                                  <p:childTnLst>
                                    <p:set>
                                      <p:cBhvr>
                                        <p:cTn id="53" dur="1" fill="hold">
                                          <p:stCondLst>
                                            <p:cond delay="0"/>
                                          </p:stCondLst>
                                        </p:cTn>
                                        <p:tgtEl>
                                          <p:spTgt spid="400444"/>
                                        </p:tgtEl>
                                        <p:attrNameLst>
                                          <p:attrName>style.visibility</p:attrName>
                                        </p:attrNameLst>
                                      </p:cBhvr>
                                      <p:to>
                                        <p:strVal val="visible"/>
                                      </p:to>
                                    </p:set>
                                    <p:anim calcmode="lin" valueType="num">
                                      <p:cBhvr>
                                        <p:cTn id="54" dur="500" fill="hold"/>
                                        <p:tgtEl>
                                          <p:spTgt spid="400444"/>
                                        </p:tgtEl>
                                        <p:attrNameLst>
                                          <p:attrName>ppt_x</p:attrName>
                                        </p:attrNameLst>
                                      </p:cBhvr>
                                      <p:tavLst>
                                        <p:tav tm="0">
                                          <p:val>
                                            <p:strVal val="#ppt_x-#ppt_w/2"/>
                                          </p:val>
                                        </p:tav>
                                        <p:tav tm="100000">
                                          <p:val>
                                            <p:strVal val="#ppt_x"/>
                                          </p:val>
                                        </p:tav>
                                      </p:tavLst>
                                    </p:anim>
                                    <p:anim calcmode="lin" valueType="num">
                                      <p:cBhvr>
                                        <p:cTn id="55" dur="500" fill="hold"/>
                                        <p:tgtEl>
                                          <p:spTgt spid="400444"/>
                                        </p:tgtEl>
                                        <p:attrNameLst>
                                          <p:attrName>ppt_y</p:attrName>
                                        </p:attrNameLst>
                                      </p:cBhvr>
                                      <p:tavLst>
                                        <p:tav tm="0">
                                          <p:val>
                                            <p:strVal val="#ppt_y"/>
                                          </p:val>
                                        </p:tav>
                                        <p:tav tm="100000">
                                          <p:val>
                                            <p:strVal val="#ppt_y"/>
                                          </p:val>
                                        </p:tav>
                                      </p:tavLst>
                                    </p:anim>
                                    <p:anim calcmode="lin" valueType="num">
                                      <p:cBhvr>
                                        <p:cTn id="56" dur="500" fill="hold"/>
                                        <p:tgtEl>
                                          <p:spTgt spid="400444"/>
                                        </p:tgtEl>
                                        <p:attrNameLst>
                                          <p:attrName>ppt_w</p:attrName>
                                        </p:attrNameLst>
                                      </p:cBhvr>
                                      <p:tavLst>
                                        <p:tav tm="0">
                                          <p:val>
                                            <p:fltVal val="0"/>
                                          </p:val>
                                        </p:tav>
                                        <p:tav tm="100000">
                                          <p:val>
                                            <p:strVal val="#ppt_w"/>
                                          </p:val>
                                        </p:tav>
                                      </p:tavLst>
                                    </p:anim>
                                    <p:anim calcmode="lin" valueType="num">
                                      <p:cBhvr>
                                        <p:cTn id="57" dur="500" fill="hold"/>
                                        <p:tgtEl>
                                          <p:spTgt spid="400444"/>
                                        </p:tgtEl>
                                        <p:attrNameLst>
                                          <p:attrName>ppt_h</p:attrName>
                                        </p:attrNameLst>
                                      </p:cBhvr>
                                      <p:tavLst>
                                        <p:tav tm="0">
                                          <p:val>
                                            <p:strVal val="#ppt_h"/>
                                          </p:val>
                                        </p:tav>
                                        <p:tav tm="100000">
                                          <p:val>
                                            <p:strVal val="#ppt_h"/>
                                          </p:val>
                                        </p:tav>
                                      </p:tavLst>
                                    </p:anim>
                                  </p:childTnLst>
                                </p:cTn>
                              </p:par>
                            </p:childTnLst>
                          </p:cTn>
                        </p:par>
                        <p:par>
                          <p:cTn id="58" fill="hold">
                            <p:stCondLst>
                              <p:cond delay="4000"/>
                            </p:stCondLst>
                            <p:childTnLst>
                              <p:par>
                                <p:cTn id="59" presetID="17" presetClass="entr" presetSubtype="8" fill="hold" grpId="0" nodeType="afterEffect">
                                  <p:stCondLst>
                                    <p:cond delay="0"/>
                                  </p:stCondLst>
                                  <p:childTnLst>
                                    <p:set>
                                      <p:cBhvr>
                                        <p:cTn id="60" dur="1" fill="hold">
                                          <p:stCondLst>
                                            <p:cond delay="0"/>
                                          </p:stCondLst>
                                        </p:cTn>
                                        <p:tgtEl>
                                          <p:spTgt spid="400445"/>
                                        </p:tgtEl>
                                        <p:attrNameLst>
                                          <p:attrName>style.visibility</p:attrName>
                                        </p:attrNameLst>
                                      </p:cBhvr>
                                      <p:to>
                                        <p:strVal val="visible"/>
                                      </p:to>
                                    </p:set>
                                    <p:anim calcmode="lin" valueType="num">
                                      <p:cBhvr>
                                        <p:cTn id="61" dur="500" fill="hold"/>
                                        <p:tgtEl>
                                          <p:spTgt spid="400445"/>
                                        </p:tgtEl>
                                        <p:attrNameLst>
                                          <p:attrName>ppt_x</p:attrName>
                                        </p:attrNameLst>
                                      </p:cBhvr>
                                      <p:tavLst>
                                        <p:tav tm="0">
                                          <p:val>
                                            <p:strVal val="#ppt_x-#ppt_w/2"/>
                                          </p:val>
                                        </p:tav>
                                        <p:tav tm="100000">
                                          <p:val>
                                            <p:strVal val="#ppt_x"/>
                                          </p:val>
                                        </p:tav>
                                      </p:tavLst>
                                    </p:anim>
                                    <p:anim calcmode="lin" valueType="num">
                                      <p:cBhvr>
                                        <p:cTn id="62" dur="500" fill="hold"/>
                                        <p:tgtEl>
                                          <p:spTgt spid="400445"/>
                                        </p:tgtEl>
                                        <p:attrNameLst>
                                          <p:attrName>ppt_y</p:attrName>
                                        </p:attrNameLst>
                                      </p:cBhvr>
                                      <p:tavLst>
                                        <p:tav tm="0">
                                          <p:val>
                                            <p:strVal val="#ppt_y"/>
                                          </p:val>
                                        </p:tav>
                                        <p:tav tm="100000">
                                          <p:val>
                                            <p:strVal val="#ppt_y"/>
                                          </p:val>
                                        </p:tav>
                                      </p:tavLst>
                                    </p:anim>
                                    <p:anim calcmode="lin" valueType="num">
                                      <p:cBhvr>
                                        <p:cTn id="63" dur="500" fill="hold"/>
                                        <p:tgtEl>
                                          <p:spTgt spid="400445"/>
                                        </p:tgtEl>
                                        <p:attrNameLst>
                                          <p:attrName>ppt_w</p:attrName>
                                        </p:attrNameLst>
                                      </p:cBhvr>
                                      <p:tavLst>
                                        <p:tav tm="0">
                                          <p:val>
                                            <p:fltVal val="0"/>
                                          </p:val>
                                        </p:tav>
                                        <p:tav tm="100000">
                                          <p:val>
                                            <p:strVal val="#ppt_w"/>
                                          </p:val>
                                        </p:tav>
                                      </p:tavLst>
                                    </p:anim>
                                    <p:anim calcmode="lin" valueType="num">
                                      <p:cBhvr>
                                        <p:cTn id="64" dur="500" fill="hold"/>
                                        <p:tgtEl>
                                          <p:spTgt spid="400445"/>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8" fill="hold" grpId="0" nodeType="afterEffect">
                                  <p:stCondLst>
                                    <p:cond delay="0"/>
                                  </p:stCondLst>
                                  <p:childTnLst>
                                    <p:set>
                                      <p:cBhvr>
                                        <p:cTn id="67" dur="1" fill="hold">
                                          <p:stCondLst>
                                            <p:cond delay="0"/>
                                          </p:stCondLst>
                                        </p:cTn>
                                        <p:tgtEl>
                                          <p:spTgt spid="400446"/>
                                        </p:tgtEl>
                                        <p:attrNameLst>
                                          <p:attrName>style.visibility</p:attrName>
                                        </p:attrNameLst>
                                      </p:cBhvr>
                                      <p:to>
                                        <p:strVal val="visible"/>
                                      </p:to>
                                    </p:set>
                                    <p:anim calcmode="lin" valueType="num">
                                      <p:cBhvr>
                                        <p:cTn id="68" dur="500" fill="hold"/>
                                        <p:tgtEl>
                                          <p:spTgt spid="400446"/>
                                        </p:tgtEl>
                                        <p:attrNameLst>
                                          <p:attrName>ppt_x</p:attrName>
                                        </p:attrNameLst>
                                      </p:cBhvr>
                                      <p:tavLst>
                                        <p:tav tm="0">
                                          <p:val>
                                            <p:strVal val="#ppt_x-#ppt_w/2"/>
                                          </p:val>
                                        </p:tav>
                                        <p:tav tm="100000">
                                          <p:val>
                                            <p:strVal val="#ppt_x"/>
                                          </p:val>
                                        </p:tav>
                                      </p:tavLst>
                                    </p:anim>
                                    <p:anim calcmode="lin" valueType="num">
                                      <p:cBhvr>
                                        <p:cTn id="69" dur="500" fill="hold"/>
                                        <p:tgtEl>
                                          <p:spTgt spid="400446"/>
                                        </p:tgtEl>
                                        <p:attrNameLst>
                                          <p:attrName>ppt_y</p:attrName>
                                        </p:attrNameLst>
                                      </p:cBhvr>
                                      <p:tavLst>
                                        <p:tav tm="0">
                                          <p:val>
                                            <p:strVal val="#ppt_y"/>
                                          </p:val>
                                        </p:tav>
                                        <p:tav tm="100000">
                                          <p:val>
                                            <p:strVal val="#ppt_y"/>
                                          </p:val>
                                        </p:tav>
                                      </p:tavLst>
                                    </p:anim>
                                    <p:anim calcmode="lin" valueType="num">
                                      <p:cBhvr>
                                        <p:cTn id="70" dur="500" fill="hold"/>
                                        <p:tgtEl>
                                          <p:spTgt spid="400446"/>
                                        </p:tgtEl>
                                        <p:attrNameLst>
                                          <p:attrName>ppt_w</p:attrName>
                                        </p:attrNameLst>
                                      </p:cBhvr>
                                      <p:tavLst>
                                        <p:tav tm="0">
                                          <p:val>
                                            <p:fltVal val="0"/>
                                          </p:val>
                                        </p:tav>
                                        <p:tav tm="100000">
                                          <p:val>
                                            <p:strVal val="#ppt_w"/>
                                          </p:val>
                                        </p:tav>
                                      </p:tavLst>
                                    </p:anim>
                                    <p:anim calcmode="lin" valueType="num">
                                      <p:cBhvr>
                                        <p:cTn id="71" dur="500" fill="hold"/>
                                        <p:tgtEl>
                                          <p:spTgt spid="400446"/>
                                        </p:tgtEl>
                                        <p:attrNameLst>
                                          <p:attrName>ppt_h</p:attrName>
                                        </p:attrNameLst>
                                      </p:cBhvr>
                                      <p:tavLst>
                                        <p:tav tm="0">
                                          <p:val>
                                            <p:strVal val="#ppt_h"/>
                                          </p:val>
                                        </p:tav>
                                        <p:tav tm="100000">
                                          <p:val>
                                            <p:strVal val="#ppt_h"/>
                                          </p:val>
                                        </p:tav>
                                      </p:tavLst>
                                    </p:anim>
                                  </p:childTnLst>
                                </p:cTn>
                              </p:par>
                            </p:childTnLst>
                          </p:cTn>
                        </p:par>
                        <p:par>
                          <p:cTn id="72" fill="hold">
                            <p:stCondLst>
                              <p:cond delay="5000"/>
                            </p:stCondLst>
                            <p:childTnLst>
                              <p:par>
                                <p:cTn id="73" presetID="17" presetClass="entr" presetSubtype="8" fill="hold" grpId="0" nodeType="afterEffect">
                                  <p:stCondLst>
                                    <p:cond delay="0"/>
                                  </p:stCondLst>
                                  <p:childTnLst>
                                    <p:set>
                                      <p:cBhvr>
                                        <p:cTn id="74" dur="1" fill="hold">
                                          <p:stCondLst>
                                            <p:cond delay="0"/>
                                          </p:stCondLst>
                                        </p:cTn>
                                        <p:tgtEl>
                                          <p:spTgt spid="400447"/>
                                        </p:tgtEl>
                                        <p:attrNameLst>
                                          <p:attrName>style.visibility</p:attrName>
                                        </p:attrNameLst>
                                      </p:cBhvr>
                                      <p:to>
                                        <p:strVal val="visible"/>
                                      </p:to>
                                    </p:set>
                                    <p:anim calcmode="lin" valueType="num">
                                      <p:cBhvr>
                                        <p:cTn id="75" dur="500" fill="hold"/>
                                        <p:tgtEl>
                                          <p:spTgt spid="400447"/>
                                        </p:tgtEl>
                                        <p:attrNameLst>
                                          <p:attrName>ppt_x</p:attrName>
                                        </p:attrNameLst>
                                      </p:cBhvr>
                                      <p:tavLst>
                                        <p:tav tm="0">
                                          <p:val>
                                            <p:strVal val="#ppt_x-#ppt_w/2"/>
                                          </p:val>
                                        </p:tav>
                                        <p:tav tm="100000">
                                          <p:val>
                                            <p:strVal val="#ppt_x"/>
                                          </p:val>
                                        </p:tav>
                                      </p:tavLst>
                                    </p:anim>
                                    <p:anim calcmode="lin" valueType="num">
                                      <p:cBhvr>
                                        <p:cTn id="76" dur="500" fill="hold"/>
                                        <p:tgtEl>
                                          <p:spTgt spid="400447"/>
                                        </p:tgtEl>
                                        <p:attrNameLst>
                                          <p:attrName>ppt_y</p:attrName>
                                        </p:attrNameLst>
                                      </p:cBhvr>
                                      <p:tavLst>
                                        <p:tav tm="0">
                                          <p:val>
                                            <p:strVal val="#ppt_y"/>
                                          </p:val>
                                        </p:tav>
                                        <p:tav tm="100000">
                                          <p:val>
                                            <p:strVal val="#ppt_y"/>
                                          </p:val>
                                        </p:tav>
                                      </p:tavLst>
                                    </p:anim>
                                    <p:anim calcmode="lin" valueType="num">
                                      <p:cBhvr>
                                        <p:cTn id="77" dur="500" fill="hold"/>
                                        <p:tgtEl>
                                          <p:spTgt spid="400447"/>
                                        </p:tgtEl>
                                        <p:attrNameLst>
                                          <p:attrName>ppt_w</p:attrName>
                                        </p:attrNameLst>
                                      </p:cBhvr>
                                      <p:tavLst>
                                        <p:tav tm="0">
                                          <p:val>
                                            <p:fltVal val="0"/>
                                          </p:val>
                                        </p:tav>
                                        <p:tav tm="100000">
                                          <p:val>
                                            <p:strVal val="#ppt_w"/>
                                          </p:val>
                                        </p:tav>
                                      </p:tavLst>
                                    </p:anim>
                                    <p:anim calcmode="lin" valueType="num">
                                      <p:cBhvr>
                                        <p:cTn id="78" dur="500" fill="hold"/>
                                        <p:tgtEl>
                                          <p:spTgt spid="400447"/>
                                        </p:tgtEl>
                                        <p:attrNameLst>
                                          <p:attrName>ppt_h</p:attrName>
                                        </p:attrNameLst>
                                      </p:cBhvr>
                                      <p:tavLst>
                                        <p:tav tm="0">
                                          <p:val>
                                            <p:strVal val="#ppt_h"/>
                                          </p:val>
                                        </p:tav>
                                        <p:tav tm="100000">
                                          <p:val>
                                            <p:strVal val="#ppt_h"/>
                                          </p:val>
                                        </p:tav>
                                      </p:tavLst>
                                    </p:anim>
                                  </p:childTnLst>
                                </p:cTn>
                              </p:par>
                            </p:childTnLst>
                          </p:cTn>
                        </p:par>
                        <p:par>
                          <p:cTn id="79" fill="hold">
                            <p:stCondLst>
                              <p:cond delay="5500"/>
                            </p:stCondLst>
                            <p:childTnLst>
                              <p:par>
                                <p:cTn id="80" presetID="17" presetClass="entr" presetSubtype="8" fill="hold" grpId="0" nodeType="afterEffect">
                                  <p:stCondLst>
                                    <p:cond delay="0"/>
                                  </p:stCondLst>
                                  <p:childTnLst>
                                    <p:set>
                                      <p:cBhvr>
                                        <p:cTn id="81" dur="1" fill="hold">
                                          <p:stCondLst>
                                            <p:cond delay="0"/>
                                          </p:stCondLst>
                                        </p:cTn>
                                        <p:tgtEl>
                                          <p:spTgt spid="400448"/>
                                        </p:tgtEl>
                                        <p:attrNameLst>
                                          <p:attrName>style.visibility</p:attrName>
                                        </p:attrNameLst>
                                      </p:cBhvr>
                                      <p:to>
                                        <p:strVal val="visible"/>
                                      </p:to>
                                    </p:set>
                                    <p:anim calcmode="lin" valueType="num">
                                      <p:cBhvr>
                                        <p:cTn id="82" dur="500" fill="hold"/>
                                        <p:tgtEl>
                                          <p:spTgt spid="400448"/>
                                        </p:tgtEl>
                                        <p:attrNameLst>
                                          <p:attrName>ppt_x</p:attrName>
                                        </p:attrNameLst>
                                      </p:cBhvr>
                                      <p:tavLst>
                                        <p:tav tm="0">
                                          <p:val>
                                            <p:strVal val="#ppt_x-#ppt_w/2"/>
                                          </p:val>
                                        </p:tav>
                                        <p:tav tm="100000">
                                          <p:val>
                                            <p:strVal val="#ppt_x"/>
                                          </p:val>
                                        </p:tav>
                                      </p:tavLst>
                                    </p:anim>
                                    <p:anim calcmode="lin" valueType="num">
                                      <p:cBhvr>
                                        <p:cTn id="83" dur="500" fill="hold"/>
                                        <p:tgtEl>
                                          <p:spTgt spid="400448"/>
                                        </p:tgtEl>
                                        <p:attrNameLst>
                                          <p:attrName>ppt_y</p:attrName>
                                        </p:attrNameLst>
                                      </p:cBhvr>
                                      <p:tavLst>
                                        <p:tav tm="0">
                                          <p:val>
                                            <p:strVal val="#ppt_y"/>
                                          </p:val>
                                        </p:tav>
                                        <p:tav tm="100000">
                                          <p:val>
                                            <p:strVal val="#ppt_y"/>
                                          </p:val>
                                        </p:tav>
                                      </p:tavLst>
                                    </p:anim>
                                    <p:anim calcmode="lin" valueType="num">
                                      <p:cBhvr>
                                        <p:cTn id="84" dur="500" fill="hold"/>
                                        <p:tgtEl>
                                          <p:spTgt spid="400448"/>
                                        </p:tgtEl>
                                        <p:attrNameLst>
                                          <p:attrName>ppt_w</p:attrName>
                                        </p:attrNameLst>
                                      </p:cBhvr>
                                      <p:tavLst>
                                        <p:tav tm="0">
                                          <p:val>
                                            <p:fltVal val="0"/>
                                          </p:val>
                                        </p:tav>
                                        <p:tav tm="100000">
                                          <p:val>
                                            <p:strVal val="#ppt_w"/>
                                          </p:val>
                                        </p:tav>
                                      </p:tavLst>
                                    </p:anim>
                                    <p:anim calcmode="lin" valueType="num">
                                      <p:cBhvr>
                                        <p:cTn id="85" dur="500" fill="hold"/>
                                        <p:tgtEl>
                                          <p:spTgt spid="400448"/>
                                        </p:tgtEl>
                                        <p:attrNameLst>
                                          <p:attrName>ppt_h</p:attrName>
                                        </p:attrNameLst>
                                      </p:cBhvr>
                                      <p:tavLst>
                                        <p:tav tm="0">
                                          <p:val>
                                            <p:strVal val="#ppt_h"/>
                                          </p:val>
                                        </p:tav>
                                        <p:tav tm="100000">
                                          <p:val>
                                            <p:strVal val="#ppt_h"/>
                                          </p:val>
                                        </p:tav>
                                      </p:tavLst>
                                    </p:anim>
                                  </p:childTnLst>
                                </p:cTn>
                              </p:par>
                            </p:childTnLst>
                          </p:cTn>
                        </p:par>
                        <p:par>
                          <p:cTn id="86" fill="hold">
                            <p:stCondLst>
                              <p:cond delay="6000"/>
                            </p:stCondLst>
                            <p:childTnLst>
                              <p:par>
                                <p:cTn id="87" presetID="16" presetClass="entr" presetSubtype="26" fill="hold" grpId="0" nodeType="afterEffect">
                                  <p:stCondLst>
                                    <p:cond delay="0"/>
                                  </p:stCondLst>
                                  <p:childTnLst>
                                    <p:set>
                                      <p:cBhvr>
                                        <p:cTn id="88" dur="1" fill="hold">
                                          <p:stCondLst>
                                            <p:cond delay="0"/>
                                          </p:stCondLst>
                                        </p:cTn>
                                        <p:tgtEl>
                                          <p:spTgt spid="400390"/>
                                        </p:tgtEl>
                                        <p:attrNameLst>
                                          <p:attrName>style.visibility</p:attrName>
                                        </p:attrNameLst>
                                      </p:cBhvr>
                                      <p:to>
                                        <p:strVal val="visible"/>
                                      </p:to>
                                    </p:set>
                                    <p:animEffect transition="in" filter="barn(inHorizontal)">
                                      <p:cBhvr>
                                        <p:cTn id="89" dur="500"/>
                                        <p:tgtEl>
                                          <p:spTgt spid="400390"/>
                                        </p:tgtEl>
                                      </p:cBhvr>
                                    </p:animEffect>
                                  </p:childTnLst>
                                </p:cTn>
                              </p:par>
                            </p:childTnLst>
                          </p:cTn>
                        </p:par>
                        <p:par>
                          <p:cTn id="90" fill="hold">
                            <p:stCondLst>
                              <p:cond delay="6500"/>
                            </p:stCondLst>
                            <p:childTnLst>
                              <p:par>
                                <p:cTn id="91" presetID="16" presetClass="entr" presetSubtype="26" fill="hold" grpId="0" nodeType="afterEffect">
                                  <p:stCondLst>
                                    <p:cond delay="0"/>
                                  </p:stCondLst>
                                  <p:childTnLst>
                                    <p:set>
                                      <p:cBhvr>
                                        <p:cTn id="92" dur="1" fill="hold">
                                          <p:stCondLst>
                                            <p:cond delay="0"/>
                                          </p:stCondLst>
                                        </p:cTn>
                                        <p:tgtEl>
                                          <p:spTgt spid="400389"/>
                                        </p:tgtEl>
                                        <p:attrNameLst>
                                          <p:attrName>style.visibility</p:attrName>
                                        </p:attrNameLst>
                                      </p:cBhvr>
                                      <p:to>
                                        <p:strVal val="visible"/>
                                      </p:to>
                                    </p:set>
                                    <p:animEffect transition="in" filter="barn(inHorizontal)">
                                      <p:cBhvr>
                                        <p:cTn id="93" dur="500"/>
                                        <p:tgtEl>
                                          <p:spTgt spid="400389"/>
                                        </p:tgtEl>
                                      </p:cBhvr>
                                    </p:animEffect>
                                  </p:childTnLst>
                                </p:cTn>
                              </p:par>
                            </p:childTnLst>
                          </p:cTn>
                        </p:par>
                        <p:par>
                          <p:cTn id="94" fill="hold">
                            <p:stCondLst>
                              <p:cond delay="7000"/>
                            </p:stCondLst>
                            <p:childTnLst>
                              <p:par>
                                <p:cTn id="95" presetID="16" presetClass="entr" presetSubtype="26" fill="hold" grpId="0" nodeType="afterEffect">
                                  <p:stCondLst>
                                    <p:cond delay="0"/>
                                  </p:stCondLst>
                                  <p:childTnLst>
                                    <p:set>
                                      <p:cBhvr>
                                        <p:cTn id="96" dur="1" fill="hold">
                                          <p:stCondLst>
                                            <p:cond delay="0"/>
                                          </p:stCondLst>
                                        </p:cTn>
                                        <p:tgtEl>
                                          <p:spTgt spid="400428"/>
                                        </p:tgtEl>
                                        <p:attrNameLst>
                                          <p:attrName>style.visibility</p:attrName>
                                        </p:attrNameLst>
                                      </p:cBhvr>
                                      <p:to>
                                        <p:strVal val="visible"/>
                                      </p:to>
                                    </p:set>
                                    <p:animEffect transition="in" filter="barn(inHorizontal)">
                                      <p:cBhvr>
                                        <p:cTn id="97" dur="500"/>
                                        <p:tgtEl>
                                          <p:spTgt spid="400428"/>
                                        </p:tgtEl>
                                      </p:cBhvr>
                                    </p:animEffect>
                                  </p:childTnLst>
                                </p:cTn>
                              </p:par>
                            </p:childTnLst>
                          </p:cTn>
                        </p:par>
                        <p:par>
                          <p:cTn id="98" fill="hold">
                            <p:stCondLst>
                              <p:cond delay="7500"/>
                            </p:stCondLst>
                            <p:childTnLst>
                              <p:par>
                                <p:cTn id="99" presetID="22" presetClass="entr" presetSubtype="2" fill="hold" grpId="0" nodeType="afterEffect">
                                  <p:stCondLst>
                                    <p:cond delay="0"/>
                                  </p:stCondLst>
                                  <p:childTnLst>
                                    <p:set>
                                      <p:cBhvr>
                                        <p:cTn id="100" dur="1" fill="hold">
                                          <p:stCondLst>
                                            <p:cond delay="0"/>
                                          </p:stCondLst>
                                        </p:cTn>
                                        <p:tgtEl>
                                          <p:spTgt spid="400434"/>
                                        </p:tgtEl>
                                        <p:attrNameLst>
                                          <p:attrName>style.visibility</p:attrName>
                                        </p:attrNameLst>
                                      </p:cBhvr>
                                      <p:to>
                                        <p:strVal val="visible"/>
                                      </p:to>
                                    </p:set>
                                    <p:animEffect transition="in" filter="wipe(right)">
                                      <p:cBhvr>
                                        <p:cTn id="101" dur="500"/>
                                        <p:tgtEl>
                                          <p:spTgt spid="400434"/>
                                        </p:tgtEl>
                                      </p:cBhvr>
                                    </p:animEffect>
                                  </p:childTnLst>
                                </p:cTn>
                              </p:par>
                            </p:childTnLst>
                          </p:cTn>
                        </p:par>
                        <p:par>
                          <p:cTn id="102" fill="hold">
                            <p:stCondLst>
                              <p:cond delay="8000"/>
                            </p:stCondLst>
                            <p:childTnLst>
                              <p:par>
                                <p:cTn id="103" presetID="22" presetClass="entr" presetSubtype="2" fill="hold" grpId="0" nodeType="afterEffect">
                                  <p:stCondLst>
                                    <p:cond delay="0"/>
                                  </p:stCondLst>
                                  <p:childTnLst>
                                    <p:set>
                                      <p:cBhvr>
                                        <p:cTn id="104" dur="1" fill="hold">
                                          <p:stCondLst>
                                            <p:cond delay="0"/>
                                          </p:stCondLst>
                                        </p:cTn>
                                        <p:tgtEl>
                                          <p:spTgt spid="400435"/>
                                        </p:tgtEl>
                                        <p:attrNameLst>
                                          <p:attrName>style.visibility</p:attrName>
                                        </p:attrNameLst>
                                      </p:cBhvr>
                                      <p:to>
                                        <p:strVal val="visible"/>
                                      </p:to>
                                    </p:set>
                                    <p:animEffect transition="in" filter="wipe(right)">
                                      <p:cBhvr>
                                        <p:cTn id="105" dur="500"/>
                                        <p:tgtEl>
                                          <p:spTgt spid="400435"/>
                                        </p:tgtEl>
                                      </p:cBhvr>
                                    </p:animEffect>
                                  </p:childTnLst>
                                </p:cTn>
                              </p:par>
                            </p:childTnLst>
                          </p:cTn>
                        </p:par>
                        <p:par>
                          <p:cTn id="106" fill="hold">
                            <p:stCondLst>
                              <p:cond delay="8500"/>
                            </p:stCondLst>
                            <p:childTnLst>
                              <p:par>
                                <p:cTn id="107" presetID="22" presetClass="entr" presetSubtype="2" fill="hold" grpId="0" nodeType="afterEffect">
                                  <p:stCondLst>
                                    <p:cond delay="0"/>
                                  </p:stCondLst>
                                  <p:childTnLst>
                                    <p:set>
                                      <p:cBhvr>
                                        <p:cTn id="108" dur="1" fill="hold">
                                          <p:stCondLst>
                                            <p:cond delay="0"/>
                                          </p:stCondLst>
                                        </p:cTn>
                                        <p:tgtEl>
                                          <p:spTgt spid="400436"/>
                                        </p:tgtEl>
                                        <p:attrNameLst>
                                          <p:attrName>style.visibility</p:attrName>
                                        </p:attrNameLst>
                                      </p:cBhvr>
                                      <p:to>
                                        <p:strVal val="visible"/>
                                      </p:to>
                                    </p:set>
                                    <p:animEffect transition="in" filter="wipe(right)">
                                      <p:cBhvr>
                                        <p:cTn id="109" dur="500"/>
                                        <p:tgtEl>
                                          <p:spTgt spid="400436"/>
                                        </p:tgtEl>
                                      </p:cBhvr>
                                    </p:animEffect>
                                  </p:childTnLst>
                                </p:cTn>
                              </p:par>
                            </p:childTnLst>
                          </p:cTn>
                        </p:par>
                        <p:par>
                          <p:cTn id="110" fill="hold">
                            <p:stCondLst>
                              <p:cond delay="9000"/>
                            </p:stCondLst>
                            <p:childTnLst>
                              <p:par>
                                <p:cTn id="111" presetID="22" presetClass="entr" presetSubtype="2" fill="hold" grpId="0" nodeType="afterEffect">
                                  <p:stCondLst>
                                    <p:cond delay="0"/>
                                  </p:stCondLst>
                                  <p:childTnLst>
                                    <p:set>
                                      <p:cBhvr>
                                        <p:cTn id="112" dur="1" fill="hold">
                                          <p:stCondLst>
                                            <p:cond delay="0"/>
                                          </p:stCondLst>
                                        </p:cTn>
                                        <p:tgtEl>
                                          <p:spTgt spid="400437"/>
                                        </p:tgtEl>
                                        <p:attrNameLst>
                                          <p:attrName>style.visibility</p:attrName>
                                        </p:attrNameLst>
                                      </p:cBhvr>
                                      <p:to>
                                        <p:strVal val="visible"/>
                                      </p:to>
                                    </p:set>
                                    <p:animEffect transition="in" filter="wipe(right)">
                                      <p:cBhvr>
                                        <p:cTn id="113" dur="500"/>
                                        <p:tgtEl>
                                          <p:spTgt spid="400437"/>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animBg="1"/>
      <p:bldP spid="400390" grpId="0" animBg="1"/>
      <p:bldP spid="400428" grpId="0" autoUpdateAnimBg="0"/>
      <p:bldP spid="400434" grpId="0" animBg="1"/>
      <p:bldP spid="400435" grpId="0" animBg="1"/>
      <p:bldP spid="400436" grpId="0" animBg="1"/>
      <p:bldP spid="400437" grpId="0" animBg="1"/>
      <p:bldP spid="400438" grpId="0" animBg="1"/>
      <p:bldP spid="400439" grpId="0" animBg="1"/>
      <p:bldP spid="400440" grpId="0" animBg="1"/>
      <p:bldP spid="400441" grpId="0" animBg="1"/>
      <p:bldP spid="400442" grpId="0" animBg="1"/>
      <p:bldP spid="400443" grpId="0" animBg="1"/>
      <p:bldP spid="400444" grpId="0" animBg="1"/>
      <p:bldP spid="400445" grpId="0" animBg="1"/>
      <p:bldP spid="400446" grpId="0" animBg="1"/>
      <p:bldP spid="400447" grpId="0" animBg="1"/>
      <p:bldP spid="40044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21" name="AutoShape 13"/>
          <p:cNvSpPr>
            <a:spLocks noChangeArrowheads="1"/>
          </p:cNvSpPr>
          <p:nvPr/>
        </p:nvSpPr>
        <p:spPr bwMode="auto">
          <a:xfrm>
            <a:off x="3200400" y="4724400"/>
            <a:ext cx="4114800" cy="1524000"/>
          </a:xfrm>
          <a:prstGeom prst="foldedCorner">
            <a:avLst>
              <a:gd name="adj" fmla="val 12500"/>
            </a:avLst>
          </a:prstGeom>
          <a:solidFill>
            <a:srgbClr val="FFFF99"/>
          </a:solidFill>
          <a:ln w="9525">
            <a:solidFill>
              <a:srgbClr val="000000"/>
            </a:solidFill>
            <a:round/>
            <a:headEnd/>
            <a:tailEnd/>
          </a:ln>
          <a:effectLst/>
        </p:spPr>
        <p:txBody>
          <a:bodyPr wrap="none" anchor="ctr"/>
          <a:lstStyle/>
          <a:p>
            <a:endParaRPr lang="en-US"/>
          </a:p>
        </p:txBody>
      </p:sp>
      <p:graphicFrame>
        <p:nvGraphicFramePr>
          <p:cNvPr id="401410" name="Object 2"/>
          <p:cNvGraphicFramePr>
            <a:graphicFrameLocks noChangeAspect="1"/>
          </p:cNvGraphicFramePr>
          <p:nvPr/>
        </p:nvGraphicFramePr>
        <p:xfrm>
          <a:off x="606425" y="2103438"/>
          <a:ext cx="5454650" cy="2919412"/>
        </p:xfrm>
        <a:graphic>
          <a:graphicData uri="http://schemas.openxmlformats.org/presentationml/2006/ole">
            <p:oleObj spid="_x0000_s5122" name="Document" r:id="rId3" imgW="5457960" imgH="2920680" progId="Word.Document.8">
              <p:embed/>
            </p:oleObj>
          </a:graphicData>
        </a:graphic>
      </p:graphicFrame>
      <p:sp>
        <p:nvSpPr>
          <p:cNvPr id="401411" name="Rectangle 3"/>
          <p:cNvSpPr>
            <a:spLocks noGrp="1" noChangeArrowheads="1"/>
          </p:cNvSpPr>
          <p:nvPr>
            <p:ph type="title"/>
          </p:nvPr>
        </p:nvSpPr>
        <p:spPr>
          <a:xfrm>
            <a:off x="393700" y="406400"/>
            <a:ext cx="7835900" cy="723900"/>
          </a:xfrm>
        </p:spPr>
        <p:txBody>
          <a:bodyPr/>
          <a:lstStyle/>
          <a:p>
            <a:r>
              <a:rPr lang="en-US"/>
              <a:t>Benefits of Reporting only Exceptions</a:t>
            </a:r>
          </a:p>
        </p:txBody>
      </p:sp>
      <p:sp>
        <p:nvSpPr>
          <p:cNvPr id="401412" name="Text Box 4"/>
          <p:cNvSpPr txBox="1">
            <a:spLocks noChangeArrowheads="1"/>
          </p:cNvSpPr>
          <p:nvPr/>
        </p:nvSpPr>
        <p:spPr bwMode="auto">
          <a:xfrm>
            <a:off x="457200" y="1476375"/>
            <a:ext cx="2335213" cy="457200"/>
          </a:xfrm>
          <a:prstGeom prst="rect">
            <a:avLst/>
          </a:prstGeom>
          <a:noFill/>
          <a:ln w="9525">
            <a:noFill/>
            <a:miter lim="800000"/>
            <a:headEnd/>
            <a:tailEnd/>
          </a:ln>
          <a:effectLst/>
        </p:spPr>
        <p:txBody>
          <a:bodyPr wrap="none">
            <a:spAutoFit/>
          </a:bodyPr>
          <a:lstStyle/>
          <a:p>
            <a:pPr algn="l"/>
            <a:r>
              <a:rPr lang="en-US" b="1">
                <a:solidFill>
                  <a:schemeClr val="tx1"/>
                </a:solidFill>
                <a:latin typeface="Times New Roman" pitchFamily="18" charset="0"/>
              </a:rPr>
              <a:t>Too Much Data!</a:t>
            </a:r>
          </a:p>
        </p:txBody>
      </p:sp>
      <p:sp>
        <p:nvSpPr>
          <p:cNvPr id="401413" name="Rectangle 5"/>
          <p:cNvSpPr>
            <a:spLocks noChangeArrowheads="1"/>
          </p:cNvSpPr>
          <p:nvPr/>
        </p:nvSpPr>
        <p:spPr bwMode="auto">
          <a:xfrm>
            <a:off x="3151188" y="1676400"/>
            <a:ext cx="5840412" cy="701675"/>
          </a:xfrm>
          <a:prstGeom prst="rect">
            <a:avLst/>
          </a:prstGeom>
          <a:noFill/>
          <a:ln w="9525">
            <a:noFill/>
            <a:miter lim="800000"/>
            <a:headEnd/>
            <a:tailEnd/>
          </a:ln>
          <a:effectLst/>
        </p:spPr>
        <p:txBody>
          <a:bodyPr wrap="none">
            <a:spAutoFit/>
          </a:bodyPr>
          <a:lstStyle/>
          <a:p>
            <a:pPr algn="l"/>
            <a:r>
              <a:rPr lang="en-US" sz="2000" b="1">
                <a:solidFill>
                  <a:schemeClr val="tx1"/>
                </a:solidFill>
                <a:latin typeface="Times New Roman" pitchFamily="18" charset="0"/>
              </a:rPr>
              <a:t>Automation should handle data rejection so</a:t>
            </a:r>
          </a:p>
          <a:p>
            <a:pPr algn="l"/>
            <a:r>
              <a:rPr lang="en-US" sz="2000" b="1">
                <a:solidFill>
                  <a:schemeClr val="tx1"/>
                </a:solidFill>
                <a:latin typeface="Times New Roman" pitchFamily="18" charset="0"/>
              </a:rPr>
              <a:t>Reliability Group only has to handle EXCEPTIONS</a:t>
            </a:r>
          </a:p>
        </p:txBody>
      </p:sp>
      <p:sp>
        <p:nvSpPr>
          <p:cNvPr id="401414" name="Rectangle 6"/>
          <p:cNvSpPr>
            <a:spLocks noChangeArrowheads="1"/>
          </p:cNvSpPr>
          <p:nvPr/>
        </p:nvSpPr>
        <p:spPr bwMode="auto">
          <a:xfrm>
            <a:off x="3276600" y="3262313"/>
            <a:ext cx="4114800" cy="1311275"/>
          </a:xfrm>
          <a:prstGeom prst="rect">
            <a:avLst/>
          </a:prstGeom>
          <a:noFill/>
          <a:ln w="9525">
            <a:noFill/>
            <a:miter lim="800000"/>
            <a:headEnd/>
            <a:tailEnd/>
          </a:ln>
          <a:effectLst/>
        </p:spPr>
        <p:txBody>
          <a:bodyPr>
            <a:spAutoFit/>
          </a:bodyPr>
          <a:lstStyle/>
          <a:p>
            <a:pPr algn="l"/>
            <a:r>
              <a:rPr lang="en-US" sz="2000" b="1">
                <a:solidFill>
                  <a:schemeClr val="tx1"/>
                </a:solidFill>
                <a:latin typeface="Times New Roman" pitchFamily="18" charset="0"/>
              </a:rPr>
              <a:t>Logic helps to ID </a:t>
            </a:r>
          </a:p>
          <a:p>
            <a:pPr algn="l"/>
            <a:r>
              <a:rPr lang="en-US" sz="2000" b="1">
                <a:solidFill>
                  <a:schemeClr val="tx1"/>
                </a:solidFill>
                <a:latin typeface="Times New Roman" pitchFamily="18" charset="0"/>
              </a:rPr>
              <a:t>canned observations </a:t>
            </a:r>
          </a:p>
          <a:p>
            <a:pPr algn="l"/>
            <a:r>
              <a:rPr lang="en-US" sz="2000" b="1">
                <a:solidFill>
                  <a:schemeClr val="tx1"/>
                </a:solidFill>
                <a:latin typeface="Times New Roman" pitchFamily="18" charset="0"/>
              </a:rPr>
              <a:t>versus</a:t>
            </a:r>
          </a:p>
          <a:p>
            <a:pPr algn="l"/>
            <a:r>
              <a:rPr lang="en-US" sz="2000" b="1">
                <a:solidFill>
                  <a:schemeClr val="tx1"/>
                </a:solidFill>
                <a:latin typeface="Times New Roman" pitchFamily="18" charset="0"/>
              </a:rPr>
              <a:t>reporting numbers</a:t>
            </a:r>
          </a:p>
        </p:txBody>
      </p:sp>
      <p:sp>
        <p:nvSpPr>
          <p:cNvPr id="401415" name="Rectangle 7"/>
          <p:cNvSpPr>
            <a:spLocks noChangeArrowheads="1"/>
          </p:cNvSpPr>
          <p:nvPr/>
        </p:nvSpPr>
        <p:spPr bwMode="auto">
          <a:xfrm>
            <a:off x="3962400" y="2514600"/>
            <a:ext cx="4267200" cy="701675"/>
          </a:xfrm>
          <a:prstGeom prst="rect">
            <a:avLst/>
          </a:prstGeom>
          <a:noFill/>
          <a:ln w="9525">
            <a:noFill/>
            <a:miter lim="800000"/>
            <a:headEnd/>
            <a:tailEnd/>
          </a:ln>
          <a:effectLst/>
        </p:spPr>
        <p:txBody>
          <a:bodyPr>
            <a:spAutoFit/>
          </a:bodyPr>
          <a:lstStyle/>
          <a:p>
            <a:pPr algn="l"/>
            <a:r>
              <a:rPr lang="en-US" sz="2000" b="1">
                <a:solidFill>
                  <a:schemeClr val="tx1"/>
                </a:solidFill>
                <a:latin typeface="Times New Roman" pitchFamily="18" charset="0"/>
              </a:rPr>
              <a:t>Allows valuable human experience to be applied to analyzing </a:t>
            </a:r>
            <a:r>
              <a:rPr lang="en-US" sz="2000" b="1" i="1">
                <a:solidFill>
                  <a:schemeClr val="tx1"/>
                </a:solidFill>
                <a:latin typeface="Times New Roman" pitchFamily="18" charset="0"/>
              </a:rPr>
              <a:t>problems</a:t>
            </a:r>
          </a:p>
        </p:txBody>
      </p:sp>
      <p:sp>
        <p:nvSpPr>
          <p:cNvPr id="401416" name="Rectangle 8"/>
          <p:cNvSpPr>
            <a:spLocks noChangeArrowheads="1"/>
          </p:cNvSpPr>
          <p:nvPr/>
        </p:nvSpPr>
        <p:spPr bwMode="auto">
          <a:xfrm>
            <a:off x="3200400" y="4632325"/>
            <a:ext cx="4876800" cy="1616075"/>
          </a:xfrm>
          <a:prstGeom prst="rect">
            <a:avLst/>
          </a:prstGeom>
          <a:noFill/>
          <a:ln w="9525">
            <a:noFill/>
            <a:miter lim="800000"/>
            <a:headEnd/>
            <a:tailEnd/>
          </a:ln>
          <a:effectLst/>
        </p:spPr>
        <p:txBody>
          <a:bodyPr>
            <a:spAutoFit/>
          </a:bodyPr>
          <a:lstStyle/>
          <a:p>
            <a:pPr algn="l"/>
            <a:r>
              <a:rPr lang="en-US" sz="2000" b="1" u="sng">
                <a:solidFill>
                  <a:schemeClr val="tx1"/>
                </a:solidFill>
                <a:latin typeface="Times New Roman" pitchFamily="18" charset="0"/>
              </a:rPr>
              <a:t>Result is </a:t>
            </a:r>
          </a:p>
          <a:p>
            <a:pPr algn="l"/>
            <a:r>
              <a:rPr lang="en-US" sz="2000" b="1">
                <a:solidFill>
                  <a:schemeClr val="tx1"/>
                </a:solidFill>
                <a:latin typeface="Times New Roman" pitchFamily="18" charset="0"/>
              </a:rPr>
              <a:t>- Eliminate </a:t>
            </a:r>
            <a:r>
              <a:rPr lang="en-US" sz="2000" b="1" i="1">
                <a:solidFill>
                  <a:schemeClr val="tx1"/>
                </a:solidFill>
                <a:latin typeface="Times New Roman" pitchFamily="18" charset="0"/>
              </a:rPr>
              <a:t>repetitive </a:t>
            </a:r>
            <a:r>
              <a:rPr lang="en-US" sz="2000" b="1">
                <a:solidFill>
                  <a:schemeClr val="tx1"/>
                </a:solidFill>
                <a:latin typeface="Times New Roman" pitchFamily="18" charset="0"/>
              </a:rPr>
              <a:t>work</a:t>
            </a:r>
          </a:p>
          <a:p>
            <a:pPr algn="l"/>
            <a:r>
              <a:rPr lang="en-US" sz="2000" b="1">
                <a:solidFill>
                  <a:schemeClr val="tx1"/>
                </a:solidFill>
                <a:latin typeface="Times New Roman" pitchFamily="18" charset="0"/>
              </a:rPr>
              <a:t>- </a:t>
            </a:r>
            <a:r>
              <a:rPr lang="en-US" sz="2000" b="1" i="1">
                <a:solidFill>
                  <a:schemeClr val="tx1"/>
                </a:solidFill>
                <a:latin typeface="Times New Roman" pitchFamily="18" charset="0"/>
              </a:rPr>
              <a:t>Easy</a:t>
            </a:r>
            <a:r>
              <a:rPr lang="en-US" sz="2000" b="1">
                <a:solidFill>
                  <a:schemeClr val="tx1"/>
                </a:solidFill>
                <a:latin typeface="Times New Roman" pitchFamily="18" charset="0"/>
              </a:rPr>
              <a:t> for end user</a:t>
            </a:r>
          </a:p>
          <a:p>
            <a:pPr algn="l">
              <a:buFontTx/>
              <a:buChar char="-"/>
            </a:pPr>
            <a:r>
              <a:rPr lang="en-US" sz="2000" b="1">
                <a:solidFill>
                  <a:schemeClr val="tx1"/>
                </a:solidFill>
                <a:latin typeface="Times New Roman" pitchFamily="18" charset="0"/>
              </a:rPr>
              <a:t> Efficient analysis only on problems</a:t>
            </a:r>
          </a:p>
          <a:p>
            <a:pPr algn="l">
              <a:buFontTx/>
              <a:buChar char="-"/>
            </a:pPr>
            <a:r>
              <a:rPr lang="en-US" sz="2000" b="1">
                <a:solidFill>
                  <a:schemeClr val="tx1"/>
                </a:solidFill>
                <a:latin typeface="Times New Roman" pitchFamily="18" charset="0"/>
              </a:rPr>
              <a:t> Optimize labor effort</a:t>
            </a:r>
          </a:p>
        </p:txBody>
      </p:sp>
      <p:pic>
        <p:nvPicPr>
          <p:cNvPr id="401417" name="Picture 9" descr="Cap-2"/>
          <p:cNvPicPr>
            <a:picLocks noChangeAspect="1" noChangeArrowheads="1"/>
          </p:cNvPicPr>
          <p:nvPr/>
        </p:nvPicPr>
        <p:blipFill>
          <a:blip r:embed="rId4" cstate="print"/>
          <a:srcRect l="3334" t="5263" b="29916"/>
          <a:stretch>
            <a:fillRect/>
          </a:stretch>
        </p:blipFill>
        <p:spPr bwMode="auto">
          <a:xfrm>
            <a:off x="6138863" y="3419475"/>
            <a:ext cx="2819400" cy="1265238"/>
          </a:xfrm>
          <a:prstGeom prst="rect">
            <a:avLst/>
          </a:prstGeom>
          <a:noFill/>
        </p:spPr>
      </p:pic>
      <p:sp>
        <p:nvSpPr>
          <p:cNvPr id="401418" name="Freeform 10"/>
          <p:cNvSpPr>
            <a:spLocks/>
          </p:cNvSpPr>
          <p:nvPr/>
        </p:nvSpPr>
        <p:spPr bwMode="auto">
          <a:xfrm>
            <a:off x="2879725" y="2368550"/>
            <a:ext cx="1616075" cy="511175"/>
          </a:xfrm>
          <a:custGeom>
            <a:avLst/>
            <a:gdLst/>
            <a:ahLst/>
            <a:cxnLst>
              <a:cxn ang="0">
                <a:pos x="1018" y="0"/>
              </a:cxn>
              <a:cxn ang="0">
                <a:pos x="593" y="64"/>
              </a:cxn>
              <a:cxn ang="0">
                <a:pos x="524" y="193"/>
              </a:cxn>
              <a:cxn ang="0">
                <a:pos x="0" y="322"/>
              </a:cxn>
            </a:cxnLst>
            <a:rect l="0" t="0" r="r" b="b"/>
            <a:pathLst>
              <a:path w="1018" h="322">
                <a:moveTo>
                  <a:pt x="1018" y="0"/>
                </a:moveTo>
                <a:cubicBezTo>
                  <a:pt x="947" y="11"/>
                  <a:pt x="857" y="42"/>
                  <a:pt x="593" y="64"/>
                </a:cubicBezTo>
                <a:cubicBezTo>
                  <a:pt x="329" y="86"/>
                  <a:pt x="623" y="150"/>
                  <a:pt x="524" y="193"/>
                </a:cubicBezTo>
                <a:cubicBezTo>
                  <a:pt x="425" y="236"/>
                  <a:pt x="109" y="295"/>
                  <a:pt x="0" y="322"/>
                </a:cubicBezTo>
              </a:path>
            </a:pathLst>
          </a:custGeom>
          <a:noFill/>
          <a:ln w="12700">
            <a:solidFill>
              <a:schemeClr val="tx1"/>
            </a:solidFill>
            <a:prstDash val="sysDot"/>
            <a:round/>
            <a:headEnd/>
            <a:tailEnd type="triangle" w="med" len="lg"/>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01413"/>
                                        </p:tgtEl>
                                        <p:attrNameLst>
                                          <p:attrName>style.visibility</p:attrName>
                                        </p:attrNameLst>
                                      </p:cBhvr>
                                      <p:to>
                                        <p:strVal val="visible"/>
                                      </p:to>
                                    </p:set>
                                    <p:anim calcmode="lin" valueType="num">
                                      <p:cBhvr>
                                        <p:cTn id="7" dur="500" fill="hold"/>
                                        <p:tgtEl>
                                          <p:spTgt spid="401413"/>
                                        </p:tgtEl>
                                        <p:attrNameLst>
                                          <p:attrName>ppt_w</p:attrName>
                                        </p:attrNameLst>
                                      </p:cBhvr>
                                      <p:tavLst>
                                        <p:tav tm="0">
                                          <p:val>
                                            <p:fltVal val="0"/>
                                          </p:val>
                                        </p:tav>
                                        <p:tav tm="100000">
                                          <p:val>
                                            <p:strVal val="#ppt_w"/>
                                          </p:val>
                                        </p:tav>
                                      </p:tavLst>
                                    </p:anim>
                                    <p:anim calcmode="lin" valueType="num">
                                      <p:cBhvr>
                                        <p:cTn id="8" dur="500" fill="hold"/>
                                        <p:tgtEl>
                                          <p:spTgt spid="401413"/>
                                        </p:tgtEl>
                                        <p:attrNameLst>
                                          <p:attrName>ppt_h</p:attrName>
                                        </p:attrNameLst>
                                      </p:cBhvr>
                                      <p:tavLst>
                                        <p:tav tm="0">
                                          <p:val>
                                            <p:fltVal val="0"/>
                                          </p:val>
                                        </p:tav>
                                        <p:tav tm="100000">
                                          <p:val>
                                            <p:strVal val="#ppt_h"/>
                                          </p:val>
                                        </p:tav>
                                      </p:tavLst>
                                    </p:anim>
                                    <p:anim calcmode="lin" valueType="num">
                                      <p:cBhvr>
                                        <p:cTn id="9" dur="500" fill="hold"/>
                                        <p:tgtEl>
                                          <p:spTgt spid="401413"/>
                                        </p:tgtEl>
                                        <p:attrNameLst>
                                          <p:attrName>ppt_x</p:attrName>
                                        </p:attrNameLst>
                                      </p:cBhvr>
                                      <p:tavLst>
                                        <p:tav tm="0">
                                          <p:val>
                                            <p:fltVal val="0.5"/>
                                          </p:val>
                                        </p:tav>
                                        <p:tav tm="100000">
                                          <p:val>
                                            <p:strVal val="#ppt_x"/>
                                          </p:val>
                                        </p:tav>
                                      </p:tavLst>
                                    </p:anim>
                                    <p:anim calcmode="lin" valueType="num">
                                      <p:cBhvr>
                                        <p:cTn id="10" dur="500" fill="hold"/>
                                        <p:tgtEl>
                                          <p:spTgt spid="40141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401418"/>
                                        </p:tgtEl>
                                        <p:attrNameLst>
                                          <p:attrName>style.visibility</p:attrName>
                                        </p:attrNameLst>
                                      </p:cBhvr>
                                      <p:to>
                                        <p:strVal val="visible"/>
                                      </p:to>
                                    </p:set>
                                    <p:anim calcmode="lin" valueType="num">
                                      <p:cBhvr>
                                        <p:cTn id="14" dur="500" fill="hold"/>
                                        <p:tgtEl>
                                          <p:spTgt spid="401418"/>
                                        </p:tgtEl>
                                        <p:attrNameLst>
                                          <p:attrName>ppt_x</p:attrName>
                                        </p:attrNameLst>
                                      </p:cBhvr>
                                      <p:tavLst>
                                        <p:tav tm="0">
                                          <p:val>
                                            <p:strVal val="#ppt_x+#ppt_w/2"/>
                                          </p:val>
                                        </p:tav>
                                        <p:tav tm="100000">
                                          <p:val>
                                            <p:strVal val="#ppt_x"/>
                                          </p:val>
                                        </p:tav>
                                      </p:tavLst>
                                    </p:anim>
                                    <p:anim calcmode="lin" valueType="num">
                                      <p:cBhvr>
                                        <p:cTn id="15" dur="500" fill="hold"/>
                                        <p:tgtEl>
                                          <p:spTgt spid="401418"/>
                                        </p:tgtEl>
                                        <p:attrNameLst>
                                          <p:attrName>ppt_y</p:attrName>
                                        </p:attrNameLst>
                                      </p:cBhvr>
                                      <p:tavLst>
                                        <p:tav tm="0">
                                          <p:val>
                                            <p:strVal val="#ppt_y"/>
                                          </p:val>
                                        </p:tav>
                                        <p:tav tm="100000">
                                          <p:val>
                                            <p:strVal val="#ppt_y"/>
                                          </p:val>
                                        </p:tav>
                                      </p:tavLst>
                                    </p:anim>
                                    <p:anim calcmode="lin" valueType="num">
                                      <p:cBhvr>
                                        <p:cTn id="16" dur="500" fill="hold"/>
                                        <p:tgtEl>
                                          <p:spTgt spid="401418"/>
                                        </p:tgtEl>
                                        <p:attrNameLst>
                                          <p:attrName>ppt_w</p:attrName>
                                        </p:attrNameLst>
                                      </p:cBhvr>
                                      <p:tavLst>
                                        <p:tav tm="0">
                                          <p:val>
                                            <p:fltVal val="0"/>
                                          </p:val>
                                        </p:tav>
                                        <p:tav tm="100000">
                                          <p:val>
                                            <p:strVal val="#ppt_w"/>
                                          </p:val>
                                        </p:tav>
                                      </p:tavLst>
                                    </p:anim>
                                    <p:anim calcmode="lin" valueType="num">
                                      <p:cBhvr>
                                        <p:cTn id="17" dur="500" fill="hold"/>
                                        <p:tgtEl>
                                          <p:spTgt spid="40141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01415"/>
                                        </p:tgtEl>
                                        <p:attrNameLst>
                                          <p:attrName>style.visibility</p:attrName>
                                        </p:attrNameLst>
                                      </p:cBhvr>
                                      <p:to>
                                        <p:strVal val="visible"/>
                                      </p:to>
                                    </p:set>
                                    <p:anim calcmode="lin" valueType="num">
                                      <p:cBhvr additive="base">
                                        <p:cTn id="22" dur="500" fill="hold"/>
                                        <p:tgtEl>
                                          <p:spTgt spid="401415"/>
                                        </p:tgtEl>
                                        <p:attrNameLst>
                                          <p:attrName>ppt_x</p:attrName>
                                        </p:attrNameLst>
                                      </p:cBhvr>
                                      <p:tavLst>
                                        <p:tav tm="0">
                                          <p:val>
                                            <p:strVal val="#ppt_x"/>
                                          </p:val>
                                        </p:tav>
                                        <p:tav tm="100000">
                                          <p:val>
                                            <p:strVal val="#ppt_x"/>
                                          </p:val>
                                        </p:tav>
                                      </p:tavLst>
                                    </p:anim>
                                    <p:anim calcmode="lin" valueType="num">
                                      <p:cBhvr additive="base">
                                        <p:cTn id="23" dur="500" fill="hold"/>
                                        <p:tgtEl>
                                          <p:spTgt spid="4014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1414"/>
                                        </p:tgtEl>
                                        <p:attrNameLst>
                                          <p:attrName>style.visibility</p:attrName>
                                        </p:attrNameLst>
                                      </p:cBhvr>
                                      <p:to>
                                        <p:strVal val="visible"/>
                                      </p:to>
                                    </p:set>
                                    <p:anim calcmode="lin" valueType="num">
                                      <p:cBhvr additive="base">
                                        <p:cTn id="28" dur="500" fill="hold"/>
                                        <p:tgtEl>
                                          <p:spTgt spid="401414"/>
                                        </p:tgtEl>
                                        <p:attrNameLst>
                                          <p:attrName>ppt_x</p:attrName>
                                        </p:attrNameLst>
                                      </p:cBhvr>
                                      <p:tavLst>
                                        <p:tav tm="0">
                                          <p:val>
                                            <p:strVal val="#ppt_x"/>
                                          </p:val>
                                        </p:tav>
                                        <p:tav tm="100000">
                                          <p:val>
                                            <p:strVal val="#ppt_x"/>
                                          </p:val>
                                        </p:tav>
                                      </p:tavLst>
                                    </p:anim>
                                    <p:anim calcmode="lin" valueType="num">
                                      <p:cBhvr additive="base">
                                        <p:cTn id="29" dur="500" fill="hold"/>
                                        <p:tgtEl>
                                          <p:spTgt spid="40141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401417"/>
                                        </p:tgtEl>
                                        <p:attrNameLst>
                                          <p:attrName>style.visibility</p:attrName>
                                        </p:attrNameLst>
                                      </p:cBhvr>
                                      <p:to>
                                        <p:strVal val="visible"/>
                                      </p:to>
                                    </p:set>
                                    <p:animEffect transition="in" filter="dissolve">
                                      <p:cBhvr>
                                        <p:cTn id="33" dur="500"/>
                                        <p:tgtEl>
                                          <p:spTgt spid="401417"/>
                                        </p:tgtEl>
                                      </p:cBhvr>
                                    </p:animEffect>
                                  </p:childTnLst>
                                  <p:subTnLst>
                                    <p:set>
                                      <p:cBhvr override="childStyle">
                                        <p:cTn dur="1" fill="hold" display="0" masterRel="nextClick" afterEffect="1"/>
                                        <p:tgtEl>
                                          <p:spTgt spid="401417"/>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01416"/>
                                        </p:tgtEl>
                                        <p:attrNameLst>
                                          <p:attrName>style.visibility</p:attrName>
                                        </p:attrNameLst>
                                      </p:cBhvr>
                                      <p:to>
                                        <p:strVal val="visible"/>
                                      </p:to>
                                    </p:set>
                                    <p:anim calcmode="lin" valueType="num">
                                      <p:cBhvr additive="base">
                                        <p:cTn id="38" dur="500" fill="hold"/>
                                        <p:tgtEl>
                                          <p:spTgt spid="401416"/>
                                        </p:tgtEl>
                                        <p:attrNameLst>
                                          <p:attrName>ppt_x</p:attrName>
                                        </p:attrNameLst>
                                      </p:cBhvr>
                                      <p:tavLst>
                                        <p:tav tm="0">
                                          <p:val>
                                            <p:strVal val="#ppt_x"/>
                                          </p:val>
                                        </p:tav>
                                        <p:tav tm="100000">
                                          <p:val>
                                            <p:strVal val="#ppt_x"/>
                                          </p:val>
                                        </p:tav>
                                      </p:tavLst>
                                    </p:anim>
                                    <p:anim calcmode="lin" valueType="num">
                                      <p:cBhvr additive="base">
                                        <p:cTn id="39" dur="500" fill="hold"/>
                                        <p:tgtEl>
                                          <p:spTgt spid="401416"/>
                                        </p:tgtEl>
                                        <p:attrNameLst>
                                          <p:attrName>ppt_y</p:attrName>
                                        </p:attrNameLst>
                                      </p:cBhvr>
                                      <p:tavLst>
                                        <p:tav tm="0">
                                          <p:val>
                                            <p:strVal val="1+#ppt_h/2"/>
                                          </p:val>
                                        </p:tav>
                                        <p:tav tm="100000">
                                          <p:val>
                                            <p:strVal val="#ppt_y"/>
                                          </p:val>
                                        </p:tav>
                                      </p:tavLst>
                                    </p:anim>
                                  </p:childTnLst>
                                </p:cTn>
                              </p:par>
                              <p:par>
                                <p:cTn id="40" presetID="4" presetClass="entr" presetSubtype="16" fill="hold" grpId="0" nodeType="withEffect">
                                  <p:stCondLst>
                                    <p:cond delay="0"/>
                                  </p:stCondLst>
                                  <p:childTnLst>
                                    <p:set>
                                      <p:cBhvr>
                                        <p:cTn id="41" dur="1" fill="hold">
                                          <p:stCondLst>
                                            <p:cond delay="0"/>
                                          </p:stCondLst>
                                        </p:cTn>
                                        <p:tgtEl>
                                          <p:spTgt spid="401421"/>
                                        </p:tgtEl>
                                        <p:attrNameLst>
                                          <p:attrName>style.visibility</p:attrName>
                                        </p:attrNameLst>
                                      </p:cBhvr>
                                      <p:to>
                                        <p:strVal val="visible"/>
                                      </p:to>
                                    </p:set>
                                    <p:animEffect transition="in" filter="box(in)">
                                      <p:cBhvr>
                                        <p:cTn id="42" dur="500"/>
                                        <p:tgtEl>
                                          <p:spTgt spid="401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21" grpId="0" animBg="1"/>
      <p:bldP spid="401413" grpId="0" autoUpdateAnimBg="0"/>
      <p:bldP spid="401414" grpId="0" autoUpdateAnimBg="0"/>
      <p:bldP spid="401415" grpId="0" autoUpdateAnimBg="0"/>
      <p:bldP spid="401416" grpId="0" autoUpdateAnimBg="0"/>
      <p:bldP spid="4014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t>Agenda</a:t>
            </a:r>
          </a:p>
        </p:txBody>
      </p:sp>
      <p:sp>
        <p:nvSpPr>
          <p:cNvPr id="417795" name="Rectangle 3"/>
          <p:cNvSpPr>
            <a:spLocks noGrp="1" noChangeArrowheads="1"/>
          </p:cNvSpPr>
          <p:nvPr>
            <p:ph type="body" idx="1"/>
          </p:nvPr>
        </p:nvSpPr>
        <p:spPr/>
        <p:txBody>
          <a:bodyPr/>
          <a:lstStyle/>
          <a:p>
            <a:r>
              <a:rPr lang="en-US"/>
              <a:t>Industry Trends &amp; Challenges</a:t>
            </a:r>
          </a:p>
          <a:p>
            <a:r>
              <a:rPr lang="en-US"/>
              <a:t>Machinery Health Strategy</a:t>
            </a:r>
          </a:p>
          <a:p>
            <a:r>
              <a:rPr lang="en-US"/>
              <a:t>Automating Decision Support</a:t>
            </a:r>
          </a:p>
          <a:p>
            <a:r>
              <a:rPr lang="en-US"/>
              <a:t>Key Points</a:t>
            </a:r>
          </a:p>
          <a:p>
            <a:endParaRPr lang="en-US"/>
          </a:p>
        </p:txBody>
      </p:sp>
      <p:sp>
        <p:nvSpPr>
          <p:cNvPr id="417796" name="Rectangle 4"/>
          <p:cNvSpPr>
            <a:spLocks noChangeArrowheads="1"/>
          </p:cNvSpPr>
          <p:nvPr/>
        </p:nvSpPr>
        <p:spPr bwMode="auto">
          <a:xfrm>
            <a:off x="500063" y="2743200"/>
            <a:ext cx="7010400" cy="609600"/>
          </a:xfrm>
          <a:prstGeom prst="rect">
            <a:avLst/>
          </a:prstGeom>
          <a:noFill/>
          <a:ln w="28575">
            <a:solidFill>
              <a:schemeClr val="tx2"/>
            </a:solidFill>
            <a:miter lim="800000"/>
            <a:headEnd/>
            <a:tailEnd/>
          </a:ln>
          <a:effectLst/>
        </p:spPr>
        <p:txBody>
          <a:bodyPr wrap="none" anchor="ct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17796"/>
                                        </p:tgtEl>
                                        <p:attrNameLst>
                                          <p:attrName>style.visibility</p:attrName>
                                        </p:attrNameLst>
                                      </p:cBhvr>
                                      <p:to>
                                        <p:strVal val="visible"/>
                                      </p:to>
                                    </p:set>
                                    <p:animEffect transition="in" filter="box(in)">
                                      <p:cBhvr>
                                        <p:cTn id="7" dur="500"/>
                                        <p:tgtEl>
                                          <p:spTgt spid="417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Freeform 2"/>
          <p:cNvSpPr>
            <a:spLocks/>
          </p:cNvSpPr>
          <p:nvPr/>
        </p:nvSpPr>
        <p:spPr bwMode="auto">
          <a:xfrm>
            <a:off x="4281488" y="3676650"/>
            <a:ext cx="6350" cy="1588"/>
          </a:xfrm>
          <a:custGeom>
            <a:avLst/>
            <a:gdLst/>
            <a:ahLst/>
            <a:cxnLst>
              <a:cxn ang="0">
                <a:pos x="4" y="1"/>
              </a:cxn>
              <a:cxn ang="0">
                <a:pos x="0" y="0"/>
              </a:cxn>
              <a:cxn ang="0">
                <a:pos x="0" y="1"/>
              </a:cxn>
              <a:cxn ang="0">
                <a:pos x="4" y="1"/>
              </a:cxn>
            </a:cxnLst>
            <a:rect l="0" t="0" r="r" b="b"/>
            <a:pathLst>
              <a:path w="4" h="1">
                <a:moveTo>
                  <a:pt x="4" y="1"/>
                </a:moveTo>
                <a:lnTo>
                  <a:pt x="0" y="0"/>
                </a:lnTo>
                <a:lnTo>
                  <a:pt x="0" y="1"/>
                </a:lnTo>
                <a:lnTo>
                  <a:pt x="4" y="1"/>
                </a:lnTo>
                <a:close/>
              </a:path>
            </a:pathLst>
          </a:custGeom>
          <a:solidFill>
            <a:srgbClr val="000062"/>
          </a:solidFill>
          <a:ln w="9525">
            <a:noFill/>
            <a:round/>
            <a:headEnd/>
            <a:tailEnd/>
          </a:ln>
        </p:spPr>
        <p:txBody>
          <a:bodyPr/>
          <a:lstStyle/>
          <a:p>
            <a:endParaRPr lang="en-US"/>
          </a:p>
        </p:txBody>
      </p:sp>
      <p:grpSp>
        <p:nvGrpSpPr>
          <p:cNvPr id="2" name="Group 3"/>
          <p:cNvGrpSpPr>
            <a:grpSpLocks/>
          </p:cNvGrpSpPr>
          <p:nvPr/>
        </p:nvGrpSpPr>
        <p:grpSpPr bwMode="auto">
          <a:xfrm>
            <a:off x="971550" y="2706688"/>
            <a:ext cx="7740650" cy="3436937"/>
            <a:chOff x="493" y="1339"/>
            <a:chExt cx="4876" cy="2165"/>
          </a:xfrm>
        </p:grpSpPr>
        <p:grpSp>
          <p:nvGrpSpPr>
            <p:cNvPr id="3" name="Group 4"/>
            <p:cNvGrpSpPr>
              <a:grpSpLocks/>
            </p:cNvGrpSpPr>
            <p:nvPr/>
          </p:nvGrpSpPr>
          <p:grpSpPr bwMode="auto">
            <a:xfrm>
              <a:off x="493" y="1339"/>
              <a:ext cx="4876" cy="2147"/>
              <a:chOff x="308" y="1099"/>
              <a:chExt cx="5139" cy="2608"/>
            </a:xfrm>
          </p:grpSpPr>
          <p:grpSp>
            <p:nvGrpSpPr>
              <p:cNvPr id="4" name="Group 5"/>
              <p:cNvGrpSpPr>
                <a:grpSpLocks/>
              </p:cNvGrpSpPr>
              <p:nvPr/>
            </p:nvGrpSpPr>
            <p:grpSpPr bwMode="auto">
              <a:xfrm>
                <a:off x="308" y="1099"/>
                <a:ext cx="5139" cy="2608"/>
                <a:chOff x="308" y="1099"/>
                <a:chExt cx="5139" cy="2608"/>
              </a:xfrm>
            </p:grpSpPr>
            <p:sp>
              <p:nvSpPr>
                <p:cNvPr id="431110" name="Rectangle 6"/>
                <p:cNvSpPr>
                  <a:spLocks noChangeArrowheads="1"/>
                </p:cNvSpPr>
                <p:nvPr/>
              </p:nvSpPr>
              <p:spPr bwMode="auto">
                <a:xfrm>
                  <a:off x="318" y="1100"/>
                  <a:ext cx="5128" cy="47"/>
                </a:xfrm>
                <a:prstGeom prst="rect">
                  <a:avLst/>
                </a:prstGeom>
                <a:solidFill>
                  <a:srgbClr val="FFFFFF"/>
                </a:solidFill>
                <a:ln w="9525">
                  <a:noFill/>
                  <a:miter lim="800000"/>
                  <a:headEnd/>
                  <a:tailEnd/>
                </a:ln>
              </p:spPr>
              <p:txBody>
                <a:bodyPr/>
                <a:lstStyle/>
                <a:p>
                  <a:endParaRPr lang="en-US"/>
                </a:p>
              </p:txBody>
            </p:sp>
            <p:sp>
              <p:nvSpPr>
                <p:cNvPr id="431111" name="Rectangle 7"/>
                <p:cNvSpPr>
                  <a:spLocks noChangeArrowheads="1"/>
                </p:cNvSpPr>
                <p:nvPr/>
              </p:nvSpPr>
              <p:spPr bwMode="auto">
                <a:xfrm>
                  <a:off x="310" y="1100"/>
                  <a:ext cx="29" cy="2605"/>
                </a:xfrm>
                <a:prstGeom prst="rect">
                  <a:avLst/>
                </a:prstGeom>
                <a:solidFill>
                  <a:srgbClr val="FFFFFF"/>
                </a:solidFill>
                <a:ln w="9525">
                  <a:noFill/>
                  <a:miter lim="800000"/>
                  <a:headEnd/>
                  <a:tailEnd/>
                </a:ln>
              </p:spPr>
              <p:txBody>
                <a:bodyPr/>
                <a:lstStyle/>
                <a:p>
                  <a:endParaRPr lang="en-US"/>
                </a:p>
              </p:txBody>
            </p:sp>
            <p:sp>
              <p:nvSpPr>
                <p:cNvPr id="431112" name="Freeform 8"/>
                <p:cNvSpPr>
                  <a:spLocks/>
                </p:cNvSpPr>
                <p:nvPr/>
              </p:nvSpPr>
              <p:spPr bwMode="auto">
                <a:xfrm>
                  <a:off x="308" y="1099"/>
                  <a:ext cx="5139" cy="2608"/>
                </a:xfrm>
                <a:custGeom>
                  <a:avLst/>
                  <a:gdLst/>
                  <a:ahLst/>
                  <a:cxnLst>
                    <a:cxn ang="0">
                      <a:pos x="5139" y="0"/>
                    </a:cxn>
                    <a:cxn ang="0">
                      <a:pos x="5139" y="422"/>
                    </a:cxn>
                    <a:cxn ang="0">
                      <a:pos x="5139" y="844"/>
                    </a:cxn>
                    <a:cxn ang="0">
                      <a:pos x="5139" y="1266"/>
                    </a:cxn>
                    <a:cxn ang="0">
                      <a:pos x="5139" y="1688"/>
                    </a:cxn>
                    <a:cxn ang="0">
                      <a:pos x="5139" y="2111"/>
                    </a:cxn>
                    <a:cxn ang="0">
                      <a:pos x="5139" y="2533"/>
                    </a:cxn>
                    <a:cxn ang="0">
                      <a:pos x="5139" y="2608"/>
                    </a:cxn>
                    <a:cxn ang="0">
                      <a:pos x="0" y="2608"/>
                    </a:cxn>
                    <a:cxn ang="0">
                      <a:pos x="13" y="2595"/>
                    </a:cxn>
                    <a:cxn ang="0">
                      <a:pos x="5125" y="2596"/>
                    </a:cxn>
                    <a:cxn ang="0">
                      <a:pos x="5127" y="2107"/>
                    </a:cxn>
                    <a:cxn ang="0">
                      <a:pos x="5127" y="1688"/>
                    </a:cxn>
                    <a:cxn ang="0">
                      <a:pos x="5127" y="1270"/>
                    </a:cxn>
                    <a:cxn ang="0">
                      <a:pos x="5127" y="851"/>
                    </a:cxn>
                    <a:cxn ang="0">
                      <a:pos x="5127" y="433"/>
                    </a:cxn>
                    <a:cxn ang="0">
                      <a:pos x="5127" y="14"/>
                    </a:cxn>
                    <a:cxn ang="0">
                      <a:pos x="5139" y="0"/>
                    </a:cxn>
                  </a:cxnLst>
                  <a:rect l="0" t="0" r="r" b="b"/>
                  <a:pathLst>
                    <a:path w="5139" h="2608">
                      <a:moveTo>
                        <a:pt x="5139" y="0"/>
                      </a:moveTo>
                      <a:lnTo>
                        <a:pt x="5139" y="422"/>
                      </a:lnTo>
                      <a:lnTo>
                        <a:pt x="5139" y="844"/>
                      </a:lnTo>
                      <a:lnTo>
                        <a:pt x="5139" y="1266"/>
                      </a:lnTo>
                      <a:lnTo>
                        <a:pt x="5139" y="1688"/>
                      </a:lnTo>
                      <a:lnTo>
                        <a:pt x="5139" y="2111"/>
                      </a:lnTo>
                      <a:lnTo>
                        <a:pt x="5139" y="2533"/>
                      </a:lnTo>
                      <a:lnTo>
                        <a:pt x="5139" y="2608"/>
                      </a:lnTo>
                      <a:lnTo>
                        <a:pt x="0" y="2608"/>
                      </a:lnTo>
                      <a:lnTo>
                        <a:pt x="13" y="2595"/>
                      </a:lnTo>
                      <a:lnTo>
                        <a:pt x="5125" y="2596"/>
                      </a:lnTo>
                      <a:lnTo>
                        <a:pt x="5127" y="2107"/>
                      </a:lnTo>
                      <a:lnTo>
                        <a:pt x="5127" y="1688"/>
                      </a:lnTo>
                      <a:lnTo>
                        <a:pt x="5127" y="1270"/>
                      </a:lnTo>
                      <a:lnTo>
                        <a:pt x="5127" y="851"/>
                      </a:lnTo>
                      <a:lnTo>
                        <a:pt x="5127" y="433"/>
                      </a:lnTo>
                      <a:lnTo>
                        <a:pt x="5127" y="14"/>
                      </a:lnTo>
                      <a:lnTo>
                        <a:pt x="5139" y="0"/>
                      </a:lnTo>
                      <a:close/>
                    </a:path>
                  </a:pathLst>
                </a:custGeom>
                <a:solidFill>
                  <a:srgbClr val="595959"/>
                </a:solidFill>
                <a:ln w="9525">
                  <a:noFill/>
                  <a:round/>
                  <a:headEnd/>
                  <a:tailEnd/>
                </a:ln>
              </p:spPr>
              <p:txBody>
                <a:bodyPr/>
                <a:lstStyle/>
                <a:p>
                  <a:endParaRPr lang="en-US"/>
                </a:p>
              </p:txBody>
            </p:sp>
          </p:grpSp>
          <p:sp>
            <p:nvSpPr>
              <p:cNvPr id="431113" name="Freeform 9"/>
              <p:cNvSpPr>
                <a:spLocks/>
              </p:cNvSpPr>
              <p:nvPr/>
            </p:nvSpPr>
            <p:spPr bwMode="auto">
              <a:xfrm>
                <a:off x="323" y="1110"/>
                <a:ext cx="5114" cy="2584"/>
              </a:xfrm>
              <a:custGeom>
                <a:avLst/>
                <a:gdLst/>
                <a:ahLst/>
                <a:cxnLst>
                  <a:cxn ang="0">
                    <a:pos x="0" y="0"/>
                  </a:cxn>
                  <a:cxn ang="0">
                    <a:pos x="991" y="0"/>
                  </a:cxn>
                  <a:cxn ang="0">
                    <a:pos x="1983" y="0"/>
                  </a:cxn>
                  <a:cxn ang="0">
                    <a:pos x="2975" y="0"/>
                  </a:cxn>
                  <a:cxn ang="0">
                    <a:pos x="3968" y="0"/>
                  </a:cxn>
                  <a:cxn ang="0">
                    <a:pos x="3968" y="1057"/>
                  </a:cxn>
                  <a:cxn ang="0">
                    <a:pos x="3968" y="2115"/>
                  </a:cxn>
                  <a:cxn ang="0">
                    <a:pos x="3968" y="3172"/>
                  </a:cxn>
                  <a:cxn ang="0">
                    <a:pos x="3968" y="4230"/>
                  </a:cxn>
                  <a:cxn ang="0">
                    <a:pos x="3968" y="5287"/>
                  </a:cxn>
                  <a:cxn ang="0">
                    <a:pos x="3968" y="6346"/>
                  </a:cxn>
                  <a:cxn ang="0">
                    <a:pos x="3968" y="7404"/>
                  </a:cxn>
                  <a:cxn ang="0">
                    <a:pos x="3968" y="8462"/>
                  </a:cxn>
                  <a:cxn ang="0">
                    <a:pos x="2975" y="8462"/>
                  </a:cxn>
                  <a:cxn ang="0">
                    <a:pos x="1983" y="8462"/>
                  </a:cxn>
                  <a:cxn ang="0">
                    <a:pos x="991" y="8462"/>
                  </a:cxn>
                  <a:cxn ang="0">
                    <a:pos x="0" y="8462"/>
                  </a:cxn>
                  <a:cxn ang="0">
                    <a:pos x="0" y="7404"/>
                  </a:cxn>
                  <a:cxn ang="0">
                    <a:pos x="0" y="6346"/>
                  </a:cxn>
                  <a:cxn ang="0">
                    <a:pos x="0" y="5287"/>
                  </a:cxn>
                  <a:cxn ang="0">
                    <a:pos x="0" y="4230"/>
                  </a:cxn>
                  <a:cxn ang="0">
                    <a:pos x="0" y="3172"/>
                  </a:cxn>
                  <a:cxn ang="0">
                    <a:pos x="0" y="2115"/>
                  </a:cxn>
                  <a:cxn ang="0">
                    <a:pos x="0" y="1057"/>
                  </a:cxn>
                  <a:cxn ang="0">
                    <a:pos x="0" y="0"/>
                  </a:cxn>
                </a:cxnLst>
                <a:rect l="0" t="0" r="r" b="b"/>
                <a:pathLst>
                  <a:path w="3968" h="8462">
                    <a:moveTo>
                      <a:pt x="0" y="0"/>
                    </a:moveTo>
                    <a:lnTo>
                      <a:pt x="991" y="0"/>
                    </a:lnTo>
                    <a:lnTo>
                      <a:pt x="1983" y="0"/>
                    </a:lnTo>
                    <a:lnTo>
                      <a:pt x="2975" y="0"/>
                    </a:lnTo>
                    <a:lnTo>
                      <a:pt x="3968" y="0"/>
                    </a:lnTo>
                    <a:lnTo>
                      <a:pt x="3968" y="1057"/>
                    </a:lnTo>
                    <a:lnTo>
                      <a:pt x="3968" y="2115"/>
                    </a:lnTo>
                    <a:lnTo>
                      <a:pt x="3968" y="3172"/>
                    </a:lnTo>
                    <a:lnTo>
                      <a:pt x="3968" y="4230"/>
                    </a:lnTo>
                    <a:lnTo>
                      <a:pt x="3968" y="5287"/>
                    </a:lnTo>
                    <a:lnTo>
                      <a:pt x="3968" y="6346"/>
                    </a:lnTo>
                    <a:lnTo>
                      <a:pt x="3968" y="7404"/>
                    </a:lnTo>
                    <a:lnTo>
                      <a:pt x="3968" y="8462"/>
                    </a:lnTo>
                    <a:lnTo>
                      <a:pt x="2975" y="8462"/>
                    </a:lnTo>
                    <a:lnTo>
                      <a:pt x="1983" y="8462"/>
                    </a:lnTo>
                    <a:lnTo>
                      <a:pt x="991" y="8462"/>
                    </a:lnTo>
                    <a:lnTo>
                      <a:pt x="0" y="8462"/>
                    </a:lnTo>
                    <a:lnTo>
                      <a:pt x="0" y="7404"/>
                    </a:lnTo>
                    <a:lnTo>
                      <a:pt x="0" y="6346"/>
                    </a:lnTo>
                    <a:lnTo>
                      <a:pt x="0" y="5287"/>
                    </a:lnTo>
                    <a:lnTo>
                      <a:pt x="0" y="4230"/>
                    </a:lnTo>
                    <a:lnTo>
                      <a:pt x="0" y="3172"/>
                    </a:lnTo>
                    <a:lnTo>
                      <a:pt x="0" y="2115"/>
                    </a:lnTo>
                    <a:lnTo>
                      <a:pt x="0" y="1057"/>
                    </a:lnTo>
                    <a:lnTo>
                      <a:pt x="0" y="0"/>
                    </a:lnTo>
                    <a:close/>
                  </a:path>
                </a:pathLst>
              </a:custGeom>
              <a:solidFill>
                <a:srgbClr val="6699CC"/>
              </a:solidFill>
              <a:ln w="9525">
                <a:noFill/>
                <a:round/>
                <a:headEnd/>
                <a:tailEnd/>
              </a:ln>
            </p:spPr>
            <p:txBody>
              <a:bodyPr/>
              <a:lstStyle/>
              <a:p>
                <a:endParaRPr lang="en-US"/>
              </a:p>
            </p:txBody>
          </p:sp>
        </p:grpSp>
        <p:pic>
          <p:nvPicPr>
            <p:cNvPr id="431114" name="Picture 10" descr="World"/>
            <p:cNvPicPr>
              <a:picLocks noChangeAspect="1" noChangeArrowheads="1"/>
            </p:cNvPicPr>
            <p:nvPr/>
          </p:nvPicPr>
          <p:blipFill>
            <a:blip r:embed="rId3" cstate="print"/>
            <a:srcRect/>
            <a:stretch>
              <a:fillRect/>
            </a:stretch>
          </p:blipFill>
          <p:spPr bwMode="auto">
            <a:xfrm>
              <a:off x="501" y="1359"/>
              <a:ext cx="4852" cy="2127"/>
            </a:xfrm>
            <a:prstGeom prst="rect">
              <a:avLst/>
            </a:prstGeom>
            <a:noFill/>
          </p:spPr>
        </p:pic>
        <p:sp>
          <p:nvSpPr>
            <p:cNvPr id="431115" name="Line 11"/>
            <p:cNvSpPr>
              <a:spLocks noChangeShapeType="1"/>
            </p:cNvSpPr>
            <p:nvPr/>
          </p:nvSpPr>
          <p:spPr bwMode="auto">
            <a:xfrm flipV="1">
              <a:off x="2415" y="1906"/>
              <a:ext cx="449" cy="773"/>
            </a:xfrm>
            <a:prstGeom prst="line">
              <a:avLst/>
            </a:prstGeom>
            <a:noFill/>
            <a:ln w="38100">
              <a:solidFill>
                <a:srgbClr val="FEEA0F"/>
              </a:solidFill>
              <a:prstDash val="sysDot"/>
              <a:round/>
              <a:headEnd type="triangle" w="med" len="med"/>
              <a:tailEnd type="triangle" w="med" len="med"/>
            </a:ln>
            <a:effectLst/>
          </p:spPr>
          <p:txBody>
            <a:bodyPr wrap="none" anchor="ctr"/>
            <a:lstStyle/>
            <a:p>
              <a:endParaRPr lang="en-US"/>
            </a:p>
          </p:txBody>
        </p:sp>
        <p:sp>
          <p:nvSpPr>
            <p:cNvPr id="431116" name="Line 12"/>
            <p:cNvSpPr>
              <a:spLocks noChangeShapeType="1"/>
            </p:cNvSpPr>
            <p:nvPr/>
          </p:nvSpPr>
          <p:spPr bwMode="auto">
            <a:xfrm flipH="1" flipV="1">
              <a:off x="2961" y="1850"/>
              <a:ext cx="526" cy="343"/>
            </a:xfrm>
            <a:prstGeom prst="line">
              <a:avLst/>
            </a:prstGeom>
            <a:noFill/>
            <a:ln w="38100">
              <a:solidFill>
                <a:srgbClr val="FEEA0F"/>
              </a:solidFill>
              <a:round/>
              <a:headEnd/>
              <a:tailEnd type="triangle" w="med" len="med"/>
            </a:ln>
            <a:effectLst/>
          </p:spPr>
          <p:txBody>
            <a:bodyPr wrap="none" anchor="ctr"/>
            <a:lstStyle/>
            <a:p>
              <a:endParaRPr lang="en-US"/>
            </a:p>
          </p:txBody>
        </p:sp>
        <p:grpSp>
          <p:nvGrpSpPr>
            <p:cNvPr id="5" name="Group 13"/>
            <p:cNvGrpSpPr>
              <a:grpSpLocks/>
            </p:cNvGrpSpPr>
            <p:nvPr/>
          </p:nvGrpSpPr>
          <p:grpSpPr bwMode="auto">
            <a:xfrm>
              <a:off x="1233" y="1799"/>
              <a:ext cx="676" cy="398"/>
              <a:chOff x="1088" y="1412"/>
              <a:chExt cx="712" cy="483"/>
            </a:xfrm>
          </p:grpSpPr>
          <p:grpSp>
            <p:nvGrpSpPr>
              <p:cNvPr id="6" name="Group 14"/>
              <p:cNvGrpSpPr>
                <a:grpSpLocks/>
              </p:cNvGrpSpPr>
              <p:nvPr/>
            </p:nvGrpSpPr>
            <p:grpSpPr bwMode="auto">
              <a:xfrm>
                <a:off x="1336" y="1412"/>
                <a:ext cx="217" cy="293"/>
                <a:chOff x="4195" y="497"/>
                <a:chExt cx="222" cy="300"/>
              </a:xfrm>
            </p:grpSpPr>
            <p:sp>
              <p:nvSpPr>
                <p:cNvPr id="431119" name="Freeform 15"/>
                <p:cNvSpPr>
                  <a:spLocks/>
                </p:cNvSpPr>
                <p:nvPr/>
              </p:nvSpPr>
              <p:spPr bwMode="auto">
                <a:xfrm>
                  <a:off x="4278" y="649"/>
                  <a:ext cx="132" cy="148"/>
                </a:xfrm>
                <a:custGeom>
                  <a:avLst/>
                  <a:gdLst/>
                  <a:ahLst/>
                  <a:cxnLst>
                    <a:cxn ang="0">
                      <a:pos x="265" y="0"/>
                    </a:cxn>
                    <a:cxn ang="0">
                      <a:pos x="54" y="87"/>
                    </a:cxn>
                    <a:cxn ang="0">
                      <a:pos x="0" y="295"/>
                    </a:cxn>
                    <a:cxn ang="0">
                      <a:pos x="247" y="295"/>
                    </a:cxn>
                    <a:cxn ang="0">
                      <a:pos x="265" y="0"/>
                    </a:cxn>
                  </a:cxnLst>
                  <a:rect l="0" t="0" r="r" b="b"/>
                  <a:pathLst>
                    <a:path w="265" h="295">
                      <a:moveTo>
                        <a:pt x="265" y="0"/>
                      </a:moveTo>
                      <a:lnTo>
                        <a:pt x="54" y="87"/>
                      </a:lnTo>
                      <a:lnTo>
                        <a:pt x="0" y="295"/>
                      </a:lnTo>
                      <a:lnTo>
                        <a:pt x="247" y="295"/>
                      </a:lnTo>
                      <a:lnTo>
                        <a:pt x="265" y="0"/>
                      </a:lnTo>
                      <a:close/>
                    </a:path>
                  </a:pathLst>
                </a:custGeom>
                <a:solidFill>
                  <a:srgbClr val="FFFFFF"/>
                </a:solidFill>
                <a:ln w="9525">
                  <a:noFill/>
                  <a:round/>
                  <a:headEnd/>
                  <a:tailEnd/>
                </a:ln>
              </p:spPr>
              <p:txBody>
                <a:bodyPr/>
                <a:lstStyle/>
                <a:p>
                  <a:endParaRPr lang="en-US"/>
                </a:p>
              </p:txBody>
            </p:sp>
            <p:sp>
              <p:nvSpPr>
                <p:cNvPr id="431120" name="Freeform 16"/>
                <p:cNvSpPr>
                  <a:spLocks/>
                </p:cNvSpPr>
                <p:nvPr/>
              </p:nvSpPr>
              <p:spPr bwMode="auto">
                <a:xfrm>
                  <a:off x="4383" y="617"/>
                  <a:ext cx="22" cy="32"/>
                </a:xfrm>
                <a:custGeom>
                  <a:avLst/>
                  <a:gdLst/>
                  <a:ahLst/>
                  <a:cxnLst>
                    <a:cxn ang="0">
                      <a:pos x="0" y="0"/>
                    </a:cxn>
                    <a:cxn ang="0">
                      <a:pos x="8" y="2"/>
                    </a:cxn>
                    <a:cxn ang="0">
                      <a:pos x="14" y="4"/>
                    </a:cxn>
                    <a:cxn ang="0">
                      <a:pos x="20" y="8"/>
                    </a:cxn>
                    <a:cxn ang="0">
                      <a:pos x="24" y="12"/>
                    </a:cxn>
                    <a:cxn ang="0">
                      <a:pos x="28" y="18"/>
                    </a:cxn>
                    <a:cxn ang="0">
                      <a:pos x="34" y="24"/>
                    </a:cxn>
                    <a:cxn ang="0">
                      <a:pos x="38" y="30"/>
                    </a:cxn>
                    <a:cxn ang="0">
                      <a:pos x="40" y="38"/>
                    </a:cxn>
                    <a:cxn ang="0">
                      <a:pos x="42" y="42"/>
                    </a:cxn>
                    <a:cxn ang="0">
                      <a:pos x="44" y="46"/>
                    </a:cxn>
                    <a:cxn ang="0">
                      <a:pos x="44" y="52"/>
                    </a:cxn>
                    <a:cxn ang="0">
                      <a:pos x="42" y="56"/>
                    </a:cxn>
                    <a:cxn ang="0">
                      <a:pos x="40" y="58"/>
                    </a:cxn>
                    <a:cxn ang="0">
                      <a:pos x="34" y="62"/>
                    </a:cxn>
                    <a:cxn ang="0">
                      <a:pos x="30" y="64"/>
                    </a:cxn>
                    <a:cxn ang="0">
                      <a:pos x="0" y="0"/>
                    </a:cxn>
                  </a:cxnLst>
                  <a:rect l="0" t="0" r="r" b="b"/>
                  <a:pathLst>
                    <a:path w="44" h="64">
                      <a:moveTo>
                        <a:pt x="0" y="0"/>
                      </a:moveTo>
                      <a:lnTo>
                        <a:pt x="8" y="2"/>
                      </a:lnTo>
                      <a:lnTo>
                        <a:pt x="14" y="4"/>
                      </a:lnTo>
                      <a:lnTo>
                        <a:pt x="20" y="8"/>
                      </a:lnTo>
                      <a:lnTo>
                        <a:pt x="24" y="12"/>
                      </a:lnTo>
                      <a:lnTo>
                        <a:pt x="28" y="18"/>
                      </a:lnTo>
                      <a:lnTo>
                        <a:pt x="34" y="24"/>
                      </a:lnTo>
                      <a:lnTo>
                        <a:pt x="38" y="30"/>
                      </a:lnTo>
                      <a:lnTo>
                        <a:pt x="40" y="38"/>
                      </a:lnTo>
                      <a:lnTo>
                        <a:pt x="42" y="42"/>
                      </a:lnTo>
                      <a:lnTo>
                        <a:pt x="44" y="46"/>
                      </a:lnTo>
                      <a:lnTo>
                        <a:pt x="44" y="52"/>
                      </a:lnTo>
                      <a:lnTo>
                        <a:pt x="42" y="56"/>
                      </a:lnTo>
                      <a:lnTo>
                        <a:pt x="40" y="58"/>
                      </a:lnTo>
                      <a:lnTo>
                        <a:pt x="34" y="62"/>
                      </a:lnTo>
                      <a:lnTo>
                        <a:pt x="30" y="64"/>
                      </a:lnTo>
                      <a:lnTo>
                        <a:pt x="0" y="0"/>
                      </a:lnTo>
                      <a:close/>
                    </a:path>
                  </a:pathLst>
                </a:custGeom>
                <a:solidFill>
                  <a:srgbClr val="000000"/>
                </a:solidFill>
                <a:ln w="9525">
                  <a:noFill/>
                  <a:round/>
                  <a:headEnd/>
                  <a:tailEnd/>
                </a:ln>
              </p:spPr>
              <p:txBody>
                <a:bodyPr/>
                <a:lstStyle/>
                <a:p>
                  <a:endParaRPr lang="en-US"/>
                </a:p>
              </p:txBody>
            </p:sp>
            <p:sp>
              <p:nvSpPr>
                <p:cNvPr id="431121" name="Freeform 17"/>
                <p:cNvSpPr>
                  <a:spLocks/>
                </p:cNvSpPr>
                <p:nvPr/>
              </p:nvSpPr>
              <p:spPr bwMode="auto">
                <a:xfrm>
                  <a:off x="4393" y="649"/>
                  <a:ext cx="18" cy="60"/>
                </a:xfrm>
                <a:custGeom>
                  <a:avLst/>
                  <a:gdLst/>
                  <a:ahLst/>
                  <a:cxnLst>
                    <a:cxn ang="0">
                      <a:pos x="32" y="0"/>
                    </a:cxn>
                    <a:cxn ang="0">
                      <a:pos x="32" y="4"/>
                    </a:cxn>
                    <a:cxn ang="0">
                      <a:pos x="34" y="8"/>
                    </a:cxn>
                    <a:cxn ang="0">
                      <a:pos x="36" y="14"/>
                    </a:cxn>
                    <a:cxn ang="0">
                      <a:pos x="36" y="22"/>
                    </a:cxn>
                    <a:cxn ang="0">
                      <a:pos x="36" y="38"/>
                    </a:cxn>
                    <a:cxn ang="0">
                      <a:pos x="34" y="54"/>
                    </a:cxn>
                    <a:cxn ang="0">
                      <a:pos x="32" y="73"/>
                    </a:cxn>
                    <a:cxn ang="0">
                      <a:pos x="30" y="89"/>
                    </a:cxn>
                    <a:cxn ang="0">
                      <a:pos x="24" y="119"/>
                    </a:cxn>
                    <a:cxn ang="0">
                      <a:pos x="24" y="101"/>
                    </a:cxn>
                    <a:cxn ang="0">
                      <a:pos x="22" y="95"/>
                    </a:cxn>
                    <a:cxn ang="0">
                      <a:pos x="20" y="93"/>
                    </a:cxn>
                    <a:cxn ang="0">
                      <a:pos x="20" y="91"/>
                    </a:cxn>
                    <a:cxn ang="0">
                      <a:pos x="16" y="93"/>
                    </a:cxn>
                    <a:cxn ang="0">
                      <a:pos x="12" y="95"/>
                    </a:cxn>
                    <a:cxn ang="0">
                      <a:pos x="10" y="99"/>
                    </a:cxn>
                    <a:cxn ang="0">
                      <a:pos x="8" y="101"/>
                    </a:cxn>
                    <a:cxn ang="0">
                      <a:pos x="0" y="111"/>
                    </a:cxn>
                    <a:cxn ang="0">
                      <a:pos x="2" y="97"/>
                    </a:cxn>
                    <a:cxn ang="0">
                      <a:pos x="6" y="79"/>
                    </a:cxn>
                    <a:cxn ang="0">
                      <a:pos x="12" y="61"/>
                    </a:cxn>
                    <a:cxn ang="0">
                      <a:pos x="16" y="44"/>
                    </a:cxn>
                    <a:cxn ang="0">
                      <a:pos x="32" y="0"/>
                    </a:cxn>
                  </a:cxnLst>
                  <a:rect l="0" t="0" r="r" b="b"/>
                  <a:pathLst>
                    <a:path w="36" h="119">
                      <a:moveTo>
                        <a:pt x="32" y="0"/>
                      </a:moveTo>
                      <a:lnTo>
                        <a:pt x="32" y="4"/>
                      </a:lnTo>
                      <a:lnTo>
                        <a:pt x="34" y="8"/>
                      </a:lnTo>
                      <a:lnTo>
                        <a:pt x="36" y="14"/>
                      </a:lnTo>
                      <a:lnTo>
                        <a:pt x="36" y="22"/>
                      </a:lnTo>
                      <a:lnTo>
                        <a:pt x="36" y="38"/>
                      </a:lnTo>
                      <a:lnTo>
                        <a:pt x="34" y="54"/>
                      </a:lnTo>
                      <a:lnTo>
                        <a:pt x="32" y="73"/>
                      </a:lnTo>
                      <a:lnTo>
                        <a:pt x="30" y="89"/>
                      </a:lnTo>
                      <a:lnTo>
                        <a:pt x="24" y="119"/>
                      </a:lnTo>
                      <a:lnTo>
                        <a:pt x="24" y="101"/>
                      </a:lnTo>
                      <a:lnTo>
                        <a:pt x="22" y="95"/>
                      </a:lnTo>
                      <a:lnTo>
                        <a:pt x="20" y="93"/>
                      </a:lnTo>
                      <a:lnTo>
                        <a:pt x="20" y="91"/>
                      </a:lnTo>
                      <a:lnTo>
                        <a:pt x="16" y="93"/>
                      </a:lnTo>
                      <a:lnTo>
                        <a:pt x="12" y="95"/>
                      </a:lnTo>
                      <a:lnTo>
                        <a:pt x="10" y="99"/>
                      </a:lnTo>
                      <a:lnTo>
                        <a:pt x="8" y="101"/>
                      </a:lnTo>
                      <a:lnTo>
                        <a:pt x="0" y="111"/>
                      </a:lnTo>
                      <a:lnTo>
                        <a:pt x="2" y="97"/>
                      </a:lnTo>
                      <a:lnTo>
                        <a:pt x="6" y="79"/>
                      </a:lnTo>
                      <a:lnTo>
                        <a:pt x="12" y="61"/>
                      </a:lnTo>
                      <a:lnTo>
                        <a:pt x="16" y="44"/>
                      </a:lnTo>
                      <a:lnTo>
                        <a:pt x="32" y="0"/>
                      </a:lnTo>
                      <a:close/>
                    </a:path>
                  </a:pathLst>
                </a:custGeom>
                <a:solidFill>
                  <a:srgbClr val="000000"/>
                </a:solidFill>
                <a:ln w="9525">
                  <a:noFill/>
                  <a:round/>
                  <a:headEnd/>
                  <a:tailEnd/>
                </a:ln>
              </p:spPr>
              <p:txBody>
                <a:bodyPr/>
                <a:lstStyle/>
                <a:p>
                  <a:endParaRPr lang="en-US"/>
                </a:p>
              </p:txBody>
            </p:sp>
            <p:sp>
              <p:nvSpPr>
                <p:cNvPr id="431122" name="Freeform 18"/>
                <p:cNvSpPr>
                  <a:spLocks/>
                </p:cNvSpPr>
                <p:nvPr/>
              </p:nvSpPr>
              <p:spPr bwMode="auto">
                <a:xfrm>
                  <a:off x="4290" y="686"/>
                  <a:ext cx="44" cy="102"/>
                </a:xfrm>
                <a:custGeom>
                  <a:avLst/>
                  <a:gdLst/>
                  <a:ahLst/>
                  <a:cxnLst>
                    <a:cxn ang="0">
                      <a:pos x="72" y="0"/>
                    </a:cxn>
                    <a:cxn ang="0">
                      <a:pos x="66" y="0"/>
                    </a:cxn>
                    <a:cxn ang="0">
                      <a:pos x="58" y="2"/>
                    </a:cxn>
                    <a:cxn ang="0">
                      <a:pos x="52" y="8"/>
                    </a:cxn>
                    <a:cxn ang="0">
                      <a:pos x="44" y="16"/>
                    </a:cxn>
                    <a:cxn ang="0">
                      <a:pos x="36" y="28"/>
                    </a:cxn>
                    <a:cxn ang="0">
                      <a:pos x="28" y="44"/>
                    </a:cxn>
                    <a:cxn ang="0">
                      <a:pos x="20" y="64"/>
                    </a:cxn>
                    <a:cxn ang="0">
                      <a:pos x="14" y="88"/>
                    </a:cxn>
                    <a:cxn ang="0">
                      <a:pos x="8" y="114"/>
                    </a:cxn>
                    <a:cxn ang="0">
                      <a:pos x="2" y="138"/>
                    </a:cxn>
                    <a:cxn ang="0">
                      <a:pos x="0" y="158"/>
                    </a:cxn>
                    <a:cxn ang="0">
                      <a:pos x="0" y="176"/>
                    </a:cxn>
                    <a:cxn ang="0">
                      <a:pos x="2" y="184"/>
                    </a:cxn>
                    <a:cxn ang="0">
                      <a:pos x="4" y="190"/>
                    </a:cxn>
                    <a:cxn ang="0">
                      <a:pos x="6" y="196"/>
                    </a:cxn>
                    <a:cxn ang="0">
                      <a:pos x="10" y="200"/>
                    </a:cxn>
                    <a:cxn ang="0">
                      <a:pos x="14" y="202"/>
                    </a:cxn>
                    <a:cxn ang="0">
                      <a:pos x="18" y="204"/>
                    </a:cxn>
                    <a:cxn ang="0">
                      <a:pos x="26" y="204"/>
                    </a:cxn>
                    <a:cxn ang="0">
                      <a:pos x="32" y="202"/>
                    </a:cxn>
                    <a:cxn ang="0">
                      <a:pos x="40" y="198"/>
                    </a:cxn>
                    <a:cxn ang="0">
                      <a:pos x="46" y="194"/>
                    </a:cxn>
                    <a:cxn ang="0">
                      <a:pos x="52" y="190"/>
                    </a:cxn>
                    <a:cxn ang="0">
                      <a:pos x="58" y="184"/>
                    </a:cxn>
                    <a:cxn ang="0">
                      <a:pos x="68" y="172"/>
                    </a:cxn>
                    <a:cxn ang="0">
                      <a:pos x="74" y="160"/>
                    </a:cxn>
                    <a:cxn ang="0">
                      <a:pos x="78" y="148"/>
                    </a:cxn>
                    <a:cxn ang="0">
                      <a:pos x="78" y="140"/>
                    </a:cxn>
                    <a:cxn ang="0">
                      <a:pos x="78" y="136"/>
                    </a:cxn>
                    <a:cxn ang="0">
                      <a:pos x="76" y="134"/>
                    </a:cxn>
                    <a:cxn ang="0">
                      <a:pos x="74" y="134"/>
                    </a:cxn>
                    <a:cxn ang="0">
                      <a:pos x="72" y="134"/>
                    </a:cxn>
                    <a:cxn ang="0">
                      <a:pos x="66" y="136"/>
                    </a:cxn>
                    <a:cxn ang="0">
                      <a:pos x="62" y="134"/>
                    </a:cxn>
                    <a:cxn ang="0">
                      <a:pos x="60" y="130"/>
                    </a:cxn>
                    <a:cxn ang="0">
                      <a:pos x="58" y="124"/>
                    </a:cxn>
                    <a:cxn ang="0">
                      <a:pos x="56" y="110"/>
                    </a:cxn>
                    <a:cxn ang="0">
                      <a:pos x="56" y="102"/>
                    </a:cxn>
                    <a:cxn ang="0">
                      <a:pos x="54" y="96"/>
                    </a:cxn>
                    <a:cxn ang="0">
                      <a:pos x="48" y="80"/>
                    </a:cxn>
                    <a:cxn ang="0">
                      <a:pos x="46" y="72"/>
                    </a:cxn>
                    <a:cxn ang="0">
                      <a:pos x="46" y="64"/>
                    </a:cxn>
                    <a:cxn ang="0">
                      <a:pos x="46" y="56"/>
                    </a:cxn>
                    <a:cxn ang="0">
                      <a:pos x="48" y="48"/>
                    </a:cxn>
                    <a:cxn ang="0">
                      <a:pos x="50" y="46"/>
                    </a:cxn>
                    <a:cxn ang="0">
                      <a:pos x="52" y="44"/>
                    </a:cxn>
                    <a:cxn ang="0">
                      <a:pos x="56" y="42"/>
                    </a:cxn>
                    <a:cxn ang="0">
                      <a:pos x="60" y="40"/>
                    </a:cxn>
                    <a:cxn ang="0">
                      <a:pos x="64" y="40"/>
                    </a:cxn>
                    <a:cxn ang="0">
                      <a:pos x="66" y="42"/>
                    </a:cxn>
                    <a:cxn ang="0">
                      <a:pos x="70" y="44"/>
                    </a:cxn>
                    <a:cxn ang="0">
                      <a:pos x="72" y="48"/>
                    </a:cxn>
                    <a:cxn ang="0">
                      <a:pos x="78" y="56"/>
                    </a:cxn>
                    <a:cxn ang="0">
                      <a:pos x="82" y="60"/>
                    </a:cxn>
                    <a:cxn ang="0">
                      <a:pos x="86" y="62"/>
                    </a:cxn>
                    <a:cxn ang="0">
                      <a:pos x="88" y="64"/>
                    </a:cxn>
                    <a:cxn ang="0">
                      <a:pos x="90" y="62"/>
                    </a:cxn>
                    <a:cxn ang="0">
                      <a:pos x="90" y="56"/>
                    </a:cxn>
                    <a:cxn ang="0">
                      <a:pos x="88" y="46"/>
                    </a:cxn>
                    <a:cxn ang="0">
                      <a:pos x="84" y="34"/>
                    </a:cxn>
                    <a:cxn ang="0">
                      <a:pos x="76" y="10"/>
                    </a:cxn>
                    <a:cxn ang="0">
                      <a:pos x="72" y="0"/>
                    </a:cxn>
                  </a:cxnLst>
                  <a:rect l="0" t="0" r="r" b="b"/>
                  <a:pathLst>
                    <a:path w="90" h="204">
                      <a:moveTo>
                        <a:pt x="72" y="0"/>
                      </a:moveTo>
                      <a:lnTo>
                        <a:pt x="66" y="0"/>
                      </a:lnTo>
                      <a:lnTo>
                        <a:pt x="58" y="2"/>
                      </a:lnTo>
                      <a:lnTo>
                        <a:pt x="52" y="8"/>
                      </a:lnTo>
                      <a:lnTo>
                        <a:pt x="44" y="16"/>
                      </a:lnTo>
                      <a:lnTo>
                        <a:pt x="36" y="28"/>
                      </a:lnTo>
                      <a:lnTo>
                        <a:pt x="28" y="44"/>
                      </a:lnTo>
                      <a:lnTo>
                        <a:pt x="20" y="64"/>
                      </a:lnTo>
                      <a:lnTo>
                        <a:pt x="14" y="88"/>
                      </a:lnTo>
                      <a:lnTo>
                        <a:pt x="8" y="114"/>
                      </a:lnTo>
                      <a:lnTo>
                        <a:pt x="2" y="138"/>
                      </a:lnTo>
                      <a:lnTo>
                        <a:pt x="0" y="158"/>
                      </a:lnTo>
                      <a:lnTo>
                        <a:pt x="0" y="176"/>
                      </a:lnTo>
                      <a:lnTo>
                        <a:pt x="2" y="184"/>
                      </a:lnTo>
                      <a:lnTo>
                        <a:pt x="4" y="190"/>
                      </a:lnTo>
                      <a:lnTo>
                        <a:pt x="6" y="196"/>
                      </a:lnTo>
                      <a:lnTo>
                        <a:pt x="10" y="200"/>
                      </a:lnTo>
                      <a:lnTo>
                        <a:pt x="14" y="202"/>
                      </a:lnTo>
                      <a:lnTo>
                        <a:pt x="18" y="204"/>
                      </a:lnTo>
                      <a:lnTo>
                        <a:pt x="26" y="204"/>
                      </a:lnTo>
                      <a:lnTo>
                        <a:pt x="32" y="202"/>
                      </a:lnTo>
                      <a:lnTo>
                        <a:pt x="40" y="198"/>
                      </a:lnTo>
                      <a:lnTo>
                        <a:pt x="46" y="194"/>
                      </a:lnTo>
                      <a:lnTo>
                        <a:pt x="52" y="190"/>
                      </a:lnTo>
                      <a:lnTo>
                        <a:pt x="58" y="184"/>
                      </a:lnTo>
                      <a:lnTo>
                        <a:pt x="68" y="172"/>
                      </a:lnTo>
                      <a:lnTo>
                        <a:pt x="74" y="160"/>
                      </a:lnTo>
                      <a:lnTo>
                        <a:pt x="78" y="148"/>
                      </a:lnTo>
                      <a:lnTo>
                        <a:pt x="78" y="140"/>
                      </a:lnTo>
                      <a:lnTo>
                        <a:pt x="78" y="136"/>
                      </a:lnTo>
                      <a:lnTo>
                        <a:pt x="76" y="134"/>
                      </a:lnTo>
                      <a:lnTo>
                        <a:pt x="74" y="134"/>
                      </a:lnTo>
                      <a:lnTo>
                        <a:pt x="72" y="134"/>
                      </a:lnTo>
                      <a:lnTo>
                        <a:pt x="66" y="136"/>
                      </a:lnTo>
                      <a:lnTo>
                        <a:pt x="62" y="134"/>
                      </a:lnTo>
                      <a:lnTo>
                        <a:pt x="60" y="130"/>
                      </a:lnTo>
                      <a:lnTo>
                        <a:pt x="58" y="124"/>
                      </a:lnTo>
                      <a:lnTo>
                        <a:pt x="56" y="110"/>
                      </a:lnTo>
                      <a:lnTo>
                        <a:pt x="56" y="102"/>
                      </a:lnTo>
                      <a:lnTo>
                        <a:pt x="54" y="96"/>
                      </a:lnTo>
                      <a:lnTo>
                        <a:pt x="48" y="80"/>
                      </a:lnTo>
                      <a:lnTo>
                        <a:pt x="46" y="72"/>
                      </a:lnTo>
                      <a:lnTo>
                        <a:pt x="46" y="64"/>
                      </a:lnTo>
                      <a:lnTo>
                        <a:pt x="46" y="56"/>
                      </a:lnTo>
                      <a:lnTo>
                        <a:pt x="48" y="48"/>
                      </a:lnTo>
                      <a:lnTo>
                        <a:pt x="50" y="46"/>
                      </a:lnTo>
                      <a:lnTo>
                        <a:pt x="52" y="44"/>
                      </a:lnTo>
                      <a:lnTo>
                        <a:pt x="56" y="42"/>
                      </a:lnTo>
                      <a:lnTo>
                        <a:pt x="60" y="40"/>
                      </a:lnTo>
                      <a:lnTo>
                        <a:pt x="64" y="40"/>
                      </a:lnTo>
                      <a:lnTo>
                        <a:pt x="66" y="42"/>
                      </a:lnTo>
                      <a:lnTo>
                        <a:pt x="70" y="44"/>
                      </a:lnTo>
                      <a:lnTo>
                        <a:pt x="72" y="48"/>
                      </a:lnTo>
                      <a:lnTo>
                        <a:pt x="78" y="56"/>
                      </a:lnTo>
                      <a:lnTo>
                        <a:pt x="82" y="60"/>
                      </a:lnTo>
                      <a:lnTo>
                        <a:pt x="86" y="62"/>
                      </a:lnTo>
                      <a:lnTo>
                        <a:pt x="88" y="64"/>
                      </a:lnTo>
                      <a:lnTo>
                        <a:pt x="90" y="62"/>
                      </a:lnTo>
                      <a:lnTo>
                        <a:pt x="90" y="56"/>
                      </a:lnTo>
                      <a:lnTo>
                        <a:pt x="88" y="46"/>
                      </a:lnTo>
                      <a:lnTo>
                        <a:pt x="84" y="34"/>
                      </a:lnTo>
                      <a:lnTo>
                        <a:pt x="76" y="10"/>
                      </a:lnTo>
                      <a:lnTo>
                        <a:pt x="72" y="0"/>
                      </a:lnTo>
                      <a:close/>
                    </a:path>
                  </a:pathLst>
                </a:custGeom>
                <a:solidFill>
                  <a:srgbClr val="E1C7C7"/>
                </a:solidFill>
                <a:ln w="9525">
                  <a:noFill/>
                  <a:round/>
                  <a:headEnd/>
                  <a:tailEnd/>
                </a:ln>
              </p:spPr>
              <p:txBody>
                <a:bodyPr/>
                <a:lstStyle/>
                <a:p>
                  <a:endParaRPr lang="en-US"/>
                </a:p>
              </p:txBody>
            </p:sp>
            <p:sp>
              <p:nvSpPr>
                <p:cNvPr id="431123" name="Freeform 19"/>
                <p:cNvSpPr>
                  <a:spLocks/>
                </p:cNvSpPr>
                <p:nvPr/>
              </p:nvSpPr>
              <p:spPr bwMode="auto">
                <a:xfrm>
                  <a:off x="4195" y="651"/>
                  <a:ext cx="141" cy="146"/>
                </a:xfrm>
                <a:custGeom>
                  <a:avLst/>
                  <a:gdLst/>
                  <a:ahLst/>
                  <a:cxnLst>
                    <a:cxn ang="0">
                      <a:pos x="203" y="0"/>
                    </a:cxn>
                    <a:cxn ang="0">
                      <a:pos x="151" y="0"/>
                    </a:cxn>
                    <a:cxn ang="0">
                      <a:pos x="118" y="0"/>
                    </a:cxn>
                    <a:cxn ang="0">
                      <a:pos x="106" y="6"/>
                    </a:cxn>
                    <a:cxn ang="0">
                      <a:pos x="96" y="18"/>
                    </a:cxn>
                    <a:cxn ang="0">
                      <a:pos x="88" y="24"/>
                    </a:cxn>
                    <a:cxn ang="0">
                      <a:pos x="76" y="46"/>
                    </a:cxn>
                    <a:cxn ang="0">
                      <a:pos x="74" y="53"/>
                    </a:cxn>
                    <a:cxn ang="0">
                      <a:pos x="66" y="59"/>
                    </a:cxn>
                    <a:cxn ang="0">
                      <a:pos x="60" y="65"/>
                    </a:cxn>
                    <a:cxn ang="0">
                      <a:pos x="54" y="77"/>
                    </a:cxn>
                    <a:cxn ang="0">
                      <a:pos x="48" y="81"/>
                    </a:cxn>
                    <a:cxn ang="0">
                      <a:pos x="40" y="95"/>
                    </a:cxn>
                    <a:cxn ang="0">
                      <a:pos x="28" y="115"/>
                    </a:cxn>
                    <a:cxn ang="0">
                      <a:pos x="20" y="127"/>
                    </a:cxn>
                    <a:cxn ang="0">
                      <a:pos x="14" y="135"/>
                    </a:cxn>
                    <a:cxn ang="0">
                      <a:pos x="6" y="161"/>
                    </a:cxn>
                    <a:cxn ang="0">
                      <a:pos x="2" y="217"/>
                    </a:cxn>
                    <a:cxn ang="0">
                      <a:pos x="0" y="285"/>
                    </a:cxn>
                    <a:cxn ang="0">
                      <a:pos x="58" y="291"/>
                    </a:cxn>
                    <a:cxn ang="0">
                      <a:pos x="122" y="291"/>
                    </a:cxn>
                    <a:cxn ang="0">
                      <a:pos x="187" y="289"/>
                    </a:cxn>
                    <a:cxn ang="0">
                      <a:pos x="197" y="279"/>
                    </a:cxn>
                    <a:cxn ang="0">
                      <a:pos x="203" y="261"/>
                    </a:cxn>
                    <a:cxn ang="0">
                      <a:pos x="211" y="227"/>
                    </a:cxn>
                    <a:cxn ang="0">
                      <a:pos x="219" y="159"/>
                    </a:cxn>
                    <a:cxn ang="0">
                      <a:pos x="223" y="145"/>
                    </a:cxn>
                    <a:cxn ang="0">
                      <a:pos x="239" y="101"/>
                    </a:cxn>
                    <a:cxn ang="0">
                      <a:pos x="255" y="71"/>
                    </a:cxn>
                    <a:cxn ang="0">
                      <a:pos x="275" y="38"/>
                    </a:cxn>
                    <a:cxn ang="0">
                      <a:pos x="283" y="24"/>
                    </a:cxn>
                    <a:cxn ang="0">
                      <a:pos x="283" y="16"/>
                    </a:cxn>
                    <a:cxn ang="0">
                      <a:pos x="275" y="8"/>
                    </a:cxn>
                    <a:cxn ang="0">
                      <a:pos x="251" y="4"/>
                    </a:cxn>
                    <a:cxn ang="0">
                      <a:pos x="227" y="4"/>
                    </a:cxn>
                  </a:cxnLst>
                  <a:rect l="0" t="0" r="r" b="b"/>
                  <a:pathLst>
                    <a:path w="283" h="291">
                      <a:moveTo>
                        <a:pt x="227" y="4"/>
                      </a:moveTo>
                      <a:lnTo>
                        <a:pt x="203" y="0"/>
                      </a:lnTo>
                      <a:lnTo>
                        <a:pt x="183" y="0"/>
                      </a:lnTo>
                      <a:lnTo>
                        <a:pt x="151" y="0"/>
                      </a:lnTo>
                      <a:lnTo>
                        <a:pt x="129" y="0"/>
                      </a:lnTo>
                      <a:lnTo>
                        <a:pt x="118" y="0"/>
                      </a:lnTo>
                      <a:lnTo>
                        <a:pt x="112" y="2"/>
                      </a:lnTo>
                      <a:lnTo>
                        <a:pt x="106" y="6"/>
                      </a:lnTo>
                      <a:lnTo>
                        <a:pt x="102" y="12"/>
                      </a:lnTo>
                      <a:lnTo>
                        <a:pt x="96" y="18"/>
                      </a:lnTo>
                      <a:lnTo>
                        <a:pt x="92" y="20"/>
                      </a:lnTo>
                      <a:lnTo>
                        <a:pt x="88" y="24"/>
                      </a:lnTo>
                      <a:lnTo>
                        <a:pt x="82" y="34"/>
                      </a:lnTo>
                      <a:lnTo>
                        <a:pt x="76" y="46"/>
                      </a:lnTo>
                      <a:lnTo>
                        <a:pt x="74" y="50"/>
                      </a:lnTo>
                      <a:lnTo>
                        <a:pt x="74" y="53"/>
                      </a:lnTo>
                      <a:lnTo>
                        <a:pt x="70" y="55"/>
                      </a:lnTo>
                      <a:lnTo>
                        <a:pt x="66" y="59"/>
                      </a:lnTo>
                      <a:lnTo>
                        <a:pt x="62" y="61"/>
                      </a:lnTo>
                      <a:lnTo>
                        <a:pt x="60" y="65"/>
                      </a:lnTo>
                      <a:lnTo>
                        <a:pt x="56" y="73"/>
                      </a:lnTo>
                      <a:lnTo>
                        <a:pt x="54" y="77"/>
                      </a:lnTo>
                      <a:lnTo>
                        <a:pt x="50" y="79"/>
                      </a:lnTo>
                      <a:lnTo>
                        <a:pt x="48" y="81"/>
                      </a:lnTo>
                      <a:lnTo>
                        <a:pt x="44" y="89"/>
                      </a:lnTo>
                      <a:lnTo>
                        <a:pt x="40" y="95"/>
                      </a:lnTo>
                      <a:lnTo>
                        <a:pt x="38" y="101"/>
                      </a:lnTo>
                      <a:lnTo>
                        <a:pt x="28" y="115"/>
                      </a:lnTo>
                      <a:lnTo>
                        <a:pt x="22" y="123"/>
                      </a:lnTo>
                      <a:lnTo>
                        <a:pt x="20" y="127"/>
                      </a:lnTo>
                      <a:lnTo>
                        <a:pt x="16" y="131"/>
                      </a:lnTo>
                      <a:lnTo>
                        <a:pt x="14" y="135"/>
                      </a:lnTo>
                      <a:lnTo>
                        <a:pt x="10" y="141"/>
                      </a:lnTo>
                      <a:lnTo>
                        <a:pt x="6" y="161"/>
                      </a:lnTo>
                      <a:lnTo>
                        <a:pt x="4" y="187"/>
                      </a:lnTo>
                      <a:lnTo>
                        <a:pt x="2" y="217"/>
                      </a:lnTo>
                      <a:lnTo>
                        <a:pt x="0" y="267"/>
                      </a:lnTo>
                      <a:lnTo>
                        <a:pt x="0" y="285"/>
                      </a:lnTo>
                      <a:lnTo>
                        <a:pt x="2" y="291"/>
                      </a:lnTo>
                      <a:lnTo>
                        <a:pt x="58" y="291"/>
                      </a:lnTo>
                      <a:lnTo>
                        <a:pt x="88" y="291"/>
                      </a:lnTo>
                      <a:lnTo>
                        <a:pt x="122" y="291"/>
                      </a:lnTo>
                      <a:lnTo>
                        <a:pt x="181" y="291"/>
                      </a:lnTo>
                      <a:lnTo>
                        <a:pt x="187" y="289"/>
                      </a:lnTo>
                      <a:lnTo>
                        <a:pt x="191" y="285"/>
                      </a:lnTo>
                      <a:lnTo>
                        <a:pt x="197" y="279"/>
                      </a:lnTo>
                      <a:lnTo>
                        <a:pt x="199" y="271"/>
                      </a:lnTo>
                      <a:lnTo>
                        <a:pt x="203" y="261"/>
                      </a:lnTo>
                      <a:lnTo>
                        <a:pt x="205" y="251"/>
                      </a:lnTo>
                      <a:lnTo>
                        <a:pt x="211" y="227"/>
                      </a:lnTo>
                      <a:lnTo>
                        <a:pt x="217" y="179"/>
                      </a:lnTo>
                      <a:lnTo>
                        <a:pt x="219" y="159"/>
                      </a:lnTo>
                      <a:lnTo>
                        <a:pt x="221" y="151"/>
                      </a:lnTo>
                      <a:lnTo>
                        <a:pt x="223" y="145"/>
                      </a:lnTo>
                      <a:lnTo>
                        <a:pt x="229" y="127"/>
                      </a:lnTo>
                      <a:lnTo>
                        <a:pt x="239" y="101"/>
                      </a:lnTo>
                      <a:lnTo>
                        <a:pt x="247" y="85"/>
                      </a:lnTo>
                      <a:lnTo>
                        <a:pt x="255" y="71"/>
                      </a:lnTo>
                      <a:lnTo>
                        <a:pt x="265" y="55"/>
                      </a:lnTo>
                      <a:lnTo>
                        <a:pt x="275" y="38"/>
                      </a:lnTo>
                      <a:lnTo>
                        <a:pt x="281" y="32"/>
                      </a:lnTo>
                      <a:lnTo>
                        <a:pt x="283" y="24"/>
                      </a:lnTo>
                      <a:lnTo>
                        <a:pt x="283" y="20"/>
                      </a:lnTo>
                      <a:lnTo>
                        <a:pt x="283" y="16"/>
                      </a:lnTo>
                      <a:lnTo>
                        <a:pt x="279" y="12"/>
                      </a:lnTo>
                      <a:lnTo>
                        <a:pt x="275" y="8"/>
                      </a:lnTo>
                      <a:lnTo>
                        <a:pt x="263" y="4"/>
                      </a:lnTo>
                      <a:lnTo>
                        <a:pt x="251" y="4"/>
                      </a:lnTo>
                      <a:lnTo>
                        <a:pt x="239" y="2"/>
                      </a:lnTo>
                      <a:lnTo>
                        <a:pt x="227" y="4"/>
                      </a:lnTo>
                      <a:close/>
                    </a:path>
                  </a:pathLst>
                </a:custGeom>
                <a:solidFill>
                  <a:srgbClr val="B3997F"/>
                </a:solidFill>
                <a:ln w="9525">
                  <a:noFill/>
                  <a:round/>
                  <a:headEnd/>
                  <a:tailEnd/>
                </a:ln>
              </p:spPr>
              <p:txBody>
                <a:bodyPr/>
                <a:lstStyle/>
                <a:p>
                  <a:endParaRPr lang="en-US"/>
                </a:p>
              </p:txBody>
            </p:sp>
            <p:sp>
              <p:nvSpPr>
                <p:cNvPr id="431124" name="Freeform 20"/>
                <p:cNvSpPr>
                  <a:spLocks/>
                </p:cNvSpPr>
                <p:nvPr/>
              </p:nvSpPr>
              <p:spPr bwMode="auto">
                <a:xfrm>
                  <a:off x="4196" y="650"/>
                  <a:ext cx="140" cy="147"/>
                </a:xfrm>
                <a:custGeom>
                  <a:avLst/>
                  <a:gdLst/>
                  <a:ahLst/>
                  <a:cxnLst>
                    <a:cxn ang="0">
                      <a:pos x="225" y="4"/>
                    </a:cxn>
                    <a:cxn ang="0">
                      <a:pos x="181" y="2"/>
                    </a:cxn>
                    <a:cxn ang="0">
                      <a:pos x="149" y="0"/>
                    </a:cxn>
                    <a:cxn ang="0">
                      <a:pos x="116" y="2"/>
                    </a:cxn>
                    <a:cxn ang="0">
                      <a:pos x="104" y="8"/>
                    </a:cxn>
                    <a:cxn ang="0">
                      <a:pos x="94" y="20"/>
                    </a:cxn>
                    <a:cxn ang="0">
                      <a:pos x="80" y="36"/>
                    </a:cxn>
                    <a:cxn ang="0">
                      <a:pos x="70" y="55"/>
                    </a:cxn>
                    <a:cxn ang="0">
                      <a:pos x="64" y="59"/>
                    </a:cxn>
                    <a:cxn ang="0">
                      <a:pos x="58" y="67"/>
                    </a:cxn>
                    <a:cxn ang="0">
                      <a:pos x="52" y="79"/>
                    </a:cxn>
                    <a:cxn ang="0">
                      <a:pos x="46" y="83"/>
                    </a:cxn>
                    <a:cxn ang="0">
                      <a:pos x="42" y="91"/>
                    </a:cxn>
                    <a:cxn ang="0">
                      <a:pos x="34" y="103"/>
                    </a:cxn>
                    <a:cxn ang="0">
                      <a:pos x="14" y="133"/>
                    </a:cxn>
                    <a:cxn ang="0">
                      <a:pos x="8" y="143"/>
                    </a:cxn>
                    <a:cxn ang="0">
                      <a:pos x="4" y="163"/>
                    </a:cxn>
                    <a:cxn ang="0">
                      <a:pos x="0" y="217"/>
                    </a:cxn>
                    <a:cxn ang="0">
                      <a:pos x="0" y="293"/>
                    </a:cxn>
                    <a:cxn ang="0">
                      <a:pos x="179" y="293"/>
                    </a:cxn>
                    <a:cxn ang="0">
                      <a:pos x="189" y="287"/>
                    </a:cxn>
                    <a:cxn ang="0">
                      <a:pos x="197" y="273"/>
                    </a:cxn>
                    <a:cxn ang="0">
                      <a:pos x="209" y="229"/>
                    </a:cxn>
                    <a:cxn ang="0">
                      <a:pos x="215" y="181"/>
                    </a:cxn>
                    <a:cxn ang="0">
                      <a:pos x="221" y="147"/>
                    </a:cxn>
                    <a:cxn ang="0">
                      <a:pos x="227" y="129"/>
                    </a:cxn>
                    <a:cxn ang="0">
                      <a:pos x="237" y="103"/>
                    </a:cxn>
                    <a:cxn ang="0">
                      <a:pos x="253" y="71"/>
                    </a:cxn>
                    <a:cxn ang="0">
                      <a:pos x="263" y="55"/>
                    </a:cxn>
                    <a:cxn ang="0">
                      <a:pos x="273" y="40"/>
                    </a:cxn>
                    <a:cxn ang="0">
                      <a:pos x="281" y="26"/>
                    </a:cxn>
                    <a:cxn ang="0">
                      <a:pos x="279" y="16"/>
                    </a:cxn>
                    <a:cxn ang="0">
                      <a:pos x="273" y="10"/>
                    </a:cxn>
                    <a:cxn ang="0">
                      <a:pos x="261" y="6"/>
                    </a:cxn>
                    <a:cxn ang="0">
                      <a:pos x="237" y="4"/>
                    </a:cxn>
                    <a:cxn ang="0">
                      <a:pos x="225" y="4"/>
                    </a:cxn>
                  </a:cxnLst>
                  <a:rect l="0" t="0" r="r" b="b"/>
                  <a:pathLst>
                    <a:path w="281" h="293">
                      <a:moveTo>
                        <a:pt x="225" y="4"/>
                      </a:moveTo>
                      <a:lnTo>
                        <a:pt x="181" y="2"/>
                      </a:lnTo>
                      <a:lnTo>
                        <a:pt x="149" y="0"/>
                      </a:lnTo>
                      <a:lnTo>
                        <a:pt x="116" y="2"/>
                      </a:lnTo>
                      <a:lnTo>
                        <a:pt x="104" y="8"/>
                      </a:lnTo>
                      <a:lnTo>
                        <a:pt x="94" y="20"/>
                      </a:lnTo>
                      <a:lnTo>
                        <a:pt x="80" y="36"/>
                      </a:lnTo>
                      <a:lnTo>
                        <a:pt x="70" y="55"/>
                      </a:lnTo>
                      <a:lnTo>
                        <a:pt x="64" y="59"/>
                      </a:lnTo>
                      <a:lnTo>
                        <a:pt x="58" y="67"/>
                      </a:lnTo>
                      <a:lnTo>
                        <a:pt x="52" y="79"/>
                      </a:lnTo>
                      <a:lnTo>
                        <a:pt x="46" y="83"/>
                      </a:lnTo>
                      <a:lnTo>
                        <a:pt x="42" y="91"/>
                      </a:lnTo>
                      <a:lnTo>
                        <a:pt x="34" y="103"/>
                      </a:lnTo>
                      <a:lnTo>
                        <a:pt x="14" y="133"/>
                      </a:lnTo>
                      <a:lnTo>
                        <a:pt x="8" y="143"/>
                      </a:lnTo>
                      <a:lnTo>
                        <a:pt x="4" y="163"/>
                      </a:lnTo>
                      <a:lnTo>
                        <a:pt x="0" y="217"/>
                      </a:lnTo>
                      <a:lnTo>
                        <a:pt x="0" y="293"/>
                      </a:lnTo>
                      <a:lnTo>
                        <a:pt x="179" y="293"/>
                      </a:lnTo>
                      <a:lnTo>
                        <a:pt x="189" y="287"/>
                      </a:lnTo>
                      <a:lnTo>
                        <a:pt x="197" y="273"/>
                      </a:lnTo>
                      <a:lnTo>
                        <a:pt x="209" y="229"/>
                      </a:lnTo>
                      <a:lnTo>
                        <a:pt x="215" y="181"/>
                      </a:lnTo>
                      <a:lnTo>
                        <a:pt x="221" y="147"/>
                      </a:lnTo>
                      <a:lnTo>
                        <a:pt x="227" y="129"/>
                      </a:lnTo>
                      <a:lnTo>
                        <a:pt x="237" y="103"/>
                      </a:lnTo>
                      <a:lnTo>
                        <a:pt x="253" y="71"/>
                      </a:lnTo>
                      <a:lnTo>
                        <a:pt x="263" y="55"/>
                      </a:lnTo>
                      <a:lnTo>
                        <a:pt x="273" y="40"/>
                      </a:lnTo>
                      <a:lnTo>
                        <a:pt x="281" y="26"/>
                      </a:lnTo>
                      <a:lnTo>
                        <a:pt x="279" y="16"/>
                      </a:lnTo>
                      <a:lnTo>
                        <a:pt x="273" y="10"/>
                      </a:lnTo>
                      <a:lnTo>
                        <a:pt x="261" y="6"/>
                      </a:lnTo>
                      <a:lnTo>
                        <a:pt x="237" y="4"/>
                      </a:lnTo>
                      <a:lnTo>
                        <a:pt x="225" y="4"/>
                      </a:lnTo>
                    </a:path>
                  </a:pathLst>
                </a:custGeom>
                <a:noFill/>
                <a:ln w="1588">
                  <a:solidFill>
                    <a:srgbClr val="000000"/>
                  </a:solidFill>
                  <a:prstDash val="solid"/>
                  <a:round/>
                  <a:headEnd/>
                  <a:tailEnd/>
                </a:ln>
              </p:spPr>
              <p:txBody>
                <a:bodyPr/>
                <a:lstStyle/>
                <a:p>
                  <a:endParaRPr lang="en-US"/>
                </a:p>
              </p:txBody>
            </p:sp>
            <p:sp>
              <p:nvSpPr>
                <p:cNvPr id="431125" name="Freeform 21"/>
                <p:cNvSpPr>
                  <a:spLocks/>
                </p:cNvSpPr>
                <p:nvPr/>
              </p:nvSpPr>
              <p:spPr bwMode="auto">
                <a:xfrm>
                  <a:off x="4286" y="670"/>
                  <a:ext cx="46" cy="127"/>
                </a:xfrm>
                <a:custGeom>
                  <a:avLst/>
                  <a:gdLst/>
                  <a:ahLst/>
                  <a:cxnLst>
                    <a:cxn ang="0">
                      <a:pos x="0" y="253"/>
                    </a:cxn>
                    <a:cxn ang="0">
                      <a:pos x="4" y="253"/>
                    </a:cxn>
                    <a:cxn ang="0">
                      <a:pos x="10" y="251"/>
                    </a:cxn>
                    <a:cxn ang="0">
                      <a:pos x="12" y="245"/>
                    </a:cxn>
                    <a:cxn ang="0">
                      <a:pos x="16" y="237"/>
                    </a:cxn>
                    <a:cxn ang="0">
                      <a:pos x="22" y="217"/>
                    </a:cxn>
                    <a:cxn ang="0">
                      <a:pos x="28" y="193"/>
                    </a:cxn>
                    <a:cxn ang="0">
                      <a:pos x="34" y="141"/>
                    </a:cxn>
                    <a:cxn ang="0">
                      <a:pos x="38" y="121"/>
                    </a:cxn>
                    <a:cxn ang="0">
                      <a:pos x="42" y="107"/>
                    </a:cxn>
                    <a:cxn ang="0">
                      <a:pos x="48" y="89"/>
                    </a:cxn>
                    <a:cxn ang="0">
                      <a:pos x="58" y="63"/>
                    </a:cxn>
                    <a:cxn ang="0">
                      <a:pos x="66" y="47"/>
                    </a:cxn>
                    <a:cxn ang="0">
                      <a:pos x="74" y="33"/>
                    </a:cxn>
                    <a:cxn ang="0">
                      <a:pos x="84" y="17"/>
                    </a:cxn>
                    <a:cxn ang="0">
                      <a:pos x="94" y="0"/>
                    </a:cxn>
                    <a:cxn ang="0">
                      <a:pos x="82" y="15"/>
                    </a:cxn>
                    <a:cxn ang="0">
                      <a:pos x="78" y="23"/>
                    </a:cxn>
                    <a:cxn ang="0">
                      <a:pos x="72" y="31"/>
                    </a:cxn>
                    <a:cxn ang="0">
                      <a:pos x="62" y="47"/>
                    </a:cxn>
                    <a:cxn ang="0">
                      <a:pos x="56" y="61"/>
                    </a:cxn>
                    <a:cxn ang="0">
                      <a:pos x="44" y="89"/>
                    </a:cxn>
                    <a:cxn ang="0">
                      <a:pos x="38" y="105"/>
                    </a:cxn>
                    <a:cxn ang="0">
                      <a:pos x="34" y="119"/>
                    </a:cxn>
                    <a:cxn ang="0">
                      <a:pos x="26" y="143"/>
                    </a:cxn>
                    <a:cxn ang="0">
                      <a:pos x="20" y="167"/>
                    </a:cxn>
                    <a:cxn ang="0">
                      <a:pos x="16" y="185"/>
                    </a:cxn>
                    <a:cxn ang="0">
                      <a:pos x="8" y="223"/>
                    </a:cxn>
                    <a:cxn ang="0">
                      <a:pos x="0" y="253"/>
                    </a:cxn>
                  </a:cxnLst>
                  <a:rect l="0" t="0" r="r" b="b"/>
                  <a:pathLst>
                    <a:path w="94" h="253">
                      <a:moveTo>
                        <a:pt x="0" y="253"/>
                      </a:moveTo>
                      <a:lnTo>
                        <a:pt x="4" y="253"/>
                      </a:lnTo>
                      <a:lnTo>
                        <a:pt x="10" y="251"/>
                      </a:lnTo>
                      <a:lnTo>
                        <a:pt x="12" y="245"/>
                      </a:lnTo>
                      <a:lnTo>
                        <a:pt x="16" y="237"/>
                      </a:lnTo>
                      <a:lnTo>
                        <a:pt x="22" y="217"/>
                      </a:lnTo>
                      <a:lnTo>
                        <a:pt x="28" y="193"/>
                      </a:lnTo>
                      <a:lnTo>
                        <a:pt x="34" y="141"/>
                      </a:lnTo>
                      <a:lnTo>
                        <a:pt x="38" y="121"/>
                      </a:lnTo>
                      <a:lnTo>
                        <a:pt x="42" y="107"/>
                      </a:lnTo>
                      <a:lnTo>
                        <a:pt x="48" y="89"/>
                      </a:lnTo>
                      <a:lnTo>
                        <a:pt x="58" y="63"/>
                      </a:lnTo>
                      <a:lnTo>
                        <a:pt x="66" y="47"/>
                      </a:lnTo>
                      <a:lnTo>
                        <a:pt x="74" y="33"/>
                      </a:lnTo>
                      <a:lnTo>
                        <a:pt x="84" y="17"/>
                      </a:lnTo>
                      <a:lnTo>
                        <a:pt x="94" y="0"/>
                      </a:lnTo>
                      <a:lnTo>
                        <a:pt x="82" y="15"/>
                      </a:lnTo>
                      <a:lnTo>
                        <a:pt x="78" y="23"/>
                      </a:lnTo>
                      <a:lnTo>
                        <a:pt x="72" y="31"/>
                      </a:lnTo>
                      <a:lnTo>
                        <a:pt x="62" y="47"/>
                      </a:lnTo>
                      <a:lnTo>
                        <a:pt x="56" y="61"/>
                      </a:lnTo>
                      <a:lnTo>
                        <a:pt x="44" y="89"/>
                      </a:lnTo>
                      <a:lnTo>
                        <a:pt x="38" y="105"/>
                      </a:lnTo>
                      <a:lnTo>
                        <a:pt x="34" y="119"/>
                      </a:lnTo>
                      <a:lnTo>
                        <a:pt x="26" y="143"/>
                      </a:lnTo>
                      <a:lnTo>
                        <a:pt x="20" y="167"/>
                      </a:lnTo>
                      <a:lnTo>
                        <a:pt x="16" y="185"/>
                      </a:lnTo>
                      <a:lnTo>
                        <a:pt x="8" y="223"/>
                      </a:lnTo>
                      <a:lnTo>
                        <a:pt x="0" y="253"/>
                      </a:lnTo>
                      <a:close/>
                    </a:path>
                  </a:pathLst>
                </a:custGeom>
                <a:solidFill>
                  <a:srgbClr val="663300"/>
                </a:solidFill>
                <a:ln w="9525">
                  <a:noFill/>
                  <a:round/>
                  <a:headEnd/>
                  <a:tailEnd/>
                </a:ln>
              </p:spPr>
              <p:txBody>
                <a:bodyPr/>
                <a:lstStyle/>
                <a:p>
                  <a:endParaRPr lang="en-US"/>
                </a:p>
              </p:txBody>
            </p:sp>
            <p:sp>
              <p:nvSpPr>
                <p:cNvPr id="431126" name="Freeform 22"/>
                <p:cNvSpPr>
                  <a:spLocks/>
                </p:cNvSpPr>
                <p:nvPr/>
              </p:nvSpPr>
              <p:spPr bwMode="auto">
                <a:xfrm>
                  <a:off x="4276" y="656"/>
                  <a:ext cx="40" cy="34"/>
                </a:xfrm>
                <a:custGeom>
                  <a:avLst/>
                  <a:gdLst/>
                  <a:ahLst/>
                  <a:cxnLst>
                    <a:cxn ang="0">
                      <a:pos x="80" y="16"/>
                    </a:cxn>
                    <a:cxn ang="0">
                      <a:pos x="64" y="24"/>
                    </a:cxn>
                    <a:cxn ang="0">
                      <a:pos x="50" y="32"/>
                    </a:cxn>
                    <a:cxn ang="0">
                      <a:pos x="28" y="45"/>
                    </a:cxn>
                    <a:cxn ang="0">
                      <a:pos x="18" y="53"/>
                    </a:cxn>
                    <a:cxn ang="0">
                      <a:pos x="10" y="59"/>
                    </a:cxn>
                    <a:cxn ang="0">
                      <a:pos x="0" y="67"/>
                    </a:cxn>
                    <a:cxn ang="0">
                      <a:pos x="10" y="57"/>
                    </a:cxn>
                    <a:cxn ang="0">
                      <a:pos x="18" y="47"/>
                    </a:cxn>
                    <a:cxn ang="0">
                      <a:pos x="24" y="36"/>
                    </a:cxn>
                    <a:cxn ang="0">
                      <a:pos x="26" y="26"/>
                    </a:cxn>
                    <a:cxn ang="0">
                      <a:pos x="28" y="22"/>
                    </a:cxn>
                    <a:cxn ang="0">
                      <a:pos x="30" y="20"/>
                    </a:cxn>
                    <a:cxn ang="0">
                      <a:pos x="32" y="16"/>
                    </a:cxn>
                    <a:cxn ang="0">
                      <a:pos x="32" y="14"/>
                    </a:cxn>
                    <a:cxn ang="0">
                      <a:pos x="30" y="10"/>
                    </a:cxn>
                    <a:cxn ang="0">
                      <a:pos x="26" y="8"/>
                    </a:cxn>
                    <a:cxn ang="0">
                      <a:pos x="12" y="0"/>
                    </a:cxn>
                    <a:cxn ang="0">
                      <a:pos x="30" y="2"/>
                    </a:cxn>
                    <a:cxn ang="0">
                      <a:pos x="50" y="6"/>
                    </a:cxn>
                    <a:cxn ang="0">
                      <a:pos x="68" y="10"/>
                    </a:cxn>
                    <a:cxn ang="0">
                      <a:pos x="76" y="14"/>
                    </a:cxn>
                    <a:cxn ang="0">
                      <a:pos x="80" y="16"/>
                    </a:cxn>
                  </a:cxnLst>
                  <a:rect l="0" t="0" r="r" b="b"/>
                  <a:pathLst>
                    <a:path w="80" h="67">
                      <a:moveTo>
                        <a:pt x="80" y="16"/>
                      </a:moveTo>
                      <a:lnTo>
                        <a:pt x="64" y="24"/>
                      </a:lnTo>
                      <a:lnTo>
                        <a:pt x="50" y="32"/>
                      </a:lnTo>
                      <a:lnTo>
                        <a:pt x="28" y="45"/>
                      </a:lnTo>
                      <a:lnTo>
                        <a:pt x="18" y="53"/>
                      </a:lnTo>
                      <a:lnTo>
                        <a:pt x="10" y="59"/>
                      </a:lnTo>
                      <a:lnTo>
                        <a:pt x="0" y="67"/>
                      </a:lnTo>
                      <a:lnTo>
                        <a:pt x="10" y="57"/>
                      </a:lnTo>
                      <a:lnTo>
                        <a:pt x="18" y="47"/>
                      </a:lnTo>
                      <a:lnTo>
                        <a:pt x="24" y="36"/>
                      </a:lnTo>
                      <a:lnTo>
                        <a:pt x="26" y="26"/>
                      </a:lnTo>
                      <a:lnTo>
                        <a:pt x="28" y="22"/>
                      </a:lnTo>
                      <a:lnTo>
                        <a:pt x="30" y="20"/>
                      </a:lnTo>
                      <a:lnTo>
                        <a:pt x="32" y="16"/>
                      </a:lnTo>
                      <a:lnTo>
                        <a:pt x="32" y="14"/>
                      </a:lnTo>
                      <a:lnTo>
                        <a:pt x="30" y="10"/>
                      </a:lnTo>
                      <a:lnTo>
                        <a:pt x="26" y="8"/>
                      </a:lnTo>
                      <a:lnTo>
                        <a:pt x="12" y="0"/>
                      </a:lnTo>
                      <a:lnTo>
                        <a:pt x="30" y="2"/>
                      </a:lnTo>
                      <a:lnTo>
                        <a:pt x="50" y="6"/>
                      </a:lnTo>
                      <a:lnTo>
                        <a:pt x="68" y="10"/>
                      </a:lnTo>
                      <a:lnTo>
                        <a:pt x="76" y="14"/>
                      </a:lnTo>
                      <a:lnTo>
                        <a:pt x="80" y="16"/>
                      </a:lnTo>
                      <a:close/>
                    </a:path>
                  </a:pathLst>
                </a:custGeom>
                <a:solidFill>
                  <a:srgbClr val="3F0000"/>
                </a:solidFill>
                <a:ln w="9525">
                  <a:noFill/>
                  <a:round/>
                  <a:headEnd/>
                  <a:tailEnd/>
                </a:ln>
              </p:spPr>
              <p:txBody>
                <a:bodyPr/>
                <a:lstStyle/>
                <a:p>
                  <a:endParaRPr lang="en-US"/>
                </a:p>
              </p:txBody>
            </p:sp>
            <p:sp>
              <p:nvSpPr>
                <p:cNvPr id="431127" name="Freeform 23"/>
                <p:cNvSpPr>
                  <a:spLocks/>
                </p:cNvSpPr>
                <p:nvPr/>
              </p:nvSpPr>
              <p:spPr bwMode="auto">
                <a:xfrm>
                  <a:off x="4196" y="659"/>
                  <a:ext cx="56" cy="114"/>
                </a:xfrm>
                <a:custGeom>
                  <a:avLst/>
                  <a:gdLst/>
                  <a:ahLst/>
                  <a:cxnLst>
                    <a:cxn ang="0">
                      <a:pos x="98" y="24"/>
                    </a:cxn>
                    <a:cxn ang="0">
                      <a:pos x="80" y="65"/>
                    </a:cxn>
                    <a:cxn ang="0">
                      <a:pos x="70" y="105"/>
                    </a:cxn>
                    <a:cxn ang="0">
                      <a:pos x="66" y="139"/>
                    </a:cxn>
                    <a:cxn ang="0">
                      <a:pos x="64" y="157"/>
                    </a:cxn>
                    <a:cxn ang="0">
                      <a:pos x="58" y="177"/>
                    </a:cxn>
                    <a:cxn ang="0">
                      <a:pos x="46" y="199"/>
                    </a:cxn>
                    <a:cxn ang="0">
                      <a:pos x="32" y="215"/>
                    </a:cxn>
                    <a:cxn ang="0">
                      <a:pos x="20" y="227"/>
                    </a:cxn>
                    <a:cxn ang="0">
                      <a:pos x="12" y="227"/>
                    </a:cxn>
                    <a:cxn ang="0">
                      <a:pos x="6" y="223"/>
                    </a:cxn>
                    <a:cxn ang="0">
                      <a:pos x="2" y="213"/>
                    </a:cxn>
                    <a:cxn ang="0">
                      <a:pos x="0" y="199"/>
                    </a:cxn>
                    <a:cxn ang="0">
                      <a:pos x="4" y="179"/>
                    </a:cxn>
                    <a:cxn ang="0">
                      <a:pos x="10" y="169"/>
                    </a:cxn>
                    <a:cxn ang="0">
                      <a:pos x="20" y="165"/>
                    </a:cxn>
                    <a:cxn ang="0">
                      <a:pos x="26" y="169"/>
                    </a:cxn>
                    <a:cxn ang="0">
                      <a:pos x="38" y="177"/>
                    </a:cxn>
                    <a:cxn ang="0">
                      <a:pos x="38" y="167"/>
                    </a:cxn>
                    <a:cxn ang="0">
                      <a:pos x="26" y="143"/>
                    </a:cxn>
                    <a:cxn ang="0">
                      <a:pos x="20" y="127"/>
                    </a:cxn>
                    <a:cxn ang="0">
                      <a:pos x="20" y="115"/>
                    </a:cxn>
                    <a:cxn ang="0">
                      <a:pos x="22" y="121"/>
                    </a:cxn>
                    <a:cxn ang="0">
                      <a:pos x="28" y="137"/>
                    </a:cxn>
                    <a:cxn ang="0">
                      <a:pos x="42" y="155"/>
                    </a:cxn>
                    <a:cxn ang="0">
                      <a:pos x="48" y="157"/>
                    </a:cxn>
                    <a:cxn ang="0">
                      <a:pos x="38" y="143"/>
                    </a:cxn>
                    <a:cxn ang="0">
                      <a:pos x="28" y="123"/>
                    </a:cxn>
                    <a:cxn ang="0">
                      <a:pos x="28" y="123"/>
                    </a:cxn>
                    <a:cxn ang="0">
                      <a:pos x="38" y="137"/>
                    </a:cxn>
                    <a:cxn ang="0">
                      <a:pos x="46" y="143"/>
                    </a:cxn>
                    <a:cxn ang="0">
                      <a:pos x="48" y="141"/>
                    </a:cxn>
                    <a:cxn ang="0">
                      <a:pos x="44" y="129"/>
                    </a:cxn>
                    <a:cxn ang="0">
                      <a:pos x="36" y="113"/>
                    </a:cxn>
                    <a:cxn ang="0">
                      <a:pos x="32" y="105"/>
                    </a:cxn>
                    <a:cxn ang="0">
                      <a:pos x="34" y="95"/>
                    </a:cxn>
                    <a:cxn ang="0">
                      <a:pos x="36" y="95"/>
                    </a:cxn>
                    <a:cxn ang="0">
                      <a:pos x="38" y="111"/>
                    </a:cxn>
                    <a:cxn ang="0">
                      <a:pos x="46" y="127"/>
                    </a:cxn>
                    <a:cxn ang="0">
                      <a:pos x="52" y="137"/>
                    </a:cxn>
                    <a:cxn ang="0">
                      <a:pos x="54" y="149"/>
                    </a:cxn>
                    <a:cxn ang="0">
                      <a:pos x="56" y="155"/>
                    </a:cxn>
                    <a:cxn ang="0">
                      <a:pos x="60" y="151"/>
                    </a:cxn>
                    <a:cxn ang="0">
                      <a:pos x="62" y="139"/>
                    </a:cxn>
                    <a:cxn ang="0">
                      <a:pos x="64" y="109"/>
                    </a:cxn>
                    <a:cxn ang="0">
                      <a:pos x="68" y="79"/>
                    </a:cxn>
                    <a:cxn ang="0">
                      <a:pos x="78" y="53"/>
                    </a:cxn>
                    <a:cxn ang="0">
                      <a:pos x="92" y="26"/>
                    </a:cxn>
                    <a:cxn ang="0">
                      <a:pos x="100" y="12"/>
                    </a:cxn>
                    <a:cxn ang="0">
                      <a:pos x="112" y="0"/>
                    </a:cxn>
                  </a:cxnLst>
                  <a:rect l="0" t="0" r="r" b="b"/>
                  <a:pathLst>
                    <a:path w="112" h="227">
                      <a:moveTo>
                        <a:pt x="112" y="2"/>
                      </a:moveTo>
                      <a:lnTo>
                        <a:pt x="98" y="24"/>
                      </a:lnTo>
                      <a:lnTo>
                        <a:pt x="88" y="43"/>
                      </a:lnTo>
                      <a:lnTo>
                        <a:pt x="80" y="65"/>
                      </a:lnTo>
                      <a:lnTo>
                        <a:pt x="74" y="85"/>
                      </a:lnTo>
                      <a:lnTo>
                        <a:pt x="70" y="105"/>
                      </a:lnTo>
                      <a:lnTo>
                        <a:pt x="68" y="123"/>
                      </a:lnTo>
                      <a:lnTo>
                        <a:pt x="66" y="139"/>
                      </a:lnTo>
                      <a:lnTo>
                        <a:pt x="64" y="151"/>
                      </a:lnTo>
                      <a:lnTo>
                        <a:pt x="64" y="157"/>
                      </a:lnTo>
                      <a:lnTo>
                        <a:pt x="62" y="163"/>
                      </a:lnTo>
                      <a:lnTo>
                        <a:pt x="58" y="177"/>
                      </a:lnTo>
                      <a:lnTo>
                        <a:pt x="54" y="187"/>
                      </a:lnTo>
                      <a:lnTo>
                        <a:pt x="46" y="199"/>
                      </a:lnTo>
                      <a:lnTo>
                        <a:pt x="40" y="207"/>
                      </a:lnTo>
                      <a:lnTo>
                        <a:pt x="32" y="215"/>
                      </a:lnTo>
                      <a:lnTo>
                        <a:pt x="22" y="225"/>
                      </a:lnTo>
                      <a:lnTo>
                        <a:pt x="20" y="227"/>
                      </a:lnTo>
                      <a:lnTo>
                        <a:pt x="16" y="227"/>
                      </a:lnTo>
                      <a:lnTo>
                        <a:pt x="12" y="227"/>
                      </a:lnTo>
                      <a:lnTo>
                        <a:pt x="8" y="225"/>
                      </a:lnTo>
                      <a:lnTo>
                        <a:pt x="6" y="223"/>
                      </a:lnTo>
                      <a:lnTo>
                        <a:pt x="4" y="219"/>
                      </a:lnTo>
                      <a:lnTo>
                        <a:pt x="2" y="213"/>
                      </a:lnTo>
                      <a:lnTo>
                        <a:pt x="0" y="207"/>
                      </a:lnTo>
                      <a:lnTo>
                        <a:pt x="0" y="199"/>
                      </a:lnTo>
                      <a:lnTo>
                        <a:pt x="2" y="189"/>
                      </a:lnTo>
                      <a:lnTo>
                        <a:pt x="4" y="179"/>
                      </a:lnTo>
                      <a:lnTo>
                        <a:pt x="8" y="171"/>
                      </a:lnTo>
                      <a:lnTo>
                        <a:pt x="10" y="169"/>
                      </a:lnTo>
                      <a:lnTo>
                        <a:pt x="14" y="167"/>
                      </a:lnTo>
                      <a:lnTo>
                        <a:pt x="20" y="165"/>
                      </a:lnTo>
                      <a:lnTo>
                        <a:pt x="22" y="167"/>
                      </a:lnTo>
                      <a:lnTo>
                        <a:pt x="26" y="169"/>
                      </a:lnTo>
                      <a:lnTo>
                        <a:pt x="36" y="177"/>
                      </a:lnTo>
                      <a:lnTo>
                        <a:pt x="38" y="177"/>
                      </a:lnTo>
                      <a:lnTo>
                        <a:pt x="38" y="173"/>
                      </a:lnTo>
                      <a:lnTo>
                        <a:pt x="38" y="167"/>
                      </a:lnTo>
                      <a:lnTo>
                        <a:pt x="36" y="159"/>
                      </a:lnTo>
                      <a:lnTo>
                        <a:pt x="26" y="143"/>
                      </a:lnTo>
                      <a:lnTo>
                        <a:pt x="22" y="133"/>
                      </a:lnTo>
                      <a:lnTo>
                        <a:pt x="20" y="127"/>
                      </a:lnTo>
                      <a:lnTo>
                        <a:pt x="20" y="123"/>
                      </a:lnTo>
                      <a:lnTo>
                        <a:pt x="20" y="115"/>
                      </a:lnTo>
                      <a:lnTo>
                        <a:pt x="22" y="117"/>
                      </a:lnTo>
                      <a:lnTo>
                        <a:pt x="22" y="121"/>
                      </a:lnTo>
                      <a:lnTo>
                        <a:pt x="24" y="127"/>
                      </a:lnTo>
                      <a:lnTo>
                        <a:pt x="28" y="137"/>
                      </a:lnTo>
                      <a:lnTo>
                        <a:pt x="36" y="149"/>
                      </a:lnTo>
                      <a:lnTo>
                        <a:pt x="42" y="155"/>
                      </a:lnTo>
                      <a:lnTo>
                        <a:pt x="48" y="159"/>
                      </a:lnTo>
                      <a:lnTo>
                        <a:pt x="48" y="157"/>
                      </a:lnTo>
                      <a:lnTo>
                        <a:pt x="46" y="153"/>
                      </a:lnTo>
                      <a:lnTo>
                        <a:pt x="38" y="143"/>
                      </a:lnTo>
                      <a:lnTo>
                        <a:pt x="30" y="131"/>
                      </a:lnTo>
                      <a:lnTo>
                        <a:pt x="28" y="123"/>
                      </a:lnTo>
                      <a:lnTo>
                        <a:pt x="26" y="115"/>
                      </a:lnTo>
                      <a:lnTo>
                        <a:pt x="28" y="123"/>
                      </a:lnTo>
                      <a:lnTo>
                        <a:pt x="32" y="129"/>
                      </a:lnTo>
                      <a:lnTo>
                        <a:pt x="38" y="137"/>
                      </a:lnTo>
                      <a:lnTo>
                        <a:pt x="44" y="143"/>
                      </a:lnTo>
                      <a:lnTo>
                        <a:pt x="46" y="143"/>
                      </a:lnTo>
                      <a:lnTo>
                        <a:pt x="48" y="143"/>
                      </a:lnTo>
                      <a:lnTo>
                        <a:pt x="48" y="141"/>
                      </a:lnTo>
                      <a:lnTo>
                        <a:pt x="48" y="139"/>
                      </a:lnTo>
                      <a:lnTo>
                        <a:pt x="44" y="129"/>
                      </a:lnTo>
                      <a:lnTo>
                        <a:pt x="40" y="121"/>
                      </a:lnTo>
                      <a:lnTo>
                        <a:pt x="36" y="113"/>
                      </a:lnTo>
                      <a:lnTo>
                        <a:pt x="32" y="109"/>
                      </a:lnTo>
                      <a:lnTo>
                        <a:pt x="32" y="105"/>
                      </a:lnTo>
                      <a:lnTo>
                        <a:pt x="32" y="101"/>
                      </a:lnTo>
                      <a:lnTo>
                        <a:pt x="34" y="95"/>
                      </a:lnTo>
                      <a:lnTo>
                        <a:pt x="36" y="93"/>
                      </a:lnTo>
                      <a:lnTo>
                        <a:pt x="36" y="95"/>
                      </a:lnTo>
                      <a:lnTo>
                        <a:pt x="36" y="105"/>
                      </a:lnTo>
                      <a:lnTo>
                        <a:pt x="38" y="111"/>
                      </a:lnTo>
                      <a:lnTo>
                        <a:pt x="42" y="119"/>
                      </a:lnTo>
                      <a:lnTo>
                        <a:pt x="46" y="127"/>
                      </a:lnTo>
                      <a:lnTo>
                        <a:pt x="50" y="135"/>
                      </a:lnTo>
                      <a:lnTo>
                        <a:pt x="52" y="137"/>
                      </a:lnTo>
                      <a:lnTo>
                        <a:pt x="54" y="141"/>
                      </a:lnTo>
                      <a:lnTo>
                        <a:pt x="54" y="149"/>
                      </a:lnTo>
                      <a:lnTo>
                        <a:pt x="54" y="153"/>
                      </a:lnTo>
                      <a:lnTo>
                        <a:pt x="56" y="155"/>
                      </a:lnTo>
                      <a:lnTo>
                        <a:pt x="58" y="153"/>
                      </a:lnTo>
                      <a:lnTo>
                        <a:pt x="60" y="151"/>
                      </a:lnTo>
                      <a:lnTo>
                        <a:pt x="60" y="147"/>
                      </a:lnTo>
                      <a:lnTo>
                        <a:pt x="62" y="139"/>
                      </a:lnTo>
                      <a:lnTo>
                        <a:pt x="62" y="125"/>
                      </a:lnTo>
                      <a:lnTo>
                        <a:pt x="64" y="109"/>
                      </a:lnTo>
                      <a:lnTo>
                        <a:pt x="66" y="91"/>
                      </a:lnTo>
                      <a:lnTo>
                        <a:pt x="68" y="79"/>
                      </a:lnTo>
                      <a:lnTo>
                        <a:pt x="72" y="67"/>
                      </a:lnTo>
                      <a:lnTo>
                        <a:pt x="78" y="53"/>
                      </a:lnTo>
                      <a:lnTo>
                        <a:pt x="84" y="39"/>
                      </a:lnTo>
                      <a:lnTo>
                        <a:pt x="92" y="26"/>
                      </a:lnTo>
                      <a:lnTo>
                        <a:pt x="96" y="18"/>
                      </a:lnTo>
                      <a:lnTo>
                        <a:pt x="100" y="12"/>
                      </a:lnTo>
                      <a:lnTo>
                        <a:pt x="110" y="0"/>
                      </a:lnTo>
                      <a:lnTo>
                        <a:pt x="112" y="0"/>
                      </a:lnTo>
                      <a:lnTo>
                        <a:pt x="112" y="2"/>
                      </a:lnTo>
                      <a:close/>
                    </a:path>
                  </a:pathLst>
                </a:custGeom>
                <a:solidFill>
                  <a:srgbClr val="3F0000"/>
                </a:solidFill>
                <a:ln w="9525">
                  <a:noFill/>
                  <a:round/>
                  <a:headEnd/>
                  <a:tailEnd/>
                </a:ln>
              </p:spPr>
              <p:txBody>
                <a:bodyPr/>
                <a:lstStyle/>
                <a:p>
                  <a:endParaRPr lang="en-US"/>
                </a:p>
              </p:txBody>
            </p:sp>
            <p:sp>
              <p:nvSpPr>
                <p:cNvPr id="431128" name="Freeform 24"/>
                <p:cNvSpPr>
                  <a:spLocks/>
                </p:cNvSpPr>
                <p:nvPr/>
              </p:nvSpPr>
              <p:spPr bwMode="auto">
                <a:xfrm>
                  <a:off x="4264" y="541"/>
                  <a:ext cx="142" cy="161"/>
                </a:xfrm>
                <a:custGeom>
                  <a:avLst/>
                  <a:gdLst/>
                  <a:ahLst/>
                  <a:cxnLst>
                    <a:cxn ang="0">
                      <a:pos x="259" y="175"/>
                    </a:cxn>
                    <a:cxn ang="0">
                      <a:pos x="239" y="141"/>
                    </a:cxn>
                    <a:cxn ang="0">
                      <a:pos x="249" y="129"/>
                    </a:cxn>
                    <a:cxn ang="0">
                      <a:pos x="261" y="101"/>
                    </a:cxn>
                    <a:cxn ang="0">
                      <a:pos x="261" y="91"/>
                    </a:cxn>
                    <a:cxn ang="0">
                      <a:pos x="261" y="67"/>
                    </a:cxn>
                    <a:cxn ang="0">
                      <a:pos x="259" y="61"/>
                    </a:cxn>
                    <a:cxn ang="0">
                      <a:pos x="247" y="51"/>
                    </a:cxn>
                    <a:cxn ang="0">
                      <a:pos x="241" y="51"/>
                    </a:cxn>
                    <a:cxn ang="0">
                      <a:pos x="233" y="61"/>
                    </a:cxn>
                    <a:cxn ang="0">
                      <a:pos x="224" y="73"/>
                    </a:cxn>
                    <a:cxn ang="0">
                      <a:pos x="202" y="61"/>
                    </a:cxn>
                    <a:cxn ang="0">
                      <a:pos x="158" y="31"/>
                    </a:cxn>
                    <a:cxn ang="0">
                      <a:pos x="130" y="15"/>
                    </a:cxn>
                    <a:cxn ang="0">
                      <a:pos x="102" y="6"/>
                    </a:cxn>
                    <a:cxn ang="0">
                      <a:pos x="74" y="0"/>
                    </a:cxn>
                    <a:cxn ang="0">
                      <a:pos x="54" y="0"/>
                    </a:cxn>
                    <a:cxn ang="0">
                      <a:pos x="38" y="6"/>
                    </a:cxn>
                    <a:cxn ang="0">
                      <a:pos x="22" y="13"/>
                    </a:cxn>
                    <a:cxn ang="0">
                      <a:pos x="10" y="23"/>
                    </a:cxn>
                    <a:cxn ang="0">
                      <a:pos x="2" y="35"/>
                    </a:cxn>
                    <a:cxn ang="0">
                      <a:pos x="0" y="51"/>
                    </a:cxn>
                    <a:cxn ang="0">
                      <a:pos x="6" y="87"/>
                    </a:cxn>
                    <a:cxn ang="0">
                      <a:pos x="10" y="107"/>
                    </a:cxn>
                    <a:cxn ang="0">
                      <a:pos x="12" y="115"/>
                    </a:cxn>
                    <a:cxn ang="0">
                      <a:pos x="14" y="143"/>
                    </a:cxn>
                    <a:cxn ang="0">
                      <a:pos x="16" y="145"/>
                    </a:cxn>
                    <a:cxn ang="0">
                      <a:pos x="22" y="149"/>
                    </a:cxn>
                    <a:cxn ang="0">
                      <a:pos x="24" y="151"/>
                    </a:cxn>
                    <a:cxn ang="0">
                      <a:pos x="32" y="177"/>
                    </a:cxn>
                    <a:cxn ang="0">
                      <a:pos x="44" y="201"/>
                    </a:cxn>
                    <a:cxn ang="0">
                      <a:pos x="52" y="223"/>
                    </a:cxn>
                    <a:cxn ang="0">
                      <a:pos x="66" y="243"/>
                    </a:cxn>
                    <a:cxn ang="0">
                      <a:pos x="84" y="271"/>
                    </a:cxn>
                    <a:cxn ang="0">
                      <a:pos x="94" y="294"/>
                    </a:cxn>
                    <a:cxn ang="0">
                      <a:pos x="100" y="302"/>
                    </a:cxn>
                    <a:cxn ang="0">
                      <a:pos x="104" y="304"/>
                    </a:cxn>
                    <a:cxn ang="0">
                      <a:pos x="120" y="304"/>
                    </a:cxn>
                    <a:cxn ang="0">
                      <a:pos x="136" y="304"/>
                    </a:cxn>
                    <a:cxn ang="0">
                      <a:pos x="148" y="302"/>
                    </a:cxn>
                    <a:cxn ang="0">
                      <a:pos x="170" y="306"/>
                    </a:cxn>
                    <a:cxn ang="0">
                      <a:pos x="186" y="318"/>
                    </a:cxn>
                    <a:cxn ang="0">
                      <a:pos x="198" y="322"/>
                    </a:cxn>
                    <a:cxn ang="0">
                      <a:pos x="210" y="316"/>
                    </a:cxn>
                    <a:cxn ang="0">
                      <a:pos x="231" y="292"/>
                    </a:cxn>
                    <a:cxn ang="0">
                      <a:pos x="261" y="249"/>
                    </a:cxn>
                    <a:cxn ang="0">
                      <a:pos x="285" y="211"/>
                    </a:cxn>
                  </a:cxnLst>
                  <a:rect l="0" t="0" r="r" b="b"/>
                  <a:pathLst>
                    <a:path w="285" h="322">
                      <a:moveTo>
                        <a:pt x="285" y="211"/>
                      </a:moveTo>
                      <a:lnTo>
                        <a:pt x="259" y="175"/>
                      </a:lnTo>
                      <a:lnTo>
                        <a:pt x="247" y="153"/>
                      </a:lnTo>
                      <a:lnTo>
                        <a:pt x="239" y="141"/>
                      </a:lnTo>
                      <a:lnTo>
                        <a:pt x="245" y="135"/>
                      </a:lnTo>
                      <a:lnTo>
                        <a:pt x="249" y="129"/>
                      </a:lnTo>
                      <a:lnTo>
                        <a:pt x="255" y="115"/>
                      </a:lnTo>
                      <a:lnTo>
                        <a:pt x="261" y="101"/>
                      </a:lnTo>
                      <a:lnTo>
                        <a:pt x="261" y="97"/>
                      </a:lnTo>
                      <a:lnTo>
                        <a:pt x="261" y="91"/>
                      </a:lnTo>
                      <a:lnTo>
                        <a:pt x="261" y="75"/>
                      </a:lnTo>
                      <a:lnTo>
                        <a:pt x="261" y="67"/>
                      </a:lnTo>
                      <a:lnTo>
                        <a:pt x="261" y="63"/>
                      </a:lnTo>
                      <a:lnTo>
                        <a:pt x="259" y="61"/>
                      </a:lnTo>
                      <a:lnTo>
                        <a:pt x="253" y="55"/>
                      </a:lnTo>
                      <a:lnTo>
                        <a:pt x="247" y="51"/>
                      </a:lnTo>
                      <a:lnTo>
                        <a:pt x="245" y="51"/>
                      </a:lnTo>
                      <a:lnTo>
                        <a:pt x="241" y="51"/>
                      </a:lnTo>
                      <a:lnTo>
                        <a:pt x="237" y="55"/>
                      </a:lnTo>
                      <a:lnTo>
                        <a:pt x="233" y="61"/>
                      </a:lnTo>
                      <a:lnTo>
                        <a:pt x="227" y="69"/>
                      </a:lnTo>
                      <a:lnTo>
                        <a:pt x="224" y="73"/>
                      </a:lnTo>
                      <a:lnTo>
                        <a:pt x="220" y="75"/>
                      </a:lnTo>
                      <a:lnTo>
                        <a:pt x="202" y="61"/>
                      </a:lnTo>
                      <a:lnTo>
                        <a:pt x="182" y="47"/>
                      </a:lnTo>
                      <a:lnTo>
                        <a:pt x="158" y="31"/>
                      </a:lnTo>
                      <a:lnTo>
                        <a:pt x="144" y="23"/>
                      </a:lnTo>
                      <a:lnTo>
                        <a:pt x="130" y="15"/>
                      </a:lnTo>
                      <a:lnTo>
                        <a:pt x="116" y="10"/>
                      </a:lnTo>
                      <a:lnTo>
                        <a:pt x="102" y="6"/>
                      </a:lnTo>
                      <a:lnTo>
                        <a:pt x="88" y="2"/>
                      </a:lnTo>
                      <a:lnTo>
                        <a:pt x="74" y="0"/>
                      </a:lnTo>
                      <a:lnTo>
                        <a:pt x="60" y="0"/>
                      </a:lnTo>
                      <a:lnTo>
                        <a:pt x="54" y="0"/>
                      </a:lnTo>
                      <a:lnTo>
                        <a:pt x="48" y="2"/>
                      </a:lnTo>
                      <a:lnTo>
                        <a:pt x="38" y="6"/>
                      </a:lnTo>
                      <a:lnTo>
                        <a:pt x="28" y="10"/>
                      </a:lnTo>
                      <a:lnTo>
                        <a:pt x="22" y="13"/>
                      </a:lnTo>
                      <a:lnTo>
                        <a:pt x="14" y="19"/>
                      </a:lnTo>
                      <a:lnTo>
                        <a:pt x="10" y="23"/>
                      </a:lnTo>
                      <a:lnTo>
                        <a:pt x="6" y="27"/>
                      </a:lnTo>
                      <a:lnTo>
                        <a:pt x="2" y="35"/>
                      </a:lnTo>
                      <a:lnTo>
                        <a:pt x="0" y="43"/>
                      </a:lnTo>
                      <a:lnTo>
                        <a:pt x="0" y="51"/>
                      </a:lnTo>
                      <a:lnTo>
                        <a:pt x="2" y="63"/>
                      </a:lnTo>
                      <a:lnTo>
                        <a:pt x="6" y="87"/>
                      </a:lnTo>
                      <a:lnTo>
                        <a:pt x="8" y="99"/>
                      </a:lnTo>
                      <a:lnTo>
                        <a:pt x="10" y="107"/>
                      </a:lnTo>
                      <a:lnTo>
                        <a:pt x="10" y="111"/>
                      </a:lnTo>
                      <a:lnTo>
                        <a:pt x="12" y="115"/>
                      </a:lnTo>
                      <a:lnTo>
                        <a:pt x="12" y="127"/>
                      </a:lnTo>
                      <a:lnTo>
                        <a:pt x="14" y="143"/>
                      </a:lnTo>
                      <a:lnTo>
                        <a:pt x="14" y="145"/>
                      </a:lnTo>
                      <a:lnTo>
                        <a:pt x="16" y="145"/>
                      </a:lnTo>
                      <a:lnTo>
                        <a:pt x="18" y="147"/>
                      </a:lnTo>
                      <a:lnTo>
                        <a:pt x="22" y="149"/>
                      </a:lnTo>
                      <a:lnTo>
                        <a:pt x="24" y="149"/>
                      </a:lnTo>
                      <a:lnTo>
                        <a:pt x="24" y="151"/>
                      </a:lnTo>
                      <a:lnTo>
                        <a:pt x="28" y="165"/>
                      </a:lnTo>
                      <a:lnTo>
                        <a:pt x="32" y="177"/>
                      </a:lnTo>
                      <a:lnTo>
                        <a:pt x="38" y="189"/>
                      </a:lnTo>
                      <a:lnTo>
                        <a:pt x="44" y="201"/>
                      </a:lnTo>
                      <a:lnTo>
                        <a:pt x="48" y="211"/>
                      </a:lnTo>
                      <a:lnTo>
                        <a:pt x="52" y="223"/>
                      </a:lnTo>
                      <a:lnTo>
                        <a:pt x="58" y="231"/>
                      </a:lnTo>
                      <a:lnTo>
                        <a:pt x="66" y="243"/>
                      </a:lnTo>
                      <a:lnTo>
                        <a:pt x="76" y="257"/>
                      </a:lnTo>
                      <a:lnTo>
                        <a:pt x="84" y="271"/>
                      </a:lnTo>
                      <a:lnTo>
                        <a:pt x="90" y="284"/>
                      </a:lnTo>
                      <a:lnTo>
                        <a:pt x="94" y="294"/>
                      </a:lnTo>
                      <a:lnTo>
                        <a:pt x="98" y="300"/>
                      </a:lnTo>
                      <a:lnTo>
                        <a:pt x="100" y="302"/>
                      </a:lnTo>
                      <a:lnTo>
                        <a:pt x="102" y="304"/>
                      </a:lnTo>
                      <a:lnTo>
                        <a:pt x="104" y="304"/>
                      </a:lnTo>
                      <a:lnTo>
                        <a:pt x="108" y="304"/>
                      </a:lnTo>
                      <a:lnTo>
                        <a:pt x="120" y="304"/>
                      </a:lnTo>
                      <a:lnTo>
                        <a:pt x="134" y="304"/>
                      </a:lnTo>
                      <a:lnTo>
                        <a:pt x="136" y="304"/>
                      </a:lnTo>
                      <a:lnTo>
                        <a:pt x="140" y="304"/>
                      </a:lnTo>
                      <a:lnTo>
                        <a:pt x="148" y="302"/>
                      </a:lnTo>
                      <a:lnTo>
                        <a:pt x="158" y="296"/>
                      </a:lnTo>
                      <a:lnTo>
                        <a:pt x="170" y="306"/>
                      </a:lnTo>
                      <a:lnTo>
                        <a:pt x="180" y="314"/>
                      </a:lnTo>
                      <a:lnTo>
                        <a:pt x="186" y="318"/>
                      </a:lnTo>
                      <a:lnTo>
                        <a:pt x="194" y="322"/>
                      </a:lnTo>
                      <a:lnTo>
                        <a:pt x="198" y="322"/>
                      </a:lnTo>
                      <a:lnTo>
                        <a:pt x="204" y="320"/>
                      </a:lnTo>
                      <a:lnTo>
                        <a:pt x="210" y="316"/>
                      </a:lnTo>
                      <a:lnTo>
                        <a:pt x="218" y="308"/>
                      </a:lnTo>
                      <a:lnTo>
                        <a:pt x="231" y="292"/>
                      </a:lnTo>
                      <a:lnTo>
                        <a:pt x="247" y="271"/>
                      </a:lnTo>
                      <a:lnTo>
                        <a:pt x="261" y="249"/>
                      </a:lnTo>
                      <a:lnTo>
                        <a:pt x="275" y="231"/>
                      </a:lnTo>
                      <a:lnTo>
                        <a:pt x="285" y="211"/>
                      </a:lnTo>
                      <a:close/>
                    </a:path>
                  </a:pathLst>
                </a:custGeom>
                <a:solidFill>
                  <a:srgbClr val="FFCCB3"/>
                </a:solidFill>
                <a:ln w="9525">
                  <a:noFill/>
                  <a:round/>
                  <a:headEnd/>
                  <a:tailEnd/>
                </a:ln>
              </p:spPr>
              <p:txBody>
                <a:bodyPr/>
                <a:lstStyle/>
                <a:p>
                  <a:endParaRPr lang="en-US"/>
                </a:p>
              </p:txBody>
            </p:sp>
            <p:sp>
              <p:nvSpPr>
                <p:cNvPr id="431129" name="Freeform 25"/>
                <p:cNvSpPr>
                  <a:spLocks/>
                </p:cNvSpPr>
                <p:nvPr/>
              </p:nvSpPr>
              <p:spPr bwMode="auto">
                <a:xfrm>
                  <a:off x="4264" y="541"/>
                  <a:ext cx="142" cy="161"/>
                </a:xfrm>
                <a:custGeom>
                  <a:avLst/>
                  <a:gdLst/>
                  <a:ahLst/>
                  <a:cxnLst>
                    <a:cxn ang="0">
                      <a:pos x="285" y="211"/>
                    </a:cxn>
                    <a:cxn ang="0">
                      <a:pos x="259" y="173"/>
                    </a:cxn>
                    <a:cxn ang="0">
                      <a:pos x="239" y="139"/>
                    </a:cxn>
                    <a:cxn ang="0">
                      <a:pos x="249" y="129"/>
                    </a:cxn>
                    <a:cxn ang="0">
                      <a:pos x="255" y="115"/>
                    </a:cxn>
                    <a:cxn ang="0">
                      <a:pos x="261" y="91"/>
                    </a:cxn>
                    <a:cxn ang="0">
                      <a:pos x="261" y="75"/>
                    </a:cxn>
                    <a:cxn ang="0">
                      <a:pos x="259" y="61"/>
                    </a:cxn>
                    <a:cxn ang="0">
                      <a:pos x="253" y="55"/>
                    </a:cxn>
                    <a:cxn ang="0">
                      <a:pos x="247" y="51"/>
                    </a:cxn>
                    <a:cxn ang="0">
                      <a:pos x="241" y="51"/>
                    </a:cxn>
                    <a:cxn ang="0">
                      <a:pos x="233" y="61"/>
                    </a:cxn>
                    <a:cxn ang="0">
                      <a:pos x="224" y="73"/>
                    </a:cxn>
                    <a:cxn ang="0">
                      <a:pos x="220" y="75"/>
                    </a:cxn>
                    <a:cxn ang="0">
                      <a:pos x="202" y="61"/>
                    </a:cxn>
                    <a:cxn ang="0">
                      <a:pos x="158" y="31"/>
                    </a:cxn>
                    <a:cxn ang="0">
                      <a:pos x="102" y="6"/>
                    </a:cxn>
                    <a:cxn ang="0">
                      <a:pos x="74" y="0"/>
                    </a:cxn>
                    <a:cxn ang="0">
                      <a:pos x="48" y="2"/>
                    </a:cxn>
                    <a:cxn ang="0">
                      <a:pos x="14" y="17"/>
                    </a:cxn>
                    <a:cxn ang="0">
                      <a:pos x="6" y="27"/>
                    </a:cxn>
                    <a:cxn ang="0">
                      <a:pos x="2" y="35"/>
                    </a:cxn>
                    <a:cxn ang="0">
                      <a:pos x="0" y="51"/>
                    </a:cxn>
                    <a:cxn ang="0">
                      <a:pos x="2" y="63"/>
                    </a:cxn>
                    <a:cxn ang="0">
                      <a:pos x="10" y="107"/>
                    </a:cxn>
                    <a:cxn ang="0">
                      <a:pos x="14" y="141"/>
                    </a:cxn>
                    <a:cxn ang="0">
                      <a:pos x="18" y="147"/>
                    </a:cxn>
                    <a:cxn ang="0">
                      <a:pos x="24" y="151"/>
                    </a:cxn>
                    <a:cxn ang="0">
                      <a:pos x="38" y="189"/>
                    </a:cxn>
                    <a:cxn ang="0">
                      <a:pos x="48" y="211"/>
                    </a:cxn>
                    <a:cxn ang="0">
                      <a:pos x="58" y="231"/>
                    </a:cxn>
                    <a:cxn ang="0">
                      <a:pos x="90" y="284"/>
                    </a:cxn>
                    <a:cxn ang="0">
                      <a:pos x="98" y="300"/>
                    </a:cxn>
                    <a:cxn ang="0">
                      <a:pos x="102" y="304"/>
                    </a:cxn>
                    <a:cxn ang="0">
                      <a:pos x="108" y="304"/>
                    </a:cxn>
                    <a:cxn ang="0">
                      <a:pos x="132" y="304"/>
                    </a:cxn>
                    <a:cxn ang="0">
                      <a:pos x="148" y="302"/>
                    </a:cxn>
                    <a:cxn ang="0">
                      <a:pos x="158" y="296"/>
                    </a:cxn>
                    <a:cxn ang="0">
                      <a:pos x="168" y="306"/>
                    </a:cxn>
                    <a:cxn ang="0">
                      <a:pos x="194" y="322"/>
                    </a:cxn>
                    <a:cxn ang="0">
                      <a:pos x="204" y="320"/>
                    </a:cxn>
                    <a:cxn ang="0">
                      <a:pos x="216" y="308"/>
                    </a:cxn>
                    <a:cxn ang="0">
                      <a:pos x="247" y="271"/>
                    </a:cxn>
                    <a:cxn ang="0">
                      <a:pos x="285" y="211"/>
                    </a:cxn>
                  </a:cxnLst>
                  <a:rect l="0" t="0" r="r" b="b"/>
                  <a:pathLst>
                    <a:path w="285" h="322">
                      <a:moveTo>
                        <a:pt x="285" y="211"/>
                      </a:moveTo>
                      <a:lnTo>
                        <a:pt x="259" y="173"/>
                      </a:lnTo>
                      <a:lnTo>
                        <a:pt x="239" y="139"/>
                      </a:lnTo>
                      <a:lnTo>
                        <a:pt x="249" y="129"/>
                      </a:lnTo>
                      <a:lnTo>
                        <a:pt x="255" y="115"/>
                      </a:lnTo>
                      <a:lnTo>
                        <a:pt x="261" y="91"/>
                      </a:lnTo>
                      <a:lnTo>
                        <a:pt x="261" y="75"/>
                      </a:lnTo>
                      <a:lnTo>
                        <a:pt x="259" y="61"/>
                      </a:lnTo>
                      <a:lnTo>
                        <a:pt x="253" y="55"/>
                      </a:lnTo>
                      <a:lnTo>
                        <a:pt x="247" y="51"/>
                      </a:lnTo>
                      <a:lnTo>
                        <a:pt x="241" y="51"/>
                      </a:lnTo>
                      <a:lnTo>
                        <a:pt x="233" y="61"/>
                      </a:lnTo>
                      <a:lnTo>
                        <a:pt x="224" y="73"/>
                      </a:lnTo>
                      <a:lnTo>
                        <a:pt x="220" y="75"/>
                      </a:lnTo>
                      <a:lnTo>
                        <a:pt x="202" y="61"/>
                      </a:lnTo>
                      <a:lnTo>
                        <a:pt x="158" y="31"/>
                      </a:lnTo>
                      <a:lnTo>
                        <a:pt x="102" y="6"/>
                      </a:lnTo>
                      <a:lnTo>
                        <a:pt x="74" y="0"/>
                      </a:lnTo>
                      <a:lnTo>
                        <a:pt x="48" y="2"/>
                      </a:lnTo>
                      <a:lnTo>
                        <a:pt x="14" y="17"/>
                      </a:lnTo>
                      <a:lnTo>
                        <a:pt x="6" y="27"/>
                      </a:lnTo>
                      <a:lnTo>
                        <a:pt x="2" y="35"/>
                      </a:lnTo>
                      <a:lnTo>
                        <a:pt x="0" y="51"/>
                      </a:lnTo>
                      <a:lnTo>
                        <a:pt x="2" y="63"/>
                      </a:lnTo>
                      <a:lnTo>
                        <a:pt x="10" y="107"/>
                      </a:lnTo>
                      <a:lnTo>
                        <a:pt x="14" y="141"/>
                      </a:lnTo>
                      <a:lnTo>
                        <a:pt x="18" y="147"/>
                      </a:lnTo>
                      <a:lnTo>
                        <a:pt x="24" y="151"/>
                      </a:lnTo>
                      <a:lnTo>
                        <a:pt x="38" y="189"/>
                      </a:lnTo>
                      <a:lnTo>
                        <a:pt x="48" y="211"/>
                      </a:lnTo>
                      <a:lnTo>
                        <a:pt x="58" y="231"/>
                      </a:lnTo>
                      <a:lnTo>
                        <a:pt x="90" y="284"/>
                      </a:lnTo>
                      <a:lnTo>
                        <a:pt x="98" y="300"/>
                      </a:lnTo>
                      <a:lnTo>
                        <a:pt x="102" y="304"/>
                      </a:lnTo>
                      <a:lnTo>
                        <a:pt x="108" y="304"/>
                      </a:lnTo>
                      <a:lnTo>
                        <a:pt x="132" y="304"/>
                      </a:lnTo>
                      <a:lnTo>
                        <a:pt x="148" y="302"/>
                      </a:lnTo>
                      <a:lnTo>
                        <a:pt x="158" y="296"/>
                      </a:lnTo>
                      <a:lnTo>
                        <a:pt x="168" y="306"/>
                      </a:lnTo>
                      <a:lnTo>
                        <a:pt x="194" y="322"/>
                      </a:lnTo>
                      <a:lnTo>
                        <a:pt x="204" y="320"/>
                      </a:lnTo>
                      <a:lnTo>
                        <a:pt x="216" y="308"/>
                      </a:lnTo>
                      <a:lnTo>
                        <a:pt x="247" y="271"/>
                      </a:lnTo>
                      <a:lnTo>
                        <a:pt x="285" y="211"/>
                      </a:lnTo>
                    </a:path>
                  </a:pathLst>
                </a:custGeom>
                <a:noFill/>
                <a:ln w="1588">
                  <a:solidFill>
                    <a:srgbClr val="000000"/>
                  </a:solidFill>
                  <a:prstDash val="solid"/>
                  <a:round/>
                  <a:headEnd/>
                  <a:tailEnd/>
                </a:ln>
              </p:spPr>
              <p:txBody>
                <a:bodyPr/>
                <a:lstStyle/>
                <a:p>
                  <a:endParaRPr lang="en-US"/>
                </a:p>
              </p:txBody>
            </p:sp>
            <p:sp>
              <p:nvSpPr>
                <p:cNvPr id="431130" name="Freeform 26"/>
                <p:cNvSpPr>
                  <a:spLocks/>
                </p:cNvSpPr>
                <p:nvPr/>
              </p:nvSpPr>
              <p:spPr bwMode="auto">
                <a:xfrm>
                  <a:off x="4342" y="612"/>
                  <a:ext cx="64" cy="90"/>
                </a:xfrm>
                <a:custGeom>
                  <a:avLst/>
                  <a:gdLst/>
                  <a:ahLst/>
                  <a:cxnLst>
                    <a:cxn ang="0">
                      <a:pos x="0" y="155"/>
                    </a:cxn>
                    <a:cxn ang="0">
                      <a:pos x="12" y="165"/>
                    </a:cxn>
                    <a:cxn ang="0">
                      <a:pos x="22" y="173"/>
                    </a:cxn>
                    <a:cxn ang="0">
                      <a:pos x="28" y="177"/>
                    </a:cxn>
                    <a:cxn ang="0">
                      <a:pos x="36" y="181"/>
                    </a:cxn>
                    <a:cxn ang="0">
                      <a:pos x="40" y="181"/>
                    </a:cxn>
                    <a:cxn ang="0">
                      <a:pos x="46" y="179"/>
                    </a:cxn>
                    <a:cxn ang="0">
                      <a:pos x="52" y="175"/>
                    </a:cxn>
                    <a:cxn ang="0">
                      <a:pos x="60" y="167"/>
                    </a:cxn>
                    <a:cxn ang="0">
                      <a:pos x="73" y="151"/>
                    </a:cxn>
                    <a:cxn ang="0">
                      <a:pos x="89" y="130"/>
                    </a:cxn>
                    <a:cxn ang="0">
                      <a:pos x="103" y="108"/>
                    </a:cxn>
                    <a:cxn ang="0">
                      <a:pos x="117" y="90"/>
                    </a:cxn>
                    <a:cxn ang="0">
                      <a:pos x="127" y="70"/>
                    </a:cxn>
                    <a:cxn ang="0">
                      <a:pos x="101" y="34"/>
                    </a:cxn>
                    <a:cxn ang="0">
                      <a:pos x="89" y="12"/>
                    </a:cxn>
                    <a:cxn ang="0">
                      <a:pos x="81" y="0"/>
                    </a:cxn>
                    <a:cxn ang="0">
                      <a:pos x="89" y="18"/>
                    </a:cxn>
                    <a:cxn ang="0">
                      <a:pos x="93" y="28"/>
                    </a:cxn>
                    <a:cxn ang="0">
                      <a:pos x="95" y="42"/>
                    </a:cxn>
                    <a:cxn ang="0">
                      <a:pos x="97" y="54"/>
                    </a:cxn>
                    <a:cxn ang="0">
                      <a:pos x="97" y="62"/>
                    </a:cxn>
                    <a:cxn ang="0">
                      <a:pos x="97" y="68"/>
                    </a:cxn>
                    <a:cxn ang="0">
                      <a:pos x="95" y="82"/>
                    </a:cxn>
                    <a:cxn ang="0">
                      <a:pos x="91" y="88"/>
                    </a:cxn>
                    <a:cxn ang="0">
                      <a:pos x="89" y="96"/>
                    </a:cxn>
                    <a:cxn ang="0">
                      <a:pos x="81" y="104"/>
                    </a:cxn>
                    <a:cxn ang="0">
                      <a:pos x="79" y="106"/>
                    </a:cxn>
                    <a:cxn ang="0">
                      <a:pos x="75" y="108"/>
                    </a:cxn>
                    <a:cxn ang="0">
                      <a:pos x="71" y="106"/>
                    </a:cxn>
                    <a:cxn ang="0">
                      <a:pos x="69" y="100"/>
                    </a:cxn>
                    <a:cxn ang="0">
                      <a:pos x="68" y="94"/>
                    </a:cxn>
                    <a:cxn ang="0">
                      <a:pos x="68" y="84"/>
                    </a:cxn>
                    <a:cxn ang="0">
                      <a:pos x="69" y="76"/>
                    </a:cxn>
                    <a:cxn ang="0">
                      <a:pos x="71" y="68"/>
                    </a:cxn>
                    <a:cxn ang="0">
                      <a:pos x="73" y="62"/>
                    </a:cxn>
                    <a:cxn ang="0">
                      <a:pos x="73" y="54"/>
                    </a:cxn>
                    <a:cxn ang="0">
                      <a:pos x="71" y="38"/>
                    </a:cxn>
                    <a:cxn ang="0">
                      <a:pos x="68" y="20"/>
                    </a:cxn>
                    <a:cxn ang="0">
                      <a:pos x="64" y="8"/>
                    </a:cxn>
                    <a:cxn ang="0">
                      <a:pos x="64" y="22"/>
                    </a:cxn>
                    <a:cxn ang="0">
                      <a:pos x="64" y="38"/>
                    </a:cxn>
                    <a:cxn ang="0">
                      <a:pos x="60" y="54"/>
                    </a:cxn>
                    <a:cxn ang="0">
                      <a:pos x="56" y="72"/>
                    </a:cxn>
                    <a:cxn ang="0">
                      <a:pos x="50" y="88"/>
                    </a:cxn>
                    <a:cxn ang="0">
                      <a:pos x="44" y="106"/>
                    </a:cxn>
                    <a:cxn ang="0">
                      <a:pos x="34" y="120"/>
                    </a:cxn>
                    <a:cxn ang="0">
                      <a:pos x="24" y="133"/>
                    </a:cxn>
                    <a:cxn ang="0">
                      <a:pos x="16" y="143"/>
                    </a:cxn>
                    <a:cxn ang="0">
                      <a:pos x="10" y="149"/>
                    </a:cxn>
                    <a:cxn ang="0">
                      <a:pos x="0" y="155"/>
                    </a:cxn>
                  </a:cxnLst>
                  <a:rect l="0" t="0" r="r" b="b"/>
                  <a:pathLst>
                    <a:path w="127" h="181">
                      <a:moveTo>
                        <a:pt x="0" y="155"/>
                      </a:moveTo>
                      <a:lnTo>
                        <a:pt x="12" y="165"/>
                      </a:lnTo>
                      <a:lnTo>
                        <a:pt x="22" y="173"/>
                      </a:lnTo>
                      <a:lnTo>
                        <a:pt x="28" y="177"/>
                      </a:lnTo>
                      <a:lnTo>
                        <a:pt x="36" y="181"/>
                      </a:lnTo>
                      <a:lnTo>
                        <a:pt x="40" y="181"/>
                      </a:lnTo>
                      <a:lnTo>
                        <a:pt x="46" y="179"/>
                      </a:lnTo>
                      <a:lnTo>
                        <a:pt x="52" y="175"/>
                      </a:lnTo>
                      <a:lnTo>
                        <a:pt x="60" y="167"/>
                      </a:lnTo>
                      <a:lnTo>
                        <a:pt x="73" y="151"/>
                      </a:lnTo>
                      <a:lnTo>
                        <a:pt x="89" y="130"/>
                      </a:lnTo>
                      <a:lnTo>
                        <a:pt x="103" y="108"/>
                      </a:lnTo>
                      <a:lnTo>
                        <a:pt x="117" y="90"/>
                      </a:lnTo>
                      <a:lnTo>
                        <a:pt x="127" y="70"/>
                      </a:lnTo>
                      <a:lnTo>
                        <a:pt x="101" y="34"/>
                      </a:lnTo>
                      <a:lnTo>
                        <a:pt x="89" y="12"/>
                      </a:lnTo>
                      <a:lnTo>
                        <a:pt x="81" y="0"/>
                      </a:lnTo>
                      <a:lnTo>
                        <a:pt x="89" y="18"/>
                      </a:lnTo>
                      <a:lnTo>
                        <a:pt x="93" y="28"/>
                      </a:lnTo>
                      <a:lnTo>
                        <a:pt x="95" y="42"/>
                      </a:lnTo>
                      <a:lnTo>
                        <a:pt x="97" y="54"/>
                      </a:lnTo>
                      <a:lnTo>
                        <a:pt x="97" y="62"/>
                      </a:lnTo>
                      <a:lnTo>
                        <a:pt x="97" y="68"/>
                      </a:lnTo>
                      <a:lnTo>
                        <a:pt x="95" y="82"/>
                      </a:lnTo>
                      <a:lnTo>
                        <a:pt x="91" y="88"/>
                      </a:lnTo>
                      <a:lnTo>
                        <a:pt x="89" y="96"/>
                      </a:lnTo>
                      <a:lnTo>
                        <a:pt x="81" y="104"/>
                      </a:lnTo>
                      <a:lnTo>
                        <a:pt x="79" y="106"/>
                      </a:lnTo>
                      <a:lnTo>
                        <a:pt x="75" y="108"/>
                      </a:lnTo>
                      <a:lnTo>
                        <a:pt x="71" y="106"/>
                      </a:lnTo>
                      <a:lnTo>
                        <a:pt x="69" y="100"/>
                      </a:lnTo>
                      <a:lnTo>
                        <a:pt x="68" y="94"/>
                      </a:lnTo>
                      <a:lnTo>
                        <a:pt x="68" y="84"/>
                      </a:lnTo>
                      <a:lnTo>
                        <a:pt x="69" y="76"/>
                      </a:lnTo>
                      <a:lnTo>
                        <a:pt x="71" y="68"/>
                      </a:lnTo>
                      <a:lnTo>
                        <a:pt x="73" y="62"/>
                      </a:lnTo>
                      <a:lnTo>
                        <a:pt x="73" y="54"/>
                      </a:lnTo>
                      <a:lnTo>
                        <a:pt x="71" y="38"/>
                      </a:lnTo>
                      <a:lnTo>
                        <a:pt x="68" y="20"/>
                      </a:lnTo>
                      <a:lnTo>
                        <a:pt x="64" y="8"/>
                      </a:lnTo>
                      <a:lnTo>
                        <a:pt x="64" y="22"/>
                      </a:lnTo>
                      <a:lnTo>
                        <a:pt x="64" y="38"/>
                      </a:lnTo>
                      <a:lnTo>
                        <a:pt x="60" y="54"/>
                      </a:lnTo>
                      <a:lnTo>
                        <a:pt x="56" y="72"/>
                      </a:lnTo>
                      <a:lnTo>
                        <a:pt x="50" y="88"/>
                      </a:lnTo>
                      <a:lnTo>
                        <a:pt x="44" y="106"/>
                      </a:lnTo>
                      <a:lnTo>
                        <a:pt x="34" y="120"/>
                      </a:lnTo>
                      <a:lnTo>
                        <a:pt x="24" y="133"/>
                      </a:lnTo>
                      <a:lnTo>
                        <a:pt x="16" y="143"/>
                      </a:lnTo>
                      <a:lnTo>
                        <a:pt x="10" y="149"/>
                      </a:lnTo>
                      <a:lnTo>
                        <a:pt x="0" y="155"/>
                      </a:lnTo>
                      <a:close/>
                    </a:path>
                  </a:pathLst>
                </a:custGeom>
                <a:solidFill>
                  <a:srgbClr val="C7877A"/>
                </a:solidFill>
                <a:ln w="9525">
                  <a:noFill/>
                  <a:round/>
                  <a:headEnd/>
                  <a:tailEnd/>
                </a:ln>
              </p:spPr>
              <p:txBody>
                <a:bodyPr/>
                <a:lstStyle/>
                <a:p>
                  <a:endParaRPr lang="en-US"/>
                </a:p>
              </p:txBody>
            </p:sp>
            <p:sp>
              <p:nvSpPr>
                <p:cNvPr id="431131" name="Freeform 27"/>
                <p:cNvSpPr>
                  <a:spLocks/>
                </p:cNvSpPr>
                <p:nvPr/>
              </p:nvSpPr>
              <p:spPr bwMode="auto">
                <a:xfrm>
                  <a:off x="4342" y="612"/>
                  <a:ext cx="64" cy="90"/>
                </a:xfrm>
                <a:custGeom>
                  <a:avLst/>
                  <a:gdLst/>
                  <a:ahLst/>
                  <a:cxnLst>
                    <a:cxn ang="0">
                      <a:pos x="81" y="0"/>
                    </a:cxn>
                    <a:cxn ang="0">
                      <a:pos x="85" y="4"/>
                    </a:cxn>
                    <a:cxn ang="0">
                      <a:pos x="89" y="12"/>
                    </a:cxn>
                    <a:cxn ang="0">
                      <a:pos x="101" y="34"/>
                    </a:cxn>
                    <a:cxn ang="0">
                      <a:pos x="127" y="70"/>
                    </a:cxn>
                    <a:cxn ang="0">
                      <a:pos x="117" y="90"/>
                    </a:cxn>
                    <a:cxn ang="0">
                      <a:pos x="89" y="130"/>
                    </a:cxn>
                    <a:cxn ang="0">
                      <a:pos x="73" y="151"/>
                    </a:cxn>
                    <a:cxn ang="0">
                      <a:pos x="60" y="167"/>
                    </a:cxn>
                    <a:cxn ang="0">
                      <a:pos x="52" y="175"/>
                    </a:cxn>
                    <a:cxn ang="0">
                      <a:pos x="46" y="179"/>
                    </a:cxn>
                    <a:cxn ang="0">
                      <a:pos x="40" y="181"/>
                    </a:cxn>
                    <a:cxn ang="0">
                      <a:pos x="38" y="181"/>
                    </a:cxn>
                    <a:cxn ang="0">
                      <a:pos x="36" y="181"/>
                    </a:cxn>
                    <a:cxn ang="0">
                      <a:pos x="22" y="173"/>
                    </a:cxn>
                    <a:cxn ang="0">
                      <a:pos x="12" y="165"/>
                    </a:cxn>
                    <a:cxn ang="0">
                      <a:pos x="4" y="159"/>
                    </a:cxn>
                    <a:cxn ang="0">
                      <a:pos x="0" y="155"/>
                    </a:cxn>
                    <a:cxn ang="0">
                      <a:pos x="10" y="149"/>
                    </a:cxn>
                    <a:cxn ang="0">
                      <a:pos x="16" y="143"/>
                    </a:cxn>
                    <a:cxn ang="0">
                      <a:pos x="24" y="133"/>
                    </a:cxn>
                    <a:cxn ang="0">
                      <a:pos x="36" y="120"/>
                    </a:cxn>
                    <a:cxn ang="0">
                      <a:pos x="46" y="106"/>
                    </a:cxn>
                    <a:cxn ang="0">
                      <a:pos x="52" y="92"/>
                    </a:cxn>
                    <a:cxn ang="0">
                      <a:pos x="58" y="76"/>
                    </a:cxn>
                    <a:cxn ang="0">
                      <a:pos x="62" y="60"/>
                    </a:cxn>
                    <a:cxn ang="0">
                      <a:pos x="64" y="44"/>
                    </a:cxn>
                    <a:cxn ang="0">
                      <a:pos x="66" y="26"/>
                    </a:cxn>
                    <a:cxn ang="0">
                      <a:pos x="64" y="8"/>
                    </a:cxn>
                    <a:cxn ang="0">
                      <a:pos x="68" y="26"/>
                    </a:cxn>
                    <a:cxn ang="0">
                      <a:pos x="68" y="40"/>
                    </a:cxn>
                    <a:cxn ang="0">
                      <a:pos x="68" y="52"/>
                    </a:cxn>
                    <a:cxn ang="0">
                      <a:pos x="66" y="64"/>
                    </a:cxn>
                    <a:cxn ang="0">
                      <a:pos x="64" y="74"/>
                    </a:cxn>
                    <a:cxn ang="0">
                      <a:pos x="62" y="82"/>
                    </a:cxn>
                    <a:cxn ang="0">
                      <a:pos x="54" y="100"/>
                    </a:cxn>
                    <a:cxn ang="0">
                      <a:pos x="48" y="114"/>
                    </a:cxn>
                    <a:cxn ang="0">
                      <a:pos x="42" y="126"/>
                    </a:cxn>
                    <a:cxn ang="0">
                      <a:pos x="30" y="143"/>
                    </a:cxn>
                    <a:cxn ang="0">
                      <a:pos x="28" y="149"/>
                    </a:cxn>
                    <a:cxn ang="0">
                      <a:pos x="28" y="151"/>
                    </a:cxn>
                    <a:cxn ang="0">
                      <a:pos x="30" y="151"/>
                    </a:cxn>
                    <a:cxn ang="0">
                      <a:pos x="38" y="145"/>
                    </a:cxn>
                    <a:cxn ang="0">
                      <a:pos x="56" y="133"/>
                    </a:cxn>
                    <a:cxn ang="0">
                      <a:pos x="71" y="120"/>
                    </a:cxn>
                    <a:cxn ang="0">
                      <a:pos x="77" y="114"/>
                    </a:cxn>
                    <a:cxn ang="0">
                      <a:pos x="85" y="108"/>
                    </a:cxn>
                    <a:cxn ang="0">
                      <a:pos x="95" y="94"/>
                    </a:cxn>
                    <a:cxn ang="0">
                      <a:pos x="101" y="84"/>
                    </a:cxn>
                    <a:cxn ang="0">
                      <a:pos x="105" y="74"/>
                    </a:cxn>
                    <a:cxn ang="0">
                      <a:pos x="107" y="66"/>
                    </a:cxn>
                    <a:cxn ang="0">
                      <a:pos x="105" y="60"/>
                    </a:cxn>
                    <a:cxn ang="0">
                      <a:pos x="105" y="56"/>
                    </a:cxn>
                    <a:cxn ang="0">
                      <a:pos x="103" y="44"/>
                    </a:cxn>
                    <a:cxn ang="0">
                      <a:pos x="97" y="32"/>
                    </a:cxn>
                    <a:cxn ang="0">
                      <a:pos x="81" y="0"/>
                    </a:cxn>
                  </a:cxnLst>
                  <a:rect l="0" t="0" r="r" b="b"/>
                  <a:pathLst>
                    <a:path w="127" h="181">
                      <a:moveTo>
                        <a:pt x="81" y="0"/>
                      </a:moveTo>
                      <a:lnTo>
                        <a:pt x="85" y="4"/>
                      </a:lnTo>
                      <a:lnTo>
                        <a:pt x="89" y="12"/>
                      </a:lnTo>
                      <a:lnTo>
                        <a:pt x="101" y="34"/>
                      </a:lnTo>
                      <a:lnTo>
                        <a:pt x="127" y="70"/>
                      </a:lnTo>
                      <a:lnTo>
                        <a:pt x="117" y="90"/>
                      </a:lnTo>
                      <a:lnTo>
                        <a:pt x="89" y="130"/>
                      </a:lnTo>
                      <a:lnTo>
                        <a:pt x="73" y="151"/>
                      </a:lnTo>
                      <a:lnTo>
                        <a:pt x="60" y="167"/>
                      </a:lnTo>
                      <a:lnTo>
                        <a:pt x="52" y="175"/>
                      </a:lnTo>
                      <a:lnTo>
                        <a:pt x="46" y="179"/>
                      </a:lnTo>
                      <a:lnTo>
                        <a:pt x="40" y="181"/>
                      </a:lnTo>
                      <a:lnTo>
                        <a:pt x="38" y="181"/>
                      </a:lnTo>
                      <a:lnTo>
                        <a:pt x="36" y="181"/>
                      </a:lnTo>
                      <a:lnTo>
                        <a:pt x="22" y="173"/>
                      </a:lnTo>
                      <a:lnTo>
                        <a:pt x="12" y="165"/>
                      </a:lnTo>
                      <a:lnTo>
                        <a:pt x="4" y="159"/>
                      </a:lnTo>
                      <a:lnTo>
                        <a:pt x="0" y="155"/>
                      </a:lnTo>
                      <a:lnTo>
                        <a:pt x="10" y="149"/>
                      </a:lnTo>
                      <a:lnTo>
                        <a:pt x="16" y="143"/>
                      </a:lnTo>
                      <a:lnTo>
                        <a:pt x="24" y="133"/>
                      </a:lnTo>
                      <a:lnTo>
                        <a:pt x="36" y="120"/>
                      </a:lnTo>
                      <a:lnTo>
                        <a:pt x="46" y="106"/>
                      </a:lnTo>
                      <a:lnTo>
                        <a:pt x="52" y="92"/>
                      </a:lnTo>
                      <a:lnTo>
                        <a:pt x="58" y="76"/>
                      </a:lnTo>
                      <a:lnTo>
                        <a:pt x="62" y="60"/>
                      </a:lnTo>
                      <a:lnTo>
                        <a:pt x="64" y="44"/>
                      </a:lnTo>
                      <a:lnTo>
                        <a:pt x="66" y="26"/>
                      </a:lnTo>
                      <a:lnTo>
                        <a:pt x="64" y="8"/>
                      </a:lnTo>
                      <a:lnTo>
                        <a:pt x="68" y="26"/>
                      </a:lnTo>
                      <a:lnTo>
                        <a:pt x="68" y="40"/>
                      </a:lnTo>
                      <a:lnTo>
                        <a:pt x="68" y="52"/>
                      </a:lnTo>
                      <a:lnTo>
                        <a:pt x="66" y="64"/>
                      </a:lnTo>
                      <a:lnTo>
                        <a:pt x="64" y="74"/>
                      </a:lnTo>
                      <a:lnTo>
                        <a:pt x="62" y="82"/>
                      </a:lnTo>
                      <a:lnTo>
                        <a:pt x="54" y="100"/>
                      </a:lnTo>
                      <a:lnTo>
                        <a:pt x="48" y="114"/>
                      </a:lnTo>
                      <a:lnTo>
                        <a:pt x="42" y="126"/>
                      </a:lnTo>
                      <a:lnTo>
                        <a:pt x="30" y="143"/>
                      </a:lnTo>
                      <a:lnTo>
                        <a:pt x="28" y="149"/>
                      </a:lnTo>
                      <a:lnTo>
                        <a:pt x="28" y="151"/>
                      </a:lnTo>
                      <a:lnTo>
                        <a:pt x="30" y="151"/>
                      </a:lnTo>
                      <a:lnTo>
                        <a:pt x="38" y="145"/>
                      </a:lnTo>
                      <a:lnTo>
                        <a:pt x="56" y="133"/>
                      </a:lnTo>
                      <a:lnTo>
                        <a:pt x="71" y="120"/>
                      </a:lnTo>
                      <a:lnTo>
                        <a:pt x="77" y="114"/>
                      </a:lnTo>
                      <a:lnTo>
                        <a:pt x="85" y="108"/>
                      </a:lnTo>
                      <a:lnTo>
                        <a:pt x="95" y="94"/>
                      </a:lnTo>
                      <a:lnTo>
                        <a:pt x="101" y="84"/>
                      </a:lnTo>
                      <a:lnTo>
                        <a:pt x="105" y="74"/>
                      </a:lnTo>
                      <a:lnTo>
                        <a:pt x="107" y="66"/>
                      </a:lnTo>
                      <a:lnTo>
                        <a:pt x="105" y="60"/>
                      </a:lnTo>
                      <a:lnTo>
                        <a:pt x="105" y="56"/>
                      </a:lnTo>
                      <a:lnTo>
                        <a:pt x="103" y="44"/>
                      </a:lnTo>
                      <a:lnTo>
                        <a:pt x="97" y="32"/>
                      </a:lnTo>
                      <a:lnTo>
                        <a:pt x="81" y="0"/>
                      </a:lnTo>
                      <a:close/>
                    </a:path>
                  </a:pathLst>
                </a:custGeom>
                <a:solidFill>
                  <a:srgbClr val="B3664C"/>
                </a:solidFill>
                <a:ln w="9525">
                  <a:noFill/>
                  <a:round/>
                  <a:headEnd/>
                  <a:tailEnd/>
                </a:ln>
              </p:spPr>
              <p:txBody>
                <a:bodyPr/>
                <a:lstStyle/>
                <a:p>
                  <a:endParaRPr lang="en-US"/>
                </a:p>
              </p:txBody>
            </p:sp>
            <p:sp>
              <p:nvSpPr>
                <p:cNvPr id="431132" name="Freeform 28"/>
                <p:cNvSpPr>
                  <a:spLocks/>
                </p:cNvSpPr>
                <p:nvPr/>
              </p:nvSpPr>
              <p:spPr bwMode="auto">
                <a:xfrm>
                  <a:off x="4342" y="612"/>
                  <a:ext cx="64" cy="90"/>
                </a:xfrm>
                <a:custGeom>
                  <a:avLst/>
                  <a:gdLst/>
                  <a:ahLst/>
                  <a:cxnLst>
                    <a:cxn ang="0">
                      <a:pos x="81" y="0"/>
                    </a:cxn>
                    <a:cxn ang="0">
                      <a:pos x="85" y="4"/>
                    </a:cxn>
                    <a:cxn ang="0">
                      <a:pos x="89" y="12"/>
                    </a:cxn>
                    <a:cxn ang="0">
                      <a:pos x="101" y="34"/>
                    </a:cxn>
                    <a:cxn ang="0">
                      <a:pos x="127" y="70"/>
                    </a:cxn>
                    <a:cxn ang="0">
                      <a:pos x="117" y="90"/>
                    </a:cxn>
                    <a:cxn ang="0">
                      <a:pos x="89" y="130"/>
                    </a:cxn>
                    <a:cxn ang="0">
                      <a:pos x="73" y="151"/>
                    </a:cxn>
                    <a:cxn ang="0">
                      <a:pos x="60" y="167"/>
                    </a:cxn>
                    <a:cxn ang="0">
                      <a:pos x="52" y="175"/>
                    </a:cxn>
                    <a:cxn ang="0">
                      <a:pos x="46" y="179"/>
                    </a:cxn>
                    <a:cxn ang="0">
                      <a:pos x="40" y="181"/>
                    </a:cxn>
                    <a:cxn ang="0">
                      <a:pos x="38" y="181"/>
                    </a:cxn>
                    <a:cxn ang="0">
                      <a:pos x="36" y="181"/>
                    </a:cxn>
                    <a:cxn ang="0">
                      <a:pos x="22" y="173"/>
                    </a:cxn>
                    <a:cxn ang="0">
                      <a:pos x="12" y="165"/>
                    </a:cxn>
                    <a:cxn ang="0">
                      <a:pos x="4" y="159"/>
                    </a:cxn>
                    <a:cxn ang="0">
                      <a:pos x="0" y="155"/>
                    </a:cxn>
                    <a:cxn ang="0">
                      <a:pos x="10" y="149"/>
                    </a:cxn>
                    <a:cxn ang="0">
                      <a:pos x="16" y="143"/>
                    </a:cxn>
                    <a:cxn ang="0">
                      <a:pos x="24" y="133"/>
                    </a:cxn>
                    <a:cxn ang="0">
                      <a:pos x="18" y="143"/>
                    </a:cxn>
                    <a:cxn ang="0">
                      <a:pos x="12" y="149"/>
                    </a:cxn>
                    <a:cxn ang="0">
                      <a:pos x="10" y="153"/>
                    </a:cxn>
                    <a:cxn ang="0">
                      <a:pos x="10" y="155"/>
                    </a:cxn>
                    <a:cxn ang="0">
                      <a:pos x="10" y="157"/>
                    </a:cxn>
                    <a:cxn ang="0">
                      <a:pos x="14" y="159"/>
                    </a:cxn>
                    <a:cxn ang="0">
                      <a:pos x="18" y="161"/>
                    </a:cxn>
                    <a:cxn ang="0">
                      <a:pos x="24" y="159"/>
                    </a:cxn>
                    <a:cxn ang="0">
                      <a:pos x="32" y="157"/>
                    </a:cxn>
                    <a:cxn ang="0">
                      <a:pos x="40" y="151"/>
                    </a:cxn>
                    <a:cxn ang="0">
                      <a:pos x="50" y="143"/>
                    </a:cxn>
                    <a:cxn ang="0">
                      <a:pos x="62" y="133"/>
                    </a:cxn>
                    <a:cxn ang="0">
                      <a:pos x="91" y="104"/>
                    </a:cxn>
                    <a:cxn ang="0">
                      <a:pos x="99" y="94"/>
                    </a:cxn>
                    <a:cxn ang="0">
                      <a:pos x="103" y="84"/>
                    </a:cxn>
                    <a:cxn ang="0">
                      <a:pos x="107" y="76"/>
                    </a:cxn>
                    <a:cxn ang="0">
                      <a:pos x="109" y="68"/>
                    </a:cxn>
                    <a:cxn ang="0">
                      <a:pos x="109" y="60"/>
                    </a:cxn>
                    <a:cxn ang="0">
                      <a:pos x="107" y="52"/>
                    </a:cxn>
                    <a:cxn ang="0">
                      <a:pos x="105" y="42"/>
                    </a:cxn>
                    <a:cxn ang="0">
                      <a:pos x="91" y="16"/>
                    </a:cxn>
                    <a:cxn ang="0">
                      <a:pos x="81" y="0"/>
                    </a:cxn>
                  </a:cxnLst>
                  <a:rect l="0" t="0" r="r" b="b"/>
                  <a:pathLst>
                    <a:path w="127" h="181">
                      <a:moveTo>
                        <a:pt x="81" y="0"/>
                      </a:moveTo>
                      <a:lnTo>
                        <a:pt x="85" y="4"/>
                      </a:lnTo>
                      <a:lnTo>
                        <a:pt x="89" y="12"/>
                      </a:lnTo>
                      <a:lnTo>
                        <a:pt x="101" y="34"/>
                      </a:lnTo>
                      <a:lnTo>
                        <a:pt x="127" y="70"/>
                      </a:lnTo>
                      <a:lnTo>
                        <a:pt x="117" y="90"/>
                      </a:lnTo>
                      <a:lnTo>
                        <a:pt x="89" y="130"/>
                      </a:lnTo>
                      <a:lnTo>
                        <a:pt x="73" y="151"/>
                      </a:lnTo>
                      <a:lnTo>
                        <a:pt x="60" y="167"/>
                      </a:lnTo>
                      <a:lnTo>
                        <a:pt x="52" y="175"/>
                      </a:lnTo>
                      <a:lnTo>
                        <a:pt x="46" y="179"/>
                      </a:lnTo>
                      <a:lnTo>
                        <a:pt x="40" y="181"/>
                      </a:lnTo>
                      <a:lnTo>
                        <a:pt x="38" y="181"/>
                      </a:lnTo>
                      <a:lnTo>
                        <a:pt x="36" y="181"/>
                      </a:lnTo>
                      <a:lnTo>
                        <a:pt x="22" y="173"/>
                      </a:lnTo>
                      <a:lnTo>
                        <a:pt x="12" y="165"/>
                      </a:lnTo>
                      <a:lnTo>
                        <a:pt x="4" y="159"/>
                      </a:lnTo>
                      <a:lnTo>
                        <a:pt x="0" y="155"/>
                      </a:lnTo>
                      <a:lnTo>
                        <a:pt x="10" y="149"/>
                      </a:lnTo>
                      <a:lnTo>
                        <a:pt x="16" y="143"/>
                      </a:lnTo>
                      <a:lnTo>
                        <a:pt x="24" y="133"/>
                      </a:lnTo>
                      <a:lnTo>
                        <a:pt x="18" y="143"/>
                      </a:lnTo>
                      <a:lnTo>
                        <a:pt x="12" y="149"/>
                      </a:lnTo>
                      <a:lnTo>
                        <a:pt x="10" y="153"/>
                      </a:lnTo>
                      <a:lnTo>
                        <a:pt x="10" y="155"/>
                      </a:lnTo>
                      <a:lnTo>
                        <a:pt x="10" y="157"/>
                      </a:lnTo>
                      <a:lnTo>
                        <a:pt x="14" y="159"/>
                      </a:lnTo>
                      <a:lnTo>
                        <a:pt x="18" y="161"/>
                      </a:lnTo>
                      <a:lnTo>
                        <a:pt x="24" y="159"/>
                      </a:lnTo>
                      <a:lnTo>
                        <a:pt x="32" y="157"/>
                      </a:lnTo>
                      <a:lnTo>
                        <a:pt x="40" y="151"/>
                      </a:lnTo>
                      <a:lnTo>
                        <a:pt x="50" y="143"/>
                      </a:lnTo>
                      <a:lnTo>
                        <a:pt x="62" y="133"/>
                      </a:lnTo>
                      <a:lnTo>
                        <a:pt x="91" y="104"/>
                      </a:lnTo>
                      <a:lnTo>
                        <a:pt x="99" y="94"/>
                      </a:lnTo>
                      <a:lnTo>
                        <a:pt x="103" y="84"/>
                      </a:lnTo>
                      <a:lnTo>
                        <a:pt x="107" y="76"/>
                      </a:lnTo>
                      <a:lnTo>
                        <a:pt x="109" y="68"/>
                      </a:lnTo>
                      <a:lnTo>
                        <a:pt x="109" y="60"/>
                      </a:lnTo>
                      <a:lnTo>
                        <a:pt x="107" y="52"/>
                      </a:lnTo>
                      <a:lnTo>
                        <a:pt x="105" y="42"/>
                      </a:lnTo>
                      <a:lnTo>
                        <a:pt x="91" y="16"/>
                      </a:lnTo>
                      <a:lnTo>
                        <a:pt x="81" y="0"/>
                      </a:lnTo>
                      <a:close/>
                    </a:path>
                  </a:pathLst>
                </a:custGeom>
                <a:solidFill>
                  <a:srgbClr val="000000"/>
                </a:solidFill>
                <a:ln w="9525">
                  <a:noFill/>
                  <a:round/>
                  <a:headEnd/>
                  <a:tailEnd/>
                </a:ln>
              </p:spPr>
              <p:txBody>
                <a:bodyPr/>
                <a:lstStyle/>
                <a:p>
                  <a:endParaRPr lang="en-US"/>
                </a:p>
              </p:txBody>
            </p:sp>
            <p:sp>
              <p:nvSpPr>
                <p:cNvPr id="431133" name="Freeform 29"/>
                <p:cNvSpPr>
                  <a:spLocks/>
                </p:cNvSpPr>
                <p:nvPr/>
              </p:nvSpPr>
              <p:spPr bwMode="auto">
                <a:xfrm>
                  <a:off x="4342" y="611"/>
                  <a:ext cx="64" cy="91"/>
                </a:xfrm>
                <a:custGeom>
                  <a:avLst/>
                  <a:gdLst/>
                  <a:ahLst/>
                  <a:cxnLst>
                    <a:cxn ang="0">
                      <a:pos x="81" y="0"/>
                    </a:cxn>
                    <a:cxn ang="0">
                      <a:pos x="101" y="34"/>
                    </a:cxn>
                    <a:cxn ang="0">
                      <a:pos x="127" y="72"/>
                    </a:cxn>
                    <a:cxn ang="0">
                      <a:pos x="89" y="132"/>
                    </a:cxn>
                    <a:cxn ang="0">
                      <a:pos x="58" y="169"/>
                    </a:cxn>
                    <a:cxn ang="0">
                      <a:pos x="46" y="181"/>
                    </a:cxn>
                    <a:cxn ang="0">
                      <a:pos x="36" y="183"/>
                    </a:cxn>
                    <a:cxn ang="0">
                      <a:pos x="10" y="167"/>
                    </a:cxn>
                    <a:cxn ang="0">
                      <a:pos x="0" y="157"/>
                    </a:cxn>
                    <a:cxn ang="0">
                      <a:pos x="24" y="135"/>
                    </a:cxn>
                    <a:cxn ang="0">
                      <a:pos x="12" y="151"/>
                    </a:cxn>
                    <a:cxn ang="0">
                      <a:pos x="10" y="157"/>
                    </a:cxn>
                    <a:cxn ang="0">
                      <a:pos x="14" y="161"/>
                    </a:cxn>
                    <a:cxn ang="0">
                      <a:pos x="24" y="161"/>
                    </a:cxn>
                    <a:cxn ang="0">
                      <a:pos x="40" y="153"/>
                    </a:cxn>
                    <a:cxn ang="0">
                      <a:pos x="62" y="133"/>
                    </a:cxn>
                    <a:cxn ang="0">
                      <a:pos x="91" y="104"/>
                    </a:cxn>
                    <a:cxn ang="0">
                      <a:pos x="103" y="86"/>
                    </a:cxn>
                    <a:cxn ang="0">
                      <a:pos x="109" y="70"/>
                    </a:cxn>
                    <a:cxn ang="0">
                      <a:pos x="107" y="54"/>
                    </a:cxn>
                    <a:cxn ang="0">
                      <a:pos x="105" y="44"/>
                    </a:cxn>
                    <a:cxn ang="0">
                      <a:pos x="81" y="0"/>
                    </a:cxn>
                  </a:cxnLst>
                  <a:rect l="0" t="0" r="r" b="b"/>
                  <a:pathLst>
                    <a:path w="127" h="183">
                      <a:moveTo>
                        <a:pt x="81" y="0"/>
                      </a:moveTo>
                      <a:lnTo>
                        <a:pt x="101" y="34"/>
                      </a:lnTo>
                      <a:lnTo>
                        <a:pt x="127" y="72"/>
                      </a:lnTo>
                      <a:lnTo>
                        <a:pt x="89" y="132"/>
                      </a:lnTo>
                      <a:lnTo>
                        <a:pt x="58" y="169"/>
                      </a:lnTo>
                      <a:lnTo>
                        <a:pt x="46" y="181"/>
                      </a:lnTo>
                      <a:lnTo>
                        <a:pt x="36" y="183"/>
                      </a:lnTo>
                      <a:lnTo>
                        <a:pt x="10" y="167"/>
                      </a:lnTo>
                      <a:lnTo>
                        <a:pt x="0" y="157"/>
                      </a:lnTo>
                      <a:lnTo>
                        <a:pt x="24" y="135"/>
                      </a:lnTo>
                      <a:lnTo>
                        <a:pt x="12" y="151"/>
                      </a:lnTo>
                      <a:lnTo>
                        <a:pt x="10" y="157"/>
                      </a:lnTo>
                      <a:lnTo>
                        <a:pt x="14" y="161"/>
                      </a:lnTo>
                      <a:lnTo>
                        <a:pt x="24" y="161"/>
                      </a:lnTo>
                      <a:lnTo>
                        <a:pt x="40" y="153"/>
                      </a:lnTo>
                      <a:lnTo>
                        <a:pt x="62" y="133"/>
                      </a:lnTo>
                      <a:lnTo>
                        <a:pt x="91" y="104"/>
                      </a:lnTo>
                      <a:lnTo>
                        <a:pt x="103" y="86"/>
                      </a:lnTo>
                      <a:lnTo>
                        <a:pt x="109" y="70"/>
                      </a:lnTo>
                      <a:lnTo>
                        <a:pt x="107" y="54"/>
                      </a:lnTo>
                      <a:lnTo>
                        <a:pt x="105" y="44"/>
                      </a:lnTo>
                      <a:lnTo>
                        <a:pt x="81" y="0"/>
                      </a:lnTo>
                    </a:path>
                  </a:pathLst>
                </a:custGeom>
                <a:noFill/>
                <a:ln w="1588">
                  <a:solidFill>
                    <a:srgbClr val="000000"/>
                  </a:solidFill>
                  <a:prstDash val="solid"/>
                  <a:round/>
                  <a:headEnd/>
                  <a:tailEnd/>
                </a:ln>
              </p:spPr>
              <p:txBody>
                <a:bodyPr/>
                <a:lstStyle/>
                <a:p>
                  <a:endParaRPr lang="en-US"/>
                </a:p>
              </p:txBody>
            </p:sp>
            <p:sp>
              <p:nvSpPr>
                <p:cNvPr id="431134" name="Freeform 30"/>
                <p:cNvSpPr>
                  <a:spLocks/>
                </p:cNvSpPr>
                <p:nvPr/>
              </p:nvSpPr>
              <p:spPr bwMode="auto">
                <a:xfrm>
                  <a:off x="4265" y="573"/>
                  <a:ext cx="58" cy="120"/>
                </a:xfrm>
                <a:custGeom>
                  <a:avLst/>
                  <a:gdLst/>
                  <a:ahLst/>
                  <a:cxnLst>
                    <a:cxn ang="0">
                      <a:pos x="98" y="239"/>
                    </a:cxn>
                    <a:cxn ang="0">
                      <a:pos x="88" y="221"/>
                    </a:cxn>
                    <a:cxn ang="0">
                      <a:pos x="56" y="168"/>
                    </a:cxn>
                    <a:cxn ang="0">
                      <a:pos x="46" y="148"/>
                    </a:cxn>
                    <a:cxn ang="0">
                      <a:pos x="30" y="114"/>
                    </a:cxn>
                    <a:cxn ang="0">
                      <a:pos x="20" y="86"/>
                    </a:cxn>
                    <a:cxn ang="0">
                      <a:pos x="12" y="82"/>
                    </a:cxn>
                    <a:cxn ang="0">
                      <a:pos x="10" y="52"/>
                    </a:cxn>
                    <a:cxn ang="0">
                      <a:pos x="0" y="0"/>
                    </a:cxn>
                    <a:cxn ang="0">
                      <a:pos x="32" y="14"/>
                    </a:cxn>
                    <a:cxn ang="0">
                      <a:pos x="48" y="32"/>
                    </a:cxn>
                    <a:cxn ang="0">
                      <a:pos x="58" y="36"/>
                    </a:cxn>
                    <a:cxn ang="0">
                      <a:pos x="70" y="36"/>
                    </a:cxn>
                    <a:cxn ang="0">
                      <a:pos x="78" y="46"/>
                    </a:cxn>
                    <a:cxn ang="0">
                      <a:pos x="90" y="52"/>
                    </a:cxn>
                    <a:cxn ang="0">
                      <a:pos x="108" y="54"/>
                    </a:cxn>
                    <a:cxn ang="0">
                      <a:pos x="112" y="60"/>
                    </a:cxn>
                    <a:cxn ang="0">
                      <a:pos x="96" y="68"/>
                    </a:cxn>
                    <a:cxn ang="0">
                      <a:pos x="76" y="78"/>
                    </a:cxn>
                    <a:cxn ang="0">
                      <a:pos x="72" y="86"/>
                    </a:cxn>
                    <a:cxn ang="0">
                      <a:pos x="78" y="94"/>
                    </a:cxn>
                    <a:cxn ang="0">
                      <a:pos x="78" y="118"/>
                    </a:cxn>
                    <a:cxn ang="0">
                      <a:pos x="78" y="136"/>
                    </a:cxn>
                    <a:cxn ang="0">
                      <a:pos x="84" y="148"/>
                    </a:cxn>
                    <a:cxn ang="0">
                      <a:pos x="74" y="156"/>
                    </a:cxn>
                    <a:cxn ang="0">
                      <a:pos x="86" y="162"/>
                    </a:cxn>
                    <a:cxn ang="0">
                      <a:pos x="90" y="170"/>
                    </a:cxn>
                    <a:cxn ang="0">
                      <a:pos x="86" y="178"/>
                    </a:cxn>
                    <a:cxn ang="0">
                      <a:pos x="72" y="174"/>
                    </a:cxn>
                    <a:cxn ang="0">
                      <a:pos x="74" y="180"/>
                    </a:cxn>
                    <a:cxn ang="0">
                      <a:pos x="76" y="182"/>
                    </a:cxn>
                    <a:cxn ang="0">
                      <a:pos x="88" y="182"/>
                    </a:cxn>
                    <a:cxn ang="0">
                      <a:pos x="102" y="188"/>
                    </a:cxn>
                    <a:cxn ang="0">
                      <a:pos x="116" y="188"/>
                    </a:cxn>
                    <a:cxn ang="0">
                      <a:pos x="108" y="194"/>
                    </a:cxn>
                    <a:cxn ang="0">
                      <a:pos x="94" y="209"/>
                    </a:cxn>
                    <a:cxn ang="0">
                      <a:pos x="98" y="213"/>
                    </a:cxn>
                    <a:cxn ang="0">
                      <a:pos x="110" y="211"/>
                    </a:cxn>
                    <a:cxn ang="0">
                      <a:pos x="118" y="217"/>
                    </a:cxn>
                    <a:cxn ang="0">
                      <a:pos x="118" y="227"/>
                    </a:cxn>
                    <a:cxn ang="0">
                      <a:pos x="108" y="229"/>
                    </a:cxn>
                    <a:cxn ang="0">
                      <a:pos x="100" y="225"/>
                    </a:cxn>
                    <a:cxn ang="0">
                      <a:pos x="100" y="237"/>
                    </a:cxn>
                  </a:cxnLst>
                  <a:rect l="0" t="0" r="r" b="b"/>
                  <a:pathLst>
                    <a:path w="118" h="241">
                      <a:moveTo>
                        <a:pt x="106" y="241"/>
                      </a:moveTo>
                      <a:lnTo>
                        <a:pt x="100" y="241"/>
                      </a:lnTo>
                      <a:lnTo>
                        <a:pt x="98" y="239"/>
                      </a:lnTo>
                      <a:lnTo>
                        <a:pt x="96" y="237"/>
                      </a:lnTo>
                      <a:lnTo>
                        <a:pt x="92" y="231"/>
                      </a:lnTo>
                      <a:lnTo>
                        <a:pt x="88" y="221"/>
                      </a:lnTo>
                      <a:lnTo>
                        <a:pt x="82" y="208"/>
                      </a:lnTo>
                      <a:lnTo>
                        <a:pt x="74" y="194"/>
                      </a:lnTo>
                      <a:lnTo>
                        <a:pt x="56" y="168"/>
                      </a:lnTo>
                      <a:lnTo>
                        <a:pt x="54" y="164"/>
                      </a:lnTo>
                      <a:lnTo>
                        <a:pt x="50" y="160"/>
                      </a:lnTo>
                      <a:lnTo>
                        <a:pt x="46" y="148"/>
                      </a:lnTo>
                      <a:lnTo>
                        <a:pt x="42" y="138"/>
                      </a:lnTo>
                      <a:lnTo>
                        <a:pt x="36" y="126"/>
                      </a:lnTo>
                      <a:lnTo>
                        <a:pt x="30" y="114"/>
                      </a:lnTo>
                      <a:lnTo>
                        <a:pt x="26" y="102"/>
                      </a:lnTo>
                      <a:lnTo>
                        <a:pt x="22" y="88"/>
                      </a:lnTo>
                      <a:lnTo>
                        <a:pt x="20" y="86"/>
                      </a:lnTo>
                      <a:lnTo>
                        <a:pt x="16" y="84"/>
                      </a:lnTo>
                      <a:lnTo>
                        <a:pt x="14" y="82"/>
                      </a:lnTo>
                      <a:lnTo>
                        <a:pt x="12" y="82"/>
                      </a:lnTo>
                      <a:lnTo>
                        <a:pt x="12" y="80"/>
                      </a:lnTo>
                      <a:lnTo>
                        <a:pt x="10" y="64"/>
                      </a:lnTo>
                      <a:lnTo>
                        <a:pt x="10" y="52"/>
                      </a:lnTo>
                      <a:lnTo>
                        <a:pt x="8" y="44"/>
                      </a:lnTo>
                      <a:lnTo>
                        <a:pt x="4" y="24"/>
                      </a:lnTo>
                      <a:lnTo>
                        <a:pt x="0" y="0"/>
                      </a:lnTo>
                      <a:lnTo>
                        <a:pt x="14" y="6"/>
                      </a:lnTo>
                      <a:lnTo>
                        <a:pt x="24" y="10"/>
                      </a:lnTo>
                      <a:lnTo>
                        <a:pt x="32" y="14"/>
                      </a:lnTo>
                      <a:lnTo>
                        <a:pt x="38" y="18"/>
                      </a:lnTo>
                      <a:lnTo>
                        <a:pt x="44" y="26"/>
                      </a:lnTo>
                      <a:lnTo>
                        <a:pt x="48" y="32"/>
                      </a:lnTo>
                      <a:lnTo>
                        <a:pt x="48" y="34"/>
                      </a:lnTo>
                      <a:lnTo>
                        <a:pt x="52" y="34"/>
                      </a:lnTo>
                      <a:lnTo>
                        <a:pt x="58" y="36"/>
                      </a:lnTo>
                      <a:lnTo>
                        <a:pt x="66" y="36"/>
                      </a:lnTo>
                      <a:lnTo>
                        <a:pt x="68" y="36"/>
                      </a:lnTo>
                      <a:lnTo>
                        <a:pt x="70" y="36"/>
                      </a:lnTo>
                      <a:lnTo>
                        <a:pt x="72" y="42"/>
                      </a:lnTo>
                      <a:lnTo>
                        <a:pt x="74" y="44"/>
                      </a:lnTo>
                      <a:lnTo>
                        <a:pt x="78" y="46"/>
                      </a:lnTo>
                      <a:lnTo>
                        <a:pt x="80" y="50"/>
                      </a:lnTo>
                      <a:lnTo>
                        <a:pt x="86" y="52"/>
                      </a:lnTo>
                      <a:lnTo>
                        <a:pt x="90" y="52"/>
                      </a:lnTo>
                      <a:lnTo>
                        <a:pt x="96" y="52"/>
                      </a:lnTo>
                      <a:lnTo>
                        <a:pt x="102" y="52"/>
                      </a:lnTo>
                      <a:lnTo>
                        <a:pt x="108" y="54"/>
                      </a:lnTo>
                      <a:lnTo>
                        <a:pt x="110" y="56"/>
                      </a:lnTo>
                      <a:lnTo>
                        <a:pt x="112" y="58"/>
                      </a:lnTo>
                      <a:lnTo>
                        <a:pt x="112" y="60"/>
                      </a:lnTo>
                      <a:lnTo>
                        <a:pt x="110" y="62"/>
                      </a:lnTo>
                      <a:lnTo>
                        <a:pt x="104" y="66"/>
                      </a:lnTo>
                      <a:lnTo>
                        <a:pt x="96" y="68"/>
                      </a:lnTo>
                      <a:lnTo>
                        <a:pt x="88" y="72"/>
                      </a:lnTo>
                      <a:lnTo>
                        <a:pt x="82" y="74"/>
                      </a:lnTo>
                      <a:lnTo>
                        <a:pt x="76" y="78"/>
                      </a:lnTo>
                      <a:lnTo>
                        <a:pt x="74" y="80"/>
                      </a:lnTo>
                      <a:lnTo>
                        <a:pt x="72" y="84"/>
                      </a:lnTo>
                      <a:lnTo>
                        <a:pt x="72" y="86"/>
                      </a:lnTo>
                      <a:lnTo>
                        <a:pt x="74" y="90"/>
                      </a:lnTo>
                      <a:lnTo>
                        <a:pt x="76" y="92"/>
                      </a:lnTo>
                      <a:lnTo>
                        <a:pt x="78" y="94"/>
                      </a:lnTo>
                      <a:lnTo>
                        <a:pt x="80" y="98"/>
                      </a:lnTo>
                      <a:lnTo>
                        <a:pt x="80" y="108"/>
                      </a:lnTo>
                      <a:lnTo>
                        <a:pt x="78" y="118"/>
                      </a:lnTo>
                      <a:lnTo>
                        <a:pt x="78" y="128"/>
                      </a:lnTo>
                      <a:lnTo>
                        <a:pt x="78" y="132"/>
                      </a:lnTo>
                      <a:lnTo>
                        <a:pt x="78" y="136"/>
                      </a:lnTo>
                      <a:lnTo>
                        <a:pt x="82" y="142"/>
                      </a:lnTo>
                      <a:lnTo>
                        <a:pt x="84" y="146"/>
                      </a:lnTo>
                      <a:lnTo>
                        <a:pt x="84" y="148"/>
                      </a:lnTo>
                      <a:lnTo>
                        <a:pt x="80" y="150"/>
                      </a:lnTo>
                      <a:lnTo>
                        <a:pt x="76" y="154"/>
                      </a:lnTo>
                      <a:lnTo>
                        <a:pt x="74" y="156"/>
                      </a:lnTo>
                      <a:lnTo>
                        <a:pt x="76" y="158"/>
                      </a:lnTo>
                      <a:lnTo>
                        <a:pt x="80" y="160"/>
                      </a:lnTo>
                      <a:lnTo>
                        <a:pt x="86" y="162"/>
                      </a:lnTo>
                      <a:lnTo>
                        <a:pt x="90" y="162"/>
                      </a:lnTo>
                      <a:lnTo>
                        <a:pt x="90" y="166"/>
                      </a:lnTo>
                      <a:lnTo>
                        <a:pt x="90" y="170"/>
                      </a:lnTo>
                      <a:lnTo>
                        <a:pt x="90" y="174"/>
                      </a:lnTo>
                      <a:lnTo>
                        <a:pt x="90" y="176"/>
                      </a:lnTo>
                      <a:lnTo>
                        <a:pt x="86" y="178"/>
                      </a:lnTo>
                      <a:lnTo>
                        <a:pt x="82" y="178"/>
                      </a:lnTo>
                      <a:lnTo>
                        <a:pt x="78" y="176"/>
                      </a:lnTo>
                      <a:lnTo>
                        <a:pt x="72" y="174"/>
                      </a:lnTo>
                      <a:lnTo>
                        <a:pt x="72" y="176"/>
                      </a:lnTo>
                      <a:lnTo>
                        <a:pt x="74" y="178"/>
                      </a:lnTo>
                      <a:lnTo>
                        <a:pt x="74" y="180"/>
                      </a:lnTo>
                      <a:lnTo>
                        <a:pt x="74" y="188"/>
                      </a:lnTo>
                      <a:lnTo>
                        <a:pt x="74" y="184"/>
                      </a:lnTo>
                      <a:lnTo>
                        <a:pt x="76" y="182"/>
                      </a:lnTo>
                      <a:lnTo>
                        <a:pt x="78" y="180"/>
                      </a:lnTo>
                      <a:lnTo>
                        <a:pt x="84" y="180"/>
                      </a:lnTo>
                      <a:lnTo>
                        <a:pt x="88" y="182"/>
                      </a:lnTo>
                      <a:lnTo>
                        <a:pt x="92" y="186"/>
                      </a:lnTo>
                      <a:lnTo>
                        <a:pt x="98" y="188"/>
                      </a:lnTo>
                      <a:lnTo>
                        <a:pt x="102" y="188"/>
                      </a:lnTo>
                      <a:lnTo>
                        <a:pt x="110" y="188"/>
                      </a:lnTo>
                      <a:lnTo>
                        <a:pt x="114" y="188"/>
                      </a:lnTo>
                      <a:lnTo>
                        <a:pt x="116" y="188"/>
                      </a:lnTo>
                      <a:lnTo>
                        <a:pt x="116" y="190"/>
                      </a:lnTo>
                      <a:lnTo>
                        <a:pt x="112" y="192"/>
                      </a:lnTo>
                      <a:lnTo>
                        <a:pt x="108" y="194"/>
                      </a:lnTo>
                      <a:lnTo>
                        <a:pt x="104" y="196"/>
                      </a:lnTo>
                      <a:lnTo>
                        <a:pt x="98" y="204"/>
                      </a:lnTo>
                      <a:lnTo>
                        <a:pt x="94" y="209"/>
                      </a:lnTo>
                      <a:lnTo>
                        <a:pt x="92" y="215"/>
                      </a:lnTo>
                      <a:lnTo>
                        <a:pt x="94" y="213"/>
                      </a:lnTo>
                      <a:lnTo>
                        <a:pt x="98" y="213"/>
                      </a:lnTo>
                      <a:lnTo>
                        <a:pt x="102" y="211"/>
                      </a:lnTo>
                      <a:lnTo>
                        <a:pt x="106" y="211"/>
                      </a:lnTo>
                      <a:lnTo>
                        <a:pt x="110" y="211"/>
                      </a:lnTo>
                      <a:lnTo>
                        <a:pt x="114" y="213"/>
                      </a:lnTo>
                      <a:lnTo>
                        <a:pt x="118" y="215"/>
                      </a:lnTo>
                      <a:lnTo>
                        <a:pt x="118" y="217"/>
                      </a:lnTo>
                      <a:lnTo>
                        <a:pt x="118" y="219"/>
                      </a:lnTo>
                      <a:lnTo>
                        <a:pt x="118" y="225"/>
                      </a:lnTo>
                      <a:lnTo>
                        <a:pt x="118" y="227"/>
                      </a:lnTo>
                      <a:lnTo>
                        <a:pt x="116" y="229"/>
                      </a:lnTo>
                      <a:lnTo>
                        <a:pt x="112" y="229"/>
                      </a:lnTo>
                      <a:lnTo>
                        <a:pt x="108" y="229"/>
                      </a:lnTo>
                      <a:lnTo>
                        <a:pt x="106" y="227"/>
                      </a:lnTo>
                      <a:lnTo>
                        <a:pt x="102" y="225"/>
                      </a:lnTo>
                      <a:lnTo>
                        <a:pt x="100" y="225"/>
                      </a:lnTo>
                      <a:lnTo>
                        <a:pt x="98" y="229"/>
                      </a:lnTo>
                      <a:lnTo>
                        <a:pt x="98" y="235"/>
                      </a:lnTo>
                      <a:lnTo>
                        <a:pt x="100" y="237"/>
                      </a:lnTo>
                      <a:lnTo>
                        <a:pt x="104" y="241"/>
                      </a:lnTo>
                      <a:lnTo>
                        <a:pt x="106" y="241"/>
                      </a:lnTo>
                      <a:close/>
                    </a:path>
                  </a:pathLst>
                </a:custGeom>
                <a:solidFill>
                  <a:srgbClr val="FFE6CC"/>
                </a:solidFill>
                <a:ln w="9525">
                  <a:noFill/>
                  <a:round/>
                  <a:headEnd/>
                  <a:tailEnd/>
                </a:ln>
              </p:spPr>
              <p:txBody>
                <a:bodyPr/>
                <a:lstStyle/>
                <a:p>
                  <a:endParaRPr lang="en-US"/>
                </a:p>
              </p:txBody>
            </p:sp>
            <p:sp>
              <p:nvSpPr>
                <p:cNvPr id="431135" name="Freeform 31"/>
                <p:cNvSpPr>
                  <a:spLocks/>
                </p:cNvSpPr>
                <p:nvPr/>
              </p:nvSpPr>
              <p:spPr bwMode="auto">
                <a:xfrm>
                  <a:off x="4307" y="659"/>
                  <a:ext cx="27" cy="7"/>
                </a:xfrm>
                <a:custGeom>
                  <a:avLst/>
                  <a:gdLst/>
                  <a:ahLst/>
                  <a:cxnLst>
                    <a:cxn ang="0">
                      <a:pos x="18" y="14"/>
                    </a:cxn>
                    <a:cxn ang="0">
                      <a:pos x="16" y="14"/>
                    </a:cxn>
                    <a:cxn ang="0">
                      <a:pos x="14" y="14"/>
                    </a:cxn>
                    <a:cxn ang="0">
                      <a:pos x="8" y="12"/>
                    </a:cxn>
                    <a:cxn ang="0">
                      <a:pos x="4" y="8"/>
                    </a:cxn>
                    <a:cxn ang="0">
                      <a:pos x="0" y="6"/>
                    </a:cxn>
                    <a:cxn ang="0">
                      <a:pos x="4" y="6"/>
                    </a:cxn>
                    <a:cxn ang="0">
                      <a:pos x="8" y="8"/>
                    </a:cxn>
                    <a:cxn ang="0">
                      <a:pos x="12" y="10"/>
                    </a:cxn>
                    <a:cxn ang="0">
                      <a:pos x="14" y="12"/>
                    </a:cxn>
                    <a:cxn ang="0">
                      <a:pos x="16" y="12"/>
                    </a:cxn>
                    <a:cxn ang="0">
                      <a:pos x="26" y="8"/>
                    </a:cxn>
                    <a:cxn ang="0">
                      <a:pos x="32" y="6"/>
                    </a:cxn>
                    <a:cxn ang="0">
                      <a:pos x="36" y="4"/>
                    </a:cxn>
                    <a:cxn ang="0">
                      <a:pos x="46" y="2"/>
                    </a:cxn>
                    <a:cxn ang="0">
                      <a:pos x="52" y="0"/>
                    </a:cxn>
                    <a:cxn ang="0">
                      <a:pos x="54" y="0"/>
                    </a:cxn>
                    <a:cxn ang="0">
                      <a:pos x="56" y="0"/>
                    </a:cxn>
                    <a:cxn ang="0">
                      <a:pos x="52" y="0"/>
                    </a:cxn>
                    <a:cxn ang="0">
                      <a:pos x="46" y="2"/>
                    </a:cxn>
                    <a:cxn ang="0">
                      <a:pos x="34" y="8"/>
                    </a:cxn>
                    <a:cxn ang="0">
                      <a:pos x="26" y="12"/>
                    </a:cxn>
                    <a:cxn ang="0">
                      <a:pos x="18" y="14"/>
                    </a:cxn>
                  </a:cxnLst>
                  <a:rect l="0" t="0" r="r" b="b"/>
                  <a:pathLst>
                    <a:path w="56" h="14">
                      <a:moveTo>
                        <a:pt x="18" y="14"/>
                      </a:moveTo>
                      <a:lnTo>
                        <a:pt x="16" y="14"/>
                      </a:lnTo>
                      <a:lnTo>
                        <a:pt x="14" y="14"/>
                      </a:lnTo>
                      <a:lnTo>
                        <a:pt x="8" y="12"/>
                      </a:lnTo>
                      <a:lnTo>
                        <a:pt x="4" y="8"/>
                      </a:lnTo>
                      <a:lnTo>
                        <a:pt x="0" y="6"/>
                      </a:lnTo>
                      <a:lnTo>
                        <a:pt x="4" y="6"/>
                      </a:lnTo>
                      <a:lnTo>
                        <a:pt x="8" y="8"/>
                      </a:lnTo>
                      <a:lnTo>
                        <a:pt x="12" y="10"/>
                      </a:lnTo>
                      <a:lnTo>
                        <a:pt x="14" y="12"/>
                      </a:lnTo>
                      <a:lnTo>
                        <a:pt x="16" y="12"/>
                      </a:lnTo>
                      <a:lnTo>
                        <a:pt x="26" y="8"/>
                      </a:lnTo>
                      <a:lnTo>
                        <a:pt x="32" y="6"/>
                      </a:lnTo>
                      <a:lnTo>
                        <a:pt x="36" y="4"/>
                      </a:lnTo>
                      <a:lnTo>
                        <a:pt x="46" y="2"/>
                      </a:lnTo>
                      <a:lnTo>
                        <a:pt x="52" y="0"/>
                      </a:lnTo>
                      <a:lnTo>
                        <a:pt x="54" y="0"/>
                      </a:lnTo>
                      <a:lnTo>
                        <a:pt x="56" y="0"/>
                      </a:lnTo>
                      <a:lnTo>
                        <a:pt x="52" y="0"/>
                      </a:lnTo>
                      <a:lnTo>
                        <a:pt x="46" y="2"/>
                      </a:lnTo>
                      <a:lnTo>
                        <a:pt x="34" y="8"/>
                      </a:lnTo>
                      <a:lnTo>
                        <a:pt x="26" y="12"/>
                      </a:lnTo>
                      <a:lnTo>
                        <a:pt x="18" y="14"/>
                      </a:lnTo>
                      <a:close/>
                    </a:path>
                  </a:pathLst>
                </a:custGeom>
                <a:solidFill>
                  <a:srgbClr val="282828"/>
                </a:solidFill>
                <a:ln w="9525">
                  <a:noFill/>
                  <a:round/>
                  <a:headEnd/>
                  <a:tailEnd/>
                </a:ln>
              </p:spPr>
              <p:txBody>
                <a:bodyPr/>
                <a:lstStyle/>
                <a:p>
                  <a:endParaRPr lang="en-US"/>
                </a:p>
              </p:txBody>
            </p:sp>
            <p:sp>
              <p:nvSpPr>
                <p:cNvPr id="431136" name="Freeform 32"/>
                <p:cNvSpPr>
                  <a:spLocks/>
                </p:cNvSpPr>
                <p:nvPr/>
              </p:nvSpPr>
              <p:spPr bwMode="auto">
                <a:xfrm>
                  <a:off x="4265" y="573"/>
                  <a:ext cx="52" cy="120"/>
                </a:xfrm>
                <a:custGeom>
                  <a:avLst/>
                  <a:gdLst/>
                  <a:ahLst/>
                  <a:cxnLst>
                    <a:cxn ang="0">
                      <a:pos x="98" y="229"/>
                    </a:cxn>
                    <a:cxn ang="0">
                      <a:pos x="100" y="237"/>
                    </a:cxn>
                    <a:cxn ang="0">
                      <a:pos x="106" y="241"/>
                    </a:cxn>
                    <a:cxn ang="0">
                      <a:pos x="100" y="241"/>
                    </a:cxn>
                    <a:cxn ang="0">
                      <a:pos x="96" y="237"/>
                    </a:cxn>
                    <a:cxn ang="0">
                      <a:pos x="88" y="221"/>
                    </a:cxn>
                    <a:cxn ang="0">
                      <a:pos x="56" y="168"/>
                    </a:cxn>
                    <a:cxn ang="0">
                      <a:pos x="46" y="148"/>
                    </a:cxn>
                    <a:cxn ang="0">
                      <a:pos x="36" y="126"/>
                    </a:cxn>
                    <a:cxn ang="0">
                      <a:pos x="22" y="88"/>
                    </a:cxn>
                    <a:cxn ang="0">
                      <a:pos x="16" y="84"/>
                    </a:cxn>
                    <a:cxn ang="0">
                      <a:pos x="14" y="82"/>
                    </a:cxn>
                    <a:cxn ang="0">
                      <a:pos x="12" y="78"/>
                    </a:cxn>
                    <a:cxn ang="0">
                      <a:pos x="10" y="62"/>
                    </a:cxn>
                    <a:cxn ang="0">
                      <a:pos x="8" y="44"/>
                    </a:cxn>
                    <a:cxn ang="0">
                      <a:pos x="0" y="0"/>
                    </a:cxn>
                  </a:cxnLst>
                  <a:rect l="0" t="0" r="r" b="b"/>
                  <a:pathLst>
                    <a:path w="106" h="241">
                      <a:moveTo>
                        <a:pt x="98" y="229"/>
                      </a:moveTo>
                      <a:lnTo>
                        <a:pt x="100" y="237"/>
                      </a:lnTo>
                      <a:lnTo>
                        <a:pt x="106" y="241"/>
                      </a:lnTo>
                      <a:lnTo>
                        <a:pt x="100" y="241"/>
                      </a:lnTo>
                      <a:lnTo>
                        <a:pt x="96" y="237"/>
                      </a:lnTo>
                      <a:lnTo>
                        <a:pt x="88" y="221"/>
                      </a:lnTo>
                      <a:lnTo>
                        <a:pt x="56" y="168"/>
                      </a:lnTo>
                      <a:lnTo>
                        <a:pt x="46" y="148"/>
                      </a:lnTo>
                      <a:lnTo>
                        <a:pt x="36" y="126"/>
                      </a:lnTo>
                      <a:lnTo>
                        <a:pt x="22" y="88"/>
                      </a:lnTo>
                      <a:lnTo>
                        <a:pt x="16" y="84"/>
                      </a:lnTo>
                      <a:lnTo>
                        <a:pt x="14" y="82"/>
                      </a:lnTo>
                      <a:lnTo>
                        <a:pt x="12" y="78"/>
                      </a:lnTo>
                      <a:lnTo>
                        <a:pt x="10" y="62"/>
                      </a:lnTo>
                      <a:lnTo>
                        <a:pt x="8" y="44"/>
                      </a:lnTo>
                      <a:lnTo>
                        <a:pt x="0" y="0"/>
                      </a:lnTo>
                    </a:path>
                  </a:pathLst>
                </a:custGeom>
                <a:noFill/>
                <a:ln w="1588">
                  <a:solidFill>
                    <a:srgbClr val="000000"/>
                  </a:solidFill>
                  <a:prstDash val="solid"/>
                  <a:round/>
                  <a:headEnd/>
                  <a:tailEnd/>
                </a:ln>
              </p:spPr>
              <p:txBody>
                <a:bodyPr/>
                <a:lstStyle/>
                <a:p>
                  <a:endParaRPr lang="en-US"/>
                </a:p>
              </p:txBody>
            </p:sp>
            <p:sp>
              <p:nvSpPr>
                <p:cNvPr id="431137" name="Freeform 33"/>
                <p:cNvSpPr>
                  <a:spLocks/>
                </p:cNvSpPr>
                <p:nvPr/>
              </p:nvSpPr>
              <p:spPr bwMode="auto">
                <a:xfrm>
                  <a:off x="4288" y="558"/>
                  <a:ext cx="64" cy="134"/>
                </a:xfrm>
                <a:custGeom>
                  <a:avLst/>
                  <a:gdLst/>
                  <a:ahLst/>
                  <a:cxnLst>
                    <a:cxn ang="0">
                      <a:pos x="16" y="62"/>
                    </a:cxn>
                    <a:cxn ang="0">
                      <a:pos x="36" y="76"/>
                    </a:cxn>
                    <a:cxn ang="0">
                      <a:pos x="64" y="76"/>
                    </a:cxn>
                    <a:cxn ang="0">
                      <a:pos x="78" y="84"/>
                    </a:cxn>
                    <a:cxn ang="0">
                      <a:pos x="70" y="96"/>
                    </a:cxn>
                    <a:cxn ang="0">
                      <a:pos x="36" y="106"/>
                    </a:cxn>
                    <a:cxn ang="0">
                      <a:pos x="26" y="114"/>
                    </a:cxn>
                    <a:cxn ang="0">
                      <a:pos x="38" y="118"/>
                    </a:cxn>
                    <a:cxn ang="0">
                      <a:pos x="46" y="130"/>
                    </a:cxn>
                    <a:cxn ang="0">
                      <a:pos x="64" y="138"/>
                    </a:cxn>
                    <a:cxn ang="0">
                      <a:pos x="68" y="158"/>
                    </a:cxn>
                    <a:cxn ang="0">
                      <a:pos x="64" y="166"/>
                    </a:cxn>
                    <a:cxn ang="0">
                      <a:pos x="66" y="172"/>
                    </a:cxn>
                    <a:cxn ang="0">
                      <a:pos x="58" y="182"/>
                    </a:cxn>
                    <a:cxn ang="0">
                      <a:pos x="32" y="186"/>
                    </a:cxn>
                    <a:cxn ang="0">
                      <a:pos x="42" y="192"/>
                    </a:cxn>
                    <a:cxn ang="0">
                      <a:pos x="46" y="206"/>
                    </a:cxn>
                    <a:cxn ang="0">
                      <a:pos x="48" y="212"/>
                    </a:cxn>
                    <a:cxn ang="0">
                      <a:pos x="50" y="194"/>
                    </a:cxn>
                    <a:cxn ang="0">
                      <a:pos x="80" y="206"/>
                    </a:cxn>
                    <a:cxn ang="0">
                      <a:pos x="98" y="212"/>
                    </a:cxn>
                    <a:cxn ang="0">
                      <a:pos x="98" y="224"/>
                    </a:cxn>
                    <a:cxn ang="0">
                      <a:pos x="82" y="232"/>
                    </a:cxn>
                    <a:cxn ang="0">
                      <a:pos x="54" y="234"/>
                    </a:cxn>
                    <a:cxn ang="0">
                      <a:pos x="56" y="239"/>
                    </a:cxn>
                    <a:cxn ang="0">
                      <a:pos x="82" y="245"/>
                    </a:cxn>
                    <a:cxn ang="0">
                      <a:pos x="80" y="261"/>
                    </a:cxn>
                    <a:cxn ang="0">
                      <a:pos x="68" y="267"/>
                    </a:cxn>
                    <a:cxn ang="0">
                      <a:pos x="58" y="269"/>
                    </a:cxn>
                    <a:cxn ang="0">
                      <a:pos x="78" y="269"/>
                    </a:cxn>
                    <a:cxn ang="0">
                      <a:pos x="96" y="269"/>
                    </a:cxn>
                    <a:cxn ang="0">
                      <a:pos x="122" y="253"/>
                    </a:cxn>
                    <a:cxn ang="0">
                      <a:pos x="98" y="253"/>
                    </a:cxn>
                    <a:cxn ang="0">
                      <a:pos x="106" y="230"/>
                    </a:cxn>
                    <a:cxn ang="0">
                      <a:pos x="112" y="212"/>
                    </a:cxn>
                    <a:cxn ang="0">
                      <a:pos x="104" y="188"/>
                    </a:cxn>
                    <a:cxn ang="0">
                      <a:pos x="92" y="188"/>
                    </a:cxn>
                    <a:cxn ang="0">
                      <a:pos x="82" y="174"/>
                    </a:cxn>
                    <a:cxn ang="0">
                      <a:pos x="78" y="140"/>
                    </a:cxn>
                    <a:cxn ang="0">
                      <a:pos x="100" y="136"/>
                    </a:cxn>
                    <a:cxn ang="0">
                      <a:pos x="114" y="122"/>
                    </a:cxn>
                    <a:cxn ang="0">
                      <a:pos x="122" y="102"/>
                    </a:cxn>
                    <a:cxn ang="0">
                      <a:pos x="126" y="92"/>
                    </a:cxn>
                    <a:cxn ang="0">
                      <a:pos x="102" y="96"/>
                    </a:cxn>
                    <a:cxn ang="0">
                      <a:pos x="102" y="82"/>
                    </a:cxn>
                    <a:cxn ang="0">
                      <a:pos x="114" y="34"/>
                    </a:cxn>
                    <a:cxn ang="0">
                      <a:pos x="114" y="18"/>
                    </a:cxn>
                    <a:cxn ang="0">
                      <a:pos x="86" y="2"/>
                    </a:cxn>
                    <a:cxn ang="0">
                      <a:pos x="38" y="10"/>
                    </a:cxn>
                    <a:cxn ang="0">
                      <a:pos x="4" y="32"/>
                    </a:cxn>
                    <a:cxn ang="0">
                      <a:pos x="0" y="48"/>
                    </a:cxn>
                  </a:cxnLst>
                  <a:rect l="0" t="0" r="r" b="b"/>
                  <a:pathLst>
                    <a:path w="130" h="269">
                      <a:moveTo>
                        <a:pt x="2" y="54"/>
                      </a:moveTo>
                      <a:lnTo>
                        <a:pt x="6" y="58"/>
                      </a:lnTo>
                      <a:lnTo>
                        <a:pt x="8" y="60"/>
                      </a:lnTo>
                      <a:lnTo>
                        <a:pt x="16" y="62"/>
                      </a:lnTo>
                      <a:lnTo>
                        <a:pt x="22" y="62"/>
                      </a:lnTo>
                      <a:lnTo>
                        <a:pt x="24" y="64"/>
                      </a:lnTo>
                      <a:lnTo>
                        <a:pt x="30" y="72"/>
                      </a:lnTo>
                      <a:lnTo>
                        <a:pt x="36" y="76"/>
                      </a:lnTo>
                      <a:lnTo>
                        <a:pt x="38" y="78"/>
                      </a:lnTo>
                      <a:lnTo>
                        <a:pt x="42" y="78"/>
                      </a:lnTo>
                      <a:lnTo>
                        <a:pt x="52" y="76"/>
                      </a:lnTo>
                      <a:lnTo>
                        <a:pt x="64" y="76"/>
                      </a:lnTo>
                      <a:lnTo>
                        <a:pt x="70" y="78"/>
                      </a:lnTo>
                      <a:lnTo>
                        <a:pt x="74" y="80"/>
                      </a:lnTo>
                      <a:lnTo>
                        <a:pt x="76" y="82"/>
                      </a:lnTo>
                      <a:lnTo>
                        <a:pt x="78" y="84"/>
                      </a:lnTo>
                      <a:lnTo>
                        <a:pt x="78" y="90"/>
                      </a:lnTo>
                      <a:lnTo>
                        <a:pt x="76" y="90"/>
                      </a:lnTo>
                      <a:lnTo>
                        <a:pt x="74" y="92"/>
                      </a:lnTo>
                      <a:lnTo>
                        <a:pt x="70" y="96"/>
                      </a:lnTo>
                      <a:lnTo>
                        <a:pt x="62" y="100"/>
                      </a:lnTo>
                      <a:lnTo>
                        <a:pt x="54" y="102"/>
                      </a:lnTo>
                      <a:lnTo>
                        <a:pt x="46" y="104"/>
                      </a:lnTo>
                      <a:lnTo>
                        <a:pt x="36" y="106"/>
                      </a:lnTo>
                      <a:lnTo>
                        <a:pt x="32" y="108"/>
                      </a:lnTo>
                      <a:lnTo>
                        <a:pt x="30" y="110"/>
                      </a:lnTo>
                      <a:lnTo>
                        <a:pt x="28" y="112"/>
                      </a:lnTo>
                      <a:lnTo>
                        <a:pt x="26" y="114"/>
                      </a:lnTo>
                      <a:lnTo>
                        <a:pt x="28" y="116"/>
                      </a:lnTo>
                      <a:lnTo>
                        <a:pt x="28" y="118"/>
                      </a:lnTo>
                      <a:lnTo>
                        <a:pt x="32" y="118"/>
                      </a:lnTo>
                      <a:lnTo>
                        <a:pt x="38" y="118"/>
                      </a:lnTo>
                      <a:lnTo>
                        <a:pt x="38" y="120"/>
                      </a:lnTo>
                      <a:lnTo>
                        <a:pt x="40" y="122"/>
                      </a:lnTo>
                      <a:lnTo>
                        <a:pt x="42" y="126"/>
                      </a:lnTo>
                      <a:lnTo>
                        <a:pt x="46" y="130"/>
                      </a:lnTo>
                      <a:lnTo>
                        <a:pt x="50" y="132"/>
                      </a:lnTo>
                      <a:lnTo>
                        <a:pt x="54" y="134"/>
                      </a:lnTo>
                      <a:lnTo>
                        <a:pt x="60" y="136"/>
                      </a:lnTo>
                      <a:lnTo>
                        <a:pt x="64" y="138"/>
                      </a:lnTo>
                      <a:lnTo>
                        <a:pt x="64" y="140"/>
                      </a:lnTo>
                      <a:lnTo>
                        <a:pt x="66" y="142"/>
                      </a:lnTo>
                      <a:lnTo>
                        <a:pt x="66" y="150"/>
                      </a:lnTo>
                      <a:lnTo>
                        <a:pt x="68" y="158"/>
                      </a:lnTo>
                      <a:lnTo>
                        <a:pt x="68" y="164"/>
                      </a:lnTo>
                      <a:lnTo>
                        <a:pt x="68" y="166"/>
                      </a:lnTo>
                      <a:lnTo>
                        <a:pt x="66" y="168"/>
                      </a:lnTo>
                      <a:lnTo>
                        <a:pt x="64" y="166"/>
                      </a:lnTo>
                      <a:lnTo>
                        <a:pt x="62" y="164"/>
                      </a:lnTo>
                      <a:lnTo>
                        <a:pt x="56" y="164"/>
                      </a:lnTo>
                      <a:lnTo>
                        <a:pt x="64" y="168"/>
                      </a:lnTo>
                      <a:lnTo>
                        <a:pt x="66" y="172"/>
                      </a:lnTo>
                      <a:lnTo>
                        <a:pt x="66" y="176"/>
                      </a:lnTo>
                      <a:lnTo>
                        <a:pt x="66" y="178"/>
                      </a:lnTo>
                      <a:lnTo>
                        <a:pt x="64" y="180"/>
                      </a:lnTo>
                      <a:lnTo>
                        <a:pt x="58" y="182"/>
                      </a:lnTo>
                      <a:lnTo>
                        <a:pt x="48" y="186"/>
                      </a:lnTo>
                      <a:lnTo>
                        <a:pt x="40" y="188"/>
                      </a:lnTo>
                      <a:lnTo>
                        <a:pt x="34" y="186"/>
                      </a:lnTo>
                      <a:lnTo>
                        <a:pt x="32" y="186"/>
                      </a:lnTo>
                      <a:lnTo>
                        <a:pt x="32" y="188"/>
                      </a:lnTo>
                      <a:lnTo>
                        <a:pt x="34" y="190"/>
                      </a:lnTo>
                      <a:lnTo>
                        <a:pt x="40" y="192"/>
                      </a:lnTo>
                      <a:lnTo>
                        <a:pt x="42" y="192"/>
                      </a:lnTo>
                      <a:lnTo>
                        <a:pt x="44" y="192"/>
                      </a:lnTo>
                      <a:lnTo>
                        <a:pt x="44" y="194"/>
                      </a:lnTo>
                      <a:lnTo>
                        <a:pt x="46" y="198"/>
                      </a:lnTo>
                      <a:lnTo>
                        <a:pt x="46" y="206"/>
                      </a:lnTo>
                      <a:lnTo>
                        <a:pt x="44" y="208"/>
                      </a:lnTo>
                      <a:lnTo>
                        <a:pt x="44" y="210"/>
                      </a:lnTo>
                      <a:lnTo>
                        <a:pt x="44" y="212"/>
                      </a:lnTo>
                      <a:lnTo>
                        <a:pt x="48" y="212"/>
                      </a:lnTo>
                      <a:lnTo>
                        <a:pt x="50" y="210"/>
                      </a:lnTo>
                      <a:lnTo>
                        <a:pt x="50" y="206"/>
                      </a:lnTo>
                      <a:lnTo>
                        <a:pt x="50" y="202"/>
                      </a:lnTo>
                      <a:lnTo>
                        <a:pt x="50" y="194"/>
                      </a:lnTo>
                      <a:lnTo>
                        <a:pt x="58" y="204"/>
                      </a:lnTo>
                      <a:lnTo>
                        <a:pt x="62" y="206"/>
                      </a:lnTo>
                      <a:lnTo>
                        <a:pt x="66" y="208"/>
                      </a:lnTo>
                      <a:lnTo>
                        <a:pt x="80" y="206"/>
                      </a:lnTo>
                      <a:lnTo>
                        <a:pt x="88" y="204"/>
                      </a:lnTo>
                      <a:lnTo>
                        <a:pt x="92" y="206"/>
                      </a:lnTo>
                      <a:lnTo>
                        <a:pt x="96" y="206"/>
                      </a:lnTo>
                      <a:lnTo>
                        <a:pt x="98" y="212"/>
                      </a:lnTo>
                      <a:lnTo>
                        <a:pt x="100" y="214"/>
                      </a:lnTo>
                      <a:lnTo>
                        <a:pt x="100" y="218"/>
                      </a:lnTo>
                      <a:lnTo>
                        <a:pt x="100" y="220"/>
                      </a:lnTo>
                      <a:lnTo>
                        <a:pt x="98" y="224"/>
                      </a:lnTo>
                      <a:lnTo>
                        <a:pt x="96" y="226"/>
                      </a:lnTo>
                      <a:lnTo>
                        <a:pt x="90" y="230"/>
                      </a:lnTo>
                      <a:lnTo>
                        <a:pt x="86" y="230"/>
                      </a:lnTo>
                      <a:lnTo>
                        <a:pt x="82" y="232"/>
                      </a:lnTo>
                      <a:lnTo>
                        <a:pt x="72" y="230"/>
                      </a:lnTo>
                      <a:lnTo>
                        <a:pt x="64" y="230"/>
                      </a:lnTo>
                      <a:lnTo>
                        <a:pt x="58" y="232"/>
                      </a:lnTo>
                      <a:lnTo>
                        <a:pt x="54" y="234"/>
                      </a:lnTo>
                      <a:lnTo>
                        <a:pt x="52" y="238"/>
                      </a:lnTo>
                      <a:lnTo>
                        <a:pt x="48" y="241"/>
                      </a:lnTo>
                      <a:lnTo>
                        <a:pt x="52" y="241"/>
                      </a:lnTo>
                      <a:lnTo>
                        <a:pt x="56" y="239"/>
                      </a:lnTo>
                      <a:lnTo>
                        <a:pt x="68" y="239"/>
                      </a:lnTo>
                      <a:lnTo>
                        <a:pt x="74" y="241"/>
                      </a:lnTo>
                      <a:lnTo>
                        <a:pt x="78" y="243"/>
                      </a:lnTo>
                      <a:lnTo>
                        <a:pt x="82" y="245"/>
                      </a:lnTo>
                      <a:lnTo>
                        <a:pt x="82" y="247"/>
                      </a:lnTo>
                      <a:lnTo>
                        <a:pt x="82" y="249"/>
                      </a:lnTo>
                      <a:lnTo>
                        <a:pt x="82" y="257"/>
                      </a:lnTo>
                      <a:lnTo>
                        <a:pt x="80" y="261"/>
                      </a:lnTo>
                      <a:lnTo>
                        <a:pt x="78" y="263"/>
                      </a:lnTo>
                      <a:lnTo>
                        <a:pt x="76" y="265"/>
                      </a:lnTo>
                      <a:lnTo>
                        <a:pt x="74" y="267"/>
                      </a:lnTo>
                      <a:lnTo>
                        <a:pt x="68" y="267"/>
                      </a:lnTo>
                      <a:lnTo>
                        <a:pt x="64" y="267"/>
                      </a:lnTo>
                      <a:lnTo>
                        <a:pt x="60" y="265"/>
                      </a:lnTo>
                      <a:lnTo>
                        <a:pt x="56" y="265"/>
                      </a:lnTo>
                      <a:lnTo>
                        <a:pt x="58" y="269"/>
                      </a:lnTo>
                      <a:lnTo>
                        <a:pt x="60" y="269"/>
                      </a:lnTo>
                      <a:lnTo>
                        <a:pt x="64" y="269"/>
                      </a:lnTo>
                      <a:lnTo>
                        <a:pt x="70" y="269"/>
                      </a:lnTo>
                      <a:lnTo>
                        <a:pt x="78" y="269"/>
                      </a:lnTo>
                      <a:lnTo>
                        <a:pt x="84" y="269"/>
                      </a:lnTo>
                      <a:lnTo>
                        <a:pt x="88" y="269"/>
                      </a:lnTo>
                      <a:lnTo>
                        <a:pt x="92" y="269"/>
                      </a:lnTo>
                      <a:lnTo>
                        <a:pt x="96" y="269"/>
                      </a:lnTo>
                      <a:lnTo>
                        <a:pt x="104" y="265"/>
                      </a:lnTo>
                      <a:lnTo>
                        <a:pt x="112" y="261"/>
                      </a:lnTo>
                      <a:lnTo>
                        <a:pt x="118" y="257"/>
                      </a:lnTo>
                      <a:lnTo>
                        <a:pt x="122" y="253"/>
                      </a:lnTo>
                      <a:lnTo>
                        <a:pt x="114" y="255"/>
                      </a:lnTo>
                      <a:lnTo>
                        <a:pt x="108" y="255"/>
                      </a:lnTo>
                      <a:lnTo>
                        <a:pt x="102" y="255"/>
                      </a:lnTo>
                      <a:lnTo>
                        <a:pt x="98" y="253"/>
                      </a:lnTo>
                      <a:lnTo>
                        <a:pt x="98" y="249"/>
                      </a:lnTo>
                      <a:lnTo>
                        <a:pt x="98" y="243"/>
                      </a:lnTo>
                      <a:lnTo>
                        <a:pt x="100" y="238"/>
                      </a:lnTo>
                      <a:lnTo>
                        <a:pt x="106" y="230"/>
                      </a:lnTo>
                      <a:lnTo>
                        <a:pt x="108" y="226"/>
                      </a:lnTo>
                      <a:lnTo>
                        <a:pt x="110" y="222"/>
                      </a:lnTo>
                      <a:lnTo>
                        <a:pt x="112" y="218"/>
                      </a:lnTo>
                      <a:lnTo>
                        <a:pt x="112" y="212"/>
                      </a:lnTo>
                      <a:lnTo>
                        <a:pt x="112" y="202"/>
                      </a:lnTo>
                      <a:lnTo>
                        <a:pt x="110" y="198"/>
                      </a:lnTo>
                      <a:lnTo>
                        <a:pt x="106" y="192"/>
                      </a:lnTo>
                      <a:lnTo>
                        <a:pt x="104" y="188"/>
                      </a:lnTo>
                      <a:lnTo>
                        <a:pt x="100" y="186"/>
                      </a:lnTo>
                      <a:lnTo>
                        <a:pt x="98" y="186"/>
                      </a:lnTo>
                      <a:lnTo>
                        <a:pt x="96" y="186"/>
                      </a:lnTo>
                      <a:lnTo>
                        <a:pt x="92" y="188"/>
                      </a:lnTo>
                      <a:lnTo>
                        <a:pt x="90" y="188"/>
                      </a:lnTo>
                      <a:lnTo>
                        <a:pt x="88" y="188"/>
                      </a:lnTo>
                      <a:lnTo>
                        <a:pt x="84" y="184"/>
                      </a:lnTo>
                      <a:lnTo>
                        <a:pt x="82" y="174"/>
                      </a:lnTo>
                      <a:lnTo>
                        <a:pt x="78" y="162"/>
                      </a:lnTo>
                      <a:lnTo>
                        <a:pt x="78" y="150"/>
                      </a:lnTo>
                      <a:lnTo>
                        <a:pt x="78" y="144"/>
                      </a:lnTo>
                      <a:lnTo>
                        <a:pt x="78" y="140"/>
                      </a:lnTo>
                      <a:lnTo>
                        <a:pt x="82" y="138"/>
                      </a:lnTo>
                      <a:lnTo>
                        <a:pt x="86" y="138"/>
                      </a:lnTo>
                      <a:lnTo>
                        <a:pt x="94" y="138"/>
                      </a:lnTo>
                      <a:lnTo>
                        <a:pt x="100" y="136"/>
                      </a:lnTo>
                      <a:lnTo>
                        <a:pt x="104" y="134"/>
                      </a:lnTo>
                      <a:lnTo>
                        <a:pt x="108" y="130"/>
                      </a:lnTo>
                      <a:lnTo>
                        <a:pt x="112" y="126"/>
                      </a:lnTo>
                      <a:lnTo>
                        <a:pt x="114" y="122"/>
                      </a:lnTo>
                      <a:lnTo>
                        <a:pt x="116" y="114"/>
                      </a:lnTo>
                      <a:lnTo>
                        <a:pt x="118" y="108"/>
                      </a:lnTo>
                      <a:lnTo>
                        <a:pt x="120" y="104"/>
                      </a:lnTo>
                      <a:lnTo>
                        <a:pt x="122" y="102"/>
                      </a:lnTo>
                      <a:lnTo>
                        <a:pt x="124" y="100"/>
                      </a:lnTo>
                      <a:lnTo>
                        <a:pt x="128" y="98"/>
                      </a:lnTo>
                      <a:lnTo>
                        <a:pt x="130" y="94"/>
                      </a:lnTo>
                      <a:lnTo>
                        <a:pt x="126" y="92"/>
                      </a:lnTo>
                      <a:lnTo>
                        <a:pt x="122" y="92"/>
                      </a:lnTo>
                      <a:lnTo>
                        <a:pt x="118" y="92"/>
                      </a:lnTo>
                      <a:lnTo>
                        <a:pt x="108" y="94"/>
                      </a:lnTo>
                      <a:lnTo>
                        <a:pt x="102" y="96"/>
                      </a:lnTo>
                      <a:lnTo>
                        <a:pt x="100" y="98"/>
                      </a:lnTo>
                      <a:lnTo>
                        <a:pt x="102" y="94"/>
                      </a:lnTo>
                      <a:lnTo>
                        <a:pt x="102" y="88"/>
                      </a:lnTo>
                      <a:lnTo>
                        <a:pt x="102" y="82"/>
                      </a:lnTo>
                      <a:lnTo>
                        <a:pt x="102" y="74"/>
                      </a:lnTo>
                      <a:lnTo>
                        <a:pt x="102" y="64"/>
                      </a:lnTo>
                      <a:lnTo>
                        <a:pt x="106" y="50"/>
                      </a:lnTo>
                      <a:lnTo>
                        <a:pt x="114" y="34"/>
                      </a:lnTo>
                      <a:lnTo>
                        <a:pt x="116" y="30"/>
                      </a:lnTo>
                      <a:lnTo>
                        <a:pt x="116" y="26"/>
                      </a:lnTo>
                      <a:lnTo>
                        <a:pt x="114" y="22"/>
                      </a:lnTo>
                      <a:lnTo>
                        <a:pt x="114" y="18"/>
                      </a:lnTo>
                      <a:lnTo>
                        <a:pt x="110" y="14"/>
                      </a:lnTo>
                      <a:lnTo>
                        <a:pt x="106" y="12"/>
                      </a:lnTo>
                      <a:lnTo>
                        <a:pt x="98" y="6"/>
                      </a:lnTo>
                      <a:lnTo>
                        <a:pt x="86" y="2"/>
                      </a:lnTo>
                      <a:lnTo>
                        <a:pt x="76" y="0"/>
                      </a:lnTo>
                      <a:lnTo>
                        <a:pt x="64" y="0"/>
                      </a:lnTo>
                      <a:lnTo>
                        <a:pt x="56" y="2"/>
                      </a:lnTo>
                      <a:lnTo>
                        <a:pt x="38" y="10"/>
                      </a:lnTo>
                      <a:lnTo>
                        <a:pt x="26" y="14"/>
                      </a:lnTo>
                      <a:lnTo>
                        <a:pt x="16" y="20"/>
                      </a:lnTo>
                      <a:lnTo>
                        <a:pt x="8" y="28"/>
                      </a:lnTo>
                      <a:lnTo>
                        <a:pt x="4" y="32"/>
                      </a:lnTo>
                      <a:lnTo>
                        <a:pt x="2" y="36"/>
                      </a:lnTo>
                      <a:lnTo>
                        <a:pt x="0" y="40"/>
                      </a:lnTo>
                      <a:lnTo>
                        <a:pt x="0" y="44"/>
                      </a:lnTo>
                      <a:lnTo>
                        <a:pt x="0" y="48"/>
                      </a:lnTo>
                      <a:lnTo>
                        <a:pt x="2" y="54"/>
                      </a:lnTo>
                      <a:close/>
                    </a:path>
                  </a:pathLst>
                </a:custGeom>
                <a:solidFill>
                  <a:srgbClr val="B3664C"/>
                </a:solidFill>
                <a:ln w="9525">
                  <a:noFill/>
                  <a:round/>
                  <a:headEnd/>
                  <a:tailEnd/>
                </a:ln>
              </p:spPr>
              <p:txBody>
                <a:bodyPr/>
                <a:lstStyle/>
                <a:p>
                  <a:endParaRPr lang="en-US"/>
                </a:p>
              </p:txBody>
            </p:sp>
            <p:sp>
              <p:nvSpPr>
                <p:cNvPr id="431138" name="Freeform 34"/>
                <p:cNvSpPr>
                  <a:spLocks/>
                </p:cNvSpPr>
                <p:nvPr/>
              </p:nvSpPr>
              <p:spPr bwMode="auto">
                <a:xfrm>
                  <a:off x="4304" y="601"/>
                  <a:ext cx="37" cy="19"/>
                </a:xfrm>
                <a:custGeom>
                  <a:avLst/>
                  <a:gdLst/>
                  <a:ahLst/>
                  <a:cxnLst>
                    <a:cxn ang="0">
                      <a:pos x="0" y="28"/>
                    </a:cxn>
                    <a:cxn ang="0">
                      <a:pos x="4" y="22"/>
                    </a:cxn>
                    <a:cxn ang="0">
                      <a:pos x="10" y="18"/>
                    </a:cxn>
                    <a:cxn ang="0">
                      <a:pos x="16" y="16"/>
                    </a:cxn>
                    <a:cxn ang="0">
                      <a:pos x="22" y="16"/>
                    </a:cxn>
                    <a:cxn ang="0">
                      <a:pos x="28" y="14"/>
                    </a:cxn>
                    <a:cxn ang="0">
                      <a:pos x="34" y="12"/>
                    </a:cxn>
                    <a:cxn ang="0">
                      <a:pos x="46" y="6"/>
                    </a:cxn>
                    <a:cxn ang="0">
                      <a:pos x="52" y="4"/>
                    </a:cxn>
                    <a:cxn ang="0">
                      <a:pos x="58" y="2"/>
                    </a:cxn>
                    <a:cxn ang="0">
                      <a:pos x="72" y="0"/>
                    </a:cxn>
                    <a:cxn ang="0">
                      <a:pos x="74" y="2"/>
                    </a:cxn>
                    <a:cxn ang="0">
                      <a:pos x="76" y="2"/>
                    </a:cxn>
                    <a:cxn ang="0">
                      <a:pos x="72" y="4"/>
                    </a:cxn>
                    <a:cxn ang="0">
                      <a:pos x="66" y="6"/>
                    </a:cxn>
                    <a:cxn ang="0">
                      <a:pos x="62" y="8"/>
                    </a:cxn>
                    <a:cxn ang="0">
                      <a:pos x="56" y="8"/>
                    </a:cxn>
                    <a:cxn ang="0">
                      <a:pos x="48" y="12"/>
                    </a:cxn>
                    <a:cxn ang="0">
                      <a:pos x="34" y="18"/>
                    </a:cxn>
                    <a:cxn ang="0">
                      <a:pos x="32" y="22"/>
                    </a:cxn>
                    <a:cxn ang="0">
                      <a:pos x="30" y="24"/>
                    </a:cxn>
                    <a:cxn ang="0">
                      <a:pos x="30" y="28"/>
                    </a:cxn>
                    <a:cxn ang="0">
                      <a:pos x="32" y="28"/>
                    </a:cxn>
                    <a:cxn ang="0">
                      <a:pos x="36" y="30"/>
                    </a:cxn>
                    <a:cxn ang="0">
                      <a:pos x="40" y="28"/>
                    </a:cxn>
                    <a:cxn ang="0">
                      <a:pos x="44" y="28"/>
                    </a:cxn>
                    <a:cxn ang="0">
                      <a:pos x="50" y="28"/>
                    </a:cxn>
                    <a:cxn ang="0">
                      <a:pos x="54" y="30"/>
                    </a:cxn>
                    <a:cxn ang="0">
                      <a:pos x="58" y="28"/>
                    </a:cxn>
                    <a:cxn ang="0">
                      <a:pos x="64" y="22"/>
                    </a:cxn>
                    <a:cxn ang="0">
                      <a:pos x="62" y="28"/>
                    </a:cxn>
                    <a:cxn ang="0">
                      <a:pos x="58" y="32"/>
                    </a:cxn>
                    <a:cxn ang="0">
                      <a:pos x="54" y="36"/>
                    </a:cxn>
                    <a:cxn ang="0">
                      <a:pos x="50" y="38"/>
                    </a:cxn>
                    <a:cxn ang="0">
                      <a:pos x="44" y="40"/>
                    </a:cxn>
                    <a:cxn ang="0">
                      <a:pos x="38" y="40"/>
                    </a:cxn>
                    <a:cxn ang="0">
                      <a:pos x="28" y="38"/>
                    </a:cxn>
                    <a:cxn ang="0">
                      <a:pos x="26" y="38"/>
                    </a:cxn>
                    <a:cxn ang="0">
                      <a:pos x="26" y="36"/>
                    </a:cxn>
                    <a:cxn ang="0">
                      <a:pos x="26" y="30"/>
                    </a:cxn>
                    <a:cxn ang="0">
                      <a:pos x="26" y="26"/>
                    </a:cxn>
                    <a:cxn ang="0">
                      <a:pos x="24" y="24"/>
                    </a:cxn>
                    <a:cxn ang="0">
                      <a:pos x="20" y="22"/>
                    </a:cxn>
                    <a:cxn ang="0">
                      <a:pos x="16" y="22"/>
                    </a:cxn>
                    <a:cxn ang="0">
                      <a:pos x="14" y="22"/>
                    </a:cxn>
                    <a:cxn ang="0">
                      <a:pos x="12" y="22"/>
                    </a:cxn>
                    <a:cxn ang="0">
                      <a:pos x="8" y="26"/>
                    </a:cxn>
                    <a:cxn ang="0">
                      <a:pos x="2" y="30"/>
                    </a:cxn>
                    <a:cxn ang="0">
                      <a:pos x="0" y="30"/>
                    </a:cxn>
                    <a:cxn ang="0">
                      <a:pos x="0" y="28"/>
                    </a:cxn>
                  </a:cxnLst>
                  <a:rect l="0" t="0" r="r" b="b"/>
                  <a:pathLst>
                    <a:path w="76" h="40">
                      <a:moveTo>
                        <a:pt x="0" y="28"/>
                      </a:moveTo>
                      <a:lnTo>
                        <a:pt x="4" y="22"/>
                      </a:lnTo>
                      <a:lnTo>
                        <a:pt x="10" y="18"/>
                      </a:lnTo>
                      <a:lnTo>
                        <a:pt x="16" y="16"/>
                      </a:lnTo>
                      <a:lnTo>
                        <a:pt x="22" y="16"/>
                      </a:lnTo>
                      <a:lnTo>
                        <a:pt x="28" y="14"/>
                      </a:lnTo>
                      <a:lnTo>
                        <a:pt x="34" y="12"/>
                      </a:lnTo>
                      <a:lnTo>
                        <a:pt x="46" y="6"/>
                      </a:lnTo>
                      <a:lnTo>
                        <a:pt x="52" y="4"/>
                      </a:lnTo>
                      <a:lnTo>
                        <a:pt x="58" y="2"/>
                      </a:lnTo>
                      <a:lnTo>
                        <a:pt x="72" y="0"/>
                      </a:lnTo>
                      <a:lnTo>
                        <a:pt x="74" y="2"/>
                      </a:lnTo>
                      <a:lnTo>
                        <a:pt x="76" y="2"/>
                      </a:lnTo>
                      <a:lnTo>
                        <a:pt x="72" y="4"/>
                      </a:lnTo>
                      <a:lnTo>
                        <a:pt x="66" y="6"/>
                      </a:lnTo>
                      <a:lnTo>
                        <a:pt x="62" y="8"/>
                      </a:lnTo>
                      <a:lnTo>
                        <a:pt x="56" y="8"/>
                      </a:lnTo>
                      <a:lnTo>
                        <a:pt x="48" y="12"/>
                      </a:lnTo>
                      <a:lnTo>
                        <a:pt x="34" y="18"/>
                      </a:lnTo>
                      <a:lnTo>
                        <a:pt x="32" y="22"/>
                      </a:lnTo>
                      <a:lnTo>
                        <a:pt x="30" y="24"/>
                      </a:lnTo>
                      <a:lnTo>
                        <a:pt x="30" y="28"/>
                      </a:lnTo>
                      <a:lnTo>
                        <a:pt x="32" y="28"/>
                      </a:lnTo>
                      <a:lnTo>
                        <a:pt x="36" y="30"/>
                      </a:lnTo>
                      <a:lnTo>
                        <a:pt x="40" y="28"/>
                      </a:lnTo>
                      <a:lnTo>
                        <a:pt x="44" y="28"/>
                      </a:lnTo>
                      <a:lnTo>
                        <a:pt x="50" y="28"/>
                      </a:lnTo>
                      <a:lnTo>
                        <a:pt x="54" y="30"/>
                      </a:lnTo>
                      <a:lnTo>
                        <a:pt x="58" y="28"/>
                      </a:lnTo>
                      <a:lnTo>
                        <a:pt x="64" y="22"/>
                      </a:lnTo>
                      <a:lnTo>
                        <a:pt x="62" y="28"/>
                      </a:lnTo>
                      <a:lnTo>
                        <a:pt x="58" y="32"/>
                      </a:lnTo>
                      <a:lnTo>
                        <a:pt x="54" y="36"/>
                      </a:lnTo>
                      <a:lnTo>
                        <a:pt x="50" y="38"/>
                      </a:lnTo>
                      <a:lnTo>
                        <a:pt x="44" y="40"/>
                      </a:lnTo>
                      <a:lnTo>
                        <a:pt x="38" y="40"/>
                      </a:lnTo>
                      <a:lnTo>
                        <a:pt x="28" y="38"/>
                      </a:lnTo>
                      <a:lnTo>
                        <a:pt x="26" y="38"/>
                      </a:lnTo>
                      <a:lnTo>
                        <a:pt x="26" y="36"/>
                      </a:lnTo>
                      <a:lnTo>
                        <a:pt x="26" y="30"/>
                      </a:lnTo>
                      <a:lnTo>
                        <a:pt x="26" y="26"/>
                      </a:lnTo>
                      <a:lnTo>
                        <a:pt x="24" y="24"/>
                      </a:lnTo>
                      <a:lnTo>
                        <a:pt x="20" y="22"/>
                      </a:lnTo>
                      <a:lnTo>
                        <a:pt x="16" y="22"/>
                      </a:lnTo>
                      <a:lnTo>
                        <a:pt x="14" y="22"/>
                      </a:lnTo>
                      <a:lnTo>
                        <a:pt x="12" y="22"/>
                      </a:lnTo>
                      <a:lnTo>
                        <a:pt x="8" y="26"/>
                      </a:lnTo>
                      <a:lnTo>
                        <a:pt x="2" y="30"/>
                      </a:lnTo>
                      <a:lnTo>
                        <a:pt x="0" y="30"/>
                      </a:lnTo>
                      <a:lnTo>
                        <a:pt x="0" y="28"/>
                      </a:lnTo>
                      <a:close/>
                    </a:path>
                  </a:pathLst>
                </a:custGeom>
                <a:solidFill>
                  <a:srgbClr val="330000"/>
                </a:solidFill>
                <a:ln w="9525">
                  <a:noFill/>
                  <a:round/>
                  <a:headEnd/>
                  <a:tailEnd/>
                </a:ln>
              </p:spPr>
              <p:txBody>
                <a:bodyPr/>
                <a:lstStyle/>
                <a:p>
                  <a:endParaRPr lang="en-US"/>
                </a:p>
              </p:txBody>
            </p:sp>
            <p:sp>
              <p:nvSpPr>
                <p:cNvPr id="431139" name="Freeform 35"/>
                <p:cNvSpPr>
                  <a:spLocks/>
                </p:cNvSpPr>
                <p:nvPr/>
              </p:nvSpPr>
              <p:spPr bwMode="auto">
                <a:xfrm>
                  <a:off x="4313" y="647"/>
                  <a:ext cx="6" cy="2"/>
                </a:xfrm>
                <a:custGeom>
                  <a:avLst/>
                  <a:gdLst/>
                  <a:ahLst/>
                  <a:cxnLst>
                    <a:cxn ang="0">
                      <a:pos x="0" y="4"/>
                    </a:cxn>
                    <a:cxn ang="0">
                      <a:pos x="4" y="2"/>
                    </a:cxn>
                    <a:cxn ang="0">
                      <a:pos x="8" y="0"/>
                    </a:cxn>
                    <a:cxn ang="0">
                      <a:pos x="10" y="0"/>
                    </a:cxn>
                    <a:cxn ang="0">
                      <a:pos x="14" y="2"/>
                    </a:cxn>
                    <a:cxn ang="0">
                      <a:pos x="10" y="2"/>
                    </a:cxn>
                    <a:cxn ang="0">
                      <a:pos x="6" y="2"/>
                    </a:cxn>
                    <a:cxn ang="0">
                      <a:pos x="0" y="4"/>
                    </a:cxn>
                  </a:cxnLst>
                  <a:rect l="0" t="0" r="r" b="b"/>
                  <a:pathLst>
                    <a:path w="14" h="4">
                      <a:moveTo>
                        <a:pt x="0" y="4"/>
                      </a:moveTo>
                      <a:lnTo>
                        <a:pt x="4" y="2"/>
                      </a:lnTo>
                      <a:lnTo>
                        <a:pt x="8" y="0"/>
                      </a:lnTo>
                      <a:lnTo>
                        <a:pt x="10" y="0"/>
                      </a:lnTo>
                      <a:lnTo>
                        <a:pt x="14" y="2"/>
                      </a:lnTo>
                      <a:lnTo>
                        <a:pt x="10" y="2"/>
                      </a:lnTo>
                      <a:lnTo>
                        <a:pt x="6" y="2"/>
                      </a:lnTo>
                      <a:lnTo>
                        <a:pt x="0" y="4"/>
                      </a:lnTo>
                      <a:close/>
                    </a:path>
                  </a:pathLst>
                </a:custGeom>
                <a:solidFill>
                  <a:srgbClr val="000000"/>
                </a:solidFill>
                <a:ln w="9525">
                  <a:noFill/>
                  <a:round/>
                  <a:headEnd/>
                  <a:tailEnd/>
                </a:ln>
              </p:spPr>
              <p:txBody>
                <a:bodyPr/>
                <a:lstStyle/>
                <a:p>
                  <a:endParaRPr lang="en-US"/>
                </a:p>
              </p:txBody>
            </p:sp>
            <p:sp>
              <p:nvSpPr>
                <p:cNvPr id="431140" name="Freeform 36"/>
                <p:cNvSpPr>
                  <a:spLocks/>
                </p:cNvSpPr>
                <p:nvPr/>
              </p:nvSpPr>
              <p:spPr bwMode="auto">
                <a:xfrm>
                  <a:off x="4305" y="651"/>
                  <a:ext cx="11" cy="11"/>
                </a:xfrm>
                <a:custGeom>
                  <a:avLst/>
                  <a:gdLst/>
                  <a:ahLst/>
                  <a:cxnLst>
                    <a:cxn ang="0">
                      <a:pos x="22" y="0"/>
                    </a:cxn>
                    <a:cxn ang="0">
                      <a:pos x="18" y="0"/>
                    </a:cxn>
                    <a:cxn ang="0">
                      <a:pos x="10" y="2"/>
                    </a:cxn>
                    <a:cxn ang="0">
                      <a:pos x="4" y="2"/>
                    </a:cxn>
                    <a:cxn ang="0">
                      <a:pos x="0" y="0"/>
                    </a:cxn>
                    <a:cxn ang="0">
                      <a:pos x="4" y="2"/>
                    </a:cxn>
                    <a:cxn ang="0">
                      <a:pos x="8" y="2"/>
                    </a:cxn>
                    <a:cxn ang="0">
                      <a:pos x="10" y="4"/>
                    </a:cxn>
                    <a:cxn ang="0">
                      <a:pos x="12" y="6"/>
                    </a:cxn>
                    <a:cxn ang="0">
                      <a:pos x="12" y="12"/>
                    </a:cxn>
                    <a:cxn ang="0">
                      <a:pos x="12" y="18"/>
                    </a:cxn>
                    <a:cxn ang="0">
                      <a:pos x="12" y="22"/>
                    </a:cxn>
                    <a:cxn ang="0">
                      <a:pos x="14" y="16"/>
                    </a:cxn>
                    <a:cxn ang="0">
                      <a:pos x="14" y="12"/>
                    </a:cxn>
                    <a:cxn ang="0">
                      <a:pos x="14" y="6"/>
                    </a:cxn>
                    <a:cxn ang="0">
                      <a:pos x="16" y="4"/>
                    </a:cxn>
                    <a:cxn ang="0">
                      <a:pos x="16" y="2"/>
                    </a:cxn>
                    <a:cxn ang="0">
                      <a:pos x="22" y="0"/>
                    </a:cxn>
                  </a:cxnLst>
                  <a:rect l="0" t="0" r="r" b="b"/>
                  <a:pathLst>
                    <a:path w="22" h="22">
                      <a:moveTo>
                        <a:pt x="22" y="0"/>
                      </a:moveTo>
                      <a:lnTo>
                        <a:pt x="18" y="0"/>
                      </a:lnTo>
                      <a:lnTo>
                        <a:pt x="10" y="2"/>
                      </a:lnTo>
                      <a:lnTo>
                        <a:pt x="4" y="2"/>
                      </a:lnTo>
                      <a:lnTo>
                        <a:pt x="0" y="0"/>
                      </a:lnTo>
                      <a:lnTo>
                        <a:pt x="4" y="2"/>
                      </a:lnTo>
                      <a:lnTo>
                        <a:pt x="8" y="2"/>
                      </a:lnTo>
                      <a:lnTo>
                        <a:pt x="10" y="4"/>
                      </a:lnTo>
                      <a:lnTo>
                        <a:pt x="12" y="6"/>
                      </a:lnTo>
                      <a:lnTo>
                        <a:pt x="12" y="12"/>
                      </a:lnTo>
                      <a:lnTo>
                        <a:pt x="12" y="18"/>
                      </a:lnTo>
                      <a:lnTo>
                        <a:pt x="12" y="22"/>
                      </a:lnTo>
                      <a:lnTo>
                        <a:pt x="14" y="16"/>
                      </a:lnTo>
                      <a:lnTo>
                        <a:pt x="14" y="12"/>
                      </a:lnTo>
                      <a:lnTo>
                        <a:pt x="14" y="6"/>
                      </a:lnTo>
                      <a:lnTo>
                        <a:pt x="16" y="4"/>
                      </a:lnTo>
                      <a:lnTo>
                        <a:pt x="16" y="2"/>
                      </a:lnTo>
                      <a:lnTo>
                        <a:pt x="22" y="0"/>
                      </a:lnTo>
                      <a:close/>
                    </a:path>
                  </a:pathLst>
                </a:custGeom>
                <a:solidFill>
                  <a:srgbClr val="000000"/>
                </a:solidFill>
                <a:ln w="9525">
                  <a:noFill/>
                  <a:round/>
                  <a:headEnd/>
                  <a:tailEnd/>
                </a:ln>
              </p:spPr>
              <p:txBody>
                <a:bodyPr/>
                <a:lstStyle/>
                <a:p>
                  <a:endParaRPr lang="en-US"/>
                </a:p>
              </p:txBody>
            </p:sp>
            <p:sp>
              <p:nvSpPr>
                <p:cNvPr id="431141" name="Freeform 37"/>
                <p:cNvSpPr>
                  <a:spLocks/>
                </p:cNvSpPr>
                <p:nvPr/>
              </p:nvSpPr>
              <p:spPr bwMode="auto">
                <a:xfrm>
                  <a:off x="4315" y="672"/>
                  <a:ext cx="17" cy="6"/>
                </a:xfrm>
                <a:custGeom>
                  <a:avLst/>
                  <a:gdLst/>
                  <a:ahLst/>
                  <a:cxnLst>
                    <a:cxn ang="0">
                      <a:pos x="0" y="8"/>
                    </a:cxn>
                    <a:cxn ang="0">
                      <a:pos x="6" y="4"/>
                    </a:cxn>
                    <a:cxn ang="0">
                      <a:pos x="12" y="2"/>
                    </a:cxn>
                    <a:cxn ang="0">
                      <a:pos x="16" y="2"/>
                    </a:cxn>
                    <a:cxn ang="0">
                      <a:pos x="22" y="2"/>
                    </a:cxn>
                    <a:cxn ang="0">
                      <a:pos x="30" y="2"/>
                    </a:cxn>
                    <a:cxn ang="0">
                      <a:pos x="36" y="0"/>
                    </a:cxn>
                    <a:cxn ang="0">
                      <a:pos x="34" y="2"/>
                    </a:cxn>
                    <a:cxn ang="0">
                      <a:pos x="32" y="4"/>
                    </a:cxn>
                    <a:cxn ang="0">
                      <a:pos x="30" y="8"/>
                    </a:cxn>
                    <a:cxn ang="0">
                      <a:pos x="28" y="11"/>
                    </a:cxn>
                    <a:cxn ang="0">
                      <a:pos x="26" y="11"/>
                    </a:cxn>
                    <a:cxn ang="0">
                      <a:pos x="22" y="9"/>
                    </a:cxn>
                    <a:cxn ang="0">
                      <a:pos x="14" y="8"/>
                    </a:cxn>
                    <a:cxn ang="0">
                      <a:pos x="6" y="6"/>
                    </a:cxn>
                    <a:cxn ang="0">
                      <a:pos x="4" y="6"/>
                    </a:cxn>
                    <a:cxn ang="0">
                      <a:pos x="0" y="8"/>
                    </a:cxn>
                  </a:cxnLst>
                  <a:rect l="0" t="0" r="r" b="b"/>
                  <a:pathLst>
                    <a:path w="36" h="11">
                      <a:moveTo>
                        <a:pt x="0" y="8"/>
                      </a:moveTo>
                      <a:lnTo>
                        <a:pt x="6" y="4"/>
                      </a:lnTo>
                      <a:lnTo>
                        <a:pt x="12" y="2"/>
                      </a:lnTo>
                      <a:lnTo>
                        <a:pt x="16" y="2"/>
                      </a:lnTo>
                      <a:lnTo>
                        <a:pt x="22" y="2"/>
                      </a:lnTo>
                      <a:lnTo>
                        <a:pt x="30" y="2"/>
                      </a:lnTo>
                      <a:lnTo>
                        <a:pt x="36" y="0"/>
                      </a:lnTo>
                      <a:lnTo>
                        <a:pt x="34" y="2"/>
                      </a:lnTo>
                      <a:lnTo>
                        <a:pt x="32" y="4"/>
                      </a:lnTo>
                      <a:lnTo>
                        <a:pt x="30" y="8"/>
                      </a:lnTo>
                      <a:lnTo>
                        <a:pt x="28" y="11"/>
                      </a:lnTo>
                      <a:lnTo>
                        <a:pt x="26" y="11"/>
                      </a:lnTo>
                      <a:lnTo>
                        <a:pt x="22" y="9"/>
                      </a:lnTo>
                      <a:lnTo>
                        <a:pt x="14" y="8"/>
                      </a:lnTo>
                      <a:lnTo>
                        <a:pt x="6" y="6"/>
                      </a:lnTo>
                      <a:lnTo>
                        <a:pt x="4" y="6"/>
                      </a:lnTo>
                      <a:lnTo>
                        <a:pt x="0" y="8"/>
                      </a:lnTo>
                      <a:close/>
                    </a:path>
                  </a:pathLst>
                </a:custGeom>
                <a:solidFill>
                  <a:srgbClr val="4C0000"/>
                </a:solidFill>
                <a:ln w="9525">
                  <a:noFill/>
                  <a:round/>
                  <a:headEnd/>
                  <a:tailEnd/>
                </a:ln>
              </p:spPr>
              <p:txBody>
                <a:bodyPr/>
                <a:lstStyle/>
                <a:p>
                  <a:endParaRPr lang="en-US"/>
                </a:p>
              </p:txBody>
            </p:sp>
            <p:sp>
              <p:nvSpPr>
                <p:cNvPr id="431142" name="Freeform 38"/>
                <p:cNvSpPr>
                  <a:spLocks/>
                </p:cNvSpPr>
                <p:nvPr/>
              </p:nvSpPr>
              <p:spPr bwMode="auto">
                <a:xfrm>
                  <a:off x="4318" y="687"/>
                  <a:ext cx="23" cy="5"/>
                </a:xfrm>
                <a:custGeom>
                  <a:avLst/>
                  <a:gdLst/>
                  <a:ahLst/>
                  <a:cxnLst>
                    <a:cxn ang="0">
                      <a:pos x="26" y="0"/>
                    </a:cxn>
                    <a:cxn ang="0">
                      <a:pos x="22" y="4"/>
                    </a:cxn>
                    <a:cxn ang="0">
                      <a:pos x="16" y="8"/>
                    </a:cxn>
                    <a:cxn ang="0">
                      <a:pos x="8" y="10"/>
                    </a:cxn>
                    <a:cxn ang="0">
                      <a:pos x="0" y="10"/>
                    </a:cxn>
                    <a:cxn ang="0">
                      <a:pos x="16" y="10"/>
                    </a:cxn>
                    <a:cxn ang="0">
                      <a:pos x="24" y="10"/>
                    </a:cxn>
                    <a:cxn ang="0">
                      <a:pos x="30" y="10"/>
                    </a:cxn>
                    <a:cxn ang="0">
                      <a:pos x="36" y="8"/>
                    </a:cxn>
                    <a:cxn ang="0">
                      <a:pos x="46" y="4"/>
                    </a:cxn>
                    <a:cxn ang="0">
                      <a:pos x="34" y="6"/>
                    </a:cxn>
                    <a:cxn ang="0">
                      <a:pos x="26" y="8"/>
                    </a:cxn>
                    <a:cxn ang="0">
                      <a:pos x="24" y="8"/>
                    </a:cxn>
                    <a:cxn ang="0">
                      <a:pos x="24" y="6"/>
                    </a:cxn>
                    <a:cxn ang="0">
                      <a:pos x="24" y="4"/>
                    </a:cxn>
                    <a:cxn ang="0">
                      <a:pos x="26" y="0"/>
                    </a:cxn>
                  </a:cxnLst>
                  <a:rect l="0" t="0" r="r" b="b"/>
                  <a:pathLst>
                    <a:path w="46" h="10">
                      <a:moveTo>
                        <a:pt x="26" y="0"/>
                      </a:moveTo>
                      <a:lnTo>
                        <a:pt x="22" y="4"/>
                      </a:lnTo>
                      <a:lnTo>
                        <a:pt x="16" y="8"/>
                      </a:lnTo>
                      <a:lnTo>
                        <a:pt x="8" y="10"/>
                      </a:lnTo>
                      <a:lnTo>
                        <a:pt x="0" y="10"/>
                      </a:lnTo>
                      <a:lnTo>
                        <a:pt x="16" y="10"/>
                      </a:lnTo>
                      <a:lnTo>
                        <a:pt x="24" y="10"/>
                      </a:lnTo>
                      <a:lnTo>
                        <a:pt x="30" y="10"/>
                      </a:lnTo>
                      <a:lnTo>
                        <a:pt x="36" y="8"/>
                      </a:lnTo>
                      <a:lnTo>
                        <a:pt x="46" y="4"/>
                      </a:lnTo>
                      <a:lnTo>
                        <a:pt x="34" y="6"/>
                      </a:lnTo>
                      <a:lnTo>
                        <a:pt x="26" y="8"/>
                      </a:lnTo>
                      <a:lnTo>
                        <a:pt x="24" y="8"/>
                      </a:lnTo>
                      <a:lnTo>
                        <a:pt x="24" y="6"/>
                      </a:lnTo>
                      <a:lnTo>
                        <a:pt x="24" y="4"/>
                      </a:lnTo>
                      <a:lnTo>
                        <a:pt x="26" y="0"/>
                      </a:lnTo>
                      <a:close/>
                    </a:path>
                  </a:pathLst>
                </a:custGeom>
                <a:solidFill>
                  <a:srgbClr val="4C0000"/>
                </a:solidFill>
                <a:ln w="9525">
                  <a:noFill/>
                  <a:round/>
                  <a:headEnd/>
                  <a:tailEnd/>
                </a:ln>
              </p:spPr>
              <p:txBody>
                <a:bodyPr/>
                <a:lstStyle/>
                <a:p>
                  <a:endParaRPr lang="en-US"/>
                </a:p>
              </p:txBody>
            </p:sp>
            <p:sp>
              <p:nvSpPr>
                <p:cNvPr id="431143" name="Freeform 39"/>
                <p:cNvSpPr>
                  <a:spLocks/>
                </p:cNvSpPr>
                <p:nvPr/>
              </p:nvSpPr>
              <p:spPr bwMode="auto">
                <a:xfrm>
                  <a:off x="4284" y="617"/>
                  <a:ext cx="15" cy="24"/>
                </a:xfrm>
                <a:custGeom>
                  <a:avLst/>
                  <a:gdLst/>
                  <a:ahLst/>
                  <a:cxnLst>
                    <a:cxn ang="0">
                      <a:pos x="30" y="0"/>
                    </a:cxn>
                    <a:cxn ang="0">
                      <a:pos x="28" y="26"/>
                    </a:cxn>
                    <a:cxn ang="0">
                      <a:pos x="30" y="38"/>
                    </a:cxn>
                    <a:cxn ang="0">
                      <a:pos x="30" y="44"/>
                    </a:cxn>
                    <a:cxn ang="0">
                      <a:pos x="30" y="48"/>
                    </a:cxn>
                    <a:cxn ang="0">
                      <a:pos x="28" y="40"/>
                    </a:cxn>
                    <a:cxn ang="0">
                      <a:pos x="26" y="32"/>
                    </a:cxn>
                    <a:cxn ang="0">
                      <a:pos x="24" y="26"/>
                    </a:cxn>
                    <a:cxn ang="0">
                      <a:pos x="22" y="22"/>
                    </a:cxn>
                    <a:cxn ang="0">
                      <a:pos x="18" y="20"/>
                    </a:cxn>
                    <a:cxn ang="0">
                      <a:pos x="10" y="16"/>
                    </a:cxn>
                    <a:cxn ang="0">
                      <a:pos x="4" y="12"/>
                    </a:cxn>
                    <a:cxn ang="0">
                      <a:pos x="0" y="8"/>
                    </a:cxn>
                    <a:cxn ang="0">
                      <a:pos x="0" y="6"/>
                    </a:cxn>
                    <a:cxn ang="0">
                      <a:pos x="0" y="4"/>
                    </a:cxn>
                    <a:cxn ang="0">
                      <a:pos x="0" y="2"/>
                    </a:cxn>
                    <a:cxn ang="0">
                      <a:pos x="4" y="0"/>
                    </a:cxn>
                    <a:cxn ang="0">
                      <a:pos x="8" y="0"/>
                    </a:cxn>
                    <a:cxn ang="0">
                      <a:pos x="14" y="0"/>
                    </a:cxn>
                    <a:cxn ang="0">
                      <a:pos x="24" y="0"/>
                    </a:cxn>
                    <a:cxn ang="0">
                      <a:pos x="30" y="0"/>
                    </a:cxn>
                  </a:cxnLst>
                  <a:rect l="0" t="0" r="r" b="b"/>
                  <a:pathLst>
                    <a:path w="30" h="48">
                      <a:moveTo>
                        <a:pt x="30" y="0"/>
                      </a:moveTo>
                      <a:lnTo>
                        <a:pt x="28" y="26"/>
                      </a:lnTo>
                      <a:lnTo>
                        <a:pt x="30" y="38"/>
                      </a:lnTo>
                      <a:lnTo>
                        <a:pt x="30" y="44"/>
                      </a:lnTo>
                      <a:lnTo>
                        <a:pt x="30" y="48"/>
                      </a:lnTo>
                      <a:lnTo>
                        <a:pt x="28" y="40"/>
                      </a:lnTo>
                      <a:lnTo>
                        <a:pt x="26" y="32"/>
                      </a:lnTo>
                      <a:lnTo>
                        <a:pt x="24" y="26"/>
                      </a:lnTo>
                      <a:lnTo>
                        <a:pt x="22" y="22"/>
                      </a:lnTo>
                      <a:lnTo>
                        <a:pt x="18" y="20"/>
                      </a:lnTo>
                      <a:lnTo>
                        <a:pt x="10" y="16"/>
                      </a:lnTo>
                      <a:lnTo>
                        <a:pt x="4" y="12"/>
                      </a:lnTo>
                      <a:lnTo>
                        <a:pt x="0" y="8"/>
                      </a:lnTo>
                      <a:lnTo>
                        <a:pt x="0" y="6"/>
                      </a:lnTo>
                      <a:lnTo>
                        <a:pt x="0" y="4"/>
                      </a:lnTo>
                      <a:lnTo>
                        <a:pt x="0" y="2"/>
                      </a:lnTo>
                      <a:lnTo>
                        <a:pt x="4" y="0"/>
                      </a:lnTo>
                      <a:lnTo>
                        <a:pt x="8" y="0"/>
                      </a:lnTo>
                      <a:lnTo>
                        <a:pt x="14" y="0"/>
                      </a:lnTo>
                      <a:lnTo>
                        <a:pt x="24" y="0"/>
                      </a:lnTo>
                      <a:lnTo>
                        <a:pt x="30" y="0"/>
                      </a:lnTo>
                      <a:close/>
                    </a:path>
                  </a:pathLst>
                </a:custGeom>
                <a:solidFill>
                  <a:srgbClr val="FFCCB3"/>
                </a:solidFill>
                <a:ln w="9525">
                  <a:noFill/>
                  <a:round/>
                  <a:headEnd/>
                  <a:tailEnd/>
                </a:ln>
              </p:spPr>
              <p:txBody>
                <a:bodyPr/>
                <a:lstStyle/>
                <a:p>
                  <a:endParaRPr lang="en-US"/>
                </a:p>
              </p:txBody>
            </p:sp>
            <p:sp>
              <p:nvSpPr>
                <p:cNvPr id="431144" name="Freeform 40"/>
                <p:cNvSpPr>
                  <a:spLocks/>
                </p:cNvSpPr>
                <p:nvPr/>
              </p:nvSpPr>
              <p:spPr bwMode="auto">
                <a:xfrm>
                  <a:off x="4276" y="613"/>
                  <a:ext cx="23" cy="11"/>
                </a:xfrm>
                <a:custGeom>
                  <a:avLst/>
                  <a:gdLst/>
                  <a:ahLst/>
                  <a:cxnLst>
                    <a:cxn ang="0">
                      <a:pos x="46" y="10"/>
                    </a:cxn>
                    <a:cxn ang="0">
                      <a:pos x="46" y="6"/>
                    </a:cxn>
                    <a:cxn ang="0">
                      <a:pos x="44" y="2"/>
                    </a:cxn>
                    <a:cxn ang="0">
                      <a:pos x="40" y="2"/>
                    </a:cxn>
                    <a:cxn ang="0">
                      <a:pos x="38" y="2"/>
                    </a:cxn>
                    <a:cxn ang="0">
                      <a:pos x="32" y="2"/>
                    </a:cxn>
                    <a:cxn ang="0">
                      <a:pos x="28" y="0"/>
                    </a:cxn>
                    <a:cxn ang="0">
                      <a:pos x="24" y="0"/>
                    </a:cxn>
                    <a:cxn ang="0">
                      <a:pos x="20" y="0"/>
                    </a:cxn>
                    <a:cxn ang="0">
                      <a:pos x="8" y="2"/>
                    </a:cxn>
                    <a:cxn ang="0">
                      <a:pos x="4" y="2"/>
                    </a:cxn>
                    <a:cxn ang="0">
                      <a:pos x="0" y="2"/>
                    </a:cxn>
                    <a:cxn ang="0">
                      <a:pos x="12" y="8"/>
                    </a:cxn>
                    <a:cxn ang="0">
                      <a:pos x="14" y="10"/>
                    </a:cxn>
                    <a:cxn ang="0">
                      <a:pos x="14" y="14"/>
                    </a:cxn>
                    <a:cxn ang="0">
                      <a:pos x="12" y="16"/>
                    </a:cxn>
                    <a:cxn ang="0">
                      <a:pos x="14" y="16"/>
                    </a:cxn>
                    <a:cxn ang="0">
                      <a:pos x="16" y="16"/>
                    </a:cxn>
                    <a:cxn ang="0">
                      <a:pos x="22" y="18"/>
                    </a:cxn>
                    <a:cxn ang="0">
                      <a:pos x="26" y="20"/>
                    </a:cxn>
                    <a:cxn ang="0">
                      <a:pos x="28" y="20"/>
                    </a:cxn>
                    <a:cxn ang="0">
                      <a:pos x="38" y="22"/>
                    </a:cxn>
                    <a:cxn ang="0">
                      <a:pos x="42" y="22"/>
                    </a:cxn>
                    <a:cxn ang="0">
                      <a:pos x="44" y="20"/>
                    </a:cxn>
                    <a:cxn ang="0">
                      <a:pos x="44" y="14"/>
                    </a:cxn>
                    <a:cxn ang="0">
                      <a:pos x="46" y="10"/>
                    </a:cxn>
                  </a:cxnLst>
                  <a:rect l="0" t="0" r="r" b="b"/>
                  <a:pathLst>
                    <a:path w="46" h="22">
                      <a:moveTo>
                        <a:pt x="46" y="10"/>
                      </a:moveTo>
                      <a:lnTo>
                        <a:pt x="46" y="6"/>
                      </a:lnTo>
                      <a:lnTo>
                        <a:pt x="44" y="2"/>
                      </a:lnTo>
                      <a:lnTo>
                        <a:pt x="40" y="2"/>
                      </a:lnTo>
                      <a:lnTo>
                        <a:pt x="38" y="2"/>
                      </a:lnTo>
                      <a:lnTo>
                        <a:pt x="32" y="2"/>
                      </a:lnTo>
                      <a:lnTo>
                        <a:pt x="28" y="0"/>
                      </a:lnTo>
                      <a:lnTo>
                        <a:pt x="24" y="0"/>
                      </a:lnTo>
                      <a:lnTo>
                        <a:pt x="20" y="0"/>
                      </a:lnTo>
                      <a:lnTo>
                        <a:pt x="8" y="2"/>
                      </a:lnTo>
                      <a:lnTo>
                        <a:pt x="4" y="2"/>
                      </a:lnTo>
                      <a:lnTo>
                        <a:pt x="0" y="2"/>
                      </a:lnTo>
                      <a:lnTo>
                        <a:pt x="12" y="8"/>
                      </a:lnTo>
                      <a:lnTo>
                        <a:pt x="14" y="10"/>
                      </a:lnTo>
                      <a:lnTo>
                        <a:pt x="14" y="14"/>
                      </a:lnTo>
                      <a:lnTo>
                        <a:pt x="12" y="16"/>
                      </a:lnTo>
                      <a:lnTo>
                        <a:pt x="14" y="16"/>
                      </a:lnTo>
                      <a:lnTo>
                        <a:pt x="16" y="16"/>
                      </a:lnTo>
                      <a:lnTo>
                        <a:pt x="22" y="18"/>
                      </a:lnTo>
                      <a:lnTo>
                        <a:pt x="26" y="20"/>
                      </a:lnTo>
                      <a:lnTo>
                        <a:pt x="28" y="20"/>
                      </a:lnTo>
                      <a:lnTo>
                        <a:pt x="38" y="22"/>
                      </a:lnTo>
                      <a:lnTo>
                        <a:pt x="42" y="22"/>
                      </a:lnTo>
                      <a:lnTo>
                        <a:pt x="44" y="20"/>
                      </a:lnTo>
                      <a:lnTo>
                        <a:pt x="44" y="14"/>
                      </a:lnTo>
                      <a:lnTo>
                        <a:pt x="46" y="10"/>
                      </a:lnTo>
                      <a:close/>
                    </a:path>
                  </a:pathLst>
                </a:custGeom>
                <a:solidFill>
                  <a:srgbClr val="330000"/>
                </a:solidFill>
                <a:ln w="9525">
                  <a:noFill/>
                  <a:round/>
                  <a:headEnd/>
                  <a:tailEnd/>
                </a:ln>
              </p:spPr>
              <p:txBody>
                <a:bodyPr/>
                <a:lstStyle/>
                <a:p>
                  <a:endParaRPr lang="en-US"/>
                </a:p>
              </p:txBody>
            </p:sp>
            <p:sp>
              <p:nvSpPr>
                <p:cNvPr id="431145" name="Freeform 41"/>
                <p:cNvSpPr>
                  <a:spLocks/>
                </p:cNvSpPr>
                <p:nvPr/>
              </p:nvSpPr>
              <p:spPr bwMode="auto">
                <a:xfrm>
                  <a:off x="4278" y="614"/>
                  <a:ext cx="20" cy="9"/>
                </a:xfrm>
                <a:custGeom>
                  <a:avLst/>
                  <a:gdLst/>
                  <a:ahLst/>
                  <a:cxnLst>
                    <a:cxn ang="0">
                      <a:pos x="32" y="10"/>
                    </a:cxn>
                    <a:cxn ang="0">
                      <a:pos x="30" y="12"/>
                    </a:cxn>
                    <a:cxn ang="0">
                      <a:pos x="24" y="16"/>
                    </a:cxn>
                    <a:cxn ang="0">
                      <a:pos x="28" y="14"/>
                    </a:cxn>
                    <a:cxn ang="0">
                      <a:pos x="32" y="12"/>
                    </a:cxn>
                    <a:cxn ang="0">
                      <a:pos x="34" y="10"/>
                    </a:cxn>
                    <a:cxn ang="0">
                      <a:pos x="36" y="10"/>
                    </a:cxn>
                    <a:cxn ang="0">
                      <a:pos x="38" y="10"/>
                    </a:cxn>
                    <a:cxn ang="0">
                      <a:pos x="38" y="12"/>
                    </a:cxn>
                    <a:cxn ang="0">
                      <a:pos x="40" y="18"/>
                    </a:cxn>
                    <a:cxn ang="0">
                      <a:pos x="40" y="8"/>
                    </a:cxn>
                    <a:cxn ang="0">
                      <a:pos x="40" y="4"/>
                    </a:cxn>
                    <a:cxn ang="0">
                      <a:pos x="38" y="4"/>
                    </a:cxn>
                    <a:cxn ang="0">
                      <a:pos x="36" y="2"/>
                    </a:cxn>
                    <a:cxn ang="0">
                      <a:pos x="32" y="2"/>
                    </a:cxn>
                    <a:cxn ang="0">
                      <a:pos x="28" y="2"/>
                    </a:cxn>
                    <a:cxn ang="0">
                      <a:pos x="24" y="0"/>
                    </a:cxn>
                    <a:cxn ang="0">
                      <a:pos x="18" y="0"/>
                    </a:cxn>
                    <a:cxn ang="0">
                      <a:pos x="12" y="0"/>
                    </a:cxn>
                    <a:cxn ang="0">
                      <a:pos x="8" y="0"/>
                    </a:cxn>
                    <a:cxn ang="0">
                      <a:pos x="0" y="2"/>
                    </a:cxn>
                    <a:cxn ang="0">
                      <a:pos x="8" y="2"/>
                    </a:cxn>
                    <a:cxn ang="0">
                      <a:pos x="14" y="4"/>
                    </a:cxn>
                    <a:cxn ang="0">
                      <a:pos x="16" y="8"/>
                    </a:cxn>
                    <a:cxn ang="0">
                      <a:pos x="14" y="10"/>
                    </a:cxn>
                    <a:cxn ang="0">
                      <a:pos x="8" y="14"/>
                    </a:cxn>
                    <a:cxn ang="0">
                      <a:pos x="12" y="12"/>
                    </a:cxn>
                    <a:cxn ang="0">
                      <a:pos x="14" y="12"/>
                    </a:cxn>
                    <a:cxn ang="0">
                      <a:pos x="18" y="12"/>
                    </a:cxn>
                    <a:cxn ang="0">
                      <a:pos x="18" y="14"/>
                    </a:cxn>
                    <a:cxn ang="0">
                      <a:pos x="20" y="14"/>
                    </a:cxn>
                    <a:cxn ang="0">
                      <a:pos x="22" y="16"/>
                    </a:cxn>
                    <a:cxn ang="0">
                      <a:pos x="24" y="14"/>
                    </a:cxn>
                    <a:cxn ang="0">
                      <a:pos x="26" y="10"/>
                    </a:cxn>
                    <a:cxn ang="0">
                      <a:pos x="32" y="10"/>
                    </a:cxn>
                  </a:cxnLst>
                  <a:rect l="0" t="0" r="r" b="b"/>
                  <a:pathLst>
                    <a:path w="40" h="18">
                      <a:moveTo>
                        <a:pt x="32" y="10"/>
                      </a:moveTo>
                      <a:lnTo>
                        <a:pt x="30" y="12"/>
                      </a:lnTo>
                      <a:lnTo>
                        <a:pt x="24" y="16"/>
                      </a:lnTo>
                      <a:lnTo>
                        <a:pt x="28" y="14"/>
                      </a:lnTo>
                      <a:lnTo>
                        <a:pt x="32" y="12"/>
                      </a:lnTo>
                      <a:lnTo>
                        <a:pt x="34" y="10"/>
                      </a:lnTo>
                      <a:lnTo>
                        <a:pt x="36" y="10"/>
                      </a:lnTo>
                      <a:lnTo>
                        <a:pt x="38" y="10"/>
                      </a:lnTo>
                      <a:lnTo>
                        <a:pt x="38" y="12"/>
                      </a:lnTo>
                      <a:lnTo>
                        <a:pt x="40" y="18"/>
                      </a:lnTo>
                      <a:lnTo>
                        <a:pt x="40" y="8"/>
                      </a:lnTo>
                      <a:lnTo>
                        <a:pt x="40" y="4"/>
                      </a:lnTo>
                      <a:lnTo>
                        <a:pt x="38" y="4"/>
                      </a:lnTo>
                      <a:lnTo>
                        <a:pt x="36" y="2"/>
                      </a:lnTo>
                      <a:lnTo>
                        <a:pt x="32" y="2"/>
                      </a:lnTo>
                      <a:lnTo>
                        <a:pt x="28" y="2"/>
                      </a:lnTo>
                      <a:lnTo>
                        <a:pt x="24" y="0"/>
                      </a:lnTo>
                      <a:lnTo>
                        <a:pt x="18" y="0"/>
                      </a:lnTo>
                      <a:lnTo>
                        <a:pt x="12" y="0"/>
                      </a:lnTo>
                      <a:lnTo>
                        <a:pt x="8" y="0"/>
                      </a:lnTo>
                      <a:lnTo>
                        <a:pt x="0" y="2"/>
                      </a:lnTo>
                      <a:lnTo>
                        <a:pt x="8" y="2"/>
                      </a:lnTo>
                      <a:lnTo>
                        <a:pt x="14" y="4"/>
                      </a:lnTo>
                      <a:lnTo>
                        <a:pt x="16" y="8"/>
                      </a:lnTo>
                      <a:lnTo>
                        <a:pt x="14" y="10"/>
                      </a:lnTo>
                      <a:lnTo>
                        <a:pt x="8" y="14"/>
                      </a:lnTo>
                      <a:lnTo>
                        <a:pt x="12" y="12"/>
                      </a:lnTo>
                      <a:lnTo>
                        <a:pt x="14" y="12"/>
                      </a:lnTo>
                      <a:lnTo>
                        <a:pt x="18" y="12"/>
                      </a:lnTo>
                      <a:lnTo>
                        <a:pt x="18" y="14"/>
                      </a:lnTo>
                      <a:lnTo>
                        <a:pt x="20" y="14"/>
                      </a:lnTo>
                      <a:lnTo>
                        <a:pt x="22" y="16"/>
                      </a:lnTo>
                      <a:lnTo>
                        <a:pt x="24" y="14"/>
                      </a:lnTo>
                      <a:lnTo>
                        <a:pt x="26" y="10"/>
                      </a:lnTo>
                      <a:lnTo>
                        <a:pt x="32" y="10"/>
                      </a:lnTo>
                      <a:close/>
                    </a:path>
                  </a:pathLst>
                </a:custGeom>
                <a:solidFill>
                  <a:srgbClr val="000000"/>
                </a:solidFill>
                <a:ln w="9525">
                  <a:noFill/>
                  <a:round/>
                  <a:headEnd/>
                  <a:tailEnd/>
                </a:ln>
              </p:spPr>
              <p:txBody>
                <a:bodyPr/>
                <a:lstStyle/>
                <a:p>
                  <a:endParaRPr lang="en-US"/>
                </a:p>
              </p:txBody>
            </p:sp>
            <p:sp>
              <p:nvSpPr>
                <p:cNvPr id="431146" name="Freeform 42"/>
                <p:cNvSpPr>
                  <a:spLocks/>
                </p:cNvSpPr>
                <p:nvPr/>
              </p:nvSpPr>
              <p:spPr bwMode="auto">
                <a:xfrm>
                  <a:off x="4315" y="613"/>
                  <a:ext cx="18" cy="6"/>
                </a:xfrm>
                <a:custGeom>
                  <a:avLst/>
                  <a:gdLst/>
                  <a:ahLst/>
                  <a:cxnLst>
                    <a:cxn ang="0">
                      <a:pos x="0" y="12"/>
                    </a:cxn>
                    <a:cxn ang="0">
                      <a:pos x="4" y="8"/>
                    </a:cxn>
                    <a:cxn ang="0">
                      <a:pos x="10" y="6"/>
                    </a:cxn>
                    <a:cxn ang="0">
                      <a:pos x="18" y="8"/>
                    </a:cxn>
                    <a:cxn ang="0">
                      <a:pos x="22" y="8"/>
                    </a:cxn>
                    <a:cxn ang="0">
                      <a:pos x="28" y="6"/>
                    </a:cxn>
                    <a:cxn ang="0">
                      <a:pos x="34" y="4"/>
                    </a:cxn>
                    <a:cxn ang="0">
                      <a:pos x="38" y="0"/>
                    </a:cxn>
                    <a:cxn ang="0">
                      <a:pos x="32" y="6"/>
                    </a:cxn>
                    <a:cxn ang="0">
                      <a:pos x="28" y="10"/>
                    </a:cxn>
                    <a:cxn ang="0">
                      <a:pos x="24" y="12"/>
                    </a:cxn>
                    <a:cxn ang="0">
                      <a:pos x="20" y="12"/>
                    </a:cxn>
                    <a:cxn ang="0">
                      <a:pos x="8" y="10"/>
                    </a:cxn>
                    <a:cxn ang="0">
                      <a:pos x="0" y="12"/>
                    </a:cxn>
                  </a:cxnLst>
                  <a:rect l="0" t="0" r="r" b="b"/>
                  <a:pathLst>
                    <a:path w="38" h="12">
                      <a:moveTo>
                        <a:pt x="0" y="12"/>
                      </a:moveTo>
                      <a:lnTo>
                        <a:pt x="4" y="8"/>
                      </a:lnTo>
                      <a:lnTo>
                        <a:pt x="10" y="6"/>
                      </a:lnTo>
                      <a:lnTo>
                        <a:pt x="18" y="8"/>
                      </a:lnTo>
                      <a:lnTo>
                        <a:pt x="22" y="8"/>
                      </a:lnTo>
                      <a:lnTo>
                        <a:pt x="28" y="6"/>
                      </a:lnTo>
                      <a:lnTo>
                        <a:pt x="34" y="4"/>
                      </a:lnTo>
                      <a:lnTo>
                        <a:pt x="38" y="0"/>
                      </a:lnTo>
                      <a:lnTo>
                        <a:pt x="32" y="6"/>
                      </a:lnTo>
                      <a:lnTo>
                        <a:pt x="28" y="10"/>
                      </a:lnTo>
                      <a:lnTo>
                        <a:pt x="24" y="12"/>
                      </a:lnTo>
                      <a:lnTo>
                        <a:pt x="20" y="12"/>
                      </a:lnTo>
                      <a:lnTo>
                        <a:pt x="8" y="10"/>
                      </a:lnTo>
                      <a:lnTo>
                        <a:pt x="0" y="12"/>
                      </a:lnTo>
                      <a:close/>
                    </a:path>
                  </a:pathLst>
                </a:custGeom>
                <a:solidFill>
                  <a:srgbClr val="000000"/>
                </a:solidFill>
                <a:ln w="9525">
                  <a:noFill/>
                  <a:round/>
                  <a:headEnd/>
                  <a:tailEnd/>
                </a:ln>
              </p:spPr>
              <p:txBody>
                <a:bodyPr/>
                <a:lstStyle/>
                <a:p>
                  <a:endParaRPr lang="en-US"/>
                </a:p>
              </p:txBody>
            </p:sp>
            <p:sp>
              <p:nvSpPr>
                <p:cNvPr id="431147" name="Freeform 43"/>
                <p:cNvSpPr>
                  <a:spLocks/>
                </p:cNvSpPr>
                <p:nvPr/>
              </p:nvSpPr>
              <p:spPr bwMode="auto">
                <a:xfrm>
                  <a:off x="4382" y="571"/>
                  <a:ext cx="11" cy="15"/>
                </a:xfrm>
                <a:custGeom>
                  <a:avLst/>
                  <a:gdLst/>
                  <a:ahLst/>
                  <a:cxnLst>
                    <a:cxn ang="0">
                      <a:pos x="0" y="6"/>
                    </a:cxn>
                    <a:cxn ang="0">
                      <a:pos x="6" y="2"/>
                    </a:cxn>
                    <a:cxn ang="0">
                      <a:pos x="8" y="0"/>
                    </a:cxn>
                    <a:cxn ang="0">
                      <a:pos x="10" y="0"/>
                    </a:cxn>
                    <a:cxn ang="0">
                      <a:pos x="14" y="0"/>
                    </a:cxn>
                    <a:cxn ang="0">
                      <a:pos x="16" y="2"/>
                    </a:cxn>
                    <a:cxn ang="0">
                      <a:pos x="18" y="6"/>
                    </a:cxn>
                    <a:cxn ang="0">
                      <a:pos x="20" y="12"/>
                    </a:cxn>
                    <a:cxn ang="0">
                      <a:pos x="22" y="30"/>
                    </a:cxn>
                    <a:cxn ang="0">
                      <a:pos x="22" y="26"/>
                    </a:cxn>
                    <a:cxn ang="0">
                      <a:pos x="20" y="22"/>
                    </a:cxn>
                    <a:cxn ang="0">
                      <a:pos x="18" y="16"/>
                    </a:cxn>
                    <a:cxn ang="0">
                      <a:pos x="14" y="12"/>
                    </a:cxn>
                    <a:cxn ang="0">
                      <a:pos x="14" y="8"/>
                    </a:cxn>
                    <a:cxn ang="0">
                      <a:pos x="12" y="6"/>
                    </a:cxn>
                    <a:cxn ang="0">
                      <a:pos x="12" y="4"/>
                    </a:cxn>
                    <a:cxn ang="0">
                      <a:pos x="8" y="4"/>
                    </a:cxn>
                    <a:cxn ang="0">
                      <a:pos x="4" y="4"/>
                    </a:cxn>
                    <a:cxn ang="0">
                      <a:pos x="0" y="6"/>
                    </a:cxn>
                  </a:cxnLst>
                  <a:rect l="0" t="0" r="r" b="b"/>
                  <a:pathLst>
                    <a:path w="22" h="30">
                      <a:moveTo>
                        <a:pt x="0" y="6"/>
                      </a:moveTo>
                      <a:lnTo>
                        <a:pt x="6" y="2"/>
                      </a:lnTo>
                      <a:lnTo>
                        <a:pt x="8" y="0"/>
                      </a:lnTo>
                      <a:lnTo>
                        <a:pt x="10" y="0"/>
                      </a:lnTo>
                      <a:lnTo>
                        <a:pt x="14" y="0"/>
                      </a:lnTo>
                      <a:lnTo>
                        <a:pt x="16" y="2"/>
                      </a:lnTo>
                      <a:lnTo>
                        <a:pt x="18" y="6"/>
                      </a:lnTo>
                      <a:lnTo>
                        <a:pt x="20" y="12"/>
                      </a:lnTo>
                      <a:lnTo>
                        <a:pt x="22" y="30"/>
                      </a:lnTo>
                      <a:lnTo>
                        <a:pt x="22" y="26"/>
                      </a:lnTo>
                      <a:lnTo>
                        <a:pt x="20" y="22"/>
                      </a:lnTo>
                      <a:lnTo>
                        <a:pt x="18" y="16"/>
                      </a:lnTo>
                      <a:lnTo>
                        <a:pt x="14" y="12"/>
                      </a:lnTo>
                      <a:lnTo>
                        <a:pt x="14" y="8"/>
                      </a:lnTo>
                      <a:lnTo>
                        <a:pt x="12" y="6"/>
                      </a:lnTo>
                      <a:lnTo>
                        <a:pt x="12" y="4"/>
                      </a:lnTo>
                      <a:lnTo>
                        <a:pt x="8" y="4"/>
                      </a:lnTo>
                      <a:lnTo>
                        <a:pt x="4" y="4"/>
                      </a:lnTo>
                      <a:lnTo>
                        <a:pt x="0" y="6"/>
                      </a:lnTo>
                      <a:close/>
                    </a:path>
                  </a:pathLst>
                </a:custGeom>
                <a:solidFill>
                  <a:srgbClr val="B3664C"/>
                </a:solidFill>
                <a:ln w="9525">
                  <a:noFill/>
                  <a:round/>
                  <a:headEnd/>
                  <a:tailEnd/>
                </a:ln>
              </p:spPr>
              <p:txBody>
                <a:bodyPr/>
                <a:lstStyle/>
                <a:p>
                  <a:endParaRPr lang="en-US"/>
                </a:p>
              </p:txBody>
            </p:sp>
            <p:sp>
              <p:nvSpPr>
                <p:cNvPr id="431148" name="Freeform 44"/>
                <p:cNvSpPr>
                  <a:spLocks/>
                </p:cNvSpPr>
                <p:nvPr/>
              </p:nvSpPr>
              <p:spPr bwMode="auto">
                <a:xfrm>
                  <a:off x="4376" y="577"/>
                  <a:ext cx="13" cy="28"/>
                </a:xfrm>
                <a:custGeom>
                  <a:avLst/>
                  <a:gdLst/>
                  <a:ahLst/>
                  <a:cxnLst>
                    <a:cxn ang="0">
                      <a:pos x="7" y="0"/>
                    </a:cxn>
                    <a:cxn ang="0">
                      <a:pos x="5" y="2"/>
                    </a:cxn>
                    <a:cxn ang="0">
                      <a:pos x="5" y="4"/>
                    </a:cxn>
                    <a:cxn ang="0">
                      <a:pos x="7" y="6"/>
                    </a:cxn>
                    <a:cxn ang="0">
                      <a:pos x="7" y="10"/>
                    </a:cxn>
                    <a:cxn ang="0">
                      <a:pos x="5" y="14"/>
                    </a:cxn>
                    <a:cxn ang="0">
                      <a:pos x="1" y="20"/>
                    </a:cxn>
                    <a:cxn ang="0">
                      <a:pos x="5" y="22"/>
                    </a:cxn>
                    <a:cxn ang="0">
                      <a:pos x="7" y="24"/>
                    </a:cxn>
                    <a:cxn ang="0">
                      <a:pos x="7" y="26"/>
                    </a:cxn>
                    <a:cxn ang="0">
                      <a:pos x="9" y="30"/>
                    </a:cxn>
                    <a:cxn ang="0">
                      <a:pos x="9" y="34"/>
                    </a:cxn>
                    <a:cxn ang="0">
                      <a:pos x="9" y="38"/>
                    </a:cxn>
                    <a:cxn ang="0">
                      <a:pos x="7" y="42"/>
                    </a:cxn>
                    <a:cxn ang="0">
                      <a:pos x="3" y="44"/>
                    </a:cxn>
                    <a:cxn ang="0">
                      <a:pos x="1" y="46"/>
                    </a:cxn>
                    <a:cxn ang="0">
                      <a:pos x="1" y="48"/>
                    </a:cxn>
                    <a:cxn ang="0">
                      <a:pos x="0" y="52"/>
                    </a:cxn>
                    <a:cxn ang="0">
                      <a:pos x="1" y="54"/>
                    </a:cxn>
                    <a:cxn ang="0">
                      <a:pos x="1" y="56"/>
                    </a:cxn>
                    <a:cxn ang="0">
                      <a:pos x="3" y="56"/>
                    </a:cxn>
                    <a:cxn ang="0">
                      <a:pos x="5" y="56"/>
                    </a:cxn>
                    <a:cxn ang="0">
                      <a:pos x="7" y="54"/>
                    </a:cxn>
                    <a:cxn ang="0">
                      <a:pos x="11" y="44"/>
                    </a:cxn>
                    <a:cxn ang="0">
                      <a:pos x="15" y="40"/>
                    </a:cxn>
                    <a:cxn ang="0">
                      <a:pos x="17" y="38"/>
                    </a:cxn>
                    <a:cxn ang="0">
                      <a:pos x="21" y="36"/>
                    </a:cxn>
                    <a:cxn ang="0">
                      <a:pos x="23" y="34"/>
                    </a:cxn>
                    <a:cxn ang="0">
                      <a:pos x="25" y="28"/>
                    </a:cxn>
                    <a:cxn ang="0">
                      <a:pos x="25" y="26"/>
                    </a:cxn>
                    <a:cxn ang="0">
                      <a:pos x="25" y="22"/>
                    </a:cxn>
                    <a:cxn ang="0">
                      <a:pos x="21" y="16"/>
                    </a:cxn>
                    <a:cxn ang="0">
                      <a:pos x="17" y="14"/>
                    </a:cxn>
                    <a:cxn ang="0">
                      <a:pos x="13" y="12"/>
                    </a:cxn>
                    <a:cxn ang="0">
                      <a:pos x="11" y="12"/>
                    </a:cxn>
                    <a:cxn ang="0">
                      <a:pos x="9" y="12"/>
                    </a:cxn>
                    <a:cxn ang="0">
                      <a:pos x="9" y="10"/>
                    </a:cxn>
                    <a:cxn ang="0">
                      <a:pos x="11" y="6"/>
                    </a:cxn>
                    <a:cxn ang="0">
                      <a:pos x="11" y="4"/>
                    </a:cxn>
                    <a:cxn ang="0">
                      <a:pos x="9" y="2"/>
                    </a:cxn>
                    <a:cxn ang="0">
                      <a:pos x="7" y="0"/>
                    </a:cxn>
                  </a:cxnLst>
                  <a:rect l="0" t="0" r="r" b="b"/>
                  <a:pathLst>
                    <a:path w="25" h="56">
                      <a:moveTo>
                        <a:pt x="7" y="0"/>
                      </a:moveTo>
                      <a:lnTo>
                        <a:pt x="5" y="2"/>
                      </a:lnTo>
                      <a:lnTo>
                        <a:pt x="5" y="4"/>
                      </a:lnTo>
                      <a:lnTo>
                        <a:pt x="7" y="6"/>
                      </a:lnTo>
                      <a:lnTo>
                        <a:pt x="7" y="10"/>
                      </a:lnTo>
                      <a:lnTo>
                        <a:pt x="5" y="14"/>
                      </a:lnTo>
                      <a:lnTo>
                        <a:pt x="1" y="20"/>
                      </a:lnTo>
                      <a:lnTo>
                        <a:pt x="5" y="22"/>
                      </a:lnTo>
                      <a:lnTo>
                        <a:pt x="7" y="24"/>
                      </a:lnTo>
                      <a:lnTo>
                        <a:pt x="7" y="26"/>
                      </a:lnTo>
                      <a:lnTo>
                        <a:pt x="9" y="30"/>
                      </a:lnTo>
                      <a:lnTo>
                        <a:pt x="9" y="34"/>
                      </a:lnTo>
                      <a:lnTo>
                        <a:pt x="9" y="38"/>
                      </a:lnTo>
                      <a:lnTo>
                        <a:pt x="7" y="42"/>
                      </a:lnTo>
                      <a:lnTo>
                        <a:pt x="3" y="44"/>
                      </a:lnTo>
                      <a:lnTo>
                        <a:pt x="1" y="46"/>
                      </a:lnTo>
                      <a:lnTo>
                        <a:pt x="1" y="48"/>
                      </a:lnTo>
                      <a:lnTo>
                        <a:pt x="0" y="52"/>
                      </a:lnTo>
                      <a:lnTo>
                        <a:pt x="1" y="54"/>
                      </a:lnTo>
                      <a:lnTo>
                        <a:pt x="1" y="56"/>
                      </a:lnTo>
                      <a:lnTo>
                        <a:pt x="3" y="56"/>
                      </a:lnTo>
                      <a:lnTo>
                        <a:pt x="5" y="56"/>
                      </a:lnTo>
                      <a:lnTo>
                        <a:pt x="7" y="54"/>
                      </a:lnTo>
                      <a:lnTo>
                        <a:pt x="11" y="44"/>
                      </a:lnTo>
                      <a:lnTo>
                        <a:pt x="15" y="40"/>
                      </a:lnTo>
                      <a:lnTo>
                        <a:pt x="17" y="38"/>
                      </a:lnTo>
                      <a:lnTo>
                        <a:pt x="21" y="36"/>
                      </a:lnTo>
                      <a:lnTo>
                        <a:pt x="23" y="34"/>
                      </a:lnTo>
                      <a:lnTo>
                        <a:pt x="25" y="28"/>
                      </a:lnTo>
                      <a:lnTo>
                        <a:pt x="25" y="26"/>
                      </a:lnTo>
                      <a:lnTo>
                        <a:pt x="25" y="22"/>
                      </a:lnTo>
                      <a:lnTo>
                        <a:pt x="21" y="16"/>
                      </a:lnTo>
                      <a:lnTo>
                        <a:pt x="17" y="14"/>
                      </a:lnTo>
                      <a:lnTo>
                        <a:pt x="13" y="12"/>
                      </a:lnTo>
                      <a:lnTo>
                        <a:pt x="11" y="12"/>
                      </a:lnTo>
                      <a:lnTo>
                        <a:pt x="9" y="12"/>
                      </a:lnTo>
                      <a:lnTo>
                        <a:pt x="9" y="10"/>
                      </a:lnTo>
                      <a:lnTo>
                        <a:pt x="11" y="6"/>
                      </a:lnTo>
                      <a:lnTo>
                        <a:pt x="11" y="4"/>
                      </a:lnTo>
                      <a:lnTo>
                        <a:pt x="9" y="2"/>
                      </a:lnTo>
                      <a:lnTo>
                        <a:pt x="7" y="0"/>
                      </a:lnTo>
                      <a:close/>
                    </a:path>
                  </a:pathLst>
                </a:custGeom>
                <a:solidFill>
                  <a:srgbClr val="E6B399"/>
                </a:solidFill>
                <a:ln w="9525">
                  <a:noFill/>
                  <a:round/>
                  <a:headEnd/>
                  <a:tailEnd/>
                </a:ln>
              </p:spPr>
              <p:txBody>
                <a:bodyPr/>
                <a:lstStyle/>
                <a:p>
                  <a:endParaRPr lang="en-US"/>
                </a:p>
              </p:txBody>
            </p:sp>
            <p:sp>
              <p:nvSpPr>
                <p:cNvPr id="431149" name="Freeform 45"/>
                <p:cNvSpPr>
                  <a:spLocks/>
                </p:cNvSpPr>
                <p:nvPr/>
              </p:nvSpPr>
              <p:spPr bwMode="auto">
                <a:xfrm>
                  <a:off x="4377" y="584"/>
                  <a:ext cx="10" cy="20"/>
                </a:xfrm>
                <a:custGeom>
                  <a:avLst/>
                  <a:gdLst/>
                  <a:ahLst/>
                  <a:cxnLst>
                    <a:cxn ang="0">
                      <a:pos x="6" y="0"/>
                    </a:cxn>
                    <a:cxn ang="0">
                      <a:pos x="12" y="0"/>
                    </a:cxn>
                    <a:cxn ang="0">
                      <a:pos x="16" y="2"/>
                    </a:cxn>
                    <a:cxn ang="0">
                      <a:pos x="18" y="4"/>
                    </a:cxn>
                    <a:cxn ang="0">
                      <a:pos x="20" y="8"/>
                    </a:cxn>
                    <a:cxn ang="0">
                      <a:pos x="20" y="10"/>
                    </a:cxn>
                    <a:cxn ang="0">
                      <a:pos x="20" y="14"/>
                    </a:cxn>
                    <a:cxn ang="0">
                      <a:pos x="20" y="18"/>
                    </a:cxn>
                    <a:cxn ang="0">
                      <a:pos x="20" y="22"/>
                    </a:cxn>
                    <a:cxn ang="0">
                      <a:pos x="18" y="24"/>
                    </a:cxn>
                    <a:cxn ang="0">
                      <a:pos x="16" y="24"/>
                    </a:cxn>
                    <a:cxn ang="0">
                      <a:pos x="12" y="28"/>
                    </a:cxn>
                    <a:cxn ang="0">
                      <a:pos x="10" y="30"/>
                    </a:cxn>
                    <a:cxn ang="0">
                      <a:pos x="6" y="38"/>
                    </a:cxn>
                    <a:cxn ang="0">
                      <a:pos x="4" y="40"/>
                    </a:cxn>
                    <a:cxn ang="0">
                      <a:pos x="2" y="38"/>
                    </a:cxn>
                    <a:cxn ang="0">
                      <a:pos x="0" y="36"/>
                    </a:cxn>
                    <a:cxn ang="0">
                      <a:pos x="2" y="32"/>
                    </a:cxn>
                    <a:cxn ang="0">
                      <a:pos x="6" y="28"/>
                    </a:cxn>
                    <a:cxn ang="0">
                      <a:pos x="8" y="24"/>
                    </a:cxn>
                    <a:cxn ang="0">
                      <a:pos x="8" y="22"/>
                    </a:cxn>
                    <a:cxn ang="0">
                      <a:pos x="8" y="20"/>
                    </a:cxn>
                    <a:cxn ang="0">
                      <a:pos x="8" y="16"/>
                    </a:cxn>
                    <a:cxn ang="0">
                      <a:pos x="6" y="12"/>
                    </a:cxn>
                    <a:cxn ang="0">
                      <a:pos x="10" y="16"/>
                    </a:cxn>
                    <a:cxn ang="0">
                      <a:pos x="10" y="18"/>
                    </a:cxn>
                    <a:cxn ang="0">
                      <a:pos x="10" y="20"/>
                    </a:cxn>
                    <a:cxn ang="0">
                      <a:pos x="10" y="24"/>
                    </a:cxn>
                    <a:cxn ang="0">
                      <a:pos x="10" y="26"/>
                    </a:cxn>
                    <a:cxn ang="0">
                      <a:pos x="12" y="26"/>
                    </a:cxn>
                    <a:cxn ang="0">
                      <a:pos x="12" y="24"/>
                    </a:cxn>
                    <a:cxn ang="0">
                      <a:pos x="14" y="22"/>
                    </a:cxn>
                    <a:cxn ang="0">
                      <a:pos x="14" y="18"/>
                    </a:cxn>
                    <a:cxn ang="0">
                      <a:pos x="12" y="8"/>
                    </a:cxn>
                    <a:cxn ang="0">
                      <a:pos x="10" y="4"/>
                    </a:cxn>
                    <a:cxn ang="0">
                      <a:pos x="6" y="0"/>
                    </a:cxn>
                  </a:cxnLst>
                  <a:rect l="0" t="0" r="r" b="b"/>
                  <a:pathLst>
                    <a:path w="20" h="40">
                      <a:moveTo>
                        <a:pt x="6" y="0"/>
                      </a:moveTo>
                      <a:lnTo>
                        <a:pt x="12" y="0"/>
                      </a:lnTo>
                      <a:lnTo>
                        <a:pt x="16" y="2"/>
                      </a:lnTo>
                      <a:lnTo>
                        <a:pt x="18" y="4"/>
                      </a:lnTo>
                      <a:lnTo>
                        <a:pt x="20" y="8"/>
                      </a:lnTo>
                      <a:lnTo>
                        <a:pt x="20" y="10"/>
                      </a:lnTo>
                      <a:lnTo>
                        <a:pt x="20" y="14"/>
                      </a:lnTo>
                      <a:lnTo>
                        <a:pt x="20" y="18"/>
                      </a:lnTo>
                      <a:lnTo>
                        <a:pt x="20" y="22"/>
                      </a:lnTo>
                      <a:lnTo>
                        <a:pt x="18" y="24"/>
                      </a:lnTo>
                      <a:lnTo>
                        <a:pt x="16" y="24"/>
                      </a:lnTo>
                      <a:lnTo>
                        <a:pt x="12" y="28"/>
                      </a:lnTo>
                      <a:lnTo>
                        <a:pt x="10" y="30"/>
                      </a:lnTo>
                      <a:lnTo>
                        <a:pt x="6" y="38"/>
                      </a:lnTo>
                      <a:lnTo>
                        <a:pt x="4" y="40"/>
                      </a:lnTo>
                      <a:lnTo>
                        <a:pt x="2" y="38"/>
                      </a:lnTo>
                      <a:lnTo>
                        <a:pt x="0" y="36"/>
                      </a:lnTo>
                      <a:lnTo>
                        <a:pt x="2" y="32"/>
                      </a:lnTo>
                      <a:lnTo>
                        <a:pt x="6" y="28"/>
                      </a:lnTo>
                      <a:lnTo>
                        <a:pt x="8" y="24"/>
                      </a:lnTo>
                      <a:lnTo>
                        <a:pt x="8" y="22"/>
                      </a:lnTo>
                      <a:lnTo>
                        <a:pt x="8" y="20"/>
                      </a:lnTo>
                      <a:lnTo>
                        <a:pt x="8" y="16"/>
                      </a:lnTo>
                      <a:lnTo>
                        <a:pt x="6" y="12"/>
                      </a:lnTo>
                      <a:lnTo>
                        <a:pt x="10" y="16"/>
                      </a:lnTo>
                      <a:lnTo>
                        <a:pt x="10" y="18"/>
                      </a:lnTo>
                      <a:lnTo>
                        <a:pt x="10" y="20"/>
                      </a:lnTo>
                      <a:lnTo>
                        <a:pt x="10" y="24"/>
                      </a:lnTo>
                      <a:lnTo>
                        <a:pt x="10" y="26"/>
                      </a:lnTo>
                      <a:lnTo>
                        <a:pt x="12" y="26"/>
                      </a:lnTo>
                      <a:lnTo>
                        <a:pt x="12" y="24"/>
                      </a:lnTo>
                      <a:lnTo>
                        <a:pt x="14" y="22"/>
                      </a:lnTo>
                      <a:lnTo>
                        <a:pt x="14" y="18"/>
                      </a:lnTo>
                      <a:lnTo>
                        <a:pt x="12" y="8"/>
                      </a:lnTo>
                      <a:lnTo>
                        <a:pt x="10" y="4"/>
                      </a:lnTo>
                      <a:lnTo>
                        <a:pt x="6" y="0"/>
                      </a:lnTo>
                      <a:close/>
                    </a:path>
                  </a:pathLst>
                </a:custGeom>
                <a:solidFill>
                  <a:srgbClr val="4C0000"/>
                </a:solidFill>
                <a:ln w="9525">
                  <a:noFill/>
                  <a:round/>
                  <a:headEnd/>
                  <a:tailEnd/>
                </a:ln>
              </p:spPr>
              <p:txBody>
                <a:bodyPr/>
                <a:lstStyle/>
                <a:p>
                  <a:endParaRPr lang="en-US"/>
                </a:p>
              </p:txBody>
            </p:sp>
            <p:sp>
              <p:nvSpPr>
                <p:cNvPr id="431150" name="Freeform 46"/>
                <p:cNvSpPr>
                  <a:spLocks/>
                </p:cNvSpPr>
                <p:nvPr/>
              </p:nvSpPr>
              <p:spPr bwMode="auto">
                <a:xfrm>
                  <a:off x="4379" y="594"/>
                  <a:ext cx="13" cy="16"/>
                </a:xfrm>
                <a:custGeom>
                  <a:avLst/>
                  <a:gdLst/>
                  <a:ahLst/>
                  <a:cxnLst>
                    <a:cxn ang="0">
                      <a:pos x="26" y="0"/>
                    </a:cxn>
                    <a:cxn ang="0">
                      <a:pos x="18" y="10"/>
                    </a:cxn>
                    <a:cxn ang="0">
                      <a:pos x="16" y="12"/>
                    </a:cxn>
                    <a:cxn ang="0">
                      <a:pos x="14" y="10"/>
                    </a:cxn>
                    <a:cxn ang="0">
                      <a:pos x="14" y="16"/>
                    </a:cxn>
                    <a:cxn ang="0">
                      <a:pos x="10" y="24"/>
                    </a:cxn>
                    <a:cxn ang="0">
                      <a:pos x="4" y="30"/>
                    </a:cxn>
                    <a:cxn ang="0">
                      <a:pos x="0" y="32"/>
                    </a:cxn>
                    <a:cxn ang="0">
                      <a:pos x="8" y="28"/>
                    </a:cxn>
                    <a:cxn ang="0">
                      <a:pos x="12" y="26"/>
                    </a:cxn>
                    <a:cxn ang="0">
                      <a:pos x="14" y="22"/>
                    </a:cxn>
                    <a:cxn ang="0">
                      <a:pos x="16" y="20"/>
                    </a:cxn>
                    <a:cxn ang="0">
                      <a:pos x="18" y="16"/>
                    </a:cxn>
                    <a:cxn ang="0">
                      <a:pos x="22" y="10"/>
                    </a:cxn>
                    <a:cxn ang="0">
                      <a:pos x="26" y="0"/>
                    </a:cxn>
                  </a:cxnLst>
                  <a:rect l="0" t="0" r="r" b="b"/>
                  <a:pathLst>
                    <a:path w="26" h="32">
                      <a:moveTo>
                        <a:pt x="26" y="0"/>
                      </a:moveTo>
                      <a:lnTo>
                        <a:pt x="18" y="10"/>
                      </a:lnTo>
                      <a:lnTo>
                        <a:pt x="16" y="12"/>
                      </a:lnTo>
                      <a:lnTo>
                        <a:pt x="14" y="10"/>
                      </a:lnTo>
                      <a:lnTo>
                        <a:pt x="14" y="16"/>
                      </a:lnTo>
                      <a:lnTo>
                        <a:pt x="10" y="24"/>
                      </a:lnTo>
                      <a:lnTo>
                        <a:pt x="4" y="30"/>
                      </a:lnTo>
                      <a:lnTo>
                        <a:pt x="0" y="32"/>
                      </a:lnTo>
                      <a:lnTo>
                        <a:pt x="8" y="28"/>
                      </a:lnTo>
                      <a:lnTo>
                        <a:pt x="12" y="26"/>
                      </a:lnTo>
                      <a:lnTo>
                        <a:pt x="14" y="22"/>
                      </a:lnTo>
                      <a:lnTo>
                        <a:pt x="16" y="20"/>
                      </a:lnTo>
                      <a:lnTo>
                        <a:pt x="18" y="16"/>
                      </a:lnTo>
                      <a:lnTo>
                        <a:pt x="22" y="10"/>
                      </a:lnTo>
                      <a:lnTo>
                        <a:pt x="26" y="0"/>
                      </a:lnTo>
                      <a:close/>
                    </a:path>
                  </a:pathLst>
                </a:custGeom>
                <a:solidFill>
                  <a:srgbClr val="B3664C"/>
                </a:solidFill>
                <a:ln w="9525">
                  <a:noFill/>
                  <a:round/>
                  <a:headEnd/>
                  <a:tailEnd/>
                </a:ln>
              </p:spPr>
              <p:txBody>
                <a:bodyPr/>
                <a:lstStyle/>
                <a:p>
                  <a:endParaRPr lang="en-US"/>
                </a:p>
              </p:txBody>
            </p:sp>
            <p:sp>
              <p:nvSpPr>
                <p:cNvPr id="431151" name="Freeform 47"/>
                <p:cNvSpPr>
                  <a:spLocks/>
                </p:cNvSpPr>
                <p:nvPr/>
              </p:nvSpPr>
              <p:spPr bwMode="auto">
                <a:xfrm>
                  <a:off x="4257" y="497"/>
                  <a:ext cx="135" cy="107"/>
                </a:xfrm>
                <a:custGeom>
                  <a:avLst/>
                  <a:gdLst/>
                  <a:ahLst/>
                  <a:cxnLst>
                    <a:cxn ang="0">
                      <a:pos x="47" y="173"/>
                    </a:cxn>
                    <a:cxn ang="0">
                      <a:pos x="11" y="153"/>
                    </a:cxn>
                    <a:cxn ang="0">
                      <a:pos x="7" y="151"/>
                    </a:cxn>
                    <a:cxn ang="0">
                      <a:pos x="1" y="135"/>
                    </a:cxn>
                    <a:cxn ang="0">
                      <a:pos x="0" y="113"/>
                    </a:cxn>
                    <a:cxn ang="0">
                      <a:pos x="1" y="90"/>
                    </a:cxn>
                    <a:cxn ang="0">
                      <a:pos x="11" y="64"/>
                    </a:cxn>
                    <a:cxn ang="0">
                      <a:pos x="19" y="50"/>
                    </a:cxn>
                    <a:cxn ang="0">
                      <a:pos x="35" y="32"/>
                    </a:cxn>
                    <a:cxn ang="0">
                      <a:pos x="57" y="16"/>
                    </a:cxn>
                    <a:cxn ang="0">
                      <a:pos x="75" y="8"/>
                    </a:cxn>
                    <a:cxn ang="0">
                      <a:pos x="97" y="2"/>
                    </a:cxn>
                    <a:cxn ang="0">
                      <a:pos x="123" y="0"/>
                    </a:cxn>
                    <a:cxn ang="0">
                      <a:pos x="159" y="0"/>
                    </a:cxn>
                    <a:cxn ang="0">
                      <a:pos x="189" y="4"/>
                    </a:cxn>
                    <a:cxn ang="0">
                      <a:pos x="219" y="18"/>
                    </a:cxn>
                    <a:cxn ang="0">
                      <a:pos x="231" y="30"/>
                    </a:cxn>
                    <a:cxn ang="0">
                      <a:pos x="242" y="42"/>
                    </a:cxn>
                    <a:cxn ang="0">
                      <a:pos x="256" y="72"/>
                    </a:cxn>
                    <a:cxn ang="0">
                      <a:pos x="268" y="117"/>
                    </a:cxn>
                    <a:cxn ang="0">
                      <a:pos x="270" y="131"/>
                    </a:cxn>
                    <a:cxn ang="0">
                      <a:pos x="270" y="147"/>
                    </a:cxn>
                    <a:cxn ang="0">
                      <a:pos x="260" y="139"/>
                    </a:cxn>
                    <a:cxn ang="0">
                      <a:pos x="254" y="141"/>
                    </a:cxn>
                    <a:cxn ang="0">
                      <a:pos x="246" y="149"/>
                    </a:cxn>
                    <a:cxn ang="0">
                      <a:pos x="237" y="161"/>
                    </a:cxn>
                    <a:cxn ang="0">
                      <a:pos x="237" y="163"/>
                    </a:cxn>
                    <a:cxn ang="0">
                      <a:pos x="235" y="169"/>
                    </a:cxn>
                    <a:cxn ang="0">
                      <a:pos x="235" y="179"/>
                    </a:cxn>
                    <a:cxn ang="0">
                      <a:pos x="235" y="193"/>
                    </a:cxn>
                    <a:cxn ang="0">
                      <a:pos x="229" y="209"/>
                    </a:cxn>
                    <a:cxn ang="0">
                      <a:pos x="225" y="211"/>
                    </a:cxn>
                    <a:cxn ang="0">
                      <a:pos x="221" y="197"/>
                    </a:cxn>
                    <a:cxn ang="0">
                      <a:pos x="215" y="191"/>
                    </a:cxn>
                    <a:cxn ang="0">
                      <a:pos x="205" y="175"/>
                    </a:cxn>
                    <a:cxn ang="0">
                      <a:pos x="201" y="165"/>
                    </a:cxn>
                    <a:cxn ang="0">
                      <a:pos x="191" y="163"/>
                    </a:cxn>
                    <a:cxn ang="0">
                      <a:pos x="179" y="163"/>
                    </a:cxn>
                    <a:cxn ang="0">
                      <a:pos x="173" y="165"/>
                    </a:cxn>
                    <a:cxn ang="0">
                      <a:pos x="165" y="163"/>
                    </a:cxn>
                    <a:cxn ang="0">
                      <a:pos x="153" y="153"/>
                    </a:cxn>
                    <a:cxn ang="0">
                      <a:pos x="149" y="143"/>
                    </a:cxn>
                    <a:cxn ang="0">
                      <a:pos x="143" y="139"/>
                    </a:cxn>
                    <a:cxn ang="0">
                      <a:pos x="133" y="141"/>
                    </a:cxn>
                    <a:cxn ang="0">
                      <a:pos x="111" y="155"/>
                    </a:cxn>
                    <a:cxn ang="0">
                      <a:pos x="83" y="169"/>
                    </a:cxn>
                    <a:cxn ang="0">
                      <a:pos x="61" y="175"/>
                    </a:cxn>
                  </a:cxnLst>
                  <a:rect l="0" t="0" r="r" b="b"/>
                  <a:pathLst>
                    <a:path w="270" h="213">
                      <a:moveTo>
                        <a:pt x="57" y="175"/>
                      </a:moveTo>
                      <a:lnTo>
                        <a:pt x="47" y="173"/>
                      </a:lnTo>
                      <a:lnTo>
                        <a:pt x="35" y="165"/>
                      </a:lnTo>
                      <a:lnTo>
                        <a:pt x="11" y="153"/>
                      </a:lnTo>
                      <a:lnTo>
                        <a:pt x="9" y="153"/>
                      </a:lnTo>
                      <a:lnTo>
                        <a:pt x="7" y="151"/>
                      </a:lnTo>
                      <a:lnTo>
                        <a:pt x="5" y="145"/>
                      </a:lnTo>
                      <a:lnTo>
                        <a:pt x="1" y="135"/>
                      </a:lnTo>
                      <a:lnTo>
                        <a:pt x="0" y="125"/>
                      </a:lnTo>
                      <a:lnTo>
                        <a:pt x="0" y="113"/>
                      </a:lnTo>
                      <a:lnTo>
                        <a:pt x="0" y="101"/>
                      </a:lnTo>
                      <a:lnTo>
                        <a:pt x="1" y="90"/>
                      </a:lnTo>
                      <a:lnTo>
                        <a:pt x="5" y="76"/>
                      </a:lnTo>
                      <a:lnTo>
                        <a:pt x="11" y="64"/>
                      </a:lnTo>
                      <a:lnTo>
                        <a:pt x="13" y="56"/>
                      </a:lnTo>
                      <a:lnTo>
                        <a:pt x="19" y="50"/>
                      </a:lnTo>
                      <a:lnTo>
                        <a:pt x="29" y="38"/>
                      </a:lnTo>
                      <a:lnTo>
                        <a:pt x="35" y="32"/>
                      </a:lnTo>
                      <a:lnTo>
                        <a:pt x="41" y="26"/>
                      </a:lnTo>
                      <a:lnTo>
                        <a:pt x="57" y="16"/>
                      </a:lnTo>
                      <a:lnTo>
                        <a:pt x="67" y="12"/>
                      </a:lnTo>
                      <a:lnTo>
                        <a:pt x="75" y="8"/>
                      </a:lnTo>
                      <a:lnTo>
                        <a:pt x="87" y="6"/>
                      </a:lnTo>
                      <a:lnTo>
                        <a:pt x="97" y="2"/>
                      </a:lnTo>
                      <a:lnTo>
                        <a:pt x="111" y="2"/>
                      </a:lnTo>
                      <a:lnTo>
                        <a:pt x="123" y="0"/>
                      </a:lnTo>
                      <a:lnTo>
                        <a:pt x="149" y="0"/>
                      </a:lnTo>
                      <a:lnTo>
                        <a:pt x="159" y="0"/>
                      </a:lnTo>
                      <a:lnTo>
                        <a:pt x="171" y="2"/>
                      </a:lnTo>
                      <a:lnTo>
                        <a:pt x="189" y="4"/>
                      </a:lnTo>
                      <a:lnTo>
                        <a:pt x="205" y="10"/>
                      </a:lnTo>
                      <a:lnTo>
                        <a:pt x="219" y="18"/>
                      </a:lnTo>
                      <a:lnTo>
                        <a:pt x="225" y="24"/>
                      </a:lnTo>
                      <a:lnTo>
                        <a:pt x="231" y="30"/>
                      </a:lnTo>
                      <a:lnTo>
                        <a:pt x="237" y="36"/>
                      </a:lnTo>
                      <a:lnTo>
                        <a:pt x="242" y="42"/>
                      </a:lnTo>
                      <a:lnTo>
                        <a:pt x="250" y="58"/>
                      </a:lnTo>
                      <a:lnTo>
                        <a:pt x="256" y="72"/>
                      </a:lnTo>
                      <a:lnTo>
                        <a:pt x="262" y="90"/>
                      </a:lnTo>
                      <a:lnTo>
                        <a:pt x="268" y="117"/>
                      </a:lnTo>
                      <a:lnTo>
                        <a:pt x="270" y="123"/>
                      </a:lnTo>
                      <a:lnTo>
                        <a:pt x="270" y="131"/>
                      </a:lnTo>
                      <a:lnTo>
                        <a:pt x="270" y="139"/>
                      </a:lnTo>
                      <a:lnTo>
                        <a:pt x="270" y="147"/>
                      </a:lnTo>
                      <a:lnTo>
                        <a:pt x="264" y="141"/>
                      </a:lnTo>
                      <a:lnTo>
                        <a:pt x="260" y="139"/>
                      </a:lnTo>
                      <a:lnTo>
                        <a:pt x="256" y="139"/>
                      </a:lnTo>
                      <a:lnTo>
                        <a:pt x="254" y="141"/>
                      </a:lnTo>
                      <a:lnTo>
                        <a:pt x="250" y="143"/>
                      </a:lnTo>
                      <a:lnTo>
                        <a:pt x="246" y="149"/>
                      </a:lnTo>
                      <a:lnTo>
                        <a:pt x="240" y="157"/>
                      </a:lnTo>
                      <a:lnTo>
                        <a:pt x="237" y="161"/>
                      </a:lnTo>
                      <a:lnTo>
                        <a:pt x="233" y="163"/>
                      </a:lnTo>
                      <a:lnTo>
                        <a:pt x="237" y="163"/>
                      </a:lnTo>
                      <a:lnTo>
                        <a:pt x="239" y="163"/>
                      </a:lnTo>
                      <a:lnTo>
                        <a:pt x="235" y="169"/>
                      </a:lnTo>
                      <a:lnTo>
                        <a:pt x="235" y="173"/>
                      </a:lnTo>
                      <a:lnTo>
                        <a:pt x="235" y="179"/>
                      </a:lnTo>
                      <a:lnTo>
                        <a:pt x="235" y="183"/>
                      </a:lnTo>
                      <a:lnTo>
                        <a:pt x="235" y="193"/>
                      </a:lnTo>
                      <a:lnTo>
                        <a:pt x="233" y="203"/>
                      </a:lnTo>
                      <a:lnTo>
                        <a:pt x="229" y="209"/>
                      </a:lnTo>
                      <a:lnTo>
                        <a:pt x="227" y="213"/>
                      </a:lnTo>
                      <a:lnTo>
                        <a:pt x="225" y="211"/>
                      </a:lnTo>
                      <a:lnTo>
                        <a:pt x="225" y="205"/>
                      </a:lnTo>
                      <a:lnTo>
                        <a:pt x="221" y="197"/>
                      </a:lnTo>
                      <a:lnTo>
                        <a:pt x="219" y="195"/>
                      </a:lnTo>
                      <a:lnTo>
                        <a:pt x="215" y="191"/>
                      </a:lnTo>
                      <a:lnTo>
                        <a:pt x="209" y="183"/>
                      </a:lnTo>
                      <a:lnTo>
                        <a:pt x="205" y="175"/>
                      </a:lnTo>
                      <a:lnTo>
                        <a:pt x="203" y="169"/>
                      </a:lnTo>
                      <a:lnTo>
                        <a:pt x="201" y="165"/>
                      </a:lnTo>
                      <a:lnTo>
                        <a:pt x="199" y="165"/>
                      </a:lnTo>
                      <a:lnTo>
                        <a:pt x="191" y="163"/>
                      </a:lnTo>
                      <a:lnTo>
                        <a:pt x="183" y="163"/>
                      </a:lnTo>
                      <a:lnTo>
                        <a:pt x="179" y="163"/>
                      </a:lnTo>
                      <a:lnTo>
                        <a:pt x="175" y="165"/>
                      </a:lnTo>
                      <a:lnTo>
                        <a:pt x="173" y="165"/>
                      </a:lnTo>
                      <a:lnTo>
                        <a:pt x="169" y="165"/>
                      </a:lnTo>
                      <a:lnTo>
                        <a:pt x="165" y="163"/>
                      </a:lnTo>
                      <a:lnTo>
                        <a:pt x="161" y="161"/>
                      </a:lnTo>
                      <a:lnTo>
                        <a:pt x="153" y="153"/>
                      </a:lnTo>
                      <a:lnTo>
                        <a:pt x="149" y="145"/>
                      </a:lnTo>
                      <a:lnTo>
                        <a:pt x="149" y="143"/>
                      </a:lnTo>
                      <a:lnTo>
                        <a:pt x="147" y="141"/>
                      </a:lnTo>
                      <a:lnTo>
                        <a:pt x="143" y="139"/>
                      </a:lnTo>
                      <a:lnTo>
                        <a:pt x="139" y="141"/>
                      </a:lnTo>
                      <a:lnTo>
                        <a:pt x="133" y="141"/>
                      </a:lnTo>
                      <a:lnTo>
                        <a:pt x="123" y="147"/>
                      </a:lnTo>
                      <a:lnTo>
                        <a:pt x="111" y="155"/>
                      </a:lnTo>
                      <a:lnTo>
                        <a:pt x="99" y="161"/>
                      </a:lnTo>
                      <a:lnTo>
                        <a:pt x="83" y="169"/>
                      </a:lnTo>
                      <a:lnTo>
                        <a:pt x="67" y="173"/>
                      </a:lnTo>
                      <a:lnTo>
                        <a:pt x="61" y="175"/>
                      </a:lnTo>
                      <a:lnTo>
                        <a:pt x="57" y="175"/>
                      </a:lnTo>
                      <a:close/>
                    </a:path>
                  </a:pathLst>
                </a:custGeom>
                <a:solidFill>
                  <a:srgbClr val="330000"/>
                </a:solidFill>
                <a:ln w="9525">
                  <a:noFill/>
                  <a:round/>
                  <a:headEnd/>
                  <a:tailEnd/>
                </a:ln>
              </p:spPr>
              <p:txBody>
                <a:bodyPr/>
                <a:lstStyle/>
                <a:p>
                  <a:endParaRPr lang="en-US"/>
                </a:p>
              </p:txBody>
            </p:sp>
            <p:sp>
              <p:nvSpPr>
                <p:cNvPr id="431152" name="Freeform 48"/>
                <p:cNvSpPr>
                  <a:spLocks/>
                </p:cNvSpPr>
                <p:nvPr/>
              </p:nvSpPr>
              <p:spPr bwMode="auto">
                <a:xfrm>
                  <a:off x="4335" y="688"/>
                  <a:ext cx="72" cy="109"/>
                </a:xfrm>
                <a:custGeom>
                  <a:avLst/>
                  <a:gdLst/>
                  <a:ahLst/>
                  <a:cxnLst>
                    <a:cxn ang="0">
                      <a:pos x="2" y="50"/>
                    </a:cxn>
                    <a:cxn ang="0">
                      <a:pos x="12" y="32"/>
                    </a:cxn>
                    <a:cxn ang="0">
                      <a:pos x="26" y="18"/>
                    </a:cxn>
                    <a:cxn ang="0">
                      <a:pos x="42" y="10"/>
                    </a:cxn>
                    <a:cxn ang="0">
                      <a:pos x="62" y="4"/>
                    </a:cxn>
                    <a:cxn ang="0">
                      <a:pos x="70" y="6"/>
                    </a:cxn>
                    <a:cxn ang="0">
                      <a:pos x="80" y="14"/>
                    </a:cxn>
                    <a:cxn ang="0">
                      <a:pos x="93" y="26"/>
                    </a:cxn>
                    <a:cxn ang="0">
                      <a:pos x="99" y="26"/>
                    </a:cxn>
                    <a:cxn ang="0">
                      <a:pos x="113" y="18"/>
                    </a:cxn>
                    <a:cxn ang="0">
                      <a:pos x="135" y="2"/>
                    </a:cxn>
                    <a:cxn ang="0">
                      <a:pos x="141" y="2"/>
                    </a:cxn>
                    <a:cxn ang="0">
                      <a:pos x="143" y="12"/>
                    </a:cxn>
                    <a:cxn ang="0">
                      <a:pos x="133" y="86"/>
                    </a:cxn>
                    <a:cxn ang="0">
                      <a:pos x="129" y="110"/>
                    </a:cxn>
                    <a:cxn ang="0">
                      <a:pos x="121" y="176"/>
                    </a:cxn>
                    <a:cxn ang="0">
                      <a:pos x="117" y="206"/>
                    </a:cxn>
                    <a:cxn ang="0">
                      <a:pos x="113" y="214"/>
                    </a:cxn>
                    <a:cxn ang="0">
                      <a:pos x="109" y="218"/>
                    </a:cxn>
                    <a:cxn ang="0">
                      <a:pos x="60" y="218"/>
                    </a:cxn>
                    <a:cxn ang="0">
                      <a:pos x="34" y="218"/>
                    </a:cxn>
                    <a:cxn ang="0">
                      <a:pos x="36" y="148"/>
                    </a:cxn>
                    <a:cxn ang="0">
                      <a:pos x="40" y="118"/>
                    </a:cxn>
                    <a:cxn ang="0">
                      <a:pos x="46" y="96"/>
                    </a:cxn>
                    <a:cxn ang="0">
                      <a:pos x="54" y="82"/>
                    </a:cxn>
                    <a:cxn ang="0">
                      <a:pos x="60" y="80"/>
                    </a:cxn>
                    <a:cxn ang="0">
                      <a:pos x="66" y="82"/>
                    </a:cxn>
                    <a:cxn ang="0">
                      <a:pos x="82" y="102"/>
                    </a:cxn>
                    <a:cxn ang="0">
                      <a:pos x="91" y="122"/>
                    </a:cxn>
                    <a:cxn ang="0">
                      <a:pos x="97" y="142"/>
                    </a:cxn>
                    <a:cxn ang="0">
                      <a:pos x="95" y="168"/>
                    </a:cxn>
                    <a:cxn ang="0">
                      <a:pos x="89" y="194"/>
                    </a:cxn>
                    <a:cxn ang="0">
                      <a:pos x="85" y="210"/>
                    </a:cxn>
                    <a:cxn ang="0">
                      <a:pos x="89" y="216"/>
                    </a:cxn>
                    <a:cxn ang="0">
                      <a:pos x="97" y="204"/>
                    </a:cxn>
                    <a:cxn ang="0">
                      <a:pos x="105" y="182"/>
                    </a:cxn>
                    <a:cxn ang="0">
                      <a:pos x="115" y="144"/>
                    </a:cxn>
                    <a:cxn ang="0">
                      <a:pos x="123" y="92"/>
                    </a:cxn>
                    <a:cxn ang="0">
                      <a:pos x="123" y="72"/>
                    </a:cxn>
                    <a:cxn ang="0">
                      <a:pos x="121" y="66"/>
                    </a:cxn>
                    <a:cxn ang="0">
                      <a:pos x="117" y="68"/>
                    </a:cxn>
                    <a:cxn ang="0">
                      <a:pos x="107" y="78"/>
                    </a:cxn>
                    <a:cxn ang="0">
                      <a:pos x="99" y="82"/>
                    </a:cxn>
                    <a:cxn ang="0">
                      <a:pos x="87" y="82"/>
                    </a:cxn>
                    <a:cxn ang="0">
                      <a:pos x="72" y="72"/>
                    </a:cxn>
                    <a:cxn ang="0">
                      <a:pos x="62" y="56"/>
                    </a:cxn>
                    <a:cxn ang="0">
                      <a:pos x="56" y="40"/>
                    </a:cxn>
                    <a:cxn ang="0">
                      <a:pos x="52" y="38"/>
                    </a:cxn>
                    <a:cxn ang="0">
                      <a:pos x="48" y="40"/>
                    </a:cxn>
                    <a:cxn ang="0">
                      <a:pos x="36" y="52"/>
                    </a:cxn>
                    <a:cxn ang="0">
                      <a:pos x="24" y="60"/>
                    </a:cxn>
                    <a:cxn ang="0">
                      <a:pos x="6" y="62"/>
                    </a:cxn>
                  </a:cxnLst>
                  <a:rect l="0" t="0" r="r" b="b"/>
                  <a:pathLst>
                    <a:path w="143" h="218">
                      <a:moveTo>
                        <a:pt x="0" y="62"/>
                      </a:moveTo>
                      <a:lnTo>
                        <a:pt x="2" y="50"/>
                      </a:lnTo>
                      <a:lnTo>
                        <a:pt x="6" y="40"/>
                      </a:lnTo>
                      <a:lnTo>
                        <a:pt x="12" y="32"/>
                      </a:lnTo>
                      <a:lnTo>
                        <a:pt x="18" y="24"/>
                      </a:lnTo>
                      <a:lnTo>
                        <a:pt x="26" y="18"/>
                      </a:lnTo>
                      <a:lnTo>
                        <a:pt x="34" y="14"/>
                      </a:lnTo>
                      <a:lnTo>
                        <a:pt x="42" y="10"/>
                      </a:lnTo>
                      <a:lnTo>
                        <a:pt x="52" y="6"/>
                      </a:lnTo>
                      <a:lnTo>
                        <a:pt x="62" y="4"/>
                      </a:lnTo>
                      <a:lnTo>
                        <a:pt x="66" y="4"/>
                      </a:lnTo>
                      <a:lnTo>
                        <a:pt x="70" y="6"/>
                      </a:lnTo>
                      <a:lnTo>
                        <a:pt x="76" y="10"/>
                      </a:lnTo>
                      <a:lnTo>
                        <a:pt x="80" y="14"/>
                      </a:lnTo>
                      <a:lnTo>
                        <a:pt x="89" y="24"/>
                      </a:lnTo>
                      <a:lnTo>
                        <a:pt x="93" y="26"/>
                      </a:lnTo>
                      <a:lnTo>
                        <a:pt x="95" y="26"/>
                      </a:lnTo>
                      <a:lnTo>
                        <a:pt x="99" y="26"/>
                      </a:lnTo>
                      <a:lnTo>
                        <a:pt x="105" y="24"/>
                      </a:lnTo>
                      <a:lnTo>
                        <a:pt x="113" y="18"/>
                      </a:lnTo>
                      <a:lnTo>
                        <a:pt x="127" y="6"/>
                      </a:lnTo>
                      <a:lnTo>
                        <a:pt x="135" y="2"/>
                      </a:lnTo>
                      <a:lnTo>
                        <a:pt x="139" y="0"/>
                      </a:lnTo>
                      <a:lnTo>
                        <a:pt x="141" y="2"/>
                      </a:lnTo>
                      <a:lnTo>
                        <a:pt x="143" y="4"/>
                      </a:lnTo>
                      <a:lnTo>
                        <a:pt x="143" y="12"/>
                      </a:lnTo>
                      <a:lnTo>
                        <a:pt x="137" y="62"/>
                      </a:lnTo>
                      <a:lnTo>
                        <a:pt x="133" y="86"/>
                      </a:lnTo>
                      <a:lnTo>
                        <a:pt x="131" y="98"/>
                      </a:lnTo>
                      <a:lnTo>
                        <a:pt x="129" y="110"/>
                      </a:lnTo>
                      <a:lnTo>
                        <a:pt x="125" y="140"/>
                      </a:lnTo>
                      <a:lnTo>
                        <a:pt x="121" y="176"/>
                      </a:lnTo>
                      <a:lnTo>
                        <a:pt x="119" y="192"/>
                      </a:lnTo>
                      <a:lnTo>
                        <a:pt x="117" y="206"/>
                      </a:lnTo>
                      <a:lnTo>
                        <a:pt x="115" y="210"/>
                      </a:lnTo>
                      <a:lnTo>
                        <a:pt x="113" y="214"/>
                      </a:lnTo>
                      <a:lnTo>
                        <a:pt x="111" y="218"/>
                      </a:lnTo>
                      <a:lnTo>
                        <a:pt x="109" y="218"/>
                      </a:lnTo>
                      <a:lnTo>
                        <a:pt x="83" y="218"/>
                      </a:lnTo>
                      <a:lnTo>
                        <a:pt x="60" y="218"/>
                      </a:lnTo>
                      <a:lnTo>
                        <a:pt x="40" y="218"/>
                      </a:lnTo>
                      <a:lnTo>
                        <a:pt x="34" y="218"/>
                      </a:lnTo>
                      <a:lnTo>
                        <a:pt x="34" y="172"/>
                      </a:lnTo>
                      <a:lnTo>
                        <a:pt x="36" y="148"/>
                      </a:lnTo>
                      <a:lnTo>
                        <a:pt x="38" y="134"/>
                      </a:lnTo>
                      <a:lnTo>
                        <a:pt x="40" y="118"/>
                      </a:lnTo>
                      <a:lnTo>
                        <a:pt x="42" y="106"/>
                      </a:lnTo>
                      <a:lnTo>
                        <a:pt x="46" y="96"/>
                      </a:lnTo>
                      <a:lnTo>
                        <a:pt x="48" y="88"/>
                      </a:lnTo>
                      <a:lnTo>
                        <a:pt x="54" y="82"/>
                      </a:lnTo>
                      <a:lnTo>
                        <a:pt x="56" y="80"/>
                      </a:lnTo>
                      <a:lnTo>
                        <a:pt x="60" y="80"/>
                      </a:lnTo>
                      <a:lnTo>
                        <a:pt x="62" y="80"/>
                      </a:lnTo>
                      <a:lnTo>
                        <a:pt x="66" y="82"/>
                      </a:lnTo>
                      <a:lnTo>
                        <a:pt x="76" y="94"/>
                      </a:lnTo>
                      <a:lnTo>
                        <a:pt x="82" y="102"/>
                      </a:lnTo>
                      <a:lnTo>
                        <a:pt x="85" y="112"/>
                      </a:lnTo>
                      <a:lnTo>
                        <a:pt x="91" y="122"/>
                      </a:lnTo>
                      <a:lnTo>
                        <a:pt x="95" y="132"/>
                      </a:lnTo>
                      <a:lnTo>
                        <a:pt x="97" y="142"/>
                      </a:lnTo>
                      <a:lnTo>
                        <a:pt x="97" y="152"/>
                      </a:lnTo>
                      <a:lnTo>
                        <a:pt x="95" y="168"/>
                      </a:lnTo>
                      <a:lnTo>
                        <a:pt x="93" y="182"/>
                      </a:lnTo>
                      <a:lnTo>
                        <a:pt x="89" y="194"/>
                      </a:lnTo>
                      <a:lnTo>
                        <a:pt x="85" y="204"/>
                      </a:lnTo>
                      <a:lnTo>
                        <a:pt x="85" y="210"/>
                      </a:lnTo>
                      <a:lnTo>
                        <a:pt x="87" y="214"/>
                      </a:lnTo>
                      <a:lnTo>
                        <a:pt x="89" y="216"/>
                      </a:lnTo>
                      <a:lnTo>
                        <a:pt x="93" y="212"/>
                      </a:lnTo>
                      <a:lnTo>
                        <a:pt x="97" y="204"/>
                      </a:lnTo>
                      <a:lnTo>
                        <a:pt x="101" y="194"/>
                      </a:lnTo>
                      <a:lnTo>
                        <a:pt x="105" y="182"/>
                      </a:lnTo>
                      <a:lnTo>
                        <a:pt x="111" y="164"/>
                      </a:lnTo>
                      <a:lnTo>
                        <a:pt x="115" y="144"/>
                      </a:lnTo>
                      <a:lnTo>
                        <a:pt x="119" y="120"/>
                      </a:lnTo>
                      <a:lnTo>
                        <a:pt x="123" y="92"/>
                      </a:lnTo>
                      <a:lnTo>
                        <a:pt x="123" y="82"/>
                      </a:lnTo>
                      <a:lnTo>
                        <a:pt x="123" y="72"/>
                      </a:lnTo>
                      <a:lnTo>
                        <a:pt x="123" y="68"/>
                      </a:lnTo>
                      <a:lnTo>
                        <a:pt x="121" y="66"/>
                      </a:lnTo>
                      <a:lnTo>
                        <a:pt x="119" y="66"/>
                      </a:lnTo>
                      <a:lnTo>
                        <a:pt x="117" y="68"/>
                      </a:lnTo>
                      <a:lnTo>
                        <a:pt x="111" y="74"/>
                      </a:lnTo>
                      <a:lnTo>
                        <a:pt x="107" y="78"/>
                      </a:lnTo>
                      <a:lnTo>
                        <a:pt x="103" y="80"/>
                      </a:lnTo>
                      <a:lnTo>
                        <a:pt x="99" y="82"/>
                      </a:lnTo>
                      <a:lnTo>
                        <a:pt x="95" y="84"/>
                      </a:lnTo>
                      <a:lnTo>
                        <a:pt x="87" y="82"/>
                      </a:lnTo>
                      <a:lnTo>
                        <a:pt x="80" y="78"/>
                      </a:lnTo>
                      <a:lnTo>
                        <a:pt x="72" y="72"/>
                      </a:lnTo>
                      <a:lnTo>
                        <a:pt x="66" y="64"/>
                      </a:lnTo>
                      <a:lnTo>
                        <a:pt x="62" y="56"/>
                      </a:lnTo>
                      <a:lnTo>
                        <a:pt x="58" y="46"/>
                      </a:lnTo>
                      <a:lnTo>
                        <a:pt x="56" y="40"/>
                      </a:lnTo>
                      <a:lnTo>
                        <a:pt x="54" y="40"/>
                      </a:lnTo>
                      <a:lnTo>
                        <a:pt x="52" y="38"/>
                      </a:lnTo>
                      <a:lnTo>
                        <a:pt x="50" y="38"/>
                      </a:lnTo>
                      <a:lnTo>
                        <a:pt x="48" y="40"/>
                      </a:lnTo>
                      <a:lnTo>
                        <a:pt x="44" y="42"/>
                      </a:lnTo>
                      <a:lnTo>
                        <a:pt x="36" y="52"/>
                      </a:lnTo>
                      <a:lnTo>
                        <a:pt x="30" y="58"/>
                      </a:lnTo>
                      <a:lnTo>
                        <a:pt x="24" y="60"/>
                      </a:lnTo>
                      <a:lnTo>
                        <a:pt x="16" y="62"/>
                      </a:lnTo>
                      <a:lnTo>
                        <a:pt x="6" y="62"/>
                      </a:lnTo>
                      <a:lnTo>
                        <a:pt x="0" y="62"/>
                      </a:lnTo>
                      <a:close/>
                    </a:path>
                  </a:pathLst>
                </a:custGeom>
                <a:solidFill>
                  <a:srgbClr val="D7BDBD"/>
                </a:solidFill>
                <a:ln w="9525">
                  <a:noFill/>
                  <a:round/>
                  <a:headEnd/>
                  <a:tailEnd/>
                </a:ln>
              </p:spPr>
              <p:txBody>
                <a:bodyPr/>
                <a:lstStyle/>
                <a:p>
                  <a:endParaRPr lang="en-US"/>
                </a:p>
              </p:txBody>
            </p:sp>
            <p:sp>
              <p:nvSpPr>
                <p:cNvPr id="431153" name="Freeform 49"/>
                <p:cNvSpPr>
                  <a:spLocks/>
                </p:cNvSpPr>
                <p:nvPr/>
              </p:nvSpPr>
              <p:spPr bwMode="auto">
                <a:xfrm>
                  <a:off x="4339" y="698"/>
                  <a:ext cx="31" cy="99"/>
                </a:xfrm>
                <a:custGeom>
                  <a:avLst/>
                  <a:gdLst/>
                  <a:ahLst/>
                  <a:cxnLst>
                    <a:cxn ang="0">
                      <a:pos x="50" y="12"/>
                    </a:cxn>
                    <a:cxn ang="0">
                      <a:pos x="38" y="6"/>
                    </a:cxn>
                    <a:cxn ang="0">
                      <a:pos x="34" y="4"/>
                    </a:cxn>
                    <a:cxn ang="0">
                      <a:pos x="30" y="0"/>
                    </a:cxn>
                    <a:cxn ang="0">
                      <a:pos x="18" y="10"/>
                    </a:cxn>
                    <a:cxn ang="0">
                      <a:pos x="20" y="16"/>
                    </a:cxn>
                    <a:cxn ang="0">
                      <a:pos x="22" y="26"/>
                    </a:cxn>
                    <a:cxn ang="0">
                      <a:pos x="24" y="38"/>
                    </a:cxn>
                    <a:cxn ang="0">
                      <a:pos x="22" y="44"/>
                    </a:cxn>
                    <a:cxn ang="0">
                      <a:pos x="18" y="54"/>
                    </a:cxn>
                    <a:cxn ang="0">
                      <a:pos x="10" y="82"/>
                    </a:cxn>
                    <a:cxn ang="0">
                      <a:pos x="2" y="110"/>
                    </a:cxn>
                    <a:cxn ang="0">
                      <a:pos x="0" y="122"/>
                    </a:cxn>
                    <a:cxn ang="0">
                      <a:pos x="0" y="128"/>
                    </a:cxn>
                    <a:cxn ang="0">
                      <a:pos x="2" y="138"/>
                    </a:cxn>
                    <a:cxn ang="0">
                      <a:pos x="6" y="148"/>
                    </a:cxn>
                    <a:cxn ang="0">
                      <a:pos x="12" y="160"/>
                    </a:cxn>
                    <a:cxn ang="0">
                      <a:pos x="20" y="172"/>
                    </a:cxn>
                    <a:cxn ang="0">
                      <a:pos x="30" y="182"/>
                    </a:cxn>
                    <a:cxn ang="0">
                      <a:pos x="38" y="192"/>
                    </a:cxn>
                    <a:cxn ang="0">
                      <a:pos x="42" y="194"/>
                    </a:cxn>
                    <a:cxn ang="0">
                      <a:pos x="46" y="196"/>
                    </a:cxn>
                    <a:cxn ang="0">
                      <a:pos x="50" y="198"/>
                    </a:cxn>
                    <a:cxn ang="0">
                      <a:pos x="54" y="198"/>
                    </a:cxn>
                    <a:cxn ang="0">
                      <a:pos x="60" y="154"/>
                    </a:cxn>
                    <a:cxn ang="0">
                      <a:pos x="62" y="138"/>
                    </a:cxn>
                    <a:cxn ang="0">
                      <a:pos x="62" y="124"/>
                    </a:cxn>
                    <a:cxn ang="0">
                      <a:pos x="62" y="114"/>
                    </a:cxn>
                    <a:cxn ang="0">
                      <a:pos x="60" y="106"/>
                    </a:cxn>
                    <a:cxn ang="0">
                      <a:pos x="58" y="90"/>
                    </a:cxn>
                    <a:cxn ang="0">
                      <a:pos x="48" y="58"/>
                    </a:cxn>
                    <a:cxn ang="0">
                      <a:pos x="44" y="44"/>
                    </a:cxn>
                    <a:cxn ang="0">
                      <a:pos x="42" y="34"/>
                    </a:cxn>
                    <a:cxn ang="0">
                      <a:pos x="50" y="12"/>
                    </a:cxn>
                  </a:cxnLst>
                  <a:rect l="0" t="0" r="r" b="b"/>
                  <a:pathLst>
                    <a:path w="62" h="198">
                      <a:moveTo>
                        <a:pt x="50" y="12"/>
                      </a:moveTo>
                      <a:lnTo>
                        <a:pt x="38" y="6"/>
                      </a:lnTo>
                      <a:lnTo>
                        <a:pt x="34" y="4"/>
                      </a:lnTo>
                      <a:lnTo>
                        <a:pt x="30" y="0"/>
                      </a:lnTo>
                      <a:lnTo>
                        <a:pt x="18" y="10"/>
                      </a:lnTo>
                      <a:lnTo>
                        <a:pt x="20" y="16"/>
                      </a:lnTo>
                      <a:lnTo>
                        <a:pt x="22" y="26"/>
                      </a:lnTo>
                      <a:lnTo>
                        <a:pt x="24" y="38"/>
                      </a:lnTo>
                      <a:lnTo>
                        <a:pt x="22" y="44"/>
                      </a:lnTo>
                      <a:lnTo>
                        <a:pt x="18" y="54"/>
                      </a:lnTo>
                      <a:lnTo>
                        <a:pt x="10" y="82"/>
                      </a:lnTo>
                      <a:lnTo>
                        <a:pt x="2" y="110"/>
                      </a:lnTo>
                      <a:lnTo>
                        <a:pt x="0" y="122"/>
                      </a:lnTo>
                      <a:lnTo>
                        <a:pt x="0" y="128"/>
                      </a:lnTo>
                      <a:lnTo>
                        <a:pt x="2" y="138"/>
                      </a:lnTo>
                      <a:lnTo>
                        <a:pt x="6" y="148"/>
                      </a:lnTo>
                      <a:lnTo>
                        <a:pt x="12" y="160"/>
                      </a:lnTo>
                      <a:lnTo>
                        <a:pt x="20" y="172"/>
                      </a:lnTo>
                      <a:lnTo>
                        <a:pt x="30" y="182"/>
                      </a:lnTo>
                      <a:lnTo>
                        <a:pt x="38" y="192"/>
                      </a:lnTo>
                      <a:lnTo>
                        <a:pt x="42" y="194"/>
                      </a:lnTo>
                      <a:lnTo>
                        <a:pt x="46" y="196"/>
                      </a:lnTo>
                      <a:lnTo>
                        <a:pt x="50" y="198"/>
                      </a:lnTo>
                      <a:lnTo>
                        <a:pt x="54" y="198"/>
                      </a:lnTo>
                      <a:lnTo>
                        <a:pt x="60" y="154"/>
                      </a:lnTo>
                      <a:lnTo>
                        <a:pt x="62" y="138"/>
                      </a:lnTo>
                      <a:lnTo>
                        <a:pt x="62" y="124"/>
                      </a:lnTo>
                      <a:lnTo>
                        <a:pt x="62" y="114"/>
                      </a:lnTo>
                      <a:lnTo>
                        <a:pt x="60" y="106"/>
                      </a:lnTo>
                      <a:lnTo>
                        <a:pt x="58" y="90"/>
                      </a:lnTo>
                      <a:lnTo>
                        <a:pt x="48" y="58"/>
                      </a:lnTo>
                      <a:lnTo>
                        <a:pt x="44" y="44"/>
                      </a:lnTo>
                      <a:lnTo>
                        <a:pt x="42" y="34"/>
                      </a:lnTo>
                      <a:lnTo>
                        <a:pt x="50" y="12"/>
                      </a:lnTo>
                      <a:close/>
                    </a:path>
                  </a:pathLst>
                </a:custGeom>
                <a:solidFill>
                  <a:srgbClr val="005671"/>
                </a:solidFill>
                <a:ln w="9525">
                  <a:noFill/>
                  <a:round/>
                  <a:headEnd/>
                  <a:tailEnd/>
                </a:ln>
              </p:spPr>
              <p:txBody>
                <a:bodyPr/>
                <a:lstStyle/>
                <a:p>
                  <a:endParaRPr lang="en-US"/>
                </a:p>
              </p:txBody>
            </p:sp>
            <p:sp>
              <p:nvSpPr>
                <p:cNvPr id="431154" name="Freeform 50"/>
                <p:cNvSpPr>
                  <a:spLocks/>
                </p:cNvSpPr>
                <p:nvPr/>
              </p:nvSpPr>
              <p:spPr bwMode="auto">
                <a:xfrm>
                  <a:off x="4339" y="698"/>
                  <a:ext cx="31" cy="99"/>
                </a:xfrm>
                <a:custGeom>
                  <a:avLst/>
                  <a:gdLst/>
                  <a:ahLst/>
                  <a:cxnLst>
                    <a:cxn ang="0">
                      <a:pos x="50" y="12"/>
                    </a:cxn>
                    <a:cxn ang="0">
                      <a:pos x="38" y="6"/>
                    </a:cxn>
                    <a:cxn ang="0">
                      <a:pos x="30" y="0"/>
                    </a:cxn>
                    <a:cxn ang="0">
                      <a:pos x="16" y="10"/>
                    </a:cxn>
                    <a:cxn ang="0">
                      <a:pos x="24" y="38"/>
                    </a:cxn>
                    <a:cxn ang="0">
                      <a:pos x="18" y="54"/>
                    </a:cxn>
                    <a:cxn ang="0">
                      <a:pos x="10" y="82"/>
                    </a:cxn>
                    <a:cxn ang="0">
                      <a:pos x="0" y="128"/>
                    </a:cxn>
                    <a:cxn ang="0">
                      <a:pos x="6" y="148"/>
                    </a:cxn>
                    <a:cxn ang="0">
                      <a:pos x="20" y="172"/>
                    </a:cxn>
                    <a:cxn ang="0">
                      <a:pos x="38" y="190"/>
                    </a:cxn>
                    <a:cxn ang="0">
                      <a:pos x="54" y="198"/>
                    </a:cxn>
                    <a:cxn ang="0">
                      <a:pos x="62" y="124"/>
                    </a:cxn>
                    <a:cxn ang="0">
                      <a:pos x="56" y="90"/>
                    </a:cxn>
                    <a:cxn ang="0">
                      <a:pos x="42" y="34"/>
                    </a:cxn>
                    <a:cxn ang="0">
                      <a:pos x="50" y="12"/>
                    </a:cxn>
                  </a:cxnLst>
                  <a:rect l="0" t="0" r="r" b="b"/>
                  <a:pathLst>
                    <a:path w="62" h="198">
                      <a:moveTo>
                        <a:pt x="50" y="12"/>
                      </a:moveTo>
                      <a:lnTo>
                        <a:pt x="38" y="6"/>
                      </a:lnTo>
                      <a:lnTo>
                        <a:pt x="30" y="0"/>
                      </a:lnTo>
                      <a:lnTo>
                        <a:pt x="16" y="10"/>
                      </a:lnTo>
                      <a:lnTo>
                        <a:pt x="24" y="38"/>
                      </a:lnTo>
                      <a:lnTo>
                        <a:pt x="18" y="54"/>
                      </a:lnTo>
                      <a:lnTo>
                        <a:pt x="10" y="82"/>
                      </a:lnTo>
                      <a:lnTo>
                        <a:pt x="0" y="128"/>
                      </a:lnTo>
                      <a:lnTo>
                        <a:pt x="6" y="148"/>
                      </a:lnTo>
                      <a:lnTo>
                        <a:pt x="20" y="172"/>
                      </a:lnTo>
                      <a:lnTo>
                        <a:pt x="38" y="190"/>
                      </a:lnTo>
                      <a:lnTo>
                        <a:pt x="54" y="198"/>
                      </a:lnTo>
                      <a:lnTo>
                        <a:pt x="62" y="124"/>
                      </a:lnTo>
                      <a:lnTo>
                        <a:pt x="56" y="90"/>
                      </a:lnTo>
                      <a:lnTo>
                        <a:pt x="42" y="34"/>
                      </a:lnTo>
                      <a:lnTo>
                        <a:pt x="50" y="12"/>
                      </a:lnTo>
                    </a:path>
                  </a:pathLst>
                </a:custGeom>
                <a:noFill/>
                <a:ln w="1588">
                  <a:solidFill>
                    <a:srgbClr val="000000"/>
                  </a:solidFill>
                  <a:prstDash val="solid"/>
                  <a:round/>
                  <a:headEnd/>
                  <a:tailEnd/>
                </a:ln>
              </p:spPr>
              <p:txBody>
                <a:bodyPr/>
                <a:lstStyle/>
                <a:p>
                  <a:endParaRPr lang="en-US"/>
                </a:p>
              </p:txBody>
            </p:sp>
            <p:sp>
              <p:nvSpPr>
                <p:cNvPr id="431155" name="Freeform 51"/>
                <p:cNvSpPr>
                  <a:spLocks/>
                </p:cNvSpPr>
                <p:nvPr/>
              </p:nvSpPr>
              <p:spPr bwMode="auto">
                <a:xfrm>
                  <a:off x="4272" y="664"/>
                  <a:ext cx="121" cy="133"/>
                </a:xfrm>
                <a:custGeom>
                  <a:avLst/>
                  <a:gdLst/>
                  <a:ahLst/>
                  <a:cxnLst>
                    <a:cxn ang="0">
                      <a:pos x="194" y="225"/>
                    </a:cxn>
                    <a:cxn ang="0">
                      <a:pos x="186" y="237"/>
                    </a:cxn>
                    <a:cxn ang="0">
                      <a:pos x="170" y="233"/>
                    </a:cxn>
                    <a:cxn ang="0">
                      <a:pos x="134" y="211"/>
                    </a:cxn>
                    <a:cxn ang="0">
                      <a:pos x="120" y="205"/>
                    </a:cxn>
                    <a:cxn ang="0">
                      <a:pos x="94" y="209"/>
                    </a:cxn>
                    <a:cxn ang="0">
                      <a:pos x="84" y="209"/>
                    </a:cxn>
                    <a:cxn ang="0">
                      <a:pos x="80" y="203"/>
                    </a:cxn>
                    <a:cxn ang="0">
                      <a:pos x="80" y="199"/>
                    </a:cxn>
                    <a:cxn ang="0">
                      <a:pos x="76" y="195"/>
                    </a:cxn>
                    <a:cxn ang="0">
                      <a:pos x="64" y="187"/>
                    </a:cxn>
                    <a:cxn ang="0">
                      <a:pos x="40" y="175"/>
                    </a:cxn>
                    <a:cxn ang="0">
                      <a:pos x="24" y="167"/>
                    </a:cxn>
                    <a:cxn ang="0">
                      <a:pos x="20" y="163"/>
                    </a:cxn>
                    <a:cxn ang="0">
                      <a:pos x="18" y="157"/>
                    </a:cxn>
                    <a:cxn ang="0">
                      <a:pos x="20" y="143"/>
                    </a:cxn>
                    <a:cxn ang="0">
                      <a:pos x="44" y="91"/>
                    </a:cxn>
                    <a:cxn ang="0">
                      <a:pos x="62" y="41"/>
                    </a:cxn>
                    <a:cxn ang="0">
                      <a:pos x="74" y="24"/>
                    </a:cxn>
                    <a:cxn ang="0">
                      <a:pos x="96" y="2"/>
                    </a:cxn>
                    <a:cxn ang="0">
                      <a:pos x="92" y="0"/>
                    </a:cxn>
                    <a:cxn ang="0">
                      <a:pos x="74" y="16"/>
                    </a:cxn>
                    <a:cxn ang="0">
                      <a:pos x="58" y="39"/>
                    </a:cxn>
                    <a:cxn ang="0">
                      <a:pos x="16" y="127"/>
                    </a:cxn>
                    <a:cxn ang="0">
                      <a:pos x="6" y="147"/>
                    </a:cxn>
                    <a:cxn ang="0">
                      <a:pos x="0" y="175"/>
                    </a:cxn>
                    <a:cxn ang="0">
                      <a:pos x="2" y="181"/>
                    </a:cxn>
                    <a:cxn ang="0">
                      <a:pos x="14" y="189"/>
                    </a:cxn>
                    <a:cxn ang="0">
                      <a:pos x="64" y="215"/>
                    </a:cxn>
                    <a:cxn ang="0">
                      <a:pos x="128" y="243"/>
                    </a:cxn>
                    <a:cxn ang="0">
                      <a:pos x="178" y="261"/>
                    </a:cxn>
                    <a:cxn ang="0">
                      <a:pos x="202" y="237"/>
                    </a:cxn>
                    <a:cxn ang="0">
                      <a:pos x="243" y="131"/>
                    </a:cxn>
                  </a:cxnLst>
                  <a:rect l="0" t="0" r="r" b="b"/>
                  <a:pathLst>
                    <a:path w="243" h="265">
                      <a:moveTo>
                        <a:pt x="239" y="129"/>
                      </a:moveTo>
                      <a:lnTo>
                        <a:pt x="194" y="225"/>
                      </a:lnTo>
                      <a:lnTo>
                        <a:pt x="190" y="233"/>
                      </a:lnTo>
                      <a:lnTo>
                        <a:pt x="186" y="237"/>
                      </a:lnTo>
                      <a:lnTo>
                        <a:pt x="182" y="239"/>
                      </a:lnTo>
                      <a:lnTo>
                        <a:pt x="170" y="233"/>
                      </a:lnTo>
                      <a:lnTo>
                        <a:pt x="152" y="221"/>
                      </a:lnTo>
                      <a:lnTo>
                        <a:pt x="134" y="211"/>
                      </a:lnTo>
                      <a:lnTo>
                        <a:pt x="126" y="207"/>
                      </a:lnTo>
                      <a:lnTo>
                        <a:pt x="120" y="205"/>
                      </a:lnTo>
                      <a:lnTo>
                        <a:pt x="108" y="207"/>
                      </a:lnTo>
                      <a:lnTo>
                        <a:pt x="94" y="209"/>
                      </a:lnTo>
                      <a:lnTo>
                        <a:pt x="88" y="209"/>
                      </a:lnTo>
                      <a:lnTo>
                        <a:pt x="84" y="209"/>
                      </a:lnTo>
                      <a:lnTo>
                        <a:pt x="80" y="207"/>
                      </a:lnTo>
                      <a:lnTo>
                        <a:pt x="80" y="203"/>
                      </a:lnTo>
                      <a:lnTo>
                        <a:pt x="80" y="201"/>
                      </a:lnTo>
                      <a:lnTo>
                        <a:pt x="80" y="199"/>
                      </a:lnTo>
                      <a:lnTo>
                        <a:pt x="78" y="197"/>
                      </a:lnTo>
                      <a:lnTo>
                        <a:pt x="76" y="195"/>
                      </a:lnTo>
                      <a:lnTo>
                        <a:pt x="72" y="191"/>
                      </a:lnTo>
                      <a:lnTo>
                        <a:pt x="64" y="187"/>
                      </a:lnTo>
                      <a:lnTo>
                        <a:pt x="50" y="179"/>
                      </a:lnTo>
                      <a:lnTo>
                        <a:pt x="40" y="175"/>
                      </a:lnTo>
                      <a:lnTo>
                        <a:pt x="32" y="171"/>
                      </a:lnTo>
                      <a:lnTo>
                        <a:pt x="24" y="167"/>
                      </a:lnTo>
                      <a:lnTo>
                        <a:pt x="22" y="165"/>
                      </a:lnTo>
                      <a:lnTo>
                        <a:pt x="20" y="163"/>
                      </a:lnTo>
                      <a:lnTo>
                        <a:pt x="18" y="159"/>
                      </a:lnTo>
                      <a:lnTo>
                        <a:pt x="18" y="157"/>
                      </a:lnTo>
                      <a:lnTo>
                        <a:pt x="18" y="151"/>
                      </a:lnTo>
                      <a:lnTo>
                        <a:pt x="20" y="143"/>
                      </a:lnTo>
                      <a:lnTo>
                        <a:pt x="26" y="127"/>
                      </a:lnTo>
                      <a:lnTo>
                        <a:pt x="44" y="91"/>
                      </a:lnTo>
                      <a:lnTo>
                        <a:pt x="56" y="59"/>
                      </a:lnTo>
                      <a:lnTo>
                        <a:pt x="62" y="41"/>
                      </a:lnTo>
                      <a:lnTo>
                        <a:pt x="68" y="31"/>
                      </a:lnTo>
                      <a:lnTo>
                        <a:pt x="74" y="24"/>
                      </a:lnTo>
                      <a:lnTo>
                        <a:pt x="82" y="16"/>
                      </a:lnTo>
                      <a:lnTo>
                        <a:pt x="96" y="2"/>
                      </a:lnTo>
                      <a:lnTo>
                        <a:pt x="96" y="0"/>
                      </a:lnTo>
                      <a:lnTo>
                        <a:pt x="92" y="0"/>
                      </a:lnTo>
                      <a:lnTo>
                        <a:pt x="86" y="2"/>
                      </a:lnTo>
                      <a:lnTo>
                        <a:pt x="74" y="16"/>
                      </a:lnTo>
                      <a:lnTo>
                        <a:pt x="64" y="27"/>
                      </a:lnTo>
                      <a:lnTo>
                        <a:pt x="58" y="39"/>
                      </a:lnTo>
                      <a:lnTo>
                        <a:pt x="44" y="65"/>
                      </a:lnTo>
                      <a:lnTo>
                        <a:pt x="16" y="127"/>
                      </a:lnTo>
                      <a:lnTo>
                        <a:pt x="10" y="137"/>
                      </a:lnTo>
                      <a:lnTo>
                        <a:pt x="6" y="147"/>
                      </a:lnTo>
                      <a:lnTo>
                        <a:pt x="2" y="163"/>
                      </a:lnTo>
                      <a:lnTo>
                        <a:pt x="0" y="175"/>
                      </a:lnTo>
                      <a:lnTo>
                        <a:pt x="0" y="177"/>
                      </a:lnTo>
                      <a:lnTo>
                        <a:pt x="2" y="181"/>
                      </a:lnTo>
                      <a:lnTo>
                        <a:pt x="6" y="183"/>
                      </a:lnTo>
                      <a:lnTo>
                        <a:pt x="14" y="189"/>
                      </a:lnTo>
                      <a:lnTo>
                        <a:pt x="36" y="201"/>
                      </a:lnTo>
                      <a:lnTo>
                        <a:pt x="64" y="215"/>
                      </a:lnTo>
                      <a:lnTo>
                        <a:pt x="96" y="229"/>
                      </a:lnTo>
                      <a:lnTo>
                        <a:pt x="128" y="243"/>
                      </a:lnTo>
                      <a:lnTo>
                        <a:pt x="156" y="253"/>
                      </a:lnTo>
                      <a:lnTo>
                        <a:pt x="178" y="261"/>
                      </a:lnTo>
                      <a:lnTo>
                        <a:pt x="190" y="265"/>
                      </a:lnTo>
                      <a:lnTo>
                        <a:pt x="202" y="237"/>
                      </a:lnTo>
                      <a:lnTo>
                        <a:pt x="215" y="201"/>
                      </a:lnTo>
                      <a:lnTo>
                        <a:pt x="243" y="131"/>
                      </a:lnTo>
                      <a:lnTo>
                        <a:pt x="239" y="129"/>
                      </a:lnTo>
                      <a:close/>
                    </a:path>
                  </a:pathLst>
                </a:custGeom>
                <a:solidFill>
                  <a:srgbClr val="000000"/>
                </a:solidFill>
                <a:ln w="9525">
                  <a:noFill/>
                  <a:round/>
                  <a:headEnd/>
                  <a:tailEnd/>
                </a:ln>
              </p:spPr>
              <p:txBody>
                <a:bodyPr/>
                <a:lstStyle/>
                <a:p>
                  <a:endParaRPr lang="en-US"/>
                </a:p>
              </p:txBody>
            </p:sp>
            <p:sp>
              <p:nvSpPr>
                <p:cNvPr id="431156" name="Freeform 52"/>
                <p:cNvSpPr>
                  <a:spLocks/>
                </p:cNvSpPr>
                <p:nvPr/>
              </p:nvSpPr>
              <p:spPr bwMode="auto">
                <a:xfrm>
                  <a:off x="4272" y="664"/>
                  <a:ext cx="120" cy="133"/>
                </a:xfrm>
                <a:custGeom>
                  <a:avLst/>
                  <a:gdLst/>
                  <a:ahLst/>
                  <a:cxnLst>
                    <a:cxn ang="0">
                      <a:pos x="239" y="129"/>
                    </a:cxn>
                    <a:cxn ang="0">
                      <a:pos x="194" y="225"/>
                    </a:cxn>
                    <a:cxn ang="0">
                      <a:pos x="186" y="237"/>
                    </a:cxn>
                    <a:cxn ang="0">
                      <a:pos x="182" y="239"/>
                    </a:cxn>
                    <a:cxn ang="0">
                      <a:pos x="152" y="221"/>
                    </a:cxn>
                    <a:cxn ang="0">
                      <a:pos x="134" y="211"/>
                    </a:cxn>
                    <a:cxn ang="0">
                      <a:pos x="120" y="205"/>
                    </a:cxn>
                    <a:cxn ang="0">
                      <a:pos x="94" y="209"/>
                    </a:cxn>
                    <a:cxn ang="0">
                      <a:pos x="82" y="207"/>
                    </a:cxn>
                    <a:cxn ang="0">
                      <a:pos x="80" y="203"/>
                    </a:cxn>
                    <a:cxn ang="0">
                      <a:pos x="80" y="199"/>
                    </a:cxn>
                    <a:cxn ang="0">
                      <a:pos x="76" y="195"/>
                    </a:cxn>
                    <a:cxn ang="0">
                      <a:pos x="64" y="187"/>
                    </a:cxn>
                    <a:cxn ang="0">
                      <a:pos x="40" y="173"/>
                    </a:cxn>
                    <a:cxn ang="0">
                      <a:pos x="24" y="167"/>
                    </a:cxn>
                    <a:cxn ang="0">
                      <a:pos x="18" y="163"/>
                    </a:cxn>
                    <a:cxn ang="0">
                      <a:pos x="18" y="155"/>
                    </a:cxn>
                    <a:cxn ang="0">
                      <a:pos x="26" y="127"/>
                    </a:cxn>
                    <a:cxn ang="0">
                      <a:pos x="42" y="91"/>
                    </a:cxn>
                    <a:cxn ang="0">
                      <a:pos x="68" y="31"/>
                    </a:cxn>
                    <a:cxn ang="0">
                      <a:pos x="96" y="0"/>
                    </a:cxn>
                    <a:cxn ang="0">
                      <a:pos x="86" y="2"/>
                    </a:cxn>
                    <a:cxn ang="0">
                      <a:pos x="64" y="27"/>
                    </a:cxn>
                    <a:cxn ang="0">
                      <a:pos x="16" y="125"/>
                    </a:cxn>
                    <a:cxn ang="0">
                      <a:pos x="2" y="163"/>
                    </a:cxn>
                    <a:cxn ang="0">
                      <a:pos x="0" y="177"/>
                    </a:cxn>
                    <a:cxn ang="0">
                      <a:pos x="36" y="201"/>
                    </a:cxn>
                    <a:cxn ang="0">
                      <a:pos x="96" y="229"/>
                    </a:cxn>
                    <a:cxn ang="0">
                      <a:pos x="156" y="253"/>
                    </a:cxn>
                    <a:cxn ang="0">
                      <a:pos x="188" y="265"/>
                    </a:cxn>
                    <a:cxn ang="0">
                      <a:pos x="241" y="131"/>
                    </a:cxn>
                  </a:cxnLst>
                  <a:rect l="0" t="0" r="r" b="b"/>
                  <a:pathLst>
                    <a:path w="241" h="265">
                      <a:moveTo>
                        <a:pt x="239" y="129"/>
                      </a:moveTo>
                      <a:lnTo>
                        <a:pt x="194" y="225"/>
                      </a:lnTo>
                      <a:lnTo>
                        <a:pt x="186" y="237"/>
                      </a:lnTo>
                      <a:lnTo>
                        <a:pt x="182" y="239"/>
                      </a:lnTo>
                      <a:lnTo>
                        <a:pt x="152" y="221"/>
                      </a:lnTo>
                      <a:lnTo>
                        <a:pt x="134" y="211"/>
                      </a:lnTo>
                      <a:lnTo>
                        <a:pt x="120" y="205"/>
                      </a:lnTo>
                      <a:lnTo>
                        <a:pt x="94" y="209"/>
                      </a:lnTo>
                      <a:lnTo>
                        <a:pt x="82" y="207"/>
                      </a:lnTo>
                      <a:lnTo>
                        <a:pt x="80" y="203"/>
                      </a:lnTo>
                      <a:lnTo>
                        <a:pt x="80" y="199"/>
                      </a:lnTo>
                      <a:lnTo>
                        <a:pt x="76" y="195"/>
                      </a:lnTo>
                      <a:lnTo>
                        <a:pt x="64" y="187"/>
                      </a:lnTo>
                      <a:lnTo>
                        <a:pt x="40" y="173"/>
                      </a:lnTo>
                      <a:lnTo>
                        <a:pt x="24" y="167"/>
                      </a:lnTo>
                      <a:lnTo>
                        <a:pt x="18" y="163"/>
                      </a:lnTo>
                      <a:lnTo>
                        <a:pt x="18" y="155"/>
                      </a:lnTo>
                      <a:lnTo>
                        <a:pt x="26" y="127"/>
                      </a:lnTo>
                      <a:lnTo>
                        <a:pt x="42" y="91"/>
                      </a:lnTo>
                      <a:lnTo>
                        <a:pt x="68" y="31"/>
                      </a:lnTo>
                      <a:lnTo>
                        <a:pt x="96" y="0"/>
                      </a:lnTo>
                      <a:lnTo>
                        <a:pt x="86" y="2"/>
                      </a:lnTo>
                      <a:lnTo>
                        <a:pt x="64" y="27"/>
                      </a:lnTo>
                      <a:lnTo>
                        <a:pt x="16" y="125"/>
                      </a:lnTo>
                      <a:lnTo>
                        <a:pt x="2" y="163"/>
                      </a:lnTo>
                      <a:lnTo>
                        <a:pt x="0" y="177"/>
                      </a:lnTo>
                      <a:lnTo>
                        <a:pt x="36" y="201"/>
                      </a:lnTo>
                      <a:lnTo>
                        <a:pt x="96" y="229"/>
                      </a:lnTo>
                      <a:lnTo>
                        <a:pt x="156" y="253"/>
                      </a:lnTo>
                      <a:lnTo>
                        <a:pt x="188" y="265"/>
                      </a:lnTo>
                      <a:lnTo>
                        <a:pt x="241" y="131"/>
                      </a:lnTo>
                    </a:path>
                  </a:pathLst>
                </a:custGeom>
                <a:noFill/>
                <a:ln w="1588">
                  <a:solidFill>
                    <a:srgbClr val="000000"/>
                  </a:solidFill>
                  <a:prstDash val="solid"/>
                  <a:round/>
                  <a:headEnd/>
                  <a:tailEnd/>
                </a:ln>
              </p:spPr>
              <p:txBody>
                <a:bodyPr/>
                <a:lstStyle/>
                <a:p>
                  <a:endParaRPr lang="en-US"/>
                </a:p>
              </p:txBody>
            </p:sp>
            <p:sp>
              <p:nvSpPr>
                <p:cNvPr id="431157" name="Freeform 53"/>
                <p:cNvSpPr>
                  <a:spLocks/>
                </p:cNvSpPr>
                <p:nvPr/>
              </p:nvSpPr>
              <p:spPr bwMode="auto">
                <a:xfrm>
                  <a:off x="4242" y="725"/>
                  <a:ext cx="30" cy="52"/>
                </a:xfrm>
                <a:custGeom>
                  <a:avLst/>
                  <a:gdLst/>
                  <a:ahLst/>
                  <a:cxnLst>
                    <a:cxn ang="0">
                      <a:pos x="59" y="22"/>
                    </a:cxn>
                    <a:cxn ang="0">
                      <a:pos x="57" y="34"/>
                    </a:cxn>
                    <a:cxn ang="0">
                      <a:pos x="55" y="46"/>
                    </a:cxn>
                    <a:cxn ang="0">
                      <a:pos x="51" y="58"/>
                    </a:cxn>
                    <a:cxn ang="0">
                      <a:pos x="47" y="70"/>
                    </a:cxn>
                    <a:cxn ang="0">
                      <a:pos x="43" y="80"/>
                    </a:cxn>
                    <a:cxn ang="0">
                      <a:pos x="37" y="90"/>
                    </a:cxn>
                    <a:cxn ang="0">
                      <a:pos x="33" y="98"/>
                    </a:cxn>
                    <a:cxn ang="0">
                      <a:pos x="30" y="104"/>
                    </a:cxn>
                    <a:cxn ang="0">
                      <a:pos x="28" y="104"/>
                    </a:cxn>
                    <a:cxn ang="0">
                      <a:pos x="26" y="102"/>
                    </a:cxn>
                    <a:cxn ang="0">
                      <a:pos x="18" y="96"/>
                    </a:cxn>
                    <a:cxn ang="0">
                      <a:pos x="10" y="84"/>
                    </a:cxn>
                    <a:cxn ang="0">
                      <a:pos x="4" y="70"/>
                    </a:cxn>
                    <a:cxn ang="0">
                      <a:pos x="2" y="62"/>
                    </a:cxn>
                    <a:cxn ang="0">
                      <a:pos x="0" y="54"/>
                    </a:cxn>
                    <a:cxn ang="0">
                      <a:pos x="0" y="46"/>
                    </a:cxn>
                    <a:cxn ang="0">
                      <a:pos x="0" y="38"/>
                    </a:cxn>
                    <a:cxn ang="0">
                      <a:pos x="2" y="30"/>
                    </a:cxn>
                    <a:cxn ang="0">
                      <a:pos x="6" y="22"/>
                    </a:cxn>
                    <a:cxn ang="0">
                      <a:pos x="14" y="16"/>
                    </a:cxn>
                    <a:cxn ang="0">
                      <a:pos x="22" y="8"/>
                    </a:cxn>
                    <a:cxn ang="0">
                      <a:pos x="28" y="4"/>
                    </a:cxn>
                    <a:cxn ang="0">
                      <a:pos x="33" y="2"/>
                    </a:cxn>
                    <a:cxn ang="0">
                      <a:pos x="43" y="0"/>
                    </a:cxn>
                    <a:cxn ang="0">
                      <a:pos x="49" y="2"/>
                    </a:cxn>
                    <a:cxn ang="0">
                      <a:pos x="53" y="4"/>
                    </a:cxn>
                    <a:cxn ang="0">
                      <a:pos x="55" y="6"/>
                    </a:cxn>
                    <a:cxn ang="0">
                      <a:pos x="57" y="12"/>
                    </a:cxn>
                    <a:cxn ang="0">
                      <a:pos x="59" y="16"/>
                    </a:cxn>
                    <a:cxn ang="0">
                      <a:pos x="59" y="22"/>
                    </a:cxn>
                  </a:cxnLst>
                  <a:rect l="0" t="0" r="r" b="b"/>
                  <a:pathLst>
                    <a:path w="59" h="104">
                      <a:moveTo>
                        <a:pt x="59" y="22"/>
                      </a:moveTo>
                      <a:lnTo>
                        <a:pt x="57" y="34"/>
                      </a:lnTo>
                      <a:lnTo>
                        <a:pt x="55" y="46"/>
                      </a:lnTo>
                      <a:lnTo>
                        <a:pt x="51" y="58"/>
                      </a:lnTo>
                      <a:lnTo>
                        <a:pt x="47" y="70"/>
                      </a:lnTo>
                      <a:lnTo>
                        <a:pt x="43" y="80"/>
                      </a:lnTo>
                      <a:lnTo>
                        <a:pt x="37" y="90"/>
                      </a:lnTo>
                      <a:lnTo>
                        <a:pt x="33" y="98"/>
                      </a:lnTo>
                      <a:lnTo>
                        <a:pt x="30" y="104"/>
                      </a:lnTo>
                      <a:lnTo>
                        <a:pt x="28" y="104"/>
                      </a:lnTo>
                      <a:lnTo>
                        <a:pt x="26" y="102"/>
                      </a:lnTo>
                      <a:lnTo>
                        <a:pt x="18" y="96"/>
                      </a:lnTo>
                      <a:lnTo>
                        <a:pt x="10" y="84"/>
                      </a:lnTo>
                      <a:lnTo>
                        <a:pt x="4" y="70"/>
                      </a:lnTo>
                      <a:lnTo>
                        <a:pt x="2" y="62"/>
                      </a:lnTo>
                      <a:lnTo>
                        <a:pt x="0" y="54"/>
                      </a:lnTo>
                      <a:lnTo>
                        <a:pt x="0" y="46"/>
                      </a:lnTo>
                      <a:lnTo>
                        <a:pt x="0" y="38"/>
                      </a:lnTo>
                      <a:lnTo>
                        <a:pt x="2" y="30"/>
                      </a:lnTo>
                      <a:lnTo>
                        <a:pt x="6" y="22"/>
                      </a:lnTo>
                      <a:lnTo>
                        <a:pt x="14" y="16"/>
                      </a:lnTo>
                      <a:lnTo>
                        <a:pt x="22" y="8"/>
                      </a:lnTo>
                      <a:lnTo>
                        <a:pt x="28" y="4"/>
                      </a:lnTo>
                      <a:lnTo>
                        <a:pt x="33" y="2"/>
                      </a:lnTo>
                      <a:lnTo>
                        <a:pt x="43" y="0"/>
                      </a:lnTo>
                      <a:lnTo>
                        <a:pt x="49" y="2"/>
                      </a:lnTo>
                      <a:lnTo>
                        <a:pt x="53" y="4"/>
                      </a:lnTo>
                      <a:lnTo>
                        <a:pt x="55" y="6"/>
                      </a:lnTo>
                      <a:lnTo>
                        <a:pt x="57" y="12"/>
                      </a:lnTo>
                      <a:lnTo>
                        <a:pt x="59" y="16"/>
                      </a:lnTo>
                      <a:lnTo>
                        <a:pt x="59" y="22"/>
                      </a:lnTo>
                      <a:close/>
                    </a:path>
                  </a:pathLst>
                </a:custGeom>
                <a:solidFill>
                  <a:srgbClr val="4C0000"/>
                </a:solidFill>
                <a:ln w="9525">
                  <a:noFill/>
                  <a:round/>
                  <a:headEnd/>
                  <a:tailEnd/>
                </a:ln>
              </p:spPr>
              <p:txBody>
                <a:bodyPr/>
                <a:lstStyle/>
                <a:p>
                  <a:endParaRPr lang="en-US"/>
                </a:p>
              </p:txBody>
            </p:sp>
            <p:sp>
              <p:nvSpPr>
                <p:cNvPr id="431158" name="Freeform 54"/>
                <p:cNvSpPr>
                  <a:spLocks/>
                </p:cNvSpPr>
                <p:nvPr/>
              </p:nvSpPr>
              <p:spPr bwMode="auto">
                <a:xfrm>
                  <a:off x="4196" y="710"/>
                  <a:ext cx="98" cy="87"/>
                </a:xfrm>
                <a:custGeom>
                  <a:avLst/>
                  <a:gdLst/>
                  <a:ahLst/>
                  <a:cxnLst>
                    <a:cxn ang="0">
                      <a:pos x="50" y="174"/>
                    </a:cxn>
                    <a:cxn ang="0">
                      <a:pos x="16" y="168"/>
                    </a:cxn>
                    <a:cxn ang="0">
                      <a:pos x="8" y="166"/>
                    </a:cxn>
                    <a:cxn ang="0">
                      <a:pos x="2" y="158"/>
                    </a:cxn>
                    <a:cxn ang="0">
                      <a:pos x="2" y="148"/>
                    </a:cxn>
                    <a:cxn ang="0">
                      <a:pos x="14" y="130"/>
                    </a:cxn>
                    <a:cxn ang="0">
                      <a:pos x="34" y="92"/>
                    </a:cxn>
                    <a:cxn ang="0">
                      <a:pos x="48" y="62"/>
                    </a:cxn>
                    <a:cxn ang="0">
                      <a:pos x="54" y="50"/>
                    </a:cxn>
                    <a:cxn ang="0">
                      <a:pos x="58" y="42"/>
                    </a:cxn>
                    <a:cxn ang="0">
                      <a:pos x="72" y="36"/>
                    </a:cxn>
                    <a:cxn ang="0">
                      <a:pos x="125" y="2"/>
                    </a:cxn>
                    <a:cxn ang="0">
                      <a:pos x="131" y="0"/>
                    </a:cxn>
                    <a:cxn ang="0">
                      <a:pos x="149" y="2"/>
                    </a:cxn>
                    <a:cxn ang="0">
                      <a:pos x="185" y="8"/>
                    </a:cxn>
                    <a:cxn ang="0">
                      <a:pos x="195" y="12"/>
                    </a:cxn>
                    <a:cxn ang="0">
                      <a:pos x="195" y="16"/>
                    </a:cxn>
                    <a:cxn ang="0">
                      <a:pos x="191" y="26"/>
                    </a:cxn>
                    <a:cxn ang="0">
                      <a:pos x="181" y="30"/>
                    </a:cxn>
                    <a:cxn ang="0">
                      <a:pos x="167" y="30"/>
                    </a:cxn>
                    <a:cxn ang="0">
                      <a:pos x="151" y="32"/>
                    </a:cxn>
                    <a:cxn ang="0">
                      <a:pos x="163" y="40"/>
                    </a:cxn>
                    <a:cxn ang="0">
                      <a:pos x="169" y="50"/>
                    </a:cxn>
                    <a:cxn ang="0">
                      <a:pos x="173" y="64"/>
                    </a:cxn>
                    <a:cxn ang="0">
                      <a:pos x="173" y="82"/>
                    </a:cxn>
                    <a:cxn ang="0">
                      <a:pos x="169" y="90"/>
                    </a:cxn>
                    <a:cxn ang="0">
                      <a:pos x="163" y="92"/>
                    </a:cxn>
                    <a:cxn ang="0">
                      <a:pos x="157" y="88"/>
                    </a:cxn>
                    <a:cxn ang="0">
                      <a:pos x="151" y="78"/>
                    </a:cxn>
                    <a:cxn ang="0">
                      <a:pos x="145" y="66"/>
                    </a:cxn>
                    <a:cxn ang="0">
                      <a:pos x="129" y="52"/>
                    </a:cxn>
                    <a:cxn ang="0">
                      <a:pos x="125" y="52"/>
                    </a:cxn>
                    <a:cxn ang="0">
                      <a:pos x="116" y="56"/>
                    </a:cxn>
                    <a:cxn ang="0">
                      <a:pos x="118" y="58"/>
                    </a:cxn>
                    <a:cxn ang="0">
                      <a:pos x="127" y="60"/>
                    </a:cxn>
                    <a:cxn ang="0">
                      <a:pos x="139" y="68"/>
                    </a:cxn>
                    <a:cxn ang="0">
                      <a:pos x="157" y="94"/>
                    </a:cxn>
                    <a:cxn ang="0">
                      <a:pos x="161" y="102"/>
                    </a:cxn>
                    <a:cxn ang="0">
                      <a:pos x="163" y="116"/>
                    </a:cxn>
                    <a:cxn ang="0">
                      <a:pos x="161" y="134"/>
                    </a:cxn>
                    <a:cxn ang="0">
                      <a:pos x="159" y="144"/>
                    </a:cxn>
                    <a:cxn ang="0">
                      <a:pos x="153" y="146"/>
                    </a:cxn>
                    <a:cxn ang="0">
                      <a:pos x="147" y="142"/>
                    </a:cxn>
                    <a:cxn ang="0">
                      <a:pos x="143" y="134"/>
                    </a:cxn>
                    <a:cxn ang="0">
                      <a:pos x="141" y="126"/>
                    </a:cxn>
                    <a:cxn ang="0">
                      <a:pos x="137" y="116"/>
                    </a:cxn>
                    <a:cxn ang="0">
                      <a:pos x="129" y="106"/>
                    </a:cxn>
                    <a:cxn ang="0">
                      <a:pos x="114" y="90"/>
                    </a:cxn>
                    <a:cxn ang="0">
                      <a:pos x="106" y="94"/>
                    </a:cxn>
                    <a:cxn ang="0">
                      <a:pos x="104" y="98"/>
                    </a:cxn>
                    <a:cxn ang="0">
                      <a:pos x="116" y="104"/>
                    </a:cxn>
                    <a:cxn ang="0">
                      <a:pos x="131" y="120"/>
                    </a:cxn>
                    <a:cxn ang="0">
                      <a:pos x="143" y="138"/>
                    </a:cxn>
                    <a:cxn ang="0">
                      <a:pos x="147" y="148"/>
                    </a:cxn>
                    <a:cxn ang="0">
                      <a:pos x="141" y="156"/>
                    </a:cxn>
                    <a:cxn ang="0">
                      <a:pos x="137" y="156"/>
                    </a:cxn>
                    <a:cxn ang="0">
                      <a:pos x="123" y="146"/>
                    </a:cxn>
                    <a:cxn ang="0">
                      <a:pos x="104" y="150"/>
                    </a:cxn>
                    <a:cxn ang="0">
                      <a:pos x="84" y="168"/>
                    </a:cxn>
                  </a:cxnLst>
                  <a:rect l="0" t="0" r="r" b="b"/>
                  <a:pathLst>
                    <a:path w="195" h="174">
                      <a:moveTo>
                        <a:pt x="74" y="174"/>
                      </a:moveTo>
                      <a:lnTo>
                        <a:pt x="50" y="174"/>
                      </a:lnTo>
                      <a:lnTo>
                        <a:pt x="30" y="172"/>
                      </a:lnTo>
                      <a:lnTo>
                        <a:pt x="16" y="168"/>
                      </a:lnTo>
                      <a:lnTo>
                        <a:pt x="12" y="168"/>
                      </a:lnTo>
                      <a:lnTo>
                        <a:pt x="8" y="166"/>
                      </a:lnTo>
                      <a:lnTo>
                        <a:pt x="2" y="160"/>
                      </a:lnTo>
                      <a:lnTo>
                        <a:pt x="2" y="158"/>
                      </a:lnTo>
                      <a:lnTo>
                        <a:pt x="0" y="154"/>
                      </a:lnTo>
                      <a:lnTo>
                        <a:pt x="2" y="148"/>
                      </a:lnTo>
                      <a:lnTo>
                        <a:pt x="6" y="142"/>
                      </a:lnTo>
                      <a:lnTo>
                        <a:pt x="14" y="130"/>
                      </a:lnTo>
                      <a:lnTo>
                        <a:pt x="20" y="118"/>
                      </a:lnTo>
                      <a:lnTo>
                        <a:pt x="34" y="92"/>
                      </a:lnTo>
                      <a:lnTo>
                        <a:pt x="44" y="70"/>
                      </a:lnTo>
                      <a:lnTo>
                        <a:pt x="48" y="62"/>
                      </a:lnTo>
                      <a:lnTo>
                        <a:pt x="50" y="58"/>
                      </a:lnTo>
                      <a:lnTo>
                        <a:pt x="54" y="50"/>
                      </a:lnTo>
                      <a:lnTo>
                        <a:pt x="56" y="46"/>
                      </a:lnTo>
                      <a:lnTo>
                        <a:pt x="58" y="42"/>
                      </a:lnTo>
                      <a:lnTo>
                        <a:pt x="62" y="40"/>
                      </a:lnTo>
                      <a:lnTo>
                        <a:pt x="72" y="36"/>
                      </a:lnTo>
                      <a:lnTo>
                        <a:pt x="86" y="30"/>
                      </a:lnTo>
                      <a:lnTo>
                        <a:pt x="125" y="2"/>
                      </a:lnTo>
                      <a:lnTo>
                        <a:pt x="129" y="2"/>
                      </a:lnTo>
                      <a:lnTo>
                        <a:pt x="131" y="0"/>
                      </a:lnTo>
                      <a:lnTo>
                        <a:pt x="137" y="0"/>
                      </a:lnTo>
                      <a:lnTo>
                        <a:pt x="149" y="2"/>
                      </a:lnTo>
                      <a:lnTo>
                        <a:pt x="165" y="4"/>
                      </a:lnTo>
                      <a:lnTo>
                        <a:pt x="185" y="8"/>
                      </a:lnTo>
                      <a:lnTo>
                        <a:pt x="191" y="10"/>
                      </a:lnTo>
                      <a:lnTo>
                        <a:pt x="195" y="12"/>
                      </a:lnTo>
                      <a:lnTo>
                        <a:pt x="195" y="14"/>
                      </a:lnTo>
                      <a:lnTo>
                        <a:pt x="195" y="16"/>
                      </a:lnTo>
                      <a:lnTo>
                        <a:pt x="193" y="24"/>
                      </a:lnTo>
                      <a:lnTo>
                        <a:pt x="191" y="26"/>
                      </a:lnTo>
                      <a:lnTo>
                        <a:pt x="187" y="30"/>
                      </a:lnTo>
                      <a:lnTo>
                        <a:pt x="181" y="30"/>
                      </a:lnTo>
                      <a:lnTo>
                        <a:pt x="175" y="30"/>
                      </a:lnTo>
                      <a:lnTo>
                        <a:pt x="167" y="30"/>
                      </a:lnTo>
                      <a:lnTo>
                        <a:pt x="155" y="30"/>
                      </a:lnTo>
                      <a:lnTo>
                        <a:pt x="151" y="32"/>
                      </a:lnTo>
                      <a:lnTo>
                        <a:pt x="159" y="38"/>
                      </a:lnTo>
                      <a:lnTo>
                        <a:pt x="163" y="40"/>
                      </a:lnTo>
                      <a:lnTo>
                        <a:pt x="167" y="44"/>
                      </a:lnTo>
                      <a:lnTo>
                        <a:pt x="169" y="50"/>
                      </a:lnTo>
                      <a:lnTo>
                        <a:pt x="171" y="54"/>
                      </a:lnTo>
                      <a:lnTo>
                        <a:pt x="173" y="64"/>
                      </a:lnTo>
                      <a:lnTo>
                        <a:pt x="173" y="74"/>
                      </a:lnTo>
                      <a:lnTo>
                        <a:pt x="173" y="82"/>
                      </a:lnTo>
                      <a:lnTo>
                        <a:pt x="171" y="88"/>
                      </a:lnTo>
                      <a:lnTo>
                        <a:pt x="169" y="90"/>
                      </a:lnTo>
                      <a:lnTo>
                        <a:pt x="165" y="92"/>
                      </a:lnTo>
                      <a:lnTo>
                        <a:pt x="163" y="92"/>
                      </a:lnTo>
                      <a:lnTo>
                        <a:pt x="159" y="90"/>
                      </a:lnTo>
                      <a:lnTo>
                        <a:pt x="157" y="88"/>
                      </a:lnTo>
                      <a:lnTo>
                        <a:pt x="155" y="86"/>
                      </a:lnTo>
                      <a:lnTo>
                        <a:pt x="151" y="78"/>
                      </a:lnTo>
                      <a:lnTo>
                        <a:pt x="147" y="68"/>
                      </a:lnTo>
                      <a:lnTo>
                        <a:pt x="145" y="66"/>
                      </a:lnTo>
                      <a:lnTo>
                        <a:pt x="141" y="62"/>
                      </a:lnTo>
                      <a:lnTo>
                        <a:pt x="129" y="52"/>
                      </a:lnTo>
                      <a:lnTo>
                        <a:pt x="127" y="52"/>
                      </a:lnTo>
                      <a:lnTo>
                        <a:pt x="125" y="52"/>
                      </a:lnTo>
                      <a:lnTo>
                        <a:pt x="122" y="52"/>
                      </a:lnTo>
                      <a:lnTo>
                        <a:pt x="116" y="56"/>
                      </a:lnTo>
                      <a:lnTo>
                        <a:pt x="110" y="58"/>
                      </a:lnTo>
                      <a:lnTo>
                        <a:pt x="118" y="58"/>
                      </a:lnTo>
                      <a:lnTo>
                        <a:pt x="123" y="58"/>
                      </a:lnTo>
                      <a:lnTo>
                        <a:pt x="127" y="60"/>
                      </a:lnTo>
                      <a:lnTo>
                        <a:pt x="133" y="62"/>
                      </a:lnTo>
                      <a:lnTo>
                        <a:pt x="139" y="68"/>
                      </a:lnTo>
                      <a:lnTo>
                        <a:pt x="145" y="78"/>
                      </a:lnTo>
                      <a:lnTo>
                        <a:pt x="157" y="94"/>
                      </a:lnTo>
                      <a:lnTo>
                        <a:pt x="159" y="98"/>
                      </a:lnTo>
                      <a:lnTo>
                        <a:pt x="161" y="102"/>
                      </a:lnTo>
                      <a:lnTo>
                        <a:pt x="161" y="108"/>
                      </a:lnTo>
                      <a:lnTo>
                        <a:pt x="163" y="116"/>
                      </a:lnTo>
                      <a:lnTo>
                        <a:pt x="163" y="126"/>
                      </a:lnTo>
                      <a:lnTo>
                        <a:pt x="161" y="134"/>
                      </a:lnTo>
                      <a:lnTo>
                        <a:pt x="159" y="142"/>
                      </a:lnTo>
                      <a:lnTo>
                        <a:pt x="159" y="144"/>
                      </a:lnTo>
                      <a:lnTo>
                        <a:pt x="157" y="144"/>
                      </a:lnTo>
                      <a:lnTo>
                        <a:pt x="153" y="146"/>
                      </a:lnTo>
                      <a:lnTo>
                        <a:pt x="149" y="144"/>
                      </a:lnTo>
                      <a:lnTo>
                        <a:pt x="147" y="142"/>
                      </a:lnTo>
                      <a:lnTo>
                        <a:pt x="145" y="140"/>
                      </a:lnTo>
                      <a:lnTo>
                        <a:pt x="143" y="134"/>
                      </a:lnTo>
                      <a:lnTo>
                        <a:pt x="141" y="130"/>
                      </a:lnTo>
                      <a:lnTo>
                        <a:pt x="141" y="126"/>
                      </a:lnTo>
                      <a:lnTo>
                        <a:pt x="139" y="120"/>
                      </a:lnTo>
                      <a:lnTo>
                        <a:pt x="137" y="116"/>
                      </a:lnTo>
                      <a:lnTo>
                        <a:pt x="133" y="110"/>
                      </a:lnTo>
                      <a:lnTo>
                        <a:pt x="129" y="106"/>
                      </a:lnTo>
                      <a:lnTo>
                        <a:pt x="122" y="96"/>
                      </a:lnTo>
                      <a:lnTo>
                        <a:pt x="114" y="90"/>
                      </a:lnTo>
                      <a:lnTo>
                        <a:pt x="110" y="90"/>
                      </a:lnTo>
                      <a:lnTo>
                        <a:pt x="106" y="94"/>
                      </a:lnTo>
                      <a:lnTo>
                        <a:pt x="102" y="98"/>
                      </a:lnTo>
                      <a:lnTo>
                        <a:pt x="104" y="98"/>
                      </a:lnTo>
                      <a:lnTo>
                        <a:pt x="108" y="100"/>
                      </a:lnTo>
                      <a:lnTo>
                        <a:pt x="116" y="104"/>
                      </a:lnTo>
                      <a:lnTo>
                        <a:pt x="125" y="112"/>
                      </a:lnTo>
                      <a:lnTo>
                        <a:pt x="131" y="120"/>
                      </a:lnTo>
                      <a:lnTo>
                        <a:pt x="139" y="128"/>
                      </a:lnTo>
                      <a:lnTo>
                        <a:pt x="143" y="138"/>
                      </a:lnTo>
                      <a:lnTo>
                        <a:pt x="147" y="144"/>
                      </a:lnTo>
                      <a:lnTo>
                        <a:pt x="147" y="148"/>
                      </a:lnTo>
                      <a:lnTo>
                        <a:pt x="147" y="150"/>
                      </a:lnTo>
                      <a:lnTo>
                        <a:pt x="141" y="156"/>
                      </a:lnTo>
                      <a:lnTo>
                        <a:pt x="139" y="156"/>
                      </a:lnTo>
                      <a:lnTo>
                        <a:pt x="137" y="156"/>
                      </a:lnTo>
                      <a:lnTo>
                        <a:pt x="131" y="152"/>
                      </a:lnTo>
                      <a:lnTo>
                        <a:pt x="123" y="146"/>
                      </a:lnTo>
                      <a:lnTo>
                        <a:pt x="114" y="138"/>
                      </a:lnTo>
                      <a:lnTo>
                        <a:pt x="104" y="150"/>
                      </a:lnTo>
                      <a:lnTo>
                        <a:pt x="94" y="160"/>
                      </a:lnTo>
                      <a:lnTo>
                        <a:pt x="84" y="168"/>
                      </a:lnTo>
                      <a:lnTo>
                        <a:pt x="74" y="174"/>
                      </a:lnTo>
                      <a:close/>
                    </a:path>
                  </a:pathLst>
                </a:custGeom>
                <a:solidFill>
                  <a:srgbClr val="FFCCB3"/>
                </a:solidFill>
                <a:ln w="9525">
                  <a:noFill/>
                  <a:round/>
                  <a:headEnd/>
                  <a:tailEnd/>
                </a:ln>
              </p:spPr>
              <p:txBody>
                <a:bodyPr/>
                <a:lstStyle/>
                <a:p>
                  <a:endParaRPr lang="en-US"/>
                </a:p>
              </p:txBody>
            </p:sp>
            <p:sp>
              <p:nvSpPr>
                <p:cNvPr id="431159" name="Freeform 55"/>
                <p:cNvSpPr>
                  <a:spLocks/>
                </p:cNvSpPr>
                <p:nvPr/>
              </p:nvSpPr>
              <p:spPr bwMode="auto">
                <a:xfrm>
                  <a:off x="4196" y="710"/>
                  <a:ext cx="98" cy="87"/>
                </a:xfrm>
                <a:custGeom>
                  <a:avLst/>
                  <a:gdLst/>
                  <a:ahLst/>
                  <a:cxnLst>
                    <a:cxn ang="0">
                      <a:pos x="74" y="174"/>
                    </a:cxn>
                    <a:cxn ang="0">
                      <a:pos x="30" y="172"/>
                    </a:cxn>
                    <a:cxn ang="0">
                      <a:pos x="8" y="164"/>
                    </a:cxn>
                    <a:cxn ang="0">
                      <a:pos x="2" y="160"/>
                    </a:cxn>
                    <a:cxn ang="0">
                      <a:pos x="0" y="154"/>
                    </a:cxn>
                    <a:cxn ang="0">
                      <a:pos x="6" y="142"/>
                    </a:cxn>
                    <a:cxn ang="0">
                      <a:pos x="20" y="118"/>
                    </a:cxn>
                    <a:cxn ang="0">
                      <a:pos x="32" y="92"/>
                    </a:cxn>
                    <a:cxn ang="0">
                      <a:pos x="50" y="58"/>
                    </a:cxn>
                    <a:cxn ang="0">
                      <a:pos x="56" y="46"/>
                    </a:cxn>
                    <a:cxn ang="0">
                      <a:pos x="62" y="40"/>
                    </a:cxn>
                    <a:cxn ang="0">
                      <a:pos x="86" y="30"/>
                    </a:cxn>
                    <a:cxn ang="0">
                      <a:pos x="125" y="2"/>
                    </a:cxn>
                    <a:cxn ang="0">
                      <a:pos x="137" y="0"/>
                    </a:cxn>
                    <a:cxn ang="0">
                      <a:pos x="149" y="2"/>
                    </a:cxn>
                    <a:cxn ang="0">
                      <a:pos x="183" y="8"/>
                    </a:cxn>
                    <a:cxn ang="0">
                      <a:pos x="195" y="12"/>
                    </a:cxn>
                    <a:cxn ang="0">
                      <a:pos x="193" y="24"/>
                    </a:cxn>
                    <a:cxn ang="0">
                      <a:pos x="187" y="28"/>
                    </a:cxn>
                    <a:cxn ang="0">
                      <a:pos x="181" y="30"/>
                    </a:cxn>
                    <a:cxn ang="0">
                      <a:pos x="167" y="30"/>
                    </a:cxn>
                    <a:cxn ang="0">
                      <a:pos x="151" y="32"/>
                    </a:cxn>
                    <a:cxn ang="0">
                      <a:pos x="159" y="36"/>
                    </a:cxn>
                    <a:cxn ang="0">
                      <a:pos x="167" y="44"/>
                    </a:cxn>
                    <a:cxn ang="0">
                      <a:pos x="173" y="64"/>
                    </a:cxn>
                    <a:cxn ang="0">
                      <a:pos x="173" y="82"/>
                    </a:cxn>
                    <a:cxn ang="0">
                      <a:pos x="171" y="88"/>
                    </a:cxn>
                    <a:cxn ang="0">
                      <a:pos x="165" y="90"/>
                    </a:cxn>
                    <a:cxn ang="0">
                      <a:pos x="159" y="90"/>
                    </a:cxn>
                    <a:cxn ang="0">
                      <a:pos x="155" y="86"/>
                    </a:cxn>
                    <a:cxn ang="0">
                      <a:pos x="149" y="78"/>
                    </a:cxn>
                    <a:cxn ang="0">
                      <a:pos x="147" y="68"/>
                    </a:cxn>
                    <a:cxn ang="0">
                      <a:pos x="141" y="62"/>
                    </a:cxn>
                    <a:cxn ang="0">
                      <a:pos x="129" y="52"/>
                    </a:cxn>
                    <a:cxn ang="0">
                      <a:pos x="122" y="52"/>
                    </a:cxn>
                    <a:cxn ang="0">
                      <a:pos x="110" y="58"/>
                    </a:cxn>
                    <a:cxn ang="0">
                      <a:pos x="123" y="58"/>
                    </a:cxn>
                    <a:cxn ang="0">
                      <a:pos x="133" y="62"/>
                    </a:cxn>
                    <a:cxn ang="0">
                      <a:pos x="157" y="94"/>
                    </a:cxn>
                    <a:cxn ang="0">
                      <a:pos x="161" y="108"/>
                    </a:cxn>
                    <a:cxn ang="0">
                      <a:pos x="163" y="126"/>
                    </a:cxn>
                    <a:cxn ang="0">
                      <a:pos x="159" y="140"/>
                    </a:cxn>
                    <a:cxn ang="0">
                      <a:pos x="153" y="146"/>
                    </a:cxn>
                    <a:cxn ang="0">
                      <a:pos x="145" y="140"/>
                    </a:cxn>
                    <a:cxn ang="0">
                      <a:pos x="141" y="126"/>
                    </a:cxn>
                    <a:cxn ang="0">
                      <a:pos x="137" y="116"/>
                    </a:cxn>
                    <a:cxn ang="0">
                      <a:pos x="129" y="106"/>
                    </a:cxn>
                    <a:cxn ang="0">
                      <a:pos x="114" y="90"/>
                    </a:cxn>
                    <a:cxn ang="0">
                      <a:pos x="106" y="92"/>
                    </a:cxn>
                    <a:cxn ang="0">
                      <a:pos x="100" y="98"/>
                    </a:cxn>
                    <a:cxn ang="0">
                      <a:pos x="116" y="104"/>
                    </a:cxn>
                    <a:cxn ang="0">
                      <a:pos x="131" y="120"/>
                    </a:cxn>
                    <a:cxn ang="0">
                      <a:pos x="143" y="136"/>
                    </a:cxn>
                    <a:cxn ang="0">
                      <a:pos x="147" y="144"/>
                    </a:cxn>
                    <a:cxn ang="0">
                      <a:pos x="147" y="150"/>
                    </a:cxn>
                    <a:cxn ang="0">
                      <a:pos x="141" y="154"/>
                    </a:cxn>
                    <a:cxn ang="0">
                      <a:pos x="135" y="156"/>
                    </a:cxn>
                    <a:cxn ang="0">
                      <a:pos x="114" y="138"/>
                    </a:cxn>
                    <a:cxn ang="0">
                      <a:pos x="94" y="160"/>
                    </a:cxn>
                    <a:cxn ang="0">
                      <a:pos x="74" y="174"/>
                    </a:cxn>
                  </a:cxnLst>
                  <a:rect l="0" t="0" r="r" b="b"/>
                  <a:pathLst>
                    <a:path w="195" h="174">
                      <a:moveTo>
                        <a:pt x="74" y="174"/>
                      </a:moveTo>
                      <a:lnTo>
                        <a:pt x="30" y="172"/>
                      </a:lnTo>
                      <a:lnTo>
                        <a:pt x="8" y="164"/>
                      </a:lnTo>
                      <a:lnTo>
                        <a:pt x="2" y="160"/>
                      </a:lnTo>
                      <a:lnTo>
                        <a:pt x="0" y="154"/>
                      </a:lnTo>
                      <a:lnTo>
                        <a:pt x="6" y="142"/>
                      </a:lnTo>
                      <a:lnTo>
                        <a:pt x="20" y="118"/>
                      </a:lnTo>
                      <a:lnTo>
                        <a:pt x="32" y="92"/>
                      </a:lnTo>
                      <a:lnTo>
                        <a:pt x="50" y="58"/>
                      </a:lnTo>
                      <a:lnTo>
                        <a:pt x="56" y="46"/>
                      </a:lnTo>
                      <a:lnTo>
                        <a:pt x="62" y="40"/>
                      </a:lnTo>
                      <a:lnTo>
                        <a:pt x="86" y="30"/>
                      </a:lnTo>
                      <a:lnTo>
                        <a:pt x="125" y="2"/>
                      </a:lnTo>
                      <a:lnTo>
                        <a:pt x="137" y="0"/>
                      </a:lnTo>
                      <a:lnTo>
                        <a:pt x="149" y="2"/>
                      </a:lnTo>
                      <a:lnTo>
                        <a:pt x="183" y="8"/>
                      </a:lnTo>
                      <a:lnTo>
                        <a:pt x="195" y="12"/>
                      </a:lnTo>
                      <a:lnTo>
                        <a:pt x="193" y="24"/>
                      </a:lnTo>
                      <a:lnTo>
                        <a:pt x="187" y="28"/>
                      </a:lnTo>
                      <a:lnTo>
                        <a:pt x="181" y="30"/>
                      </a:lnTo>
                      <a:lnTo>
                        <a:pt x="167" y="30"/>
                      </a:lnTo>
                      <a:lnTo>
                        <a:pt x="151" y="32"/>
                      </a:lnTo>
                      <a:lnTo>
                        <a:pt x="159" y="36"/>
                      </a:lnTo>
                      <a:lnTo>
                        <a:pt x="167" y="44"/>
                      </a:lnTo>
                      <a:lnTo>
                        <a:pt x="173" y="64"/>
                      </a:lnTo>
                      <a:lnTo>
                        <a:pt x="173" y="82"/>
                      </a:lnTo>
                      <a:lnTo>
                        <a:pt x="171" y="88"/>
                      </a:lnTo>
                      <a:lnTo>
                        <a:pt x="165" y="90"/>
                      </a:lnTo>
                      <a:lnTo>
                        <a:pt x="159" y="90"/>
                      </a:lnTo>
                      <a:lnTo>
                        <a:pt x="155" y="86"/>
                      </a:lnTo>
                      <a:lnTo>
                        <a:pt x="149" y="78"/>
                      </a:lnTo>
                      <a:lnTo>
                        <a:pt x="147" y="68"/>
                      </a:lnTo>
                      <a:lnTo>
                        <a:pt x="141" y="62"/>
                      </a:lnTo>
                      <a:lnTo>
                        <a:pt x="129" y="52"/>
                      </a:lnTo>
                      <a:lnTo>
                        <a:pt x="122" y="52"/>
                      </a:lnTo>
                      <a:lnTo>
                        <a:pt x="110" y="58"/>
                      </a:lnTo>
                      <a:lnTo>
                        <a:pt x="123" y="58"/>
                      </a:lnTo>
                      <a:lnTo>
                        <a:pt x="133" y="62"/>
                      </a:lnTo>
                      <a:lnTo>
                        <a:pt x="157" y="94"/>
                      </a:lnTo>
                      <a:lnTo>
                        <a:pt x="161" y="108"/>
                      </a:lnTo>
                      <a:lnTo>
                        <a:pt x="163" y="126"/>
                      </a:lnTo>
                      <a:lnTo>
                        <a:pt x="159" y="140"/>
                      </a:lnTo>
                      <a:lnTo>
                        <a:pt x="153" y="146"/>
                      </a:lnTo>
                      <a:lnTo>
                        <a:pt x="145" y="140"/>
                      </a:lnTo>
                      <a:lnTo>
                        <a:pt x="141" y="126"/>
                      </a:lnTo>
                      <a:lnTo>
                        <a:pt x="137" y="116"/>
                      </a:lnTo>
                      <a:lnTo>
                        <a:pt x="129" y="106"/>
                      </a:lnTo>
                      <a:lnTo>
                        <a:pt x="114" y="90"/>
                      </a:lnTo>
                      <a:lnTo>
                        <a:pt x="106" y="92"/>
                      </a:lnTo>
                      <a:lnTo>
                        <a:pt x="100" y="98"/>
                      </a:lnTo>
                      <a:lnTo>
                        <a:pt x="116" y="104"/>
                      </a:lnTo>
                      <a:lnTo>
                        <a:pt x="131" y="120"/>
                      </a:lnTo>
                      <a:lnTo>
                        <a:pt x="143" y="136"/>
                      </a:lnTo>
                      <a:lnTo>
                        <a:pt x="147" y="144"/>
                      </a:lnTo>
                      <a:lnTo>
                        <a:pt x="147" y="150"/>
                      </a:lnTo>
                      <a:lnTo>
                        <a:pt x="141" y="154"/>
                      </a:lnTo>
                      <a:lnTo>
                        <a:pt x="135" y="156"/>
                      </a:lnTo>
                      <a:lnTo>
                        <a:pt x="114" y="138"/>
                      </a:lnTo>
                      <a:lnTo>
                        <a:pt x="94" y="160"/>
                      </a:lnTo>
                      <a:lnTo>
                        <a:pt x="74" y="174"/>
                      </a:lnTo>
                    </a:path>
                  </a:pathLst>
                </a:custGeom>
                <a:noFill/>
                <a:ln w="1588">
                  <a:solidFill>
                    <a:srgbClr val="000000"/>
                  </a:solidFill>
                  <a:prstDash val="solid"/>
                  <a:round/>
                  <a:headEnd/>
                  <a:tailEnd/>
                </a:ln>
              </p:spPr>
              <p:txBody>
                <a:bodyPr/>
                <a:lstStyle/>
                <a:p>
                  <a:endParaRPr lang="en-US"/>
                </a:p>
              </p:txBody>
            </p:sp>
            <p:sp>
              <p:nvSpPr>
                <p:cNvPr id="431160" name="Freeform 56"/>
                <p:cNvSpPr>
                  <a:spLocks/>
                </p:cNvSpPr>
                <p:nvPr/>
              </p:nvSpPr>
              <p:spPr bwMode="auto">
                <a:xfrm>
                  <a:off x="4232" y="753"/>
                  <a:ext cx="21" cy="6"/>
                </a:xfrm>
                <a:custGeom>
                  <a:avLst/>
                  <a:gdLst/>
                  <a:ahLst/>
                  <a:cxnLst>
                    <a:cxn ang="0">
                      <a:pos x="42" y="4"/>
                    </a:cxn>
                    <a:cxn ang="0">
                      <a:pos x="38" y="4"/>
                    </a:cxn>
                    <a:cxn ang="0">
                      <a:pos x="34" y="8"/>
                    </a:cxn>
                    <a:cxn ang="0">
                      <a:pos x="30" y="12"/>
                    </a:cxn>
                    <a:cxn ang="0">
                      <a:pos x="22" y="10"/>
                    </a:cxn>
                    <a:cxn ang="0">
                      <a:pos x="12" y="6"/>
                    </a:cxn>
                    <a:cxn ang="0">
                      <a:pos x="4" y="2"/>
                    </a:cxn>
                    <a:cxn ang="0">
                      <a:pos x="0" y="0"/>
                    </a:cxn>
                    <a:cxn ang="0">
                      <a:pos x="6" y="0"/>
                    </a:cxn>
                    <a:cxn ang="0">
                      <a:pos x="14" y="2"/>
                    </a:cxn>
                    <a:cxn ang="0">
                      <a:pos x="28" y="4"/>
                    </a:cxn>
                    <a:cxn ang="0">
                      <a:pos x="42" y="4"/>
                    </a:cxn>
                  </a:cxnLst>
                  <a:rect l="0" t="0" r="r" b="b"/>
                  <a:pathLst>
                    <a:path w="42" h="12">
                      <a:moveTo>
                        <a:pt x="42" y="4"/>
                      </a:moveTo>
                      <a:lnTo>
                        <a:pt x="38" y="4"/>
                      </a:lnTo>
                      <a:lnTo>
                        <a:pt x="34" y="8"/>
                      </a:lnTo>
                      <a:lnTo>
                        <a:pt x="30" y="12"/>
                      </a:lnTo>
                      <a:lnTo>
                        <a:pt x="22" y="10"/>
                      </a:lnTo>
                      <a:lnTo>
                        <a:pt x="12" y="6"/>
                      </a:lnTo>
                      <a:lnTo>
                        <a:pt x="4" y="2"/>
                      </a:lnTo>
                      <a:lnTo>
                        <a:pt x="0" y="0"/>
                      </a:lnTo>
                      <a:lnTo>
                        <a:pt x="6" y="0"/>
                      </a:lnTo>
                      <a:lnTo>
                        <a:pt x="14" y="2"/>
                      </a:lnTo>
                      <a:lnTo>
                        <a:pt x="28" y="4"/>
                      </a:lnTo>
                      <a:lnTo>
                        <a:pt x="42" y="4"/>
                      </a:lnTo>
                      <a:close/>
                    </a:path>
                  </a:pathLst>
                </a:custGeom>
                <a:solidFill>
                  <a:srgbClr val="000000"/>
                </a:solidFill>
                <a:ln w="9525">
                  <a:noFill/>
                  <a:round/>
                  <a:headEnd/>
                  <a:tailEnd/>
                </a:ln>
              </p:spPr>
              <p:txBody>
                <a:bodyPr/>
                <a:lstStyle/>
                <a:p>
                  <a:endParaRPr lang="en-US"/>
                </a:p>
              </p:txBody>
            </p:sp>
            <p:sp>
              <p:nvSpPr>
                <p:cNvPr id="431161" name="Freeform 57"/>
                <p:cNvSpPr>
                  <a:spLocks/>
                </p:cNvSpPr>
                <p:nvPr/>
              </p:nvSpPr>
              <p:spPr bwMode="auto">
                <a:xfrm>
                  <a:off x="4197" y="770"/>
                  <a:ext cx="56" cy="27"/>
                </a:xfrm>
                <a:custGeom>
                  <a:avLst/>
                  <a:gdLst/>
                  <a:ahLst/>
                  <a:cxnLst>
                    <a:cxn ang="0">
                      <a:pos x="4" y="22"/>
                    </a:cxn>
                    <a:cxn ang="0">
                      <a:pos x="2" y="26"/>
                    </a:cxn>
                    <a:cxn ang="0">
                      <a:pos x="0" y="28"/>
                    </a:cxn>
                    <a:cxn ang="0">
                      <a:pos x="0" y="36"/>
                    </a:cxn>
                    <a:cxn ang="0">
                      <a:pos x="2" y="38"/>
                    </a:cxn>
                    <a:cxn ang="0">
                      <a:pos x="4" y="40"/>
                    </a:cxn>
                    <a:cxn ang="0">
                      <a:pos x="6" y="44"/>
                    </a:cxn>
                    <a:cxn ang="0">
                      <a:pos x="10" y="46"/>
                    </a:cxn>
                    <a:cxn ang="0">
                      <a:pos x="20" y="50"/>
                    </a:cxn>
                    <a:cxn ang="0">
                      <a:pos x="34" y="52"/>
                    </a:cxn>
                    <a:cxn ang="0">
                      <a:pos x="42" y="54"/>
                    </a:cxn>
                    <a:cxn ang="0">
                      <a:pos x="52" y="54"/>
                    </a:cxn>
                    <a:cxn ang="0">
                      <a:pos x="72" y="54"/>
                    </a:cxn>
                    <a:cxn ang="0">
                      <a:pos x="82" y="48"/>
                    </a:cxn>
                    <a:cxn ang="0">
                      <a:pos x="92" y="40"/>
                    </a:cxn>
                    <a:cxn ang="0">
                      <a:pos x="96" y="36"/>
                    </a:cxn>
                    <a:cxn ang="0">
                      <a:pos x="102" y="30"/>
                    </a:cxn>
                    <a:cxn ang="0">
                      <a:pos x="112" y="18"/>
                    </a:cxn>
                    <a:cxn ang="0">
                      <a:pos x="102" y="8"/>
                    </a:cxn>
                    <a:cxn ang="0">
                      <a:pos x="98" y="6"/>
                    </a:cxn>
                    <a:cxn ang="0">
                      <a:pos x="98" y="4"/>
                    </a:cxn>
                    <a:cxn ang="0">
                      <a:pos x="84" y="4"/>
                    </a:cxn>
                    <a:cxn ang="0">
                      <a:pos x="66" y="4"/>
                    </a:cxn>
                    <a:cxn ang="0">
                      <a:pos x="50" y="2"/>
                    </a:cxn>
                    <a:cxn ang="0">
                      <a:pos x="42" y="0"/>
                    </a:cxn>
                    <a:cxn ang="0">
                      <a:pos x="52" y="4"/>
                    </a:cxn>
                    <a:cxn ang="0">
                      <a:pos x="48" y="6"/>
                    </a:cxn>
                    <a:cxn ang="0">
                      <a:pos x="44" y="6"/>
                    </a:cxn>
                    <a:cxn ang="0">
                      <a:pos x="40" y="4"/>
                    </a:cxn>
                    <a:cxn ang="0">
                      <a:pos x="40" y="8"/>
                    </a:cxn>
                    <a:cxn ang="0">
                      <a:pos x="38" y="10"/>
                    </a:cxn>
                    <a:cxn ang="0">
                      <a:pos x="28" y="20"/>
                    </a:cxn>
                    <a:cxn ang="0">
                      <a:pos x="20" y="28"/>
                    </a:cxn>
                    <a:cxn ang="0">
                      <a:pos x="14" y="36"/>
                    </a:cxn>
                    <a:cxn ang="0">
                      <a:pos x="10" y="44"/>
                    </a:cxn>
                    <a:cxn ang="0">
                      <a:pos x="6" y="48"/>
                    </a:cxn>
                    <a:cxn ang="0">
                      <a:pos x="4" y="44"/>
                    </a:cxn>
                    <a:cxn ang="0">
                      <a:pos x="2" y="38"/>
                    </a:cxn>
                    <a:cxn ang="0">
                      <a:pos x="2" y="30"/>
                    </a:cxn>
                    <a:cxn ang="0">
                      <a:pos x="4" y="26"/>
                    </a:cxn>
                    <a:cxn ang="0">
                      <a:pos x="4" y="22"/>
                    </a:cxn>
                  </a:cxnLst>
                  <a:rect l="0" t="0" r="r" b="b"/>
                  <a:pathLst>
                    <a:path w="112" h="54">
                      <a:moveTo>
                        <a:pt x="4" y="22"/>
                      </a:moveTo>
                      <a:lnTo>
                        <a:pt x="2" y="26"/>
                      </a:lnTo>
                      <a:lnTo>
                        <a:pt x="0" y="28"/>
                      </a:lnTo>
                      <a:lnTo>
                        <a:pt x="0" y="36"/>
                      </a:lnTo>
                      <a:lnTo>
                        <a:pt x="2" y="38"/>
                      </a:lnTo>
                      <a:lnTo>
                        <a:pt x="4" y="40"/>
                      </a:lnTo>
                      <a:lnTo>
                        <a:pt x="6" y="44"/>
                      </a:lnTo>
                      <a:lnTo>
                        <a:pt x="10" y="46"/>
                      </a:lnTo>
                      <a:lnTo>
                        <a:pt x="20" y="50"/>
                      </a:lnTo>
                      <a:lnTo>
                        <a:pt x="34" y="52"/>
                      </a:lnTo>
                      <a:lnTo>
                        <a:pt x="42" y="54"/>
                      </a:lnTo>
                      <a:lnTo>
                        <a:pt x="52" y="54"/>
                      </a:lnTo>
                      <a:lnTo>
                        <a:pt x="72" y="54"/>
                      </a:lnTo>
                      <a:lnTo>
                        <a:pt x="82" y="48"/>
                      </a:lnTo>
                      <a:lnTo>
                        <a:pt x="92" y="40"/>
                      </a:lnTo>
                      <a:lnTo>
                        <a:pt x="96" y="36"/>
                      </a:lnTo>
                      <a:lnTo>
                        <a:pt x="102" y="30"/>
                      </a:lnTo>
                      <a:lnTo>
                        <a:pt x="112" y="18"/>
                      </a:lnTo>
                      <a:lnTo>
                        <a:pt x="102" y="8"/>
                      </a:lnTo>
                      <a:lnTo>
                        <a:pt x="98" y="6"/>
                      </a:lnTo>
                      <a:lnTo>
                        <a:pt x="98" y="4"/>
                      </a:lnTo>
                      <a:lnTo>
                        <a:pt x="84" y="4"/>
                      </a:lnTo>
                      <a:lnTo>
                        <a:pt x="66" y="4"/>
                      </a:lnTo>
                      <a:lnTo>
                        <a:pt x="50" y="2"/>
                      </a:lnTo>
                      <a:lnTo>
                        <a:pt x="42" y="0"/>
                      </a:lnTo>
                      <a:lnTo>
                        <a:pt x="52" y="4"/>
                      </a:lnTo>
                      <a:lnTo>
                        <a:pt x="48" y="6"/>
                      </a:lnTo>
                      <a:lnTo>
                        <a:pt x="44" y="6"/>
                      </a:lnTo>
                      <a:lnTo>
                        <a:pt x="40" y="4"/>
                      </a:lnTo>
                      <a:lnTo>
                        <a:pt x="40" y="8"/>
                      </a:lnTo>
                      <a:lnTo>
                        <a:pt x="38" y="10"/>
                      </a:lnTo>
                      <a:lnTo>
                        <a:pt x="28" y="20"/>
                      </a:lnTo>
                      <a:lnTo>
                        <a:pt x="20" y="28"/>
                      </a:lnTo>
                      <a:lnTo>
                        <a:pt x="14" y="36"/>
                      </a:lnTo>
                      <a:lnTo>
                        <a:pt x="10" y="44"/>
                      </a:lnTo>
                      <a:lnTo>
                        <a:pt x="6" y="48"/>
                      </a:lnTo>
                      <a:lnTo>
                        <a:pt x="4" y="44"/>
                      </a:lnTo>
                      <a:lnTo>
                        <a:pt x="2" y="38"/>
                      </a:lnTo>
                      <a:lnTo>
                        <a:pt x="2" y="30"/>
                      </a:lnTo>
                      <a:lnTo>
                        <a:pt x="4" y="26"/>
                      </a:lnTo>
                      <a:lnTo>
                        <a:pt x="4" y="22"/>
                      </a:lnTo>
                      <a:close/>
                    </a:path>
                  </a:pathLst>
                </a:custGeom>
                <a:solidFill>
                  <a:srgbClr val="4C0000"/>
                </a:solidFill>
                <a:ln w="9525">
                  <a:noFill/>
                  <a:round/>
                  <a:headEnd/>
                  <a:tailEnd/>
                </a:ln>
              </p:spPr>
              <p:txBody>
                <a:bodyPr/>
                <a:lstStyle/>
                <a:p>
                  <a:endParaRPr lang="en-US"/>
                </a:p>
              </p:txBody>
            </p:sp>
            <p:sp>
              <p:nvSpPr>
                <p:cNvPr id="431162" name="Freeform 58"/>
                <p:cNvSpPr>
                  <a:spLocks/>
                </p:cNvSpPr>
                <p:nvPr/>
              </p:nvSpPr>
              <p:spPr bwMode="auto">
                <a:xfrm>
                  <a:off x="4197" y="779"/>
                  <a:ext cx="56" cy="18"/>
                </a:xfrm>
                <a:custGeom>
                  <a:avLst/>
                  <a:gdLst/>
                  <a:ahLst/>
                  <a:cxnLst>
                    <a:cxn ang="0">
                      <a:pos x="112" y="0"/>
                    </a:cxn>
                    <a:cxn ang="0">
                      <a:pos x="92" y="22"/>
                    </a:cxn>
                    <a:cxn ang="0">
                      <a:pos x="72" y="36"/>
                    </a:cxn>
                    <a:cxn ang="0">
                      <a:pos x="26" y="36"/>
                    </a:cxn>
                    <a:cxn ang="0">
                      <a:pos x="6" y="28"/>
                    </a:cxn>
                    <a:cxn ang="0">
                      <a:pos x="2" y="24"/>
                    </a:cxn>
                    <a:cxn ang="0">
                      <a:pos x="0" y="18"/>
                    </a:cxn>
                    <a:cxn ang="0">
                      <a:pos x="4" y="4"/>
                    </a:cxn>
                  </a:cxnLst>
                  <a:rect l="0" t="0" r="r" b="b"/>
                  <a:pathLst>
                    <a:path w="112" h="36">
                      <a:moveTo>
                        <a:pt x="112" y="0"/>
                      </a:moveTo>
                      <a:lnTo>
                        <a:pt x="92" y="22"/>
                      </a:lnTo>
                      <a:lnTo>
                        <a:pt x="72" y="36"/>
                      </a:lnTo>
                      <a:lnTo>
                        <a:pt x="26" y="36"/>
                      </a:lnTo>
                      <a:lnTo>
                        <a:pt x="6" y="28"/>
                      </a:lnTo>
                      <a:lnTo>
                        <a:pt x="2" y="24"/>
                      </a:lnTo>
                      <a:lnTo>
                        <a:pt x="0" y="18"/>
                      </a:lnTo>
                      <a:lnTo>
                        <a:pt x="4" y="4"/>
                      </a:lnTo>
                    </a:path>
                  </a:pathLst>
                </a:custGeom>
                <a:noFill/>
                <a:ln w="1588">
                  <a:solidFill>
                    <a:srgbClr val="000000"/>
                  </a:solidFill>
                  <a:prstDash val="solid"/>
                  <a:round/>
                  <a:headEnd/>
                  <a:tailEnd/>
                </a:ln>
              </p:spPr>
              <p:txBody>
                <a:bodyPr/>
                <a:lstStyle/>
                <a:p>
                  <a:endParaRPr lang="en-US"/>
                </a:p>
              </p:txBody>
            </p:sp>
            <p:sp>
              <p:nvSpPr>
                <p:cNvPr id="431163" name="Freeform 59"/>
                <p:cNvSpPr>
                  <a:spLocks/>
                </p:cNvSpPr>
                <p:nvPr/>
              </p:nvSpPr>
              <p:spPr bwMode="auto">
                <a:xfrm>
                  <a:off x="4234" y="717"/>
                  <a:ext cx="59" cy="66"/>
                </a:xfrm>
                <a:custGeom>
                  <a:avLst/>
                  <a:gdLst/>
                  <a:ahLst/>
                  <a:cxnLst>
                    <a:cxn ang="0">
                      <a:pos x="81" y="130"/>
                    </a:cxn>
                    <a:cxn ang="0">
                      <a:pos x="85" y="120"/>
                    </a:cxn>
                    <a:cxn ang="0">
                      <a:pos x="87" y="102"/>
                    </a:cxn>
                    <a:cxn ang="0">
                      <a:pos x="85" y="88"/>
                    </a:cxn>
                    <a:cxn ang="0">
                      <a:pos x="75" y="72"/>
                    </a:cxn>
                    <a:cxn ang="0">
                      <a:pos x="63" y="54"/>
                    </a:cxn>
                    <a:cxn ang="0">
                      <a:pos x="51" y="46"/>
                    </a:cxn>
                    <a:cxn ang="0">
                      <a:pos x="42" y="44"/>
                    </a:cxn>
                    <a:cxn ang="0">
                      <a:pos x="46" y="38"/>
                    </a:cxn>
                    <a:cxn ang="0">
                      <a:pos x="53" y="38"/>
                    </a:cxn>
                    <a:cxn ang="0">
                      <a:pos x="69" y="52"/>
                    </a:cxn>
                    <a:cxn ang="0">
                      <a:pos x="75" y="64"/>
                    </a:cxn>
                    <a:cxn ang="0">
                      <a:pos x="81" y="74"/>
                    </a:cxn>
                    <a:cxn ang="0">
                      <a:pos x="87" y="78"/>
                    </a:cxn>
                    <a:cxn ang="0">
                      <a:pos x="93" y="76"/>
                    </a:cxn>
                    <a:cxn ang="0">
                      <a:pos x="97" y="68"/>
                    </a:cxn>
                    <a:cxn ang="0">
                      <a:pos x="97" y="50"/>
                    </a:cxn>
                    <a:cxn ang="0">
                      <a:pos x="93" y="36"/>
                    </a:cxn>
                    <a:cxn ang="0">
                      <a:pos x="87" y="26"/>
                    </a:cxn>
                    <a:cxn ang="0">
                      <a:pos x="75" y="18"/>
                    </a:cxn>
                    <a:cxn ang="0">
                      <a:pos x="91" y="16"/>
                    </a:cxn>
                    <a:cxn ang="0">
                      <a:pos x="111" y="16"/>
                    </a:cxn>
                    <a:cxn ang="0">
                      <a:pos x="117" y="10"/>
                    </a:cxn>
                    <a:cxn ang="0">
                      <a:pos x="111" y="12"/>
                    </a:cxn>
                    <a:cxn ang="0">
                      <a:pos x="99" y="14"/>
                    </a:cxn>
                    <a:cxn ang="0">
                      <a:pos x="69" y="8"/>
                    </a:cxn>
                    <a:cxn ang="0">
                      <a:pos x="51" y="2"/>
                    </a:cxn>
                    <a:cxn ang="0">
                      <a:pos x="51" y="2"/>
                    </a:cxn>
                    <a:cxn ang="0">
                      <a:pos x="53" y="8"/>
                    </a:cxn>
                    <a:cxn ang="0">
                      <a:pos x="51" y="16"/>
                    </a:cxn>
                    <a:cxn ang="0">
                      <a:pos x="53" y="22"/>
                    </a:cxn>
                    <a:cxn ang="0">
                      <a:pos x="53" y="26"/>
                    </a:cxn>
                    <a:cxn ang="0">
                      <a:pos x="46" y="28"/>
                    </a:cxn>
                    <a:cxn ang="0">
                      <a:pos x="12" y="40"/>
                    </a:cxn>
                    <a:cxn ang="0">
                      <a:pos x="18" y="42"/>
                    </a:cxn>
                    <a:cxn ang="0">
                      <a:pos x="30" y="44"/>
                    </a:cxn>
                    <a:cxn ang="0">
                      <a:pos x="42" y="46"/>
                    </a:cxn>
                    <a:cxn ang="0">
                      <a:pos x="51" y="48"/>
                    </a:cxn>
                    <a:cxn ang="0">
                      <a:pos x="49" y="56"/>
                    </a:cxn>
                    <a:cxn ang="0">
                      <a:pos x="49" y="62"/>
                    </a:cxn>
                    <a:cxn ang="0">
                      <a:pos x="53" y="64"/>
                    </a:cxn>
                    <a:cxn ang="0">
                      <a:pos x="63" y="70"/>
                    </a:cxn>
                    <a:cxn ang="0">
                      <a:pos x="71" y="76"/>
                    </a:cxn>
                    <a:cxn ang="0">
                      <a:pos x="75" y="88"/>
                    </a:cxn>
                    <a:cxn ang="0">
                      <a:pos x="69" y="102"/>
                    </a:cxn>
                    <a:cxn ang="0">
                      <a:pos x="69" y="112"/>
                    </a:cxn>
                    <a:cxn ang="0">
                      <a:pos x="71" y="128"/>
                    </a:cxn>
                    <a:cxn ang="0">
                      <a:pos x="75" y="130"/>
                    </a:cxn>
                  </a:cxnLst>
                  <a:rect l="0" t="0" r="r" b="b"/>
                  <a:pathLst>
                    <a:path w="117" h="132">
                      <a:moveTo>
                        <a:pt x="77" y="132"/>
                      </a:moveTo>
                      <a:lnTo>
                        <a:pt x="81" y="130"/>
                      </a:lnTo>
                      <a:lnTo>
                        <a:pt x="83" y="128"/>
                      </a:lnTo>
                      <a:lnTo>
                        <a:pt x="85" y="120"/>
                      </a:lnTo>
                      <a:lnTo>
                        <a:pt x="87" y="112"/>
                      </a:lnTo>
                      <a:lnTo>
                        <a:pt x="87" y="102"/>
                      </a:lnTo>
                      <a:lnTo>
                        <a:pt x="85" y="94"/>
                      </a:lnTo>
                      <a:lnTo>
                        <a:pt x="85" y="88"/>
                      </a:lnTo>
                      <a:lnTo>
                        <a:pt x="81" y="80"/>
                      </a:lnTo>
                      <a:lnTo>
                        <a:pt x="75" y="72"/>
                      </a:lnTo>
                      <a:lnTo>
                        <a:pt x="69" y="64"/>
                      </a:lnTo>
                      <a:lnTo>
                        <a:pt x="63" y="54"/>
                      </a:lnTo>
                      <a:lnTo>
                        <a:pt x="57" y="48"/>
                      </a:lnTo>
                      <a:lnTo>
                        <a:pt x="51" y="46"/>
                      </a:lnTo>
                      <a:lnTo>
                        <a:pt x="47" y="44"/>
                      </a:lnTo>
                      <a:lnTo>
                        <a:pt x="42" y="44"/>
                      </a:lnTo>
                      <a:lnTo>
                        <a:pt x="34" y="44"/>
                      </a:lnTo>
                      <a:lnTo>
                        <a:pt x="46" y="38"/>
                      </a:lnTo>
                      <a:lnTo>
                        <a:pt x="49" y="38"/>
                      </a:lnTo>
                      <a:lnTo>
                        <a:pt x="53" y="38"/>
                      </a:lnTo>
                      <a:lnTo>
                        <a:pt x="65" y="48"/>
                      </a:lnTo>
                      <a:lnTo>
                        <a:pt x="69" y="52"/>
                      </a:lnTo>
                      <a:lnTo>
                        <a:pt x="71" y="54"/>
                      </a:lnTo>
                      <a:lnTo>
                        <a:pt x="75" y="64"/>
                      </a:lnTo>
                      <a:lnTo>
                        <a:pt x="79" y="72"/>
                      </a:lnTo>
                      <a:lnTo>
                        <a:pt x="81" y="74"/>
                      </a:lnTo>
                      <a:lnTo>
                        <a:pt x="83" y="76"/>
                      </a:lnTo>
                      <a:lnTo>
                        <a:pt x="87" y="78"/>
                      </a:lnTo>
                      <a:lnTo>
                        <a:pt x="89" y="78"/>
                      </a:lnTo>
                      <a:lnTo>
                        <a:pt x="93" y="76"/>
                      </a:lnTo>
                      <a:lnTo>
                        <a:pt x="95" y="74"/>
                      </a:lnTo>
                      <a:lnTo>
                        <a:pt x="97" y="68"/>
                      </a:lnTo>
                      <a:lnTo>
                        <a:pt x="97" y="60"/>
                      </a:lnTo>
                      <a:lnTo>
                        <a:pt x="97" y="50"/>
                      </a:lnTo>
                      <a:lnTo>
                        <a:pt x="95" y="40"/>
                      </a:lnTo>
                      <a:lnTo>
                        <a:pt x="93" y="36"/>
                      </a:lnTo>
                      <a:lnTo>
                        <a:pt x="91" y="30"/>
                      </a:lnTo>
                      <a:lnTo>
                        <a:pt x="87" y="26"/>
                      </a:lnTo>
                      <a:lnTo>
                        <a:pt x="83" y="24"/>
                      </a:lnTo>
                      <a:lnTo>
                        <a:pt x="75" y="18"/>
                      </a:lnTo>
                      <a:lnTo>
                        <a:pt x="79" y="16"/>
                      </a:lnTo>
                      <a:lnTo>
                        <a:pt x="91" y="16"/>
                      </a:lnTo>
                      <a:lnTo>
                        <a:pt x="105" y="16"/>
                      </a:lnTo>
                      <a:lnTo>
                        <a:pt x="111" y="16"/>
                      </a:lnTo>
                      <a:lnTo>
                        <a:pt x="115" y="12"/>
                      </a:lnTo>
                      <a:lnTo>
                        <a:pt x="117" y="10"/>
                      </a:lnTo>
                      <a:lnTo>
                        <a:pt x="115" y="12"/>
                      </a:lnTo>
                      <a:lnTo>
                        <a:pt x="111" y="12"/>
                      </a:lnTo>
                      <a:lnTo>
                        <a:pt x="105" y="14"/>
                      </a:lnTo>
                      <a:lnTo>
                        <a:pt x="99" y="14"/>
                      </a:lnTo>
                      <a:lnTo>
                        <a:pt x="93" y="12"/>
                      </a:lnTo>
                      <a:lnTo>
                        <a:pt x="69" y="8"/>
                      </a:lnTo>
                      <a:lnTo>
                        <a:pt x="59" y="6"/>
                      </a:lnTo>
                      <a:lnTo>
                        <a:pt x="51" y="2"/>
                      </a:lnTo>
                      <a:lnTo>
                        <a:pt x="47" y="0"/>
                      </a:lnTo>
                      <a:lnTo>
                        <a:pt x="51" y="2"/>
                      </a:lnTo>
                      <a:lnTo>
                        <a:pt x="53" y="6"/>
                      </a:lnTo>
                      <a:lnTo>
                        <a:pt x="53" y="8"/>
                      </a:lnTo>
                      <a:lnTo>
                        <a:pt x="53" y="10"/>
                      </a:lnTo>
                      <a:lnTo>
                        <a:pt x="51" y="16"/>
                      </a:lnTo>
                      <a:lnTo>
                        <a:pt x="51" y="18"/>
                      </a:lnTo>
                      <a:lnTo>
                        <a:pt x="53" y="22"/>
                      </a:lnTo>
                      <a:lnTo>
                        <a:pt x="53" y="24"/>
                      </a:lnTo>
                      <a:lnTo>
                        <a:pt x="53" y="26"/>
                      </a:lnTo>
                      <a:lnTo>
                        <a:pt x="49" y="28"/>
                      </a:lnTo>
                      <a:lnTo>
                        <a:pt x="46" y="28"/>
                      </a:lnTo>
                      <a:lnTo>
                        <a:pt x="28" y="34"/>
                      </a:lnTo>
                      <a:lnTo>
                        <a:pt x="12" y="40"/>
                      </a:lnTo>
                      <a:lnTo>
                        <a:pt x="0" y="42"/>
                      </a:lnTo>
                      <a:lnTo>
                        <a:pt x="18" y="42"/>
                      </a:lnTo>
                      <a:lnTo>
                        <a:pt x="26" y="44"/>
                      </a:lnTo>
                      <a:lnTo>
                        <a:pt x="30" y="44"/>
                      </a:lnTo>
                      <a:lnTo>
                        <a:pt x="36" y="46"/>
                      </a:lnTo>
                      <a:lnTo>
                        <a:pt x="42" y="46"/>
                      </a:lnTo>
                      <a:lnTo>
                        <a:pt x="47" y="46"/>
                      </a:lnTo>
                      <a:lnTo>
                        <a:pt x="51" y="48"/>
                      </a:lnTo>
                      <a:lnTo>
                        <a:pt x="51" y="52"/>
                      </a:lnTo>
                      <a:lnTo>
                        <a:pt x="49" y="56"/>
                      </a:lnTo>
                      <a:lnTo>
                        <a:pt x="49" y="58"/>
                      </a:lnTo>
                      <a:lnTo>
                        <a:pt x="49" y="62"/>
                      </a:lnTo>
                      <a:lnTo>
                        <a:pt x="49" y="64"/>
                      </a:lnTo>
                      <a:lnTo>
                        <a:pt x="53" y="64"/>
                      </a:lnTo>
                      <a:lnTo>
                        <a:pt x="59" y="68"/>
                      </a:lnTo>
                      <a:lnTo>
                        <a:pt x="63" y="70"/>
                      </a:lnTo>
                      <a:lnTo>
                        <a:pt x="67" y="72"/>
                      </a:lnTo>
                      <a:lnTo>
                        <a:pt x="71" y="76"/>
                      </a:lnTo>
                      <a:lnTo>
                        <a:pt x="75" y="82"/>
                      </a:lnTo>
                      <a:lnTo>
                        <a:pt x="75" y="88"/>
                      </a:lnTo>
                      <a:lnTo>
                        <a:pt x="73" y="94"/>
                      </a:lnTo>
                      <a:lnTo>
                        <a:pt x="69" y="102"/>
                      </a:lnTo>
                      <a:lnTo>
                        <a:pt x="69" y="108"/>
                      </a:lnTo>
                      <a:lnTo>
                        <a:pt x="69" y="112"/>
                      </a:lnTo>
                      <a:lnTo>
                        <a:pt x="69" y="122"/>
                      </a:lnTo>
                      <a:lnTo>
                        <a:pt x="71" y="128"/>
                      </a:lnTo>
                      <a:lnTo>
                        <a:pt x="73" y="130"/>
                      </a:lnTo>
                      <a:lnTo>
                        <a:pt x="75" y="130"/>
                      </a:lnTo>
                      <a:lnTo>
                        <a:pt x="77" y="132"/>
                      </a:lnTo>
                      <a:close/>
                    </a:path>
                  </a:pathLst>
                </a:custGeom>
                <a:solidFill>
                  <a:srgbClr val="B3664C"/>
                </a:solidFill>
                <a:ln w="9525">
                  <a:noFill/>
                  <a:round/>
                  <a:headEnd/>
                  <a:tailEnd/>
                </a:ln>
              </p:spPr>
              <p:txBody>
                <a:bodyPr/>
                <a:lstStyle/>
                <a:p>
                  <a:endParaRPr lang="en-US"/>
                </a:p>
              </p:txBody>
            </p:sp>
            <p:sp>
              <p:nvSpPr>
                <p:cNvPr id="431164" name="Freeform 60"/>
                <p:cNvSpPr>
                  <a:spLocks/>
                </p:cNvSpPr>
                <p:nvPr/>
              </p:nvSpPr>
              <p:spPr bwMode="auto">
                <a:xfrm>
                  <a:off x="4272" y="722"/>
                  <a:ext cx="21" cy="20"/>
                </a:xfrm>
                <a:custGeom>
                  <a:avLst/>
                  <a:gdLst/>
                  <a:ahLst/>
                  <a:cxnLst>
                    <a:cxn ang="0">
                      <a:pos x="42" y="0"/>
                    </a:cxn>
                    <a:cxn ang="0">
                      <a:pos x="36" y="4"/>
                    </a:cxn>
                    <a:cxn ang="0">
                      <a:pos x="30" y="6"/>
                    </a:cxn>
                    <a:cxn ang="0">
                      <a:pos x="16" y="6"/>
                    </a:cxn>
                    <a:cxn ang="0">
                      <a:pos x="0" y="8"/>
                    </a:cxn>
                    <a:cxn ang="0">
                      <a:pos x="8" y="12"/>
                    </a:cxn>
                    <a:cxn ang="0">
                      <a:pos x="16" y="20"/>
                    </a:cxn>
                    <a:cxn ang="0">
                      <a:pos x="22" y="40"/>
                    </a:cxn>
                  </a:cxnLst>
                  <a:rect l="0" t="0" r="r" b="b"/>
                  <a:pathLst>
                    <a:path w="42" h="40">
                      <a:moveTo>
                        <a:pt x="42" y="0"/>
                      </a:moveTo>
                      <a:lnTo>
                        <a:pt x="36" y="4"/>
                      </a:lnTo>
                      <a:lnTo>
                        <a:pt x="30" y="6"/>
                      </a:lnTo>
                      <a:lnTo>
                        <a:pt x="16" y="6"/>
                      </a:lnTo>
                      <a:lnTo>
                        <a:pt x="0" y="8"/>
                      </a:lnTo>
                      <a:lnTo>
                        <a:pt x="8" y="12"/>
                      </a:lnTo>
                      <a:lnTo>
                        <a:pt x="16" y="20"/>
                      </a:lnTo>
                      <a:lnTo>
                        <a:pt x="22" y="40"/>
                      </a:lnTo>
                    </a:path>
                  </a:pathLst>
                </a:custGeom>
                <a:noFill/>
                <a:ln w="1588">
                  <a:solidFill>
                    <a:srgbClr val="000000"/>
                  </a:solidFill>
                  <a:prstDash val="solid"/>
                  <a:round/>
                  <a:headEnd/>
                  <a:tailEnd/>
                </a:ln>
              </p:spPr>
              <p:txBody>
                <a:bodyPr/>
                <a:lstStyle/>
                <a:p>
                  <a:endParaRPr lang="en-US"/>
                </a:p>
              </p:txBody>
            </p:sp>
            <p:sp>
              <p:nvSpPr>
                <p:cNvPr id="431165" name="Freeform 61"/>
                <p:cNvSpPr>
                  <a:spLocks/>
                </p:cNvSpPr>
                <p:nvPr/>
              </p:nvSpPr>
              <p:spPr bwMode="auto">
                <a:xfrm>
                  <a:off x="4251" y="736"/>
                  <a:ext cx="28" cy="47"/>
                </a:xfrm>
                <a:custGeom>
                  <a:avLst/>
                  <a:gdLst/>
                  <a:ahLst/>
                  <a:cxnLst>
                    <a:cxn ang="0">
                      <a:pos x="55" y="38"/>
                    </a:cxn>
                    <a:cxn ang="0">
                      <a:pos x="49" y="38"/>
                    </a:cxn>
                    <a:cxn ang="0">
                      <a:pos x="45" y="34"/>
                    </a:cxn>
                    <a:cxn ang="0">
                      <a:pos x="39" y="26"/>
                    </a:cxn>
                    <a:cxn ang="0">
                      <a:pos x="37" y="16"/>
                    </a:cxn>
                    <a:cxn ang="0">
                      <a:pos x="31" y="10"/>
                    </a:cxn>
                    <a:cxn ang="0">
                      <a:pos x="19" y="0"/>
                    </a:cxn>
                    <a:cxn ang="0">
                      <a:pos x="12" y="0"/>
                    </a:cxn>
                    <a:cxn ang="0">
                      <a:pos x="0" y="6"/>
                    </a:cxn>
                    <a:cxn ang="0">
                      <a:pos x="13" y="6"/>
                    </a:cxn>
                    <a:cxn ang="0">
                      <a:pos x="23" y="10"/>
                    </a:cxn>
                    <a:cxn ang="0">
                      <a:pos x="47" y="42"/>
                    </a:cxn>
                    <a:cxn ang="0">
                      <a:pos x="51" y="56"/>
                    </a:cxn>
                    <a:cxn ang="0">
                      <a:pos x="53" y="74"/>
                    </a:cxn>
                    <a:cxn ang="0">
                      <a:pos x="49" y="88"/>
                    </a:cxn>
                    <a:cxn ang="0">
                      <a:pos x="43" y="94"/>
                    </a:cxn>
                  </a:cxnLst>
                  <a:rect l="0" t="0" r="r" b="b"/>
                  <a:pathLst>
                    <a:path w="55" h="94">
                      <a:moveTo>
                        <a:pt x="55" y="38"/>
                      </a:moveTo>
                      <a:lnTo>
                        <a:pt x="49" y="38"/>
                      </a:lnTo>
                      <a:lnTo>
                        <a:pt x="45" y="34"/>
                      </a:lnTo>
                      <a:lnTo>
                        <a:pt x="39" y="26"/>
                      </a:lnTo>
                      <a:lnTo>
                        <a:pt x="37" y="16"/>
                      </a:lnTo>
                      <a:lnTo>
                        <a:pt x="31" y="10"/>
                      </a:lnTo>
                      <a:lnTo>
                        <a:pt x="19" y="0"/>
                      </a:lnTo>
                      <a:lnTo>
                        <a:pt x="12" y="0"/>
                      </a:lnTo>
                      <a:lnTo>
                        <a:pt x="0" y="6"/>
                      </a:lnTo>
                      <a:lnTo>
                        <a:pt x="13" y="6"/>
                      </a:lnTo>
                      <a:lnTo>
                        <a:pt x="23" y="10"/>
                      </a:lnTo>
                      <a:lnTo>
                        <a:pt x="47" y="42"/>
                      </a:lnTo>
                      <a:lnTo>
                        <a:pt x="51" y="56"/>
                      </a:lnTo>
                      <a:lnTo>
                        <a:pt x="53" y="74"/>
                      </a:lnTo>
                      <a:lnTo>
                        <a:pt x="49" y="88"/>
                      </a:lnTo>
                      <a:lnTo>
                        <a:pt x="43" y="94"/>
                      </a:lnTo>
                    </a:path>
                  </a:pathLst>
                </a:custGeom>
                <a:noFill/>
                <a:ln w="1588">
                  <a:solidFill>
                    <a:srgbClr val="000000"/>
                  </a:solidFill>
                  <a:prstDash val="solid"/>
                  <a:round/>
                  <a:headEnd/>
                  <a:tailEnd/>
                </a:ln>
              </p:spPr>
              <p:txBody>
                <a:bodyPr/>
                <a:lstStyle/>
                <a:p>
                  <a:endParaRPr lang="en-US"/>
                </a:p>
              </p:txBody>
            </p:sp>
            <p:sp>
              <p:nvSpPr>
                <p:cNvPr id="431166" name="Freeform 62"/>
                <p:cNvSpPr>
                  <a:spLocks/>
                </p:cNvSpPr>
                <p:nvPr/>
              </p:nvSpPr>
              <p:spPr bwMode="auto">
                <a:xfrm>
                  <a:off x="4279" y="742"/>
                  <a:ext cx="4" cy="13"/>
                </a:xfrm>
                <a:custGeom>
                  <a:avLst/>
                  <a:gdLst/>
                  <a:ahLst/>
                  <a:cxnLst>
                    <a:cxn ang="0">
                      <a:pos x="8" y="0"/>
                    </a:cxn>
                    <a:cxn ang="0">
                      <a:pos x="8" y="18"/>
                    </a:cxn>
                    <a:cxn ang="0">
                      <a:pos x="6" y="24"/>
                    </a:cxn>
                    <a:cxn ang="0">
                      <a:pos x="0" y="26"/>
                    </a:cxn>
                  </a:cxnLst>
                  <a:rect l="0" t="0" r="r" b="b"/>
                  <a:pathLst>
                    <a:path w="8" h="26">
                      <a:moveTo>
                        <a:pt x="8" y="0"/>
                      </a:moveTo>
                      <a:lnTo>
                        <a:pt x="8" y="18"/>
                      </a:lnTo>
                      <a:lnTo>
                        <a:pt x="6" y="24"/>
                      </a:lnTo>
                      <a:lnTo>
                        <a:pt x="0" y="26"/>
                      </a:lnTo>
                    </a:path>
                  </a:pathLst>
                </a:custGeom>
                <a:noFill/>
                <a:ln w="1588">
                  <a:solidFill>
                    <a:srgbClr val="000000"/>
                  </a:solidFill>
                  <a:prstDash val="solid"/>
                  <a:round/>
                  <a:headEnd/>
                  <a:tailEnd/>
                </a:ln>
              </p:spPr>
              <p:txBody>
                <a:bodyPr/>
                <a:lstStyle/>
                <a:p>
                  <a:endParaRPr lang="en-US"/>
                </a:p>
              </p:txBody>
            </p:sp>
            <p:sp>
              <p:nvSpPr>
                <p:cNvPr id="431167" name="Freeform 63"/>
                <p:cNvSpPr>
                  <a:spLocks/>
                </p:cNvSpPr>
                <p:nvPr/>
              </p:nvSpPr>
              <p:spPr bwMode="auto">
                <a:xfrm>
                  <a:off x="4247" y="759"/>
                  <a:ext cx="23" cy="29"/>
                </a:xfrm>
                <a:custGeom>
                  <a:avLst/>
                  <a:gdLst/>
                  <a:ahLst/>
                  <a:cxnLst>
                    <a:cxn ang="0">
                      <a:pos x="12" y="40"/>
                    </a:cxn>
                    <a:cxn ang="0">
                      <a:pos x="21" y="48"/>
                    </a:cxn>
                    <a:cxn ang="0">
                      <a:pos x="29" y="54"/>
                    </a:cxn>
                    <a:cxn ang="0">
                      <a:pos x="35" y="58"/>
                    </a:cxn>
                    <a:cxn ang="0">
                      <a:pos x="37" y="58"/>
                    </a:cxn>
                    <a:cxn ang="0">
                      <a:pos x="39" y="58"/>
                    </a:cxn>
                    <a:cxn ang="0">
                      <a:pos x="43" y="56"/>
                    </a:cxn>
                    <a:cxn ang="0">
                      <a:pos x="45" y="52"/>
                    </a:cxn>
                    <a:cxn ang="0">
                      <a:pos x="45" y="50"/>
                    </a:cxn>
                    <a:cxn ang="0">
                      <a:pos x="45" y="46"/>
                    </a:cxn>
                    <a:cxn ang="0">
                      <a:pos x="41" y="40"/>
                    </a:cxn>
                    <a:cxn ang="0">
                      <a:pos x="37" y="30"/>
                    </a:cxn>
                    <a:cxn ang="0">
                      <a:pos x="29" y="22"/>
                    </a:cxn>
                    <a:cxn ang="0">
                      <a:pos x="23" y="14"/>
                    </a:cxn>
                    <a:cxn ang="0">
                      <a:pos x="14" y="6"/>
                    </a:cxn>
                    <a:cxn ang="0">
                      <a:pos x="6" y="2"/>
                    </a:cxn>
                    <a:cxn ang="0">
                      <a:pos x="2" y="0"/>
                    </a:cxn>
                    <a:cxn ang="0">
                      <a:pos x="0" y="0"/>
                    </a:cxn>
                    <a:cxn ang="0">
                      <a:pos x="4" y="4"/>
                    </a:cxn>
                    <a:cxn ang="0">
                      <a:pos x="6" y="6"/>
                    </a:cxn>
                    <a:cxn ang="0">
                      <a:pos x="6" y="8"/>
                    </a:cxn>
                    <a:cxn ang="0">
                      <a:pos x="6" y="10"/>
                    </a:cxn>
                    <a:cxn ang="0">
                      <a:pos x="6" y="14"/>
                    </a:cxn>
                    <a:cxn ang="0">
                      <a:pos x="4" y="16"/>
                    </a:cxn>
                    <a:cxn ang="0">
                      <a:pos x="2" y="18"/>
                    </a:cxn>
                    <a:cxn ang="0">
                      <a:pos x="4" y="18"/>
                    </a:cxn>
                    <a:cxn ang="0">
                      <a:pos x="8" y="20"/>
                    </a:cxn>
                    <a:cxn ang="0">
                      <a:pos x="12" y="24"/>
                    </a:cxn>
                    <a:cxn ang="0">
                      <a:pos x="14" y="28"/>
                    </a:cxn>
                    <a:cxn ang="0">
                      <a:pos x="25" y="38"/>
                    </a:cxn>
                    <a:cxn ang="0">
                      <a:pos x="25" y="40"/>
                    </a:cxn>
                    <a:cxn ang="0">
                      <a:pos x="25" y="42"/>
                    </a:cxn>
                    <a:cxn ang="0">
                      <a:pos x="25" y="44"/>
                    </a:cxn>
                    <a:cxn ang="0">
                      <a:pos x="23" y="44"/>
                    </a:cxn>
                    <a:cxn ang="0">
                      <a:pos x="21" y="44"/>
                    </a:cxn>
                    <a:cxn ang="0">
                      <a:pos x="18" y="42"/>
                    </a:cxn>
                    <a:cxn ang="0">
                      <a:pos x="12" y="40"/>
                    </a:cxn>
                  </a:cxnLst>
                  <a:rect l="0" t="0" r="r" b="b"/>
                  <a:pathLst>
                    <a:path w="45" h="58">
                      <a:moveTo>
                        <a:pt x="12" y="40"/>
                      </a:moveTo>
                      <a:lnTo>
                        <a:pt x="21" y="48"/>
                      </a:lnTo>
                      <a:lnTo>
                        <a:pt x="29" y="54"/>
                      </a:lnTo>
                      <a:lnTo>
                        <a:pt x="35" y="58"/>
                      </a:lnTo>
                      <a:lnTo>
                        <a:pt x="37" y="58"/>
                      </a:lnTo>
                      <a:lnTo>
                        <a:pt x="39" y="58"/>
                      </a:lnTo>
                      <a:lnTo>
                        <a:pt x="43" y="56"/>
                      </a:lnTo>
                      <a:lnTo>
                        <a:pt x="45" y="52"/>
                      </a:lnTo>
                      <a:lnTo>
                        <a:pt x="45" y="50"/>
                      </a:lnTo>
                      <a:lnTo>
                        <a:pt x="45" y="46"/>
                      </a:lnTo>
                      <a:lnTo>
                        <a:pt x="41" y="40"/>
                      </a:lnTo>
                      <a:lnTo>
                        <a:pt x="37" y="30"/>
                      </a:lnTo>
                      <a:lnTo>
                        <a:pt x="29" y="22"/>
                      </a:lnTo>
                      <a:lnTo>
                        <a:pt x="23" y="14"/>
                      </a:lnTo>
                      <a:lnTo>
                        <a:pt x="14" y="6"/>
                      </a:lnTo>
                      <a:lnTo>
                        <a:pt x="6" y="2"/>
                      </a:lnTo>
                      <a:lnTo>
                        <a:pt x="2" y="0"/>
                      </a:lnTo>
                      <a:lnTo>
                        <a:pt x="0" y="0"/>
                      </a:lnTo>
                      <a:lnTo>
                        <a:pt x="4" y="4"/>
                      </a:lnTo>
                      <a:lnTo>
                        <a:pt x="6" y="6"/>
                      </a:lnTo>
                      <a:lnTo>
                        <a:pt x="6" y="8"/>
                      </a:lnTo>
                      <a:lnTo>
                        <a:pt x="6" y="10"/>
                      </a:lnTo>
                      <a:lnTo>
                        <a:pt x="6" y="14"/>
                      </a:lnTo>
                      <a:lnTo>
                        <a:pt x="4" y="16"/>
                      </a:lnTo>
                      <a:lnTo>
                        <a:pt x="2" y="18"/>
                      </a:lnTo>
                      <a:lnTo>
                        <a:pt x="4" y="18"/>
                      </a:lnTo>
                      <a:lnTo>
                        <a:pt x="8" y="20"/>
                      </a:lnTo>
                      <a:lnTo>
                        <a:pt x="12" y="24"/>
                      </a:lnTo>
                      <a:lnTo>
                        <a:pt x="14" y="28"/>
                      </a:lnTo>
                      <a:lnTo>
                        <a:pt x="25" y="38"/>
                      </a:lnTo>
                      <a:lnTo>
                        <a:pt x="25" y="40"/>
                      </a:lnTo>
                      <a:lnTo>
                        <a:pt x="25" y="42"/>
                      </a:lnTo>
                      <a:lnTo>
                        <a:pt x="25" y="44"/>
                      </a:lnTo>
                      <a:lnTo>
                        <a:pt x="23" y="44"/>
                      </a:lnTo>
                      <a:lnTo>
                        <a:pt x="21" y="44"/>
                      </a:lnTo>
                      <a:lnTo>
                        <a:pt x="18" y="42"/>
                      </a:lnTo>
                      <a:lnTo>
                        <a:pt x="12" y="40"/>
                      </a:lnTo>
                      <a:close/>
                    </a:path>
                  </a:pathLst>
                </a:custGeom>
                <a:solidFill>
                  <a:srgbClr val="B3664C"/>
                </a:solidFill>
                <a:ln w="9525">
                  <a:noFill/>
                  <a:round/>
                  <a:headEnd/>
                  <a:tailEnd/>
                </a:ln>
              </p:spPr>
              <p:txBody>
                <a:bodyPr/>
                <a:lstStyle/>
                <a:p>
                  <a:endParaRPr lang="en-US"/>
                </a:p>
              </p:txBody>
            </p:sp>
            <p:sp>
              <p:nvSpPr>
                <p:cNvPr id="431168" name="Freeform 64"/>
                <p:cNvSpPr>
                  <a:spLocks/>
                </p:cNvSpPr>
                <p:nvPr/>
              </p:nvSpPr>
              <p:spPr bwMode="auto">
                <a:xfrm>
                  <a:off x="4246" y="759"/>
                  <a:ext cx="24" cy="29"/>
                </a:xfrm>
                <a:custGeom>
                  <a:avLst/>
                  <a:gdLst/>
                  <a:ahLst/>
                  <a:cxnLst>
                    <a:cxn ang="0">
                      <a:pos x="0" y="0"/>
                    </a:cxn>
                    <a:cxn ang="0">
                      <a:pos x="16" y="6"/>
                    </a:cxn>
                    <a:cxn ang="0">
                      <a:pos x="31" y="22"/>
                    </a:cxn>
                    <a:cxn ang="0">
                      <a:pos x="43" y="38"/>
                    </a:cxn>
                    <a:cxn ang="0">
                      <a:pos x="47" y="46"/>
                    </a:cxn>
                    <a:cxn ang="0">
                      <a:pos x="47" y="52"/>
                    </a:cxn>
                    <a:cxn ang="0">
                      <a:pos x="41" y="56"/>
                    </a:cxn>
                    <a:cxn ang="0">
                      <a:pos x="35" y="58"/>
                    </a:cxn>
                    <a:cxn ang="0">
                      <a:pos x="14" y="40"/>
                    </a:cxn>
                  </a:cxnLst>
                  <a:rect l="0" t="0" r="r" b="b"/>
                  <a:pathLst>
                    <a:path w="47" h="58">
                      <a:moveTo>
                        <a:pt x="0" y="0"/>
                      </a:moveTo>
                      <a:lnTo>
                        <a:pt x="16" y="6"/>
                      </a:lnTo>
                      <a:lnTo>
                        <a:pt x="31" y="22"/>
                      </a:lnTo>
                      <a:lnTo>
                        <a:pt x="43" y="38"/>
                      </a:lnTo>
                      <a:lnTo>
                        <a:pt x="47" y="46"/>
                      </a:lnTo>
                      <a:lnTo>
                        <a:pt x="47" y="52"/>
                      </a:lnTo>
                      <a:lnTo>
                        <a:pt x="41" y="56"/>
                      </a:lnTo>
                      <a:lnTo>
                        <a:pt x="35" y="58"/>
                      </a:lnTo>
                      <a:lnTo>
                        <a:pt x="14" y="40"/>
                      </a:lnTo>
                    </a:path>
                  </a:pathLst>
                </a:custGeom>
                <a:noFill/>
                <a:ln w="1588">
                  <a:solidFill>
                    <a:srgbClr val="000000"/>
                  </a:solidFill>
                  <a:prstDash val="solid"/>
                  <a:round/>
                  <a:headEnd/>
                  <a:tailEnd/>
                </a:ln>
              </p:spPr>
              <p:txBody>
                <a:bodyPr/>
                <a:lstStyle/>
                <a:p>
                  <a:endParaRPr lang="en-US"/>
                </a:p>
              </p:txBody>
            </p:sp>
            <p:sp>
              <p:nvSpPr>
                <p:cNvPr id="431169" name="Freeform 65"/>
                <p:cNvSpPr>
                  <a:spLocks/>
                </p:cNvSpPr>
                <p:nvPr/>
              </p:nvSpPr>
              <p:spPr bwMode="auto">
                <a:xfrm>
                  <a:off x="4199" y="777"/>
                  <a:ext cx="27" cy="20"/>
                </a:xfrm>
                <a:custGeom>
                  <a:avLst/>
                  <a:gdLst/>
                  <a:ahLst/>
                  <a:cxnLst>
                    <a:cxn ang="0">
                      <a:pos x="44" y="0"/>
                    </a:cxn>
                    <a:cxn ang="0">
                      <a:pos x="36" y="2"/>
                    </a:cxn>
                    <a:cxn ang="0">
                      <a:pos x="28" y="6"/>
                    </a:cxn>
                    <a:cxn ang="0">
                      <a:pos x="22" y="12"/>
                    </a:cxn>
                    <a:cxn ang="0">
                      <a:pos x="14" y="18"/>
                    </a:cxn>
                    <a:cxn ang="0">
                      <a:pos x="10" y="24"/>
                    </a:cxn>
                    <a:cxn ang="0">
                      <a:pos x="4" y="30"/>
                    </a:cxn>
                    <a:cxn ang="0">
                      <a:pos x="2" y="36"/>
                    </a:cxn>
                    <a:cxn ang="0">
                      <a:pos x="0" y="40"/>
                    </a:cxn>
                    <a:cxn ang="0">
                      <a:pos x="14" y="40"/>
                    </a:cxn>
                    <a:cxn ang="0">
                      <a:pos x="54" y="40"/>
                    </a:cxn>
                    <a:cxn ang="0">
                      <a:pos x="36" y="40"/>
                    </a:cxn>
                    <a:cxn ang="0">
                      <a:pos x="24" y="40"/>
                    </a:cxn>
                    <a:cxn ang="0">
                      <a:pos x="22" y="40"/>
                    </a:cxn>
                    <a:cxn ang="0">
                      <a:pos x="20" y="40"/>
                    </a:cxn>
                    <a:cxn ang="0">
                      <a:pos x="18" y="38"/>
                    </a:cxn>
                    <a:cxn ang="0">
                      <a:pos x="18" y="36"/>
                    </a:cxn>
                    <a:cxn ang="0">
                      <a:pos x="18" y="32"/>
                    </a:cxn>
                    <a:cxn ang="0">
                      <a:pos x="20" y="28"/>
                    </a:cxn>
                    <a:cxn ang="0">
                      <a:pos x="24" y="20"/>
                    </a:cxn>
                    <a:cxn ang="0">
                      <a:pos x="28" y="14"/>
                    </a:cxn>
                    <a:cxn ang="0">
                      <a:pos x="32" y="10"/>
                    </a:cxn>
                    <a:cxn ang="0">
                      <a:pos x="40" y="2"/>
                    </a:cxn>
                    <a:cxn ang="0">
                      <a:pos x="44" y="0"/>
                    </a:cxn>
                  </a:cxnLst>
                  <a:rect l="0" t="0" r="r" b="b"/>
                  <a:pathLst>
                    <a:path w="54" h="40">
                      <a:moveTo>
                        <a:pt x="44" y="0"/>
                      </a:moveTo>
                      <a:lnTo>
                        <a:pt x="36" y="2"/>
                      </a:lnTo>
                      <a:lnTo>
                        <a:pt x="28" y="6"/>
                      </a:lnTo>
                      <a:lnTo>
                        <a:pt x="22" y="12"/>
                      </a:lnTo>
                      <a:lnTo>
                        <a:pt x="14" y="18"/>
                      </a:lnTo>
                      <a:lnTo>
                        <a:pt x="10" y="24"/>
                      </a:lnTo>
                      <a:lnTo>
                        <a:pt x="4" y="30"/>
                      </a:lnTo>
                      <a:lnTo>
                        <a:pt x="2" y="36"/>
                      </a:lnTo>
                      <a:lnTo>
                        <a:pt x="0" y="40"/>
                      </a:lnTo>
                      <a:lnTo>
                        <a:pt x="14" y="40"/>
                      </a:lnTo>
                      <a:lnTo>
                        <a:pt x="54" y="40"/>
                      </a:lnTo>
                      <a:lnTo>
                        <a:pt x="36" y="40"/>
                      </a:lnTo>
                      <a:lnTo>
                        <a:pt x="24" y="40"/>
                      </a:lnTo>
                      <a:lnTo>
                        <a:pt x="22" y="40"/>
                      </a:lnTo>
                      <a:lnTo>
                        <a:pt x="20" y="40"/>
                      </a:lnTo>
                      <a:lnTo>
                        <a:pt x="18" y="38"/>
                      </a:lnTo>
                      <a:lnTo>
                        <a:pt x="18" y="36"/>
                      </a:lnTo>
                      <a:lnTo>
                        <a:pt x="18" y="32"/>
                      </a:lnTo>
                      <a:lnTo>
                        <a:pt x="20" y="28"/>
                      </a:lnTo>
                      <a:lnTo>
                        <a:pt x="24" y="20"/>
                      </a:lnTo>
                      <a:lnTo>
                        <a:pt x="28" y="14"/>
                      </a:lnTo>
                      <a:lnTo>
                        <a:pt x="32" y="10"/>
                      </a:lnTo>
                      <a:lnTo>
                        <a:pt x="40" y="2"/>
                      </a:lnTo>
                      <a:lnTo>
                        <a:pt x="44" y="0"/>
                      </a:lnTo>
                      <a:close/>
                    </a:path>
                  </a:pathLst>
                </a:custGeom>
                <a:solidFill>
                  <a:srgbClr val="000000"/>
                </a:solidFill>
                <a:ln w="9525">
                  <a:noFill/>
                  <a:round/>
                  <a:headEnd/>
                  <a:tailEnd/>
                </a:ln>
              </p:spPr>
              <p:txBody>
                <a:bodyPr/>
                <a:lstStyle/>
                <a:p>
                  <a:endParaRPr lang="en-US"/>
                </a:p>
              </p:txBody>
            </p:sp>
            <p:sp>
              <p:nvSpPr>
                <p:cNvPr id="431170" name="Freeform 66"/>
                <p:cNvSpPr>
                  <a:spLocks/>
                </p:cNvSpPr>
                <p:nvPr/>
              </p:nvSpPr>
              <p:spPr bwMode="auto">
                <a:xfrm>
                  <a:off x="4198" y="711"/>
                  <a:ext cx="61" cy="77"/>
                </a:xfrm>
                <a:custGeom>
                  <a:avLst/>
                  <a:gdLst/>
                  <a:ahLst/>
                  <a:cxnLst>
                    <a:cxn ang="0">
                      <a:pos x="10" y="128"/>
                    </a:cxn>
                    <a:cxn ang="0">
                      <a:pos x="30" y="90"/>
                    </a:cxn>
                    <a:cxn ang="0">
                      <a:pos x="44" y="60"/>
                    </a:cxn>
                    <a:cxn ang="0">
                      <a:pos x="50" y="48"/>
                    </a:cxn>
                    <a:cxn ang="0">
                      <a:pos x="54" y="40"/>
                    </a:cxn>
                    <a:cxn ang="0">
                      <a:pos x="68" y="34"/>
                    </a:cxn>
                    <a:cxn ang="0">
                      <a:pos x="121" y="0"/>
                    </a:cxn>
                    <a:cxn ang="0">
                      <a:pos x="108" y="14"/>
                    </a:cxn>
                    <a:cxn ang="0">
                      <a:pos x="119" y="12"/>
                    </a:cxn>
                    <a:cxn ang="0">
                      <a:pos x="114" y="24"/>
                    </a:cxn>
                    <a:cxn ang="0">
                      <a:pos x="108" y="30"/>
                    </a:cxn>
                    <a:cxn ang="0">
                      <a:pos x="96" y="36"/>
                    </a:cxn>
                    <a:cxn ang="0">
                      <a:pos x="82" y="40"/>
                    </a:cxn>
                    <a:cxn ang="0">
                      <a:pos x="60" y="48"/>
                    </a:cxn>
                    <a:cxn ang="0">
                      <a:pos x="52" y="58"/>
                    </a:cxn>
                    <a:cxn ang="0">
                      <a:pos x="78" y="56"/>
                    </a:cxn>
                    <a:cxn ang="0">
                      <a:pos x="98" y="58"/>
                    </a:cxn>
                    <a:cxn ang="0">
                      <a:pos x="108" y="60"/>
                    </a:cxn>
                    <a:cxn ang="0">
                      <a:pos x="119" y="60"/>
                    </a:cxn>
                    <a:cxn ang="0">
                      <a:pos x="118" y="64"/>
                    </a:cxn>
                    <a:cxn ang="0">
                      <a:pos x="102" y="74"/>
                    </a:cxn>
                    <a:cxn ang="0">
                      <a:pos x="88" y="74"/>
                    </a:cxn>
                    <a:cxn ang="0">
                      <a:pos x="72" y="70"/>
                    </a:cxn>
                    <a:cxn ang="0">
                      <a:pos x="58" y="70"/>
                    </a:cxn>
                    <a:cxn ang="0">
                      <a:pos x="50" y="74"/>
                    </a:cxn>
                    <a:cxn ang="0">
                      <a:pos x="58" y="80"/>
                    </a:cxn>
                    <a:cxn ang="0">
                      <a:pos x="76" y="90"/>
                    </a:cxn>
                    <a:cxn ang="0">
                      <a:pos x="94" y="96"/>
                    </a:cxn>
                    <a:cxn ang="0">
                      <a:pos x="100" y="102"/>
                    </a:cxn>
                    <a:cxn ang="0">
                      <a:pos x="98" y="108"/>
                    </a:cxn>
                    <a:cxn ang="0">
                      <a:pos x="92" y="110"/>
                    </a:cxn>
                    <a:cxn ang="0">
                      <a:pos x="84" y="104"/>
                    </a:cxn>
                    <a:cxn ang="0">
                      <a:pos x="74" y="92"/>
                    </a:cxn>
                    <a:cxn ang="0">
                      <a:pos x="64" y="88"/>
                    </a:cxn>
                    <a:cxn ang="0">
                      <a:pos x="52" y="90"/>
                    </a:cxn>
                    <a:cxn ang="0">
                      <a:pos x="38" y="100"/>
                    </a:cxn>
                    <a:cxn ang="0">
                      <a:pos x="32" y="108"/>
                    </a:cxn>
                    <a:cxn ang="0">
                      <a:pos x="20" y="132"/>
                    </a:cxn>
                    <a:cxn ang="0">
                      <a:pos x="12" y="148"/>
                    </a:cxn>
                    <a:cxn ang="0">
                      <a:pos x="4" y="154"/>
                    </a:cxn>
                    <a:cxn ang="0">
                      <a:pos x="0" y="152"/>
                    </a:cxn>
                  </a:cxnLst>
                  <a:rect l="0" t="0" r="r" b="b"/>
                  <a:pathLst>
                    <a:path w="121" h="154">
                      <a:moveTo>
                        <a:pt x="2" y="140"/>
                      </a:moveTo>
                      <a:lnTo>
                        <a:pt x="10" y="128"/>
                      </a:lnTo>
                      <a:lnTo>
                        <a:pt x="16" y="116"/>
                      </a:lnTo>
                      <a:lnTo>
                        <a:pt x="30" y="90"/>
                      </a:lnTo>
                      <a:lnTo>
                        <a:pt x="40" y="68"/>
                      </a:lnTo>
                      <a:lnTo>
                        <a:pt x="44" y="60"/>
                      </a:lnTo>
                      <a:lnTo>
                        <a:pt x="46" y="56"/>
                      </a:lnTo>
                      <a:lnTo>
                        <a:pt x="50" y="48"/>
                      </a:lnTo>
                      <a:lnTo>
                        <a:pt x="52" y="44"/>
                      </a:lnTo>
                      <a:lnTo>
                        <a:pt x="54" y="40"/>
                      </a:lnTo>
                      <a:lnTo>
                        <a:pt x="58" y="38"/>
                      </a:lnTo>
                      <a:lnTo>
                        <a:pt x="68" y="34"/>
                      </a:lnTo>
                      <a:lnTo>
                        <a:pt x="82" y="28"/>
                      </a:lnTo>
                      <a:lnTo>
                        <a:pt x="121" y="0"/>
                      </a:lnTo>
                      <a:lnTo>
                        <a:pt x="114" y="8"/>
                      </a:lnTo>
                      <a:lnTo>
                        <a:pt x="108" y="14"/>
                      </a:lnTo>
                      <a:lnTo>
                        <a:pt x="100" y="20"/>
                      </a:lnTo>
                      <a:lnTo>
                        <a:pt x="119" y="12"/>
                      </a:lnTo>
                      <a:lnTo>
                        <a:pt x="116" y="18"/>
                      </a:lnTo>
                      <a:lnTo>
                        <a:pt x="114" y="24"/>
                      </a:lnTo>
                      <a:lnTo>
                        <a:pt x="110" y="26"/>
                      </a:lnTo>
                      <a:lnTo>
                        <a:pt x="108" y="30"/>
                      </a:lnTo>
                      <a:lnTo>
                        <a:pt x="102" y="32"/>
                      </a:lnTo>
                      <a:lnTo>
                        <a:pt x="96" y="36"/>
                      </a:lnTo>
                      <a:lnTo>
                        <a:pt x="90" y="38"/>
                      </a:lnTo>
                      <a:lnTo>
                        <a:pt x="82" y="40"/>
                      </a:lnTo>
                      <a:lnTo>
                        <a:pt x="70" y="42"/>
                      </a:lnTo>
                      <a:lnTo>
                        <a:pt x="60" y="48"/>
                      </a:lnTo>
                      <a:lnTo>
                        <a:pt x="56" y="52"/>
                      </a:lnTo>
                      <a:lnTo>
                        <a:pt x="52" y="58"/>
                      </a:lnTo>
                      <a:lnTo>
                        <a:pt x="64" y="56"/>
                      </a:lnTo>
                      <a:lnTo>
                        <a:pt x="78" y="56"/>
                      </a:lnTo>
                      <a:lnTo>
                        <a:pt x="92" y="58"/>
                      </a:lnTo>
                      <a:lnTo>
                        <a:pt x="98" y="58"/>
                      </a:lnTo>
                      <a:lnTo>
                        <a:pt x="102" y="62"/>
                      </a:lnTo>
                      <a:lnTo>
                        <a:pt x="108" y="60"/>
                      </a:lnTo>
                      <a:lnTo>
                        <a:pt x="114" y="60"/>
                      </a:lnTo>
                      <a:lnTo>
                        <a:pt x="119" y="60"/>
                      </a:lnTo>
                      <a:lnTo>
                        <a:pt x="119" y="62"/>
                      </a:lnTo>
                      <a:lnTo>
                        <a:pt x="118" y="64"/>
                      </a:lnTo>
                      <a:lnTo>
                        <a:pt x="110" y="70"/>
                      </a:lnTo>
                      <a:lnTo>
                        <a:pt x="102" y="74"/>
                      </a:lnTo>
                      <a:lnTo>
                        <a:pt x="94" y="74"/>
                      </a:lnTo>
                      <a:lnTo>
                        <a:pt x="88" y="74"/>
                      </a:lnTo>
                      <a:lnTo>
                        <a:pt x="84" y="72"/>
                      </a:lnTo>
                      <a:lnTo>
                        <a:pt x="72" y="70"/>
                      </a:lnTo>
                      <a:lnTo>
                        <a:pt x="62" y="70"/>
                      </a:lnTo>
                      <a:lnTo>
                        <a:pt x="58" y="70"/>
                      </a:lnTo>
                      <a:lnTo>
                        <a:pt x="54" y="72"/>
                      </a:lnTo>
                      <a:lnTo>
                        <a:pt x="50" y="74"/>
                      </a:lnTo>
                      <a:lnTo>
                        <a:pt x="46" y="76"/>
                      </a:lnTo>
                      <a:lnTo>
                        <a:pt x="58" y="80"/>
                      </a:lnTo>
                      <a:lnTo>
                        <a:pt x="66" y="86"/>
                      </a:lnTo>
                      <a:lnTo>
                        <a:pt x="76" y="90"/>
                      </a:lnTo>
                      <a:lnTo>
                        <a:pt x="82" y="92"/>
                      </a:lnTo>
                      <a:lnTo>
                        <a:pt x="94" y="96"/>
                      </a:lnTo>
                      <a:lnTo>
                        <a:pt x="100" y="98"/>
                      </a:lnTo>
                      <a:lnTo>
                        <a:pt x="100" y="102"/>
                      </a:lnTo>
                      <a:lnTo>
                        <a:pt x="100" y="106"/>
                      </a:lnTo>
                      <a:lnTo>
                        <a:pt x="98" y="108"/>
                      </a:lnTo>
                      <a:lnTo>
                        <a:pt x="96" y="110"/>
                      </a:lnTo>
                      <a:lnTo>
                        <a:pt x="92" y="110"/>
                      </a:lnTo>
                      <a:lnTo>
                        <a:pt x="88" y="108"/>
                      </a:lnTo>
                      <a:lnTo>
                        <a:pt x="84" y="104"/>
                      </a:lnTo>
                      <a:lnTo>
                        <a:pt x="80" y="96"/>
                      </a:lnTo>
                      <a:lnTo>
                        <a:pt x="74" y="92"/>
                      </a:lnTo>
                      <a:lnTo>
                        <a:pt x="70" y="90"/>
                      </a:lnTo>
                      <a:lnTo>
                        <a:pt x="64" y="88"/>
                      </a:lnTo>
                      <a:lnTo>
                        <a:pt x="58" y="90"/>
                      </a:lnTo>
                      <a:lnTo>
                        <a:pt x="52" y="90"/>
                      </a:lnTo>
                      <a:lnTo>
                        <a:pt x="48" y="94"/>
                      </a:lnTo>
                      <a:lnTo>
                        <a:pt x="38" y="100"/>
                      </a:lnTo>
                      <a:lnTo>
                        <a:pt x="36" y="104"/>
                      </a:lnTo>
                      <a:lnTo>
                        <a:pt x="32" y="108"/>
                      </a:lnTo>
                      <a:lnTo>
                        <a:pt x="26" y="120"/>
                      </a:lnTo>
                      <a:lnTo>
                        <a:pt x="20" y="132"/>
                      </a:lnTo>
                      <a:lnTo>
                        <a:pt x="14" y="142"/>
                      </a:lnTo>
                      <a:lnTo>
                        <a:pt x="12" y="148"/>
                      </a:lnTo>
                      <a:lnTo>
                        <a:pt x="8" y="150"/>
                      </a:lnTo>
                      <a:lnTo>
                        <a:pt x="4" y="154"/>
                      </a:lnTo>
                      <a:lnTo>
                        <a:pt x="2" y="154"/>
                      </a:lnTo>
                      <a:lnTo>
                        <a:pt x="0" y="152"/>
                      </a:lnTo>
                      <a:lnTo>
                        <a:pt x="2" y="140"/>
                      </a:lnTo>
                      <a:close/>
                    </a:path>
                  </a:pathLst>
                </a:custGeom>
                <a:solidFill>
                  <a:srgbClr val="FFE6CC"/>
                </a:solidFill>
                <a:ln w="9525">
                  <a:noFill/>
                  <a:round/>
                  <a:headEnd/>
                  <a:tailEnd/>
                </a:ln>
              </p:spPr>
              <p:txBody>
                <a:bodyPr/>
                <a:lstStyle/>
                <a:p>
                  <a:endParaRPr lang="en-US"/>
                </a:p>
              </p:txBody>
            </p:sp>
            <p:sp>
              <p:nvSpPr>
                <p:cNvPr id="431171" name="Freeform 67"/>
                <p:cNvSpPr>
                  <a:spLocks/>
                </p:cNvSpPr>
                <p:nvPr/>
              </p:nvSpPr>
              <p:spPr bwMode="auto">
                <a:xfrm>
                  <a:off x="4195" y="778"/>
                  <a:ext cx="22" cy="19"/>
                </a:xfrm>
                <a:custGeom>
                  <a:avLst/>
                  <a:gdLst/>
                  <a:ahLst/>
                  <a:cxnLst>
                    <a:cxn ang="0">
                      <a:pos x="10" y="0"/>
                    </a:cxn>
                    <a:cxn ang="0">
                      <a:pos x="10" y="4"/>
                    </a:cxn>
                    <a:cxn ang="0">
                      <a:pos x="10" y="8"/>
                    </a:cxn>
                    <a:cxn ang="0">
                      <a:pos x="12" y="14"/>
                    </a:cxn>
                    <a:cxn ang="0">
                      <a:pos x="16" y="22"/>
                    </a:cxn>
                    <a:cxn ang="0">
                      <a:pos x="20" y="28"/>
                    </a:cxn>
                    <a:cxn ang="0">
                      <a:pos x="26" y="32"/>
                    </a:cxn>
                    <a:cxn ang="0">
                      <a:pos x="30" y="34"/>
                    </a:cxn>
                    <a:cxn ang="0">
                      <a:pos x="34" y="36"/>
                    </a:cxn>
                    <a:cxn ang="0">
                      <a:pos x="44" y="38"/>
                    </a:cxn>
                    <a:cxn ang="0">
                      <a:pos x="22" y="38"/>
                    </a:cxn>
                    <a:cxn ang="0">
                      <a:pos x="8" y="38"/>
                    </a:cxn>
                    <a:cxn ang="0">
                      <a:pos x="2" y="38"/>
                    </a:cxn>
                    <a:cxn ang="0">
                      <a:pos x="2" y="32"/>
                    </a:cxn>
                    <a:cxn ang="0">
                      <a:pos x="0" y="22"/>
                    </a:cxn>
                    <a:cxn ang="0">
                      <a:pos x="2" y="16"/>
                    </a:cxn>
                    <a:cxn ang="0">
                      <a:pos x="2" y="10"/>
                    </a:cxn>
                    <a:cxn ang="0">
                      <a:pos x="6" y="4"/>
                    </a:cxn>
                    <a:cxn ang="0">
                      <a:pos x="10" y="0"/>
                    </a:cxn>
                  </a:cxnLst>
                  <a:rect l="0" t="0" r="r" b="b"/>
                  <a:pathLst>
                    <a:path w="44" h="38">
                      <a:moveTo>
                        <a:pt x="10" y="0"/>
                      </a:moveTo>
                      <a:lnTo>
                        <a:pt x="10" y="4"/>
                      </a:lnTo>
                      <a:lnTo>
                        <a:pt x="10" y="8"/>
                      </a:lnTo>
                      <a:lnTo>
                        <a:pt x="12" y="14"/>
                      </a:lnTo>
                      <a:lnTo>
                        <a:pt x="16" y="22"/>
                      </a:lnTo>
                      <a:lnTo>
                        <a:pt x="20" y="28"/>
                      </a:lnTo>
                      <a:lnTo>
                        <a:pt x="26" y="32"/>
                      </a:lnTo>
                      <a:lnTo>
                        <a:pt x="30" y="34"/>
                      </a:lnTo>
                      <a:lnTo>
                        <a:pt x="34" y="36"/>
                      </a:lnTo>
                      <a:lnTo>
                        <a:pt x="44" y="38"/>
                      </a:lnTo>
                      <a:lnTo>
                        <a:pt x="22" y="38"/>
                      </a:lnTo>
                      <a:lnTo>
                        <a:pt x="8" y="38"/>
                      </a:lnTo>
                      <a:lnTo>
                        <a:pt x="2" y="38"/>
                      </a:lnTo>
                      <a:lnTo>
                        <a:pt x="2" y="32"/>
                      </a:lnTo>
                      <a:lnTo>
                        <a:pt x="0" y="22"/>
                      </a:lnTo>
                      <a:lnTo>
                        <a:pt x="2" y="16"/>
                      </a:lnTo>
                      <a:lnTo>
                        <a:pt x="2" y="10"/>
                      </a:lnTo>
                      <a:lnTo>
                        <a:pt x="6" y="4"/>
                      </a:lnTo>
                      <a:lnTo>
                        <a:pt x="10" y="0"/>
                      </a:lnTo>
                      <a:close/>
                    </a:path>
                  </a:pathLst>
                </a:custGeom>
                <a:solidFill>
                  <a:srgbClr val="A6A6A6"/>
                </a:solidFill>
                <a:ln w="9525">
                  <a:noFill/>
                  <a:round/>
                  <a:headEnd/>
                  <a:tailEnd/>
                </a:ln>
              </p:spPr>
              <p:txBody>
                <a:bodyPr/>
                <a:lstStyle/>
                <a:p>
                  <a:endParaRPr lang="en-US"/>
                </a:p>
              </p:txBody>
            </p:sp>
            <p:sp>
              <p:nvSpPr>
                <p:cNvPr id="431172" name="Freeform 68"/>
                <p:cNvSpPr>
                  <a:spLocks/>
                </p:cNvSpPr>
                <p:nvPr/>
              </p:nvSpPr>
              <p:spPr bwMode="auto">
                <a:xfrm>
                  <a:off x="4195" y="778"/>
                  <a:ext cx="22" cy="19"/>
                </a:xfrm>
                <a:custGeom>
                  <a:avLst/>
                  <a:gdLst/>
                  <a:ahLst/>
                  <a:cxnLst>
                    <a:cxn ang="0">
                      <a:pos x="10" y="0"/>
                    </a:cxn>
                    <a:cxn ang="0">
                      <a:pos x="10" y="8"/>
                    </a:cxn>
                    <a:cxn ang="0">
                      <a:pos x="16" y="20"/>
                    </a:cxn>
                    <a:cxn ang="0">
                      <a:pos x="26" y="32"/>
                    </a:cxn>
                    <a:cxn ang="0">
                      <a:pos x="44" y="38"/>
                    </a:cxn>
                    <a:cxn ang="0">
                      <a:pos x="2" y="38"/>
                    </a:cxn>
                    <a:cxn ang="0">
                      <a:pos x="0" y="20"/>
                    </a:cxn>
                    <a:cxn ang="0">
                      <a:pos x="2" y="10"/>
                    </a:cxn>
                    <a:cxn ang="0">
                      <a:pos x="10" y="0"/>
                    </a:cxn>
                  </a:cxnLst>
                  <a:rect l="0" t="0" r="r" b="b"/>
                  <a:pathLst>
                    <a:path w="44" h="38">
                      <a:moveTo>
                        <a:pt x="10" y="0"/>
                      </a:moveTo>
                      <a:lnTo>
                        <a:pt x="10" y="8"/>
                      </a:lnTo>
                      <a:lnTo>
                        <a:pt x="16" y="20"/>
                      </a:lnTo>
                      <a:lnTo>
                        <a:pt x="26" y="32"/>
                      </a:lnTo>
                      <a:lnTo>
                        <a:pt x="44" y="38"/>
                      </a:lnTo>
                      <a:lnTo>
                        <a:pt x="2" y="38"/>
                      </a:lnTo>
                      <a:lnTo>
                        <a:pt x="0" y="20"/>
                      </a:lnTo>
                      <a:lnTo>
                        <a:pt x="2" y="10"/>
                      </a:lnTo>
                      <a:lnTo>
                        <a:pt x="10" y="0"/>
                      </a:lnTo>
                    </a:path>
                  </a:pathLst>
                </a:custGeom>
                <a:noFill/>
                <a:ln w="1588">
                  <a:solidFill>
                    <a:srgbClr val="000000"/>
                  </a:solidFill>
                  <a:prstDash val="solid"/>
                  <a:round/>
                  <a:headEnd/>
                  <a:tailEnd/>
                </a:ln>
              </p:spPr>
              <p:txBody>
                <a:bodyPr/>
                <a:lstStyle/>
                <a:p>
                  <a:endParaRPr lang="en-US"/>
                </a:p>
              </p:txBody>
            </p:sp>
            <p:sp>
              <p:nvSpPr>
                <p:cNvPr id="431173" name="Freeform 69"/>
                <p:cNvSpPr>
                  <a:spLocks/>
                </p:cNvSpPr>
                <p:nvPr/>
              </p:nvSpPr>
              <p:spPr bwMode="auto">
                <a:xfrm>
                  <a:off x="4199" y="711"/>
                  <a:ext cx="60" cy="70"/>
                </a:xfrm>
                <a:custGeom>
                  <a:avLst/>
                  <a:gdLst/>
                  <a:ahLst/>
                  <a:cxnLst>
                    <a:cxn ang="0">
                      <a:pos x="0" y="140"/>
                    </a:cxn>
                    <a:cxn ang="0">
                      <a:pos x="14" y="116"/>
                    </a:cxn>
                    <a:cxn ang="0">
                      <a:pos x="26" y="90"/>
                    </a:cxn>
                    <a:cxn ang="0">
                      <a:pos x="44" y="56"/>
                    </a:cxn>
                    <a:cxn ang="0">
                      <a:pos x="50" y="44"/>
                    </a:cxn>
                    <a:cxn ang="0">
                      <a:pos x="56" y="38"/>
                    </a:cxn>
                    <a:cxn ang="0">
                      <a:pos x="80" y="28"/>
                    </a:cxn>
                    <a:cxn ang="0">
                      <a:pos x="119" y="0"/>
                    </a:cxn>
                  </a:cxnLst>
                  <a:rect l="0" t="0" r="r" b="b"/>
                  <a:pathLst>
                    <a:path w="119" h="140">
                      <a:moveTo>
                        <a:pt x="0" y="140"/>
                      </a:moveTo>
                      <a:lnTo>
                        <a:pt x="14" y="116"/>
                      </a:lnTo>
                      <a:lnTo>
                        <a:pt x="26" y="90"/>
                      </a:lnTo>
                      <a:lnTo>
                        <a:pt x="44" y="56"/>
                      </a:lnTo>
                      <a:lnTo>
                        <a:pt x="50" y="44"/>
                      </a:lnTo>
                      <a:lnTo>
                        <a:pt x="56" y="38"/>
                      </a:lnTo>
                      <a:lnTo>
                        <a:pt x="80" y="28"/>
                      </a:lnTo>
                      <a:lnTo>
                        <a:pt x="119" y="0"/>
                      </a:lnTo>
                    </a:path>
                  </a:pathLst>
                </a:custGeom>
                <a:noFill/>
                <a:ln w="1588">
                  <a:solidFill>
                    <a:srgbClr val="000000"/>
                  </a:solidFill>
                  <a:prstDash val="solid"/>
                  <a:round/>
                  <a:headEnd/>
                  <a:tailEnd/>
                </a:ln>
              </p:spPr>
              <p:txBody>
                <a:bodyPr/>
                <a:lstStyle/>
                <a:p>
                  <a:endParaRPr lang="en-US"/>
                </a:p>
              </p:txBody>
            </p:sp>
            <p:sp>
              <p:nvSpPr>
                <p:cNvPr id="431174" name="Freeform 70"/>
                <p:cNvSpPr>
                  <a:spLocks/>
                </p:cNvSpPr>
                <p:nvPr/>
              </p:nvSpPr>
              <p:spPr bwMode="auto">
                <a:xfrm>
                  <a:off x="4325" y="689"/>
                  <a:ext cx="29" cy="33"/>
                </a:xfrm>
                <a:custGeom>
                  <a:avLst/>
                  <a:gdLst/>
                  <a:ahLst/>
                  <a:cxnLst>
                    <a:cxn ang="0">
                      <a:pos x="58" y="18"/>
                    </a:cxn>
                    <a:cxn ang="0">
                      <a:pos x="52" y="22"/>
                    </a:cxn>
                    <a:cxn ang="0">
                      <a:pos x="44" y="28"/>
                    </a:cxn>
                    <a:cxn ang="0">
                      <a:pos x="30" y="44"/>
                    </a:cxn>
                    <a:cxn ang="0">
                      <a:pos x="20" y="58"/>
                    </a:cxn>
                    <a:cxn ang="0">
                      <a:pos x="14" y="66"/>
                    </a:cxn>
                    <a:cxn ang="0">
                      <a:pos x="10" y="60"/>
                    </a:cxn>
                    <a:cxn ang="0">
                      <a:pos x="6" y="52"/>
                    </a:cxn>
                    <a:cxn ang="0">
                      <a:pos x="2" y="36"/>
                    </a:cxn>
                    <a:cxn ang="0">
                      <a:pos x="0" y="22"/>
                    </a:cxn>
                    <a:cxn ang="0">
                      <a:pos x="0" y="8"/>
                    </a:cxn>
                    <a:cxn ang="0">
                      <a:pos x="8" y="8"/>
                    </a:cxn>
                    <a:cxn ang="0">
                      <a:pos x="14" y="8"/>
                    </a:cxn>
                    <a:cxn ang="0">
                      <a:pos x="24" y="6"/>
                    </a:cxn>
                    <a:cxn ang="0">
                      <a:pos x="30" y="2"/>
                    </a:cxn>
                    <a:cxn ang="0">
                      <a:pos x="34" y="0"/>
                    </a:cxn>
                    <a:cxn ang="0">
                      <a:pos x="40" y="6"/>
                    </a:cxn>
                    <a:cxn ang="0">
                      <a:pos x="48" y="12"/>
                    </a:cxn>
                    <a:cxn ang="0">
                      <a:pos x="58" y="18"/>
                    </a:cxn>
                  </a:cxnLst>
                  <a:rect l="0" t="0" r="r" b="b"/>
                  <a:pathLst>
                    <a:path w="58" h="66">
                      <a:moveTo>
                        <a:pt x="58" y="18"/>
                      </a:moveTo>
                      <a:lnTo>
                        <a:pt x="52" y="22"/>
                      </a:lnTo>
                      <a:lnTo>
                        <a:pt x="44" y="28"/>
                      </a:lnTo>
                      <a:lnTo>
                        <a:pt x="30" y="44"/>
                      </a:lnTo>
                      <a:lnTo>
                        <a:pt x="20" y="58"/>
                      </a:lnTo>
                      <a:lnTo>
                        <a:pt x="14" y="66"/>
                      </a:lnTo>
                      <a:lnTo>
                        <a:pt x="10" y="60"/>
                      </a:lnTo>
                      <a:lnTo>
                        <a:pt x="6" y="52"/>
                      </a:lnTo>
                      <a:lnTo>
                        <a:pt x="2" y="36"/>
                      </a:lnTo>
                      <a:lnTo>
                        <a:pt x="0" y="22"/>
                      </a:lnTo>
                      <a:lnTo>
                        <a:pt x="0" y="8"/>
                      </a:lnTo>
                      <a:lnTo>
                        <a:pt x="8" y="8"/>
                      </a:lnTo>
                      <a:lnTo>
                        <a:pt x="14" y="8"/>
                      </a:lnTo>
                      <a:lnTo>
                        <a:pt x="24" y="6"/>
                      </a:lnTo>
                      <a:lnTo>
                        <a:pt x="30" y="2"/>
                      </a:lnTo>
                      <a:lnTo>
                        <a:pt x="34" y="0"/>
                      </a:lnTo>
                      <a:lnTo>
                        <a:pt x="40" y="6"/>
                      </a:lnTo>
                      <a:lnTo>
                        <a:pt x="48" y="12"/>
                      </a:lnTo>
                      <a:lnTo>
                        <a:pt x="58" y="18"/>
                      </a:lnTo>
                      <a:close/>
                    </a:path>
                  </a:pathLst>
                </a:custGeom>
                <a:solidFill>
                  <a:srgbClr val="FFFFFF"/>
                </a:solidFill>
                <a:ln w="9525">
                  <a:noFill/>
                  <a:round/>
                  <a:headEnd/>
                  <a:tailEnd/>
                </a:ln>
              </p:spPr>
              <p:txBody>
                <a:bodyPr/>
                <a:lstStyle/>
                <a:p>
                  <a:endParaRPr lang="en-US"/>
                </a:p>
              </p:txBody>
            </p:sp>
            <p:sp>
              <p:nvSpPr>
                <p:cNvPr id="431175" name="Freeform 71"/>
                <p:cNvSpPr>
                  <a:spLocks/>
                </p:cNvSpPr>
                <p:nvPr/>
              </p:nvSpPr>
              <p:spPr bwMode="auto">
                <a:xfrm>
                  <a:off x="4325" y="689"/>
                  <a:ext cx="29" cy="33"/>
                </a:xfrm>
                <a:custGeom>
                  <a:avLst/>
                  <a:gdLst/>
                  <a:ahLst/>
                  <a:cxnLst>
                    <a:cxn ang="0">
                      <a:pos x="58" y="18"/>
                    </a:cxn>
                    <a:cxn ang="0">
                      <a:pos x="30" y="42"/>
                    </a:cxn>
                    <a:cxn ang="0">
                      <a:pos x="14" y="66"/>
                    </a:cxn>
                    <a:cxn ang="0">
                      <a:pos x="2" y="36"/>
                    </a:cxn>
                    <a:cxn ang="0">
                      <a:pos x="0" y="22"/>
                    </a:cxn>
                    <a:cxn ang="0">
                      <a:pos x="0" y="8"/>
                    </a:cxn>
                    <a:cxn ang="0">
                      <a:pos x="14" y="8"/>
                    </a:cxn>
                    <a:cxn ang="0">
                      <a:pos x="34" y="0"/>
                    </a:cxn>
                    <a:cxn ang="0">
                      <a:pos x="48" y="12"/>
                    </a:cxn>
                    <a:cxn ang="0">
                      <a:pos x="58" y="18"/>
                    </a:cxn>
                  </a:cxnLst>
                  <a:rect l="0" t="0" r="r" b="b"/>
                  <a:pathLst>
                    <a:path w="58" h="66">
                      <a:moveTo>
                        <a:pt x="58" y="18"/>
                      </a:moveTo>
                      <a:lnTo>
                        <a:pt x="30" y="42"/>
                      </a:lnTo>
                      <a:lnTo>
                        <a:pt x="14" y="66"/>
                      </a:lnTo>
                      <a:lnTo>
                        <a:pt x="2" y="36"/>
                      </a:lnTo>
                      <a:lnTo>
                        <a:pt x="0" y="22"/>
                      </a:lnTo>
                      <a:lnTo>
                        <a:pt x="0" y="8"/>
                      </a:lnTo>
                      <a:lnTo>
                        <a:pt x="14" y="8"/>
                      </a:lnTo>
                      <a:lnTo>
                        <a:pt x="34" y="0"/>
                      </a:lnTo>
                      <a:lnTo>
                        <a:pt x="48" y="12"/>
                      </a:lnTo>
                      <a:lnTo>
                        <a:pt x="58" y="18"/>
                      </a:lnTo>
                    </a:path>
                  </a:pathLst>
                </a:custGeom>
                <a:noFill/>
                <a:ln w="1588">
                  <a:solidFill>
                    <a:srgbClr val="000000"/>
                  </a:solidFill>
                  <a:prstDash val="solid"/>
                  <a:round/>
                  <a:headEnd/>
                  <a:tailEnd/>
                </a:ln>
              </p:spPr>
              <p:txBody>
                <a:bodyPr/>
                <a:lstStyle/>
                <a:p>
                  <a:endParaRPr lang="en-US"/>
                </a:p>
              </p:txBody>
            </p:sp>
            <p:sp>
              <p:nvSpPr>
                <p:cNvPr id="431176" name="Freeform 72"/>
                <p:cNvSpPr>
                  <a:spLocks/>
                </p:cNvSpPr>
                <p:nvPr/>
              </p:nvSpPr>
              <p:spPr bwMode="auto">
                <a:xfrm>
                  <a:off x="4354" y="618"/>
                  <a:ext cx="58" cy="101"/>
                </a:xfrm>
                <a:custGeom>
                  <a:avLst/>
                  <a:gdLst/>
                  <a:ahLst/>
                  <a:cxnLst>
                    <a:cxn ang="0">
                      <a:pos x="0" y="159"/>
                    </a:cxn>
                    <a:cxn ang="0">
                      <a:pos x="14" y="147"/>
                    </a:cxn>
                    <a:cxn ang="0">
                      <a:pos x="36" y="129"/>
                    </a:cxn>
                    <a:cxn ang="0">
                      <a:pos x="57" y="108"/>
                    </a:cxn>
                    <a:cxn ang="0">
                      <a:pos x="65" y="98"/>
                    </a:cxn>
                    <a:cxn ang="0">
                      <a:pos x="73" y="88"/>
                    </a:cxn>
                    <a:cxn ang="0">
                      <a:pos x="81" y="78"/>
                    </a:cxn>
                    <a:cxn ang="0">
                      <a:pos x="85" y="68"/>
                    </a:cxn>
                    <a:cxn ang="0">
                      <a:pos x="89" y="56"/>
                    </a:cxn>
                    <a:cxn ang="0">
                      <a:pos x="91" y="46"/>
                    </a:cxn>
                    <a:cxn ang="0">
                      <a:pos x="91" y="34"/>
                    </a:cxn>
                    <a:cxn ang="0">
                      <a:pos x="89" y="28"/>
                    </a:cxn>
                    <a:cxn ang="0">
                      <a:pos x="87" y="22"/>
                    </a:cxn>
                    <a:cxn ang="0">
                      <a:pos x="79" y="12"/>
                    </a:cxn>
                    <a:cxn ang="0">
                      <a:pos x="75" y="6"/>
                    </a:cxn>
                    <a:cxn ang="0">
                      <a:pos x="67" y="0"/>
                    </a:cxn>
                    <a:cxn ang="0">
                      <a:pos x="75" y="4"/>
                    </a:cxn>
                    <a:cxn ang="0">
                      <a:pos x="81" y="8"/>
                    </a:cxn>
                    <a:cxn ang="0">
                      <a:pos x="87" y="14"/>
                    </a:cxn>
                    <a:cxn ang="0">
                      <a:pos x="91" y="20"/>
                    </a:cxn>
                    <a:cxn ang="0">
                      <a:pos x="95" y="26"/>
                    </a:cxn>
                    <a:cxn ang="0">
                      <a:pos x="99" y="32"/>
                    </a:cxn>
                    <a:cxn ang="0">
                      <a:pos x="103" y="40"/>
                    </a:cxn>
                    <a:cxn ang="0">
                      <a:pos x="107" y="50"/>
                    </a:cxn>
                    <a:cxn ang="0">
                      <a:pos x="111" y="56"/>
                    </a:cxn>
                    <a:cxn ang="0">
                      <a:pos x="113" y="66"/>
                    </a:cxn>
                    <a:cxn ang="0">
                      <a:pos x="115" y="76"/>
                    </a:cxn>
                    <a:cxn ang="0">
                      <a:pos x="115" y="86"/>
                    </a:cxn>
                    <a:cxn ang="0">
                      <a:pos x="113" y="100"/>
                    </a:cxn>
                    <a:cxn ang="0">
                      <a:pos x="111" y="114"/>
                    </a:cxn>
                    <a:cxn ang="0">
                      <a:pos x="107" y="127"/>
                    </a:cxn>
                    <a:cxn ang="0">
                      <a:pos x="101" y="141"/>
                    </a:cxn>
                    <a:cxn ang="0">
                      <a:pos x="87" y="165"/>
                    </a:cxn>
                    <a:cxn ang="0">
                      <a:pos x="77" y="185"/>
                    </a:cxn>
                    <a:cxn ang="0">
                      <a:pos x="73" y="193"/>
                    </a:cxn>
                    <a:cxn ang="0">
                      <a:pos x="71" y="201"/>
                    </a:cxn>
                    <a:cxn ang="0">
                      <a:pos x="55" y="189"/>
                    </a:cxn>
                    <a:cxn ang="0">
                      <a:pos x="38" y="179"/>
                    </a:cxn>
                    <a:cxn ang="0">
                      <a:pos x="22" y="171"/>
                    </a:cxn>
                    <a:cxn ang="0">
                      <a:pos x="12" y="167"/>
                    </a:cxn>
                    <a:cxn ang="0">
                      <a:pos x="2" y="161"/>
                    </a:cxn>
                    <a:cxn ang="0">
                      <a:pos x="0" y="159"/>
                    </a:cxn>
                  </a:cxnLst>
                  <a:rect l="0" t="0" r="r" b="b"/>
                  <a:pathLst>
                    <a:path w="115" h="201">
                      <a:moveTo>
                        <a:pt x="0" y="159"/>
                      </a:moveTo>
                      <a:lnTo>
                        <a:pt x="14" y="147"/>
                      </a:lnTo>
                      <a:lnTo>
                        <a:pt x="36" y="129"/>
                      </a:lnTo>
                      <a:lnTo>
                        <a:pt x="57" y="108"/>
                      </a:lnTo>
                      <a:lnTo>
                        <a:pt x="65" y="98"/>
                      </a:lnTo>
                      <a:lnTo>
                        <a:pt x="73" y="88"/>
                      </a:lnTo>
                      <a:lnTo>
                        <a:pt x="81" y="78"/>
                      </a:lnTo>
                      <a:lnTo>
                        <a:pt x="85" y="68"/>
                      </a:lnTo>
                      <a:lnTo>
                        <a:pt x="89" y="56"/>
                      </a:lnTo>
                      <a:lnTo>
                        <a:pt x="91" y="46"/>
                      </a:lnTo>
                      <a:lnTo>
                        <a:pt x="91" y="34"/>
                      </a:lnTo>
                      <a:lnTo>
                        <a:pt x="89" y="28"/>
                      </a:lnTo>
                      <a:lnTo>
                        <a:pt x="87" y="22"/>
                      </a:lnTo>
                      <a:lnTo>
                        <a:pt x="79" y="12"/>
                      </a:lnTo>
                      <a:lnTo>
                        <a:pt x="75" y="6"/>
                      </a:lnTo>
                      <a:lnTo>
                        <a:pt x="67" y="0"/>
                      </a:lnTo>
                      <a:lnTo>
                        <a:pt x="75" y="4"/>
                      </a:lnTo>
                      <a:lnTo>
                        <a:pt x="81" y="8"/>
                      </a:lnTo>
                      <a:lnTo>
                        <a:pt x="87" y="14"/>
                      </a:lnTo>
                      <a:lnTo>
                        <a:pt x="91" y="20"/>
                      </a:lnTo>
                      <a:lnTo>
                        <a:pt x="95" y="26"/>
                      </a:lnTo>
                      <a:lnTo>
                        <a:pt x="99" y="32"/>
                      </a:lnTo>
                      <a:lnTo>
                        <a:pt x="103" y="40"/>
                      </a:lnTo>
                      <a:lnTo>
                        <a:pt x="107" y="50"/>
                      </a:lnTo>
                      <a:lnTo>
                        <a:pt x="111" y="56"/>
                      </a:lnTo>
                      <a:lnTo>
                        <a:pt x="113" y="66"/>
                      </a:lnTo>
                      <a:lnTo>
                        <a:pt x="115" y="76"/>
                      </a:lnTo>
                      <a:lnTo>
                        <a:pt x="115" y="86"/>
                      </a:lnTo>
                      <a:lnTo>
                        <a:pt x="113" y="100"/>
                      </a:lnTo>
                      <a:lnTo>
                        <a:pt x="111" y="114"/>
                      </a:lnTo>
                      <a:lnTo>
                        <a:pt x="107" y="127"/>
                      </a:lnTo>
                      <a:lnTo>
                        <a:pt x="101" y="141"/>
                      </a:lnTo>
                      <a:lnTo>
                        <a:pt x="87" y="165"/>
                      </a:lnTo>
                      <a:lnTo>
                        <a:pt x="77" y="185"/>
                      </a:lnTo>
                      <a:lnTo>
                        <a:pt x="73" y="193"/>
                      </a:lnTo>
                      <a:lnTo>
                        <a:pt x="71" y="201"/>
                      </a:lnTo>
                      <a:lnTo>
                        <a:pt x="55" y="189"/>
                      </a:lnTo>
                      <a:lnTo>
                        <a:pt x="38" y="179"/>
                      </a:lnTo>
                      <a:lnTo>
                        <a:pt x="22" y="171"/>
                      </a:lnTo>
                      <a:lnTo>
                        <a:pt x="12" y="167"/>
                      </a:lnTo>
                      <a:lnTo>
                        <a:pt x="2" y="161"/>
                      </a:lnTo>
                      <a:lnTo>
                        <a:pt x="0" y="159"/>
                      </a:lnTo>
                      <a:close/>
                    </a:path>
                  </a:pathLst>
                </a:custGeom>
                <a:solidFill>
                  <a:srgbClr val="EBEBEB"/>
                </a:solidFill>
                <a:ln w="9525">
                  <a:noFill/>
                  <a:round/>
                  <a:headEnd/>
                  <a:tailEnd/>
                </a:ln>
              </p:spPr>
              <p:txBody>
                <a:bodyPr/>
                <a:lstStyle/>
                <a:p>
                  <a:endParaRPr lang="en-US"/>
                </a:p>
              </p:txBody>
            </p:sp>
            <p:sp>
              <p:nvSpPr>
                <p:cNvPr id="431177" name="Freeform 73"/>
                <p:cNvSpPr>
                  <a:spLocks/>
                </p:cNvSpPr>
                <p:nvPr/>
              </p:nvSpPr>
              <p:spPr bwMode="auto">
                <a:xfrm>
                  <a:off x="4354" y="618"/>
                  <a:ext cx="58" cy="100"/>
                </a:xfrm>
                <a:custGeom>
                  <a:avLst/>
                  <a:gdLst/>
                  <a:ahLst/>
                  <a:cxnLst>
                    <a:cxn ang="0">
                      <a:pos x="0" y="159"/>
                    </a:cxn>
                    <a:cxn ang="0">
                      <a:pos x="36" y="129"/>
                    </a:cxn>
                    <a:cxn ang="0">
                      <a:pos x="73" y="88"/>
                    </a:cxn>
                    <a:cxn ang="0">
                      <a:pos x="85" y="68"/>
                    </a:cxn>
                    <a:cxn ang="0">
                      <a:pos x="91" y="44"/>
                    </a:cxn>
                    <a:cxn ang="0">
                      <a:pos x="91" y="34"/>
                    </a:cxn>
                    <a:cxn ang="0">
                      <a:pos x="87" y="22"/>
                    </a:cxn>
                    <a:cxn ang="0">
                      <a:pos x="79" y="12"/>
                    </a:cxn>
                    <a:cxn ang="0">
                      <a:pos x="67" y="0"/>
                    </a:cxn>
                    <a:cxn ang="0">
                      <a:pos x="81" y="8"/>
                    </a:cxn>
                    <a:cxn ang="0">
                      <a:pos x="91" y="20"/>
                    </a:cxn>
                    <a:cxn ang="0">
                      <a:pos x="103" y="40"/>
                    </a:cxn>
                    <a:cxn ang="0">
                      <a:pos x="113" y="66"/>
                    </a:cxn>
                    <a:cxn ang="0">
                      <a:pos x="115" y="86"/>
                    </a:cxn>
                    <a:cxn ang="0">
                      <a:pos x="111" y="114"/>
                    </a:cxn>
                    <a:cxn ang="0">
                      <a:pos x="101" y="141"/>
                    </a:cxn>
                    <a:cxn ang="0">
                      <a:pos x="87" y="165"/>
                    </a:cxn>
                    <a:cxn ang="0">
                      <a:pos x="77" y="185"/>
                    </a:cxn>
                    <a:cxn ang="0">
                      <a:pos x="71" y="199"/>
                    </a:cxn>
                    <a:cxn ang="0">
                      <a:pos x="38" y="179"/>
                    </a:cxn>
                    <a:cxn ang="0">
                      <a:pos x="12" y="167"/>
                    </a:cxn>
                    <a:cxn ang="0">
                      <a:pos x="0" y="159"/>
                    </a:cxn>
                  </a:cxnLst>
                  <a:rect l="0" t="0" r="r" b="b"/>
                  <a:pathLst>
                    <a:path w="115" h="199">
                      <a:moveTo>
                        <a:pt x="0" y="159"/>
                      </a:moveTo>
                      <a:lnTo>
                        <a:pt x="36" y="129"/>
                      </a:lnTo>
                      <a:lnTo>
                        <a:pt x="73" y="88"/>
                      </a:lnTo>
                      <a:lnTo>
                        <a:pt x="85" y="68"/>
                      </a:lnTo>
                      <a:lnTo>
                        <a:pt x="91" y="44"/>
                      </a:lnTo>
                      <a:lnTo>
                        <a:pt x="91" y="34"/>
                      </a:lnTo>
                      <a:lnTo>
                        <a:pt x="87" y="22"/>
                      </a:lnTo>
                      <a:lnTo>
                        <a:pt x="79" y="12"/>
                      </a:lnTo>
                      <a:lnTo>
                        <a:pt x="67" y="0"/>
                      </a:lnTo>
                      <a:lnTo>
                        <a:pt x="81" y="8"/>
                      </a:lnTo>
                      <a:lnTo>
                        <a:pt x="91" y="20"/>
                      </a:lnTo>
                      <a:lnTo>
                        <a:pt x="103" y="40"/>
                      </a:lnTo>
                      <a:lnTo>
                        <a:pt x="113" y="66"/>
                      </a:lnTo>
                      <a:lnTo>
                        <a:pt x="115" y="86"/>
                      </a:lnTo>
                      <a:lnTo>
                        <a:pt x="111" y="114"/>
                      </a:lnTo>
                      <a:lnTo>
                        <a:pt x="101" y="141"/>
                      </a:lnTo>
                      <a:lnTo>
                        <a:pt x="87" y="165"/>
                      </a:lnTo>
                      <a:lnTo>
                        <a:pt x="77" y="185"/>
                      </a:lnTo>
                      <a:lnTo>
                        <a:pt x="71" y="199"/>
                      </a:lnTo>
                      <a:lnTo>
                        <a:pt x="38" y="179"/>
                      </a:lnTo>
                      <a:lnTo>
                        <a:pt x="12" y="167"/>
                      </a:lnTo>
                      <a:lnTo>
                        <a:pt x="0" y="159"/>
                      </a:lnTo>
                    </a:path>
                  </a:pathLst>
                </a:custGeom>
                <a:noFill/>
                <a:ln w="1588">
                  <a:solidFill>
                    <a:srgbClr val="000000"/>
                  </a:solidFill>
                  <a:prstDash val="solid"/>
                  <a:round/>
                  <a:headEnd/>
                  <a:tailEnd/>
                </a:ln>
              </p:spPr>
              <p:txBody>
                <a:bodyPr/>
                <a:lstStyle/>
                <a:p>
                  <a:endParaRPr lang="en-US"/>
                </a:p>
              </p:txBody>
            </p:sp>
            <p:sp>
              <p:nvSpPr>
                <p:cNvPr id="431178" name="Freeform 74"/>
                <p:cNvSpPr>
                  <a:spLocks/>
                </p:cNvSpPr>
                <p:nvPr/>
              </p:nvSpPr>
              <p:spPr bwMode="auto">
                <a:xfrm>
                  <a:off x="4391" y="697"/>
                  <a:ext cx="6" cy="33"/>
                </a:xfrm>
                <a:custGeom>
                  <a:avLst/>
                  <a:gdLst/>
                  <a:ahLst/>
                  <a:cxnLst>
                    <a:cxn ang="0">
                      <a:pos x="4" y="66"/>
                    </a:cxn>
                    <a:cxn ang="0">
                      <a:pos x="8" y="54"/>
                    </a:cxn>
                    <a:cxn ang="0">
                      <a:pos x="10" y="48"/>
                    </a:cxn>
                    <a:cxn ang="0">
                      <a:pos x="12" y="46"/>
                    </a:cxn>
                    <a:cxn ang="0">
                      <a:pos x="12" y="42"/>
                    </a:cxn>
                    <a:cxn ang="0">
                      <a:pos x="12" y="32"/>
                    </a:cxn>
                    <a:cxn ang="0">
                      <a:pos x="12" y="20"/>
                    </a:cxn>
                    <a:cxn ang="0">
                      <a:pos x="12" y="10"/>
                    </a:cxn>
                    <a:cxn ang="0">
                      <a:pos x="12" y="2"/>
                    </a:cxn>
                    <a:cxn ang="0">
                      <a:pos x="12" y="0"/>
                    </a:cxn>
                    <a:cxn ang="0">
                      <a:pos x="10" y="0"/>
                    </a:cxn>
                    <a:cxn ang="0">
                      <a:pos x="8" y="2"/>
                    </a:cxn>
                    <a:cxn ang="0">
                      <a:pos x="6" y="6"/>
                    </a:cxn>
                    <a:cxn ang="0">
                      <a:pos x="4" y="10"/>
                    </a:cxn>
                    <a:cxn ang="0">
                      <a:pos x="2" y="16"/>
                    </a:cxn>
                    <a:cxn ang="0">
                      <a:pos x="2" y="24"/>
                    </a:cxn>
                    <a:cxn ang="0">
                      <a:pos x="2" y="28"/>
                    </a:cxn>
                    <a:cxn ang="0">
                      <a:pos x="2" y="34"/>
                    </a:cxn>
                    <a:cxn ang="0">
                      <a:pos x="4" y="44"/>
                    </a:cxn>
                    <a:cxn ang="0">
                      <a:pos x="4" y="52"/>
                    </a:cxn>
                    <a:cxn ang="0">
                      <a:pos x="2" y="60"/>
                    </a:cxn>
                    <a:cxn ang="0">
                      <a:pos x="0" y="64"/>
                    </a:cxn>
                    <a:cxn ang="0">
                      <a:pos x="4" y="66"/>
                    </a:cxn>
                  </a:cxnLst>
                  <a:rect l="0" t="0" r="r" b="b"/>
                  <a:pathLst>
                    <a:path w="12" h="66">
                      <a:moveTo>
                        <a:pt x="4" y="66"/>
                      </a:moveTo>
                      <a:lnTo>
                        <a:pt x="8" y="54"/>
                      </a:lnTo>
                      <a:lnTo>
                        <a:pt x="10" y="48"/>
                      </a:lnTo>
                      <a:lnTo>
                        <a:pt x="12" y="46"/>
                      </a:lnTo>
                      <a:lnTo>
                        <a:pt x="12" y="42"/>
                      </a:lnTo>
                      <a:lnTo>
                        <a:pt x="12" y="32"/>
                      </a:lnTo>
                      <a:lnTo>
                        <a:pt x="12" y="20"/>
                      </a:lnTo>
                      <a:lnTo>
                        <a:pt x="12" y="10"/>
                      </a:lnTo>
                      <a:lnTo>
                        <a:pt x="12" y="2"/>
                      </a:lnTo>
                      <a:lnTo>
                        <a:pt x="12" y="0"/>
                      </a:lnTo>
                      <a:lnTo>
                        <a:pt x="10" y="0"/>
                      </a:lnTo>
                      <a:lnTo>
                        <a:pt x="8" y="2"/>
                      </a:lnTo>
                      <a:lnTo>
                        <a:pt x="6" y="6"/>
                      </a:lnTo>
                      <a:lnTo>
                        <a:pt x="4" y="10"/>
                      </a:lnTo>
                      <a:lnTo>
                        <a:pt x="2" y="16"/>
                      </a:lnTo>
                      <a:lnTo>
                        <a:pt x="2" y="24"/>
                      </a:lnTo>
                      <a:lnTo>
                        <a:pt x="2" y="28"/>
                      </a:lnTo>
                      <a:lnTo>
                        <a:pt x="2" y="34"/>
                      </a:lnTo>
                      <a:lnTo>
                        <a:pt x="4" y="44"/>
                      </a:lnTo>
                      <a:lnTo>
                        <a:pt x="4" y="52"/>
                      </a:lnTo>
                      <a:lnTo>
                        <a:pt x="2" y="60"/>
                      </a:lnTo>
                      <a:lnTo>
                        <a:pt x="0" y="64"/>
                      </a:lnTo>
                      <a:lnTo>
                        <a:pt x="4" y="66"/>
                      </a:lnTo>
                      <a:close/>
                    </a:path>
                  </a:pathLst>
                </a:custGeom>
                <a:solidFill>
                  <a:srgbClr val="000000"/>
                </a:solidFill>
                <a:ln w="9525">
                  <a:noFill/>
                  <a:round/>
                  <a:headEnd/>
                  <a:tailEnd/>
                </a:ln>
              </p:spPr>
              <p:txBody>
                <a:bodyPr/>
                <a:lstStyle/>
                <a:p>
                  <a:endParaRPr lang="en-US"/>
                </a:p>
              </p:txBody>
            </p:sp>
            <p:sp>
              <p:nvSpPr>
                <p:cNvPr id="431179" name="Freeform 75"/>
                <p:cNvSpPr>
                  <a:spLocks/>
                </p:cNvSpPr>
                <p:nvPr/>
              </p:nvSpPr>
              <p:spPr bwMode="auto">
                <a:xfrm>
                  <a:off x="4391" y="697"/>
                  <a:ext cx="6" cy="33"/>
                </a:xfrm>
                <a:custGeom>
                  <a:avLst/>
                  <a:gdLst/>
                  <a:ahLst/>
                  <a:cxnLst>
                    <a:cxn ang="0">
                      <a:pos x="2" y="66"/>
                    </a:cxn>
                    <a:cxn ang="0">
                      <a:pos x="10" y="48"/>
                    </a:cxn>
                    <a:cxn ang="0">
                      <a:pos x="12" y="32"/>
                    </a:cxn>
                    <a:cxn ang="0">
                      <a:pos x="12" y="10"/>
                    </a:cxn>
                    <a:cxn ang="0">
                      <a:pos x="10" y="0"/>
                    </a:cxn>
                    <a:cxn ang="0">
                      <a:pos x="6" y="6"/>
                    </a:cxn>
                    <a:cxn ang="0">
                      <a:pos x="2" y="16"/>
                    </a:cxn>
                    <a:cxn ang="0">
                      <a:pos x="2" y="32"/>
                    </a:cxn>
                    <a:cxn ang="0">
                      <a:pos x="2" y="52"/>
                    </a:cxn>
                    <a:cxn ang="0">
                      <a:pos x="0" y="64"/>
                    </a:cxn>
                  </a:cxnLst>
                  <a:rect l="0" t="0" r="r" b="b"/>
                  <a:pathLst>
                    <a:path w="12" h="66">
                      <a:moveTo>
                        <a:pt x="2" y="66"/>
                      </a:moveTo>
                      <a:lnTo>
                        <a:pt x="10" y="48"/>
                      </a:lnTo>
                      <a:lnTo>
                        <a:pt x="12" y="32"/>
                      </a:lnTo>
                      <a:lnTo>
                        <a:pt x="12" y="10"/>
                      </a:lnTo>
                      <a:lnTo>
                        <a:pt x="10" y="0"/>
                      </a:lnTo>
                      <a:lnTo>
                        <a:pt x="6" y="6"/>
                      </a:lnTo>
                      <a:lnTo>
                        <a:pt x="2" y="16"/>
                      </a:lnTo>
                      <a:lnTo>
                        <a:pt x="2" y="32"/>
                      </a:lnTo>
                      <a:lnTo>
                        <a:pt x="2" y="52"/>
                      </a:lnTo>
                      <a:lnTo>
                        <a:pt x="0" y="64"/>
                      </a:lnTo>
                    </a:path>
                  </a:pathLst>
                </a:custGeom>
                <a:noFill/>
                <a:ln w="1588">
                  <a:solidFill>
                    <a:srgbClr val="000000"/>
                  </a:solidFill>
                  <a:prstDash val="solid"/>
                  <a:round/>
                  <a:headEnd/>
                  <a:tailEnd/>
                </a:ln>
              </p:spPr>
              <p:txBody>
                <a:bodyPr/>
                <a:lstStyle/>
                <a:p>
                  <a:endParaRPr lang="en-US"/>
                </a:p>
              </p:txBody>
            </p:sp>
            <p:sp>
              <p:nvSpPr>
                <p:cNvPr id="431180" name="Freeform 76"/>
                <p:cNvSpPr>
                  <a:spLocks/>
                </p:cNvSpPr>
                <p:nvPr/>
              </p:nvSpPr>
              <p:spPr bwMode="auto">
                <a:xfrm>
                  <a:off x="4332" y="689"/>
                  <a:ext cx="22" cy="33"/>
                </a:xfrm>
                <a:custGeom>
                  <a:avLst/>
                  <a:gdLst/>
                  <a:ahLst/>
                  <a:cxnLst>
                    <a:cxn ang="0">
                      <a:pos x="0" y="66"/>
                    </a:cxn>
                    <a:cxn ang="0">
                      <a:pos x="6" y="58"/>
                    </a:cxn>
                    <a:cxn ang="0">
                      <a:pos x="16" y="44"/>
                    </a:cxn>
                    <a:cxn ang="0">
                      <a:pos x="24" y="36"/>
                    </a:cxn>
                    <a:cxn ang="0">
                      <a:pos x="30" y="28"/>
                    </a:cxn>
                    <a:cxn ang="0">
                      <a:pos x="38" y="22"/>
                    </a:cxn>
                    <a:cxn ang="0">
                      <a:pos x="44" y="18"/>
                    </a:cxn>
                    <a:cxn ang="0">
                      <a:pos x="34" y="12"/>
                    </a:cxn>
                    <a:cxn ang="0">
                      <a:pos x="26" y="6"/>
                    </a:cxn>
                    <a:cxn ang="0">
                      <a:pos x="20" y="0"/>
                    </a:cxn>
                    <a:cxn ang="0">
                      <a:pos x="26" y="8"/>
                    </a:cxn>
                    <a:cxn ang="0">
                      <a:pos x="32" y="14"/>
                    </a:cxn>
                    <a:cxn ang="0">
                      <a:pos x="34" y="16"/>
                    </a:cxn>
                    <a:cxn ang="0">
                      <a:pos x="36" y="20"/>
                    </a:cxn>
                    <a:cxn ang="0">
                      <a:pos x="30" y="24"/>
                    </a:cxn>
                    <a:cxn ang="0">
                      <a:pos x="22" y="36"/>
                    </a:cxn>
                    <a:cxn ang="0">
                      <a:pos x="10" y="50"/>
                    </a:cxn>
                    <a:cxn ang="0">
                      <a:pos x="4" y="58"/>
                    </a:cxn>
                    <a:cxn ang="0">
                      <a:pos x="0" y="66"/>
                    </a:cxn>
                  </a:cxnLst>
                  <a:rect l="0" t="0" r="r" b="b"/>
                  <a:pathLst>
                    <a:path w="44" h="66">
                      <a:moveTo>
                        <a:pt x="0" y="66"/>
                      </a:moveTo>
                      <a:lnTo>
                        <a:pt x="6" y="58"/>
                      </a:lnTo>
                      <a:lnTo>
                        <a:pt x="16" y="44"/>
                      </a:lnTo>
                      <a:lnTo>
                        <a:pt x="24" y="36"/>
                      </a:lnTo>
                      <a:lnTo>
                        <a:pt x="30" y="28"/>
                      </a:lnTo>
                      <a:lnTo>
                        <a:pt x="38" y="22"/>
                      </a:lnTo>
                      <a:lnTo>
                        <a:pt x="44" y="18"/>
                      </a:lnTo>
                      <a:lnTo>
                        <a:pt x="34" y="12"/>
                      </a:lnTo>
                      <a:lnTo>
                        <a:pt x="26" y="6"/>
                      </a:lnTo>
                      <a:lnTo>
                        <a:pt x="20" y="0"/>
                      </a:lnTo>
                      <a:lnTo>
                        <a:pt x="26" y="8"/>
                      </a:lnTo>
                      <a:lnTo>
                        <a:pt x="32" y="14"/>
                      </a:lnTo>
                      <a:lnTo>
                        <a:pt x="34" y="16"/>
                      </a:lnTo>
                      <a:lnTo>
                        <a:pt x="36" y="20"/>
                      </a:lnTo>
                      <a:lnTo>
                        <a:pt x="30" y="24"/>
                      </a:lnTo>
                      <a:lnTo>
                        <a:pt x="22" y="36"/>
                      </a:lnTo>
                      <a:lnTo>
                        <a:pt x="10" y="50"/>
                      </a:lnTo>
                      <a:lnTo>
                        <a:pt x="4" y="58"/>
                      </a:lnTo>
                      <a:lnTo>
                        <a:pt x="0" y="66"/>
                      </a:lnTo>
                      <a:close/>
                    </a:path>
                  </a:pathLst>
                </a:custGeom>
                <a:solidFill>
                  <a:srgbClr val="EBEBEB"/>
                </a:solidFill>
                <a:ln w="9525">
                  <a:noFill/>
                  <a:round/>
                  <a:headEnd/>
                  <a:tailEnd/>
                </a:ln>
              </p:spPr>
              <p:txBody>
                <a:bodyPr/>
                <a:lstStyle/>
                <a:p>
                  <a:endParaRPr lang="en-US"/>
                </a:p>
              </p:txBody>
            </p:sp>
            <p:sp>
              <p:nvSpPr>
                <p:cNvPr id="431181" name="Freeform 77"/>
                <p:cNvSpPr>
                  <a:spLocks/>
                </p:cNvSpPr>
                <p:nvPr/>
              </p:nvSpPr>
              <p:spPr bwMode="auto">
                <a:xfrm>
                  <a:off x="4332" y="689"/>
                  <a:ext cx="22" cy="33"/>
                </a:xfrm>
                <a:custGeom>
                  <a:avLst/>
                  <a:gdLst/>
                  <a:ahLst/>
                  <a:cxnLst>
                    <a:cxn ang="0">
                      <a:pos x="0" y="66"/>
                    </a:cxn>
                    <a:cxn ang="0">
                      <a:pos x="16" y="42"/>
                    </a:cxn>
                    <a:cxn ang="0">
                      <a:pos x="30" y="28"/>
                    </a:cxn>
                    <a:cxn ang="0">
                      <a:pos x="44" y="18"/>
                    </a:cxn>
                    <a:cxn ang="0">
                      <a:pos x="20" y="0"/>
                    </a:cxn>
                  </a:cxnLst>
                  <a:rect l="0" t="0" r="r" b="b"/>
                  <a:pathLst>
                    <a:path w="44" h="66">
                      <a:moveTo>
                        <a:pt x="0" y="66"/>
                      </a:moveTo>
                      <a:lnTo>
                        <a:pt x="16" y="42"/>
                      </a:lnTo>
                      <a:lnTo>
                        <a:pt x="30" y="28"/>
                      </a:lnTo>
                      <a:lnTo>
                        <a:pt x="44" y="18"/>
                      </a:lnTo>
                      <a:lnTo>
                        <a:pt x="20" y="0"/>
                      </a:lnTo>
                    </a:path>
                  </a:pathLst>
                </a:custGeom>
                <a:noFill/>
                <a:ln w="1588">
                  <a:solidFill>
                    <a:srgbClr val="000000"/>
                  </a:solidFill>
                  <a:prstDash val="solid"/>
                  <a:round/>
                  <a:headEnd/>
                  <a:tailEnd/>
                </a:ln>
              </p:spPr>
              <p:txBody>
                <a:bodyPr/>
                <a:lstStyle/>
                <a:p>
                  <a:endParaRPr lang="en-US"/>
                </a:p>
              </p:txBody>
            </p:sp>
            <p:sp>
              <p:nvSpPr>
                <p:cNvPr id="431182" name="Freeform 78"/>
                <p:cNvSpPr>
                  <a:spLocks/>
                </p:cNvSpPr>
                <p:nvPr/>
              </p:nvSpPr>
              <p:spPr bwMode="auto">
                <a:xfrm>
                  <a:off x="4387" y="646"/>
                  <a:ext cx="30" cy="151"/>
                </a:xfrm>
                <a:custGeom>
                  <a:avLst/>
                  <a:gdLst/>
                  <a:ahLst/>
                  <a:cxnLst>
                    <a:cxn ang="0">
                      <a:pos x="44" y="0"/>
                    </a:cxn>
                    <a:cxn ang="0">
                      <a:pos x="56" y="8"/>
                    </a:cxn>
                    <a:cxn ang="0">
                      <a:pos x="58" y="10"/>
                    </a:cxn>
                    <a:cxn ang="0">
                      <a:pos x="60" y="12"/>
                    </a:cxn>
                    <a:cxn ang="0">
                      <a:pos x="60" y="14"/>
                    </a:cxn>
                    <a:cxn ang="0">
                      <a:pos x="60" y="18"/>
                    </a:cxn>
                    <a:cxn ang="0">
                      <a:pos x="60" y="22"/>
                    </a:cxn>
                    <a:cxn ang="0">
                      <a:pos x="60" y="189"/>
                    </a:cxn>
                    <a:cxn ang="0">
                      <a:pos x="60" y="301"/>
                    </a:cxn>
                    <a:cxn ang="0">
                      <a:pos x="58" y="301"/>
                    </a:cxn>
                    <a:cxn ang="0">
                      <a:pos x="52" y="301"/>
                    </a:cxn>
                    <a:cxn ang="0">
                      <a:pos x="32" y="301"/>
                    </a:cxn>
                    <a:cxn ang="0">
                      <a:pos x="2" y="301"/>
                    </a:cxn>
                    <a:cxn ang="0">
                      <a:pos x="0" y="299"/>
                    </a:cxn>
                    <a:cxn ang="0">
                      <a:pos x="0" y="295"/>
                    </a:cxn>
                    <a:cxn ang="0">
                      <a:pos x="0" y="291"/>
                    </a:cxn>
                    <a:cxn ang="0">
                      <a:pos x="0" y="283"/>
                    </a:cxn>
                    <a:cxn ang="0">
                      <a:pos x="4" y="265"/>
                    </a:cxn>
                    <a:cxn ang="0">
                      <a:pos x="8" y="243"/>
                    </a:cxn>
                    <a:cxn ang="0">
                      <a:pos x="14" y="223"/>
                    </a:cxn>
                    <a:cxn ang="0">
                      <a:pos x="20" y="205"/>
                    </a:cxn>
                    <a:cxn ang="0">
                      <a:pos x="24" y="189"/>
                    </a:cxn>
                    <a:cxn ang="0">
                      <a:pos x="34" y="133"/>
                    </a:cxn>
                    <a:cxn ang="0">
                      <a:pos x="40" y="95"/>
                    </a:cxn>
                    <a:cxn ang="0">
                      <a:pos x="44" y="71"/>
                    </a:cxn>
                    <a:cxn ang="0">
                      <a:pos x="48" y="38"/>
                    </a:cxn>
                    <a:cxn ang="0">
                      <a:pos x="48" y="18"/>
                    </a:cxn>
                    <a:cxn ang="0">
                      <a:pos x="46" y="8"/>
                    </a:cxn>
                    <a:cxn ang="0">
                      <a:pos x="44" y="0"/>
                    </a:cxn>
                  </a:cxnLst>
                  <a:rect l="0" t="0" r="r" b="b"/>
                  <a:pathLst>
                    <a:path w="60" h="301">
                      <a:moveTo>
                        <a:pt x="44" y="0"/>
                      </a:moveTo>
                      <a:lnTo>
                        <a:pt x="56" y="8"/>
                      </a:lnTo>
                      <a:lnTo>
                        <a:pt x="58" y="10"/>
                      </a:lnTo>
                      <a:lnTo>
                        <a:pt x="60" y="12"/>
                      </a:lnTo>
                      <a:lnTo>
                        <a:pt x="60" y="14"/>
                      </a:lnTo>
                      <a:lnTo>
                        <a:pt x="60" y="18"/>
                      </a:lnTo>
                      <a:lnTo>
                        <a:pt x="60" y="22"/>
                      </a:lnTo>
                      <a:lnTo>
                        <a:pt x="60" y="189"/>
                      </a:lnTo>
                      <a:lnTo>
                        <a:pt x="60" y="301"/>
                      </a:lnTo>
                      <a:lnTo>
                        <a:pt x="58" y="301"/>
                      </a:lnTo>
                      <a:lnTo>
                        <a:pt x="52" y="301"/>
                      </a:lnTo>
                      <a:lnTo>
                        <a:pt x="32" y="301"/>
                      </a:lnTo>
                      <a:lnTo>
                        <a:pt x="2" y="301"/>
                      </a:lnTo>
                      <a:lnTo>
                        <a:pt x="0" y="299"/>
                      </a:lnTo>
                      <a:lnTo>
                        <a:pt x="0" y="295"/>
                      </a:lnTo>
                      <a:lnTo>
                        <a:pt x="0" y="291"/>
                      </a:lnTo>
                      <a:lnTo>
                        <a:pt x="0" y="283"/>
                      </a:lnTo>
                      <a:lnTo>
                        <a:pt x="4" y="265"/>
                      </a:lnTo>
                      <a:lnTo>
                        <a:pt x="8" y="243"/>
                      </a:lnTo>
                      <a:lnTo>
                        <a:pt x="14" y="223"/>
                      </a:lnTo>
                      <a:lnTo>
                        <a:pt x="20" y="205"/>
                      </a:lnTo>
                      <a:lnTo>
                        <a:pt x="24" y="189"/>
                      </a:lnTo>
                      <a:lnTo>
                        <a:pt x="34" y="133"/>
                      </a:lnTo>
                      <a:lnTo>
                        <a:pt x="40" y="95"/>
                      </a:lnTo>
                      <a:lnTo>
                        <a:pt x="44" y="71"/>
                      </a:lnTo>
                      <a:lnTo>
                        <a:pt x="48" y="38"/>
                      </a:lnTo>
                      <a:lnTo>
                        <a:pt x="48" y="18"/>
                      </a:lnTo>
                      <a:lnTo>
                        <a:pt x="46" y="8"/>
                      </a:lnTo>
                      <a:lnTo>
                        <a:pt x="44" y="0"/>
                      </a:lnTo>
                      <a:close/>
                    </a:path>
                  </a:pathLst>
                </a:custGeom>
                <a:solidFill>
                  <a:srgbClr val="B3997F"/>
                </a:solidFill>
                <a:ln w="9525">
                  <a:noFill/>
                  <a:round/>
                  <a:headEnd/>
                  <a:tailEnd/>
                </a:ln>
              </p:spPr>
              <p:txBody>
                <a:bodyPr/>
                <a:lstStyle/>
                <a:p>
                  <a:endParaRPr lang="en-US"/>
                </a:p>
              </p:txBody>
            </p:sp>
            <p:sp>
              <p:nvSpPr>
                <p:cNvPr id="431183" name="Freeform 79"/>
                <p:cNvSpPr>
                  <a:spLocks/>
                </p:cNvSpPr>
                <p:nvPr/>
              </p:nvSpPr>
              <p:spPr bwMode="auto">
                <a:xfrm>
                  <a:off x="4387" y="646"/>
                  <a:ext cx="30" cy="151"/>
                </a:xfrm>
                <a:custGeom>
                  <a:avLst/>
                  <a:gdLst/>
                  <a:ahLst/>
                  <a:cxnLst>
                    <a:cxn ang="0">
                      <a:pos x="44" y="0"/>
                    </a:cxn>
                    <a:cxn ang="0">
                      <a:pos x="60" y="12"/>
                    </a:cxn>
                    <a:cxn ang="0">
                      <a:pos x="60" y="22"/>
                    </a:cxn>
                    <a:cxn ang="0">
                      <a:pos x="60" y="301"/>
                    </a:cxn>
                    <a:cxn ang="0">
                      <a:pos x="2" y="301"/>
                    </a:cxn>
                    <a:cxn ang="0">
                      <a:pos x="0" y="295"/>
                    </a:cxn>
                    <a:cxn ang="0">
                      <a:pos x="0" y="283"/>
                    </a:cxn>
                    <a:cxn ang="0">
                      <a:pos x="8" y="243"/>
                    </a:cxn>
                    <a:cxn ang="0">
                      <a:pos x="24" y="189"/>
                    </a:cxn>
                    <a:cxn ang="0">
                      <a:pos x="44" y="69"/>
                    </a:cxn>
                    <a:cxn ang="0">
                      <a:pos x="48" y="38"/>
                    </a:cxn>
                    <a:cxn ang="0">
                      <a:pos x="48" y="18"/>
                    </a:cxn>
                    <a:cxn ang="0">
                      <a:pos x="44" y="0"/>
                    </a:cxn>
                  </a:cxnLst>
                  <a:rect l="0" t="0" r="r" b="b"/>
                  <a:pathLst>
                    <a:path w="60" h="301">
                      <a:moveTo>
                        <a:pt x="44" y="0"/>
                      </a:moveTo>
                      <a:lnTo>
                        <a:pt x="60" y="12"/>
                      </a:lnTo>
                      <a:lnTo>
                        <a:pt x="60" y="22"/>
                      </a:lnTo>
                      <a:lnTo>
                        <a:pt x="60" y="301"/>
                      </a:lnTo>
                      <a:lnTo>
                        <a:pt x="2" y="301"/>
                      </a:lnTo>
                      <a:lnTo>
                        <a:pt x="0" y="295"/>
                      </a:lnTo>
                      <a:lnTo>
                        <a:pt x="0" y="283"/>
                      </a:lnTo>
                      <a:lnTo>
                        <a:pt x="8" y="243"/>
                      </a:lnTo>
                      <a:lnTo>
                        <a:pt x="24" y="189"/>
                      </a:lnTo>
                      <a:lnTo>
                        <a:pt x="44" y="69"/>
                      </a:lnTo>
                      <a:lnTo>
                        <a:pt x="48" y="38"/>
                      </a:lnTo>
                      <a:lnTo>
                        <a:pt x="48" y="18"/>
                      </a:lnTo>
                      <a:lnTo>
                        <a:pt x="44" y="0"/>
                      </a:lnTo>
                    </a:path>
                  </a:pathLst>
                </a:custGeom>
                <a:noFill/>
                <a:ln w="1588">
                  <a:solidFill>
                    <a:srgbClr val="000000"/>
                  </a:solidFill>
                  <a:prstDash val="solid"/>
                  <a:round/>
                  <a:headEnd/>
                  <a:tailEnd/>
                </a:ln>
              </p:spPr>
              <p:txBody>
                <a:bodyPr/>
                <a:lstStyle/>
                <a:p>
                  <a:endParaRPr lang="en-US"/>
                </a:p>
              </p:txBody>
            </p:sp>
            <p:sp>
              <p:nvSpPr>
                <p:cNvPr id="431184" name="Freeform 80"/>
                <p:cNvSpPr>
                  <a:spLocks/>
                </p:cNvSpPr>
                <p:nvPr/>
              </p:nvSpPr>
              <p:spPr bwMode="auto">
                <a:xfrm>
                  <a:off x="4233" y="747"/>
                  <a:ext cx="127" cy="50"/>
                </a:xfrm>
                <a:custGeom>
                  <a:avLst/>
                  <a:gdLst/>
                  <a:ahLst/>
                  <a:cxnLst>
                    <a:cxn ang="0">
                      <a:pos x="255" y="100"/>
                    </a:cxn>
                    <a:cxn ang="0">
                      <a:pos x="241" y="58"/>
                    </a:cxn>
                    <a:cxn ang="0">
                      <a:pos x="229" y="24"/>
                    </a:cxn>
                    <a:cxn ang="0">
                      <a:pos x="219" y="0"/>
                    </a:cxn>
                    <a:cxn ang="0">
                      <a:pos x="195" y="14"/>
                    </a:cxn>
                    <a:cxn ang="0">
                      <a:pos x="167" y="28"/>
                    </a:cxn>
                    <a:cxn ang="0">
                      <a:pos x="101" y="58"/>
                    </a:cxn>
                    <a:cxn ang="0">
                      <a:pos x="40" y="84"/>
                    </a:cxn>
                    <a:cxn ang="0">
                      <a:pos x="0" y="100"/>
                    </a:cxn>
                    <a:cxn ang="0">
                      <a:pos x="255" y="100"/>
                    </a:cxn>
                  </a:cxnLst>
                  <a:rect l="0" t="0" r="r" b="b"/>
                  <a:pathLst>
                    <a:path w="255" h="100">
                      <a:moveTo>
                        <a:pt x="255" y="100"/>
                      </a:moveTo>
                      <a:lnTo>
                        <a:pt x="241" y="58"/>
                      </a:lnTo>
                      <a:lnTo>
                        <a:pt x="229" y="24"/>
                      </a:lnTo>
                      <a:lnTo>
                        <a:pt x="219" y="0"/>
                      </a:lnTo>
                      <a:lnTo>
                        <a:pt x="195" y="14"/>
                      </a:lnTo>
                      <a:lnTo>
                        <a:pt x="167" y="28"/>
                      </a:lnTo>
                      <a:lnTo>
                        <a:pt x="101" y="58"/>
                      </a:lnTo>
                      <a:lnTo>
                        <a:pt x="40" y="84"/>
                      </a:lnTo>
                      <a:lnTo>
                        <a:pt x="0" y="100"/>
                      </a:lnTo>
                      <a:lnTo>
                        <a:pt x="255" y="100"/>
                      </a:lnTo>
                      <a:close/>
                    </a:path>
                  </a:pathLst>
                </a:custGeom>
                <a:solidFill>
                  <a:srgbClr val="FFF3B3"/>
                </a:solidFill>
                <a:ln w="9525">
                  <a:noFill/>
                  <a:round/>
                  <a:headEnd/>
                  <a:tailEnd/>
                </a:ln>
              </p:spPr>
              <p:txBody>
                <a:bodyPr/>
                <a:lstStyle/>
                <a:p>
                  <a:endParaRPr lang="en-US"/>
                </a:p>
              </p:txBody>
            </p:sp>
            <p:sp>
              <p:nvSpPr>
                <p:cNvPr id="431185" name="Freeform 81"/>
                <p:cNvSpPr>
                  <a:spLocks/>
                </p:cNvSpPr>
                <p:nvPr/>
              </p:nvSpPr>
              <p:spPr bwMode="auto">
                <a:xfrm>
                  <a:off x="4233" y="747"/>
                  <a:ext cx="127" cy="50"/>
                </a:xfrm>
                <a:custGeom>
                  <a:avLst/>
                  <a:gdLst/>
                  <a:ahLst/>
                  <a:cxnLst>
                    <a:cxn ang="0">
                      <a:pos x="255" y="100"/>
                    </a:cxn>
                    <a:cxn ang="0">
                      <a:pos x="241" y="56"/>
                    </a:cxn>
                    <a:cxn ang="0">
                      <a:pos x="219" y="0"/>
                    </a:cxn>
                    <a:cxn ang="0">
                      <a:pos x="167" y="28"/>
                    </a:cxn>
                    <a:cxn ang="0">
                      <a:pos x="101" y="58"/>
                    </a:cxn>
                    <a:cxn ang="0">
                      <a:pos x="0" y="100"/>
                    </a:cxn>
                  </a:cxnLst>
                  <a:rect l="0" t="0" r="r" b="b"/>
                  <a:pathLst>
                    <a:path w="255" h="100">
                      <a:moveTo>
                        <a:pt x="255" y="100"/>
                      </a:moveTo>
                      <a:lnTo>
                        <a:pt x="241" y="56"/>
                      </a:lnTo>
                      <a:lnTo>
                        <a:pt x="219" y="0"/>
                      </a:lnTo>
                      <a:lnTo>
                        <a:pt x="167" y="28"/>
                      </a:lnTo>
                      <a:lnTo>
                        <a:pt x="101" y="58"/>
                      </a:lnTo>
                      <a:lnTo>
                        <a:pt x="0" y="100"/>
                      </a:lnTo>
                    </a:path>
                  </a:pathLst>
                </a:custGeom>
                <a:noFill/>
                <a:ln w="1588">
                  <a:solidFill>
                    <a:srgbClr val="000000"/>
                  </a:solidFill>
                  <a:prstDash val="solid"/>
                  <a:round/>
                  <a:headEnd/>
                  <a:tailEnd/>
                </a:ln>
              </p:spPr>
              <p:txBody>
                <a:bodyPr/>
                <a:lstStyle/>
                <a:p>
                  <a:endParaRPr lang="en-US"/>
                </a:p>
              </p:txBody>
            </p:sp>
            <p:sp>
              <p:nvSpPr>
                <p:cNvPr id="431186" name="Freeform 82"/>
                <p:cNvSpPr>
                  <a:spLocks/>
                </p:cNvSpPr>
                <p:nvPr/>
              </p:nvSpPr>
              <p:spPr bwMode="auto">
                <a:xfrm>
                  <a:off x="4277" y="751"/>
                  <a:ext cx="32" cy="17"/>
                </a:xfrm>
                <a:custGeom>
                  <a:avLst/>
                  <a:gdLst/>
                  <a:ahLst/>
                  <a:cxnLst>
                    <a:cxn ang="0">
                      <a:pos x="58" y="22"/>
                    </a:cxn>
                    <a:cxn ang="0">
                      <a:pos x="54" y="20"/>
                    </a:cxn>
                    <a:cxn ang="0">
                      <a:pos x="48" y="16"/>
                    </a:cxn>
                    <a:cxn ang="0">
                      <a:pos x="34" y="8"/>
                    </a:cxn>
                    <a:cxn ang="0">
                      <a:pos x="18" y="2"/>
                    </a:cxn>
                    <a:cxn ang="0">
                      <a:pos x="12" y="0"/>
                    </a:cxn>
                    <a:cxn ang="0">
                      <a:pos x="10" y="4"/>
                    </a:cxn>
                    <a:cxn ang="0">
                      <a:pos x="8" y="8"/>
                    </a:cxn>
                    <a:cxn ang="0">
                      <a:pos x="4" y="8"/>
                    </a:cxn>
                    <a:cxn ang="0">
                      <a:pos x="0" y="8"/>
                    </a:cxn>
                    <a:cxn ang="0">
                      <a:pos x="10" y="14"/>
                    </a:cxn>
                    <a:cxn ang="0">
                      <a:pos x="26" y="24"/>
                    </a:cxn>
                    <a:cxn ang="0">
                      <a:pos x="42" y="32"/>
                    </a:cxn>
                    <a:cxn ang="0">
                      <a:pos x="48" y="34"/>
                    </a:cxn>
                    <a:cxn ang="0">
                      <a:pos x="50" y="34"/>
                    </a:cxn>
                    <a:cxn ang="0">
                      <a:pos x="64" y="26"/>
                    </a:cxn>
                    <a:cxn ang="0">
                      <a:pos x="58" y="22"/>
                    </a:cxn>
                  </a:cxnLst>
                  <a:rect l="0" t="0" r="r" b="b"/>
                  <a:pathLst>
                    <a:path w="64" h="34">
                      <a:moveTo>
                        <a:pt x="58" y="22"/>
                      </a:moveTo>
                      <a:lnTo>
                        <a:pt x="54" y="20"/>
                      </a:lnTo>
                      <a:lnTo>
                        <a:pt x="48" y="16"/>
                      </a:lnTo>
                      <a:lnTo>
                        <a:pt x="34" y="8"/>
                      </a:lnTo>
                      <a:lnTo>
                        <a:pt x="18" y="2"/>
                      </a:lnTo>
                      <a:lnTo>
                        <a:pt x="12" y="0"/>
                      </a:lnTo>
                      <a:lnTo>
                        <a:pt x="10" y="4"/>
                      </a:lnTo>
                      <a:lnTo>
                        <a:pt x="8" y="8"/>
                      </a:lnTo>
                      <a:lnTo>
                        <a:pt x="4" y="8"/>
                      </a:lnTo>
                      <a:lnTo>
                        <a:pt x="0" y="8"/>
                      </a:lnTo>
                      <a:lnTo>
                        <a:pt x="10" y="14"/>
                      </a:lnTo>
                      <a:lnTo>
                        <a:pt x="26" y="24"/>
                      </a:lnTo>
                      <a:lnTo>
                        <a:pt x="42" y="32"/>
                      </a:lnTo>
                      <a:lnTo>
                        <a:pt x="48" y="34"/>
                      </a:lnTo>
                      <a:lnTo>
                        <a:pt x="50" y="34"/>
                      </a:lnTo>
                      <a:lnTo>
                        <a:pt x="64" y="26"/>
                      </a:lnTo>
                      <a:lnTo>
                        <a:pt x="58" y="22"/>
                      </a:lnTo>
                      <a:close/>
                    </a:path>
                  </a:pathLst>
                </a:custGeom>
                <a:solidFill>
                  <a:srgbClr val="FFFFFF"/>
                </a:solidFill>
                <a:ln w="9525">
                  <a:noFill/>
                  <a:round/>
                  <a:headEnd/>
                  <a:tailEnd/>
                </a:ln>
              </p:spPr>
              <p:txBody>
                <a:bodyPr/>
                <a:lstStyle/>
                <a:p>
                  <a:endParaRPr lang="en-US"/>
                </a:p>
              </p:txBody>
            </p:sp>
            <p:sp>
              <p:nvSpPr>
                <p:cNvPr id="431187" name="Freeform 83"/>
                <p:cNvSpPr>
                  <a:spLocks/>
                </p:cNvSpPr>
                <p:nvPr/>
              </p:nvSpPr>
              <p:spPr bwMode="auto">
                <a:xfrm>
                  <a:off x="4355" y="782"/>
                  <a:ext cx="9" cy="13"/>
                </a:xfrm>
                <a:custGeom>
                  <a:avLst/>
                  <a:gdLst/>
                  <a:ahLst/>
                  <a:cxnLst>
                    <a:cxn ang="0">
                      <a:pos x="8" y="22"/>
                    </a:cxn>
                    <a:cxn ang="0">
                      <a:pos x="12" y="26"/>
                    </a:cxn>
                    <a:cxn ang="0">
                      <a:pos x="16" y="26"/>
                    </a:cxn>
                    <a:cxn ang="0">
                      <a:pos x="18" y="16"/>
                    </a:cxn>
                    <a:cxn ang="0">
                      <a:pos x="16" y="12"/>
                    </a:cxn>
                    <a:cxn ang="0">
                      <a:pos x="16" y="10"/>
                    </a:cxn>
                    <a:cxn ang="0">
                      <a:pos x="14" y="8"/>
                    </a:cxn>
                    <a:cxn ang="0">
                      <a:pos x="0" y="0"/>
                    </a:cxn>
                    <a:cxn ang="0">
                      <a:pos x="8" y="22"/>
                    </a:cxn>
                  </a:cxnLst>
                  <a:rect l="0" t="0" r="r" b="b"/>
                  <a:pathLst>
                    <a:path w="18" h="26">
                      <a:moveTo>
                        <a:pt x="8" y="22"/>
                      </a:moveTo>
                      <a:lnTo>
                        <a:pt x="12" y="26"/>
                      </a:lnTo>
                      <a:lnTo>
                        <a:pt x="16" y="26"/>
                      </a:lnTo>
                      <a:lnTo>
                        <a:pt x="18" y="16"/>
                      </a:lnTo>
                      <a:lnTo>
                        <a:pt x="16" y="12"/>
                      </a:lnTo>
                      <a:lnTo>
                        <a:pt x="16" y="10"/>
                      </a:lnTo>
                      <a:lnTo>
                        <a:pt x="14" y="8"/>
                      </a:lnTo>
                      <a:lnTo>
                        <a:pt x="0" y="0"/>
                      </a:lnTo>
                      <a:lnTo>
                        <a:pt x="8" y="22"/>
                      </a:lnTo>
                      <a:close/>
                    </a:path>
                  </a:pathLst>
                </a:custGeom>
                <a:solidFill>
                  <a:srgbClr val="FFFFFF"/>
                </a:solidFill>
                <a:ln w="9525">
                  <a:noFill/>
                  <a:round/>
                  <a:headEnd/>
                  <a:tailEnd/>
                </a:ln>
              </p:spPr>
              <p:txBody>
                <a:bodyPr/>
                <a:lstStyle/>
                <a:p>
                  <a:endParaRPr lang="en-US"/>
                </a:p>
              </p:txBody>
            </p:sp>
            <p:sp>
              <p:nvSpPr>
                <p:cNvPr id="431188" name="Freeform 84"/>
                <p:cNvSpPr>
                  <a:spLocks/>
                </p:cNvSpPr>
                <p:nvPr/>
              </p:nvSpPr>
              <p:spPr bwMode="auto">
                <a:xfrm>
                  <a:off x="4196" y="655"/>
                  <a:ext cx="221" cy="142"/>
                </a:xfrm>
                <a:custGeom>
                  <a:avLst/>
                  <a:gdLst/>
                  <a:ahLst/>
                  <a:cxnLst>
                    <a:cxn ang="0">
                      <a:pos x="442" y="0"/>
                    </a:cxn>
                    <a:cxn ang="0">
                      <a:pos x="442" y="283"/>
                    </a:cxn>
                    <a:cxn ang="0">
                      <a:pos x="0" y="283"/>
                    </a:cxn>
                  </a:cxnLst>
                  <a:rect l="0" t="0" r="r" b="b"/>
                  <a:pathLst>
                    <a:path w="442" h="283">
                      <a:moveTo>
                        <a:pt x="442" y="0"/>
                      </a:moveTo>
                      <a:lnTo>
                        <a:pt x="442" y="283"/>
                      </a:lnTo>
                      <a:lnTo>
                        <a:pt x="0" y="283"/>
                      </a:lnTo>
                    </a:path>
                  </a:pathLst>
                </a:custGeom>
                <a:noFill/>
                <a:ln w="1588">
                  <a:solidFill>
                    <a:srgbClr val="000000"/>
                  </a:solidFill>
                  <a:prstDash val="solid"/>
                  <a:round/>
                  <a:headEnd/>
                  <a:tailEnd/>
                </a:ln>
              </p:spPr>
              <p:txBody>
                <a:bodyPr/>
                <a:lstStyle/>
                <a:p>
                  <a:endParaRPr lang="en-US"/>
                </a:p>
              </p:txBody>
            </p:sp>
          </p:grpSp>
          <p:sp>
            <p:nvSpPr>
              <p:cNvPr id="431189" name="Text Box 85"/>
              <p:cNvSpPr txBox="1">
                <a:spLocks noChangeArrowheads="1"/>
              </p:cNvSpPr>
              <p:nvPr/>
            </p:nvSpPr>
            <p:spPr bwMode="auto">
              <a:xfrm>
                <a:off x="1088" y="1708"/>
                <a:ext cx="712" cy="187"/>
              </a:xfrm>
              <a:prstGeom prst="rect">
                <a:avLst/>
              </a:prstGeom>
              <a:noFill/>
              <a:ln w="9525">
                <a:noFill/>
                <a:miter lim="800000"/>
                <a:headEnd/>
                <a:tailEnd/>
              </a:ln>
              <a:effectLst/>
            </p:spPr>
            <p:txBody>
              <a:bodyPr>
                <a:spAutoFit/>
              </a:bodyPr>
              <a:lstStyle/>
              <a:p>
                <a:r>
                  <a:rPr lang="en-US" sz="1000" b="1">
                    <a:solidFill>
                      <a:schemeClr val="bg1"/>
                    </a:solidFill>
                  </a:rPr>
                  <a:t>HQ</a:t>
                </a:r>
              </a:p>
            </p:txBody>
          </p:sp>
        </p:grpSp>
        <p:grpSp>
          <p:nvGrpSpPr>
            <p:cNvPr id="7" name="Group 86"/>
            <p:cNvGrpSpPr>
              <a:grpSpLocks/>
            </p:cNvGrpSpPr>
            <p:nvPr/>
          </p:nvGrpSpPr>
          <p:grpSpPr bwMode="auto">
            <a:xfrm>
              <a:off x="3263" y="1967"/>
              <a:ext cx="627" cy="576"/>
              <a:chOff x="3227" y="1616"/>
              <a:chExt cx="661" cy="700"/>
            </a:xfrm>
          </p:grpSpPr>
          <p:sp>
            <p:nvSpPr>
              <p:cNvPr id="431191" name="Rectangle 87"/>
              <p:cNvSpPr>
                <a:spLocks noChangeArrowheads="1"/>
              </p:cNvSpPr>
              <p:nvPr/>
            </p:nvSpPr>
            <p:spPr bwMode="auto">
              <a:xfrm>
                <a:off x="3444" y="1966"/>
                <a:ext cx="70" cy="2"/>
              </a:xfrm>
              <a:prstGeom prst="rect">
                <a:avLst/>
              </a:prstGeom>
              <a:solidFill>
                <a:srgbClr val="000000"/>
              </a:solidFill>
              <a:ln w="9525">
                <a:noFill/>
                <a:miter lim="800000"/>
                <a:headEnd/>
                <a:tailEnd/>
              </a:ln>
            </p:spPr>
            <p:txBody>
              <a:bodyPr/>
              <a:lstStyle/>
              <a:p>
                <a:endParaRPr lang="en-US"/>
              </a:p>
            </p:txBody>
          </p:sp>
          <p:sp>
            <p:nvSpPr>
              <p:cNvPr id="431192" name="Rectangle 88"/>
              <p:cNvSpPr>
                <a:spLocks noChangeArrowheads="1"/>
              </p:cNvSpPr>
              <p:nvPr/>
            </p:nvSpPr>
            <p:spPr bwMode="auto">
              <a:xfrm>
                <a:off x="3444" y="1969"/>
                <a:ext cx="71" cy="3"/>
              </a:xfrm>
              <a:prstGeom prst="rect">
                <a:avLst/>
              </a:prstGeom>
              <a:solidFill>
                <a:srgbClr val="000000"/>
              </a:solidFill>
              <a:ln w="9525">
                <a:noFill/>
                <a:miter lim="800000"/>
                <a:headEnd/>
                <a:tailEnd/>
              </a:ln>
            </p:spPr>
            <p:txBody>
              <a:bodyPr/>
              <a:lstStyle/>
              <a:p>
                <a:endParaRPr lang="en-US"/>
              </a:p>
            </p:txBody>
          </p:sp>
          <p:sp>
            <p:nvSpPr>
              <p:cNvPr id="431193" name="Rectangle 89"/>
              <p:cNvSpPr>
                <a:spLocks noChangeArrowheads="1"/>
              </p:cNvSpPr>
              <p:nvPr/>
            </p:nvSpPr>
            <p:spPr bwMode="auto">
              <a:xfrm>
                <a:off x="3445" y="1986"/>
                <a:ext cx="70" cy="3"/>
              </a:xfrm>
              <a:prstGeom prst="rect">
                <a:avLst/>
              </a:prstGeom>
              <a:solidFill>
                <a:srgbClr val="000000"/>
              </a:solidFill>
              <a:ln w="9525">
                <a:noFill/>
                <a:miter lim="800000"/>
                <a:headEnd/>
                <a:tailEnd/>
              </a:ln>
            </p:spPr>
            <p:txBody>
              <a:bodyPr/>
              <a:lstStyle/>
              <a:p>
                <a:endParaRPr lang="en-US"/>
              </a:p>
            </p:txBody>
          </p:sp>
          <p:sp>
            <p:nvSpPr>
              <p:cNvPr id="431194" name="Rectangle 90"/>
              <p:cNvSpPr>
                <a:spLocks noChangeArrowheads="1"/>
              </p:cNvSpPr>
              <p:nvPr/>
            </p:nvSpPr>
            <p:spPr bwMode="auto">
              <a:xfrm>
                <a:off x="3491" y="1947"/>
                <a:ext cx="71" cy="3"/>
              </a:xfrm>
              <a:prstGeom prst="rect">
                <a:avLst/>
              </a:prstGeom>
              <a:solidFill>
                <a:srgbClr val="000000"/>
              </a:solidFill>
              <a:ln w="9525">
                <a:noFill/>
                <a:miter lim="800000"/>
                <a:headEnd/>
                <a:tailEnd/>
              </a:ln>
            </p:spPr>
            <p:txBody>
              <a:bodyPr/>
              <a:lstStyle/>
              <a:p>
                <a:endParaRPr lang="en-US"/>
              </a:p>
            </p:txBody>
          </p:sp>
          <p:sp>
            <p:nvSpPr>
              <p:cNvPr id="431195" name="Rectangle 91"/>
              <p:cNvSpPr>
                <a:spLocks noChangeArrowheads="1"/>
              </p:cNvSpPr>
              <p:nvPr/>
            </p:nvSpPr>
            <p:spPr bwMode="auto">
              <a:xfrm>
                <a:off x="3492" y="1964"/>
                <a:ext cx="70" cy="3"/>
              </a:xfrm>
              <a:prstGeom prst="rect">
                <a:avLst/>
              </a:prstGeom>
              <a:solidFill>
                <a:srgbClr val="000000"/>
              </a:solidFill>
              <a:ln w="9525">
                <a:noFill/>
                <a:miter lim="800000"/>
                <a:headEnd/>
                <a:tailEnd/>
              </a:ln>
            </p:spPr>
            <p:txBody>
              <a:bodyPr/>
              <a:lstStyle/>
              <a:p>
                <a:endParaRPr lang="en-US"/>
              </a:p>
            </p:txBody>
          </p:sp>
          <p:sp>
            <p:nvSpPr>
              <p:cNvPr id="431196" name="Rectangle 92"/>
              <p:cNvSpPr>
                <a:spLocks noChangeArrowheads="1"/>
              </p:cNvSpPr>
              <p:nvPr/>
            </p:nvSpPr>
            <p:spPr bwMode="auto">
              <a:xfrm>
                <a:off x="3492" y="1971"/>
                <a:ext cx="70" cy="3"/>
              </a:xfrm>
              <a:prstGeom prst="rect">
                <a:avLst/>
              </a:prstGeom>
              <a:solidFill>
                <a:srgbClr val="000000"/>
              </a:solidFill>
              <a:ln w="9525">
                <a:noFill/>
                <a:miter lim="800000"/>
                <a:headEnd/>
                <a:tailEnd/>
              </a:ln>
            </p:spPr>
            <p:txBody>
              <a:bodyPr/>
              <a:lstStyle/>
              <a:p>
                <a:endParaRPr lang="en-US"/>
              </a:p>
            </p:txBody>
          </p:sp>
          <p:sp>
            <p:nvSpPr>
              <p:cNvPr id="431197" name="Rectangle 93"/>
              <p:cNvSpPr>
                <a:spLocks noChangeArrowheads="1"/>
              </p:cNvSpPr>
              <p:nvPr/>
            </p:nvSpPr>
            <p:spPr bwMode="auto">
              <a:xfrm>
                <a:off x="3649" y="1963"/>
                <a:ext cx="71" cy="3"/>
              </a:xfrm>
              <a:prstGeom prst="rect">
                <a:avLst/>
              </a:prstGeom>
              <a:solidFill>
                <a:srgbClr val="000000"/>
              </a:solidFill>
              <a:ln w="9525">
                <a:noFill/>
                <a:miter lim="800000"/>
                <a:headEnd/>
                <a:tailEnd/>
              </a:ln>
            </p:spPr>
            <p:txBody>
              <a:bodyPr/>
              <a:lstStyle/>
              <a:p>
                <a:endParaRPr lang="en-US"/>
              </a:p>
            </p:txBody>
          </p:sp>
          <p:sp>
            <p:nvSpPr>
              <p:cNvPr id="431198" name="Rectangle 94"/>
              <p:cNvSpPr>
                <a:spLocks noChangeArrowheads="1"/>
              </p:cNvSpPr>
              <p:nvPr/>
            </p:nvSpPr>
            <p:spPr bwMode="auto">
              <a:xfrm>
                <a:off x="3650" y="1987"/>
                <a:ext cx="70" cy="3"/>
              </a:xfrm>
              <a:prstGeom prst="rect">
                <a:avLst/>
              </a:prstGeom>
              <a:solidFill>
                <a:srgbClr val="000000"/>
              </a:solidFill>
              <a:ln w="9525">
                <a:noFill/>
                <a:miter lim="800000"/>
                <a:headEnd/>
                <a:tailEnd/>
              </a:ln>
            </p:spPr>
            <p:txBody>
              <a:bodyPr/>
              <a:lstStyle/>
              <a:p>
                <a:endParaRPr lang="en-US"/>
              </a:p>
            </p:txBody>
          </p:sp>
          <p:sp>
            <p:nvSpPr>
              <p:cNvPr id="431199" name="Rectangle 95"/>
              <p:cNvSpPr>
                <a:spLocks noChangeArrowheads="1"/>
              </p:cNvSpPr>
              <p:nvPr/>
            </p:nvSpPr>
            <p:spPr bwMode="auto">
              <a:xfrm>
                <a:off x="3440" y="1843"/>
                <a:ext cx="71" cy="3"/>
              </a:xfrm>
              <a:prstGeom prst="rect">
                <a:avLst/>
              </a:prstGeom>
              <a:solidFill>
                <a:srgbClr val="000000"/>
              </a:solidFill>
              <a:ln w="9525">
                <a:noFill/>
                <a:miter lim="800000"/>
                <a:headEnd/>
                <a:tailEnd/>
              </a:ln>
            </p:spPr>
            <p:txBody>
              <a:bodyPr/>
              <a:lstStyle/>
              <a:p>
                <a:endParaRPr lang="en-US"/>
              </a:p>
            </p:txBody>
          </p:sp>
          <p:sp>
            <p:nvSpPr>
              <p:cNvPr id="431200" name="Rectangle 96"/>
              <p:cNvSpPr>
                <a:spLocks noChangeArrowheads="1"/>
              </p:cNvSpPr>
              <p:nvPr/>
            </p:nvSpPr>
            <p:spPr bwMode="auto">
              <a:xfrm>
                <a:off x="3599" y="1872"/>
                <a:ext cx="70" cy="3"/>
              </a:xfrm>
              <a:prstGeom prst="rect">
                <a:avLst/>
              </a:prstGeom>
              <a:solidFill>
                <a:srgbClr val="000000"/>
              </a:solidFill>
              <a:ln w="9525">
                <a:noFill/>
                <a:miter lim="800000"/>
                <a:headEnd/>
                <a:tailEnd/>
              </a:ln>
            </p:spPr>
            <p:txBody>
              <a:bodyPr/>
              <a:lstStyle/>
              <a:p>
                <a:endParaRPr lang="en-US"/>
              </a:p>
            </p:txBody>
          </p:sp>
          <p:grpSp>
            <p:nvGrpSpPr>
              <p:cNvPr id="8" name="Group 97"/>
              <p:cNvGrpSpPr>
                <a:grpSpLocks/>
              </p:cNvGrpSpPr>
              <p:nvPr/>
            </p:nvGrpSpPr>
            <p:grpSpPr bwMode="auto">
              <a:xfrm>
                <a:off x="3227" y="1616"/>
                <a:ext cx="661" cy="700"/>
                <a:chOff x="3227" y="1616"/>
                <a:chExt cx="661" cy="700"/>
              </a:xfrm>
            </p:grpSpPr>
            <p:grpSp>
              <p:nvGrpSpPr>
                <p:cNvPr id="9" name="Group 98"/>
                <p:cNvGrpSpPr>
                  <a:grpSpLocks/>
                </p:cNvGrpSpPr>
                <p:nvPr/>
              </p:nvGrpSpPr>
              <p:grpSpPr bwMode="auto">
                <a:xfrm>
                  <a:off x="3368" y="1616"/>
                  <a:ext cx="340" cy="393"/>
                  <a:chOff x="3368" y="1656"/>
                  <a:chExt cx="305" cy="353"/>
                </a:xfrm>
              </p:grpSpPr>
              <p:sp>
                <p:nvSpPr>
                  <p:cNvPr id="431203" name="Freeform 99"/>
                  <p:cNvSpPr>
                    <a:spLocks/>
                  </p:cNvSpPr>
                  <p:nvPr/>
                </p:nvSpPr>
                <p:spPr bwMode="auto">
                  <a:xfrm>
                    <a:off x="3396" y="1811"/>
                    <a:ext cx="65" cy="198"/>
                  </a:xfrm>
                  <a:custGeom>
                    <a:avLst/>
                    <a:gdLst/>
                    <a:ahLst/>
                    <a:cxnLst>
                      <a:cxn ang="0">
                        <a:pos x="107" y="0"/>
                      </a:cxn>
                      <a:cxn ang="0">
                        <a:pos x="127" y="5"/>
                      </a:cxn>
                      <a:cxn ang="0">
                        <a:pos x="135" y="10"/>
                      </a:cxn>
                      <a:cxn ang="0">
                        <a:pos x="152" y="22"/>
                      </a:cxn>
                      <a:cxn ang="0">
                        <a:pos x="166" y="38"/>
                      </a:cxn>
                      <a:cxn ang="0">
                        <a:pos x="176" y="51"/>
                      </a:cxn>
                      <a:cxn ang="0">
                        <a:pos x="183" y="67"/>
                      </a:cxn>
                      <a:cxn ang="0">
                        <a:pos x="190" y="90"/>
                      </a:cxn>
                      <a:cxn ang="0">
                        <a:pos x="192" y="103"/>
                      </a:cxn>
                      <a:cxn ang="0">
                        <a:pos x="194" y="129"/>
                      </a:cxn>
                      <a:cxn ang="0">
                        <a:pos x="194" y="476"/>
                      </a:cxn>
                      <a:cxn ang="0">
                        <a:pos x="192" y="489"/>
                      </a:cxn>
                      <a:cxn ang="0">
                        <a:pos x="187" y="513"/>
                      </a:cxn>
                      <a:cxn ang="0">
                        <a:pos x="178" y="535"/>
                      </a:cxn>
                      <a:cxn ang="0">
                        <a:pos x="166" y="554"/>
                      </a:cxn>
                      <a:cxn ang="0">
                        <a:pos x="159" y="563"/>
                      </a:cxn>
                      <a:cxn ang="0">
                        <a:pos x="152" y="570"/>
                      </a:cxn>
                      <a:cxn ang="0">
                        <a:pos x="139" y="579"/>
                      </a:cxn>
                      <a:cxn ang="0">
                        <a:pos x="127" y="586"/>
                      </a:cxn>
                      <a:cxn ang="0">
                        <a:pos x="112" y="590"/>
                      </a:cxn>
                      <a:cxn ang="0">
                        <a:pos x="98" y="592"/>
                      </a:cxn>
                      <a:cxn ang="0">
                        <a:pos x="78" y="589"/>
                      </a:cxn>
                      <a:cxn ang="0">
                        <a:pos x="64" y="584"/>
                      </a:cxn>
                      <a:cxn ang="0">
                        <a:pos x="51" y="576"/>
                      </a:cxn>
                      <a:cxn ang="0">
                        <a:pos x="35" y="563"/>
                      </a:cxn>
                      <a:cxn ang="0">
                        <a:pos x="23" y="545"/>
                      </a:cxn>
                      <a:cxn ang="0">
                        <a:pos x="17" y="535"/>
                      </a:cxn>
                      <a:cxn ang="0">
                        <a:pos x="8" y="513"/>
                      </a:cxn>
                      <a:cxn ang="0">
                        <a:pos x="3" y="495"/>
                      </a:cxn>
                      <a:cxn ang="0">
                        <a:pos x="1" y="476"/>
                      </a:cxn>
                      <a:cxn ang="0">
                        <a:pos x="0" y="129"/>
                      </a:cxn>
                      <a:cxn ang="0">
                        <a:pos x="2" y="109"/>
                      </a:cxn>
                      <a:cxn ang="0">
                        <a:pos x="5" y="90"/>
                      </a:cxn>
                      <a:cxn ang="0">
                        <a:pos x="13" y="67"/>
                      </a:cxn>
                      <a:cxn ang="0">
                        <a:pos x="23" y="47"/>
                      </a:cxn>
                      <a:cxn ang="0">
                        <a:pos x="32" y="34"/>
                      </a:cxn>
                      <a:cxn ang="0">
                        <a:pos x="40" y="25"/>
                      </a:cxn>
                      <a:cxn ang="0">
                        <a:pos x="51" y="16"/>
                      </a:cxn>
                      <a:cxn ang="0">
                        <a:pos x="60" y="10"/>
                      </a:cxn>
                      <a:cxn ang="0">
                        <a:pos x="78" y="2"/>
                      </a:cxn>
                      <a:cxn ang="0">
                        <a:pos x="87" y="0"/>
                      </a:cxn>
                    </a:cxnLst>
                    <a:rect l="0" t="0" r="r" b="b"/>
                    <a:pathLst>
                      <a:path w="194" h="592">
                        <a:moveTo>
                          <a:pt x="98" y="0"/>
                        </a:moveTo>
                        <a:lnTo>
                          <a:pt x="107" y="0"/>
                        </a:lnTo>
                        <a:lnTo>
                          <a:pt x="117" y="2"/>
                        </a:lnTo>
                        <a:lnTo>
                          <a:pt x="127" y="5"/>
                        </a:lnTo>
                        <a:lnTo>
                          <a:pt x="131" y="8"/>
                        </a:lnTo>
                        <a:lnTo>
                          <a:pt x="135" y="10"/>
                        </a:lnTo>
                        <a:lnTo>
                          <a:pt x="143" y="16"/>
                        </a:lnTo>
                        <a:lnTo>
                          <a:pt x="152" y="22"/>
                        </a:lnTo>
                        <a:lnTo>
                          <a:pt x="159" y="29"/>
                        </a:lnTo>
                        <a:lnTo>
                          <a:pt x="166" y="38"/>
                        </a:lnTo>
                        <a:lnTo>
                          <a:pt x="172" y="47"/>
                        </a:lnTo>
                        <a:lnTo>
                          <a:pt x="176" y="51"/>
                        </a:lnTo>
                        <a:lnTo>
                          <a:pt x="178" y="57"/>
                        </a:lnTo>
                        <a:lnTo>
                          <a:pt x="183" y="67"/>
                        </a:lnTo>
                        <a:lnTo>
                          <a:pt x="187" y="79"/>
                        </a:lnTo>
                        <a:lnTo>
                          <a:pt x="190" y="90"/>
                        </a:lnTo>
                        <a:lnTo>
                          <a:pt x="191" y="96"/>
                        </a:lnTo>
                        <a:lnTo>
                          <a:pt x="192" y="103"/>
                        </a:lnTo>
                        <a:lnTo>
                          <a:pt x="194" y="115"/>
                        </a:lnTo>
                        <a:lnTo>
                          <a:pt x="194" y="129"/>
                        </a:lnTo>
                        <a:lnTo>
                          <a:pt x="194" y="463"/>
                        </a:lnTo>
                        <a:lnTo>
                          <a:pt x="194" y="476"/>
                        </a:lnTo>
                        <a:lnTo>
                          <a:pt x="193" y="482"/>
                        </a:lnTo>
                        <a:lnTo>
                          <a:pt x="192" y="489"/>
                        </a:lnTo>
                        <a:lnTo>
                          <a:pt x="190" y="501"/>
                        </a:lnTo>
                        <a:lnTo>
                          <a:pt x="187" y="513"/>
                        </a:lnTo>
                        <a:lnTo>
                          <a:pt x="183" y="524"/>
                        </a:lnTo>
                        <a:lnTo>
                          <a:pt x="178" y="535"/>
                        </a:lnTo>
                        <a:lnTo>
                          <a:pt x="172" y="545"/>
                        </a:lnTo>
                        <a:lnTo>
                          <a:pt x="166" y="554"/>
                        </a:lnTo>
                        <a:lnTo>
                          <a:pt x="163" y="559"/>
                        </a:lnTo>
                        <a:lnTo>
                          <a:pt x="159" y="563"/>
                        </a:lnTo>
                        <a:lnTo>
                          <a:pt x="156" y="566"/>
                        </a:lnTo>
                        <a:lnTo>
                          <a:pt x="152" y="570"/>
                        </a:lnTo>
                        <a:lnTo>
                          <a:pt x="143" y="576"/>
                        </a:lnTo>
                        <a:lnTo>
                          <a:pt x="139" y="579"/>
                        </a:lnTo>
                        <a:lnTo>
                          <a:pt x="135" y="582"/>
                        </a:lnTo>
                        <a:lnTo>
                          <a:pt x="127" y="586"/>
                        </a:lnTo>
                        <a:lnTo>
                          <a:pt x="117" y="589"/>
                        </a:lnTo>
                        <a:lnTo>
                          <a:pt x="112" y="590"/>
                        </a:lnTo>
                        <a:lnTo>
                          <a:pt x="107" y="591"/>
                        </a:lnTo>
                        <a:lnTo>
                          <a:pt x="98" y="592"/>
                        </a:lnTo>
                        <a:lnTo>
                          <a:pt x="87" y="591"/>
                        </a:lnTo>
                        <a:lnTo>
                          <a:pt x="78" y="589"/>
                        </a:lnTo>
                        <a:lnTo>
                          <a:pt x="69" y="586"/>
                        </a:lnTo>
                        <a:lnTo>
                          <a:pt x="64" y="584"/>
                        </a:lnTo>
                        <a:lnTo>
                          <a:pt x="60" y="582"/>
                        </a:lnTo>
                        <a:lnTo>
                          <a:pt x="51" y="576"/>
                        </a:lnTo>
                        <a:lnTo>
                          <a:pt x="44" y="570"/>
                        </a:lnTo>
                        <a:lnTo>
                          <a:pt x="35" y="563"/>
                        </a:lnTo>
                        <a:lnTo>
                          <a:pt x="29" y="554"/>
                        </a:lnTo>
                        <a:lnTo>
                          <a:pt x="23" y="545"/>
                        </a:lnTo>
                        <a:lnTo>
                          <a:pt x="20" y="540"/>
                        </a:lnTo>
                        <a:lnTo>
                          <a:pt x="17" y="535"/>
                        </a:lnTo>
                        <a:lnTo>
                          <a:pt x="13" y="524"/>
                        </a:lnTo>
                        <a:lnTo>
                          <a:pt x="8" y="513"/>
                        </a:lnTo>
                        <a:lnTo>
                          <a:pt x="5" y="501"/>
                        </a:lnTo>
                        <a:lnTo>
                          <a:pt x="3" y="495"/>
                        </a:lnTo>
                        <a:lnTo>
                          <a:pt x="2" y="489"/>
                        </a:lnTo>
                        <a:lnTo>
                          <a:pt x="1" y="476"/>
                        </a:lnTo>
                        <a:lnTo>
                          <a:pt x="0" y="463"/>
                        </a:lnTo>
                        <a:lnTo>
                          <a:pt x="0" y="129"/>
                        </a:lnTo>
                        <a:lnTo>
                          <a:pt x="1" y="115"/>
                        </a:lnTo>
                        <a:lnTo>
                          <a:pt x="2" y="109"/>
                        </a:lnTo>
                        <a:lnTo>
                          <a:pt x="2" y="103"/>
                        </a:lnTo>
                        <a:lnTo>
                          <a:pt x="5" y="90"/>
                        </a:lnTo>
                        <a:lnTo>
                          <a:pt x="8" y="79"/>
                        </a:lnTo>
                        <a:lnTo>
                          <a:pt x="13" y="67"/>
                        </a:lnTo>
                        <a:lnTo>
                          <a:pt x="17" y="57"/>
                        </a:lnTo>
                        <a:lnTo>
                          <a:pt x="23" y="47"/>
                        </a:lnTo>
                        <a:lnTo>
                          <a:pt x="29" y="38"/>
                        </a:lnTo>
                        <a:lnTo>
                          <a:pt x="32" y="34"/>
                        </a:lnTo>
                        <a:lnTo>
                          <a:pt x="35" y="29"/>
                        </a:lnTo>
                        <a:lnTo>
                          <a:pt x="40" y="25"/>
                        </a:lnTo>
                        <a:lnTo>
                          <a:pt x="44" y="22"/>
                        </a:lnTo>
                        <a:lnTo>
                          <a:pt x="51" y="16"/>
                        </a:lnTo>
                        <a:lnTo>
                          <a:pt x="55" y="13"/>
                        </a:lnTo>
                        <a:lnTo>
                          <a:pt x="60" y="10"/>
                        </a:lnTo>
                        <a:lnTo>
                          <a:pt x="69" y="5"/>
                        </a:lnTo>
                        <a:lnTo>
                          <a:pt x="78" y="2"/>
                        </a:lnTo>
                        <a:lnTo>
                          <a:pt x="83" y="1"/>
                        </a:lnTo>
                        <a:lnTo>
                          <a:pt x="87" y="0"/>
                        </a:lnTo>
                        <a:lnTo>
                          <a:pt x="98" y="0"/>
                        </a:lnTo>
                        <a:close/>
                      </a:path>
                    </a:pathLst>
                  </a:custGeom>
                  <a:solidFill>
                    <a:schemeClr val="bg1"/>
                  </a:solidFill>
                  <a:ln w="9525">
                    <a:noFill/>
                    <a:round/>
                    <a:headEnd/>
                    <a:tailEnd/>
                  </a:ln>
                </p:spPr>
                <p:txBody>
                  <a:bodyPr/>
                  <a:lstStyle/>
                  <a:p>
                    <a:endParaRPr lang="en-US"/>
                  </a:p>
                </p:txBody>
              </p:sp>
              <p:sp>
                <p:nvSpPr>
                  <p:cNvPr id="431204" name="Freeform 100"/>
                  <p:cNvSpPr>
                    <a:spLocks/>
                  </p:cNvSpPr>
                  <p:nvPr/>
                </p:nvSpPr>
                <p:spPr bwMode="auto">
                  <a:xfrm>
                    <a:off x="3396" y="1811"/>
                    <a:ext cx="65" cy="198"/>
                  </a:xfrm>
                  <a:custGeom>
                    <a:avLst/>
                    <a:gdLst/>
                    <a:ahLst/>
                    <a:cxnLst>
                      <a:cxn ang="0">
                        <a:pos x="107" y="0"/>
                      </a:cxn>
                      <a:cxn ang="0">
                        <a:pos x="127" y="5"/>
                      </a:cxn>
                      <a:cxn ang="0">
                        <a:pos x="135" y="10"/>
                      </a:cxn>
                      <a:cxn ang="0">
                        <a:pos x="152" y="22"/>
                      </a:cxn>
                      <a:cxn ang="0">
                        <a:pos x="166" y="38"/>
                      </a:cxn>
                      <a:cxn ang="0">
                        <a:pos x="176" y="51"/>
                      </a:cxn>
                      <a:cxn ang="0">
                        <a:pos x="183" y="67"/>
                      </a:cxn>
                      <a:cxn ang="0">
                        <a:pos x="190" y="90"/>
                      </a:cxn>
                      <a:cxn ang="0">
                        <a:pos x="192" y="103"/>
                      </a:cxn>
                      <a:cxn ang="0">
                        <a:pos x="194" y="129"/>
                      </a:cxn>
                      <a:cxn ang="0">
                        <a:pos x="194" y="476"/>
                      </a:cxn>
                      <a:cxn ang="0">
                        <a:pos x="192" y="489"/>
                      </a:cxn>
                      <a:cxn ang="0">
                        <a:pos x="187" y="513"/>
                      </a:cxn>
                      <a:cxn ang="0">
                        <a:pos x="178" y="535"/>
                      </a:cxn>
                      <a:cxn ang="0">
                        <a:pos x="166" y="554"/>
                      </a:cxn>
                      <a:cxn ang="0">
                        <a:pos x="159" y="563"/>
                      </a:cxn>
                      <a:cxn ang="0">
                        <a:pos x="152" y="570"/>
                      </a:cxn>
                      <a:cxn ang="0">
                        <a:pos x="139" y="579"/>
                      </a:cxn>
                      <a:cxn ang="0">
                        <a:pos x="127" y="586"/>
                      </a:cxn>
                      <a:cxn ang="0">
                        <a:pos x="112" y="590"/>
                      </a:cxn>
                      <a:cxn ang="0">
                        <a:pos x="98" y="592"/>
                      </a:cxn>
                      <a:cxn ang="0">
                        <a:pos x="78" y="589"/>
                      </a:cxn>
                      <a:cxn ang="0">
                        <a:pos x="64" y="584"/>
                      </a:cxn>
                      <a:cxn ang="0">
                        <a:pos x="51" y="576"/>
                      </a:cxn>
                      <a:cxn ang="0">
                        <a:pos x="35" y="563"/>
                      </a:cxn>
                      <a:cxn ang="0">
                        <a:pos x="23" y="545"/>
                      </a:cxn>
                      <a:cxn ang="0">
                        <a:pos x="17" y="535"/>
                      </a:cxn>
                      <a:cxn ang="0">
                        <a:pos x="8" y="513"/>
                      </a:cxn>
                      <a:cxn ang="0">
                        <a:pos x="3" y="495"/>
                      </a:cxn>
                      <a:cxn ang="0">
                        <a:pos x="1" y="476"/>
                      </a:cxn>
                      <a:cxn ang="0">
                        <a:pos x="0" y="129"/>
                      </a:cxn>
                      <a:cxn ang="0">
                        <a:pos x="2" y="109"/>
                      </a:cxn>
                      <a:cxn ang="0">
                        <a:pos x="5" y="90"/>
                      </a:cxn>
                      <a:cxn ang="0">
                        <a:pos x="13" y="67"/>
                      </a:cxn>
                      <a:cxn ang="0">
                        <a:pos x="23" y="47"/>
                      </a:cxn>
                      <a:cxn ang="0">
                        <a:pos x="32" y="34"/>
                      </a:cxn>
                      <a:cxn ang="0">
                        <a:pos x="40" y="25"/>
                      </a:cxn>
                      <a:cxn ang="0">
                        <a:pos x="51" y="16"/>
                      </a:cxn>
                      <a:cxn ang="0">
                        <a:pos x="60" y="10"/>
                      </a:cxn>
                      <a:cxn ang="0">
                        <a:pos x="78" y="2"/>
                      </a:cxn>
                      <a:cxn ang="0">
                        <a:pos x="87" y="0"/>
                      </a:cxn>
                    </a:cxnLst>
                    <a:rect l="0" t="0" r="r" b="b"/>
                    <a:pathLst>
                      <a:path w="194" h="592">
                        <a:moveTo>
                          <a:pt x="98" y="0"/>
                        </a:moveTo>
                        <a:lnTo>
                          <a:pt x="107" y="0"/>
                        </a:lnTo>
                        <a:lnTo>
                          <a:pt x="117" y="2"/>
                        </a:lnTo>
                        <a:lnTo>
                          <a:pt x="127" y="5"/>
                        </a:lnTo>
                        <a:lnTo>
                          <a:pt x="131" y="8"/>
                        </a:lnTo>
                        <a:lnTo>
                          <a:pt x="135" y="10"/>
                        </a:lnTo>
                        <a:lnTo>
                          <a:pt x="143" y="16"/>
                        </a:lnTo>
                        <a:lnTo>
                          <a:pt x="152" y="22"/>
                        </a:lnTo>
                        <a:lnTo>
                          <a:pt x="159" y="29"/>
                        </a:lnTo>
                        <a:lnTo>
                          <a:pt x="166" y="38"/>
                        </a:lnTo>
                        <a:lnTo>
                          <a:pt x="172" y="47"/>
                        </a:lnTo>
                        <a:lnTo>
                          <a:pt x="176" y="51"/>
                        </a:lnTo>
                        <a:lnTo>
                          <a:pt x="178" y="57"/>
                        </a:lnTo>
                        <a:lnTo>
                          <a:pt x="183" y="67"/>
                        </a:lnTo>
                        <a:lnTo>
                          <a:pt x="187" y="79"/>
                        </a:lnTo>
                        <a:lnTo>
                          <a:pt x="190" y="90"/>
                        </a:lnTo>
                        <a:lnTo>
                          <a:pt x="191" y="96"/>
                        </a:lnTo>
                        <a:lnTo>
                          <a:pt x="192" y="103"/>
                        </a:lnTo>
                        <a:lnTo>
                          <a:pt x="194" y="115"/>
                        </a:lnTo>
                        <a:lnTo>
                          <a:pt x="194" y="129"/>
                        </a:lnTo>
                        <a:lnTo>
                          <a:pt x="194" y="463"/>
                        </a:lnTo>
                        <a:lnTo>
                          <a:pt x="194" y="476"/>
                        </a:lnTo>
                        <a:lnTo>
                          <a:pt x="193" y="482"/>
                        </a:lnTo>
                        <a:lnTo>
                          <a:pt x="192" y="489"/>
                        </a:lnTo>
                        <a:lnTo>
                          <a:pt x="190" y="501"/>
                        </a:lnTo>
                        <a:lnTo>
                          <a:pt x="187" y="513"/>
                        </a:lnTo>
                        <a:lnTo>
                          <a:pt x="183" y="524"/>
                        </a:lnTo>
                        <a:lnTo>
                          <a:pt x="178" y="535"/>
                        </a:lnTo>
                        <a:lnTo>
                          <a:pt x="172" y="545"/>
                        </a:lnTo>
                        <a:lnTo>
                          <a:pt x="166" y="554"/>
                        </a:lnTo>
                        <a:lnTo>
                          <a:pt x="163" y="559"/>
                        </a:lnTo>
                        <a:lnTo>
                          <a:pt x="159" y="563"/>
                        </a:lnTo>
                        <a:lnTo>
                          <a:pt x="156" y="566"/>
                        </a:lnTo>
                        <a:lnTo>
                          <a:pt x="152" y="570"/>
                        </a:lnTo>
                        <a:lnTo>
                          <a:pt x="143" y="576"/>
                        </a:lnTo>
                        <a:lnTo>
                          <a:pt x="139" y="579"/>
                        </a:lnTo>
                        <a:lnTo>
                          <a:pt x="135" y="582"/>
                        </a:lnTo>
                        <a:lnTo>
                          <a:pt x="127" y="586"/>
                        </a:lnTo>
                        <a:lnTo>
                          <a:pt x="117" y="589"/>
                        </a:lnTo>
                        <a:lnTo>
                          <a:pt x="112" y="590"/>
                        </a:lnTo>
                        <a:lnTo>
                          <a:pt x="107" y="591"/>
                        </a:lnTo>
                        <a:lnTo>
                          <a:pt x="98" y="592"/>
                        </a:lnTo>
                        <a:lnTo>
                          <a:pt x="87" y="591"/>
                        </a:lnTo>
                        <a:lnTo>
                          <a:pt x="78" y="589"/>
                        </a:lnTo>
                        <a:lnTo>
                          <a:pt x="69" y="586"/>
                        </a:lnTo>
                        <a:lnTo>
                          <a:pt x="64" y="584"/>
                        </a:lnTo>
                        <a:lnTo>
                          <a:pt x="60" y="582"/>
                        </a:lnTo>
                        <a:lnTo>
                          <a:pt x="51" y="576"/>
                        </a:lnTo>
                        <a:lnTo>
                          <a:pt x="44" y="570"/>
                        </a:lnTo>
                        <a:lnTo>
                          <a:pt x="35" y="563"/>
                        </a:lnTo>
                        <a:lnTo>
                          <a:pt x="29" y="554"/>
                        </a:lnTo>
                        <a:lnTo>
                          <a:pt x="23" y="545"/>
                        </a:lnTo>
                        <a:lnTo>
                          <a:pt x="20" y="540"/>
                        </a:lnTo>
                        <a:lnTo>
                          <a:pt x="17" y="535"/>
                        </a:lnTo>
                        <a:lnTo>
                          <a:pt x="13" y="524"/>
                        </a:lnTo>
                        <a:lnTo>
                          <a:pt x="8" y="513"/>
                        </a:lnTo>
                        <a:lnTo>
                          <a:pt x="5" y="501"/>
                        </a:lnTo>
                        <a:lnTo>
                          <a:pt x="3" y="495"/>
                        </a:lnTo>
                        <a:lnTo>
                          <a:pt x="2" y="489"/>
                        </a:lnTo>
                        <a:lnTo>
                          <a:pt x="1" y="476"/>
                        </a:lnTo>
                        <a:lnTo>
                          <a:pt x="0" y="463"/>
                        </a:lnTo>
                        <a:lnTo>
                          <a:pt x="0" y="129"/>
                        </a:lnTo>
                        <a:lnTo>
                          <a:pt x="1" y="115"/>
                        </a:lnTo>
                        <a:lnTo>
                          <a:pt x="2" y="109"/>
                        </a:lnTo>
                        <a:lnTo>
                          <a:pt x="2" y="103"/>
                        </a:lnTo>
                        <a:lnTo>
                          <a:pt x="5" y="90"/>
                        </a:lnTo>
                        <a:lnTo>
                          <a:pt x="8" y="79"/>
                        </a:lnTo>
                        <a:lnTo>
                          <a:pt x="13" y="67"/>
                        </a:lnTo>
                        <a:lnTo>
                          <a:pt x="17" y="57"/>
                        </a:lnTo>
                        <a:lnTo>
                          <a:pt x="23" y="47"/>
                        </a:lnTo>
                        <a:lnTo>
                          <a:pt x="29" y="38"/>
                        </a:lnTo>
                        <a:lnTo>
                          <a:pt x="32" y="34"/>
                        </a:lnTo>
                        <a:lnTo>
                          <a:pt x="35" y="29"/>
                        </a:lnTo>
                        <a:lnTo>
                          <a:pt x="40" y="25"/>
                        </a:lnTo>
                        <a:lnTo>
                          <a:pt x="44" y="22"/>
                        </a:lnTo>
                        <a:lnTo>
                          <a:pt x="51" y="16"/>
                        </a:lnTo>
                        <a:lnTo>
                          <a:pt x="55" y="13"/>
                        </a:lnTo>
                        <a:lnTo>
                          <a:pt x="60" y="10"/>
                        </a:lnTo>
                        <a:lnTo>
                          <a:pt x="69" y="5"/>
                        </a:lnTo>
                        <a:lnTo>
                          <a:pt x="78" y="2"/>
                        </a:lnTo>
                        <a:lnTo>
                          <a:pt x="83" y="1"/>
                        </a:lnTo>
                        <a:lnTo>
                          <a:pt x="87" y="0"/>
                        </a:lnTo>
                        <a:lnTo>
                          <a:pt x="98" y="0"/>
                        </a:lnTo>
                      </a:path>
                    </a:pathLst>
                  </a:custGeom>
                  <a:noFill/>
                  <a:ln w="1588">
                    <a:solidFill>
                      <a:srgbClr val="000000"/>
                    </a:solidFill>
                    <a:prstDash val="solid"/>
                    <a:round/>
                    <a:headEnd/>
                    <a:tailEnd/>
                  </a:ln>
                </p:spPr>
                <p:txBody>
                  <a:bodyPr/>
                  <a:lstStyle/>
                  <a:p>
                    <a:endParaRPr lang="en-US"/>
                  </a:p>
                </p:txBody>
              </p:sp>
              <p:sp>
                <p:nvSpPr>
                  <p:cNvPr id="431205" name="Rectangle 101"/>
                  <p:cNvSpPr>
                    <a:spLocks noChangeArrowheads="1"/>
                  </p:cNvSpPr>
                  <p:nvPr/>
                </p:nvSpPr>
                <p:spPr bwMode="auto">
                  <a:xfrm>
                    <a:off x="3393" y="1854"/>
                    <a:ext cx="70" cy="3"/>
                  </a:xfrm>
                  <a:prstGeom prst="rect">
                    <a:avLst/>
                  </a:prstGeom>
                  <a:solidFill>
                    <a:srgbClr val="000000"/>
                  </a:solidFill>
                  <a:ln w="9525">
                    <a:noFill/>
                    <a:miter lim="800000"/>
                    <a:headEnd/>
                    <a:tailEnd/>
                  </a:ln>
                </p:spPr>
                <p:txBody>
                  <a:bodyPr/>
                  <a:lstStyle/>
                  <a:p>
                    <a:endParaRPr lang="en-US"/>
                  </a:p>
                </p:txBody>
              </p:sp>
              <p:sp>
                <p:nvSpPr>
                  <p:cNvPr id="431206" name="Line 102"/>
                  <p:cNvSpPr>
                    <a:spLocks noChangeShapeType="1"/>
                  </p:cNvSpPr>
                  <p:nvPr/>
                </p:nvSpPr>
                <p:spPr bwMode="auto">
                  <a:xfrm>
                    <a:off x="3462" y="1854"/>
                    <a:ext cx="1" cy="10"/>
                  </a:xfrm>
                  <a:prstGeom prst="line">
                    <a:avLst/>
                  </a:prstGeom>
                  <a:noFill/>
                  <a:ln w="1588">
                    <a:solidFill>
                      <a:srgbClr val="000000"/>
                    </a:solidFill>
                    <a:round/>
                    <a:headEnd/>
                    <a:tailEnd/>
                  </a:ln>
                </p:spPr>
                <p:txBody>
                  <a:bodyPr/>
                  <a:lstStyle/>
                  <a:p>
                    <a:endParaRPr lang="en-US"/>
                  </a:p>
                </p:txBody>
              </p:sp>
              <p:sp>
                <p:nvSpPr>
                  <p:cNvPr id="431207" name="Line 103"/>
                  <p:cNvSpPr>
                    <a:spLocks noChangeShapeType="1"/>
                  </p:cNvSpPr>
                  <p:nvPr/>
                </p:nvSpPr>
                <p:spPr bwMode="auto">
                  <a:xfrm>
                    <a:off x="3394" y="1855"/>
                    <a:ext cx="1" cy="9"/>
                  </a:xfrm>
                  <a:prstGeom prst="line">
                    <a:avLst/>
                  </a:prstGeom>
                  <a:noFill/>
                  <a:ln w="1588">
                    <a:solidFill>
                      <a:srgbClr val="000000"/>
                    </a:solidFill>
                    <a:round/>
                    <a:headEnd/>
                    <a:tailEnd/>
                  </a:ln>
                </p:spPr>
                <p:txBody>
                  <a:bodyPr/>
                  <a:lstStyle/>
                  <a:p>
                    <a:endParaRPr lang="en-US"/>
                  </a:p>
                </p:txBody>
              </p:sp>
              <p:sp>
                <p:nvSpPr>
                  <p:cNvPr id="431208" name="Line 104"/>
                  <p:cNvSpPr>
                    <a:spLocks noChangeShapeType="1"/>
                  </p:cNvSpPr>
                  <p:nvPr/>
                </p:nvSpPr>
                <p:spPr bwMode="auto">
                  <a:xfrm>
                    <a:off x="3426" y="1855"/>
                    <a:ext cx="1" cy="8"/>
                  </a:xfrm>
                  <a:prstGeom prst="line">
                    <a:avLst/>
                  </a:prstGeom>
                  <a:noFill/>
                  <a:ln w="1588">
                    <a:solidFill>
                      <a:srgbClr val="000000"/>
                    </a:solidFill>
                    <a:round/>
                    <a:headEnd/>
                    <a:tailEnd/>
                  </a:ln>
                </p:spPr>
                <p:txBody>
                  <a:bodyPr/>
                  <a:lstStyle/>
                  <a:p>
                    <a:endParaRPr lang="en-US"/>
                  </a:p>
                </p:txBody>
              </p:sp>
              <p:sp>
                <p:nvSpPr>
                  <p:cNvPr id="431209" name="Rectangle 105"/>
                  <p:cNvSpPr>
                    <a:spLocks noChangeArrowheads="1"/>
                  </p:cNvSpPr>
                  <p:nvPr/>
                </p:nvSpPr>
                <p:spPr bwMode="auto">
                  <a:xfrm>
                    <a:off x="3394" y="1875"/>
                    <a:ext cx="70" cy="3"/>
                  </a:xfrm>
                  <a:prstGeom prst="rect">
                    <a:avLst/>
                  </a:prstGeom>
                  <a:solidFill>
                    <a:srgbClr val="000000"/>
                  </a:solidFill>
                  <a:ln w="9525">
                    <a:noFill/>
                    <a:miter lim="800000"/>
                    <a:headEnd/>
                    <a:tailEnd/>
                  </a:ln>
                </p:spPr>
                <p:txBody>
                  <a:bodyPr/>
                  <a:lstStyle/>
                  <a:p>
                    <a:endParaRPr lang="en-US"/>
                  </a:p>
                </p:txBody>
              </p:sp>
              <p:sp>
                <p:nvSpPr>
                  <p:cNvPr id="431210" name="Rectangle 106"/>
                  <p:cNvSpPr>
                    <a:spLocks noChangeArrowheads="1"/>
                  </p:cNvSpPr>
                  <p:nvPr/>
                </p:nvSpPr>
                <p:spPr bwMode="auto">
                  <a:xfrm>
                    <a:off x="3394" y="1882"/>
                    <a:ext cx="70" cy="3"/>
                  </a:xfrm>
                  <a:prstGeom prst="rect">
                    <a:avLst/>
                  </a:prstGeom>
                  <a:solidFill>
                    <a:srgbClr val="000000"/>
                  </a:solidFill>
                  <a:ln w="9525">
                    <a:noFill/>
                    <a:miter lim="800000"/>
                    <a:headEnd/>
                    <a:tailEnd/>
                  </a:ln>
                </p:spPr>
                <p:txBody>
                  <a:bodyPr/>
                  <a:lstStyle/>
                  <a:p>
                    <a:endParaRPr lang="en-US"/>
                  </a:p>
                </p:txBody>
              </p:sp>
              <p:sp>
                <p:nvSpPr>
                  <p:cNvPr id="431211" name="Line 107"/>
                  <p:cNvSpPr>
                    <a:spLocks noChangeShapeType="1"/>
                  </p:cNvSpPr>
                  <p:nvPr/>
                </p:nvSpPr>
                <p:spPr bwMode="auto">
                  <a:xfrm>
                    <a:off x="3463" y="1875"/>
                    <a:ext cx="1" cy="9"/>
                  </a:xfrm>
                  <a:prstGeom prst="line">
                    <a:avLst/>
                  </a:prstGeom>
                  <a:noFill/>
                  <a:ln w="1588">
                    <a:solidFill>
                      <a:srgbClr val="000000"/>
                    </a:solidFill>
                    <a:round/>
                    <a:headEnd/>
                    <a:tailEnd/>
                  </a:ln>
                </p:spPr>
                <p:txBody>
                  <a:bodyPr/>
                  <a:lstStyle/>
                  <a:p>
                    <a:endParaRPr lang="en-US"/>
                  </a:p>
                </p:txBody>
              </p:sp>
              <p:sp>
                <p:nvSpPr>
                  <p:cNvPr id="431212" name="Line 108"/>
                  <p:cNvSpPr>
                    <a:spLocks noChangeShapeType="1"/>
                  </p:cNvSpPr>
                  <p:nvPr/>
                </p:nvSpPr>
                <p:spPr bwMode="auto">
                  <a:xfrm>
                    <a:off x="3395" y="1875"/>
                    <a:ext cx="1" cy="9"/>
                  </a:xfrm>
                  <a:prstGeom prst="line">
                    <a:avLst/>
                  </a:prstGeom>
                  <a:noFill/>
                  <a:ln w="1588">
                    <a:solidFill>
                      <a:srgbClr val="000000"/>
                    </a:solidFill>
                    <a:round/>
                    <a:headEnd/>
                    <a:tailEnd/>
                  </a:ln>
                </p:spPr>
                <p:txBody>
                  <a:bodyPr/>
                  <a:lstStyle/>
                  <a:p>
                    <a:endParaRPr lang="en-US"/>
                  </a:p>
                </p:txBody>
              </p:sp>
              <p:sp>
                <p:nvSpPr>
                  <p:cNvPr id="431213" name="Line 109"/>
                  <p:cNvSpPr>
                    <a:spLocks noChangeShapeType="1"/>
                  </p:cNvSpPr>
                  <p:nvPr/>
                </p:nvSpPr>
                <p:spPr bwMode="auto">
                  <a:xfrm>
                    <a:off x="3426" y="1875"/>
                    <a:ext cx="1" cy="9"/>
                  </a:xfrm>
                  <a:prstGeom prst="line">
                    <a:avLst/>
                  </a:prstGeom>
                  <a:noFill/>
                  <a:ln w="1588">
                    <a:solidFill>
                      <a:srgbClr val="000000"/>
                    </a:solidFill>
                    <a:round/>
                    <a:headEnd/>
                    <a:tailEnd/>
                  </a:ln>
                </p:spPr>
                <p:txBody>
                  <a:bodyPr/>
                  <a:lstStyle/>
                  <a:p>
                    <a:endParaRPr lang="en-US"/>
                  </a:p>
                </p:txBody>
              </p:sp>
              <p:sp>
                <p:nvSpPr>
                  <p:cNvPr id="431214" name="Freeform 110"/>
                  <p:cNvSpPr>
                    <a:spLocks/>
                  </p:cNvSpPr>
                  <p:nvPr/>
                </p:nvSpPr>
                <p:spPr bwMode="auto">
                  <a:xfrm>
                    <a:off x="3444" y="1793"/>
                    <a:ext cx="64" cy="197"/>
                  </a:xfrm>
                  <a:custGeom>
                    <a:avLst/>
                    <a:gdLst/>
                    <a:ahLst/>
                    <a:cxnLst>
                      <a:cxn ang="0">
                        <a:pos x="107" y="1"/>
                      </a:cxn>
                      <a:cxn ang="0">
                        <a:pos x="126" y="5"/>
                      </a:cxn>
                      <a:cxn ang="0">
                        <a:pos x="134" y="10"/>
                      </a:cxn>
                      <a:cxn ang="0">
                        <a:pos x="151" y="22"/>
                      </a:cxn>
                      <a:cxn ang="0">
                        <a:pos x="165" y="37"/>
                      </a:cxn>
                      <a:cxn ang="0">
                        <a:pos x="175" y="51"/>
                      </a:cxn>
                      <a:cxn ang="0">
                        <a:pos x="182" y="67"/>
                      </a:cxn>
                      <a:cxn ang="0">
                        <a:pos x="189" y="91"/>
                      </a:cxn>
                      <a:cxn ang="0">
                        <a:pos x="192" y="102"/>
                      </a:cxn>
                      <a:cxn ang="0">
                        <a:pos x="193" y="128"/>
                      </a:cxn>
                      <a:cxn ang="0">
                        <a:pos x="193" y="476"/>
                      </a:cxn>
                      <a:cxn ang="0">
                        <a:pos x="192" y="489"/>
                      </a:cxn>
                      <a:cxn ang="0">
                        <a:pos x="186" y="513"/>
                      </a:cxn>
                      <a:cxn ang="0">
                        <a:pos x="178" y="535"/>
                      </a:cxn>
                      <a:cxn ang="0">
                        <a:pos x="165" y="554"/>
                      </a:cxn>
                      <a:cxn ang="0">
                        <a:pos x="159" y="562"/>
                      </a:cxn>
                      <a:cxn ang="0">
                        <a:pos x="151" y="570"/>
                      </a:cxn>
                      <a:cxn ang="0">
                        <a:pos x="139" y="579"/>
                      </a:cxn>
                      <a:cxn ang="0">
                        <a:pos x="126" y="585"/>
                      </a:cxn>
                      <a:cxn ang="0">
                        <a:pos x="111" y="591"/>
                      </a:cxn>
                      <a:cxn ang="0">
                        <a:pos x="97" y="592"/>
                      </a:cxn>
                      <a:cxn ang="0">
                        <a:pos x="77" y="588"/>
                      </a:cxn>
                      <a:cxn ang="0">
                        <a:pos x="64" y="583"/>
                      </a:cxn>
                      <a:cxn ang="0">
                        <a:pos x="51" y="576"/>
                      </a:cxn>
                      <a:cxn ang="0">
                        <a:pos x="36" y="562"/>
                      </a:cxn>
                      <a:cxn ang="0">
                        <a:pos x="22" y="545"/>
                      </a:cxn>
                      <a:cxn ang="0">
                        <a:pos x="17" y="535"/>
                      </a:cxn>
                      <a:cxn ang="0">
                        <a:pos x="8" y="513"/>
                      </a:cxn>
                      <a:cxn ang="0">
                        <a:pos x="3" y="495"/>
                      </a:cxn>
                      <a:cxn ang="0">
                        <a:pos x="0" y="476"/>
                      </a:cxn>
                      <a:cxn ang="0">
                        <a:pos x="0" y="128"/>
                      </a:cxn>
                      <a:cxn ang="0">
                        <a:pos x="1" y="108"/>
                      </a:cxn>
                      <a:cxn ang="0">
                        <a:pos x="4" y="91"/>
                      </a:cxn>
                      <a:cxn ang="0">
                        <a:pos x="12" y="67"/>
                      </a:cxn>
                      <a:cxn ang="0">
                        <a:pos x="22" y="47"/>
                      </a:cxn>
                      <a:cxn ang="0">
                        <a:pos x="31" y="33"/>
                      </a:cxn>
                      <a:cxn ang="0">
                        <a:pos x="39" y="25"/>
                      </a:cxn>
                      <a:cxn ang="0">
                        <a:pos x="51" y="16"/>
                      </a:cxn>
                      <a:cxn ang="0">
                        <a:pos x="59" y="10"/>
                      </a:cxn>
                      <a:cxn ang="0">
                        <a:pos x="77" y="2"/>
                      </a:cxn>
                      <a:cxn ang="0">
                        <a:pos x="87" y="1"/>
                      </a:cxn>
                    </a:cxnLst>
                    <a:rect l="0" t="0" r="r" b="b"/>
                    <a:pathLst>
                      <a:path w="193" h="592">
                        <a:moveTo>
                          <a:pt x="97" y="0"/>
                        </a:moveTo>
                        <a:lnTo>
                          <a:pt x="107" y="1"/>
                        </a:lnTo>
                        <a:lnTo>
                          <a:pt x="117" y="2"/>
                        </a:lnTo>
                        <a:lnTo>
                          <a:pt x="126" y="5"/>
                        </a:lnTo>
                        <a:lnTo>
                          <a:pt x="130" y="7"/>
                        </a:lnTo>
                        <a:lnTo>
                          <a:pt x="134" y="10"/>
                        </a:lnTo>
                        <a:lnTo>
                          <a:pt x="144" y="16"/>
                        </a:lnTo>
                        <a:lnTo>
                          <a:pt x="151" y="22"/>
                        </a:lnTo>
                        <a:lnTo>
                          <a:pt x="159" y="29"/>
                        </a:lnTo>
                        <a:lnTo>
                          <a:pt x="165" y="37"/>
                        </a:lnTo>
                        <a:lnTo>
                          <a:pt x="172" y="47"/>
                        </a:lnTo>
                        <a:lnTo>
                          <a:pt x="175" y="51"/>
                        </a:lnTo>
                        <a:lnTo>
                          <a:pt x="178" y="56"/>
                        </a:lnTo>
                        <a:lnTo>
                          <a:pt x="182" y="67"/>
                        </a:lnTo>
                        <a:lnTo>
                          <a:pt x="186" y="78"/>
                        </a:lnTo>
                        <a:lnTo>
                          <a:pt x="189" y="91"/>
                        </a:lnTo>
                        <a:lnTo>
                          <a:pt x="191" y="96"/>
                        </a:lnTo>
                        <a:lnTo>
                          <a:pt x="192" y="102"/>
                        </a:lnTo>
                        <a:lnTo>
                          <a:pt x="193" y="116"/>
                        </a:lnTo>
                        <a:lnTo>
                          <a:pt x="193" y="128"/>
                        </a:lnTo>
                        <a:lnTo>
                          <a:pt x="193" y="463"/>
                        </a:lnTo>
                        <a:lnTo>
                          <a:pt x="193" y="476"/>
                        </a:lnTo>
                        <a:lnTo>
                          <a:pt x="192" y="482"/>
                        </a:lnTo>
                        <a:lnTo>
                          <a:pt x="192" y="489"/>
                        </a:lnTo>
                        <a:lnTo>
                          <a:pt x="189" y="501"/>
                        </a:lnTo>
                        <a:lnTo>
                          <a:pt x="186" y="513"/>
                        </a:lnTo>
                        <a:lnTo>
                          <a:pt x="182" y="524"/>
                        </a:lnTo>
                        <a:lnTo>
                          <a:pt x="178" y="535"/>
                        </a:lnTo>
                        <a:lnTo>
                          <a:pt x="172" y="545"/>
                        </a:lnTo>
                        <a:lnTo>
                          <a:pt x="165" y="554"/>
                        </a:lnTo>
                        <a:lnTo>
                          <a:pt x="162" y="558"/>
                        </a:lnTo>
                        <a:lnTo>
                          <a:pt x="159" y="562"/>
                        </a:lnTo>
                        <a:lnTo>
                          <a:pt x="155" y="566"/>
                        </a:lnTo>
                        <a:lnTo>
                          <a:pt x="151" y="570"/>
                        </a:lnTo>
                        <a:lnTo>
                          <a:pt x="144" y="576"/>
                        </a:lnTo>
                        <a:lnTo>
                          <a:pt x="139" y="579"/>
                        </a:lnTo>
                        <a:lnTo>
                          <a:pt x="134" y="581"/>
                        </a:lnTo>
                        <a:lnTo>
                          <a:pt x="126" y="585"/>
                        </a:lnTo>
                        <a:lnTo>
                          <a:pt x="117" y="588"/>
                        </a:lnTo>
                        <a:lnTo>
                          <a:pt x="111" y="591"/>
                        </a:lnTo>
                        <a:lnTo>
                          <a:pt x="107" y="591"/>
                        </a:lnTo>
                        <a:lnTo>
                          <a:pt x="97" y="592"/>
                        </a:lnTo>
                        <a:lnTo>
                          <a:pt x="87" y="591"/>
                        </a:lnTo>
                        <a:lnTo>
                          <a:pt x="77" y="588"/>
                        </a:lnTo>
                        <a:lnTo>
                          <a:pt x="68" y="585"/>
                        </a:lnTo>
                        <a:lnTo>
                          <a:pt x="64" y="583"/>
                        </a:lnTo>
                        <a:lnTo>
                          <a:pt x="59" y="581"/>
                        </a:lnTo>
                        <a:lnTo>
                          <a:pt x="51" y="576"/>
                        </a:lnTo>
                        <a:lnTo>
                          <a:pt x="43" y="570"/>
                        </a:lnTo>
                        <a:lnTo>
                          <a:pt x="36" y="562"/>
                        </a:lnTo>
                        <a:lnTo>
                          <a:pt x="28" y="554"/>
                        </a:lnTo>
                        <a:lnTo>
                          <a:pt x="22" y="545"/>
                        </a:lnTo>
                        <a:lnTo>
                          <a:pt x="19" y="539"/>
                        </a:lnTo>
                        <a:lnTo>
                          <a:pt x="17" y="535"/>
                        </a:lnTo>
                        <a:lnTo>
                          <a:pt x="12" y="524"/>
                        </a:lnTo>
                        <a:lnTo>
                          <a:pt x="8" y="513"/>
                        </a:lnTo>
                        <a:lnTo>
                          <a:pt x="4" y="501"/>
                        </a:lnTo>
                        <a:lnTo>
                          <a:pt x="3" y="495"/>
                        </a:lnTo>
                        <a:lnTo>
                          <a:pt x="2" y="489"/>
                        </a:lnTo>
                        <a:lnTo>
                          <a:pt x="0" y="476"/>
                        </a:lnTo>
                        <a:lnTo>
                          <a:pt x="0" y="463"/>
                        </a:lnTo>
                        <a:lnTo>
                          <a:pt x="0" y="128"/>
                        </a:lnTo>
                        <a:lnTo>
                          <a:pt x="0" y="116"/>
                        </a:lnTo>
                        <a:lnTo>
                          <a:pt x="1" y="108"/>
                        </a:lnTo>
                        <a:lnTo>
                          <a:pt x="2" y="102"/>
                        </a:lnTo>
                        <a:lnTo>
                          <a:pt x="4" y="91"/>
                        </a:lnTo>
                        <a:lnTo>
                          <a:pt x="8" y="78"/>
                        </a:lnTo>
                        <a:lnTo>
                          <a:pt x="12" y="67"/>
                        </a:lnTo>
                        <a:lnTo>
                          <a:pt x="17" y="56"/>
                        </a:lnTo>
                        <a:lnTo>
                          <a:pt x="22" y="47"/>
                        </a:lnTo>
                        <a:lnTo>
                          <a:pt x="28" y="37"/>
                        </a:lnTo>
                        <a:lnTo>
                          <a:pt x="31" y="33"/>
                        </a:lnTo>
                        <a:lnTo>
                          <a:pt x="36" y="29"/>
                        </a:lnTo>
                        <a:lnTo>
                          <a:pt x="39" y="25"/>
                        </a:lnTo>
                        <a:lnTo>
                          <a:pt x="43" y="22"/>
                        </a:lnTo>
                        <a:lnTo>
                          <a:pt x="51" y="16"/>
                        </a:lnTo>
                        <a:lnTo>
                          <a:pt x="55" y="12"/>
                        </a:lnTo>
                        <a:lnTo>
                          <a:pt x="59" y="10"/>
                        </a:lnTo>
                        <a:lnTo>
                          <a:pt x="68" y="5"/>
                        </a:lnTo>
                        <a:lnTo>
                          <a:pt x="77" y="2"/>
                        </a:lnTo>
                        <a:lnTo>
                          <a:pt x="82" y="1"/>
                        </a:lnTo>
                        <a:lnTo>
                          <a:pt x="87" y="1"/>
                        </a:lnTo>
                        <a:lnTo>
                          <a:pt x="97" y="0"/>
                        </a:lnTo>
                        <a:close/>
                      </a:path>
                    </a:pathLst>
                  </a:custGeom>
                  <a:solidFill>
                    <a:schemeClr val="bg1"/>
                  </a:solidFill>
                  <a:ln w="9525">
                    <a:noFill/>
                    <a:round/>
                    <a:headEnd/>
                    <a:tailEnd/>
                  </a:ln>
                </p:spPr>
                <p:txBody>
                  <a:bodyPr/>
                  <a:lstStyle/>
                  <a:p>
                    <a:endParaRPr lang="en-US"/>
                  </a:p>
                </p:txBody>
              </p:sp>
              <p:sp>
                <p:nvSpPr>
                  <p:cNvPr id="431215" name="Freeform 111"/>
                  <p:cNvSpPr>
                    <a:spLocks/>
                  </p:cNvSpPr>
                  <p:nvPr/>
                </p:nvSpPr>
                <p:spPr bwMode="auto">
                  <a:xfrm>
                    <a:off x="3444" y="1793"/>
                    <a:ext cx="64" cy="197"/>
                  </a:xfrm>
                  <a:custGeom>
                    <a:avLst/>
                    <a:gdLst/>
                    <a:ahLst/>
                    <a:cxnLst>
                      <a:cxn ang="0">
                        <a:pos x="107" y="1"/>
                      </a:cxn>
                      <a:cxn ang="0">
                        <a:pos x="126" y="5"/>
                      </a:cxn>
                      <a:cxn ang="0">
                        <a:pos x="134" y="10"/>
                      </a:cxn>
                      <a:cxn ang="0">
                        <a:pos x="151" y="22"/>
                      </a:cxn>
                      <a:cxn ang="0">
                        <a:pos x="165" y="37"/>
                      </a:cxn>
                      <a:cxn ang="0">
                        <a:pos x="175" y="51"/>
                      </a:cxn>
                      <a:cxn ang="0">
                        <a:pos x="182" y="67"/>
                      </a:cxn>
                      <a:cxn ang="0">
                        <a:pos x="189" y="91"/>
                      </a:cxn>
                      <a:cxn ang="0">
                        <a:pos x="192" y="102"/>
                      </a:cxn>
                      <a:cxn ang="0">
                        <a:pos x="193" y="128"/>
                      </a:cxn>
                      <a:cxn ang="0">
                        <a:pos x="193" y="476"/>
                      </a:cxn>
                      <a:cxn ang="0">
                        <a:pos x="192" y="489"/>
                      </a:cxn>
                      <a:cxn ang="0">
                        <a:pos x="186" y="513"/>
                      </a:cxn>
                      <a:cxn ang="0">
                        <a:pos x="178" y="535"/>
                      </a:cxn>
                      <a:cxn ang="0">
                        <a:pos x="165" y="554"/>
                      </a:cxn>
                      <a:cxn ang="0">
                        <a:pos x="159" y="562"/>
                      </a:cxn>
                      <a:cxn ang="0">
                        <a:pos x="151" y="570"/>
                      </a:cxn>
                      <a:cxn ang="0">
                        <a:pos x="139" y="579"/>
                      </a:cxn>
                      <a:cxn ang="0">
                        <a:pos x="126" y="585"/>
                      </a:cxn>
                      <a:cxn ang="0">
                        <a:pos x="111" y="591"/>
                      </a:cxn>
                      <a:cxn ang="0">
                        <a:pos x="97" y="592"/>
                      </a:cxn>
                      <a:cxn ang="0">
                        <a:pos x="77" y="588"/>
                      </a:cxn>
                      <a:cxn ang="0">
                        <a:pos x="64" y="583"/>
                      </a:cxn>
                      <a:cxn ang="0">
                        <a:pos x="51" y="576"/>
                      </a:cxn>
                      <a:cxn ang="0">
                        <a:pos x="36" y="562"/>
                      </a:cxn>
                      <a:cxn ang="0">
                        <a:pos x="22" y="545"/>
                      </a:cxn>
                      <a:cxn ang="0">
                        <a:pos x="17" y="535"/>
                      </a:cxn>
                      <a:cxn ang="0">
                        <a:pos x="8" y="513"/>
                      </a:cxn>
                      <a:cxn ang="0">
                        <a:pos x="3" y="495"/>
                      </a:cxn>
                      <a:cxn ang="0">
                        <a:pos x="0" y="476"/>
                      </a:cxn>
                      <a:cxn ang="0">
                        <a:pos x="0" y="128"/>
                      </a:cxn>
                      <a:cxn ang="0">
                        <a:pos x="1" y="108"/>
                      </a:cxn>
                      <a:cxn ang="0">
                        <a:pos x="4" y="91"/>
                      </a:cxn>
                      <a:cxn ang="0">
                        <a:pos x="12" y="67"/>
                      </a:cxn>
                      <a:cxn ang="0">
                        <a:pos x="22" y="47"/>
                      </a:cxn>
                      <a:cxn ang="0">
                        <a:pos x="31" y="33"/>
                      </a:cxn>
                      <a:cxn ang="0">
                        <a:pos x="39" y="25"/>
                      </a:cxn>
                      <a:cxn ang="0">
                        <a:pos x="51" y="16"/>
                      </a:cxn>
                      <a:cxn ang="0">
                        <a:pos x="59" y="10"/>
                      </a:cxn>
                      <a:cxn ang="0">
                        <a:pos x="77" y="2"/>
                      </a:cxn>
                      <a:cxn ang="0">
                        <a:pos x="87" y="1"/>
                      </a:cxn>
                    </a:cxnLst>
                    <a:rect l="0" t="0" r="r" b="b"/>
                    <a:pathLst>
                      <a:path w="193" h="592">
                        <a:moveTo>
                          <a:pt x="97" y="0"/>
                        </a:moveTo>
                        <a:lnTo>
                          <a:pt x="107" y="1"/>
                        </a:lnTo>
                        <a:lnTo>
                          <a:pt x="117" y="2"/>
                        </a:lnTo>
                        <a:lnTo>
                          <a:pt x="126" y="5"/>
                        </a:lnTo>
                        <a:lnTo>
                          <a:pt x="130" y="7"/>
                        </a:lnTo>
                        <a:lnTo>
                          <a:pt x="134" y="10"/>
                        </a:lnTo>
                        <a:lnTo>
                          <a:pt x="144" y="16"/>
                        </a:lnTo>
                        <a:lnTo>
                          <a:pt x="151" y="22"/>
                        </a:lnTo>
                        <a:lnTo>
                          <a:pt x="159" y="29"/>
                        </a:lnTo>
                        <a:lnTo>
                          <a:pt x="165" y="37"/>
                        </a:lnTo>
                        <a:lnTo>
                          <a:pt x="172" y="47"/>
                        </a:lnTo>
                        <a:lnTo>
                          <a:pt x="175" y="51"/>
                        </a:lnTo>
                        <a:lnTo>
                          <a:pt x="178" y="56"/>
                        </a:lnTo>
                        <a:lnTo>
                          <a:pt x="182" y="67"/>
                        </a:lnTo>
                        <a:lnTo>
                          <a:pt x="186" y="78"/>
                        </a:lnTo>
                        <a:lnTo>
                          <a:pt x="189" y="91"/>
                        </a:lnTo>
                        <a:lnTo>
                          <a:pt x="191" y="96"/>
                        </a:lnTo>
                        <a:lnTo>
                          <a:pt x="192" y="102"/>
                        </a:lnTo>
                        <a:lnTo>
                          <a:pt x="193" y="116"/>
                        </a:lnTo>
                        <a:lnTo>
                          <a:pt x="193" y="128"/>
                        </a:lnTo>
                        <a:lnTo>
                          <a:pt x="193" y="463"/>
                        </a:lnTo>
                        <a:lnTo>
                          <a:pt x="193" y="476"/>
                        </a:lnTo>
                        <a:lnTo>
                          <a:pt x="192" y="482"/>
                        </a:lnTo>
                        <a:lnTo>
                          <a:pt x="192" y="489"/>
                        </a:lnTo>
                        <a:lnTo>
                          <a:pt x="189" y="501"/>
                        </a:lnTo>
                        <a:lnTo>
                          <a:pt x="186" y="513"/>
                        </a:lnTo>
                        <a:lnTo>
                          <a:pt x="182" y="524"/>
                        </a:lnTo>
                        <a:lnTo>
                          <a:pt x="178" y="535"/>
                        </a:lnTo>
                        <a:lnTo>
                          <a:pt x="172" y="545"/>
                        </a:lnTo>
                        <a:lnTo>
                          <a:pt x="165" y="554"/>
                        </a:lnTo>
                        <a:lnTo>
                          <a:pt x="162" y="558"/>
                        </a:lnTo>
                        <a:lnTo>
                          <a:pt x="159" y="562"/>
                        </a:lnTo>
                        <a:lnTo>
                          <a:pt x="155" y="566"/>
                        </a:lnTo>
                        <a:lnTo>
                          <a:pt x="151" y="570"/>
                        </a:lnTo>
                        <a:lnTo>
                          <a:pt x="144" y="576"/>
                        </a:lnTo>
                        <a:lnTo>
                          <a:pt x="139" y="579"/>
                        </a:lnTo>
                        <a:lnTo>
                          <a:pt x="134" y="581"/>
                        </a:lnTo>
                        <a:lnTo>
                          <a:pt x="126" y="585"/>
                        </a:lnTo>
                        <a:lnTo>
                          <a:pt x="117" y="588"/>
                        </a:lnTo>
                        <a:lnTo>
                          <a:pt x="111" y="591"/>
                        </a:lnTo>
                        <a:lnTo>
                          <a:pt x="107" y="591"/>
                        </a:lnTo>
                        <a:lnTo>
                          <a:pt x="97" y="592"/>
                        </a:lnTo>
                        <a:lnTo>
                          <a:pt x="87" y="591"/>
                        </a:lnTo>
                        <a:lnTo>
                          <a:pt x="77" y="588"/>
                        </a:lnTo>
                        <a:lnTo>
                          <a:pt x="68" y="585"/>
                        </a:lnTo>
                        <a:lnTo>
                          <a:pt x="64" y="583"/>
                        </a:lnTo>
                        <a:lnTo>
                          <a:pt x="59" y="581"/>
                        </a:lnTo>
                        <a:lnTo>
                          <a:pt x="51" y="576"/>
                        </a:lnTo>
                        <a:lnTo>
                          <a:pt x="43" y="570"/>
                        </a:lnTo>
                        <a:lnTo>
                          <a:pt x="36" y="562"/>
                        </a:lnTo>
                        <a:lnTo>
                          <a:pt x="28" y="554"/>
                        </a:lnTo>
                        <a:lnTo>
                          <a:pt x="22" y="545"/>
                        </a:lnTo>
                        <a:lnTo>
                          <a:pt x="19" y="539"/>
                        </a:lnTo>
                        <a:lnTo>
                          <a:pt x="17" y="535"/>
                        </a:lnTo>
                        <a:lnTo>
                          <a:pt x="12" y="524"/>
                        </a:lnTo>
                        <a:lnTo>
                          <a:pt x="8" y="513"/>
                        </a:lnTo>
                        <a:lnTo>
                          <a:pt x="4" y="501"/>
                        </a:lnTo>
                        <a:lnTo>
                          <a:pt x="3" y="495"/>
                        </a:lnTo>
                        <a:lnTo>
                          <a:pt x="2" y="489"/>
                        </a:lnTo>
                        <a:lnTo>
                          <a:pt x="0" y="476"/>
                        </a:lnTo>
                        <a:lnTo>
                          <a:pt x="0" y="463"/>
                        </a:lnTo>
                        <a:lnTo>
                          <a:pt x="0" y="128"/>
                        </a:lnTo>
                        <a:lnTo>
                          <a:pt x="0" y="116"/>
                        </a:lnTo>
                        <a:lnTo>
                          <a:pt x="1" y="108"/>
                        </a:lnTo>
                        <a:lnTo>
                          <a:pt x="2" y="102"/>
                        </a:lnTo>
                        <a:lnTo>
                          <a:pt x="4" y="91"/>
                        </a:lnTo>
                        <a:lnTo>
                          <a:pt x="8" y="78"/>
                        </a:lnTo>
                        <a:lnTo>
                          <a:pt x="12" y="67"/>
                        </a:lnTo>
                        <a:lnTo>
                          <a:pt x="17" y="56"/>
                        </a:lnTo>
                        <a:lnTo>
                          <a:pt x="22" y="47"/>
                        </a:lnTo>
                        <a:lnTo>
                          <a:pt x="28" y="37"/>
                        </a:lnTo>
                        <a:lnTo>
                          <a:pt x="31" y="33"/>
                        </a:lnTo>
                        <a:lnTo>
                          <a:pt x="36" y="29"/>
                        </a:lnTo>
                        <a:lnTo>
                          <a:pt x="39" y="25"/>
                        </a:lnTo>
                        <a:lnTo>
                          <a:pt x="43" y="22"/>
                        </a:lnTo>
                        <a:lnTo>
                          <a:pt x="51" y="16"/>
                        </a:lnTo>
                        <a:lnTo>
                          <a:pt x="55" y="12"/>
                        </a:lnTo>
                        <a:lnTo>
                          <a:pt x="59" y="10"/>
                        </a:lnTo>
                        <a:lnTo>
                          <a:pt x="68" y="5"/>
                        </a:lnTo>
                        <a:lnTo>
                          <a:pt x="77" y="2"/>
                        </a:lnTo>
                        <a:lnTo>
                          <a:pt x="82" y="1"/>
                        </a:lnTo>
                        <a:lnTo>
                          <a:pt x="87" y="1"/>
                        </a:lnTo>
                        <a:lnTo>
                          <a:pt x="97" y="0"/>
                        </a:lnTo>
                      </a:path>
                    </a:pathLst>
                  </a:custGeom>
                  <a:noFill/>
                  <a:ln w="1588">
                    <a:solidFill>
                      <a:srgbClr val="000000"/>
                    </a:solidFill>
                    <a:prstDash val="solid"/>
                    <a:round/>
                    <a:headEnd/>
                    <a:tailEnd/>
                  </a:ln>
                </p:spPr>
                <p:txBody>
                  <a:bodyPr/>
                  <a:lstStyle/>
                  <a:p>
                    <a:endParaRPr lang="en-US"/>
                  </a:p>
                </p:txBody>
              </p:sp>
              <p:sp>
                <p:nvSpPr>
                  <p:cNvPr id="431216" name="Rectangle 112"/>
                  <p:cNvSpPr>
                    <a:spLocks noChangeArrowheads="1"/>
                  </p:cNvSpPr>
                  <p:nvPr/>
                </p:nvSpPr>
                <p:spPr bwMode="auto">
                  <a:xfrm>
                    <a:off x="3440" y="1835"/>
                    <a:ext cx="71" cy="3"/>
                  </a:xfrm>
                  <a:prstGeom prst="rect">
                    <a:avLst/>
                  </a:prstGeom>
                  <a:solidFill>
                    <a:srgbClr val="000000"/>
                  </a:solidFill>
                  <a:ln w="9525">
                    <a:noFill/>
                    <a:miter lim="800000"/>
                    <a:headEnd/>
                    <a:tailEnd/>
                  </a:ln>
                </p:spPr>
                <p:txBody>
                  <a:bodyPr/>
                  <a:lstStyle/>
                  <a:p>
                    <a:endParaRPr lang="en-US"/>
                  </a:p>
                </p:txBody>
              </p:sp>
              <p:sp>
                <p:nvSpPr>
                  <p:cNvPr id="431217" name="Line 113"/>
                  <p:cNvSpPr>
                    <a:spLocks noChangeShapeType="1"/>
                  </p:cNvSpPr>
                  <p:nvPr/>
                </p:nvSpPr>
                <p:spPr bwMode="auto">
                  <a:xfrm>
                    <a:off x="3510" y="1836"/>
                    <a:ext cx="1" cy="9"/>
                  </a:xfrm>
                  <a:prstGeom prst="line">
                    <a:avLst/>
                  </a:prstGeom>
                  <a:noFill/>
                  <a:ln w="1588">
                    <a:solidFill>
                      <a:srgbClr val="000000"/>
                    </a:solidFill>
                    <a:round/>
                    <a:headEnd/>
                    <a:tailEnd/>
                  </a:ln>
                </p:spPr>
                <p:txBody>
                  <a:bodyPr/>
                  <a:lstStyle/>
                  <a:p>
                    <a:endParaRPr lang="en-US"/>
                  </a:p>
                </p:txBody>
              </p:sp>
              <p:sp>
                <p:nvSpPr>
                  <p:cNvPr id="431218" name="Line 114"/>
                  <p:cNvSpPr>
                    <a:spLocks noChangeShapeType="1"/>
                  </p:cNvSpPr>
                  <p:nvPr/>
                </p:nvSpPr>
                <p:spPr bwMode="auto">
                  <a:xfrm>
                    <a:off x="3441" y="1836"/>
                    <a:ext cx="1" cy="9"/>
                  </a:xfrm>
                  <a:prstGeom prst="line">
                    <a:avLst/>
                  </a:prstGeom>
                  <a:noFill/>
                  <a:ln w="1588">
                    <a:solidFill>
                      <a:srgbClr val="000000"/>
                    </a:solidFill>
                    <a:round/>
                    <a:headEnd/>
                    <a:tailEnd/>
                  </a:ln>
                </p:spPr>
                <p:txBody>
                  <a:bodyPr/>
                  <a:lstStyle/>
                  <a:p>
                    <a:endParaRPr lang="en-US"/>
                  </a:p>
                </p:txBody>
              </p:sp>
              <p:sp>
                <p:nvSpPr>
                  <p:cNvPr id="431219" name="Line 115"/>
                  <p:cNvSpPr>
                    <a:spLocks noChangeShapeType="1"/>
                  </p:cNvSpPr>
                  <p:nvPr/>
                </p:nvSpPr>
                <p:spPr bwMode="auto">
                  <a:xfrm>
                    <a:off x="3473" y="1836"/>
                    <a:ext cx="1" cy="8"/>
                  </a:xfrm>
                  <a:prstGeom prst="line">
                    <a:avLst/>
                  </a:prstGeom>
                  <a:noFill/>
                  <a:ln w="1588">
                    <a:solidFill>
                      <a:srgbClr val="000000"/>
                    </a:solidFill>
                    <a:round/>
                    <a:headEnd/>
                    <a:tailEnd/>
                  </a:ln>
                </p:spPr>
                <p:txBody>
                  <a:bodyPr/>
                  <a:lstStyle/>
                  <a:p>
                    <a:endParaRPr lang="en-US"/>
                  </a:p>
                </p:txBody>
              </p:sp>
              <p:sp>
                <p:nvSpPr>
                  <p:cNvPr id="431220" name="Rectangle 116"/>
                  <p:cNvSpPr>
                    <a:spLocks noChangeArrowheads="1"/>
                  </p:cNvSpPr>
                  <p:nvPr/>
                </p:nvSpPr>
                <p:spPr bwMode="auto">
                  <a:xfrm>
                    <a:off x="3441" y="1860"/>
                    <a:ext cx="70" cy="3"/>
                  </a:xfrm>
                  <a:prstGeom prst="rect">
                    <a:avLst/>
                  </a:prstGeom>
                  <a:solidFill>
                    <a:srgbClr val="000000"/>
                  </a:solidFill>
                  <a:ln w="9525">
                    <a:noFill/>
                    <a:miter lim="800000"/>
                    <a:headEnd/>
                    <a:tailEnd/>
                  </a:ln>
                </p:spPr>
                <p:txBody>
                  <a:bodyPr/>
                  <a:lstStyle/>
                  <a:p>
                    <a:endParaRPr lang="en-US"/>
                  </a:p>
                </p:txBody>
              </p:sp>
              <p:sp>
                <p:nvSpPr>
                  <p:cNvPr id="431221" name="Line 117"/>
                  <p:cNvSpPr>
                    <a:spLocks noChangeShapeType="1"/>
                  </p:cNvSpPr>
                  <p:nvPr/>
                </p:nvSpPr>
                <p:spPr bwMode="auto">
                  <a:xfrm>
                    <a:off x="3510" y="1856"/>
                    <a:ext cx="1" cy="10"/>
                  </a:xfrm>
                  <a:prstGeom prst="line">
                    <a:avLst/>
                  </a:prstGeom>
                  <a:noFill/>
                  <a:ln w="1588">
                    <a:solidFill>
                      <a:srgbClr val="000000"/>
                    </a:solidFill>
                    <a:round/>
                    <a:headEnd/>
                    <a:tailEnd/>
                  </a:ln>
                </p:spPr>
                <p:txBody>
                  <a:bodyPr/>
                  <a:lstStyle/>
                  <a:p>
                    <a:endParaRPr lang="en-US"/>
                  </a:p>
                </p:txBody>
              </p:sp>
              <p:sp>
                <p:nvSpPr>
                  <p:cNvPr id="431222" name="Line 118"/>
                  <p:cNvSpPr>
                    <a:spLocks noChangeShapeType="1"/>
                  </p:cNvSpPr>
                  <p:nvPr/>
                </p:nvSpPr>
                <p:spPr bwMode="auto">
                  <a:xfrm flipH="1">
                    <a:off x="3442" y="1856"/>
                    <a:ext cx="1" cy="10"/>
                  </a:xfrm>
                  <a:prstGeom prst="line">
                    <a:avLst/>
                  </a:prstGeom>
                  <a:noFill/>
                  <a:ln w="1588">
                    <a:solidFill>
                      <a:srgbClr val="000000"/>
                    </a:solidFill>
                    <a:round/>
                    <a:headEnd/>
                    <a:tailEnd/>
                  </a:ln>
                </p:spPr>
                <p:txBody>
                  <a:bodyPr/>
                  <a:lstStyle/>
                  <a:p>
                    <a:endParaRPr lang="en-US"/>
                  </a:p>
                </p:txBody>
              </p:sp>
              <p:sp>
                <p:nvSpPr>
                  <p:cNvPr id="431223" name="Line 119"/>
                  <p:cNvSpPr>
                    <a:spLocks noChangeShapeType="1"/>
                  </p:cNvSpPr>
                  <p:nvPr/>
                </p:nvSpPr>
                <p:spPr bwMode="auto">
                  <a:xfrm>
                    <a:off x="3474" y="1857"/>
                    <a:ext cx="1" cy="8"/>
                  </a:xfrm>
                  <a:prstGeom prst="line">
                    <a:avLst/>
                  </a:prstGeom>
                  <a:noFill/>
                  <a:ln w="1588">
                    <a:solidFill>
                      <a:srgbClr val="000000"/>
                    </a:solidFill>
                    <a:round/>
                    <a:headEnd/>
                    <a:tailEnd/>
                  </a:ln>
                </p:spPr>
                <p:txBody>
                  <a:bodyPr/>
                  <a:lstStyle/>
                  <a:p>
                    <a:endParaRPr lang="en-US"/>
                  </a:p>
                </p:txBody>
              </p:sp>
              <p:sp>
                <p:nvSpPr>
                  <p:cNvPr id="431224" name="Freeform 120"/>
                  <p:cNvSpPr>
                    <a:spLocks/>
                  </p:cNvSpPr>
                  <p:nvPr/>
                </p:nvSpPr>
                <p:spPr bwMode="auto">
                  <a:xfrm>
                    <a:off x="3368" y="1961"/>
                    <a:ext cx="305" cy="48"/>
                  </a:xfrm>
                  <a:custGeom>
                    <a:avLst/>
                    <a:gdLst/>
                    <a:ahLst/>
                    <a:cxnLst>
                      <a:cxn ang="0">
                        <a:pos x="0" y="0"/>
                      </a:cxn>
                      <a:cxn ang="0">
                        <a:pos x="457" y="0"/>
                      </a:cxn>
                      <a:cxn ang="0">
                        <a:pos x="914" y="0"/>
                      </a:cxn>
                      <a:cxn ang="0">
                        <a:pos x="914" y="142"/>
                      </a:cxn>
                      <a:cxn ang="0">
                        <a:pos x="457" y="142"/>
                      </a:cxn>
                      <a:cxn ang="0">
                        <a:pos x="0" y="142"/>
                      </a:cxn>
                      <a:cxn ang="0">
                        <a:pos x="0" y="0"/>
                      </a:cxn>
                    </a:cxnLst>
                    <a:rect l="0" t="0" r="r" b="b"/>
                    <a:pathLst>
                      <a:path w="914" h="142">
                        <a:moveTo>
                          <a:pt x="0" y="0"/>
                        </a:moveTo>
                        <a:lnTo>
                          <a:pt x="457" y="0"/>
                        </a:lnTo>
                        <a:lnTo>
                          <a:pt x="914" y="0"/>
                        </a:lnTo>
                        <a:lnTo>
                          <a:pt x="914" y="142"/>
                        </a:lnTo>
                        <a:lnTo>
                          <a:pt x="457" y="142"/>
                        </a:lnTo>
                        <a:lnTo>
                          <a:pt x="0" y="142"/>
                        </a:lnTo>
                        <a:lnTo>
                          <a:pt x="0" y="0"/>
                        </a:lnTo>
                        <a:close/>
                      </a:path>
                    </a:pathLst>
                  </a:custGeom>
                  <a:solidFill>
                    <a:srgbClr val="FFFFFF"/>
                  </a:solidFill>
                  <a:ln w="9525">
                    <a:noFill/>
                    <a:round/>
                    <a:headEnd/>
                    <a:tailEnd/>
                  </a:ln>
                </p:spPr>
                <p:txBody>
                  <a:bodyPr/>
                  <a:lstStyle/>
                  <a:p>
                    <a:endParaRPr lang="en-US"/>
                  </a:p>
                </p:txBody>
              </p:sp>
              <p:sp>
                <p:nvSpPr>
                  <p:cNvPr id="431225" name="Freeform 121"/>
                  <p:cNvSpPr>
                    <a:spLocks/>
                  </p:cNvSpPr>
                  <p:nvPr/>
                </p:nvSpPr>
                <p:spPr bwMode="auto">
                  <a:xfrm>
                    <a:off x="3368" y="1961"/>
                    <a:ext cx="305" cy="48"/>
                  </a:xfrm>
                  <a:custGeom>
                    <a:avLst/>
                    <a:gdLst/>
                    <a:ahLst/>
                    <a:cxnLst>
                      <a:cxn ang="0">
                        <a:pos x="0" y="0"/>
                      </a:cxn>
                      <a:cxn ang="0">
                        <a:pos x="457" y="0"/>
                      </a:cxn>
                      <a:cxn ang="0">
                        <a:pos x="914" y="0"/>
                      </a:cxn>
                      <a:cxn ang="0">
                        <a:pos x="914" y="142"/>
                      </a:cxn>
                      <a:cxn ang="0">
                        <a:pos x="457" y="142"/>
                      </a:cxn>
                      <a:cxn ang="0">
                        <a:pos x="0" y="142"/>
                      </a:cxn>
                      <a:cxn ang="0">
                        <a:pos x="0" y="0"/>
                      </a:cxn>
                    </a:cxnLst>
                    <a:rect l="0" t="0" r="r" b="b"/>
                    <a:pathLst>
                      <a:path w="914" h="142">
                        <a:moveTo>
                          <a:pt x="0" y="0"/>
                        </a:moveTo>
                        <a:lnTo>
                          <a:pt x="457" y="0"/>
                        </a:lnTo>
                        <a:lnTo>
                          <a:pt x="914" y="0"/>
                        </a:lnTo>
                        <a:lnTo>
                          <a:pt x="914" y="142"/>
                        </a:lnTo>
                        <a:lnTo>
                          <a:pt x="457" y="142"/>
                        </a:lnTo>
                        <a:lnTo>
                          <a:pt x="0" y="142"/>
                        </a:lnTo>
                        <a:lnTo>
                          <a:pt x="0" y="0"/>
                        </a:lnTo>
                      </a:path>
                    </a:pathLst>
                  </a:custGeom>
                  <a:noFill/>
                  <a:ln w="1588">
                    <a:solidFill>
                      <a:srgbClr val="000000"/>
                    </a:solidFill>
                    <a:prstDash val="solid"/>
                    <a:round/>
                    <a:headEnd/>
                    <a:tailEnd/>
                  </a:ln>
                </p:spPr>
                <p:txBody>
                  <a:bodyPr/>
                  <a:lstStyle/>
                  <a:p>
                    <a:endParaRPr lang="en-US"/>
                  </a:p>
                </p:txBody>
              </p:sp>
              <p:sp>
                <p:nvSpPr>
                  <p:cNvPr id="431226" name="Freeform 122"/>
                  <p:cNvSpPr>
                    <a:spLocks/>
                  </p:cNvSpPr>
                  <p:nvPr/>
                </p:nvSpPr>
                <p:spPr bwMode="auto">
                  <a:xfrm>
                    <a:off x="3566" y="1656"/>
                    <a:ext cx="25" cy="321"/>
                  </a:xfrm>
                  <a:custGeom>
                    <a:avLst/>
                    <a:gdLst/>
                    <a:ahLst/>
                    <a:cxnLst>
                      <a:cxn ang="0">
                        <a:pos x="0" y="0"/>
                      </a:cxn>
                      <a:cxn ang="0">
                        <a:pos x="76" y="0"/>
                      </a:cxn>
                      <a:cxn ang="0">
                        <a:pos x="76" y="481"/>
                      </a:cxn>
                      <a:cxn ang="0">
                        <a:pos x="76" y="963"/>
                      </a:cxn>
                      <a:cxn ang="0">
                        <a:pos x="0" y="963"/>
                      </a:cxn>
                      <a:cxn ang="0">
                        <a:pos x="0" y="481"/>
                      </a:cxn>
                      <a:cxn ang="0">
                        <a:pos x="0" y="0"/>
                      </a:cxn>
                    </a:cxnLst>
                    <a:rect l="0" t="0" r="r" b="b"/>
                    <a:pathLst>
                      <a:path w="76" h="963">
                        <a:moveTo>
                          <a:pt x="0" y="0"/>
                        </a:moveTo>
                        <a:lnTo>
                          <a:pt x="76" y="0"/>
                        </a:lnTo>
                        <a:lnTo>
                          <a:pt x="76" y="481"/>
                        </a:lnTo>
                        <a:lnTo>
                          <a:pt x="76" y="963"/>
                        </a:lnTo>
                        <a:lnTo>
                          <a:pt x="0" y="963"/>
                        </a:lnTo>
                        <a:lnTo>
                          <a:pt x="0" y="481"/>
                        </a:lnTo>
                        <a:lnTo>
                          <a:pt x="0" y="0"/>
                        </a:lnTo>
                        <a:close/>
                      </a:path>
                    </a:pathLst>
                  </a:custGeom>
                  <a:solidFill>
                    <a:srgbClr val="969696"/>
                  </a:solidFill>
                  <a:ln w="9525">
                    <a:noFill/>
                    <a:round/>
                    <a:headEnd/>
                    <a:tailEnd/>
                  </a:ln>
                </p:spPr>
                <p:txBody>
                  <a:bodyPr/>
                  <a:lstStyle/>
                  <a:p>
                    <a:endParaRPr lang="en-US"/>
                  </a:p>
                </p:txBody>
              </p:sp>
              <p:sp>
                <p:nvSpPr>
                  <p:cNvPr id="431227" name="Freeform 123"/>
                  <p:cNvSpPr>
                    <a:spLocks/>
                  </p:cNvSpPr>
                  <p:nvPr/>
                </p:nvSpPr>
                <p:spPr bwMode="auto">
                  <a:xfrm>
                    <a:off x="3566" y="1656"/>
                    <a:ext cx="25" cy="321"/>
                  </a:xfrm>
                  <a:custGeom>
                    <a:avLst/>
                    <a:gdLst/>
                    <a:ahLst/>
                    <a:cxnLst>
                      <a:cxn ang="0">
                        <a:pos x="0" y="0"/>
                      </a:cxn>
                      <a:cxn ang="0">
                        <a:pos x="76" y="0"/>
                      </a:cxn>
                      <a:cxn ang="0">
                        <a:pos x="76" y="481"/>
                      </a:cxn>
                      <a:cxn ang="0">
                        <a:pos x="76" y="963"/>
                      </a:cxn>
                      <a:cxn ang="0">
                        <a:pos x="0" y="963"/>
                      </a:cxn>
                      <a:cxn ang="0">
                        <a:pos x="0" y="481"/>
                      </a:cxn>
                      <a:cxn ang="0">
                        <a:pos x="0" y="0"/>
                      </a:cxn>
                    </a:cxnLst>
                    <a:rect l="0" t="0" r="r" b="b"/>
                    <a:pathLst>
                      <a:path w="76" h="963">
                        <a:moveTo>
                          <a:pt x="0" y="0"/>
                        </a:moveTo>
                        <a:lnTo>
                          <a:pt x="76" y="0"/>
                        </a:lnTo>
                        <a:lnTo>
                          <a:pt x="76" y="481"/>
                        </a:lnTo>
                        <a:lnTo>
                          <a:pt x="76" y="963"/>
                        </a:lnTo>
                        <a:lnTo>
                          <a:pt x="0" y="963"/>
                        </a:lnTo>
                        <a:lnTo>
                          <a:pt x="0" y="481"/>
                        </a:lnTo>
                        <a:lnTo>
                          <a:pt x="0" y="0"/>
                        </a:lnTo>
                      </a:path>
                    </a:pathLst>
                  </a:custGeom>
                  <a:noFill/>
                  <a:ln w="1588">
                    <a:solidFill>
                      <a:srgbClr val="000000"/>
                    </a:solidFill>
                    <a:prstDash val="solid"/>
                    <a:round/>
                    <a:headEnd/>
                    <a:tailEnd/>
                  </a:ln>
                </p:spPr>
                <p:txBody>
                  <a:bodyPr/>
                  <a:lstStyle/>
                  <a:p>
                    <a:endParaRPr lang="en-US"/>
                  </a:p>
                </p:txBody>
              </p:sp>
              <p:sp>
                <p:nvSpPr>
                  <p:cNvPr id="431228" name="Freeform 124"/>
                  <p:cNvSpPr>
                    <a:spLocks/>
                  </p:cNvSpPr>
                  <p:nvPr/>
                </p:nvSpPr>
                <p:spPr bwMode="auto">
                  <a:xfrm>
                    <a:off x="3534" y="1767"/>
                    <a:ext cx="106" cy="241"/>
                  </a:xfrm>
                  <a:custGeom>
                    <a:avLst/>
                    <a:gdLst/>
                    <a:ahLst/>
                    <a:cxnLst>
                      <a:cxn ang="0">
                        <a:pos x="274" y="275"/>
                      </a:cxn>
                      <a:cxn ang="0">
                        <a:pos x="319" y="275"/>
                      </a:cxn>
                      <a:cxn ang="0">
                        <a:pos x="319" y="57"/>
                      </a:cxn>
                      <a:cxn ang="0">
                        <a:pos x="319" y="49"/>
                      </a:cxn>
                      <a:cxn ang="0">
                        <a:pos x="318" y="41"/>
                      </a:cxn>
                      <a:cxn ang="0">
                        <a:pos x="308" y="31"/>
                      </a:cxn>
                      <a:cxn ang="0">
                        <a:pos x="300" y="21"/>
                      </a:cxn>
                      <a:cxn ang="0">
                        <a:pos x="292" y="15"/>
                      </a:cxn>
                      <a:cxn ang="0">
                        <a:pos x="279" y="7"/>
                      </a:cxn>
                      <a:cxn ang="0">
                        <a:pos x="255" y="0"/>
                      </a:cxn>
                      <a:cxn ang="0">
                        <a:pos x="72" y="0"/>
                      </a:cxn>
                      <a:cxn ang="0">
                        <a:pos x="54" y="4"/>
                      </a:cxn>
                      <a:cxn ang="0">
                        <a:pos x="46" y="10"/>
                      </a:cxn>
                      <a:cxn ang="0">
                        <a:pos x="38" y="14"/>
                      </a:cxn>
                      <a:cxn ang="0">
                        <a:pos x="30" y="20"/>
                      </a:cxn>
                      <a:cxn ang="0">
                        <a:pos x="23" y="26"/>
                      </a:cxn>
                      <a:cxn ang="0">
                        <a:pos x="16" y="34"/>
                      </a:cxn>
                      <a:cxn ang="0">
                        <a:pos x="10" y="39"/>
                      </a:cxn>
                      <a:cxn ang="0">
                        <a:pos x="4" y="47"/>
                      </a:cxn>
                      <a:cxn ang="0">
                        <a:pos x="1" y="53"/>
                      </a:cxn>
                      <a:cxn ang="0">
                        <a:pos x="0" y="58"/>
                      </a:cxn>
                      <a:cxn ang="0">
                        <a:pos x="0" y="723"/>
                      </a:cxn>
                      <a:cxn ang="0">
                        <a:pos x="47" y="722"/>
                      </a:cxn>
                      <a:cxn ang="0">
                        <a:pos x="47" y="85"/>
                      </a:cxn>
                      <a:cxn ang="0">
                        <a:pos x="48" y="79"/>
                      </a:cxn>
                      <a:cxn ang="0">
                        <a:pos x="49" y="73"/>
                      </a:cxn>
                      <a:cxn ang="0">
                        <a:pos x="53" y="69"/>
                      </a:cxn>
                      <a:cxn ang="0">
                        <a:pos x="56" y="64"/>
                      </a:cxn>
                      <a:cxn ang="0">
                        <a:pos x="62" y="59"/>
                      </a:cxn>
                      <a:cxn ang="0">
                        <a:pos x="70" y="55"/>
                      </a:cxn>
                      <a:cxn ang="0">
                        <a:pos x="75" y="52"/>
                      </a:cxn>
                      <a:cxn ang="0">
                        <a:pos x="83" y="49"/>
                      </a:cxn>
                      <a:cxn ang="0">
                        <a:pos x="89" y="47"/>
                      </a:cxn>
                      <a:cxn ang="0">
                        <a:pos x="99" y="46"/>
                      </a:cxn>
                      <a:cxn ang="0">
                        <a:pos x="106" y="44"/>
                      </a:cxn>
                      <a:cxn ang="0">
                        <a:pos x="212" y="44"/>
                      </a:cxn>
                      <a:cxn ang="0">
                        <a:pos x="225" y="46"/>
                      </a:cxn>
                      <a:cxn ang="0">
                        <a:pos x="233" y="48"/>
                      </a:cxn>
                      <a:cxn ang="0">
                        <a:pos x="241" y="51"/>
                      </a:cxn>
                      <a:cxn ang="0">
                        <a:pos x="252" y="56"/>
                      </a:cxn>
                      <a:cxn ang="0">
                        <a:pos x="261" y="61"/>
                      </a:cxn>
                      <a:cxn ang="0">
                        <a:pos x="264" y="66"/>
                      </a:cxn>
                      <a:cxn ang="0">
                        <a:pos x="271" y="73"/>
                      </a:cxn>
                      <a:cxn ang="0">
                        <a:pos x="274" y="80"/>
                      </a:cxn>
                      <a:cxn ang="0">
                        <a:pos x="274" y="275"/>
                      </a:cxn>
                    </a:cxnLst>
                    <a:rect l="0" t="0" r="r" b="b"/>
                    <a:pathLst>
                      <a:path w="319" h="723">
                        <a:moveTo>
                          <a:pt x="274" y="275"/>
                        </a:moveTo>
                        <a:lnTo>
                          <a:pt x="319" y="275"/>
                        </a:lnTo>
                        <a:lnTo>
                          <a:pt x="319" y="57"/>
                        </a:lnTo>
                        <a:lnTo>
                          <a:pt x="319" y="49"/>
                        </a:lnTo>
                        <a:lnTo>
                          <a:pt x="318" y="41"/>
                        </a:lnTo>
                        <a:lnTo>
                          <a:pt x="308" y="31"/>
                        </a:lnTo>
                        <a:lnTo>
                          <a:pt x="300" y="21"/>
                        </a:lnTo>
                        <a:lnTo>
                          <a:pt x="292" y="15"/>
                        </a:lnTo>
                        <a:lnTo>
                          <a:pt x="279" y="7"/>
                        </a:lnTo>
                        <a:lnTo>
                          <a:pt x="255" y="0"/>
                        </a:lnTo>
                        <a:lnTo>
                          <a:pt x="72" y="0"/>
                        </a:lnTo>
                        <a:lnTo>
                          <a:pt x="54" y="4"/>
                        </a:lnTo>
                        <a:lnTo>
                          <a:pt x="46" y="10"/>
                        </a:lnTo>
                        <a:lnTo>
                          <a:pt x="38" y="14"/>
                        </a:lnTo>
                        <a:lnTo>
                          <a:pt x="30" y="20"/>
                        </a:lnTo>
                        <a:lnTo>
                          <a:pt x="23" y="26"/>
                        </a:lnTo>
                        <a:lnTo>
                          <a:pt x="16" y="34"/>
                        </a:lnTo>
                        <a:lnTo>
                          <a:pt x="10" y="39"/>
                        </a:lnTo>
                        <a:lnTo>
                          <a:pt x="4" y="47"/>
                        </a:lnTo>
                        <a:lnTo>
                          <a:pt x="1" y="53"/>
                        </a:lnTo>
                        <a:lnTo>
                          <a:pt x="0" y="58"/>
                        </a:lnTo>
                        <a:lnTo>
                          <a:pt x="0" y="723"/>
                        </a:lnTo>
                        <a:lnTo>
                          <a:pt x="47" y="722"/>
                        </a:lnTo>
                        <a:lnTo>
                          <a:pt x="47" y="85"/>
                        </a:lnTo>
                        <a:lnTo>
                          <a:pt x="48" y="79"/>
                        </a:lnTo>
                        <a:lnTo>
                          <a:pt x="49" y="73"/>
                        </a:lnTo>
                        <a:lnTo>
                          <a:pt x="53" y="69"/>
                        </a:lnTo>
                        <a:lnTo>
                          <a:pt x="56" y="64"/>
                        </a:lnTo>
                        <a:lnTo>
                          <a:pt x="62" y="59"/>
                        </a:lnTo>
                        <a:lnTo>
                          <a:pt x="70" y="55"/>
                        </a:lnTo>
                        <a:lnTo>
                          <a:pt x="75" y="52"/>
                        </a:lnTo>
                        <a:lnTo>
                          <a:pt x="83" y="49"/>
                        </a:lnTo>
                        <a:lnTo>
                          <a:pt x="89" y="47"/>
                        </a:lnTo>
                        <a:lnTo>
                          <a:pt x="99" y="46"/>
                        </a:lnTo>
                        <a:lnTo>
                          <a:pt x="106" y="44"/>
                        </a:lnTo>
                        <a:lnTo>
                          <a:pt x="212" y="44"/>
                        </a:lnTo>
                        <a:lnTo>
                          <a:pt x="225" y="46"/>
                        </a:lnTo>
                        <a:lnTo>
                          <a:pt x="233" y="48"/>
                        </a:lnTo>
                        <a:lnTo>
                          <a:pt x="241" y="51"/>
                        </a:lnTo>
                        <a:lnTo>
                          <a:pt x="252" y="56"/>
                        </a:lnTo>
                        <a:lnTo>
                          <a:pt x="261" y="61"/>
                        </a:lnTo>
                        <a:lnTo>
                          <a:pt x="264" y="66"/>
                        </a:lnTo>
                        <a:lnTo>
                          <a:pt x="271" y="73"/>
                        </a:lnTo>
                        <a:lnTo>
                          <a:pt x="274" y="80"/>
                        </a:lnTo>
                        <a:lnTo>
                          <a:pt x="274" y="275"/>
                        </a:lnTo>
                        <a:close/>
                      </a:path>
                    </a:pathLst>
                  </a:custGeom>
                  <a:solidFill>
                    <a:srgbClr val="B2B2B2"/>
                  </a:solidFill>
                  <a:ln w="9525">
                    <a:noFill/>
                    <a:round/>
                    <a:headEnd/>
                    <a:tailEnd/>
                  </a:ln>
                </p:spPr>
                <p:txBody>
                  <a:bodyPr/>
                  <a:lstStyle/>
                  <a:p>
                    <a:endParaRPr lang="en-US"/>
                  </a:p>
                </p:txBody>
              </p:sp>
              <p:sp>
                <p:nvSpPr>
                  <p:cNvPr id="431229" name="Freeform 125"/>
                  <p:cNvSpPr>
                    <a:spLocks/>
                  </p:cNvSpPr>
                  <p:nvPr/>
                </p:nvSpPr>
                <p:spPr bwMode="auto">
                  <a:xfrm>
                    <a:off x="3534" y="1767"/>
                    <a:ext cx="106" cy="241"/>
                  </a:xfrm>
                  <a:custGeom>
                    <a:avLst/>
                    <a:gdLst/>
                    <a:ahLst/>
                    <a:cxnLst>
                      <a:cxn ang="0">
                        <a:pos x="274" y="275"/>
                      </a:cxn>
                      <a:cxn ang="0">
                        <a:pos x="319" y="275"/>
                      </a:cxn>
                      <a:cxn ang="0">
                        <a:pos x="319" y="57"/>
                      </a:cxn>
                      <a:cxn ang="0">
                        <a:pos x="319" y="49"/>
                      </a:cxn>
                      <a:cxn ang="0">
                        <a:pos x="318" y="41"/>
                      </a:cxn>
                      <a:cxn ang="0">
                        <a:pos x="308" y="31"/>
                      </a:cxn>
                      <a:cxn ang="0">
                        <a:pos x="300" y="21"/>
                      </a:cxn>
                      <a:cxn ang="0">
                        <a:pos x="292" y="15"/>
                      </a:cxn>
                      <a:cxn ang="0">
                        <a:pos x="279" y="7"/>
                      </a:cxn>
                      <a:cxn ang="0">
                        <a:pos x="255" y="0"/>
                      </a:cxn>
                      <a:cxn ang="0">
                        <a:pos x="72" y="0"/>
                      </a:cxn>
                      <a:cxn ang="0">
                        <a:pos x="54" y="4"/>
                      </a:cxn>
                      <a:cxn ang="0">
                        <a:pos x="46" y="10"/>
                      </a:cxn>
                      <a:cxn ang="0">
                        <a:pos x="38" y="14"/>
                      </a:cxn>
                      <a:cxn ang="0">
                        <a:pos x="30" y="20"/>
                      </a:cxn>
                      <a:cxn ang="0">
                        <a:pos x="23" y="26"/>
                      </a:cxn>
                      <a:cxn ang="0">
                        <a:pos x="16" y="34"/>
                      </a:cxn>
                      <a:cxn ang="0">
                        <a:pos x="10" y="39"/>
                      </a:cxn>
                      <a:cxn ang="0">
                        <a:pos x="4" y="47"/>
                      </a:cxn>
                      <a:cxn ang="0">
                        <a:pos x="1" y="53"/>
                      </a:cxn>
                      <a:cxn ang="0">
                        <a:pos x="0" y="58"/>
                      </a:cxn>
                      <a:cxn ang="0">
                        <a:pos x="0" y="723"/>
                      </a:cxn>
                      <a:cxn ang="0">
                        <a:pos x="47" y="722"/>
                      </a:cxn>
                      <a:cxn ang="0">
                        <a:pos x="47" y="85"/>
                      </a:cxn>
                      <a:cxn ang="0">
                        <a:pos x="48" y="79"/>
                      </a:cxn>
                      <a:cxn ang="0">
                        <a:pos x="49" y="73"/>
                      </a:cxn>
                      <a:cxn ang="0">
                        <a:pos x="53" y="69"/>
                      </a:cxn>
                      <a:cxn ang="0">
                        <a:pos x="56" y="64"/>
                      </a:cxn>
                      <a:cxn ang="0">
                        <a:pos x="62" y="59"/>
                      </a:cxn>
                      <a:cxn ang="0">
                        <a:pos x="70" y="55"/>
                      </a:cxn>
                      <a:cxn ang="0">
                        <a:pos x="75" y="52"/>
                      </a:cxn>
                      <a:cxn ang="0">
                        <a:pos x="83" y="49"/>
                      </a:cxn>
                      <a:cxn ang="0">
                        <a:pos x="89" y="47"/>
                      </a:cxn>
                      <a:cxn ang="0">
                        <a:pos x="99" y="46"/>
                      </a:cxn>
                      <a:cxn ang="0">
                        <a:pos x="106" y="44"/>
                      </a:cxn>
                      <a:cxn ang="0">
                        <a:pos x="212" y="44"/>
                      </a:cxn>
                      <a:cxn ang="0">
                        <a:pos x="225" y="46"/>
                      </a:cxn>
                      <a:cxn ang="0">
                        <a:pos x="233" y="48"/>
                      </a:cxn>
                      <a:cxn ang="0">
                        <a:pos x="241" y="51"/>
                      </a:cxn>
                      <a:cxn ang="0">
                        <a:pos x="252" y="56"/>
                      </a:cxn>
                      <a:cxn ang="0">
                        <a:pos x="261" y="61"/>
                      </a:cxn>
                      <a:cxn ang="0">
                        <a:pos x="264" y="66"/>
                      </a:cxn>
                      <a:cxn ang="0">
                        <a:pos x="271" y="73"/>
                      </a:cxn>
                      <a:cxn ang="0">
                        <a:pos x="274" y="80"/>
                      </a:cxn>
                      <a:cxn ang="0">
                        <a:pos x="274" y="275"/>
                      </a:cxn>
                    </a:cxnLst>
                    <a:rect l="0" t="0" r="r" b="b"/>
                    <a:pathLst>
                      <a:path w="319" h="723">
                        <a:moveTo>
                          <a:pt x="274" y="275"/>
                        </a:moveTo>
                        <a:lnTo>
                          <a:pt x="319" y="275"/>
                        </a:lnTo>
                        <a:lnTo>
                          <a:pt x="319" y="57"/>
                        </a:lnTo>
                        <a:lnTo>
                          <a:pt x="319" y="49"/>
                        </a:lnTo>
                        <a:lnTo>
                          <a:pt x="318" y="41"/>
                        </a:lnTo>
                        <a:lnTo>
                          <a:pt x="308" y="31"/>
                        </a:lnTo>
                        <a:lnTo>
                          <a:pt x="300" y="21"/>
                        </a:lnTo>
                        <a:lnTo>
                          <a:pt x="292" y="15"/>
                        </a:lnTo>
                        <a:lnTo>
                          <a:pt x="279" y="7"/>
                        </a:lnTo>
                        <a:lnTo>
                          <a:pt x="255" y="0"/>
                        </a:lnTo>
                        <a:lnTo>
                          <a:pt x="72" y="0"/>
                        </a:lnTo>
                        <a:lnTo>
                          <a:pt x="54" y="4"/>
                        </a:lnTo>
                        <a:lnTo>
                          <a:pt x="46" y="10"/>
                        </a:lnTo>
                        <a:lnTo>
                          <a:pt x="38" y="14"/>
                        </a:lnTo>
                        <a:lnTo>
                          <a:pt x="30" y="20"/>
                        </a:lnTo>
                        <a:lnTo>
                          <a:pt x="23" y="26"/>
                        </a:lnTo>
                        <a:lnTo>
                          <a:pt x="16" y="34"/>
                        </a:lnTo>
                        <a:lnTo>
                          <a:pt x="10" y="39"/>
                        </a:lnTo>
                        <a:lnTo>
                          <a:pt x="4" y="47"/>
                        </a:lnTo>
                        <a:lnTo>
                          <a:pt x="1" y="53"/>
                        </a:lnTo>
                        <a:lnTo>
                          <a:pt x="0" y="58"/>
                        </a:lnTo>
                        <a:lnTo>
                          <a:pt x="0" y="723"/>
                        </a:lnTo>
                        <a:lnTo>
                          <a:pt x="47" y="722"/>
                        </a:lnTo>
                        <a:lnTo>
                          <a:pt x="47" y="85"/>
                        </a:lnTo>
                        <a:lnTo>
                          <a:pt x="48" y="79"/>
                        </a:lnTo>
                        <a:lnTo>
                          <a:pt x="49" y="73"/>
                        </a:lnTo>
                        <a:lnTo>
                          <a:pt x="53" y="69"/>
                        </a:lnTo>
                        <a:lnTo>
                          <a:pt x="56" y="64"/>
                        </a:lnTo>
                        <a:lnTo>
                          <a:pt x="62" y="59"/>
                        </a:lnTo>
                        <a:lnTo>
                          <a:pt x="70" y="55"/>
                        </a:lnTo>
                        <a:lnTo>
                          <a:pt x="75" y="52"/>
                        </a:lnTo>
                        <a:lnTo>
                          <a:pt x="83" y="49"/>
                        </a:lnTo>
                        <a:lnTo>
                          <a:pt x="89" y="47"/>
                        </a:lnTo>
                        <a:lnTo>
                          <a:pt x="99" y="46"/>
                        </a:lnTo>
                        <a:lnTo>
                          <a:pt x="106" y="44"/>
                        </a:lnTo>
                        <a:lnTo>
                          <a:pt x="212" y="44"/>
                        </a:lnTo>
                        <a:lnTo>
                          <a:pt x="225" y="46"/>
                        </a:lnTo>
                        <a:lnTo>
                          <a:pt x="233" y="48"/>
                        </a:lnTo>
                        <a:lnTo>
                          <a:pt x="241" y="51"/>
                        </a:lnTo>
                        <a:lnTo>
                          <a:pt x="252" y="56"/>
                        </a:lnTo>
                        <a:lnTo>
                          <a:pt x="261" y="61"/>
                        </a:lnTo>
                        <a:lnTo>
                          <a:pt x="264" y="66"/>
                        </a:lnTo>
                        <a:lnTo>
                          <a:pt x="271" y="73"/>
                        </a:lnTo>
                        <a:lnTo>
                          <a:pt x="274" y="80"/>
                        </a:lnTo>
                        <a:lnTo>
                          <a:pt x="274" y="275"/>
                        </a:lnTo>
                      </a:path>
                    </a:pathLst>
                  </a:custGeom>
                  <a:noFill/>
                  <a:ln w="1588">
                    <a:solidFill>
                      <a:srgbClr val="000000"/>
                    </a:solidFill>
                    <a:prstDash val="solid"/>
                    <a:round/>
                    <a:headEnd/>
                    <a:tailEnd/>
                  </a:ln>
                </p:spPr>
                <p:txBody>
                  <a:bodyPr/>
                  <a:lstStyle/>
                  <a:p>
                    <a:endParaRPr lang="en-US"/>
                  </a:p>
                </p:txBody>
              </p:sp>
              <p:sp>
                <p:nvSpPr>
                  <p:cNvPr id="431230" name="Freeform 126"/>
                  <p:cNvSpPr>
                    <a:spLocks/>
                  </p:cNvSpPr>
                  <p:nvPr/>
                </p:nvSpPr>
                <p:spPr bwMode="auto">
                  <a:xfrm>
                    <a:off x="3387" y="1792"/>
                    <a:ext cx="47" cy="217"/>
                  </a:xfrm>
                  <a:custGeom>
                    <a:avLst/>
                    <a:gdLst/>
                    <a:ahLst/>
                    <a:cxnLst>
                      <a:cxn ang="0">
                        <a:pos x="123" y="60"/>
                      </a:cxn>
                      <a:cxn ang="0">
                        <a:pos x="142" y="60"/>
                      </a:cxn>
                      <a:cxn ang="0">
                        <a:pos x="142" y="33"/>
                      </a:cxn>
                      <a:cxn ang="0">
                        <a:pos x="142" y="26"/>
                      </a:cxn>
                      <a:cxn ang="0">
                        <a:pos x="139" y="20"/>
                      </a:cxn>
                      <a:cxn ang="0">
                        <a:pos x="136" y="11"/>
                      </a:cxn>
                      <a:cxn ang="0">
                        <a:pos x="131" y="6"/>
                      </a:cxn>
                      <a:cxn ang="0">
                        <a:pos x="127" y="2"/>
                      </a:cxn>
                      <a:cxn ang="0">
                        <a:pos x="119" y="1"/>
                      </a:cxn>
                      <a:cxn ang="0">
                        <a:pos x="115" y="0"/>
                      </a:cxn>
                      <a:cxn ang="0">
                        <a:pos x="28" y="0"/>
                      </a:cxn>
                      <a:cxn ang="0">
                        <a:pos x="25" y="1"/>
                      </a:cxn>
                      <a:cxn ang="0">
                        <a:pos x="21" y="1"/>
                      </a:cxn>
                      <a:cxn ang="0">
                        <a:pos x="18" y="3"/>
                      </a:cxn>
                      <a:cxn ang="0">
                        <a:pos x="14" y="6"/>
                      </a:cxn>
                      <a:cxn ang="0">
                        <a:pos x="9" y="9"/>
                      </a:cxn>
                      <a:cxn ang="0">
                        <a:pos x="6" y="13"/>
                      </a:cxn>
                      <a:cxn ang="0">
                        <a:pos x="4" y="19"/>
                      </a:cxn>
                      <a:cxn ang="0">
                        <a:pos x="1" y="24"/>
                      </a:cxn>
                      <a:cxn ang="0">
                        <a:pos x="0" y="30"/>
                      </a:cxn>
                      <a:cxn ang="0">
                        <a:pos x="0" y="34"/>
                      </a:cxn>
                      <a:cxn ang="0">
                        <a:pos x="0" y="651"/>
                      </a:cxn>
                      <a:cxn ang="0">
                        <a:pos x="18" y="651"/>
                      </a:cxn>
                      <a:cxn ang="0">
                        <a:pos x="18" y="56"/>
                      </a:cxn>
                      <a:cxn ang="0">
                        <a:pos x="19" y="51"/>
                      </a:cxn>
                      <a:cxn ang="0">
                        <a:pos x="19" y="46"/>
                      </a:cxn>
                      <a:cxn ang="0">
                        <a:pos x="21" y="43"/>
                      </a:cxn>
                      <a:cxn ang="0">
                        <a:pos x="22" y="38"/>
                      </a:cxn>
                      <a:cxn ang="0">
                        <a:pos x="24" y="34"/>
                      </a:cxn>
                      <a:cxn ang="0">
                        <a:pos x="27" y="31"/>
                      </a:cxn>
                      <a:cxn ang="0">
                        <a:pos x="29" y="29"/>
                      </a:cxn>
                      <a:cxn ang="0">
                        <a:pos x="32" y="26"/>
                      </a:cxn>
                      <a:cxn ang="0">
                        <a:pos x="34" y="25"/>
                      </a:cxn>
                      <a:cxn ang="0">
                        <a:pos x="38" y="23"/>
                      </a:cxn>
                      <a:cxn ang="0">
                        <a:pos x="42" y="22"/>
                      </a:cxn>
                      <a:cxn ang="0">
                        <a:pos x="99" y="22"/>
                      </a:cxn>
                      <a:cxn ang="0">
                        <a:pos x="104" y="23"/>
                      </a:cxn>
                      <a:cxn ang="0">
                        <a:pos x="106" y="25"/>
                      </a:cxn>
                      <a:cxn ang="0">
                        <a:pos x="110" y="28"/>
                      </a:cxn>
                      <a:cxn ang="0">
                        <a:pos x="114" y="32"/>
                      </a:cxn>
                      <a:cxn ang="0">
                        <a:pos x="117" y="36"/>
                      </a:cxn>
                      <a:cxn ang="0">
                        <a:pos x="118" y="40"/>
                      </a:cxn>
                      <a:cxn ang="0">
                        <a:pos x="121" y="46"/>
                      </a:cxn>
                      <a:cxn ang="0">
                        <a:pos x="123" y="52"/>
                      </a:cxn>
                      <a:cxn ang="0">
                        <a:pos x="123" y="60"/>
                      </a:cxn>
                    </a:cxnLst>
                    <a:rect l="0" t="0" r="r" b="b"/>
                    <a:pathLst>
                      <a:path w="142" h="651">
                        <a:moveTo>
                          <a:pt x="123" y="60"/>
                        </a:moveTo>
                        <a:lnTo>
                          <a:pt x="142" y="60"/>
                        </a:lnTo>
                        <a:lnTo>
                          <a:pt x="142" y="33"/>
                        </a:lnTo>
                        <a:lnTo>
                          <a:pt x="142" y="26"/>
                        </a:lnTo>
                        <a:lnTo>
                          <a:pt x="139" y="20"/>
                        </a:lnTo>
                        <a:lnTo>
                          <a:pt x="136" y="11"/>
                        </a:lnTo>
                        <a:lnTo>
                          <a:pt x="131" y="6"/>
                        </a:lnTo>
                        <a:lnTo>
                          <a:pt x="127" y="2"/>
                        </a:lnTo>
                        <a:lnTo>
                          <a:pt x="119" y="1"/>
                        </a:lnTo>
                        <a:lnTo>
                          <a:pt x="115" y="0"/>
                        </a:lnTo>
                        <a:lnTo>
                          <a:pt x="28" y="0"/>
                        </a:lnTo>
                        <a:lnTo>
                          <a:pt x="25" y="1"/>
                        </a:lnTo>
                        <a:lnTo>
                          <a:pt x="21" y="1"/>
                        </a:lnTo>
                        <a:lnTo>
                          <a:pt x="18" y="3"/>
                        </a:lnTo>
                        <a:lnTo>
                          <a:pt x="14" y="6"/>
                        </a:lnTo>
                        <a:lnTo>
                          <a:pt x="9" y="9"/>
                        </a:lnTo>
                        <a:lnTo>
                          <a:pt x="6" y="13"/>
                        </a:lnTo>
                        <a:lnTo>
                          <a:pt x="4" y="19"/>
                        </a:lnTo>
                        <a:lnTo>
                          <a:pt x="1" y="24"/>
                        </a:lnTo>
                        <a:lnTo>
                          <a:pt x="0" y="30"/>
                        </a:lnTo>
                        <a:lnTo>
                          <a:pt x="0" y="34"/>
                        </a:lnTo>
                        <a:lnTo>
                          <a:pt x="0" y="651"/>
                        </a:lnTo>
                        <a:lnTo>
                          <a:pt x="18" y="651"/>
                        </a:lnTo>
                        <a:lnTo>
                          <a:pt x="18" y="56"/>
                        </a:lnTo>
                        <a:lnTo>
                          <a:pt x="19" y="51"/>
                        </a:lnTo>
                        <a:lnTo>
                          <a:pt x="19" y="46"/>
                        </a:lnTo>
                        <a:lnTo>
                          <a:pt x="21" y="43"/>
                        </a:lnTo>
                        <a:lnTo>
                          <a:pt x="22" y="38"/>
                        </a:lnTo>
                        <a:lnTo>
                          <a:pt x="24" y="34"/>
                        </a:lnTo>
                        <a:lnTo>
                          <a:pt x="27" y="31"/>
                        </a:lnTo>
                        <a:lnTo>
                          <a:pt x="29" y="29"/>
                        </a:lnTo>
                        <a:lnTo>
                          <a:pt x="32" y="26"/>
                        </a:lnTo>
                        <a:lnTo>
                          <a:pt x="34" y="25"/>
                        </a:lnTo>
                        <a:lnTo>
                          <a:pt x="38" y="23"/>
                        </a:lnTo>
                        <a:lnTo>
                          <a:pt x="42" y="22"/>
                        </a:lnTo>
                        <a:lnTo>
                          <a:pt x="99" y="22"/>
                        </a:lnTo>
                        <a:lnTo>
                          <a:pt x="104" y="23"/>
                        </a:lnTo>
                        <a:lnTo>
                          <a:pt x="106" y="25"/>
                        </a:lnTo>
                        <a:lnTo>
                          <a:pt x="110" y="28"/>
                        </a:lnTo>
                        <a:lnTo>
                          <a:pt x="114" y="32"/>
                        </a:lnTo>
                        <a:lnTo>
                          <a:pt x="117" y="36"/>
                        </a:lnTo>
                        <a:lnTo>
                          <a:pt x="118" y="40"/>
                        </a:lnTo>
                        <a:lnTo>
                          <a:pt x="121" y="46"/>
                        </a:lnTo>
                        <a:lnTo>
                          <a:pt x="123" y="52"/>
                        </a:lnTo>
                        <a:lnTo>
                          <a:pt x="123" y="60"/>
                        </a:lnTo>
                        <a:close/>
                      </a:path>
                    </a:pathLst>
                  </a:custGeom>
                  <a:solidFill>
                    <a:srgbClr val="9E9E9E"/>
                  </a:solidFill>
                  <a:ln w="9525">
                    <a:noFill/>
                    <a:round/>
                    <a:headEnd/>
                    <a:tailEnd/>
                  </a:ln>
                </p:spPr>
                <p:txBody>
                  <a:bodyPr/>
                  <a:lstStyle/>
                  <a:p>
                    <a:endParaRPr lang="en-US"/>
                  </a:p>
                </p:txBody>
              </p:sp>
              <p:sp>
                <p:nvSpPr>
                  <p:cNvPr id="431231" name="Freeform 127"/>
                  <p:cNvSpPr>
                    <a:spLocks/>
                  </p:cNvSpPr>
                  <p:nvPr/>
                </p:nvSpPr>
                <p:spPr bwMode="auto">
                  <a:xfrm>
                    <a:off x="3387" y="1792"/>
                    <a:ext cx="47" cy="217"/>
                  </a:xfrm>
                  <a:custGeom>
                    <a:avLst/>
                    <a:gdLst/>
                    <a:ahLst/>
                    <a:cxnLst>
                      <a:cxn ang="0">
                        <a:pos x="123" y="60"/>
                      </a:cxn>
                      <a:cxn ang="0">
                        <a:pos x="142" y="60"/>
                      </a:cxn>
                      <a:cxn ang="0">
                        <a:pos x="142" y="33"/>
                      </a:cxn>
                      <a:cxn ang="0">
                        <a:pos x="142" y="26"/>
                      </a:cxn>
                      <a:cxn ang="0">
                        <a:pos x="139" y="20"/>
                      </a:cxn>
                      <a:cxn ang="0">
                        <a:pos x="136" y="11"/>
                      </a:cxn>
                      <a:cxn ang="0">
                        <a:pos x="131" y="6"/>
                      </a:cxn>
                      <a:cxn ang="0">
                        <a:pos x="127" y="2"/>
                      </a:cxn>
                      <a:cxn ang="0">
                        <a:pos x="119" y="1"/>
                      </a:cxn>
                      <a:cxn ang="0">
                        <a:pos x="115" y="0"/>
                      </a:cxn>
                      <a:cxn ang="0">
                        <a:pos x="28" y="0"/>
                      </a:cxn>
                      <a:cxn ang="0">
                        <a:pos x="25" y="1"/>
                      </a:cxn>
                      <a:cxn ang="0">
                        <a:pos x="21" y="1"/>
                      </a:cxn>
                      <a:cxn ang="0">
                        <a:pos x="18" y="3"/>
                      </a:cxn>
                      <a:cxn ang="0">
                        <a:pos x="14" y="6"/>
                      </a:cxn>
                      <a:cxn ang="0">
                        <a:pos x="9" y="9"/>
                      </a:cxn>
                      <a:cxn ang="0">
                        <a:pos x="6" y="13"/>
                      </a:cxn>
                      <a:cxn ang="0">
                        <a:pos x="4" y="19"/>
                      </a:cxn>
                      <a:cxn ang="0">
                        <a:pos x="1" y="24"/>
                      </a:cxn>
                      <a:cxn ang="0">
                        <a:pos x="0" y="30"/>
                      </a:cxn>
                      <a:cxn ang="0">
                        <a:pos x="0" y="34"/>
                      </a:cxn>
                      <a:cxn ang="0">
                        <a:pos x="0" y="651"/>
                      </a:cxn>
                      <a:cxn ang="0">
                        <a:pos x="18" y="651"/>
                      </a:cxn>
                      <a:cxn ang="0">
                        <a:pos x="18" y="56"/>
                      </a:cxn>
                      <a:cxn ang="0">
                        <a:pos x="19" y="51"/>
                      </a:cxn>
                      <a:cxn ang="0">
                        <a:pos x="19" y="46"/>
                      </a:cxn>
                      <a:cxn ang="0">
                        <a:pos x="21" y="43"/>
                      </a:cxn>
                      <a:cxn ang="0">
                        <a:pos x="22" y="38"/>
                      </a:cxn>
                      <a:cxn ang="0">
                        <a:pos x="24" y="34"/>
                      </a:cxn>
                      <a:cxn ang="0">
                        <a:pos x="27" y="31"/>
                      </a:cxn>
                      <a:cxn ang="0">
                        <a:pos x="29" y="29"/>
                      </a:cxn>
                      <a:cxn ang="0">
                        <a:pos x="32" y="26"/>
                      </a:cxn>
                      <a:cxn ang="0">
                        <a:pos x="34" y="25"/>
                      </a:cxn>
                      <a:cxn ang="0">
                        <a:pos x="38" y="23"/>
                      </a:cxn>
                      <a:cxn ang="0">
                        <a:pos x="42" y="22"/>
                      </a:cxn>
                      <a:cxn ang="0">
                        <a:pos x="99" y="22"/>
                      </a:cxn>
                      <a:cxn ang="0">
                        <a:pos x="104" y="23"/>
                      </a:cxn>
                      <a:cxn ang="0">
                        <a:pos x="106" y="25"/>
                      </a:cxn>
                      <a:cxn ang="0">
                        <a:pos x="110" y="28"/>
                      </a:cxn>
                      <a:cxn ang="0">
                        <a:pos x="114" y="32"/>
                      </a:cxn>
                      <a:cxn ang="0">
                        <a:pos x="117" y="36"/>
                      </a:cxn>
                      <a:cxn ang="0">
                        <a:pos x="118" y="40"/>
                      </a:cxn>
                      <a:cxn ang="0">
                        <a:pos x="121" y="46"/>
                      </a:cxn>
                      <a:cxn ang="0">
                        <a:pos x="123" y="52"/>
                      </a:cxn>
                      <a:cxn ang="0">
                        <a:pos x="123" y="60"/>
                      </a:cxn>
                    </a:cxnLst>
                    <a:rect l="0" t="0" r="r" b="b"/>
                    <a:pathLst>
                      <a:path w="142" h="651">
                        <a:moveTo>
                          <a:pt x="123" y="60"/>
                        </a:moveTo>
                        <a:lnTo>
                          <a:pt x="142" y="60"/>
                        </a:lnTo>
                        <a:lnTo>
                          <a:pt x="142" y="33"/>
                        </a:lnTo>
                        <a:lnTo>
                          <a:pt x="142" y="26"/>
                        </a:lnTo>
                        <a:lnTo>
                          <a:pt x="139" y="20"/>
                        </a:lnTo>
                        <a:lnTo>
                          <a:pt x="136" y="11"/>
                        </a:lnTo>
                        <a:lnTo>
                          <a:pt x="131" y="6"/>
                        </a:lnTo>
                        <a:lnTo>
                          <a:pt x="127" y="2"/>
                        </a:lnTo>
                        <a:lnTo>
                          <a:pt x="119" y="1"/>
                        </a:lnTo>
                        <a:lnTo>
                          <a:pt x="115" y="0"/>
                        </a:lnTo>
                        <a:lnTo>
                          <a:pt x="28" y="0"/>
                        </a:lnTo>
                        <a:lnTo>
                          <a:pt x="25" y="1"/>
                        </a:lnTo>
                        <a:lnTo>
                          <a:pt x="21" y="1"/>
                        </a:lnTo>
                        <a:lnTo>
                          <a:pt x="18" y="3"/>
                        </a:lnTo>
                        <a:lnTo>
                          <a:pt x="14" y="6"/>
                        </a:lnTo>
                        <a:lnTo>
                          <a:pt x="9" y="9"/>
                        </a:lnTo>
                        <a:lnTo>
                          <a:pt x="6" y="13"/>
                        </a:lnTo>
                        <a:lnTo>
                          <a:pt x="4" y="19"/>
                        </a:lnTo>
                        <a:lnTo>
                          <a:pt x="1" y="24"/>
                        </a:lnTo>
                        <a:lnTo>
                          <a:pt x="0" y="30"/>
                        </a:lnTo>
                        <a:lnTo>
                          <a:pt x="0" y="34"/>
                        </a:lnTo>
                        <a:lnTo>
                          <a:pt x="0" y="651"/>
                        </a:lnTo>
                        <a:lnTo>
                          <a:pt x="18" y="651"/>
                        </a:lnTo>
                        <a:lnTo>
                          <a:pt x="18" y="56"/>
                        </a:lnTo>
                        <a:lnTo>
                          <a:pt x="19" y="51"/>
                        </a:lnTo>
                        <a:lnTo>
                          <a:pt x="19" y="46"/>
                        </a:lnTo>
                        <a:lnTo>
                          <a:pt x="21" y="43"/>
                        </a:lnTo>
                        <a:lnTo>
                          <a:pt x="22" y="38"/>
                        </a:lnTo>
                        <a:lnTo>
                          <a:pt x="24" y="34"/>
                        </a:lnTo>
                        <a:lnTo>
                          <a:pt x="27" y="31"/>
                        </a:lnTo>
                        <a:lnTo>
                          <a:pt x="29" y="29"/>
                        </a:lnTo>
                        <a:lnTo>
                          <a:pt x="32" y="26"/>
                        </a:lnTo>
                        <a:lnTo>
                          <a:pt x="34" y="25"/>
                        </a:lnTo>
                        <a:lnTo>
                          <a:pt x="38" y="23"/>
                        </a:lnTo>
                        <a:lnTo>
                          <a:pt x="42" y="22"/>
                        </a:lnTo>
                        <a:lnTo>
                          <a:pt x="99" y="22"/>
                        </a:lnTo>
                        <a:lnTo>
                          <a:pt x="104" y="23"/>
                        </a:lnTo>
                        <a:lnTo>
                          <a:pt x="106" y="25"/>
                        </a:lnTo>
                        <a:lnTo>
                          <a:pt x="110" y="28"/>
                        </a:lnTo>
                        <a:lnTo>
                          <a:pt x="114" y="32"/>
                        </a:lnTo>
                        <a:lnTo>
                          <a:pt x="117" y="36"/>
                        </a:lnTo>
                        <a:lnTo>
                          <a:pt x="118" y="40"/>
                        </a:lnTo>
                        <a:lnTo>
                          <a:pt x="121" y="46"/>
                        </a:lnTo>
                        <a:lnTo>
                          <a:pt x="123" y="52"/>
                        </a:lnTo>
                        <a:lnTo>
                          <a:pt x="123" y="60"/>
                        </a:lnTo>
                      </a:path>
                    </a:pathLst>
                  </a:custGeom>
                  <a:noFill/>
                  <a:ln w="0">
                    <a:solidFill>
                      <a:srgbClr val="000000"/>
                    </a:solidFill>
                    <a:prstDash val="solid"/>
                    <a:round/>
                    <a:headEnd/>
                    <a:tailEnd/>
                  </a:ln>
                </p:spPr>
                <p:txBody>
                  <a:bodyPr/>
                  <a:lstStyle/>
                  <a:p>
                    <a:endParaRPr lang="en-US"/>
                  </a:p>
                </p:txBody>
              </p:sp>
              <p:sp>
                <p:nvSpPr>
                  <p:cNvPr id="431232" name="Oval 128"/>
                  <p:cNvSpPr>
                    <a:spLocks noChangeArrowheads="1"/>
                  </p:cNvSpPr>
                  <p:nvPr/>
                </p:nvSpPr>
                <p:spPr bwMode="auto">
                  <a:xfrm>
                    <a:off x="3507" y="1886"/>
                    <a:ext cx="86" cy="93"/>
                  </a:xfrm>
                  <a:prstGeom prst="ellipse">
                    <a:avLst/>
                  </a:prstGeom>
                  <a:solidFill>
                    <a:srgbClr val="C0C0C0"/>
                  </a:solidFill>
                  <a:ln w="9525">
                    <a:noFill/>
                    <a:round/>
                    <a:headEnd/>
                    <a:tailEnd/>
                  </a:ln>
                </p:spPr>
                <p:txBody>
                  <a:bodyPr/>
                  <a:lstStyle/>
                  <a:p>
                    <a:endParaRPr lang="en-US"/>
                  </a:p>
                </p:txBody>
              </p:sp>
              <p:sp>
                <p:nvSpPr>
                  <p:cNvPr id="431233" name="Oval 129"/>
                  <p:cNvSpPr>
                    <a:spLocks noChangeArrowheads="1"/>
                  </p:cNvSpPr>
                  <p:nvPr/>
                </p:nvSpPr>
                <p:spPr bwMode="auto">
                  <a:xfrm>
                    <a:off x="3507" y="1886"/>
                    <a:ext cx="86" cy="93"/>
                  </a:xfrm>
                  <a:prstGeom prst="ellipse">
                    <a:avLst/>
                  </a:prstGeom>
                  <a:noFill/>
                  <a:ln w="1588">
                    <a:solidFill>
                      <a:srgbClr val="000000"/>
                    </a:solidFill>
                    <a:round/>
                    <a:headEnd/>
                    <a:tailEnd/>
                  </a:ln>
                </p:spPr>
                <p:txBody>
                  <a:bodyPr/>
                  <a:lstStyle/>
                  <a:p>
                    <a:endParaRPr lang="en-US"/>
                  </a:p>
                </p:txBody>
              </p:sp>
              <p:sp>
                <p:nvSpPr>
                  <p:cNvPr id="431234" name="Freeform 130"/>
                  <p:cNvSpPr>
                    <a:spLocks/>
                  </p:cNvSpPr>
                  <p:nvPr/>
                </p:nvSpPr>
                <p:spPr bwMode="auto">
                  <a:xfrm>
                    <a:off x="3602" y="1809"/>
                    <a:ext cx="64" cy="197"/>
                  </a:xfrm>
                  <a:custGeom>
                    <a:avLst/>
                    <a:gdLst/>
                    <a:ahLst/>
                    <a:cxnLst>
                      <a:cxn ang="0">
                        <a:pos x="106" y="1"/>
                      </a:cxn>
                      <a:cxn ang="0">
                        <a:pos x="125" y="6"/>
                      </a:cxn>
                      <a:cxn ang="0">
                        <a:pos x="134" y="10"/>
                      </a:cxn>
                      <a:cxn ang="0">
                        <a:pos x="150" y="23"/>
                      </a:cxn>
                      <a:cxn ang="0">
                        <a:pos x="165" y="38"/>
                      </a:cxn>
                      <a:cxn ang="0">
                        <a:pos x="174" y="52"/>
                      </a:cxn>
                      <a:cxn ang="0">
                        <a:pos x="181" y="68"/>
                      </a:cxn>
                      <a:cxn ang="0">
                        <a:pos x="189" y="91"/>
                      </a:cxn>
                      <a:cxn ang="0">
                        <a:pos x="191" y="103"/>
                      </a:cxn>
                      <a:cxn ang="0">
                        <a:pos x="193" y="129"/>
                      </a:cxn>
                      <a:cxn ang="0">
                        <a:pos x="193" y="477"/>
                      </a:cxn>
                      <a:cxn ang="0">
                        <a:pos x="191" y="489"/>
                      </a:cxn>
                      <a:cxn ang="0">
                        <a:pos x="185" y="513"/>
                      </a:cxn>
                      <a:cxn ang="0">
                        <a:pos x="176" y="535"/>
                      </a:cxn>
                      <a:cxn ang="0">
                        <a:pos x="165" y="554"/>
                      </a:cxn>
                      <a:cxn ang="0">
                        <a:pos x="157" y="562"/>
                      </a:cxn>
                      <a:cxn ang="0">
                        <a:pos x="150" y="570"/>
                      </a:cxn>
                      <a:cxn ang="0">
                        <a:pos x="138" y="579"/>
                      </a:cxn>
                      <a:cxn ang="0">
                        <a:pos x="125" y="586"/>
                      </a:cxn>
                      <a:cxn ang="0">
                        <a:pos x="111" y="591"/>
                      </a:cxn>
                      <a:cxn ang="0">
                        <a:pos x="96" y="593"/>
                      </a:cxn>
                      <a:cxn ang="0">
                        <a:pos x="76" y="590"/>
                      </a:cxn>
                      <a:cxn ang="0">
                        <a:pos x="63" y="584"/>
                      </a:cxn>
                      <a:cxn ang="0">
                        <a:pos x="49" y="577"/>
                      </a:cxn>
                      <a:cxn ang="0">
                        <a:pos x="34" y="562"/>
                      </a:cxn>
                      <a:cxn ang="0">
                        <a:pos x="21" y="546"/>
                      </a:cxn>
                      <a:cxn ang="0">
                        <a:pos x="15" y="535"/>
                      </a:cxn>
                      <a:cxn ang="0">
                        <a:pos x="7" y="513"/>
                      </a:cxn>
                      <a:cxn ang="0">
                        <a:pos x="2" y="496"/>
                      </a:cxn>
                      <a:cxn ang="0">
                        <a:pos x="0" y="477"/>
                      </a:cxn>
                      <a:cxn ang="0">
                        <a:pos x="0" y="129"/>
                      </a:cxn>
                      <a:cxn ang="0">
                        <a:pos x="1" y="109"/>
                      </a:cxn>
                      <a:cxn ang="0">
                        <a:pos x="4" y="91"/>
                      </a:cxn>
                      <a:cxn ang="0">
                        <a:pos x="11" y="68"/>
                      </a:cxn>
                      <a:cxn ang="0">
                        <a:pos x="21" y="47"/>
                      </a:cxn>
                      <a:cxn ang="0">
                        <a:pos x="31" y="34"/>
                      </a:cxn>
                      <a:cxn ang="0">
                        <a:pos x="38" y="26"/>
                      </a:cxn>
                      <a:cxn ang="0">
                        <a:pos x="49" y="16"/>
                      </a:cxn>
                      <a:cxn ang="0">
                        <a:pos x="59" y="10"/>
                      </a:cxn>
                      <a:cxn ang="0">
                        <a:pos x="76" y="3"/>
                      </a:cxn>
                      <a:cxn ang="0">
                        <a:pos x="86" y="1"/>
                      </a:cxn>
                    </a:cxnLst>
                    <a:rect l="0" t="0" r="r" b="b"/>
                    <a:pathLst>
                      <a:path w="193" h="593">
                        <a:moveTo>
                          <a:pt x="96" y="0"/>
                        </a:moveTo>
                        <a:lnTo>
                          <a:pt x="106" y="1"/>
                        </a:lnTo>
                        <a:lnTo>
                          <a:pt x="116" y="3"/>
                        </a:lnTo>
                        <a:lnTo>
                          <a:pt x="125" y="6"/>
                        </a:lnTo>
                        <a:lnTo>
                          <a:pt x="129" y="8"/>
                        </a:lnTo>
                        <a:lnTo>
                          <a:pt x="134" y="10"/>
                        </a:lnTo>
                        <a:lnTo>
                          <a:pt x="142" y="16"/>
                        </a:lnTo>
                        <a:lnTo>
                          <a:pt x="150" y="23"/>
                        </a:lnTo>
                        <a:lnTo>
                          <a:pt x="157" y="30"/>
                        </a:lnTo>
                        <a:lnTo>
                          <a:pt x="165" y="38"/>
                        </a:lnTo>
                        <a:lnTo>
                          <a:pt x="171" y="47"/>
                        </a:lnTo>
                        <a:lnTo>
                          <a:pt x="174" y="52"/>
                        </a:lnTo>
                        <a:lnTo>
                          <a:pt x="176" y="57"/>
                        </a:lnTo>
                        <a:lnTo>
                          <a:pt x="181" y="68"/>
                        </a:lnTo>
                        <a:lnTo>
                          <a:pt x="185" y="79"/>
                        </a:lnTo>
                        <a:lnTo>
                          <a:pt x="189" y="91"/>
                        </a:lnTo>
                        <a:lnTo>
                          <a:pt x="190" y="97"/>
                        </a:lnTo>
                        <a:lnTo>
                          <a:pt x="191" y="103"/>
                        </a:lnTo>
                        <a:lnTo>
                          <a:pt x="193" y="116"/>
                        </a:lnTo>
                        <a:lnTo>
                          <a:pt x="193" y="129"/>
                        </a:lnTo>
                        <a:lnTo>
                          <a:pt x="193" y="463"/>
                        </a:lnTo>
                        <a:lnTo>
                          <a:pt x="193" y="477"/>
                        </a:lnTo>
                        <a:lnTo>
                          <a:pt x="192" y="483"/>
                        </a:lnTo>
                        <a:lnTo>
                          <a:pt x="191" y="489"/>
                        </a:lnTo>
                        <a:lnTo>
                          <a:pt x="189" y="502"/>
                        </a:lnTo>
                        <a:lnTo>
                          <a:pt x="185" y="513"/>
                        </a:lnTo>
                        <a:lnTo>
                          <a:pt x="181" y="525"/>
                        </a:lnTo>
                        <a:lnTo>
                          <a:pt x="176" y="535"/>
                        </a:lnTo>
                        <a:lnTo>
                          <a:pt x="171" y="546"/>
                        </a:lnTo>
                        <a:lnTo>
                          <a:pt x="165" y="554"/>
                        </a:lnTo>
                        <a:lnTo>
                          <a:pt x="162" y="558"/>
                        </a:lnTo>
                        <a:lnTo>
                          <a:pt x="157" y="562"/>
                        </a:lnTo>
                        <a:lnTo>
                          <a:pt x="154" y="567"/>
                        </a:lnTo>
                        <a:lnTo>
                          <a:pt x="150" y="570"/>
                        </a:lnTo>
                        <a:lnTo>
                          <a:pt x="142" y="577"/>
                        </a:lnTo>
                        <a:lnTo>
                          <a:pt x="138" y="579"/>
                        </a:lnTo>
                        <a:lnTo>
                          <a:pt x="134" y="582"/>
                        </a:lnTo>
                        <a:lnTo>
                          <a:pt x="125" y="586"/>
                        </a:lnTo>
                        <a:lnTo>
                          <a:pt x="116" y="590"/>
                        </a:lnTo>
                        <a:lnTo>
                          <a:pt x="111" y="591"/>
                        </a:lnTo>
                        <a:lnTo>
                          <a:pt x="106" y="592"/>
                        </a:lnTo>
                        <a:lnTo>
                          <a:pt x="96" y="593"/>
                        </a:lnTo>
                        <a:lnTo>
                          <a:pt x="86" y="592"/>
                        </a:lnTo>
                        <a:lnTo>
                          <a:pt x="76" y="590"/>
                        </a:lnTo>
                        <a:lnTo>
                          <a:pt x="67" y="586"/>
                        </a:lnTo>
                        <a:lnTo>
                          <a:pt x="63" y="584"/>
                        </a:lnTo>
                        <a:lnTo>
                          <a:pt x="59" y="582"/>
                        </a:lnTo>
                        <a:lnTo>
                          <a:pt x="49" y="577"/>
                        </a:lnTo>
                        <a:lnTo>
                          <a:pt x="42" y="570"/>
                        </a:lnTo>
                        <a:lnTo>
                          <a:pt x="34" y="562"/>
                        </a:lnTo>
                        <a:lnTo>
                          <a:pt x="28" y="554"/>
                        </a:lnTo>
                        <a:lnTo>
                          <a:pt x="21" y="546"/>
                        </a:lnTo>
                        <a:lnTo>
                          <a:pt x="18" y="540"/>
                        </a:lnTo>
                        <a:lnTo>
                          <a:pt x="15" y="535"/>
                        </a:lnTo>
                        <a:lnTo>
                          <a:pt x="11" y="525"/>
                        </a:lnTo>
                        <a:lnTo>
                          <a:pt x="7" y="513"/>
                        </a:lnTo>
                        <a:lnTo>
                          <a:pt x="4" y="502"/>
                        </a:lnTo>
                        <a:lnTo>
                          <a:pt x="2" y="496"/>
                        </a:lnTo>
                        <a:lnTo>
                          <a:pt x="1" y="489"/>
                        </a:lnTo>
                        <a:lnTo>
                          <a:pt x="0" y="477"/>
                        </a:lnTo>
                        <a:lnTo>
                          <a:pt x="0" y="463"/>
                        </a:lnTo>
                        <a:lnTo>
                          <a:pt x="0" y="129"/>
                        </a:lnTo>
                        <a:lnTo>
                          <a:pt x="0" y="116"/>
                        </a:lnTo>
                        <a:lnTo>
                          <a:pt x="1" y="109"/>
                        </a:lnTo>
                        <a:lnTo>
                          <a:pt x="1" y="103"/>
                        </a:lnTo>
                        <a:lnTo>
                          <a:pt x="4" y="91"/>
                        </a:lnTo>
                        <a:lnTo>
                          <a:pt x="7" y="79"/>
                        </a:lnTo>
                        <a:lnTo>
                          <a:pt x="11" y="68"/>
                        </a:lnTo>
                        <a:lnTo>
                          <a:pt x="15" y="57"/>
                        </a:lnTo>
                        <a:lnTo>
                          <a:pt x="21" y="47"/>
                        </a:lnTo>
                        <a:lnTo>
                          <a:pt x="28" y="38"/>
                        </a:lnTo>
                        <a:lnTo>
                          <a:pt x="31" y="34"/>
                        </a:lnTo>
                        <a:lnTo>
                          <a:pt x="34" y="30"/>
                        </a:lnTo>
                        <a:lnTo>
                          <a:pt x="38" y="26"/>
                        </a:lnTo>
                        <a:lnTo>
                          <a:pt x="42" y="23"/>
                        </a:lnTo>
                        <a:lnTo>
                          <a:pt x="49" y="16"/>
                        </a:lnTo>
                        <a:lnTo>
                          <a:pt x="54" y="13"/>
                        </a:lnTo>
                        <a:lnTo>
                          <a:pt x="59" y="10"/>
                        </a:lnTo>
                        <a:lnTo>
                          <a:pt x="67" y="6"/>
                        </a:lnTo>
                        <a:lnTo>
                          <a:pt x="76" y="3"/>
                        </a:lnTo>
                        <a:lnTo>
                          <a:pt x="82" y="2"/>
                        </a:lnTo>
                        <a:lnTo>
                          <a:pt x="86" y="1"/>
                        </a:lnTo>
                        <a:lnTo>
                          <a:pt x="96" y="0"/>
                        </a:lnTo>
                        <a:close/>
                      </a:path>
                    </a:pathLst>
                  </a:custGeom>
                  <a:solidFill>
                    <a:schemeClr val="bg1"/>
                  </a:solidFill>
                  <a:ln w="9525">
                    <a:noFill/>
                    <a:round/>
                    <a:headEnd/>
                    <a:tailEnd/>
                  </a:ln>
                </p:spPr>
                <p:txBody>
                  <a:bodyPr/>
                  <a:lstStyle/>
                  <a:p>
                    <a:endParaRPr lang="en-US"/>
                  </a:p>
                </p:txBody>
              </p:sp>
              <p:sp>
                <p:nvSpPr>
                  <p:cNvPr id="431235" name="Freeform 131"/>
                  <p:cNvSpPr>
                    <a:spLocks/>
                  </p:cNvSpPr>
                  <p:nvPr/>
                </p:nvSpPr>
                <p:spPr bwMode="auto">
                  <a:xfrm>
                    <a:off x="3602" y="1809"/>
                    <a:ext cx="64" cy="197"/>
                  </a:xfrm>
                  <a:custGeom>
                    <a:avLst/>
                    <a:gdLst/>
                    <a:ahLst/>
                    <a:cxnLst>
                      <a:cxn ang="0">
                        <a:pos x="106" y="1"/>
                      </a:cxn>
                      <a:cxn ang="0">
                        <a:pos x="125" y="6"/>
                      </a:cxn>
                      <a:cxn ang="0">
                        <a:pos x="134" y="10"/>
                      </a:cxn>
                      <a:cxn ang="0">
                        <a:pos x="150" y="23"/>
                      </a:cxn>
                      <a:cxn ang="0">
                        <a:pos x="165" y="38"/>
                      </a:cxn>
                      <a:cxn ang="0">
                        <a:pos x="174" y="52"/>
                      </a:cxn>
                      <a:cxn ang="0">
                        <a:pos x="181" y="68"/>
                      </a:cxn>
                      <a:cxn ang="0">
                        <a:pos x="189" y="91"/>
                      </a:cxn>
                      <a:cxn ang="0">
                        <a:pos x="191" y="103"/>
                      </a:cxn>
                      <a:cxn ang="0">
                        <a:pos x="193" y="129"/>
                      </a:cxn>
                      <a:cxn ang="0">
                        <a:pos x="193" y="477"/>
                      </a:cxn>
                      <a:cxn ang="0">
                        <a:pos x="191" y="489"/>
                      </a:cxn>
                      <a:cxn ang="0">
                        <a:pos x="185" y="513"/>
                      </a:cxn>
                      <a:cxn ang="0">
                        <a:pos x="176" y="535"/>
                      </a:cxn>
                      <a:cxn ang="0">
                        <a:pos x="165" y="554"/>
                      </a:cxn>
                      <a:cxn ang="0">
                        <a:pos x="157" y="562"/>
                      </a:cxn>
                      <a:cxn ang="0">
                        <a:pos x="150" y="570"/>
                      </a:cxn>
                      <a:cxn ang="0">
                        <a:pos x="138" y="579"/>
                      </a:cxn>
                      <a:cxn ang="0">
                        <a:pos x="125" y="586"/>
                      </a:cxn>
                      <a:cxn ang="0">
                        <a:pos x="111" y="591"/>
                      </a:cxn>
                      <a:cxn ang="0">
                        <a:pos x="96" y="593"/>
                      </a:cxn>
                      <a:cxn ang="0">
                        <a:pos x="76" y="590"/>
                      </a:cxn>
                      <a:cxn ang="0">
                        <a:pos x="63" y="584"/>
                      </a:cxn>
                      <a:cxn ang="0">
                        <a:pos x="49" y="577"/>
                      </a:cxn>
                      <a:cxn ang="0">
                        <a:pos x="34" y="562"/>
                      </a:cxn>
                      <a:cxn ang="0">
                        <a:pos x="21" y="546"/>
                      </a:cxn>
                      <a:cxn ang="0">
                        <a:pos x="15" y="535"/>
                      </a:cxn>
                      <a:cxn ang="0">
                        <a:pos x="7" y="513"/>
                      </a:cxn>
                      <a:cxn ang="0">
                        <a:pos x="2" y="496"/>
                      </a:cxn>
                      <a:cxn ang="0">
                        <a:pos x="0" y="477"/>
                      </a:cxn>
                      <a:cxn ang="0">
                        <a:pos x="0" y="129"/>
                      </a:cxn>
                      <a:cxn ang="0">
                        <a:pos x="1" y="109"/>
                      </a:cxn>
                      <a:cxn ang="0">
                        <a:pos x="4" y="91"/>
                      </a:cxn>
                      <a:cxn ang="0">
                        <a:pos x="11" y="68"/>
                      </a:cxn>
                      <a:cxn ang="0">
                        <a:pos x="21" y="47"/>
                      </a:cxn>
                      <a:cxn ang="0">
                        <a:pos x="31" y="34"/>
                      </a:cxn>
                      <a:cxn ang="0">
                        <a:pos x="38" y="26"/>
                      </a:cxn>
                      <a:cxn ang="0">
                        <a:pos x="49" y="16"/>
                      </a:cxn>
                      <a:cxn ang="0">
                        <a:pos x="59" y="10"/>
                      </a:cxn>
                      <a:cxn ang="0">
                        <a:pos x="76" y="3"/>
                      </a:cxn>
                      <a:cxn ang="0">
                        <a:pos x="86" y="1"/>
                      </a:cxn>
                    </a:cxnLst>
                    <a:rect l="0" t="0" r="r" b="b"/>
                    <a:pathLst>
                      <a:path w="193" h="593">
                        <a:moveTo>
                          <a:pt x="96" y="0"/>
                        </a:moveTo>
                        <a:lnTo>
                          <a:pt x="106" y="1"/>
                        </a:lnTo>
                        <a:lnTo>
                          <a:pt x="116" y="3"/>
                        </a:lnTo>
                        <a:lnTo>
                          <a:pt x="125" y="6"/>
                        </a:lnTo>
                        <a:lnTo>
                          <a:pt x="129" y="8"/>
                        </a:lnTo>
                        <a:lnTo>
                          <a:pt x="134" y="10"/>
                        </a:lnTo>
                        <a:lnTo>
                          <a:pt x="142" y="16"/>
                        </a:lnTo>
                        <a:lnTo>
                          <a:pt x="150" y="23"/>
                        </a:lnTo>
                        <a:lnTo>
                          <a:pt x="157" y="30"/>
                        </a:lnTo>
                        <a:lnTo>
                          <a:pt x="165" y="38"/>
                        </a:lnTo>
                        <a:lnTo>
                          <a:pt x="171" y="47"/>
                        </a:lnTo>
                        <a:lnTo>
                          <a:pt x="174" y="52"/>
                        </a:lnTo>
                        <a:lnTo>
                          <a:pt x="176" y="57"/>
                        </a:lnTo>
                        <a:lnTo>
                          <a:pt x="181" y="68"/>
                        </a:lnTo>
                        <a:lnTo>
                          <a:pt x="185" y="79"/>
                        </a:lnTo>
                        <a:lnTo>
                          <a:pt x="189" y="91"/>
                        </a:lnTo>
                        <a:lnTo>
                          <a:pt x="190" y="97"/>
                        </a:lnTo>
                        <a:lnTo>
                          <a:pt x="191" y="103"/>
                        </a:lnTo>
                        <a:lnTo>
                          <a:pt x="193" y="116"/>
                        </a:lnTo>
                        <a:lnTo>
                          <a:pt x="193" y="129"/>
                        </a:lnTo>
                        <a:lnTo>
                          <a:pt x="193" y="463"/>
                        </a:lnTo>
                        <a:lnTo>
                          <a:pt x="193" y="477"/>
                        </a:lnTo>
                        <a:lnTo>
                          <a:pt x="192" y="483"/>
                        </a:lnTo>
                        <a:lnTo>
                          <a:pt x="191" y="489"/>
                        </a:lnTo>
                        <a:lnTo>
                          <a:pt x="189" y="502"/>
                        </a:lnTo>
                        <a:lnTo>
                          <a:pt x="185" y="513"/>
                        </a:lnTo>
                        <a:lnTo>
                          <a:pt x="181" y="525"/>
                        </a:lnTo>
                        <a:lnTo>
                          <a:pt x="176" y="535"/>
                        </a:lnTo>
                        <a:lnTo>
                          <a:pt x="171" y="546"/>
                        </a:lnTo>
                        <a:lnTo>
                          <a:pt x="165" y="554"/>
                        </a:lnTo>
                        <a:lnTo>
                          <a:pt x="162" y="558"/>
                        </a:lnTo>
                        <a:lnTo>
                          <a:pt x="157" y="562"/>
                        </a:lnTo>
                        <a:lnTo>
                          <a:pt x="154" y="567"/>
                        </a:lnTo>
                        <a:lnTo>
                          <a:pt x="150" y="570"/>
                        </a:lnTo>
                        <a:lnTo>
                          <a:pt x="142" y="577"/>
                        </a:lnTo>
                        <a:lnTo>
                          <a:pt x="138" y="579"/>
                        </a:lnTo>
                        <a:lnTo>
                          <a:pt x="134" y="582"/>
                        </a:lnTo>
                        <a:lnTo>
                          <a:pt x="125" y="586"/>
                        </a:lnTo>
                        <a:lnTo>
                          <a:pt x="116" y="590"/>
                        </a:lnTo>
                        <a:lnTo>
                          <a:pt x="111" y="591"/>
                        </a:lnTo>
                        <a:lnTo>
                          <a:pt x="106" y="592"/>
                        </a:lnTo>
                        <a:lnTo>
                          <a:pt x="96" y="593"/>
                        </a:lnTo>
                        <a:lnTo>
                          <a:pt x="86" y="592"/>
                        </a:lnTo>
                        <a:lnTo>
                          <a:pt x="76" y="590"/>
                        </a:lnTo>
                        <a:lnTo>
                          <a:pt x="67" y="586"/>
                        </a:lnTo>
                        <a:lnTo>
                          <a:pt x="63" y="584"/>
                        </a:lnTo>
                        <a:lnTo>
                          <a:pt x="59" y="582"/>
                        </a:lnTo>
                        <a:lnTo>
                          <a:pt x="49" y="577"/>
                        </a:lnTo>
                        <a:lnTo>
                          <a:pt x="42" y="570"/>
                        </a:lnTo>
                        <a:lnTo>
                          <a:pt x="34" y="562"/>
                        </a:lnTo>
                        <a:lnTo>
                          <a:pt x="28" y="554"/>
                        </a:lnTo>
                        <a:lnTo>
                          <a:pt x="21" y="546"/>
                        </a:lnTo>
                        <a:lnTo>
                          <a:pt x="18" y="540"/>
                        </a:lnTo>
                        <a:lnTo>
                          <a:pt x="15" y="535"/>
                        </a:lnTo>
                        <a:lnTo>
                          <a:pt x="11" y="525"/>
                        </a:lnTo>
                        <a:lnTo>
                          <a:pt x="7" y="513"/>
                        </a:lnTo>
                        <a:lnTo>
                          <a:pt x="4" y="502"/>
                        </a:lnTo>
                        <a:lnTo>
                          <a:pt x="2" y="496"/>
                        </a:lnTo>
                        <a:lnTo>
                          <a:pt x="1" y="489"/>
                        </a:lnTo>
                        <a:lnTo>
                          <a:pt x="0" y="477"/>
                        </a:lnTo>
                        <a:lnTo>
                          <a:pt x="0" y="463"/>
                        </a:lnTo>
                        <a:lnTo>
                          <a:pt x="0" y="129"/>
                        </a:lnTo>
                        <a:lnTo>
                          <a:pt x="0" y="116"/>
                        </a:lnTo>
                        <a:lnTo>
                          <a:pt x="1" y="109"/>
                        </a:lnTo>
                        <a:lnTo>
                          <a:pt x="1" y="103"/>
                        </a:lnTo>
                        <a:lnTo>
                          <a:pt x="4" y="91"/>
                        </a:lnTo>
                        <a:lnTo>
                          <a:pt x="7" y="79"/>
                        </a:lnTo>
                        <a:lnTo>
                          <a:pt x="11" y="68"/>
                        </a:lnTo>
                        <a:lnTo>
                          <a:pt x="15" y="57"/>
                        </a:lnTo>
                        <a:lnTo>
                          <a:pt x="21" y="47"/>
                        </a:lnTo>
                        <a:lnTo>
                          <a:pt x="28" y="38"/>
                        </a:lnTo>
                        <a:lnTo>
                          <a:pt x="31" y="34"/>
                        </a:lnTo>
                        <a:lnTo>
                          <a:pt x="34" y="30"/>
                        </a:lnTo>
                        <a:lnTo>
                          <a:pt x="38" y="26"/>
                        </a:lnTo>
                        <a:lnTo>
                          <a:pt x="42" y="23"/>
                        </a:lnTo>
                        <a:lnTo>
                          <a:pt x="49" y="16"/>
                        </a:lnTo>
                        <a:lnTo>
                          <a:pt x="54" y="13"/>
                        </a:lnTo>
                        <a:lnTo>
                          <a:pt x="59" y="10"/>
                        </a:lnTo>
                        <a:lnTo>
                          <a:pt x="67" y="6"/>
                        </a:lnTo>
                        <a:lnTo>
                          <a:pt x="76" y="3"/>
                        </a:lnTo>
                        <a:lnTo>
                          <a:pt x="82" y="2"/>
                        </a:lnTo>
                        <a:lnTo>
                          <a:pt x="86" y="1"/>
                        </a:lnTo>
                        <a:lnTo>
                          <a:pt x="96" y="0"/>
                        </a:lnTo>
                      </a:path>
                    </a:pathLst>
                  </a:custGeom>
                  <a:noFill/>
                  <a:ln w="1588">
                    <a:solidFill>
                      <a:srgbClr val="000000"/>
                    </a:solidFill>
                    <a:prstDash val="solid"/>
                    <a:round/>
                    <a:headEnd/>
                    <a:tailEnd/>
                  </a:ln>
                </p:spPr>
                <p:txBody>
                  <a:bodyPr/>
                  <a:lstStyle/>
                  <a:p>
                    <a:endParaRPr lang="en-US"/>
                  </a:p>
                </p:txBody>
              </p:sp>
              <p:sp>
                <p:nvSpPr>
                  <p:cNvPr id="431236" name="Rectangle 132"/>
                  <p:cNvSpPr>
                    <a:spLocks noChangeArrowheads="1"/>
                  </p:cNvSpPr>
                  <p:nvPr/>
                </p:nvSpPr>
                <p:spPr bwMode="auto">
                  <a:xfrm>
                    <a:off x="3598" y="1852"/>
                    <a:ext cx="71" cy="3"/>
                  </a:xfrm>
                  <a:prstGeom prst="rect">
                    <a:avLst/>
                  </a:prstGeom>
                  <a:solidFill>
                    <a:srgbClr val="000000"/>
                  </a:solidFill>
                  <a:ln w="9525">
                    <a:noFill/>
                    <a:miter lim="800000"/>
                    <a:headEnd/>
                    <a:tailEnd/>
                  </a:ln>
                </p:spPr>
                <p:txBody>
                  <a:bodyPr/>
                  <a:lstStyle/>
                  <a:p>
                    <a:endParaRPr lang="en-US"/>
                  </a:p>
                </p:txBody>
              </p:sp>
              <p:sp>
                <p:nvSpPr>
                  <p:cNvPr id="431237" name="Rectangle 133"/>
                  <p:cNvSpPr>
                    <a:spLocks noChangeArrowheads="1"/>
                  </p:cNvSpPr>
                  <p:nvPr/>
                </p:nvSpPr>
                <p:spPr bwMode="auto">
                  <a:xfrm>
                    <a:off x="3598" y="1859"/>
                    <a:ext cx="71" cy="3"/>
                  </a:xfrm>
                  <a:prstGeom prst="rect">
                    <a:avLst/>
                  </a:prstGeom>
                  <a:solidFill>
                    <a:srgbClr val="000000"/>
                  </a:solidFill>
                  <a:ln w="9525">
                    <a:noFill/>
                    <a:miter lim="800000"/>
                    <a:headEnd/>
                    <a:tailEnd/>
                  </a:ln>
                </p:spPr>
                <p:txBody>
                  <a:bodyPr/>
                  <a:lstStyle/>
                  <a:p>
                    <a:endParaRPr lang="en-US"/>
                  </a:p>
                </p:txBody>
              </p:sp>
              <p:sp>
                <p:nvSpPr>
                  <p:cNvPr id="431238" name="Line 134"/>
                  <p:cNvSpPr>
                    <a:spLocks noChangeShapeType="1"/>
                  </p:cNvSpPr>
                  <p:nvPr/>
                </p:nvSpPr>
                <p:spPr bwMode="auto">
                  <a:xfrm>
                    <a:off x="3668" y="1852"/>
                    <a:ext cx="1" cy="9"/>
                  </a:xfrm>
                  <a:prstGeom prst="line">
                    <a:avLst/>
                  </a:prstGeom>
                  <a:noFill/>
                  <a:ln w="1588">
                    <a:solidFill>
                      <a:srgbClr val="000000"/>
                    </a:solidFill>
                    <a:round/>
                    <a:headEnd/>
                    <a:tailEnd/>
                  </a:ln>
                </p:spPr>
                <p:txBody>
                  <a:bodyPr/>
                  <a:lstStyle/>
                  <a:p>
                    <a:endParaRPr lang="en-US"/>
                  </a:p>
                </p:txBody>
              </p:sp>
              <p:sp>
                <p:nvSpPr>
                  <p:cNvPr id="431239" name="Line 135"/>
                  <p:cNvSpPr>
                    <a:spLocks noChangeShapeType="1"/>
                  </p:cNvSpPr>
                  <p:nvPr/>
                </p:nvSpPr>
                <p:spPr bwMode="auto">
                  <a:xfrm>
                    <a:off x="3599" y="1852"/>
                    <a:ext cx="1" cy="9"/>
                  </a:xfrm>
                  <a:prstGeom prst="line">
                    <a:avLst/>
                  </a:prstGeom>
                  <a:noFill/>
                  <a:ln w="1588">
                    <a:solidFill>
                      <a:srgbClr val="000000"/>
                    </a:solidFill>
                    <a:round/>
                    <a:headEnd/>
                    <a:tailEnd/>
                  </a:ln>
                </p:spPr>
                <p:txBody>
                  <a:bodyPr/>
                  <a:lstStyle/>
                  <a:p>
                    <a:endParaRPr lang="en-US"/>
                  </a:p>
                </p:txBody>
              </p:sp>
              <p:sp>
                <p:nvSpPr>
                  <p:cNvPr id="431240" name="Line 136"/>
                  <p:cNvSpPr>
                    <a:spLocks noChangeShapeType="1"/>
                  </p:cNvSpPr>
                  <p:nvPr/>
                </p:nvSpPr>
                <p:spPr bwMode="auto">
                  <a:xfrm>
                    <a:off x="3631" y="1852"/>
                    <a:ext cx="1" cy="8"/>
                  </a:xfrm>
                  <a:prstGeom prst="line">
                    <a:avLst/>
                  </a:prstGeom>
                  <a:noFill/>
                  <a:ln w="1588">
                    <a:solidFill>
                      <a:srgbClr val="000000"/>
                    </a:solidFill>
                    <a:round/>
                    <a:headEnd/>
                    <a:tailEnd/>
                  </a:ln>
                </p:spPr>
                <p:txBody>
                  <a:bodyPr/>
                  <a:lstStyle/>
                  <a:p>
                    <a:endParaRPr lang="en-US"/>
                  </a:p>
                </p:txBody>
              </p:sp>
              <p:sp>
                <p:nvSpPr>
                  <p:cNvPr id="431241" name="Rectangle 137"/>
                  <p:cNvSpPr>
                    <a:spLocks noChangeArrowheads="1"/>
                  </p:cNvSpPr>
                  <p:nvPr/>
                </p:nvSpPr>
                <p:spPr bwMode="auto">
                  <a:xfrm>
                    <a:off x="3599" y="1876"/>
                    <a:ext cx="70" cy="3"/>
                  </a:xfrm>
                  <a:prstGeom prst="rect">
                    <a:avLst/>
                  </a:prstGeom>
                  <a:solidFill>
                    <a:srgbClr val="000000"/>
                  </a:solidFill>
                  <a:ln w="9525">
                    <a:noFill/>
                    <a:miter lim="800000"/>
                    <a:headEnd/>
                    <a:tailEnd/>
                  </a:ln>
                </p:spPr>
                <p:txBody>
                  <a:bodyPr/>
                  <a:lstStyle/>
                  <a:p>
                    <a:endParaRPr lang="en-US"/>
                  </a:p>
                </p:txBody>
              </p:sp>
              <p:sp>
                <p:nvSpPr>
                  <p:cNvPr id="431242" name="Line 138"/>
                  <p:cNvSpPr>
                    <a:spLocks noChangeShapeType="1"/>
                  </p:cNvSpPr>
                  <p:nvPr/>
                </p:nvSpPr>
                <p:spPr bwMode="auto">
                  <a:xfrm>
                    <a:off x="3668" y="1872"/>
                    <a:ext cx="1" cy="10"/>
                  </a:xfrm>
                  <a:prstGeom prst="line">
                    <a:avLst/>
                  </a:prstGeom>
                  <a:noFill/>
                  <a:ln w="1588">
                    <a:solidFill>
                      <a:srgbClr val="000000"/>
                    </a:solidFill>
                    <a:round/>
                    <a:headEnd/>
                    <a:tailEnd/>
                  </a:ln>
                </p:spPr>
                <p:txBody>
                  <a:bodyPr/>
                  <a:lstStyle/>
                  <a:p>
                    <a:endParaRPr lang="en-US"/>
                  </a:p>
                </p:txBody>
              </p:sp>
              <p:sp>
                <p:nvSpPr>
                  <p:cNvPr id="431243" name="Line 139"/>
                  <p:cNvSpPr>
                    <a:spLocks noChangeShapeType="1"/>
                  </p:cNvSpPr>
                  <p:nvPr/>
                </p:nvSpPr>
                <p:spPr bwMode="auto">
                  <a:xfrm>
                    <a:off x="3600" y="1873"/>
                    <a:ext cx="1" cy="9"/>
                  </a:xfrm>
                  <a:prstGeom prst="line">
                    <a:avLst/>
                  </a:prstGeom>
                  <a:noFill/>
                  <a:ln w="1588">
                    <a:solidFill>
                      <a:srgbClr val="000000"/>
                    </a:solidFill>
                    <a:round/>
                    <a:headEnd/>
                    <a:tailEnd/>
                  </a:ln>
                </p:spPr>
                <p:txBody>
                  <a:bodyPr/>
                  <a:lstStyle/>
                  <a:p>
                    <a:endParaRPr lang="en-US"/>
                  </a:p>
                </p:txBody>
              </p:sp>
              <p:sp>
                <p:nvSpPr>
                  <p:cNvPr id="431244" name="Line 140"/>
                  <p:cNvSpPr>
                    <a:spLocks noChangeShapeType="1"/>
                  </p:cNvSpPr>
                  <p:nvPr/>
                </p:nvSpPr>
                <p:spPr bwMode="auto">
                  <a:xfrm>
                    <a:off x="3632" y="1873"/>
                    <a:ext cx="1" cy="8"/>
                  </a:xfrm>
                  <a:prstGeom prst="line">
                    <a:avLst/>
                  </a:prstGeom>
                  <a:noFill/>
                  <a:ln w="1588">
                    <a:solidFill>
                      <a:srgbClr val="000000"/>
                    </a:solidFill>
                    <a:round/>
                    <a:headEnd/>
                    <a:tailEnd/>
                  </a:ln>
                </p:spPr>
                <p:txBody>
                  <a:bodyPr/>
                  <a:lstStyle/>
                  <a:p>
                    <a:endParaRPr lang="en-US"/>
                  </a:p>
                </p:txBody>
              </p:sp>
              <p:sp>
                <p:nvSpPr>
                  <p:cNvPr id="431245" name="Freeform 141"/>
                  <p:cNvSpPr>
                    <a:spLocks/>
                  </p:cNvSpPr>
                  <p:nvPr/>
                </p:nvSpPr>
                <p:spPr bwMode="auto">
                  <a:xfrm>
                    <a:off x="3434" y="1773"/>
                    <a:ext cx="47" cy="235"/>
                  </a:xfrm>
                  <a:custGeom>
                    <a:avLst/>
                    <a:gdLst/>
                    <a:ahLst/>
                    <a:cxnLst>
                      <a:cxn ang="0">
                        <a:pos x="123" y="61"/>
                      </a:cxn>
                      <a:cxn ang="0">
                        <a:pos x="143" y="61"/>
                      </a:cxn>
                      <a:cxn ang="0">
                        <a:pos x="143" y="34"/>
                      </a:cxn>
                      <a:cxn ang="0">
                        <a:pos x="142" y="26"/>
                      </a:cxn>
                      <a:cxn ang="0">
                        <a:pos x="140" y="20"/>
                      </a:cxn>
                      <a:cxn ang="0">
                        <a:pos x="136" y="12"/>
                      </a:cxn>
                      <a:cxn ang="0">
                        <a:pos x="131" y="7"/>
                      </a:cxn>
                      <a:cxn ang="0">
                        <a:pos x="127" y="4"/>
                      </a:cxn>
                      <a:cxn ang="0">
                        <a:pos x="120" y="1"/>
                      </a:cxn>
                      <a:cxn ang="0">
                        <a:pos x="115" y="0"/>
                      </a:cxn>
                      <a:cxn ang="0">
                        <a:pos x="28" y="0"/>
                      </a:cxn>
                      <a:cxn ang="0">
                        <a:pos x="25" y="1"/>
                      </a:cxn>
                      <a:cxn ang="0">
                        <a:pos x="21" y="1"/>
                      </a:cxn>
                      <a:cxn ang="0">
                        <a:pos x="18" y="4"/>
                      </a:cxn>
                      <a:cxn ang="0">
                        <a:pos x="14" y="8"/>
                      </a:cxn>
                      <a:cxn ang="0">
                        <a:pos x="11" y="10"/>
                      </a:cxn>
                      <a:cxn ang="0">
                        <a:pos x="6" y="14"/>
                      </a:cxn>
                      <a:cxn ang="0">
                        <a:pos x="4" y="19"/>
                      </a:cxn>
                      <a:cxn ang="0">
                        <a:pos x="2" y="24"/>
                      </a:cxn>
                      <a:cxn ang="0">
                        <a:pos x="1" y="31"/>
                      </a:cxn>
                      <a:cxn ang="0">
                        <a:pos x="0" y="35"/>
                      </a:cxn>
                      <a:cxn ang="0">
                        <a:pos x="0" y="707"/>
                      </a:cxn>
                      <a:cxn ang="0">
                        <a:pos x="19" y="707"/>
                      </a:cxn>
                      <a:cxn ang="0">
                        <a:pos x="19" y="57"/>
                      </a:cxn>
                      <a:cxn ang="0">
                        <a:pos x="19" y="52"/>
                      </a:cxn>
                      <a:cxn ang="0">
                        <a:pos x="20" y="47"/>
                      </a:cxn>
                      <a:cxn ang="0">
                        <a:pos x="21" y="43"/>
                      </a:cxn>
                      <a:cxn ang="0">
                        <a:pos x="22" y="40"/>
                      </a:cxn>
                      <a:cxn ang="0">
                        <a:pos x="25" y="36"/>
                      </a:cxn>
                      <a:cxn ang="0">
                        <a:pos x="27" y="32"/>
                      </a:cxn>
                      <a:cxn ang="0">
                        <a:pos x="29" y="30"/>
                      </a:cxn>
                      <a:cxn ang="0">
                        <a:pos x="32" y="26"/>
                      </a:cxn>
                      <a:cxn ang="0">
                        <a:pos x="36" y="25"/>
                      </a:cxn>
                      <a:cxn ang="0">
                        <a:pos x="39" y="23"/>
                      </a:cxn>
                      <a:cxn ang="0">
                        <a:pos x="42" y="22"/>
                      </a:cxn>
                      <a:cxn ang="0">
                        <a:pos x="99" y="22"/>
                      </a:cxn>
                      <a:cxn ang="0">
                        <a:pos x="104" y="24"/>
                      </a:cxn>
                      <a:cxn ang="0">
                        <a:pos x="107" y="25"/>
                      </a:cxn>
                      <a:cxn ang="0">
                        <a:pos x="110" y="29"/>
                      </a:cxn>
                      <a:cxn ang="0">
                        <a:pos x="114" y="33"/>
                      </a:cxn>
                      <a:cxn ang="0">
                        <a:pos x="117" y="37"/>
                      </a:cxn>
                      <a:cxn ang="0">
                        <a:pos x="119" y="41"/>
                      </a:cxn>
                      <a:cxn ang="0">
                        <a:pos x="122" y="46"/>
                      </a:cxn>
                      <a:cxn ang="0">
                        <a:pos x="123" y="53"/>
                      </a:cxn>
                      <a:cxn ang="0">
                        <a:pos x="123" y="61"/>
                      </a:cxn>
                    </a:cxnLst>
                    <a:rect l="0" t="0" r="r" b="b"/>
                    <a:pathLst>
                      <a:path w="143" h="707">
                        <a:moveTo>
                          <a:pt x="123" y="61"/>
                        </a:moveTo>
                        <a:lnTo>
                          <a:pt x="143" y="61"/>
                        </a:lnTo>
                        <a:lnTo>
                          <a:pt x="143" y="34"/>
                        </a:lnTo>
                        <a:lnTo>
                          <a:pt x="142" y="26"/>
                        </a:lnTo>
                        <a:lnTo>
                          <a:pt x="140" y="20"/>
                        </a:lnTo>
                        <a:lnTo>
                          <a:pt x="136" y="12"/>
                        </a:lnTo>
                        <a:lnTo>
                          <a:pt x="131" y="7"/>
                        </a:lnTo>
                        <a:lnTo>
                          <a:pt x="127" y="4"/>
                        </a:lnTo>
                        <a:lnTo>
                          <a:pt x="120" y="1"/>
                        </a:lnTo>
                        <a:lnTo>
                          <a:pt x="115" y="0"/>
                        </a:lnTo>
                        <a:lnTo>
                          <a:pt x="28" y="0"/>
                        </a:lnTo>
                        <a:lnTo>
                          <a:pt x="25" y="1"/>
                        </a:lnTo>
                        <a:lnTo>
                          <a:pt x="21" y="1"/>
                        </a:lnTo>
                        <a:lnTo>
                          <a:pt x="18" y="4"/>
                        </a:lnTo>
                        <a:lnTo>
                          <a:pt x="14" y="8"/>
                        </a:lnTo>
                        <a:lnTo>
                          <a:pt x="11" y="10"/>
                        </a:lnTo>
                        <a:lnTo>
                          <a:pt x="6" y="14"/>
                        </a:lnTo>
                        <a:lnTo>
                          <a:pt x="4" y="19"/>
                        </a:lnTo>
                        <a:lnTo>
                          <a:pt x="2" y="24"/>
                        </a:lnTo>
                        <a:lnTo>
                          <a:pt x="1" y="31"/>
                        </a:lnTo>
                        <a:lnTo>
                          <a:pt x="0" y="35"/>
                        </a:lnTo>
                        <a:lnTo>
                          <a:pt x="0" y="707"/>
                        </a:lnTo>
                        <a:lnTo>
                          <a:pt x="19" y="707"/>
                        </a:lnTo>
                        <a:lnTo>
                          <a:pt x="19" y="57"/>
                        </a:lnTo>
                        <a:lnTo>
                          <a:pt x="19" y="52"/>
                        </a:lnTo>
                        <a:lnTo>
                          <a:pt x="20" y="47"/>
                        </a:lnTo>
                        <a:lnTo>
                          <a:pt x="21" y="43"/>
                        </a:lnTo>
                        <a:lnTo>
                          <a:pt x="22" y="40"/>
                        </a:lnTo>
                        <a:lnTo>
                          <a:pt x="25" y="36"/>
                        </a:lnTo>
                        <a:lnTo>
                          <a:pt x="27" y="32"/>
                        </a:lnTo>
                        <a:lnTo>
                          <a:pt x="29" y="30"/>
                        </a:lnTo>
                        <a:lnTo>
                          <a:pt x="32" y="26"/>
                        </a:lnTo>
                        <a:lnTo>
                          <a:pt x="36" y="25"/>
                        </a:lnTo>
                        <a:lnTo>
                          <a:pt x="39" y="23"/>
                        </a:lnTo>
                        <a:lnTo>
                          <a:pt x="42" y="22"/>
                        </a:lnTo>
                        <a:lnTo>
                          <a:pt x="99" y="22"/>
                        </a:lnTo>
                        <a:lnTo>
                          <a:pt x="104" y="24"/>
                        </a:lnTo>
                        <a:lnTo>
                          <a:pt x="107" y="25"/>
                        </a:lnTo>
                        <a:lnTo>
                          <a:pt x="110" y="29"/>
                        </a:lnTo>
                        <a:lnTo>
                          <a:pt x="114" y="33"/>
                        </a:lnTo>
                        <a:lnTo>
                          <a:pt x="117" y="37"/>
                        </a:lnTo>
                        <a:lnTo>
                          <a:pt x="119" y="41"/>
                        </a:lnTo>
                        <a:lnTo>
                          <a:pt x="122" y="46"/>
                        </a:lnTo>
                        <a:lnTo>
                          <a:pt x="123" y="53"/>
                        </a:lnTo>
                        <a:lnTo>
                          <a:pt x="123" y="61"/>
                        </a:lnTo>
                        <a:close/>
                      </a:path>
                    </a:pathLst>
                  </a:custGeom>
                  <a:solidFill>
                    <a:srgbClr val="9E9E9E"/>
                  </a:solidFill>
                  <a:ln w="9525">
                    <a:noFill/>
                    <a:round/>
                    <a:headEnd/>
                    <a:tailEnd/>
                  </a:ln>
                </p:spPr>
                <p:txBody>
                  <a:bodyPr/>
                  <a:lstStyle/>
                  <a:p>
                    <a:endParaRPr lang="en-US"/>
                  </a:p>
                </p:txBody>
              </p:sp>
              <p:sp>
                <p:nvSpPr>
                  <p:cNvPr id="431246" name="Freeform 142"/>
                  <p:cNvSpPr>
                    <a:spLocks/>
                  </p:cNvSpPr>
                  <p:nvPr/>
                </p:nvSpPr>
                <p:spPr bwMode="auto">
                  <a:xfrm>
                    <a:off x="3434" y="1773"/>
                    <a:ext cx="47" cy="235"/>
                  </a:xfrm>
                  <a:custGeom>
                    <a:avLst/>
                    <a:gdLst/>
                    <a:ahLst/>
                    <a:cxnLst>
                      <a:cxn ang="0">
                        <a:pos x="123" y="61"/>
                      </a:cxn>
                      <a:cxn ang="0">
                        <a:pos x="143" y="61"/>
                      </a:cxn>
                      <a:cxn ang="0">
                        <a:pos x="143" y="34"/>
                      </a:cxn>
                      <a:cxn ang="0">
                        <a:pos x="142" y="26"/>
                      </a:cxn>
                      <a:cxn ang="0">
                        <a:pos x="140" y="20"/>
                      </a:cxn>
                      <a:cxn ang="0">
                        <a:pos x="136" y="12"/>
                      </a:cxn>
                      <a:cxn ang="0">
                        <a:pos x="131" y="7"/>
                      </a:cxn>
                      <a:cxn ang="0">
                        <a:pos x="127" y="4"/>
                      </a:cxn>
                      <a:cxn ang="0">
                        <a:pos x="120" y="1"/>
                      </a:cxn>
                      <a:cxn ang="0">
                        <a:pos x="115" y="0"/>
                      </a:cxn>
                      <a:cxn ang="0">
                        <a:pos x="28" y="0"/>
                      </a:cxn>
                      <a:cxn ang="0">
                        <a:pos x="25" y="1"/>
                      </a:cxn>
                      <a:cxn ang="0">
                        <a:pos x="21" y="1"/>
                      </a:cxn>
                      <a:cxn ang="0">
                        <a:pos x="18" y="4"/>
                      </a:cxn>
                      <a:cxn ang="0">
                        <a:pos x="14" y="8"/>
                      </a:cxn>
                      <a:cxn ang="0">
                        <a:pos x="11" y="10"/>
                      </a:cxn>
                      <a:cxn ang="0">
                        <a:pos x="6" y="14"/>
                      </a:cxn>
                      <a:cxn ang="0">
                        <a:pos x="4" y="19"/>
                      </a:cxn>
                      <a:cxn ang="0">
                        <a:pos x="2" y="24"/>
                      </a:cxn>
                      <a:cxn ang="0">
                        <a:pos x="1" y="31"/>
                      </a:cxn>
                      <a:cxn ang="0">
                        <a:pos x="0" y="35"/>
                      </a:cxn>
                      <a:cxn ang="0">
                        <a:pos x="0" y="707"/>
                      </a:cxn>
                      <a:cxn ang="0">
                        <a:pos x="19" y="707"/>
                      </a:cxn>
                      <a:cxn ang="0">
                        <a:pos x="19" y="57"/>
                      </a:cxn>
                      <a:cxn ang="0">
                        <a:pos x="19" y="52"/>
                      </a:cxn>
                      <a:cxn ang="0">
                        <a:pos x="20" y="47"/>
                      </a:cxn>
                      <a:cxn ang="0">
                        <a:pos x="21" y="43"/>
                      </a:cxn>
                      <a:cxn ang="0">
                        <a:pos x="22" y="40"/>
                      </a:cxn>
                      <a:cxn ang="0">
                        <a:pos x="25" y="36"/>
                      </a:cxn>
                      <a:cxn ang="0">
                        <a:pos x="27" y="32"/>
                      </a:cxn>
                      <a:cxn ang="0">
                        <a:pos x="29" y="30"/>
                      </a:cxn>
                      <a:cxn ang="0">
                        <a:pos x="32" y="26"/>
                      </a:cxn>
                      <a:cxn ang="0">
                        <a:pos x="36" y="25"/>
                      </a:cxn>
                      <a:cxn ang="0">
                        <a:pos x="39" y="23"/>
                      </a:cxn>
                      <a:cxn ang="0">
                        <a:pos x="42" y="22"/>
                      </a:cxn>
                      <a:cxn ang="0">
                        <a:pos x="99" y="22"/>
                      </a:cxn>
                      <a:cxn ang="0">
                        <a:pos x="104" y="24"/>
                      </a:cxn>
                      <a:cxn ang="0">
                        <a:pos x="107" y="25"/>
                      </a:cxn>
                      <a:cxn ang="0">
                        <a:pos x="110" y="29"/>
                      </a:cxn>
                      <a:cxn ang="0">
                        <a:pos x="114" y="33"/>
                      </a:cxn>
                      <a:cxn ang="0">
                        <a:pos x="117" y="37"/>
                      </a:cxn>
                      <a:cxn ang="0">
                        <a:pos x="119" y="41"/>
                      </a:cxn>
                      <a:cxn ang="0">
                        <a:pos x="122" y="46"/>
                      </a:cxn>
                      <a:cxn ang="0">
                        <a:pos x="123" y="53"/>
                      </a:cxn>
                      <a:cxn ang="0">
                        <a:pos x="123" y="61"/>
                      </a:cxn>
                    </a:cxnLst>
                    <a:rect l="0" t="0" r="r" b="b"/>
                    <a:pathLst>
                      <a:path w="143" h="707">
                        <a:moveTo>
                          <a:pt x="123" y="61"/>
                        </a:moveTo>
                        <a:lnTo>
                          <a:pt x="143" y="61"/>
                        </a:lnTo>
                        <a:lnTo>
                          <a:pt x="143" y="34"/>
                        </a:lnTo>
                        <a:lnTo>
                          <a:pt x="142" y="26"/>
                        </a:lnTo>
                        <a:lnTo>
                          <a:pt x="140" y="20"/>
                        </a:lnTo>
                        <a:lnTo>
                          <a:pt x="136" y="12"/>
                        </a:lnTo>
                        <a:lnTo>
                          <a:pt x="131" y="7"/>
                        </a:lnTo>
                        <a:lnTo>
                          <a:pt x="127" y="4"/>
                        </a:lnTo>
                        <a:lnTo>
                          <a:pt x="120" y="1"/>
                        </a:lnTo>
                        <a:lnTo>
                          <a:pt x="115" y="0"/>
                        </a:lnTo>
                        <a:lnTo>
                          <a:pt x="28" y="0"/>
                        </a:lnTo>
                        <a:lnTo>
                          <a:pt x="25" y="1"/>
                        </a:lnTo>
                        <a:lnTo>
                          <a:pt x="21" y="1"/>
                        </a:lnTo>
                        <a:lnTo>
                          <a:pt x="18" y="4"/>
                        </a:lnTo>
                        <a:lnTo>
                          <a:pt x="14" y="8"/>
                        </a:lnTo>
                        <a:lnTo>
                          <a:pt x="11" y="10"/>
                        </a:lnTo>
                        <a:lnTo>
                          <a:pt x="6" y="14"/>
                        </a:lnTo>
                        <a:lnTo>
                          <a:pt x="4" y="19"/>
                        </a:lnTo>
                        <a:lnTo>
                          <a:pt x="2" y="24"/>
                        </a:lnTo>
                        <a:lnTo>
                          <a:pt x="1" y="31"/>
                        </a:lnTo>
                        <a:lnTo>
                          <a:pt x="0" y="35"/>
                        </a:lnTo>
                        <a:lnTo>
                          <a:pt x="0" y="707"/>
                        </a:lnTo>
                        <a:lnTo>
                          <a:pt x="19" y="707"/>
                        </a:lnTo>
                        <a:lnTo>
                          <a:pt x="19" y="57"/>
                        </a:lnTo>
                        <a:lnTo>
                          <a:pt x="19" y="52"/>
                        </a:lnTo>
                        <a:lnTo>
                          <a:pt x="20" y="47"/>
                        </a:lnTo>
                        <a:lnTo>
                          <a:pt x="21" y="43"/>
                        </a:lnTo>
                        <a:lnTo>
                          <a:pt x="22" y="40"/>
                        </a:lnTo>
                        <a:lnTo>
                          <a:pt x="25" y="36"/>
                        </a:lnTo>
                        <a:lnTo>
                          <a:pt x="27" y="32"/>
                        </a:lnTo>
                        <a:lnTo>
                          <a:pt x="29" y="30"/>
                        </a:lnTo>
                        <a:lnTo>
                          <a:pt x="32" y="26"/>
                        </a:lnTo>
                        <a:lnTo>
                          <a:pt x="36" y="25"/>
                        </a:lnTo>
                        <a:lnTo>
                          <a:pt x="39" y="23"/>
                        </a:lnTo>
                        <a:lnTo>
                          <a:pt x="42" y="22"/>
                        </a:lnTo>
                        <a:lnTo>
                          <a:pt x="99" y="22"/>
                        </a:lnTo>
                        <a:lnTo>
                          <a:pt x="104" y="24"/>
                        </a:lnTo>
                        <a:lnTo>
                          <a:pt x="107" y="25"/>
                        </a:lnTo>
                        <a:lnTo>
                          <a:pt x="110" y="29"/>
                        </a:lnTo>
                        <a:lnTo>
                          <a:pt x="114" y="33"/>
                        </a:lnTo>
                        <a:lnTo>
                          <a:pt x="117" y="37"/>
                        </a:lnTo>
                        <a:lnTo>
                          <a:pt x="119" y="41"/>
                        </a:lnTo>
                        <a:lnTo>
                          <a:pt x="122" y="46"/>
                        </a:lnTo>
                        <a:lnTo>
                          <a:pt x="123" y="53"/>
                        </a:lnTo>
                        <a:lnTo>
                          <a:pt x="123" y="61"/>
                        </a:lnTo>
                      </a:path>
                    </a:pathLst>
                  </a:custGeom>
                  <a:noFill/>
                  <a:ln w="0">
                    <a:solidFill>
                      <a:srgbClr val="000000"/>
                    </a:solidFill>
                    <a:prstDash val="solid"/>
                    <a:round/>
                    <a:headEnd/>
                    <a:tailEnd/>
                  </a:ln>
                </p:spPr>
                <p:txBody>
                  <a:bodyPr/>
                  <a:lstStyle/>
                  <a:p>
                    <a:endParaRPr lang="en-US"/>
                  </a:p>
                </p:txBody>
              </p:sp>
              <p:sp>
                <p:nvSpPr>
                  <p:cNvPr id="431247" name="Freeform 143"/>
                  <p:cNvSpPr>
                    <a:spLocks/>
                  </p:cNvSpPr>
                  <p:nvPr/>
                </p:nvSpPr>
                <p:spPr bwMode="auto">
                  <a:xfrm>
                    <a:off x="3455" y="1962"/>
                    <a:ext cx="118" cy="46"/>
                  </a:xfrm>
                  <a:custGeom>
                    <a:avLst/>
                    <a:gdLst/>
                    <a:ahLst/>
                    <a:cxnLst>
                      <a:cxn ang="0">
                        <a:pos x="308" y="45"/>
                      </a:cxn>
                      <a:cxn ang="0">
                        <a:pos x="352" y="45"/>
                      </a:cxn>
                      <a:cxn ang="0">
                        <a:pos x="351" y="41"/>
                      </a:cxn>
                      <a:cxn ang="0">
                        <a:pos x="343" y="31"/>
                      </a:cxn>
                      <a:cxn ang="0">
                        <a:pos x="334" y="21"/>
                      </a:cxn>
                      <a:cxn ang="0">
                        <a:pos x="327" y="16"/>
                      </a:cxn>
                      <a:cxn ang="0">
                        <a:pos x="314" y="7"/>
                      </a:cxn>
                      <a:cxn ang="0">
                        <a:pos x="289" y="0"/>
                      </a:cxn>
                      <a:cxn ang="0">
                        <a:pos x="71" y="0"/>
                      </a:cxn>
                      <a:cxn ang="0">
                        <a:pos x="54" y="3"/>
                      </a:cxn>
                      <a:cxn ang="0">
                        <a:pos x="45" y="11"/>
                      </a:cxn>
                      <a:cxn ang="0">
                        <a:pos x="37" y="14"/>
                      </a:cxn>
                      <a:cxn ang="0">
                        <a:pos x="30" y="19"/>
                      </a:cxn>
                      <a:cxn ang="0">
                        <a:pos x="22" y="26"/>
                      </a:cxn>
                      <a:cxn ang="0">
                        <a:pos x="15" y="34"/>
                      </a:cxn>
                      <a:cxn ang="0">
                        <a:pos x="9" y="40"/>
                      </a:cxn>
                      <a:cxn ang="0">
                        <a:pos x="5" y="48"/>
                      </a:cxn>
                      <a:cxn ang="0">
                        <a:pos x="3" y="60"/>
                      </a:cxn>
                      <a:cxn ang="0">
                        <a:pos x="2" y="68"/>
                      </a:cxn>
                      <a:cxn ang="0">
                        <a:pos x="0" y="138"/>
                      </a:cxn>
                      <a:cxn ang="0">
                        <a:pos x="46" y="138"/>
                      </a:cxn>
                      <a:cxn ang="0">
                        <a:pos x="46" y="86"/>
                      </a:cxn>
                      <a:cxn ang="0">
                        <a:pos x="47" y="79"/>
                      </a:cxn>
                      <a:cxn ang="0">
                        <a:pos x="48" y="73"/>
                      </a:cxn>
                      <a:cxn ang="0">
                        <a:pos x="52" y="69"/>
                      </a:cxn>
                      <a:cxn ang="0">
                        <a:pos x="56" y="65"/>
                      </a:cxn>
                      <a:cxn ang="0">
                        <a:pos x="61" y="60"/>
                      </a:cxn>
                      <a:cxn ang="0">
                        <a:pos x="69" y="55"/>
                      </a:cxn>
                      <a:cxn ang="0">
                        <a:pos x="74" y="52"/>
                      </a:cxn>
                      <a:cxn ang="0">
                        <a:pos x="83" y="49"/>
                      </a:cxn>
                      <a:cxn ang="0">
                        <a:pos x="89" y="47"/>
                      </a:cxn>
                      <a:cxn ang="0">
                        <a:pos x="98" y="45"/>
                      </a:cxn>
                      <a:cxn ang="0">
                        <a:pos x="105" y="44"/>
                      </a:cxn>
                      <a:cxn ang="0">
                        <a:pos x="211" y="44"/>
                      </a:cxn>
                      <a:cxn ang="0">
                        <a:pos x="308" y="45"/>
                      </a:cxn>
                    </a:cxnLst>
                    <a:rect l="0" t="0" r="r" b="b"/>
                    <a:pathLst>
                      <a:path w="352" h="138">
                        <a:moveTo>
                          <a:pt x="308" y="45"/>
                        </a:moveTo>
                        <a:lnTo>
                          <a:pt x="352" y="45"/>
                        </a:lnTo>
                        <a:lnTo>
                          <a:pt x="351" y="41"/>
                        </a:lnTo>
                        <a:lnTo>
                          <a:pt x="343" y="31"/>
                        </a:lnTo>
                        <a:lnTo>
                          <a:pt x="334" y="21"/>
                        </a:lnTo>
                        <a:lnTo>
                          <a:pt x="327" y="16"/>
                        </a:lnTo>
                        <a:lnTo>
                          <a:pt x="314" y="7"/>
                        </a:lnTo>
                        <a:lnTo>
                          <a:pt x="289" y="0"/>
                        </a:lnTo>
                        <a:lnTo>
                          <a:pt x="71" y="0"/>
                        </a:lnTo>
                        <a:lnTo>
                          <a:pt x="54" y="3"/>
                        </a:lnTo>
                        <a:lnTo>
                          <a:pt x="45" y="11"/>
                        </a:lnTo>
                        <a:lnTo>
                          <a:pt x="37" y="14"/>
                        </a:lnTo>
                        <a:lnTo>
                          <a:pt x="30" y="19"/>
                        </a:lnTo>
                        <a:lnTo>
                          <a:pt x="22" y="26"/>
                        </a:lnTo>
                        <a:lnTo>
                          <a:pt x="15" y="34"/>
                        </a:lnTo>
                        <a:lnTo>
                          <a:pt x="9" y="40"/>
                        </a:lnTo>
                        <a:lnTo>
                          <a:pt x="5" y="48"/>
                        </a:lnTo>
                        <a:lnTo>
                          <a:pt x="3" y="60"/>
                        </a:lnTo>
                        <a:lnTo>
                          <a:pt x="2" y="68"/>
                        </a:lnTo>
                        <a:lnTo>
                          <a:pt x="0" y="138"/>
                        </a:lnTo>
                        <a:lnTo>
                          <a:pt x="46" y="138"/>
                        </a:lnTo>
                        <a:lnTo>
                          <a:pt x="46" y="86"/>
                        </a:lnTo>
                        <a:lnTo>
                          <a:pt x="47" y="79"/>
                        </a:lnTo>
                        <a:lnTo>
                          <a:pt x="48" y="73"/>
                        </a:lnTo>
                        <a:lnTo>
                          <a:pt x="52" y="69"/>
                        </a:lnTo>
                        <a:lnTo>
                          <a:pt x="56" y="65"/>
                        </a:lnTo>
                        <a:lnTo>
                          <a:pt x="61" y="60"/>
                        </a:lnTo>
                        <a:lnTo>
                          <a:pt x="69" y="55"/>
                        </a:lnTo>
                        <a:lnTo>
                          <a:pt x="74" y="52"/>
                        </a:lnTo>
                        <a:lnTo>
                          <a:pt x="83" y="49"/>
                        </a:lnTo>
                        <a:lnTo>
                          <a:pt x="89" y="47"/>
                        </a:lnTo>
                        <a:lnTo>
                          <a:pt x="98" y="45"/>
                        </a:lnTo>
                        <a:lnTo>
                          <a:pt x="105" y="44"/>
                        </a:lnTo>
                        <a:lnTo>
                          <a:pt x="211" y="44"/>
                        </a:lnTo>
                        <a:lnTo>
                          <a:pt x="308" y="45"/>
                        </a:lnTo>
                        <a:close/>
                      </a:path>
                    </a:pathLst>
                  </a:custGeom>
                  <a:solidFill>
                    <a:srgbClr val="9E9E9E"/>
                  </a:solidFill>
                  <a:ln w="9525">
                    <a:noFill/>
                    <a:round/>
                    <a:headEnd/>
                    <a:tailEnd/>
                  </a:ln>
                </p:spPr>
                <p:txBody>
                  <a:bodyPr/>
                  <a:lstStyle/>
                  <a:p>
                    <a:endParaRPr lang="en-US"/>
                  </a:p>
                </p:txBody>
              </p:sp>
              <p:sp>
                <p:nvSpPr>
                  <p:cNvPr id="431248" name="Freeform 144"/>
                  <p:cNvSpPr>
                    <a:spLocks/>
                  </p:cNvSpPr>
                  <p:nvPr/>
                </p:nvSpPr>
                <p:spPr bwMode="auto">
                  <a:xfrm>
                    <a:off x="3455" y="1962"/>
                    <a:ext cx="118" cy="46"/>
                  </a:xfrm>
                  <a:custGeom>
                    <a:avLst/>
                    <a:gdLst/>
                    <a:ahLst/>
                    <a:cxnLst>
                      <a:cxn ang="0">
                        <a:pos x="308" y="45"/>
                      </a:cxn>
                      <a:cxn ang="0">
                        <a:pos x="352" y="45"/>
                      </a:cxn>
                      <a:cxn ang="0">
                        <a:pos x="351" y="41"/>
                      </a:cxn>
                      <a:cxn ang="0">
                        <a:pos x="343" y="31"/>
                      </a:cxn>
                      <a:cxn ang="0">
                        <a:pos x="334" y="21"/>
                      </a:cxn>
                      <a:cxn ang="0">
                        <a:pos x="327" y="16"/>
                      </a:cxn>
                      <a:cxn ang="0">
                        <a:pos x="314" y="7"/>
                      </a:cxn>
                      <a:cxn ang="0">
                        <a:pos x="289" y="0"/>
                      </a:cxn>
                      <a:cxn ang="0">
                        <a:pos x="71" y="0"/>
                      </a:cxn>
                      <a:cxn ang="0">
                        <a:pos x="54" y="3"/>
                      </a:cxn>
                      <a:cxn ang="0">
                        <a:pos x="45" y="11"/>
                      </a:cxn>
                      <a:cxn ang="0">
                        <a:pos x="37" y="14"/>
                      </a:cxn>
                      <a:cxn ang="0">
                        <a:pos x="30" y="19"/>
                      </a:cxn>
                      <a:cxn ang="0">
                        <a:pos x="22" y="26"/>
                      </a:cxn>
                      <a:cxn ang="0">
                        <a:pos x="15" y="34"/>
                      </a:cxn>
                      <a:cxn ang="0">
                        <a:pos x="9" y="40"/>
                      </a:cxn>
                      <a:cxn ang="0">
                        <a:pos x="5" y="48"/>
                      </a:cxn>
                      <a:cxn ang="0">
                        <a:pos x="3" y="60"/>
                      </a:cxn>
                      <a:cxn ang="0">
                        <a:pos x="2" y="68"/>
                      </a:cxn>
                      <a:cxn ang="0">
                        <a:pos x="0" y="138"/>
                      </a:cxn>
                      <a:cxn ang="0">
                        <a:pos x="46" y="138"/>
                      </a:cxn>
                      <a:cxn ang="0">
                        <a:pos x="46" y="86"/>
                      </a:cxn>
                      <a:cxn ang="0">
                        <a:pos x="47" y="79"/>
                      </a:cxn>
                      <a:cxn ang="0">
                        <a:pos x="48" y="73"/>
                      </a:cxn>
                      <a:cxn ang="0">
                        <a:pos x="52" y="69"/>
                      </a:cxn>
                      <a:cxn ang="0">
                        <a:pos x="56" y="65"/>
                      </a:cxn>
                      <a:cxn ang="0">
                        <a:pos x="61" y="60"/>
                      </a:cxn>
                      <a:cxn ang="0">
                        <a:pos x="69" y="55"/>
                      </a:cxn>
                      <a:cxn ang="0">
                        <a:pos x="74" y="52"/>
                      </a:cxn>
                      <a:cxn ang="0">
                        <a:pos x="83" y="49"/>
                      </a:cxn>
                      <a:cxn ang="0">
                        <a:pos x="89" y="47"/>
                      </a:cxn>
                      <a:cxn ang="0">
                        <a:pos x="98" y="45"/>
                      </a:cxn>
                      <a:cxn ang="0">
                        <a:pos x="105" y="44"/>
                      </a:cxn>
                      <a:cxn ang="0">
                        <a:pos x="211" y="44"/>
                      </a:cxn>
                      <a:cxn ang="0">
                        <a:pos x="308" y="45"/>
                      </a:cxn>
                    </a:cxnLst>
                    <a:rect l="0" t="0" r="r" b="b"/>
                    <a:pathLst>
                      <a:path w="352" h="138">
                        <a:moveTo>
                          <a:pt x="308" y="45"/>
                        </a:moveTo>
                        <a:lnTo>
                          <a:pt x="352" y="45"/>
                        </a:lnTo>
                        <a:lnTo>
                          <a:pt x="351" y="41"/>
                        </a:lnTo>
                        <a:lnTo>
                          <a:pt x="343" y="31"/>
                        </a:lnTo>
                        <a:lnTo>
                          <a:pt x="334" y="21"/>
                        </a:lnTo>
                        <a:lnTo>
                          <a:pt x="327" y="16"/>
                        </a:lnTo>
                        <a:lnTo>
                          <a:pt x="314" y="7"/>
                        </a:lnTo>
                        <a:lnTo>
                          <a:pt x="289" y="0"/>
                        </a:lnTo>
                        <a:lnTo>
                          <a:pt x="71" y="0"/>
                        </a:lnTo>
                        <a:lnTo>
                          <a:pt x="54" y="3"/>
                        </a:lnTo>
                        <a:lnTo>
                          <a:pt x="45" y="11"/>
                        </a:lnTo>
                        <a:lnTo>
                          <a:pt x="37" y="14"/>
                        </a:lnTo>
                        <a:lnTo>
                          <a:pt x="30" y="19"/>
                        </a:lnTo>
                        <a:lnTo>
                          <a:pt x="22" y="26"/>
                        </a:lnTo>
                        <a:lnTo>
                          <a:pt x="15" y="34"/>
                        </a:lnTo>
                        <a:lnTo>
                          <a:pt x="9" y="40"/>
                        </a:lnTo>
                        <a:lnTo>
                          <a:pt x="5" y="48"/>
                        </a:lnTo>
                        <a:lnTo>
                          <a:pt x="3" y="60"/>
                        </a:lnTo>
                        <a:lnTo>
                          <a:pt x="2" y="68"/>
                        </a:lnTo>
                        <a:lnTo>
                          <a:pt x="0" y="138"/>
                        </a:lnTo>
                        <a:lnTo>
                          <a:pt x="46" y="138"/>
                        </a:lnTo>
                        <a:lnTo>
                          <a:pt x="46" y="86"/>
                        </a:lnTo>
                        <a:lnTo>
                          <a:pt x="47" y="79"/>
                        </a:lnTo>
                        <a:lnTo>
                          <a:pt x="48" y="73"/>
                        </a:lnTo>
                        <a:lnTo>
                          <a:pt x="52" y="69"/>
                        </a:lnTo>
                        <a:lnTo>
                          <a:pt x="56" y="65"/>
                        </a:lnTo>
                        <a:lnTo>
                          <a:pt x="61" y="60"/>
                        </a:lnTo>
                        <a:lnTo>
                          <a:pt x="69" y="55"/>
                        </a:lnTo>
                        <a:lnTo>
                          <a:pt x="74" y="52"/>
                        </a:lnTo>
                        <a:lnTo>
                          <a:pt x="83" y="49"/>
                        </a:lnTo>
                        <a:lnTo>
                          <a:pt x="89" y="47"/>
                        </a:lnTo>
                        <a:lnTo>
                          <a:pt x="98" y="45"/>
                        </a:lnTo>
                        <a:lnTo>
                          <a:pt x="105" y="44"/>
                        </a:lnTo>
                        <a:lnTo>
                          <a:pt x="211" y="44"/>
                        </a:lnTo>
                        <a:lnTo>
                          <a:pt x="308" y="45"/>
                        </a:lnTo>
                      </a:path>
                    </a:pathLst>
                  </a:custGeom>
                  <a:noFill/>
                  <a:ln w="1588">
                    <a:solidFill>
                      <a:srgbClr val="000000"/>
                    </a:solidFill>
                    <a:prstDash val="solid"/>
                    <a:round/>
                    <a:headEnd/>
                    <a:tailEnd/>
                  </a:ln>
                </p:spPr>
                <p:txBody>
                  <a:bodyPr/>
                  <a:lstStyle/>
                  <a:p>
                    <a:endParaRPr lang="en-US"/>
                  </a:p>
                </p:txBody>
              </p:sp>
              <p:sp>
                <p:nvSpPr>
                  <p:cNvPr id="431249" name="Freeform 145"/>
                  <p:cNvSpPr>
                    <a:spLocks/>
                  </p:cNvSpPr>
                  <p:nvPr/>
                </p:nvSpPr>
                <p:spPr bwMode="auto">
                  <a:xfrm>
                    <a:off x="3480" y="1974"/>
                    <a:ext cx="118" cy="34"/>
                  </a:xfrm>
                  <a:custGeom>
                    <a:avLst/>
                    <a:gdLst/>
                    <a:ahLst/>
                    <a:cxnLst>
                      <a:cxn ang="0">
                        <a:pos x="309" y="45"/>
                      </a:cxn>
                      <a:cxn ang="0">
                        <a:pos x="353" y="45"/>
                      </a:cxn>
                      <a:cxn ang="0">
                        <a:pos x="352" y="41"/>
                      </a:cxn>
                      <a:cxn ang="0">
                        <a:pos x="344" y="31"/>
                      </a:cxn>
                      <a:cxn ang="0">
                        <a:pos x="335" y="22"/>
                      </a:cxn>
                      <a:cxn ang="0">
                        <a:pos x="326" y="15"/>
                      </a:cxn>
                      <a:cxn ang="0">
                        <a:pos x="315" y="7"/>
                      </a:cxn>
                      <a:cxn ang="0">
                        <a:pos x="290" y="0"/>
                      </a:cxn>
                      <a:cxn ang="0">
                        <a:pos x="72" y="0"/>
                      </a:cxn>
                      <a:cxn ang="0">
                        <a:pos x="54" y="4"/>
                      </a:cxn>
                      <a:cxn ang="0">
                        <a:pos x="45" y="10"/>
                      </a:cxn>
                      <a:cxn ang="0">
                        <a:pos x="38" y="14"/>
                      </a:cxn>
                      <a:cxn ang="0">
                        <a:pos x="30" y="19"/>
                      </a:cxn>
                      <a:cxn ang="0">
                        <a:pos x="23" y="26"/>
                      </a:cxn>
                      <a:cxn ang="0">
                        <a:pos x="16" y="34"/>
                      </a:cxn>
                      <a:cxn ang="0">
                        <a:pos x="10" y="39"/>
                      </a:cxn>
                      <a:cxn ang="0">
                        <a:pos x="6" y="48"/>
                      </a:cxn>
                      <a:cxn ang="0">
                        <a:pos x="2" y="59"/>
                      </a:cxn>
                      <a:cxn ang="0">
                        <a:pos x="2" y="67"/>
                      </a:cxn>
                      <a:cxn ang="0">
                        <a:pos x="0" y="100"/>
                      </a:cxn>
                      <a:cxn ang="0">
                        <a:pos x="47" y="100"/>
                      </a:cxn>
                      <a:cxn ang="0">
                        <a:pos x="46" y="85"/>
                      </a:cxn>
                      <a:cxn ang="0">
                        <a:pos x="48" y="79"/>
                      </a:cxn>
                      <a:cxn ang="0">
                        <a:pos x="49" y="73"/>
                      </a:cxn>
                      <a:cxn ang="0">
                        <a:pos x="52" y="69"/>
                      </a:cxn>
                      <a:cxn ang="0">
                        <a:pos x="56" y="64"/>
                      </a:cxn>
                      <a:cxn ang="0">
                        <a:pos x="62" y="59"/>
                      </a:cxn>
                      <a:cxn ang="0">
                        <a:pos x="70" y="55"/>
                      </a:cxn>
                      <a:cxn ang="0">
                        <a:pos x="75" y="52"/>
                      </a:cxn>
                      <a:cxn ang="0">
                        <a:pos x="83" y="49"/>
                      </a:cxn>
                      <a:cxn ang="0">
                        <a:pos x="89" y="47"/>
                      </a:cxn>
                      <a:cxn ang="0">
                        <a:pos x="98" y="46"/>
                      </a:cxn>
                      <a:cxn ang="0">
                        <a:pos x="106" y="43"/>
                      </a:cxn>
                      <a:cxn ang="0">
                        <a:pos x="212" y="43"/>
                      </a:cxn>
                      <a:cxn ang="0">
                        <a:pos x="309" y="45"/>
                      </a:cxn>
                    </a:cxnLst>
                    <a:rect l="0" t="0" r="r" b="b"/>
                    <a:pathLst>
                      <a:path w="353" h="100">
                        <a:moveTo>
                          <a:pt x="309" y="45"/>
                        </a:moveTo>
                        <a:lnTo>
                          <a:pt x="353" y="45"/>
                        </a:lnTo>
                        <a:lnTo>
                          <a:pt x="352" y="41"/>
                        </a:lnTo>
                        <a:lnTo>
                          <a:pt x="344" y="31"/>
                        </a:lnTo>
                        <a:lnTo>
                          <a:pt x="335" y="22"/>
                        </a:lnTo>
                        <a:lnTo>
                          <a:pt x="326" y="15"/>
                        </a:lnTo>
                        <a:lnTo>
                          <a:pt x="315" y="7"/>
                        </a:lnTo>
                        <a:lnTo>
                          <a:pt x="290" y="0"/>
                        </a:lnTo>
                        <a:lnTo>
                          <a:pt x="72" y="0"/>
                        </a:lnTo>
                        <a:lnTo>
                          <a:pt x="54" y="4"/>
                        </a:lnTo>
                        <a:lnTo>
                          <a:pt x="45" y="10"/>
                        </a:lnTo>
                        <a:lnTo>
                          <a:pt x="38" y="14"/>
                        </a:lnTo>
                        <a:lnTo>
                          <a:pt x="30" y="19"/>
                        </a:lnTo>
                        <a:lnTo>
                          <a:pt x="23" y="26"/>
                        </a:lnTo>
                        <a:lnTo>
                          <a:pt x="16" y="34"/>
                        </a:lnTo>
                        <a:lnTo>
                          <a:pt x="10" y="39"/>
                        </a:lnTo>
                        <a:lnTo>
                          <a:pt x="6" y="48"/>
                        </a:lnTo>
                        <a:lnTo>
                          <a:pt x="2" y="59"/>
                        </a:lnTo>
                        <a:lnTo>
                          <a:pt x="2" y="67"/>
                        </a:lnTo>
                        <a:lnTo>
                          <a:pt x="0" y="100"/>
                        </a:lnTo>
                        <a:lnTo>
                          <a:pt x="47" y="100"/>
                        </a:lnTo>
                        <a:lnTo>
                          <a:pt x="46" y="85"/>
                        </a:lnTo>
                        <a:lnTo>
                          <a:pt x="48" y="79"/>
                        </a:lnTo>
                        <a:lnTo>
                          <a:pt x="49" y="73"/>
                        </a:lnTo>
                        <a:lnTo>
                          <a:pt x="52" y="69"/>
                        </a:lnTo>
                        <a:lnTo>
                          <a:pt x="56" y="64"/>
                        </a:lnTo>
                        <a:lnTo>
                          <a:pt x="62" y="59"/>
                        </a:lnTo>
                        <a:lnTo>
                          <a:pt x="70" y="55"/>
                        </a:lnTo>
                        <a:lnTo>
                          <a:pt x="75" y="52"/>
                        </a:lnTo>
                        <a:lnTo>
                          <a:pt x="83" y="49"/>
                        </a:lnTo>
                        <a:lnTo>
                          <a:pt x="89" y="47"/>
                        </a:lnTo>
                        <a:lnTo>
                          <a:pt x="98" y="46"/>
                        </a:lnTo>
                        <a:lnTo>
                          <a:pt x="106" y="43"/>
                        </a:lnTo>
                        <a:lnTo>
                          <a:pt x="212" y="43"/>
                        </a:lnTo>
                        <a:lnTo>
                          <a:pt x="309" y="45"/>
                        </a:lnTo>
                        <a:close/>
                      </a:path>
                    </a:pathLst>
                  </a:custGeom>
                  <a:solidFill>
                    <a:srgbClr val="9E9E9E"/>
                  </a:solidFill>
                  <a:ln w="9525">
                    <a:noFill/>
                    <a:round/>
                    <a:headEnd/>
                    <a:tailEnd/>
                  </a:ln>
                </p:spPr>
                <p:txBody>
                  <a:bodyPr/>
                  <a:lstStyle/>
                  <a:p>
                    <a:endParaRPr lang="en-US"/>
                  </a:p>
                </p:txBody>
              </p:sp>
              <p:sp>
                <p:nvSpPr>
                  <p:cNvPr id="431250" name="Freeform 146"/>
                  <p:cNvSpPr>
                    <a:spLocks/>
                  </p:cNvSpPr>
                  <p:nvPr/>
                </p:nvSpPr>
                <p:spPr bwMode="auto">
                  <a:xfrm>
                    <a:off x="3480" y="1974"/>
                    <a:ext cx="118" cy="34"/>
                  </a:xfrm>
                  <a:custGeom>
                    <a:avLst/>
                    <a:gdLst/>
                    <a:ahLst/>
                    <a:cxnLst>
                      <a:cxn ang="0">
                        <a:pos x="309" y="45"/>
                      </a:cxn>
                      <a:cxn ang="0">
                        <a:pos x="353" y="45"/>
                      </a:cxn>
                      <a:cxn ang="0">
                        <a:pos x="352" y="41"/>
                      </a:cxn>
                      <a:cxn ang="0">
                        <a:pos x="344" y="31"/>
                      </a:cxn>
                      <a:cxn ang="0">
                        <a:pos x="335" y="22"/>
                      </a:cxn>
                      <a:cxn ang="0">
                        <a:pos x="326" y="15"/>
                      </a:cxn>
                      <a:cxn ang="0">
                        <a:pos x="315" y="7"/>
                      </a:cxn>
                      <a:cxn ang="0">
                        <a:pos x="290" y="0"/>
                      </a:cxn>
                      <a:cxn ang="0">
                        <a:pos x="72" y="0"/>
                      </a:cxn>
                      <a:cxn ang="0">
                        <a:pos x="54" y="4"/>
                      </a:cxn>
                      <a:cxn ang="0">
                        <a:pos x="45" y="10"/>
                      </a:cxn>
                      <a:cxn ang="0">
                        <a:pos x="38" y="14"/>
                      </a:cxn>
                      <a:cxn ang="0">
                        <a:pos x="30" y="19"/>
                      </a:cxn>
                      <a:cxn ang="0">
                        <a:pos x="23" y="26"/>
                      </a:cxn>
                      <a:cxn ang="0">
                        <a:pos x="16" y="34"/>
                      </a:cxn>
                      <a:cxn ang="0">
                        <a:pos x="10" y="39"/>
                      </a:cxn>
                      <a:cxn ang="0">
                        <a:pos x="6" y="48"/>
                      </a:cxn>
                      <a:cxn ang="0">
                        <a:pos x="2" y="59"/>
                      </a:cxn>
                      <a:cxn ang="0">
                        <a:pos x="2" y="67"/>
                      </a:cxn>
                      <a:cxn ang="0">
                        <a:pos x="0" y="100"/>
                      </a:cxn>
                      <a:cxn ang="0">
                        <a:pos x="47" y="100"/>
                      </a:cxn>
                      <a:cxn ang="0">
                        <a:pos x="46" y="85"/>
                      </a:cxn>
                      <a:cxn ang="0">
                        <a:pos x="48" y="79"/>
                      </a:cxn>
                      <a:cxn ang="0">
                        <a:pos x="49" y="73"/>
                      </a:cxn>
                      <a:cxn ang="0">
                        <a:pos x="52" y="69"/>
                      </a:cxn>
                      <a:cxn ang="0">
                        <a:pos x="56" y="64"/>
                      </a:cxn>
                      <a:cxn ang="0">
                        <a:pos x="62" y="59"/>
                      </a:cxn>
                      <a:cxn ang="0">
                        <a:pos x="70" y="55"/>
                      </a:cxn>
                      <a:cxn ang="0">
                        <a:pos x="75" y="52"/>
                      </a:cxn>
                      <a:cxn ang="0">
                        <a:pos x="83" y="49"/>
                      </a:cxn>
                      <a:cxn ang="0">
                        <a:pos x="89" y="47"/>
                      </a:cxn>
                      <a:cxn ang="0">
                        <a:pos x="98" y="46"/>
                      </a:cxn>
                      <a:cxn ang="0">
                        <a:pos x="106" y="43"/>
                      </a:cxn>
                      <a:cxn ang="0">
                        <a:pos x="212" y="43"/>
                      </a:cxn>
                      <a:cxn ang="0">
                        <a:pos x="309" y="45"/>
                      </a:cxn>
                    </a:cxnLst>
                    <a:rect l="0" t="0" r="r" b="b"/>
                    <a:pathLst>
                      <a:path w="353" h="100">
                        <a:moveTo>
                          <a:pt x="309" y="45"/>
                        </a:moveTo>
                        <a:lnTo>
                          <a:pt x="353" y="45"/>
                        </a:lnTo>
                        <a:lnTo>
                          <a:pt x="352" y="41"/>
                        </a:lnTo>
                        <a:lnTo>
                          <a:pt x="344" y="31"/>
                        </a:lnTo>
                        <a:lnTo>
                          <a:pt x="335" y="22"/>
                        </a:lnTo>
                        <a:lnTo>
                          <a:pt x="326" y="15"/>
                        </a:lnTo>
                        <a:lnTo>
                          <a:pt x="315" y="7"/>
                        </a:lnTo>
                        <a:lnTo>
                          <a:pt x="290" y="0"/>
                        </a:lnTo>
                        <a:lnTo>
                          <a:pt x="72" y="0"/>
                        </a:lnTo>
                        <a:lnTo>
                          <a:pt x="54" y="4"/>
                        </a:lnTo>
                        <a:lnTo>
                          <a:pt x="45" y="10"/>
                        </a:lnTo>
                        <a:lnTo>
                          <a:pt x="38" y="14"/>
                        </a:lnTo>
                        <a:lnTo>
                          <a:pt x="30" y="19"/>
                        </a:lnTo>
                        <a:lnTo>
                          <a:pt x="23" y="26"/>
                        </a:lnTo>
                        <a:lnTo>
                          <a:pt x="16" y="34"/>
                        </a:lnTo>
                        <a:lnTo>
                          <a:pt x="10" y="39"/>
                        </a:lnTo>
                        <a:lnTo>
                          <a:pt x="6" y="48"/>
                        </a:lnTo>
                        <a:lnTo>
                          <a:pt x="2" y="59"/>
                        </a:lnTo>
                        <a:lnTo>
                          <a:pt x="2" y="67"/>
                        </a:lnTo>
                        <a:lnTo>
                          <a:pt x="0" y="100"/>
                        </a:lnTo>
                        <a:lnTo>
                          <a:pt x="47" y="100"/>
                        </a:lnTo>
                        <a:lnTo>
                          <a:pt x="46" y="85"/>
                        </a:lnTo>
                        <a:lnTo>
                          <a:pt x="48" y="79"/>
                        </a:lnTo>
                        <a:lnTo>
                          <a:pt x="49" y="73"/>
                        </a:lnTo>
                        <a:lnTo>
                          <a:pt x="52" y="69"/>
                        </a:lnTo>
                        <a:lnTo>
                          <a:pt x="56" y="64"/>
                        </a:lnTo>
                        <a:lnTo>
                          <a:pt x="62" y="59"/>
                        </a:lnTo>
                        <a:lnTo>
                          <a:pt x="70" y="55"/>
                        </a:lnTo>
                        <a:lnTo>
                          <a:pt x="75" y="52"/>
                        </a:lnTo>
                        <a:lnTo>
                          <a:pt x="83" y="49"/>
                        </a:lnTo>
                        <a:lnTo>
                          <a:pt x="89" y="47"/>
                        </a:lnTo>
                        <a:lnTo>
                          <a:pt x="98" y="46"/>
                        </a:lnTo>
                        <a:lnTo>
                          <a:pt x="106" y="43"/>
                        </a:lnTo>
                        <a:lnTo>
                          <a:pt x="212" y="43"/>
                        </a:lnTo>
                        <a:lnTo>
                          <a:pt x="309" y="45"/>
                        </a:lnTo>
                      </a:path>
                    </a:pathLst>
                  </a:custGeom>
                  <a:noFill/>
                  <a:ln w="1588">
                    <a:solidFill>
                      <a:srgbClr val="000000"/>
                    </a:solidFill>
                    <a:prstDash val="solid"/>
                    <a:round/>
                    <a:headEnd/>
                    <a:tailEnd/>
                  </a:ln>
                </p:spPr>
                <p:txBody>
                  <a:bodyPr/>
                  <a:lstStyle/>
                  <a:p>
                    <a:endParaRPr lang="en-US"/>
                  </a:p>
                </p:txBody>
              </p:sp>
              <p:sp>
                <p:nvSpPr>
                  <p:cNvPr id="431251" name="Rectangle 147"/>
                  <p:cNvSpPr>
                    <a:spLocks noChangeArrowheads="1"/>
                  </p:cNvSpPr>
                  <p:nvPr/>
                </p:nvSpPr>
                <p:spPr bwMode="auto">
                  <a:xfrm>
                    <a:off x="3556" y="1927"/>
                    <a:ext cx="89" cy="81"/>
                  </a:xfrm>
                  <a:prstGeom prst="rect">
                    <a:avLst/>
                  </a:prstGeom>
                  <a:solidFill>
                    <a:srgbClr val="DDDDDD"/>
                  </a:solidFill>
                  <a:ln w="9525">
                    <a:noFill/>
                    <a:miter lim="800000"/>
                    <a:headEnd/>
                    <a:tailEnd/>
                  </a:ln>
                </p:spPr>
                <p:txBody>
                  <a:bodyPr/>
                  <a:lstStyle/>
                  <a:p>
                    <a:endParaRPr lang="en-US"/>
                  </a:p>
                </p:txBody>
              </p:sp>
              <p:sp>
                <p:nvSpPr>
                  <p:cNvPr id="431252" name="Rectangle 148"/>
                  <p:cNvSpPr>
                    <a:spLocks noChangeArrowheads="1"/>
                  </p:cNvSpPr>
                  <p:nvPr/>
                </p:nvSpPr>
                <p:spPr bwMode="auto">
                  <a:xfrm>
                    <a:off x="3556" y="1927"/>
                    <a:ext cx="89" cy="81"/>
                  </a:xfrm>
                  <a:prstGeom prst="rect">
                    <a:avLst/>
                  </a:prstGeom>
                  <a:noFill/>
                  <a:ln w="1588">
                    <a:solidFill>
                      <a:srgbClr val="000000"/>
                    </a:solidFill>
                    <a:miter lim="800000"/>
                    <a:headEnd/>
                    <a:tailEnd/>
                  </a:ln>
                </p:spPr>
                <p:txBody>
                  <a:bodyPr/>
                  <a:lstStyle/>
                  <a:p>
                    <a:endParaRPr lang="en-US"/>
                  </a:p>
                </p:txBody>
              </p:sp>
              <p:sp>
                <p:nvSpPr>
                  <p:cNvPr id="431253" name="Rectangle 149"/>
                  <p:cNvSpPr>
                    <a:spLocks noChangeArrowheads="1"/>
                  </p:cNvSpPr>
                  <p:nvPr/>
                </p:nvSpPr>
                <p:spPr bwMode="auto">
                  <a:xfrm>
                    <a:off x="3586" y="1970"/>
                    <a:ext cx="18" cy="34"/>
                  </a:xfrm>
                  <a:prstGeom prst="rect">
                    <a:avLst/>
                  </a:prstGeom>
                  <a:solidFill>
                    <a:srgbClr val="E2E2E2"/>
                  </a:solidFill>
                  <a:ln w="9525">
                    <a:noFill/>
                    <a:miter lim="800000"/>
                    <a:headEnd/>
                    <a:tailEnd/>
                  </a:ln>
                </p:spPr>
                <p:txBody>
                  <a:bodyPr/>
                  <a:lstStyle/>
                  <a:p>
                    <a:endParaRPr lang="en-US"/>
                  </a:p>
                </p:txBody>
              </p:sp>
              <p:sp>
                <p:nvSpPr>
                  <p:cNvPr id="431254" name="Rectangle 150"/>
                  <p:cNvSpPr>
                    <a:spLocks noChangeArrowheads="1"/>
                  </p:cNvSpPr>
                  <p:nvPr/>
                </p:nvSpPr>
                <p:spPr bwMode="auto">
                  <a:xfrm>
                    <a:off x="3586" y="1970"/>
                    <a:ext cx="18" cy="34"/>
                  </a:xfrm>
                  <a:prstGeom prst="rect">
                    <a:avLst/>
                  </a:prstGeom>
                  <a:noFill/>
                  <a:ln w="1588">
                    <a:solidFill>
                      <a:srgbClr val="000000"/>
                    </a:solidFill>
                    <a:miter lim="800000"/>
                    <a:headEnd/>
                    <a:tailEnd/>
                  </a:ln>
                </p:spPr>
                <p:txBody>
                  <a:bodyPr/>
                  <a:lstStyle/>
                  <a:p>
                    <a:endParaRPr lang="en-US"/>
                  </a:p>
                </p:txBody>
              </p:sp>
              <p:sp>
                <p:nvSpPr>
                  <p:cNvPr id="431255" name="Rectangle 151"/>
                  <p:cNvSpPr>
                    <a:spLocks noChangeArrowheads="1"/>
                  </p:cNvSpPr>
                  <p:nvPr/>
                </p:nvSpPr>
                <p:spPr bwMode="auto">
                  <a:xfrm>
                    <a:off x="3586" y="1932"/>
                    <a:ext cx="18" cy="34"/>
                  </a:xfrm>
                  <a:prstGeom prst="rect">
                    <a:avLst/>
                  </a:prstGeom>
                  <a:solidFill>
                    <a:srgbClr val="E2E2E2"/>
                  </a:solidFill>
                  <a:ln w="9525">
                    <a:noFill/>
                    <a:miter lim="800000"/>
                    <a:headEnd/>
                    <a:tailEnd/>
                  </a:ln>
                </p:spPr>
                <p:txBody>
                  <a:bodyPr/>
                  <a:lstStyle/>
                  <a:p>
                    <a:endParaRPr lang="en-US"/>
                  </a:p>
                </p:txBody>
              </p:sp>
              <p:sp>
                <p:nvSpPr>
                  <p:cNvPr id="431256" name="Rectangle 152"/>
                  <p:cNvSpPr>
                    <a:spLocks noChangeArrowheads="1"/>
                  </p:cNvSpPr>
                  <p:nvPr/>
                </p:nvSpPr>
                <p:spPr bwMode="auto">
                  <a:xfrm>
                    <a:off x="3586" y="1932"/>
                    <a:ext cx="18" cy="34"/>
                  </a:xfrm>
                  <a:prstGeom prst="rect">
                    <a:avLst/>
                  </a:prstGeom>
                  <a:noFill/>
                  <a:ln w="1588">
                    <a:solidFill>
                      <a:srgbClr val="000000"/>
                    </a:solidFill>
                    <a:miter lim="800000"/>
                    <a:headEnd/>
                    <a:tailEnd/>
                  </a:ln>
                </p:spPr>
                <p:txBody>
                  <a:bodyPr/>
                  <a:lstStyle/>
                  <a:p>
                    <a:endParaRPr lang="en-US"/>
                  </a:p>
                </p:txBody>
              </p:sp>
              <p:sp>
                <p:nvSpPr>
                  <p:cNvPr id="431257" name="Rectangle 153"/>
                  <p:cNvSpPr>
                    <a:spLocks noChangeArrowheads="1"/>
                  </p:cNvSpPr>
                  <p:nvPr/>
                </p:nvSpPr>
                <p:spPr bwMode="auto">
                  <a:xfrm>
                    <a:off x="3565" y="1970"/>
                    <a:ext cx="18" cy="34"/>
                  </a:xfrm>
                  <a:prstGeom prst="rect">
                    <a:avLst/>
                  </a:prstGeom>
                  <a:solidFill>
                    <a:srgbClr val="E2E2E2"/>
                  </a:solidFill>
                  <a:ln w="9525">
                    <a:noFill/>
                    <a:miter lim="800000"/>
                    <a:headEnd/>
                    <a:tailEnd/>
                  </a:ln>
                </p:spPr>
                <p:txBody>
                  <a:bodyPr/>
                  <a:lstStyle/>
                  <a:p>
                    <a:endParaRPr lang="en-US"/>
                  </a:p>
                </p:txBody>
              </p:sp>
              <p:sp>
                <p:nvSpPr>
                  <p:cNvPr id="431258" name="Rectangle 154"/>
                  <p:cNvSpPr>
                    <a:spLocks noChangeArrowheads="1"/>
                  </p:cNvSpPr>
                  <p:nvPr/>
                </p:nvSpPr>
                <p:spPr bwMode="auto">
                  <a:xfrm>
                    <a:off x="3565" y="1970"/>
                    <a:ext cx="18" cy="34"/>
                  </a:xfrm>
                  <a:prstGeom prst="rect">
                    <a:avLst/>
                  </a:prstGeom>
                  <a:noFill/>
                  <a:ln w="1588">
                    <a:solidFill>
                      <a:srgbClr val="000000"/>
                    </a:solidFill>
                    <a:miter lim="800000"/>
                    <a:headEnd/>
                    <a:tailEnd/>
                  </a:ln>
                </p:spPr>
                <p:txBody>
                  <a:bodyPr/>
                  <a:lstStyle/>
                  <a:p>
                    <a:endParaRPr lang="en-US"/>
                  </a:p>
                </p:txBody>
              </p:sp>
              <p:sp>
                <p:nvSpPr>
                  <p:cNvPr id="431259" name="Rectangle 155"/>
                  <p:cNvSpPr>
                    <a:spLocks noChangeArrowheads="1"/>
                  </p:cNvSpPr>
                  <p:nvPr/>
                </p:nvSpPr>
                <p:spPr bwMode="auto">
                  <a:xfrm>
                    <a:off x="3565" y="1932"/>
                    <a:ext cx="18" cy="34"/>
                  </a:xfrm>
                  <a:prstGeom prst="rect">
                    <a:avLst/>
                  </a:prstGeom>
                  <a:solidFill>
                    <a:srgbClr val="E2E2E2"/>
                  </a:solidFill>
                  <a:ln w="9525">
                    <a:noFill/>
                    <a:miter lim="800000"/>
                    <a:headEnd/>
                    <a:tailEnd/>
                  </a:ln>
                </p:spPr>
                <p:txBody>
                  <a:bodyPr/>
                  <a:lstStyle/>
                  <a:p>
                    <a:endParaRPr lang="en-US"/>
                  </a:p>
                </p:txBody>
              </p:sp>
              <p:sp>
                <p:nvSpPr>
                  <p:cNvPr id="431260" name="Rectangle 156"/>
                  <p:cNvSpPr>
                    <a:spLocks noChangeArrowheads="1"/>
                  </p:cNvSpPr>
                  <p:nvPr/>
                </p:nvSpPr>
                <p:spPr bwMode="auto">
                  <a:xfrm>
                    <a:off x="3565" y="1932"/>
                    <a:ext cx="18" cy="34"/>
                  </a:xfrm>
                  <a:prstGeom prst="rect">
                    <a:avLst/>
                  </a:prstGeom>
                  <a:noFill/>
                  <a:ln w="1588">
                    <a:solidFill>
                      <a:srgbClr val="000000"/>
                    </a:solidFill>
                    <a:miter lim="800000"/>
                    <a:headEnd/>
                    <a:tailEnd/>
                  </a:ln>
                </p:spPr>
                <p:txBody>
                  <a:bodyPr/>
                  <a:lstStyle/>
                  <a:p>
                    <a:endParaRPr lang="en-US"/>
                  </a:p>
                </p:txBody>
              </p:sp>
            </p:grpSp>
            <p:sp>
              <p:nvSpPr>
                <p:cNvPr id="431261" name="Text Box 157"/>
                <p:cNvSpPr txBox="1">
                  <a:spLocks noChangeArrowheads="1"/>
                </p:cNvSpPr>
                <p:nvPr/>
              </p:nvSpPr>
              <p:spPr bwMode="auto">
                <a:xfrm>
                  <a:off x="3227" y="2012"/>
                  <a:ext cx="661" cy="304"/>
                </a:xfrm>
                <a:prstGeom prst="rect">
                  <a:avLst/>
                </a:prstGeom>
                <a:noFill/>
                <a:ln w="9525">
                  <a:noFill/>
                  <a:miter lim="800000"/>
                  <a:headEnd/>
                  <a:tailEnd/>
                </a:ln>
                <a:effectLst/>
              </p:spPr>
              <p:txBody>
                <a:bodyPr>
                  <a:spAutoFit/>
                </a:bodyPr>
                <a:lstStyle/>
                <a:p>
                  <a:r>
                    <a:rPr lang="en-US" sz="1000" b="1">
                      <a:solidFill>
                        <a:schemeClr val="bg1"/>
                      </a:solidFill>
                    </a:rPr>
                    <a:t>Process Plant</a:t>
                  </a:r>
                </a:p>
              </p:txBody>
            </p:sp>
          </p:grpSp>
        </p:grpSp>
        <p:pic>
          <p:nvPicPr>
            <p:cNvPr id="431262" name="Picture 158"/>
            <p:cNvPicPr>
              <a:picLocks noChangeAspect="1" noChangeArrowheads="1"/>
            </p:cNvPicPr>
            <p:nvPr/>
          </p:nvPicPr>
          <p:blipFill>
            <a:blip r:embed="rId4" cstate="print"/>
            <a:srcRect/>
            <a:stretch>
              <a:fillRect/>
            </a:stretch>
          </p:blipFill>
          <p:spPr bwMode="auto">
            <a:xfrm>
              <a:off x="2797" y="1599"/>
              <a:ext cx="164" cy="291"/>
            </a:xfrm>
            <a:prstGeom prst="rect">
              <a:avLst/>
            </a:prstGeom>
            <a:noFill/>
            <a:ln w="9525">
              <a:noFill/>
              <a:miter lim="800000"/>
              <a:headEnd/>
              <a:tailEnd/>
            </a:ln>
            <a:effectLst/>
          </p:spPr>
        </p:pic>
        <p:sp>
          <p:nvSpPr>
            <p:cNvPr id="431263" name="Text Box 159"/>
            <p:cNvSpPr txBox="1">
              <a:spLocks noChangeArrowheads="1"/>
            </p:cNvSpPr>
            <p:nvPr/>
          </p:nvSpPr>
          <p:spPr bwMode="auto">
            <a:xfrm>
              <a:off x="2264" y="1474"/>
              <a:ext cx="1268" cy="173"/>
            </a:xfrm>
            <a:prstGeom prst="rect">
              <a:avLst/>
            </a:prstGeom>
            <a:noFill/>
            <a:ln w="9525">
              <a:noFill/>
              <a:miter lim="800000"/>
              <a:headEnd/>
              <a:tailEnd/>
            </a:ln>
            <a:effectLst/>
          </p:spPr>
          <p:txBody>
            <a:bodyPr>
              <a:spAutoFit/>
            </a:bodyPr>
            <a:lstStyle/>
            <a:p>
              <a:r>
                <a:rPr lang="en-US" sz="1200" b="1">
                  <a:solidFill>
                    <a:schemeClr val="bg1"/>
                  </a:solidFill>
                </a:rPr>
                <a:t>AOS Server</a:t>
              </a:r>
            </a:p>
          </p:txBody>
        </p:sp>
        <p:grpSp>
          <p:nvGrpSpPr>
            <p:cNvPr id="10" name="Group 160"/>
            <p:cNvGrpSpPr>
              <a:grpSpLocks/>
            </p:cNvGrpSpPr>
            <p:nvPr/>
          </p:nvGrpSpPr>
          <p:grpSpPr bwMode="auto">
            <a:xfrm>
              <a:off x="4704" y="2852"/>
              <a:ext cx="206" cy="241"/>
              <a:chOff x="4195" y="497"/>
              <a:chExt cx="222" cy="300"/>
            </a:xfrm>
          </p:grpSpPr>
          <p:sp>
            <p:nvSpPr>
              <p:cNvPr id="431265" name="Freeform 161"/>
              <p:cNvSpPr>
                <a:spLocks/>
              </p:cNvSpPr>
              <p:nvPr/>
            </p:nvSpPr>
            <p:spPr bwMode="auto">
              <a:xfrm>
                <a:off x="4278" y="649"/>
                <a:ext cx="132" cy="148"/>
              </a:xfrm>
              <a:custGeom>
                <a:avLst/>
                <a:gdLst/>
                <a:ahLst/>
                <a:cxnLst>
                  <a:cxn ang="0">
                    <a:pos x="265" y="0"/>
                  </a:cxn>
                  <a:cxn ang="0">
                    <a:pos x="54" y="87"/>
                  </a:cxn>
                  <a:cxn ang="0">
                    <a:pos x="0" y="295"/>
                  </a:cxn>
                  <a:cxn ang="0">
                    <a:pos x="247" y="295"/>
                  </a:cxn>
                  <a:cxn ang="0">
                    <a:pos x="265" y="0"/>
                  </a:cxn>
                </a:cxnLst>
                <a:rect l="0" t="0" r="r" b="b"/>
                <a:pathLst>
                  <a:path w="265" h="295">
                    <a:moveTo>
                      <a:pt x="265" y="0"/>
                    </a:moveTo>
                    <a:lnTo>
                      <a:pt x="54" y="87"/>
                    </a:lnTo>
                    <a:lnTo>
                      <a:pt x="0" y="295"/>
                    </a:lnTo>
                    <a:lnTo>
                      <a:pt x="247" y="295"/>
                    </a:lnTo>
                    <a:lnTo>
                      <a:pt x="265" y="0"/>
                    </a:lnTo>
                    <a:close/>
                  </a:path>
                </a:pathLst>
              </a:custGeom>
              <a:solidFill>
                <a:srgbClr val="FFFFFF"/>
              </a:solidFill>
              <a:ln w="9525">
                <a:noFill/>
                <a:round/>
                <a:headEnd/>
                <a:tailEnd/>
              </a:ln>
            </p:spPr>
            <p:txBody>
              <a:bodyPr/>
              <a:lstStyle/>
              <a:p>
                <a:endParaRPr lang="en-US"/>
              </a:p>
            </p:txBody>
          </p:sp>
          <p:sp>
            <p:nvSpPr>
              <p:cNvPr id="431266" name="Freeform 162"/>
              <p:cNvSpPr>
                <a:spLocks/>
              </p:cNvSpPr>
              <p:nvPr/>
            </p:nvSpPr>
            <p:spPr bwMode="auto">
              <a:xfrm>
                <a:off x="4383" y="617"/>
                <a:ext cx="22" cy="32"/>
              </a:xfrm>
              <a:custGeom>
                <a:avLst/>
                <a:gdLst/>
                <a:ahLst/>
                <a:cxnLst>
                  <a:cxn ang="0">
                    <a:pos x="0" y="0"/>
                  </a:cxn>
                  <a:cxn ang="0">
                    <a:pos x="8" y="2"/>
                  </a:cxn>
                  <a:cxn ang="0">
                    <a:pos x="14" y="4"/>
                  </a:cxn>
                  <a:cxn ang="0">
                    <a:pos x="20" y="8"/>
                  </a:cxn>
                  <a:cxn ang="0">
                    <a:pos x="24" y="12"/>
                  </a:cxn>
                  <a:cxn ang="0">
                    <a:pos x="28" y="18"/>
                  </a:cxn>
                  <a:cxn ang="0">
                    <a:pos x="34" y="24"/>
                  </a:cxn>
                  <a:cxn ang="0">
                    <a:pos x="38" y="30"/>
                  </a:cxn>
                  <a:cxn ang="0">
                    <a:pos x="40" y="38"/>
                  </a:cxn>
                  <a:cxn ang="0">
                    <a:pos x="42" y="42"/>
                  </a:cxn>
                  <a:cxn ang="0">
                    <a:pos x="44" y="46"/>
                  </a:cxn>
                  <a:cxn ang="0">
                    <a:pos x="44" y="52"/>
                  </a:cxn>
                  <a:cxn ang="0">
                    <a:pos x="42" y="56"/>
                  </a:cxn>
                  <a:cxn ang="0">
                    <a:pos x="40" y="58"/>
                  </a:cxn>
                  <a:cxn ang="0">
                    <a:pos x="34" y="62"/>
                  </a:cxn>
                  <a:cxn ang="0">
                    <a:pos x="30" y="64"/>
                  </a:cxn>
                  <a:cxn ang="0">
                    <a:pos x="0" y="0"/>
                  </a:cxn>
                </a:cxnLst>
                <a:rect l="0" t="0" r="r" b="b"/>
                <a:pathLst>
                  <a:path w="44" h="64">
                    <a:moveTo>
                      <a:pt x="0" y="0"/>
                    </a:moveTo>
                    <a:lnTo>
                      <a:pt x="8" y="2"/>
                    </a:lnTo>
                    <a:lnTo>
                      <a:pt x="14" y="4"/>
                    </a:lnTo>
                    <a:lnTo>
                      <a:pt x="20" y="8"/>
                    </a:lnTo>
                    <a:lnTo>
                      <a:pt x="24" y="12"/>
                    </a:lnTo>
                    <a:lnTo>
                      <a:pt x="28" y="18"/>
                    </a:lnTo>
                    <a:lnTo>
                      <a:pt x="34" y="24"/>
                    </a:lnTo>
                    <a:lnTo>
                      <a:pt x="38" y="30"/>
                    </a:lnTo>
                    <a:lnTo>
                      <a:pt x="40" y="38"/>
                    </a:lnTo>
                    <a:lnTo>
                      <a:pt x="42" y="42"/>
                    </a:lnTo>
                    <a:lnTo>
                      <a:pt x="44" y="46"/>
                    </a:lnTo>
                    <a:lnTo>
                      <a:pt x="44" y="52"/>
                    </a:lnTo>
                    <a:lnTo>
                      <a:pt x="42" y="56"/>
                    </a:lnTo>
                    <a:lnTo>
                      <a:pt x="40" y="58"/>
                    </a:lnTo>
                    <a:lnTo>
                      <a:pt x="34" y="62"/>
                    </a:lnTo>
                    <a:lnTo>
                      <a:pt x="30" y="64"/>
                    </a:lnTo>
                    <a:lnTo>
                      <a:pt x="0" y="0"/>
                    </a:lnTo>
                    <a:close/>
                  </a:path>
                </a:pathLst>
              </a:custGeom>
              <a:solidFill>
                <a:srgbClr val="000000"/>
              </a:solidFill>
              <a:ln w="9525">
                <a:noFill/>
                <a:round/>
                <a:headEnd/>
                <a:tailEnd/>
              </a:ln>
            </p:spPr>
            <p:txBody>
              <a:bodyPr/>
              <a:lstStyle/>
              <a:p>
                <a:endParaRPr lang="en-US"/>
              </a:p>
            </p:txBody>
          </p:sp>
          <p:sp>
            <p:nvSpPr>
              <p:cNvPr id="431267" name="Freeform 163"/>
              <p:cNvSpPr>
                <a:spLocks/>
              </p:cNvSpPr>
              <p:nvPr/>
            </p:nvSpPr>
            <p:spPr bwMode="auto">
              <a:xfrm>
                <a:off x="4393" y="649"/>
                <a:ext cx="18" cy="60"/>
              </a:xfrm>
              <a:custGeom>
                <a:avLst/>
                <a:gdLst/>
                <a:ahLst/>
                <a:cxnLst>
                  <a:cxn ang="0">
                    <a:pos x="32" y="0"/>
                  </a:cxn>
                  <a:cxn ang="0">
                    <a:pos x="32" y="4"/>
                  </a:cxn>
                  <a:cxn ang="0">
                    <a:pos x="34" y="8"/>
                  </a:cxn>
                  <a:cxn ang="0">
                    <a:pos x="36" y="14"/>
                  </a:cxn>
                  <a:cxn ang="0">
                    <a:pos x="36" y="22"/>
                  </a:cxn>
                  <a:cxn ang="0">
                    <a:pos x="36" y="38"/>
                  </a:cxn>
                  <a:cxn ang="0">
                    <a:pos x="34" y="54"/>
                  </a:cxn>
                  <a:cxn ang="0">
                    <a:pos x="32" y="73"/>
                  </a:cxn>
                  <a:cxn ang="0">
                    <a:pos x="30" y="89"/>
                  </a:cxn>
                  <a:cxn ang="0">
                    <a:pos x="24" y="119"/>
                  </a:cxn>
                  <a:cxn ang="0">
                    <a:pos x="24" y="101"/>
                  </a:cxn>
                  <a:cxn ang="0">
                    <a:pos x="22" y="95"/>
                  </a:cxn>
                  <a:cxn ang="0">
                    <a:pos x="20" y="93"/>
                  </a:cxn>
                  <a:cxn ang="0">
                    <a:pos x="20" y="91"/>
                  </a:cxn>
                  <a:cxn ang="0">
                    <a:pos x="16" y="93"/>
                  </a:cxn>
                  <a:cxn ang="0">
                    <a:pos x="12" y="95"/>
                  </a:cxn>
                  <a:cxn ang="0">
                    <a:pos x="10" y="99"/>
                  </a:cxn>
                  <a:cxn ang="0">
                    <a:pos x="8" y="101"/>
                  </a:cxn>
                  <a:cxn ang="0">
                    <a:pos x="0" y="111"/>
                  </a:cxn>
                  <a:cxn ang="0">
                    <a:pos x="2" y="97"/>
                  </a:cxn>
                  <a:cxn ang="0">
                    <a:pos x="6" y="79"/>
                  </a:cxn>
                  <a:cxn ang="0">
                    <a:pos x="12" y="61"/>
                  </a:cxn>
                  <a:cxn ang="0">
                    <a:pos x="16" y="44"/>
                  </a:cxn>
                  <a:cxn ang="0">
                    <a:pos x="32" y="0"/>
                  </a:cxn>
                </a:cxnLst>
                <a:rect l="0" t="0" r="r" b="b"/>
                <a:pathLst>
                  <a:path w="36" h="119">
                    <a:moveTo>
                      <a:pt x="32" y="0"/>
                    </a:moveTo>
                    <a:lnTo>
                      <a:pt x="32" y="4"/>
                    </a:lnTo>
                    <a:lnTo>
                      <a:pt x="34" y="8"/>
                    </a:lnTo>
                    <a:lnTo>
                      <a:pt x="36" y="14"/>
                    </a:lnTo>
                    <a:lnTo>
                      <a:pt x="36" y="22"/>
                    </a:lnTo>
                    <a:lnTo>
                      <a:pt x="36" y="38"/>
                    </a:lnTo>
                    <a:lnTo>
                      <a:pt x="34" y="54"/>
                    </a:lnTo>
                    <a:lnTo>
                      <a:pt x="32" y="73"/>
                    </a:lnTo>
                    <a:lnTo>
                      <a:pt x="30" y="89"/>
                    </a:lnTo>
                    <a:lnTo>
                      <a:pt x="24" y="119"/>
                    </a:lnTo>
                    <a:lnTo>
                      <a:pt x="24" y="101"/>
                    </a:lnTo>
                    <a:lnTo>
                      <a:pt x="22" y="95"/>
                    </a:lnTo>
                    <a:lnTo>
                      <a:pt x="20" y="93"/>
                    </a:lnTo>
                    <a:lnTo>
                      <a:pt x="20" y="91"/>
                    </a:lnTo>
                    <a:lnTo>
                      <a:pt x="16" y="93"/>
                    </a:lnTo>
                    <a:lnTo>
                      <a:pt x="12" y="95"/>
                    </a:lnTo>
                    <a:lnTo>
                      <a:pt x="10" y="99"/>
                    </a:lnTo>
                    <a:lnTo>
                      <a:pt x="8" y="101"/>
                    </a:lnTo>
                    <a:lnTo>
                      <a:pt x="0" y="111"/>
                    </a:lnTo>
                    <a:lnTo>
                      <a:pt x="2" y="97"/>
                    </a:lnTo>
                    <a:lnTo>
                      <a:pt x="6" y="79"/>
                    </a:lnTo>
                    <a:lnTo>
                      <a:pt x="12" y="61"/>
                    </a:lnTo>
                    <a:lnTo>
                      <a:pt x="16" y="44"/>
                    </a:lnTo>
                    <a:lnTo>
                      <a:pt x="32" y="0"/>
                    </a:lnTo>
                    <a:close/>
                  </a:path>
                </a:pathLst>
              </a:custGeom>
              <a:solidFill>
                <a:srgbClr val="000000"/>
              </a:solidFill>
              <a:ln w="9525">
                <a:noFill/>
                <a:round/>
                <a:headEnd/>
                <a:tailEnd/>
              </a:ln>
            </p:spPr>
            <p:txBody>
              <a:bodyPr/>
              <a:lstStyle/>
              <a:p>
                <a:endParaRPr lang="en-US"/>
              </a:p>
            </p:txBody>
          </p:sp>
          <p:sp>
            <p:nvSpPr>
              <p:cNvPr id="431268" name="Freeform 164"/>
              <p:cNvSpPr>
                <a:spLocks/>
              </p:cNvSpPr>
              <p:nvPr/>
            </p:nvSpPr>
            <p:spPr bwMode="auto">
              <a:xfrm>
                <a:off x="4290" y="686"/>
                <a:ext cx="44" cy="102"/>
              </a:xfrm>
              <a:custGeom>
                <a:avLst/>
                <a:gdLst/>
                <a:ahLst/>
                <a:cxnLst>
                  <a:cxn ang="0">
                    <a:pos x="72" y="0"/>
                  </a:cxn>
                  <a:cxn ang="0">
                    <a:pos x="66" y="0"/>
                  </a:cxn>
                  <a:cxn ang="0">
                    <a:pos x="58" y="2"/>
                  </a:cxn>
                  <a:cxn ang="0">
                    <a:pos x="52" y="8"/>
                  </a:cxn>
                  <a:cxn ang="0">
                    <a:pos x="44" y="16"/>
                  </a:cxn>
                  <a:cxn ang="0">
                    <a:pos x="36" y="28"/>
                  </a:cxn>
                  <a:cxn ang="0">
                    <a:pos x="28" y="44"/>
                  </a:cxn>
                  <a:cxn ang="0">
                    <a:pos x="20" y="64"/>
                  </a:cxn>
                  <a:cxn ang="0">
                    <a:pos x="14" y="88"/>
                  </a:cxn>
                  <a:cxn ang="0">
                    <a:pos x="8" y="114"/>
                  </a:cxn>
                  <a:cxn ang="0">
                    <a:pos x="2" y="138"/>
                  </a:cxn>
                  <a:cxn ang="0">
                    <a:pos x="0" y="158"/>
                  </a:cxn>
                  <a:cxn ang="0">
                    <a:pos x="0" y="176"/>
                  </a:cxn>
                  <a:cxn ang="0">
                    <a:pos x="2" y="184"/>
                  </a:cxn>
                  <a:cxn ang="0">
                    <a:pos x="4" y="190"/>
                  </a:cxn>
                  <a:cxn ang="0">
                    <a:pos x="6" y="196"/>
                  </a:cxn>
                  <a:cxn ang="0">
                    <a:pos x="10" y="200"/>
                  </a:cxn>
                  <a:cxn ang="0">
                    <a:pos x="14" y="202"/>
                  </a:cxn>
                  <a:cxn ang="0">
                    <a:pos x="18" y="204"/>
                  </a:cxn>
                  <a:cxn ang="0">
                    <a:pos x="26" y="204"/>
                  </a:cxn>
                  <a:cxn ang="0">
                    <a:pos x="32" y="202"/>
                  </a:cxn>
                  <a:cxn ang="0">
                    <a:pos x="40" y="198"/>
                  </a:cxn>
                  <a:cxn ang="0">
                    <a:pos x="46" y="194"/>
                  </a:cxn>
                  <a:cxn ang="0">
                    <a:pos x="52" y="190"/>
                  </a:cxn>
                  <a:cxn ang="0">
                    <a:pos x="58" y="184"/>
                  </a:cxn>
                  <a:cxn ang="0">
                    <a:pos x="68" y="172"/>
                  </a:cxn>
                  <a:cxn ang="0">
                    <a:pos x="74" y="160"/>
                  </a:cxn>
                  <a:cxn ang="0">
                    <a:pos x="78" y="148"/>
                  </a:cxn>
                  <a:cxn ang="0">
                    <a:pos x="78" y="140"/>
                  </a:cxn>
                  <a:cxn ang="0">
                    <a:pos x="78" y="136"/>
                  </a:cxn>
                  <a:cxn ang="0">
                    <a:pos x="76" y="134"/>
                  </a:cxn>
                  <a:cxn ang="0">
                    <a:pos x="74" y="134"/>
                  </a:cxn>
                  <a:cxn ang="0">
                    <a:pos x="72" y="134"/>
                  </a:cxn>
                  <a:cxn ang="0">
                    <a:pos x="66" y="136"/>
                  </a:cxn>
                  <a:cxn ang="0">
                    <a:pos x="62" y="134"/>
                  </a:cxn>
                  <a:cxn ang="0">
                    <a:pos x="60" y="130"/>
                  </a:cxn>
                  <a:cxn ang="0">
                    <a:pos x="58" y="124"/>
                  </a:cxn>
                  <a:cxn ang="0">
                    <a:pos x="56" y="110"/>
                  </a:cxn>
                  <a:cxn ang="0">
                    <a:pos x="56" y="102"/>
                  </a:cxn>
                  <a:cxn ang="0">
                    <a:pos x="54" y="96"/>
                  </a:cxn>
                  <a:cxn ang="0">
                    <a:pos x="48" y="80"/>
                  </a:cxn>
                  <a:cxn ang="0">
                    <a:pos x="46" y="72"/>
                  </a:cxn>
                  <a:cxn ang="0">
                    <a:pos x="46" y="64"/>
                  </a:cxn>
                  <a:cxn ang="0">
                    <a:pos x="46" y="56"/>
                  </a:cxn>
                  <a:cxn ang="0">
                    <a:pos x="48" y="48"/>
                  </a:cxn>
                  <a:cxn ang="0">
                    <a:pos x="50" y="46"/>
                  </a:cxn>
                  <a:cxn ang="0">
                    <a:pos x="52" y="44"/>
                  </a:cxn>
                  <a:cxn ang="0">
                    <a:pos x="56" y="42"/>
                  </a:cxn>
                  <a:cxn ang="0">
                    <a:pos x="60" y="40"/>
                  </a:cxn>
                  <a:cxn ang="0">
                    <a:pos x="64" y="40"/>
                  </a:cxn>
                  <a:cxn ang="0">
                    <a:pos x="66" y="42"/>
                  </a:cxn>
                  <a:cxn ang="0">
                    <a:pos x="70" y="44"/>
                  </a:cxn>
                  <a:cxn ang="0">
                    <a:pos x="72" y="48"/>
                  </a:cxn>
                  <a:cxn ang="0">
                    <a:pos x="78" y="56"/>
                  </a:cxn>
                  <a:cxn ang="0">
                    <a:pos x="82" y="60"/>
                  </a:cxn>
                  <a:cxn ang="0">
                    <a:pos x="86" y="62"/>
                  </a:cxn>
                  <a:cxn ang="0">
                    <a:pos x="88" y="64"/>
                  </a:cxn>
                  <a:cxn ang="0">
                    <a:pos x="90" y="62"/>
                  </a:cxn>
                  <a:cxn ang="0">
                    <a:pos x="90" y="56"/>
                  </a:cxn>
                  <a:cxn ang="0">
                    <a:pos x="88" y="46"/>
                  </a:cxn>
                  <a:cxn ang="0">
                    <a:pos x="84" y="34"/>
                  </a:cxn>
                  <a:cxn ang="0">
                    <a:pos x="76" y="10"/>
                  </a:cxn>
                  <a:cxn ang="0">
                    <a:pos x="72" y="0"/>
                  </a:cxn>
                </a:cxnLst>
                <a:rect l="0" t="0" r="r" b="b"/>
                <a:pathLst>
                  <a:path w="90" h="204">
                    <a:moveTo>
                      <a:pt x="72" y="0"/>
                    </a:moveTo>
                    <a:lnTo>
                      <a:pt x="66" y="0"/>
                    </a:lnTo>
                    <a:lnTo>
                      <a:pt x="58" y="2"/>
                    </a:lnTo>
                    <a:lnTo>
                      <a:pt x="52" y="8"/>
                    </a:lnTo>
                    <a:lnTo>
                      <a:pt x="44" y="16"/>
                    </a:lnTo>
                    <a:lnTo>
                      <a:pt x="36" y="28"/>
                    </a:lnTo>
                    <a:lnTo>
                      <a:pt x="28" y="44"/>
                    </a:lnTo>
                    <a:lnTo>
                      <a:pt x="20" y="64"/>
                    </a:lnTo>
                    <a:lnTo>
                      <a:pt x="14" y="88"/>
                    </a:lnTo>
                    <a:lnTo>
                      <a:pt x="8" y="114"/>
                    </a:lnTo>
                    <a:lnTo>
                      <a:pt x="2" y="138"/>
                    </a:lnTo>
                    <a:lnTo>
                      <a:pt x="0" y="158"/>
                    </a:lnTo>
                    <a:lnTo>
                      <a:pt x="0" y="176"/>
                    </a:lnTo>
                    <a:lnTo>
                      <a:pt x="2" y="184"/>
                    </a:lnTo>
                    <a:lnTo>
                      <a:pt x="4" y="190"/>
                    </a:lnTo>
                    <a:lnTo>
                      <a:pt x="6" y="196"/>
                    </a:lnTo>
                    <a:lnTo>
                      <a:pt x="10" y="200"/>
                    </a:lnTo>
                    <a:lnTo>
                      <a:pt x="14" y="202"/>
                    </a:lnTo>
                    <a:lnTo>
                      <a:pt x="18" y="204"/>
                    </a:lnTo>
                    <a:lnTo>
                      <a:pt x="26" y="204"/>
                    </a:lnTo>
                    <a:lnTo>
                      <a:pt x="32" y="202"/>
                    </a:lnTo>
                    <a:lnTo>
                      <a:pt x="40" y="198"/>
                    </a:lnTo>
                    <a:lnTo>
                      <a:pt x="46" y="194"/>
                    </a:lnTo>
                    <a:lnTo>
                      <a:pt x="52" y="190"/>
                    </a:lnTo>
                    <a:lnTo>
                      <a:pt x="58" y="184"/>
                    </a:lnTo>
                    <a:lnTo>
                      <a:pt x="68" y="172"/>
                    </a:lnTo>
                    <a:lnTo>
                      <a:pt x="74" y="160"/>
                    </a:lnTo>
                    <a:lnTo>
                      <a:pt x="78" y="148"/>
                    </a:lnTo>
                    <a:lnTo>
                      <a:pt x="78" y="140"/>
                    </a:lnTo>
                    <a:lnTo>
                      <a:pt x="78" y="136"/>
                    </a:lnTo>
                    <a:lnTo>
                      <a:pt x="76" y="134"/>
                    </a:lnTo>
                    <a:lnTo>
                      <a:pt x="74" y="134"/>
                    </a:lnTo>
                    <a:lnTo>
                      <a:pt x="72" y="134"/>
                    </a:lnTo>
                    <a:lnTo>
                      <a:pt x="66" y="136"/>
                    </a:lnTo>
                    <a:lnTo>
                      <a:pt x="62" y="134"/>
                    </a:lnTo>
                    <a:lnTo>
                      <a:pt x="60" y="130"/>
                    </a:lnTo>
                    <a:lnTo>
                      <a:pt x="58" y="124"/>
                    </a:lnTo>
                    <a:lnTo>
                      <a:pt x="56" y="110"/>
                    </a:lnTo>
                    <a:lnTo>
                      <a:pt x="56" y="102"/>
                    </a:lnTo>
                    <a:lnTo>
                      <a:pt x="54" y="96"/>
                    </a:lnTo>
                    <a:lnTo>
                      <a:pt x="48" y="80"/>
                    </a:lnTo>
                    <a:lnTo>
                      <a:pt x="46" y="72"/>
                    </a:lnTo>
                    <a:lnTo>
                      <a:pt x="46" y="64"/>
                    </a:lnTo>
                    <a:lnTo>
                      <a:pt x="46" y="56"/>
                    </a:lnTo>
                    <a:lnTo>
                      <a:pt x="48" y="48"/>
                    </a:lnTo>
                    <a:lnTo>
                      <a:pt x="50" y="46"/>
                    </a:lnTo>
                    <a:lnTo>
                      <a:pt x="52" y="44"/>
                    </a:lnTo>
                    <a:lnTo>
                      <a:pt x="56" y="42"/>
                    </a:lnTo>
                    <a:lnTo>
                      <a:pt x="60" y="40"/>
                    </a:lnTo>
                    <a:lnTo>
                      <a:pt x="64" y="40"/>
                    </a:lnTo>
                    <a:lnTo>
                      <a:pt x="66" y="42"/>
                    </a:lnTo>
                    <a:lnTo>
                      <a:pt x="70" y="44"/>
                    </a:lnTo>
                    <a:lnTo>
                      <a:pt x="72" y="48"/>
                    </a:lnTo>
                    <a:lnTo>
                      <a:pt x="78" y="56"/>
                    </a:lnTo>
                    <a:lnTo>
                      <a:pt x="82" y="60"/>
                    </a:lnTo>
                    <a:lnTo>
                      <a:pt x="86" y="62"/>
                    </a:lnTo>
                    <a:lnTo>
                      <a:pt x="88" y="64"/>
                    </a:lnTo>
                    <a:lnTo>
                      <a:pt x="90" y="62"/>
                    </a:lnTo>
                    <a:lnTo>
                      <a:pt x="90" y="56"/>
                    </a:lnTo>
                    <a:lnTo>
                      <a:pt x="88" y="46"/>
                    </a:lnTo>
                    <a:lnTo>
                      <a:pt x="84" y="34"/>
                    </a:lnTo>
                    <a:lnTo>
                      <a:pt x="76" y="10"/>
                    </a:lnTo>
                    <a:lnTo>
                      <a:pt x="72" y="0"/>
                    </a:lnTo>
                    <a:close/>
                  </a:path>
                </a:pathLst>
              </a:custGeom>
              <a:solidFill>
                <a:srgbClr val="E1C7C7"/>
              </a:solidFill>
              <a:ln w="9525">
                <a:noFill/>
                <a:round/>
                <a:headEnd/>
                <a:tailEnd/>
              </a:ln>
            </p:spPr>
            <p:txBody>
              <a:bodyPr/>
              <a:lstStyle/>
              <a:p>
                <a:endParaRPr lang="en-US"/>
              </a:p>
            </p:txBody>
          </p:sp>
          <p:sp>
            <p:nvSpPr>
              <p:cNvPr id="431269" name="Freeform 165"/>
              <p:cNvSpPr>
                <a:spLocks/>
              </p:cNvSpPr>
              <p:nvPr/>
            </p:nvSpPr>
            <p:spPr bwMode="auto">
              <a:xfrm>
                <a:off x="4195" y="651"/>
                <a:ext cx="141" cy="146"/>
              </a:xfrm>
              <a:custGeom>
                <a:avLst/>
                <a:gdLst/>
                <a:ahLst/>
                <a:cxnLst>
                  <a:cxn ang="0">
                    <a:pos x="203" y="0"/>
                  </a:cxn>
                  <a:cxn ang="0">
                    <a:pos x="151" y="0"/>
                  </a:cxn>
                  <a:cxn ang="0">
                    <a:pos x="118" y="0"/>
                  </a:cxn>
                  <a:cxn ang="0">
                    <a:pos x="106" y="6"/>
                  </a:cxn>
                  <a:cxn ang="0">
                    <a:pos x="96" y="18"/>
                  </a:cxn>
                  <a:cxn ang="0">
                    <a:pos x="88" y="24"/>
                  </a:cxn>
                  <a:cxn ang="0">
                    <a:pos x="76" y="46"/>
                  </a:cxn>
                  <a:cxn ang="0">
                    <a:pos x="74" y="53"/>
                  </a:cxn>
                  <a:cxn ang="0">
                    <a:pos x="66" y="59"/>
                  </a:cxn>
                  <a:cxn ang="0">
                    <a:pos x="60" y="65"/>
                  </a:cxn>
                  <a:cxn ang="0">
                    <a:pos x="54" y="77"/>
                  </a:cxn>
                  <a:cxn ang="0">
                    <a:pos x="48" y="81"/>
                  </a:cxn>
                  <a:cxn ang="0">
                    <a:pos x="40" y="95"/>
                  </a:cxn>
                  <a:cxn ang="0">
                    <a:pos x="28" y="115"/>
                  </a:cxn>
                  <a:cxn ang="0">
                    <a:pos x="20" y="127"/>
                  </a:cxn>
                  <a:cxn ang="0">
                    <a:pos x="14" y="135"/>
                  </a:cxn>
                  <a:cxn ang="0">
                    <a:pos x="6" y="161"/>
                  </a:cxn>
                  <a:cxn ang="0">
                    <a:pos x="2" y="217"/>
                  </a:cxn>
                  <a:cxn ang="0">
                    <a:pos x="0" y="285"/>
                  </a:cxn>
                  <a:cxn ang="0">
                    <a:pos x="58" y="291"/>
                  </a:cxn>
                  <a:cxn ang="0">
                    <a:pos x="122" y="291"/>
                  </a:cxn>
                  <a:cxn ang="0">
                    <a:pos x="187" y="289"/>
                  </a:cxn>
                  <a:cxn ang="0">
                    <a:pos x="197" y="279"/>
                  </a:cxn>
                  <a:cxn ang="0">
                    <a:pos x="203" y="261"/>
                  </a:cxn>
                  <a:cxn ang="0">
                    <a:pos x="211" y="227"/>
                  </a:cxn>
                  <a:cxn ang="0">
                    <a:pos x="219" y="159"/>
                  </a:cxn>
                  <a:cxn ang="0">
                    <a:pos x="223" y="145"/>
                  </a:cxn>
                  <a:cxn ang="0">
                    <a:pos x="239" y="101"/>
                  </a:cxn>
                  <a:cxn ang="0">
                    <a:pos x="255" y="71"/>
                  </a:cxn>
                  <a:cxn ang="0">
                    <a:pos x="275" y="38"/>
                  </a:cxn>
                  <a:cxn ang="0">
                    <a:pos x="283" y="24"/>
                  </a:cxn>
                  <a:cxn ang="0">
                    <a:pos x="283" y="16"/>
                  </a:cxn>
                  <a:cxn ang="0">
                    <a:pos x="275" y="8"/>
                  </a:cxn>
                  <a:cxn ang="0">
                    <a:pos x="251" y="4"/>
                  </a:cxn>
                  <a:cxn ang="0">
                    <a:pos x="227" y="4"/>
                  </a:cxn>
                </a:cxnLst>
                <a:rect l="0" t="0" r="r" b="b"/>
                <a:pathLst>
                  <a:path w="283" h="291">
                    <a:moveTo>
                      <a:pt x="227" y="4"/>
                    </a:moveTo>
                    <a:lnTo>
                      <a:pt x="203" y="0"/>
                    </a:lnTo>
                    <a:lnTo>
                      <a:pt x="183" y="0"/>
                    </a:lnTo>
                    <a:lnTo>
                      <a:pt x="151" y="0"/>
                    </a:lnTo>
                    <a:lnTo>
                      <a:pt x="129" y="0"/>
                    </a:lnTo>
                    <a:lnTo>
                      <a:pt x="118" y="0"/>
                    </a:lnTo>
                    <a:lnTo>
                      <a:pt x="112" y="2"/>
                    </a:lnTo>
                    <a:lnTo>
                      <a:pt x="106" y="6"/>
                    </a:lnTo>
                    <a:lnTo>
                      <a:pt x="102" y="12"/>
                    </a:lnTo>
                    <a:lnTo>
                      <a:pt x="96" y="18"/>
                    </a:lnTo>
                    <a:lnTo>
                      <a:pt x="92" y="20"/>
                    </a:lnTo>
                    <a:lnTo>
                      <a:pt x="88" y="24"/>
                    </a:lnTo>
                    <a:lnTo>
                      <a:pt x="82" y="34"/>
                    </a:lnTo>
                    <a:lnTo>
                      <a:pt x="76" y="46"/>
                    </a:lnTo>
                    <a:lnTo>
                      <a:pt x="74" y="50"/>
                    </a:lnTo>
                    <a:lnTo>
                      <a:pt x="74" y="53"/>
                    </a:lnTo>
                    <a:lnTo>
                      <a:pt x="70" y="55"/>
                    </a:lnTo>
                    <a:lnTo>
                      <a:pt x="66" y="59"/>
                    </a:lnTo>
                    <a:lnTo>
                      <a:pt x="62" y="61"/>
                    </a:lnTo>
                    <a:lnTo>
                      <a:pt x="60" y="65"/>
                    </a:lnTo>
                    <a:lnTo>
                      <a:pt x="56" y="73"/>
                    </a:lnTo>
                    <a:lnTo>
                      <a:pt x="54" y="77"/>
                    </a:lnTo>
                    <a:lnTo>
                      <a:pt x="50" y="79"/>
                    </a:lnTo>
                    <a:lnTo>
                      <a:pt x="48" y="81"/>
                    </a:lnTo>
                    <a:lnTo>
                      <a:pt x="44" y="89"/>
                    </a:lnTo>
                    <a:lnTo>
                      <a:pt x="40" y="95"/>
                    </a:lnTo>
                    <a:lnTo>
                      <a:pt x="38" y="101"/>
                    </a:lnTo>
                    <a:lnTo>
                      <a:pt x="28" y="115"/>
                    </a:lnTo>
                    <a:lnTo>
                      <a:pt x="22" y="123"/>
                    </a:lnTo>
                    <a:lnTo>
                      <a:pt x="20" y="127"/>
                    </a:lnTo>
                    <a:lnTo>
                      <a:pt x="16" y="131"/>
                    </a:lnTo>
                    <a:lnTo>
                      <a:pt x="14" y="135"/>
                    </a:lnTo>
                    <a:lnTo>
                      <a:pt x="10" y="141"/>
                    </a:lnTo>
                    <a:lnTo>
                      <a:pt x="6" y="161"/>
                    </a:lnTo>
                    <a:lnTo>
                      <a:pt x="4" y="187"/>
                    </a:lnTo>
                    <a:lnTo>
                      <a:pt x="2" y="217"/>
                    </a:lnTo>
                    <a:lnTo>
                      <a:pt x="0" y="267"/>
                    </a:lnTo>
                    <a:lnTo>
                      <a:pt x="0" y="285"/>
                    </a:lnTo>
                    <a:lnTo>
                      <a:pt x="2" y="291"/>
                    </a:lnTo>
                    <a:lnTo>
                      <a:pt x="58" y="291"/>
                    </a:lnTo>
                    <a:lnTo>
                      <a:pt x="88" y="291"/>
                    </a:lnTo>
                    <a:lnTo>
                      <a:pt x="122" y="291"/>
                    </a:lnTo>
                    <a:lnTo>
                      <a:pt x="181" y="291"/>
                    </a:lnTo>
                    <a:lnTo>
                      <a:pt x="187" y="289"/>
                    </a:lnTo>
                    <a:lnTo>
                      <a:pt x="191" y="285"/>
                    </a:lnTo>
                    <a:lnTo>
                      <a:pt x="197" y="279"/>
                    </a:lnTo>
                    <a:lnTo>
                      <a:pt x="199" y="271"/>
                    </a:lnTo>
                    <a:lnTo>
                      <a:pt x="203" y="261"/>
                    </a:lnTo>
                    <a:lnTo>
                      <a:pt x="205" y="251"/>
                    </a:lnTo>
                    <a:lnTo>
                      <a:pt x="211" y="227"/>
                    </a:lnTo>
                    <a:lnTo>
                      <a:pt x="217" y="179"/>
                    </a:lnTo>
                    <a:lnTo>
                      <a:pt x="219" y="159"/>
                    </a:lnTo>
                    <a:lnTo>
                      <a:pt x="221" y="151"/>
                    </a:lnTo>
                    <a:lnTo>
                      <a:pt x="223" y="145"/>
                    </a:lnTo>
                    <a:lnTo>
                      <a:pt x="229" y="127"/>
                    </a:lnTo>
                    <a:lnTo>
                      <a:pt x="239" y="101"/>
                    </a:lnTo>
                    <a:lnTo>
                      <a:pt x="247" y="85"/>
                    </a:lnTo>
                    <a:lnTo>
                      <a:pt x="255" y="71"/>
                    </a:lnTo>
                    <a:lnTo>
                      <a:pt x="265" y="55"/>
                    </a:lnTo>
                    <a:lnTo>
                      <a:pt x="275" y="38"/>
                    </a:lnTo>
                    <a:lnTo>
                      <a:pt x="281" y="32"/>
                    </a:lnTo>
                    <a:lnTo>
                      <a:pt x="283" y="24"/>
                    </a:lnTo>
                    <a:lnTo>
                      <a:pt x="283" y="20"/>
                    </a:lnTo>
                    <a:lnTo>
                      <a:pt x="283" y="16"/>
                    </a:lnTo>
                    <a:lnTo>
                      <a:pt x="279" y="12"/>
                    </a:lnTo>
                    <a:lnTo>
                      <a:pt x="275" y="8"/>
                    </a:lnTo>
                    <a:lnTo>
                      <a:pt x="263" y="4"/>
                    </a:lnTo>
                    <a:lnTo>
                      <a:pt x="251" y="4"/>
                    </a:lnTo>
                    <a:lnTo>
                      <a:pt x="239" y="2"/>
                    </a:lnTo>
                    <a:lnTo>
                      <a:pt x="227" y="4"/>
                    </a:lnTo>
                    <a:close/>
                  </a:path>
                </a:pathLst>
              </a:custGeom>
              <a:solidFill>
                <a:srgbClr val="B3997F"/>
              </a:solidFill>
              <a:ln w="9525">
                <a:noFill/>
                <a:round/>
                <a:headEnd/>
                <a:tailEnd/>
              </a:ln>
            </p:spPr>
            <p:txBody>
              <a:bodyPr/>
              <a:lstStyle/>
              <a:p>
                <a:endParaRPr lang="en-US"/>
              </a:p>
            </p:txBody>
          </p:sp>
          <p:sp>
            <p:nvSpPr>
              <p:cNvPr id="431270" name="Freeform 166"/>
              <p:cNvSpPr>
                <a:spLocks/>
              </p:cNvSpPr>
              <p:nvPr/>
            </p:nvSpPr>
            <p:spPr bwMode="auto">
              <a:xfrm>
                <a:off x="4196" y="650"/>
                <a:ext cx="140" cy="147"/>
              </a:xfrm>
              <a:custGeom>
                <a:avLst/>
                <a:gdLst/>
                <a:ahLst/>
                <a:cxnLst>
                  <a:cxn ang="0">
                    <a:pos x="225" y="4"/>
                  </a:cxn>
                  <a:cxn ang="0">
                    <a:pos x="181" y="2"/>
                  </a:cxn>
                  <a:cxn ang="0">
                    <a:pos x="149" y="0"/>
                  </a:cxn>
                  <a:cxn ang="0">
                    <a:pos x="116" y="2"/>
                  </a:cxn>
                  <a:cxn ang="0">
                    <a:pos x="104" y="8"/>
                  </a:cxn>
                  <a:cxn ang="0">
                    <a:pos x="94" y="20"/>
                  </a:cxn>
                  <a:cxn ang="0">
                    <a:pos x="80" y="36"/>
                  </a:cxn>
                  <a:cxn ang="0">
                    <a:pos x="70" y="55"/>
                  </a:cxn>
                  <a:cxn ang="0">
                    <a:pos x="64" y="59"/>
                  </a:cxn>
                  <a:cxn ang="0">
                    <a:pos x="58" y="67"/>
                  </a:cxn>
                  <a:cxn ang="0">
                    <a:pos x="52" y="79"/>
                  </a:cxn>
                  <a:cxn ang="0">
                    <a:pos x="46" y="83"/>
                  </a:cxn>
                  <a:cxn ang="0">
                    <a:pos x="42" y="91"/>
                  </a:cxn>
                  <a:cxn ang="0">
                    <a:pos x="34" y="103"/>
                  </a:cxn>
                  <a:cxn ang="0">
                    <a:pos x="14" y="133"/>
                  </a:cxn>
                  <a:cxn ang="0">
                    <a:pos x="8" y="143"/>
                  </a:cxn>
                  <a:cxn ang="0">
                    <a:pos x="4" y="163"/>
                  </a:cxn>
                  <a:cxn ang="0">
                    <a:pos x="0" y="217"/>
                  </a:cxn>
                  <a:cxn ang="0">
                    <a:pos x="0" y="293"/>
                  </a:cxn>
                  <a:cxn ang="0">
                    <a:pos x="179" y="293"/>
                  </a:cxn>
                  <a:cxn ang="0">
                    <a:pos x="189" y="287"/>
                  </a:cxn>
                  <a:cxn ang="0">
                    <a:pos x="197" y="273"/>
                  </a:cxn>
                  <a:cxn ang="0">
                    <a:pos x="209" y="229"/>
                  </a:cxn>
                  <a:cxn ang="0">
                    <a:pos x="215" y="181"/>
                  </a:cxn>
                  <a:cxn ang="0">
                    <a:pos x="221" y="147"/>
                  </a:cxn>
                  <a:cxn ang="0">
                    <a:pos x="227" y="129"/>
                  </a:cxn>
                  <a:cxn ang="0">
                    <a:pos x="237" y="103"/>
                  </a:cxn>
                  <a:cxn ang="0">
                    <a:pos x="253" y="71"/>
                  </a:cxn>
                  <a:cxn ang="0">
                    <a:pos x="263" y="55"/>
                  </a:cxn>
                  <a:cxn ang="0">
                    <a:pos x="273" y="40"/>
                  </a:cxn>
                  <a:cxn ang="0">
                    <a:pos x="281" y="26"/>
                  </a:cxn>
                  <a:cxn ang="0">
                    <a:pos x="279" y="16"/>
                  </a:cxn>
                  <a:cxn ang="0">
                    <a:pos x="273" y="10"/>
                  </a:cxn>
                  <a:cxn ang="0">
                    <a:pos x="261" y="6"/>
                  </a:cxn>
                  <a:cxn ang="0">
                    <a:pos x="237" y="4"/>
                  </a:cxn>
                  <a:cxn ang="0">
                    <a:pos x="225" y="4"/>
                  </a:cxn>
                </a:cxnLst>
                <a:rect l="0" t="0" r="r" b="b"/>
                <a:pathLst>
                  <a:path w="281" h="293">
                    <a:moveTo>
                      <a:pt x="225" y="4"/>
                    </a:moveTo>
                    <a:lnTo>
                      <a:pt x="181" y="2"/>
                    </a:lnTo>
                    <a:lnTo>
                      <a:pt x="149" y="0"/>
                    </a:lnTo>
                    <a:lnTo>
                      <a:pt x="116" y="2"/>
                    </a:lnTo>
                    <a:lnTo>
                      <a:pt x="104" y="8"/>
                    </a:lnTo>
                    <a:lnTo>
                      <a:pt x="94" y="20"/>
                    </a:lnTo>
                    <a:lnTo>
                      <a:pt x="80" y="36"/>
                    </a:lnTo>
                    <a:lnTo>
                      <a:pt x="70" y="55"/>
                    </a:lnTo>
                    <a:lnTo>
                      <a:pt x="64" y="59"/>
                    </a:lnTo>
                    <a:lnTo>
                      <a:pt x="58" y="67"/>
                    </a:lnTo>
                    <a:lnTo>
                      <a:pt x="52" y="79"/>
                    </a:lnTo>
                    <a:lnTo>
                      <a:pt x="46" y="83"/>
                    </a:lnTo>
                    <a:lnTo>
                      <a:pt x="42" y="91"/>
                    </a:lnTo>
                    <a:lnTo>
                      <a:pt x="34" y="103"/>
                    </a:lnTo>
                    <a:lnTo>
                      <a:pt x="14" y="133"/>
                    </a:lnTo>
                    <a:lnTo>
                      <a:pt x="8" y="143"/>
                    </a:lnTo>
                    <a:lnTo>
                      <a:pt x="4" y="163"/>
                    </a:lnTo>
                    <a:lnTo>
                      <a:pt x="0" y="217"/>
                    </a:lnTo>
                    <a:lnTo>
                      <a:pt x="0" y="293"/>
                    </a:lnTo>
                    <a:lnTo>
                      <a:pt x="179" y="293"/>
                    </a:lnTo>
                    <a:lnTo>
                      <a:pt x="189" y="287"/>
                    </a:lnTo>
                    <a:lnTo>
                      <a:pt x="197" y="273"/>
                    </a:lnTo>
                    <a:lnTo>
                      <a:pt x="209" y="229"/>
                    </a:lnTo>
                    <a:lnTo>
                      <a:pt x="215" y="181"/>
                    </a:lnTo>
                    <a:lnTo>
                      <a:pt x="221" y="147"/>
                    </a:lnTo>
                    <a:lnTo>
                      <a:pt x="227" y="129"/>
                    </a:lnTo>
                    <a:lnTo>
                      <a:pt x="237" y="103"/>
                    </a:lnTo>
                    <a:lnTo>
                      <a:pt x="253" y="71"/>
                    </a:lnTo>
                    <a:lnTo>
                      <a:pt x="263" y="55"/>
                    </a:lnTo>
                    <a:lnTo>
                      <a:pt x="273" y="40"/>
                    </a:lnTo>
                    <a:lnTo>
                      <a:pt x="281" y="26"/>
                    </a:lnTo>
                    <a:lnTo>
                      <a:pt x="279" y="16"/>
                    </a:lnTo>
                    <a:lnTo>
                      <a:pt x="273" y="10"/>
                    </a:lnTo>
                    <a:lnTo>
                      <a:pt x="261" y="6"/>
                    </a:lnTo>
                    <a:lnTo>
                      <a:pt x="237" y="4"/>
                    </a:lnTo>
                    <a:lnTo>
                      <a:pt x="225" y="4"/>
                    </a:lnTo>
                  </a:path>
                </a:pathLst>
              </a:custGeom>
              <a:noFill/>
              <a:ln w="1588">
                <a:solidFill>
                  <a:srgbClr val="000000"/>
                </a:solidFill>
                <a:prstDash val="solid"/>
                <a:round/>
                <a:headEnd/>
                <a:tailEnd/>
              </a:ln>
            </p:spPr>
            <p:txBody>
              <a:bodyPr/>
              <a:lstStyle/>
              <a:p>
                <a:endParaRPr lang="en-US"/>
              </a:p>
            </p:txBody>
          </p:sp>
          <p:sp>
            <p:nvSpPr>
              <p:cNvPr id="431271" name="Freeform 167"/>
              <p:cNvSpPr>
                <a:spLocks/>
              </p:cNvSpPr>
              <p:nvPr/>
            </p:nvSpPr>
            <p:spPr bwMode="auto">
              <a:xfrm>
                <a:off x="4286" y="670"/>
                <a:ext cx="46" cy="127"/>
              </a:xfrm>
              <a:custGeom>
                <a:avLst/>
                <a:gdLst/>
                <a:ahLst/>
                <a:cxnLst>
                  <a:cxn ang="0">
                    <a:pos x="0" y="253"/>
                  </a:cxn>
                  <a:cxn ang="0">
                    <a:pos x="4" y="253"/>
                  </a:cxn>
                  <a:cxn ang="0">
                    <a:pos x="10" y="251"/>
                  </a:cxn>
                  <a:cxn ang="0">
                    <a:pos x="12" y="245"/>
                  </a:cxn>
                  <a:cxn ang="0">
                    <a:pos x="16" y="237"/>
                  </a:cxn>
                  <a:cxn ang="0">
                    <a:pos x="22" y="217"/>
                  </a:cxn>
                  <a:cxn ang="0">
                    <a:pos x="28" y="193"/>
                  </a:cxn>
                  <a:cxn ang="0">
                    <a:pos x="34" y="141"/>
                  </a:cxn>
                  <a:cxn ang="0">
                    <a:pos x="38" y="121"/>
                  </a:cxn>
                  <a:cxn ang="0">
                    <a:pos x="42" y="107"/>
                  </a:cxn>
                  <a:cxn ang="0">
                    <a:pos x="48" y="89"/>
                  </a:cxn>
                  <a:cxn ang="0">
                    <a:pos x="58" y="63"/>
                  </a:cxn>
                  <a:cxn ang="0">
                    <a:pos x="66" y="47"/>
                  </a:cxn>
                  <a:cxn ang="0">
                    <a:pos x="74" y="33"/>
                  </a:cxn>
                  <a:cxn ang="0">
                    <a:pos x="84" y="17"/>
                  </a:cxn>
                  <a:cxn ang="0">
                    <a:pos x="94" y="0"/>
                  </a:cxn>
                  <a:cxn ang="0">
                    <a:pos x="82" y="15"/>
                  </a:cxn>
                  <a:cxn ang="0">
                    <a:pos x="78" y="23"/>
                  </a:cxn>
                  <a:cxn ang="0">
                    <a:pos x="72" y="31"/>
                  </a:cxn>
                  <a:cxn ang="0">
                    <a:pos x="62" y="47"/>
                  </a:cxn>
                  <a:cxn ang="0">
                    <a:pos x="56" y="61"/>
                  </a:cxn>
                  <a:cxn ang="0">
                    <a:pos x="44" y="89"/>
                  </a:cxn>
                  <a:cxn ang="0">
                    <a:pos x="38" y="105"/>
                  </a:cxn>
                  <a:cxn ang="0">
                    <a:pos x="34" y="119"/>
                  </a:cxn>
                  <a:cxn ang="0">
                    <a:pos x="26" y="143"/>
                  </a:cxn>
                  <a:cxn ang="0">
                    <a:pos x="20" y="167"/>
                  </a:cxn>
                  <a:cxn ang="0">
                    <a:pos x="16" y="185"/>
                  </a:cxn>
                  <a:cxn ang="0">
                    <a:pos x="8" y="223"/>
                  </a:cxn>
                  <a:cxn ang="0">
                    <a:pos x="0" y="253"/>
                  </a:cxn>
                </a:cxnLst>
                <a:rect l="0" t="0" r="r" b="b"/>
                <a:pathLst>
                  <a:path w="94" h="253">
                    <a:moveTo>
                      <a:pt x="0" y="253"/>
                    </a:moveTo>
                    <a:lnTo>
                      <a:pt x="4" y="253"/>
                    </a:lnTo>
                    <a:lnTo>
                      <a:pt x="10" y="251"/>
                    </a:lnTo>
                    <a:lnTo>
                      <a:pt x="12" y="245"/>
                    </a:lnTo>
                    <a:lnTo>
                      <a:pt x="16" y="237"/>
                    </a:lnTo>
                    <a:lnTo>
                      <a:pt x="22" y="217"/>
                    </a:lnTo>
                    <a:lnTo>
                      <a:pt x="28" y="193"/>
                    </a:lnTo>
                    <a:lnTo>
                      <a:pt x="34" y="141"/>
                    </a:lnTo>
                    <a:lnTo>
                      <a:pt x="38" y="121"/>
                    </a:lnTo>
                    <a:lnTo>
                      <a:pt x="42" y="107"/>
                    </a:lnTo>
                    <a:lnTo>
                      <a:pt x="48" y="89"/>
                    </a:lnTo>
                    <a:lnTo>
                      <a:pt x="58" y="63"/>
                    </a:lnTo>
                    <a:lnTo>
                      <a:pt x="66" y="47"/>
                    </a:lnTo>
                    <a:lnTo>
                      <a:pt x="74" y="33"/>
                    </a:lnTo>
                    <a:lnTo>
                      <a:pt x="84" y="17"/>
                    </a:lnTo>
                    <a:lnTo>
                      <a:pt x="94" y="0"/>
                    </a:lnTo>
                    <a:lnTo>
                      <a:pt x="82" y="15"/>
                    </a:lnTo>
                    <a:lnTo>
                      <a:pt x="78" y="23"/>
                    </a:lnTo>
                    <a:lnTo>
                      <a:pt x="72" y="31"/>
                    </a:lnTo>
                    <a:lnTo>
                      <a:pt x="62" y="47"/>
                    </a:lnTo>
                    <a:lnTo>
                      <a:pt x="56" y="61"/>
                    </a:lnTo>
                    <a:lnTo>
                      <a:pt x="44" y="89"/>
                    </a:lnTo>
                    <a:lnTo>
                      <a:pt x="38" y="105"/>
                    </a:lnTo>
                    <a:lnTo>
                      <a:pt x="34" y="119"/>
                    </a:lnTo>
                    <a:lnTo>
                      <a:pt x="26" y="143"/>
                    </a:lnTo>
                    <a:lnTo>
                      <a:pt x="20" y="167"/>
                    </a:lnTo>
                    <a:lnTo>
                      <a:pt x="16" y="185"/>
                    </a:lnTo>
                    <a:lnTo>
                      <a:pt x="8" y="223"/>
                    </a:lnTo>
                    <a:lnTo>
                      <a:pt x="0" y="253"/>
                    </a:lnTo>
                    <a:close/>
                  </a:path>
                </a:pathLst>
              </a:custGeom>
              <a:solidFill>
                <a:srgbClr val="663300"/>
              </a:solidFill>
              <a:ln w="9525">
                <a:noFill/>
                <a:round/>
                <a:headEnd/>
                <a:tailEnd/>
              </a:ln>
            </p:spPr>
            <p:txBody>
              <a:bodyPr/>
              <a:lstStyle/>
              <a:p>
                <a:endParaRPr lang="en-US"/>
              </a:p>
            </p:txBody>
          </p:sp>
          <p:sp>
            <p:nvSpPr>
              <p:cNvPr id="431272" name="Freeform 168"/>
              <p:cNvSpPr>
                <a:spLocks/>
              </p:cNvSpPr>
              <p:nvPr/>
            </p:nvSpPr>
            <p:spPr bwMode="auto">
              <a:xfrm>
                <a:off x="4276" y="656"/>
                <a:ext cx="40" cy="34"/>
              </a:xfrm>
              <a:custGeom>
                <a:avLst/>
                <a:gdLst/>
                <a:ahLst/>
                <a:cxnLst>
                  <a:cxn ang="0">
                    <a:pos x="80" y="16"/>
                  </a:cxn>
                  <a:cxn ang="0">
                    <a:pos x="64" y="24"/>
                  </a:cxn>
                  <a:cxn ang="0">
                    <a:pos x="50" y="32"/>
                  </a:cxn>
                  <a:cxn ang="0">
                    <a:pos x="28" y="45"/>
                  </a:cxn>
                  <a:cxn ang="0">
                    <a:pos x="18" y="53"/>
                  </a:cxn>
                  <a:cxn ang="0">
                    <a:pos x="10" y="59"/>
                  </a:cxn>
                  <a:cxn ang="0">
                    <a:pos x="0" y="67"/>
                  </a:cxn>
                  <a:cxn ang="0">
                    <a:pos x="10" y="57"/>
                  </a:cxn>
                  <a:cxn ang="0">
                    <a:pos x="18" y="47"/>
                  </a:cxn>
                  <a:cxn ang="0">
                    <a:pos x="24" y="36"/>
                  </a:cxn>
                  <a:cxn ang="0">
                    <a:pos x="26" y="26"/>
                  </a:cxn>
                  <a:cxn ang="0">
                    <a:pos x="28" y="22"/>
                  </a:cxn>
                  <a:cxn ang="0">
                    <a:pos x="30" y="20"/>
                  </a:cxn>
                  <a:cxn ang="0">
                    <a:pos x="32" y="16"/>
                  </a:cxn>
                  <a:cxn ang="0">
                    <a:pos x="32" y="14"/>
                  </a:cxn>
                  <a:cxn ang="0">
                    <a:pos x="30" y="10"/>
                  </a:cxn>
                  <a:cxn ang="0">
                    <a:pos x="26" y="8"/>
                  </a:cxn>
                  <a:cxn ang="0">
                    <a:pos x="12" y="0"/>
                  </a:cxn>
                  <a:cxn ang="0">
                    <a:pos x="30" y="2"/>
                  </a:cxn>
                  <a:cxn ang="0">
                    <a:pos x="50" y="6"/>
                  </a:cxn>
                  <a:cxn ang="0">
                    <a:pos x="68" y="10"/>
                  </a:cxn>
                  <a:cxn ang="0">
                    <a:pos x="76" y="14"/>
                  </a:cxn>
                  <a:cxn ang="0">
                    <a:pos x="80" y="16"/>
                  </a:cxn>
                </a:cxnLst>
                <a:rect l="0" t="0" r="r" b="b"/>
                <a:pathLst>
                  <a:path w="80" h="67">
                    <a:moveTo>
                      <a:pt x="80" y="16"/>
                    </a:moveTo>
                    <a:lnTo>
                      <a:pt x="64" y="24"/>
                    </a:lnTo>
                    <a:lnTo>
                      <a:pt x="50" y="32"/>
                    </a:lnTo>
                    <a:lnTo>
                      <a:pt x="28" y="45"/>
                    </a:lnTo>
                    <a:lnTo>
                      <a:pt x="18" y="53"/>
                    </a:lnTo>
                    <a:lnTo>
                      <a:pt x="10" y="59"/>
                    </a:lnTo>
                    <a:lnTo>
                      <a:pt x="0" y="67"/>
                    </a:lnTo>
                    <a:lnTo>
                      <a:pt x="10" y="57"/>
                    </a:lnTo>
                    <a:lnTo>
                      <a:pt x="18" y="47"/>
                    </a:lnTo>
                    <a:lnTo>
                      <a:pt x="24" y="36"/>
                    </a:lnTo>
                    <a:lnTo>
                      <a:pt x="26" y="26"/>
                    </a:lnTo>
                    <a:lnTo>
                      <a:pt x="28" y="22"/>
                    </a:lnTo>
                    <a:lnTo>
                      <a:pt x="30" y="20"/>
                    </a:lnTo>
                    <a:lnTo>
                      <a:pt x="32" y="16"/>
                    </a:lnTo>
                    <a:lnTo>
                      <a:pt x="32" y="14"/>
                    </a:lnTo>
                    <a:lnTo>
                      <a:pt x="30" y="10"/>
                    </a:lnTo>
                    <a:lnTo>
                      <a:pt x="26" y="8"/>
                    </a:lnTo>
                    <a:lnTo>
                      <a:pt x="12" y="0"/>
                    </a:lnTo>
                    <a:lnTo>
                      <a:pt x="30" y="2"/>
                    </a:lnTo>
                    <a:lnTo>
                      <a:pt x="50" y="6"/>
                    </a:lnTo>
                    <a:lnTo>
                      <a:pt x="68" y="10"/>
                    </a:lnTo>
                    <a:lnTo>
                      <a:pt x="76" y="14"/>
                    </a:lnTo>
                    <a:lnTo>
                      <a:pt x="80" y="16"/>
                    </a:lnTo>
                    <a:close/>
                  </a:path>
                </a:pathLst>
              </a:custGeom>
              <a:solidFill>
                <a:srgbClr val="3F0000"/>
              </a:solidFill>
              <a:ln w="9525">
                <a:noFill/>
                <a:round/>
                <a:headEnd/>
                <a:tailEnd/>
              </a:ln>
            </p:spPr>
            <p:txBody>
              <a:bodyPr/>
              <a:lstStyle/>
              <a:p>
                <a:endParaRPr lang="en-US"/>
              </a:p>
            </p:txBody>
          </p:sp>
          <p:sp>
            <p:nvSpPr>
              <p:cNvPr id="431273" name="Freeform 169"/>
              <p:cNvSpPr>
                <a:spLocks/>
              </p:cNvSpPr>
              <p:nvPr/>
            </p:nvSpPr>
            <p:spPr bwMode="auto">
              <a:xfrm>
                <a:off x="4196" y="659"/>
                <a:ext cx="56" cy="114"/>
              </a:xfrm>
              <a:custGeom>
                <a:avLst/>
                <a:gdLst/>
                <a:ahLst/>
                <a:cxnLst>
                  <a:cxn ang="0">
                    <a:pos x="98" y="24"/>
                  </a:cxn>
                  <a:cxn ang="0">
                    <a:pos x="80" y="65"/>
                  </a:cxn>
                  <a:cxn ang="0">
                    <a:pos x="70" y="105"/>
                  </a:cxn>
                  <a:cxn ang="0">
                    <a:pos x="66" y="139"/>
                  </a:cxn>
                  <a:cxn ang="0">
                    <a:pos x="64" y="157"/>
                  </a:cxn>
                  <a:cxn ang="0">
                    <a:pos x="58" y="177"/>
                  </a:cxn>
                  <a:cxn ang="0">
                    <a:pos x="46" y="199"/>
                  </a:cxn>
                  <a:cxn ang="0">
                    <a:pos x="32" y="215"/>
                  </a:cxn>
                  <a:cxn ang="0">
                    <a:pos x="20" y="227"/>
                  </a:cxn>
                  <a:cxn ang="0">
                    <a:pos x="12" y="227"/>
                  </a:cxn>
                  <a:cxn ang="0">
                    <a:pos x="6" y="223"/>
                  </a:cxn>
                  <a:cxn ang="0">
                    <a:pos x="2" y="213"/>
                  </a:cxn>
                  <a:cxn ang="0">
                    <a:pos x="0" y="199"/>
                  </a:cxn>
                  <a:cxn ang="0">
                    <a:pos x="4" y="179"/>
                  </a:cxn>
                  <a:cxn ang="0">
                    <a:pos x="10" y="169"/>
                  </a:cxn>
                  <a:cxn ang="0">
                    <a:pos x="20" y="165"/>
                  </a:cxn>
                  <a:cxn ang="0">
                    <a:pos x="26" y="169"/>
                  </a:cxn>
                  <a:cxn ang="0">
                    <a:pos x="38" y="177"/>
                  </a:cxn>
                  <a:cxn ang="0">
                    <a:pos x="38" y="167"/>
                  </a:cxn>
                  <a:cxn ang="0">
                    <a:pos x="26" y="143"/>
                  </a:cxn>
                  <a:cxn ang="0">
                    <a:pos x="20" y="127"/>
                  </a:cxn>
                  <a:cxn ang="0">
                    <a:pos x="20" y="115"/>
                  </a:cxn>
                  <a:cxn ang="0">
                    <a:pos x="22" y="121"/>
                  </a:cxn>
                  <a:cxn ang="0">
                    <a:pos x="28" y="137"/>
                  </a:cxn>
                  <a:cxn ang="0">
                    <a:pos x="42" y="155"/>
                  </a:cxn>
                  <a:cxn ang="0">
                    <a:pos x="48" y="157"/>
                  </a:cxn>
                  <a:cxn ang="0">
                    <a:pos x="38" y="143"/>
                  </a:cxn>
                  <a:cxn ang="0">
                    <a:pos x="28" y="123"/>
                  </a:cxn>
                  <a:cxn ang="0">
                    <a:pos x="28" y="123"/>
                  </a:cxn>
                  <a:cxn ang="0">
                    <a:pos x="38" y="137"/>
                  </a:cxn>
                  <a:cxn ang="0">
                    <a:pos x="46" y="143"/>
                  </a:cxn>
                  <a:cxn ang="0">
                    <a:pos x="48" y="141"/>
                  </a:cxn>
                  <a:cxn ang="0">
                    <a:pos x="44" y="129"/>
                  </a:cxn>
                  <a:cxn ang="0">
                    <a:pos x="36" y="113"/>
                  </a:cxn>
                  <a:cxn ang="0">
                    <a:pos x="32" y="105"/>
                  </a:cxn>
                  <a:cxn ang="0">
                    <a:pos x="34" y="95"/>
                  </a:cxn>
                  <a:cxn ang="0">
                    <a:pos x="36" y="95"/>
                  </a:cxn>
                  <a:cxn ang="0">
                    <a:pos x="38" y="111"/>
                  </a:cxn>
                  <a:cxn ang="0">
                    <a:pos x="46" y="127"/>
                  </a:cxn>
                  <a:cxn ang="0">
                    <a:pos x="52" y="137"/>
                  </a:cxn>
                  <a:cxn ang="0">
                    <a:pos x="54" y="149"/>
                  </a:cxn>
                  <a:cxn ang="0">
                    <a:pos x="56" y="155"/>
                  </a:cxn>
                  <a:cxn ang="0">
                    <a:pos x="60" y="151"/>
                  </a:cxn>
                  <a:cxn ang="0">
                    <a:pos x="62" y="139"/>
                  </a:cxn>
                  <a:cxn ang="0">
                    <a:pos x="64" y="109"/>
                  </a:cxn>
                  <a:cxn ang="0">
                    <a:pos x="68" y="79"/>
                  </a:cxn>
                  <a:cxn ang="0">
                    <a:pos x="78" y="53"/>
                  </a:cxn>
                  <a:cxn ang="0">
                    <a:pos x="92" y="26"/>
                  </a:cxn>
                  <a:cxn ang="0">
                    <a:pos x="100" y="12"/>
                  </a:cxn>
                  <a:cxn ang="0">
                    <a:pos x="112" y="0"/>
                  </a:cxn>
                </a:cxnLst>
                <a:rect l="0" t="0" r="r" b="b"/>
                <a:pathLst>
                  <a:path w="112" h="227">
                    <a:moveTo>
                      <a:pt x="112" y="2"/>
                    </a:moveTo>
                    <a:lnTo>
                      <a:pt x="98" y="24"/>
                    </a:lnTo>
                    <a:lnTo>
                      <a:pt x="88" y="43"/>
                    </a:lnTo>
                    <a:lnTo>
                      <a:pt x="80" y="65"/>
                    </a:lnTo>
                    <a:lnTo>
                      <a:pt x="74" y="85"/>
                    </a:lnTo>
                    <a:lnTo>
                      <a:pt x="70" y="105"/>
                    </a:lnTo>
                    <a:lnTo>
                      <a:pt x="68" y="123"/>
                    </a:lnTo>
                    <a:lnTo>
                      <a:pt x="66" y="139"/>
                    </a:lnTo>
                    <a:lnTo>
                      <a:pt x="64" y="151"/>
                    </a:lnTo>
                    <a:lnTo>
                      <a:pt x="64" y="157"/>
                    </a:lnTo>
                    <a:lnTo>
                      <a:pt x="62" y="163"/>
                    </a:lnTo>
                    <a:lnTo>
                      <a:pt x="58" y="177"/>
                    </a:lnTo>
                    <a:lnTo>
                      <a:pt x="54" y="187"/>
                    </a:lnTo>
                    <a:lnTo>
                      <a:pt x="46" y="199"/>
                    </a:lnTo>
                    <a:lnTo>
                      <a:pt x="40" y="207"/>
                    </a:lnTo>
                    <a:lnTo>
                      <a:pt x="32" y="215"/>
                    </a:lnTo>
                    <a:lnTo>
                      <a:pt x="22" y="225"/>
                    </a:lnTo>
                    <a:lnTo>
                      <a:pt x="20" y="227"/>
                    </a:lnTo>
                    <a:lnTo>
                      <a:pt x="16" y="227"/>
                    </a:lnTo>
                    <a:lnTo>
                      <a:pt x="12" y="227"/>
                    </a:lnTo>
                    <a:lnTo>
                      <a:pt x="8" y="225"/>
                    </a:lnTo>
                    <a:lnTo>
                      <a:pt x="6" y="223"/>
                    </a:lnTo>
                    <a:lnTo>
                      <a:pt x="4" y="219"/>
                    </a:lnTo>
                    <a:lnTo>
                      <a:pt x="2" y="213"/>
                    </a:lnTo>
                    <a:lnTo>
                      <a:pt x="0" y="207"/>
                    </a:lnTo>
                    <a:lnTo>
                      <a:pt x="0" y="199"/>
                    </a:lnTo>
                    <a:lnTo>
                      <a:pt x="2" y="189"/>
                    </a:lnTo>
                    <a:lnTo>
                      <a:pt x="4" y="179"/>
                    </a:lnTo>
                    <a:lnTo>
                      <a:pt x="8" y="171"/>
                    </a:lnTo>
                    <a:lnTo>
                      <a:pt x="10" y="169"/>
                    </a:lnTo>
                    <a:lnTo>
                      <a:pt x="14" y="167"/>
                    </a:lnTo>
                    <a:lnTo>
                      <a:pt x="20" y="165"/>
                    </a:lnTo>
                    <a:lnTo>
                      <a:pt x="22" y="167"/>
                    </a:lnTo>
                    <a:lnTo>
                      <a:pt x="26" y="169"/>
                    </a:lnTo>
                    <a:lnTo>
                      <a:pt x="36" y="177"/>
                    </a:lnTo>
                    <a:lnTo>
                      <a:pt x="38" y="177"/>
                    </a:lnTo>
                    <a:lnTo>
                      <a:pt x="38" y="173"/>
                    </a:lnTo>
                    <a:lnTo>
                      <a:pt x="38" y="167"/>
                    </a:lnTo>
                    <a:lnTo>
                      <a:pt x="36" y="159"/>
                    </a:lnTo>
                    <a:lnTo>
                      <a:pt x="26" y="143"/>
                    </a:lnTo>
                    <a:lnTo>
                      <a:pt x="22" y="133"/>
                    </a:lnTo>
                    <a:lnTo>
                      <a:pt x="20" y="127"/>
                    </a:lnTo>
                    <a:lnTo>
                      <a:pt x="20" y="123"/>
                    </a:lnTo>
                    <a:lnTo>
                      <a:pt x="20" y="115"/>
                    </a:lnTo>
                    <a:lnTo>
                      <a:pt x="22" y="117"/>
                    </a:lnTo>
                    <a:lnTo>
                      <a:pt x="22" y="121"/>
                    </a:lnTo>
                    <a:lnTo>
                      <a:pt x="24" y="127"/>
                    </a:lnTo>
                    <a:lnTo>
                      <a:pt x="28" y="137"/>
                    </a:lnTo>
                    <a:lnTo>
                      <a:pt x="36" y="149"/>
                    </a:lnTo>
                    <a:lnTo>
                      <a:pt x="42" y="155"/>
                    </a:lnTo>
                    <a:lnTo>
                      <a:pt x="48" y="159"/>
                    </a:lnTo>
                    <a:lnTo>
                      <a:pt x="48" y="157"/>
                    </a:lnTo>
                    <a:lnTo>
                      <a:pt x="46" y="153"/>
                    </a:lnTo>
                    <a:lnTo>
                      <a:pt x="38" y="143"/>
                    </a:lnTo>
                    <a:lnTo>
                      <a:pt x="30" y="131"/>
                    </a:lnTo>
                    <a:lnTo>
                      <a:pt x="28" y="123"/>
                    </a:lnTo>
                    <a:lnTo>
                      <a:pt x="26" y="115"/>
                    </a:lnTo>
                    <a:lnTo>
                      <a:pt x="28" y="123"/>
                    </a:lnTo>
                    <a:lnTo>
                      <a:pt x="32" y="129"/>
                    </a:lnTo>
                    <a:lnTo>
                      <a:pt x="38" y="137"/>
                    </a:lnTo>
                    <a:lnTo>
                      <a:pt x="44" y="143"/>
                    </a:lnTo>
                    <a:lnTo>
                      <a:pt x="46" y="143"/>
                    </a:lnTo>
                    <a:lnTo>
                      <a:pt x="48" y="143"/>
                    </a:lnTo>
                    <a:lnTo>
                      <a:pt x="48" y="141"/>
                    </a:lnTo>
                    <a:lnTo>
                      <a:pt x="48" y="139"/>
                    </a:lnTo>
                    <a:lnTo>
                      <a:pt x="44" y="129"/>
                    </a:lnTo>
                    <a:lnTo>
                      <a:pt x="40" y="121"/>
                    </a:lnTo>
                    <a:lnTo>
                      <a:pt x="36" y="113"/>
                    </a:lnTo>
                    <a:lnTo>
                      <a:pt x="32" y="109"/>
                    </a:lnTo>
                    <a:lnTo>
                      <a:pt x="32" y="105"/>
                    </a:lnTo>
                    <a:lnTo>
                      <a:pt x="32" y="101"/>
                    </a:lnTo>
                    <a:lnTo>
                      <a:pt x="34" y="95"/>
                    </a:lnTo>
                    <a:lnTo>
                      <a:pt x="36" y="93"/>
                    </a:lnTo>
                    <a:lnTo>
                      <a:pt x="36" y="95"/>
                    </a:lnTo>
                    <a:lnTo>
                      <a:pt x="36" y="105"/>
                    </a:lnTo>
                    <a:lnTo>
                      <a:pt x="38" y="111"/>
                    </a:lnTo>
                    <a:lnTo>
                      <a:pt x="42" y="119"/>
                    </a:lnTo>
                    <a:lnTo>
                      <a:pt x="46" y="127"/>
                    </a:lnTo>
                    <a:lnTo>
                      <a:pt x="50" y="135"/>
                    </a:lnTo>
                    <a:lnTo>
                      <a:pt x="52" y="137"/>
                    </a:lnTo>
                    <a:lnTo>
                      <a:pt x="54" y="141"/>
                    </a:lnTo>
                    <a:lnTo>
                      <a:pt x="54" y="149"/>
                    </a:lnTo>
                    <a:lnTo>
                      <a:pt x="54" y="153"/>
                    </a:lnTo>
                    <a:lnTo>
                      <a:pt x="56" y="155"/>
                    </a:lnTo>
                    <a:lnTo>
                      <a:pt x="58" y="153"/>
                    </a:lnTo>
                    <a:lnTo>
                      <a:pt x="60" y="151"/>
                    </a:lnTo>
                    <a:lnTo>
                      <a:pt x="60" y="147"/>
                    </a:lnTo>
                    <a:lnTo>
                      <a:pt x="62" y="139"/>
                    </a:lnTo>
                    <a:lnTo>
                      <a:pt x="62" y="125"/>
                    </a:lnTo>
                    <a:lnTo>
                      <a:pt x="64" y="109"/>
                    </a:lnTo>
                    <a:lnTo>
                      <a:pt x="66" y="91"/>
                    </a:lnTo>
                    <a:lnTo>
                      <a:pt x="68" y="79"/>
                    </a:lnTo>
                    <a:lnTo>
                      <a:pt x="72" y="67"/>
                    </a:lnTo>
                    <a:lnTo>
                      <a:pt x="78" y="53"/>
                    </a:lnTo>
                    <a:lnTo>
                      <a:pt x="84" y="39"/>
                    </a:lnTo>
                    <a:lnTo>
                      <a:pt x="92" y="26"/>
                    </a:lnTo>
                    <a:lnTo>
                      <a:pt x="96" y="18"/>
                    </a:lnTo>
                    <a:lnTo>
                      <a:pt x="100" y="12"/>
                    </a:lnTo>
                    <a:lnTo>
                      <a:pt x="110" y="0"/>
                    </a:lnTo>
                    <a:lnTo>
                      <a:pt x="112" y="0"/>
                    </a:lnTo>
                    <a:lnTo>
                      <a:pt x="112" y="2"/>
                    </a:lnTo>
                    <a:close/>
                  </a:path>
                </a:pathLst>
              </a:custGeom>
              <a:solidFill>
                <a:srgbClr val="3F0000"/>
              </a:solidFill>
              <a:ln w="9525">
                <a:noFill/>
                <a:round/>
                <a:headEnd/>
                <a:tailEnd/>
              </a:ln>
            </p:spPr>
            <p:txBody>
              <a:bodyPr/>
              <a:lstStyle/>
              <a:p>
                <a:endParaRPr lang="en-US"/>
              </a:p>
            </p:txBody>
          </p:sp>
          <p:sp>
            <p:nvSpPr>
              <p:cNvPr id="431274" name="Freeform 170"/>
              <p:cNvSpPr>
                <a:spLocks/>
              </p:cNvSpPr>
              <p:nvPr/>
            </p:nvSpPr>
            <p:spPr bwMode="auto">
              <a:xfrm>
                <a:off x="4264" y="541"/>
                <a:ext cx="142" cy="161"/>
              </a:xfrm>
              <a:custGeom>
                <a:avLst/>
                <a:gdLst/>
                <a:ahLst/>
                <a:cxnLst>
                  <a:cxn ang="0">
                    <a:pos x="259" y="175"/>
                  </a:cxn>
                  <a:cxn ang="0">
                    <a:pos x="239" y="141"/>
                  </a:cxn>
                  <a:cxn ang="0">
                    <a:pos x="249" y="129"/>
                  </a:cxn>
                  <a:cxn ang="0">
                    <a:pos x="261" y="101"/>
                  </a:cxn>
                  <a:cxn ang="0">
                    <a:pos x="261" y="91"/>
                  </a:cxn>
                  <a:cxn ang="0">
                    <a:pos x="261" y="67"/>
                  </a:cxn>
                  <a:cxn ang="0">
                    <a:pos x="259" y="61"/>
                  </a:cxn>
                  <a:cxn ang="0">
                    <a:pos x="247" y="51"/>
                  </a:cxn>
                  <a:cxn ang="0">
                    <a:pos x="241" y="51"/>
                  </a:cxn>
                  <a:cxn ang="0">
                    <a:pos x="233" y="61"/>
                  </a:cxn>
                  <a:cxn ang="0">
                    <a:pos x="224" y="73"/>
                  </a:cxn>
                  <a:cxn ang="0">
                    <a:pos x="202" y="61"/>
                  </a:cxn>
                  <a:cxn ang="0">
                    <a:pos x="158" y="31"/>
                  </a:cxn>
                  <a:cxn ang="0">
                    <a:pos x="130" y="15"/>
                  </a:cxn>
                  <a:cxn ang="0">
                    <a:pos x="102" y="6"/>
                  </a:cxn>
                  <a:cxn ang="0">
                    <a:pos x="74" y="0"/>
                  </a:cxn>
                  <a:cxn ang="0">
                    <a:pos x="54" y="0"/>
                  </a:cxn>
                  <a:cxn ang="0">
                    <a:pos x="38" y="6"/>
                  </a:cxn>
                  <a:cxn ang="0">
                    <a:pos x="22" y="13"/>
                  </a:cxn>
                  <a:cxn ang="0">
                    <a:pos x="10" y="23"/>
                  </a:cxn>
                  <a:cxn ang="0">
                    <a:pos x="2" y="35"/>
                  </a:cxn>
                  <a:cxn ang="0">
                    <a:pos x="0" y="51"/>
                  </a:cxn>
                  <a:cxn ang="0">
                    <a:pos x="6" y="87"/>
                  </a:cxn>
                  <a:cxn ang="0">
                    <a:pos x="10" y="107"/>
                  </a:cxn>
                  <a:cxn ang="0">
                    <a:pos x="12" y="115"/>
                  </a:cxn>
                  <a:cxn ang="0">
                    <a:pos x="14" y="143"/>
                  </a:cxn>
                  <a:cxn ang="0">
                    <a:pos x="16" y="145"/>
                  </a:cxn>
                  <a:cxn ang="0">
                    <a:pos x="22" y="149"/>
                  </a:cxn>
                  <a:cxn ang="0">
                    <a:pos x="24" y="151"/>
                  </a:cxn>
                  <a:cxn ang="0">
                    <a:pos x="32" y="177"/>
                  </a:cxn>
                  <a:cxn ang="0">
                    <a:pos x="44" y="201"/>
                  </a:cxn>
                  <a:cxn ang="0">
                    <a:pos x="52" y="223"/>
                  </a:cxn>
                  <a:cxn ang="0">
                    <a:pos x="66" y="243"/>
                  </a:cxn>
                  <a:cxn ang="0">
                    <a:pos x="84" y="271"/>
                  </a:cxn>
                  <a:cxn ang="0">
                    <a:pos x="94" y="294"/>
                  </a:cxn>
                  <a:cxn ang="0">
                    <a:pos x="100" y="302"/>
                  </a:cxn>
                  <a:cxn ang="0">
                    <a:pos x="104" y="304"/>
                  </a:cxn>
                  <a:cxn ang="0">
                    <a:pos x="120" y="304"/>
                  </a:cxn>
                  <a:cxn ang="0">
                    <a:pos x="136" y="304"/>
                  </a:cxn>
                  <a:cxn ang="0">
                    <a:pos x="148" y="302"/>
                  </a:cxn>
                  <a:cxn ang="0">
                    <a:pos x="170" y="306"/>
                  </a:cxn>
                  <a:cxn ang="0">
                    <a:pos x="186" y="318"/>
                  </a:cxn>
                  <a:cxn ang="0">
                    <a:pos x="198" y="322"/>
                  </a:cxn>
                  <a:cxn ang="0">
                    <a:pos x="210" y="316"/>
                  </a:cxn>
                  <a:cxn ang="0">
                    <a:pos x="231" y="292"/>
                  </a:cxn>
                  <a:cxn ang="0">
                    <a:pos x="261" y="249"/>
                  </a:cxn>
                  <a:cxn ang="0">
                    <a:pos x="285" y="211"/>
                  </a:cxn>
                </a:cxnLst>
                <a:rect l="0" t="0" r="r" b="b"/>
                <a:pathLst>
                  <a:path w="285" h="322">
                    <a:moveTo>
                      <a:pt x="285" y="211"/>
                    </a:moveTo>
                    <a:lnTo>
                      <a:pt x="259" y="175"/>
                    </a:lnTo>
                    <a:lnTo>
                      <a:pt x="247" y="153"/>
                    </a:lnTo>
                    <a:lnTo>
                      <a:pt x="239" y="141"/>
                    </a:lnTo>
                    <a:lnTo>
                      <a:pt x="245" y="135"/>
                    </a:lnTo>
                    <a:lnTo>
                      <a:pt x="249" y="129"/>
                    </a:lnTo>
                    <a:lnTo>
                      <a:pt x="255" y="115"/>
                    </a:lnTo>
                    <a:lnTo>
                      <a:pt x="261" y="101"/>
                    </a:lnTo>
                    <a:lnTo>
                      <a:pt x="261" y="97"/>
                    </a:lnTo>
                    <a:lnTo>
                      <a:pt x="261" y="91"/>
                    </a:lnTo>
                    <a:lnTo>
                      <a:pt x="261" y="75"/>
                    </a:lnTo>
                    <a:lnTo>
                      <a:pt x="261" y="67"/>
                    </a:lnTo>
                    <a:lnTo>
                      <a:pt x="261" y="63"/>
                    </a:lnTo>
                    <a:lnTo>
                      <a:pt x="259" y="61"/>
                    </a:lnTo>
                    <a:lnTo>
                      <a:pt x="253" y="55"/>
                    </a:lnTo>
                    <a:lnTo>
                      <a:pt x="247" y="51"/>
                    </a:lnTo>
                    <a:lnTo>
                      <a:pt x="245" y="51"/>
                    </a:lnTo>
                    <a:lnTo>
                      <a:pt x="241" y="51"/>
                    </a:lnTo>
                    <a:lnTo>
                      <a:pt x="237" y="55"/>
                    </a:lnTo>
                    <a:lnTo>
                      <a:pt x="233" y="61"/>
                    </a:lnTo>
                    <a:lnTo>
                      <a:pt x="227" y="69"/>
                    </a:lnTo>
                    <a:lnTo>
                      <a:pt x="224" y="73"/>
                    </a:lnTo>
                    <a:lnTo>
                      <a:pt x="220" y="75"/>
                    </a:lnTo>
                    <a:lnTo>
                      <a:pt x="202" y="61"/>
                    </a:lnTo>
                    <a:lnTo>
                      <a:pt x="182" y="47"/>
                    </a:lnTo>
                    <a:lnTo>
                      <a:pt x="158" y="31"/>
                    </a:lnTo>
                    <a:lnTo>
                      <a:pt x="144" y="23"/>
                    </a:lnTo>
                    <a:lnTo>
                      <a:pt x="130" y="15"/>
                    </a:lnTo>
                    <a:lnTo>
                      <a:pt x="116" y="10"/>
                    </a:lnTo>
                    <a:lnTo>
                      <a:pt x="102" y="6"/>
                    </a:lnTo>
                    <a:lnTo>
                      <a:pt x="88" y="2"/>
                    </a:lnTo>
                    <a:lnTo>
                      <a:pt x="74" y="0"/>
                    </a:lnTo>
                    <a:lnTo>
                      <a:pt x="60" y="0"/>
                    </a:lnTo>
                    <a:lnTo>
                      <a:pt x="54" y="0"/>
                    </a:lnTo>
                    <a:lnTo>
                      <a:pt x="48" y="2"/>
                    </a:lnTo>
                    <a:lnTo>
                      <a:pt x="38" y="6"/>
                    </a:lnTo>
                    <a:lnTo>
                      <a:pt x="28" y="10"/>
                    </a:lnTo>
                    <a:lnTo>
                      <a:pt x="22" y="13"/>
                    </a:lnTo>
                    <a:lnTo>
                      <a:pt x="14" y="19"/>
                    </a:lnTo>
                    <a:lnTo>
                      <a:pt x="10" y="23"/>
                    </a:lnTo>
                    <a:lnTo>
                      <a:pt x="6" y="27"/>
                    </a:lnTo>
                    <a:lnTo>
                      <a:pt x="2" y="35"/>
                    </a:lnTo>
                    <a:lnTo>
                      <a:pt x="0" y="43"/>
                    </a:lnTo>
                    <a:lnTo>
                      <a:pt x="0" y="51"/>
                    </a:lnTo>
                    <a:lnTo>
                      <a:pt x="2" y="63"/>
                    </a:lnTo>
                    <a:lnTo>
                      <a:pt x="6" y="87"/>
                    </a:lnTo>
                    <a:lnTo>
                      <a:pt x="8" y="99"/>
                    </a:lnTo>
                    <a:lnTo>
                      <a:pt x="10" y="107"/>
                    </a:lnTo>
                    <a:lnTo>
                      <a:pt x="10" y="111"/>
                    </a:lnTo>
                    <a:lnTo>
                      <a:pt x="12" y="115"/>
                    </a:lnTo>
                    <a:lnTo>
                      <a:pt x="12" y="127"/>
                    </a:lnTo>
                    <a:lnTo>
                      <a:pt x="14" y="143"/>
                    </a:lnTo>
                    <a:lnTo>
                      <a:pt x="14" y="145"/>
                    </a:lnTo>
                    <a:lnTo>
                      <a:pt x="16" y="145"/>
                    </a:lnTo>
                    <a:lnTo>
                      <a:pt x="18" y="147"/>
                    </a:lnTo>
                    <a:lnTo>
                      <a:pt x="22" y="149"/>
                    </a:lnTo>
                    <a:lnTo>
                      <a:pt x="24" y="149"/>
                    </a:lnTo>
                    <a:lnTo>
                      <a:pt x="24" y="151"/>
                    </a:lnTo>
                    <a:lnTo>
                      <a:pt x="28" y="165"/>
                    </a:lnTo>
                    <a:lnTo>
                      <a:pt x="32" y="177"/>
                    </a:lnTo>
                    <a:lnTo>
                      <a:pt x="38" y="189"/>
                    </a:lnTo>
                    <a:lnTo>
                      <a:pt x="44" y="201"/>
                    </a:lnTo>
                    <a:lnTo>
                      <a:pt x="48" y="211"/>
                    </a:lnTo>
                    <a:lnTo>
                      <a:pt x="52" y="223"/>
                    </a:lnTo>
                    <a:lnTo>
                      <a:pt x="58" y="231"/>
                    </a:lnTo>
                    <a:lnTo>
                      <a:pt x="66" y="243"/>
                    </a:lnTo>
                    <a:lnTo>
                      <a:pt x="76" y="257"/>
                    </a:lnTo>
                    <a:lnTo>
                      <a:pt x="84" y="271"/>
                    </a:lnTo>
                    <a:lnTo>
                      <a:pt x="90" y="284"/>
                    </a:lnTo>
                    <a:lnTo>
                      <a:pt x="94" y="294"/>
                    </a:lnTo>
                    <a:lnTo>
                      <a:pt x="98" y="300"/>
                    </a:lnTo>
                    <a:lnTo>
                      <a:pt x="100" y="302"/>
                    </a:lnTo>
                    <a:lnTo>
                      <a:pt x="102" y="304"/>
                    </a:lnTo>
                    <a:lnTo>
                      <a:pt x="104" y="304"/>
                    </a:lnTo>
                    <a:lnTo>
                      <a:pt x="108" y="304"/>
                    </a:lnTo>
                    <a:lnTo>
                      <a:pt x="120" y="304"/>
                    </a:lnTo>
                    <a:lnTo>
                      <a:pt x="134" y="304"/>
                    </a:lnTo>
                    <a:lnTo>
                      <a:pt x="136" y="304"/>
                    </a:lnTo>
                    <a:lnTo>
                      <a:pt x="140" y="304"/>
                    </a:lnTo>
                    <a:lnTo>
                      <a:pt x="148" y="302"/>
                    </a:lnTo>
                    <a:lnTo>
                      <a:pt x="158" y="296"/>
                    </a:lnTo>
                    <a:lnTo>
                      <a:pt x="170" y="306"/>
                    </a:lnTo>
                    <a:lnTo>
                      <a:pt x="180" y="314"/>
                    </a:lnTo>
                    <a:lnTo>
                      <a:pt x="186" y="318"/>
                    </a:lnTo>
                    <a:lnTo>
                      <a:pt x="194" y="322"/>
                    </a:lnTo>
                    <a:lnTo>
                      <a:pt x="198" y="322"/>
                    </a:lnTo>
                    <a:lnTo>
                      <a:pt x="204" y="320"/>
                    </a:lnTo>
                    <a:lnTo>
                      <a:pt x="210" y="316"/>
                    </a:lnTo>
                    <a:lnTo>
                      <a:pt x="218" y="308"/>
                    </a:lnTo>
                    <a:lnTo>
                      <a:pt x="231" y="292"/>
                    </a:lnTo>
                    <a:lnTo>
                      <a:pt x="247" y="271"/>
                    </a:lnTo>
                    <a:lnTo>
                      <a:pt x="261" y="249"/>
                    </a:lnTo>
                    <a:lnTo>
                      <a:pt x="275" y="231"/>
                    </a:lnTo>
                    <a:lnTo>
                      <a:pt x="285" y="211"/>
                    </a:lnTo>
                    <a:close/>
                  </a:path>
                </a:pathLst>
              </a:custGeom>
              <a:solidFill>
                <a:srgbClr val="FFCCB3"/>
              </a:solidFill>
              <a:ln w="9525">
                <a:noFill/>
                <a:round/>
                <a:headEnd/>
                <a:tailEnd/>
              </a:ln>
            </p:spPr>
            <p:txBody>
              <a:bodyPr/>
              <a:lstStyle/>
              <a:p>
                <a:endParaRPr lang="en-US"/>
              </a:p>
            </p:txBody>
          </p:sp>
          <p:sp>
            <p:nvSpPr>
              <p:cNvPr id="431275" name="Freeform 171"/>
              <p:cNvSpPr>
                <a:spLocks/>
              </p:cNvSpPr>
              <p:nvPr/>
            </p:nvSpPr>
            <p:spPr bwMode="auto">
              <a:xfrm>
                <a:off x="4264" y="541"/>
                <a:ext cx="142" cy="161"/>
              </a:xfrm>
              <a:custGeom>
                <a:avLst/>
                <a:gdLst/>
                <a:ahLst/>
                <a:cxnLst>
                  <a:cxn ang="0">
                    <a:pos x="285" y="211"/>
                  </a:cxn>
                  <a:cxn ang="0">
                    <a:pos x="259" y="173"/>
                  </a:cxn>
                  <a:cxn ang="0">
                    <a:pos x="239" y="139"/>
                  </a:cxn>
                  <a:cxn ang="0">
                    <a:pos x="249" y="129"/>
                  </a:cxn>
                  <a:cxn ang="0">
                    <a:pos x="255" y="115"/>
                  </a:cxn>
                  <a:cxn ang="0">
                    <a:pos x="261" y="91"/>
                  </a:cxn>
                  <a:cxn ang="0">
                    <a:pos x="261" y="75"/>
                  </a:cxn>
                  <a:cxn ang="0">
                    <a:pos x="259" y="61"/>
                  </a:cxn>
                  <a:cxn ang="0">
                    <a:pos x="253" y="55"/>
                  </a:cxn>
                  <a:cxn ang="0">
                    <a:pos x="247" y="51"/>
                  </a:cxn>
                  <a:cxn ang="0">
                    <a:pos x="241" y="51"/>
                  </a:cxn>
                  <a:cxn ang="0">
                    <a:pos x="233" y="61"/>
                  </a:cxn>
                  <a:cxn ang="0">
                    <a:pos x="224" y="73"/>
                  </a:cxn>
                  <a:cxn ang="0">
                    <a:pos x="220" y="75"/>
                  </a:cxn>
                  <a:cxn ang="0">
                    <a:pos x="202" y="61"/>
                  </a:cxn>
                  <a:cxn ang="0">
                    <a:pos x="158" y="31"/>
                  </a:cxn>
                  <a:cxn ang="0">
                    <a:pos x="102" y="6"/>
                  </a:cxn>
                  <a:cxn ang="0">
                    <a:pos x="74" y="0"/>
                  </a:cxn>
                  <a:cxn ang="0">
                    <a:pos x="48" y="2"/>
                  </a:cxn>
                  <a:cxn ang="0">
                    <a:pos x="14" y="17"/>
                  </a:cxn>
                  <a:cxn ang="0">
                    <a:pos x="6" y="27"/>
                  </a:cxn>
                  <a:cxn ang="0">
                    <a:pos x="2" y="35"/>
                  </a:cxn>
                  <a:cxn ang="0">
                    <a:pos x="0" y="51"/>
                  </a:cxn>
                  <a:cxn ang="0">
                    <a:pos x="2" y="63"/>
                  </a:cxn>
                  <a:cxn ang="0">
                    <a:pos x="10" y="107"/>
                  </a:cxn>
                  <a:cxn ang="0">
                    <a:pos x="14" y="141"/>
                  </a:cxn>
                  <a:cxn ang="0">
                    <a:pos x="18" y="147"/>
                  </a:cxn>
                  <a:cxn ang="0">
                    <a:pos x="24" y="151"/>
                  </a:cxn>
                  <a:cxn ang="0">
                    <a:pos x="38" y="189"/>
                  </a:cxn>
                  <a:cxn ang="0">
                    <a:pos x="48" y="211"/>
                  </a:cxn>
                  <a:cxn ang="0">
                    <a:pos x="58" y="231"/>
                  </a:cxn>
                  <a:cxn ang="0">
                    <a:pos x="90" y="284"/>
                  </a:cxn>
                  <a:cxn ang="0">
                    <a:pos x="98" y="300"/>
                  </a:cxn>
                  <a:cxn ang="0">
                    <a:pos x="102" y="304"/>
                  </a:cxn>
                  <a:cxn ang="0">
                    <a:pos x="108" y="304"/>
                  </a:cxn>
                  <a:cxn ang="0">
                    <a:pos x="132" y="304"/>
                  </a:cxn>
                  <a:cxn ang="0">
                    <a:pos x="148" y="302"/>
                  </a:cxn>
                  <a:cxn ang="0">
                    <a:pos x="158" y="296"/>
                  </a:cxn>
                  <a:cxn ang="0">
                    <a:pos x="168" y="306"/>
                  </a:cxn>
                  <a:cxn ang="0">
                    <a:pos x="194" y="322"/>
                  </a:cxn>
                  <a:cxn ang="0">
                    <a:pos x="204" y="320"/>
                  </a:cxn>
                  <a:cxn ang="0">
                    <a:pos x="216" y="308"/>
                  </a:cxn>
                  <a:cxn ang="0">
                    <a:pos x="247" y="271"/>
                  </a:cxn>
                  <a:cxn ang="0">
                    <a:pos x="285" y="211"/>
                  </a:cxn>
                </a:cxnLst>
                <a:rect l="0" t="0" r="r" b="b"/>
                <a:pathLst>
                  <a:path w="285" h="322">
                    <a:moveTo>
                      <a:pt x="285" y="211"/>
                    </a:moveTo>
                    <a:lnTo>
                      <a:pt x="259" y="173"/>
                    </a:lnTo>
                    <a:lnTo>
                      <a:pt x="239" y="139"/>
                    </a:lnTo>
                    <a:lnTo>
                      <a:pt x="249" y="129"/>
                    </a:lnTo>
                    <a:lnTo>
                      <a:pt x="255" y="115"/>
                    </a:lnTo>
                    <a:lnTo>
                      <a:pt x="261" y="91"/>
                    </a:lnTo>
                    <a:lnTo>
                      <a:pt x="261" y="75"/>
                    </a:lnTo>
                    <a:lnTo>
                      <a:pt x="259" y="61"/>
                    </a:lnTo>
                    <a:lnTo>
                      <a:pt x="253" y="55"/>
                    </a:lnTo>
                    <a:lnTo>
                      <a:pt x="247" y="51"/>
                    </a:lnTo>
                    <a:lnTo>
                      <a:pt x="241" y="51"/>
                    </a:lnTo>
                    <a:lnTo>
                      <a:pt x="233" y="61"/>
                    </a:lnTo>
                    <a:lnTo>
                      <a:pt x="224" y="73"/>
                    </a:lnTo>
                    <a:lnTo>
                      <a:pt x="220" y="75"/>
                    </a:lnTo>
                    <a:lnTo>
                      <a:pt x="202" y="61"/>
                    </a:lnTo>
                    <a:lnTo>
                      <a:pt x="158" y="31"/>
                    </a:lnTo>
                    <a:lnTo>
                      <a:pt x="102" y="6"/>
                    </a:lnTo>
                    <a:lnTo>
                      <a:pt x="74" y="0"/>
                    </a:lnTo>
                    <a:lnTo>
                      <a:pt x="48" y="2"/>
                    </a:lnTo>
                    <a:lnTo>
                      <a:pt x="14" y="17"/>
                    </a:lnTo>
                    <a:lnTo>
                      <a:pt x="6" y="27"/>
                    </a:lnTo>
                    <a:lnTo>
                      <a:pt x="2" y="35"/>
                    </a:lnTo>
                    <a:lnTo>
                      <a:pt x="0" y="51"/>
                    </a:lnTo>
                    <a:lnTo>
                      <a:pt x="2" y="63"/>
                    </a:lnTo>
                    <a:lnTo>
                      <a:pt x="10" y="107"/>
                    </a:lnTo>
                    <a:lnTo>
                      <a:pt x="14" y="141"/>
                    </a:lnTo>
                    <a:lnTo>
                      <a:pt x="18" y="147"/>
                    </a:lnTo>
                    <a:lnTo>
                      <a:pt x="24" y="151"/>
                    </a:lnTo>
                    <a:lnTo>
                      <a:pt x="38" y="189"/>
                    </a:lnTo>
                    <a:lnTo>
                      <a:pt x="48" y="211"/>
                    </a:lnTo>
                    <a:lnTo>
                      <a:pt x="58" y="231"/>
                    </a:lnTo>
                    <a:lnTo>
                      <a:pt x="90" y="284"/>
                    </a:lnTo>
                    <a:lnTo>
                      <a:pt x="98" y="300"/>
                    </a:lnTo>
                    <a:lnTo>
                      <a:pt x="102" y="304"/>
                    </a:lnTo>
                    <a:lnTo>
                      <a:pt x="108" y="304"/>
                    </a:lnTo>
                    <a:lnTo>
                      <a:pt x="132" y="304"/>
                    </a:lnTo>
                    <a:lnTo>
                      <a:pt x="148" y="302"/>
                    </a:lnTo>
                    <a:lnTo>
                      <a:pt x="158" y="296"/>
                    </a:lnTo>
                    <a:lnTo>
                      <a:pt x="168" y="306"/>
                    </a:lnTo>
                    <a:lnTo>
                      <a:pt x="194" y="322"/>
                    </a:lnTo>
                    <a:lnTo>
                      <a:pt x="204" y="320"/>
                    </a:lnTo>
                    <a:lnTo>
                      <a:pt x="216" y="308"/>
                    </a:lnTo>
                    <a:lnTo>
                      <a:pt x="247" y="271"/>
                    </a:lnTo>
                    <a:lnTo>
                      <a:pt x="285" y="211"/>
                    </a:lnTo>
                  </a:path>
                </a:pathLst>
              </a:custGeom>
              <a:noFill/>
              <a:ln w="1588">
                <a:solidFill>
                  <a:srgbClr val="000000"/>
                </a:solidFill>
                <a:prstDash val="solid"/>
                <a:round/>
                <a:headEnd/>
                <a:tailEnd/>
              </a:ln>
            </p:spPr>
            <p:txBody>
              <a:bodyPr/>
              <a:lstStyle/>
              <a:p>
                <a:endParaRPr lang="en-US"/>
              </a:p>
            </p:txBody>
          </p:sp>
          <p:sp>
            <p:nvSpPr>
              <p:cNvPr id="431276" name="Freeform 172"/>
              <p:cNvSpPr>
                <a:spLocks/>
              </p:cNvSpPr>
              <p:nvPr/>
            </p:nvSpPr>
            <p:spPr bwMode="auto">
              <a:xfrm>
                <a:off x="4342" y="612"/>
                <a:ext cx="64" cy="90"/>
              </a:xfrm>
              <a:custGeom>
                <a:avLst/>
                <a:gdLst/>
                <a:ahLst/>
                <a:cxnLst>
                  <a:cxn ang="0">
                    <a:pos x="0" y="155"/>
                  </a:cxn>
                  <a:cxn ang="0">
                    <a:pos x="12" y="165"/>
                  </a:cxn>
                  <a:cxn ang="0">
                    <a:pos x="22" y="173"/>
                  </a:cxn>
                  <a:cxn ang="0">
                    <a:pos x="28" y="177"/>
                  </a:cxn>
                  <a:cxn ang="0">
                    <a:pos x="36" y="181"/>
                  </a:cxn>
                  <a:cxn ang="0">
                    <a:pos x="40" y="181"/>
                  </a:cxn>
                  <a:cxn ang="0">
                    <a:pos x="46" y="179"/>
                  </a:cxn>
                  <a:cxn ang="0">
                    <a:pos x="52" y="175"/>
                  </a:cxn>
                  <a:cxn ang="0">
                    <a:pos x="60" y="167"/>
                  </a:cxn>
                  <a:cxn ang="0">
                    <a:pos x="73" y="151"/>
                  </a:cxn>
                  <a:cxn ang="0">
                    <a:pos x="89" y="130"/>
                  </a:cxn>
                  <a:cxn ang="0">
                    <a:pos x="103" y="108"/>
                  </a:cxn>
                  <a:cxn ang="0">
                    <a:pos x="117" y="90"/>
                  </a:cxn>
                  <a:cxn ang="0">
                    <a:pos x="127" y="70"/>
                  </a:cxn>
                  <a:cxn ang="0">
                    <a:pos x="101" y="34"/>
                  </a:cxn>
                  <a:cxn ang="0">
                    <a:pos x="89" y="12"/>
                  </a:cxn>
                  <a:cxn ang="0">
                    <a:pos x="81" y="0"/>
                  </a:cxn>
                  <a:cxn ang="0">
                    <a:pos x="89" y="18"/>
                  </a:cxn>
                  <a:cxn ang="0">
                    <a:pos x="93" y="28"/>
                  </a:cxn>
                  <a:cxn ang="0">
                    <a:pos x="95" y="42"/>
                  </a:cxn>
                  <a:cxn ang="0">
                    <a:pos x="97" y="54"/>
                  </a:cxn>
                  <a:cxn ang="0">
                    <a:pos x="97" y="62"/>
                  </a:cxn>
                  <a:cxn ang="0">
                    <a:pos x="97" y="68"/>
                  </a:cxn>
                  <a:cxn ang="0">
                    <a:pos x="95" y="82"/>
                  </a:cxn>
                  <a:cxn ang="0">
                    <a:pos x="91" y="88"/>
                  </a:cxn>
                  <a:cxn ang="0">
                    <a:pos x="89" y="96"/>
                  </a:cxn>
                  <a:cxn ang="0">
                    <a:pos x="81" y="104"/>
                  </a:cxn>
                  <a:cxn ang="0">
                    <a:pos x="79" y="106"/>
                  </a:cxn>
                  <a:cxn ang="0">
                    <a:pos x="75" y="108"/>
                  </a:cxn>
                  <a:cxn ang="0">
                    <a:pos x="71" y="106"/>
                  </a:cxn>
                  <a:cxn ang="0">
                    <a:pos x="69" y="100"/>
                  </a:cxn>
                  <a:cxn ang="0">
                    <a:pos x="68" y="94"/>
                  </a:cxn>
                  <a:cxn ang="0">
                    <a:pos x="68" y="84"/>
                  </a:cxn>
                  <a:cxn ang="0">
                    <a:pos x="69" y="76"/>
                  </a:cxn>
                  <a:cxn ang="0">
                    <a:pos x="71" y="68"/>
                  </a:cxn>
                  <a:cxn ang="0">
                    <a:pos x="73" y="62"/>
                  </a:cxn>
                  <a:cxn ang="0">
                    <a:pos x="73" y="54"/>
                  </a:cxn>
                  <a:cxn ang="0">
                    <a:pos x="71" y="38"/>
                  </a:cxn>
                  <a:cxn ang="0">
                    <a:pos x="68" y="20"/>
                  </a:cxn>
                  <a:cxn ang="0">
                    <a:pos x="64" y="8"/>
                  </a:cxn>
                  <a:cxn ang="0">
                    <a:pos x="64" y="22"/>
                  </a:cxn>
                  <a:cxn ang="0">
                    <a:pos x="64" y="38"/>
                  </a:cxn>
                  <a:cxn ang="0">
                    <a:pos x="60" y="54"/>
                  </a:cxn>
                  <a:cxn ang="0">
                    <a:pos x="56" y="72"/>
                  </a:cxn>
                  <a:cxn ang="0">
                    <a:pos x="50" y="88"/>
                  </a:cxn>
                  <a:cxn ang="0">
                    <a:pos x="44" y="106"/>
                  </a:cxn>
                  <a:cxn ang="0">
                    <a:pos x="34" y="120"/>
                  </a:cxn>
                  <a:cxn ang="0">
                    <a:pos x="24" y="133"/>
                  </a:cxn>
                  <a:cxn ang="0">
                    <a:pos x="16" y="143"/>
                  </a:cxn>
                  <a:cxn ang="0">
                    <a:pos x="10" y="149"/>
                  </a:cxn>
                  <a:cxn ang="0">
                    <a:pos x="0" y="155"/>
                  </a:cxn>
                </a:cxnLst>
                <a:rect l="0" t="0" r="r" b="b"/>
                <a:pathLst>
                  <a:path w="127" h="181">
                    <a:moveTo>
                      <a:pt x="0" y="155"/>
                    </a:moveTo>
                    <a:lnTo>
                      <a:pt x="12" y="165"/>
                    </a:lnTo>
                    <a:lnTo>
                      <a:pt x="22" y="173"/>
                    </a:lnTo>
                    <a:lnTo>
                      <a:pt x="28" y="177"/>
                    </a:lnTo>
                    <a:lnTo>
                      <a:pt x="36" y="181"/>
                    </a:lnTo>
                    <a:lnTo>
                      <a:pt x="40" y="181"/>
                    </a:lnTo>
                    <a:lnTo>
                      <a:pt x="46" y="179"/>
                    </a:lnTo>
                    <a:lnTo>
                      <a:pt x="52" y="175"/>
                    </a:lnTo>
                    <a:lnTo>
                      <a:pt x="60" y="167"/>
                    </a:lnTo>
                    <a:lnTo>
                      <a:pt x="73" y="151"/>
                    </a:lnTo>
                    <a:lnTo>
                      <a:pt x="89" y="130"/>
                    </a:lnTo>
                    <a:lnTo>
                      <a:pt x="103" y="108"/>
                    </a:lnTo>
                    <a:lnTo>
                      <a:pt x="117" y="90"/>
                    </a:lnTo>
                    <a:lnTo>
                      <a:pt x="127" y="70"/>
                    </a:lnTo>
                    <a:lnTo>
                      <a:pt x="101" y="34"/>
                    </a:lnTo>
                    <a:lnTo>
                      <a:pt x="89" y="12"/>
                    </a:lnTo>
                    <a:lnTo>
                      <a:pt x="81" y="0"/>
                    </a:lnTo>
                    <a:lnTo>
                      <a:pt x="89" y="18"/>
                    </a:lnTo>
                    <a:lnTo>
                      <a:pt x="93" y="28"/>
                    </a:lnTo>
                    <a:lnTo>
                      <a:pt x="95" y="42"/>
                    </a:lnTo>
                    <a:lnTo>
                      <a:pt x="97" y="54"/>
                    </a:lnTo>
                    <a:lnTo>
                      <a:pt x="97" y="62"/>
                    </a:lnTo>
                    <a:lnTo>
                      <a:pt x="97" y="68"/>
                    </a:lnTo>
                    <a:lnTo>
                      <a:pt x="95" y="82"/>
                    </a:lnTo>
                    <a:lnTo>
                      <a:pt x="91" y="88"/>
                    </a:lnTo>
                    <a:lnTo>
                      <a:pt x="89" y="96"/>
                    </a:lnTo>
                    <a:lnTo>
                      <a:pt x="81" y="104"/>
                    </a:lnTo>
                    <a:lnTo>
                      <a:pt x="79" y="106"/>
                    </a:lnTo>
                    <a:lnTo>
                      <a:pt x="75" y="108"/>
                    </a:lnTo>
                    <a:lnTo>
                      <a:pt x="71" y="106"/>
                    </a:lnTo>
                    <a:lnTo>
                      <a:pt x="69" y="100"/>
                    </a:lnTo>
                    <a:lnTo>
                      <a:pt x="68" y="94"/>
                    </a:lnTo>
                    <a:lnTo>
                      <a:pt x="68" y="84"/>
                    </a:lnTo>
                    <a:lnTo>
                      <a:pt x="69" y="76"/>
                    </a:lnTo>
                    <a:lnTo>
                      <a:pt x="71" y="68"/>
                    </a:lnTo>
                    <a:lnTo>
                      <a:pt x="73" y="62"/>
                    </a:lnTo>
                    <a:lnTo>
                      <a:pt x="73" y="54"/>
                    </a:lnTo>
                    <a:lnTo>
                      <a:pt x="71" y="38"/>
                    </a:lnTo>
                    <a:lnTo>
                      <a:pt x="68" y="20"/>
                    </a:lnTo>
                    <a:lnTo>
                      <a:pt x="64" y="8"/>
                    </a:lnTo>
                    <a:lnTo>
                      <a:pt x="64" y="22"/>
                    </a:lnTo>
                    <a:lnTo>
                      <a:pt x="64" y="38"/>
                    </a:lnTo>
                    <a:lnTo>
                      <a:pt x="60" y="54"/>
                    </a:lnTo>
                    <a:lnTo>
                      <a:pt x="56" y="72"/>
                    </a:lnTo>
                    <a:lnTo>
                      <a:pt x="50" y="88"/>
                    </a:lnTo>
                    <a:lnTo>
                      <a:pt x="44" y="106"/>
                    </a:lnTo>
                    <a:lnTo>
                      <a:pt x="34" y="120"/>
                    </a:lnTo>
                    <a:lnTo>
                      <a:pt x="24" y="133"/>
                    </a:lnTo>
                    <a:lnTo>
                      <a:pt x="16" y="143"/>
                    </a:lnTo>
                    <a:lnTo>
                      <a:pt x="10" y="149"/>
                    </a:lnTo>
                    <a:lnTo>
                      <a:pt x="0" y="155"/>
                    </a:lnTo>
                    <a:close/>
                  </a:path>
                </a:pathLst>
              </a:custGeom>
              <a:solidFill>
                <a:srgbClr val="C7877A"/>
              </a:solidFill>
              <a:ln w="9525">
                <a:noFill/>
                <a:round/>
                <a:headEnd/>
                <a:tailEnd/>
              </a:ln>
            </p:spPr>
            <p:txBody>
              <a:bodyPr/>
              <a:lstStyle/>
              <a:p>
                <a:endParaRPr lang="en-US"/>
              </a:p>
            </p:txBody>
          </p:sp>
          <p:sp>
            <p:nvSpPr>
              <p:cNvPr id="431277" name="Freeform 173"/>
              <p:cNvSpPr>
                <a:spLocks/>
              </p:cNvSpPr>
              <p:nvPr/>
            </p:nvSpPr>
            <p:spPr bwMode="auto">
              <a:xfrm>
                <a:off x="4342" y="612"/>
                <a:ext cx="64" cy="90"/>
              </a:xfrm>
              <a:custGeom>
                <a:avLst/>
                <a:gdLst/>
                <a:ahLst/>
                <a:cxnLst>
                  <a:cxn ang="0">
                    <a:pos x="81" y="0"/>
                  </a:cxn>
                  <a:cxn ang="0">
                    <a:pos x="85" y="4"/>
                  </a:cxn>
                  <a:cxn ang="0">
                    <a:pos x="89" y="12"/>
                  </a:cxn>
                  <a:cxn ang="0">
                    <a:pos x="101" y="34"/>
                  </a:cxn>
                  <a:cxn ang="0">
                    <a:pos x="127" y="70"/>
                  </a:cxn>
                  <a:cxn ang="0">
                    <a:pos x="117" y="90"/>
                  </a:cxn>
                  <a:cxn ang="0">
                    <a:pos x="89" y="130"/>
                  </a:cxn>
                  <a:cxn ang="0">
                    <a:pos x="73" y="151"/>
                  </a:cxn>
                  <a:cxn ang="0">
                    <a:pos x="60" y="167"/>
                  </a:cxn>
                  <a:cxn ang="0">
                    <a:pos x="52" y="175"/>
                  </a:cxn>
                  <a:cxn ang="0">
                    <a:pos x="46" y="179"/>
                  </a:cxn>
                  <a:cxn ang="0">
                    <a:pos x="40" y="181"/>
                  </a:cxn>
                  <a:cxn ang="0">
                    <a:pos x="38" y="181"/>
                  </a:cxn>
                  <a:cxn ang="0">
                    <a:pos x="36" y="181"/>
                  </a:cxn>
                  <a:cxn ang="0">
                    <a:pos x="22" y="173"/>
                  </a:cxn>
                  <a:cxn ang="0">
                    <a:pos x="12" y="165"/>
                  </a:cxn>
                  <a:cxn ang="0">
                    <a:pos x="4" y="159"/>
                  </a:cxn>
                  <a:cxn ang="0">
                    <a:pos x="0" y="155"/>
                  </a:cxn>
                  <a:cxn ang="0">
                    <a:pos x="10" y="149"/>
                  </a:cxn>
                  <a:cxn ang="0">
                    <a:pos x="16" y="143"/>
                  </a:cxn>
                  <a:cxn ang="0">
                    <a:pos x="24" y="133"/>
                  </a:cxn>
                  <a:cxn ang="0">
                    <a:pos x="36" y="120"/>
                  </a:cxn>
                  <a:cxn ang="0">
                    <a:pos x="46" y="106"/>
                  </a:cxn>
                  <a:cxn ang="0">
                    <a:pos x="52" y="92"/>
                  </a:cxn>
                  <a:cxn ang="0">
                    <a:pos x="58" y="76"/>
                  </a:cxn>
                  <a:cxn ang="0">
                    <a:pos x="62" y="60"/>
                  </a:cxn>
                  <a:cxn ang="0">
                    <a:pos x="64" y="44"/>
                  </a:cxn>
                  <a:cxn ang="0">
                    <a:pos x="66" y="26"/>
                  </a:cxn>
                  <a:cxn ang="0">
                    <a:pos x="64" y="8"/>
                  </a:cxn>
                  <a:cxn ang="0">
                    <a:pos x="68" y="26"/>
                  </a:cxn>
                  <a:cxn ang="0">
                    <a:pos x="68" y="40"/>
                  </a:cxn>
                  <a:cxn ang="0">
                    <a:pos x="68" y="52"/>
                  </a:cxn>
                  <a:cxn ang="0">
                    <a:pos x="66" y="64"/>
                  </a:cxn>
                  <a:cxn ang="0">
                    <a:pos x="64" y="74"/>
                  </a:cxn>
                  <a:cxn ang="0">
                    <a:pos x="62" y="82"/>
                  </a:cxn>
                  <a:cxn ang="0">
                    <a:pos x="54" y="100"/>
                  </a:cxn>
                  <a:cxn ang="0">
                    <a:pos x="48" y="114"/>
                  </a:cxn>
                  <a:cxn ang="0">
                    <a:pos x="42" y="126"/>
                  </a:cxn>
                  <a:cxn ang="0">
                    <a:pos x="30" y="143"/>
                  </a:cxn>
                  <a:cxn ang="0">
                    <a:pos x="28" y="149"/>
                  </a:cxn>
                  <a:cxn ang="0">
                    <a:pos x="28" y="151"/>
                  </a:cxn>
                  <a:cxn ang="0">
                    <a:pos x="30" y="151"/>
                  </a:cxn>
                  <a:cxn ang="0">
                    <a:pos x="38" y="145"/>
                  </a:cxn>
                  <a:cxn ang="0">
                    <a:pos x="56" y="133"/>
                  </a:cxn>
                  <a:cxn ang="0">
                    <a:pos x="71" y="120"/>
                  </a:cxn>
                  <a:cxn ang="0">
                    <a:pos x="77" y="114"/>
                  </a:cxn>
                  <a:cxn ang="0">
                    <a:pos x="85" y="108"/>
                  </a:cxn>
                  <a:cxn ang="0">
                    <a:pos x="95" y="94"/>
                  </a:cxn>
                  <a:cxn ang="0">
                    <a:pos x="101" y="84"/>
                  </a:cxn>
                  <a:cxn ang="0">
                    <a:pos x="105" y="74"/>
                  </a:cxn>
                  <a:cxn ang="0">
                    <a:pos x="107" y="66"/>
                  </a:cxn>
                  <a:cxn ang="0">
                    <a:pos x="105" y="60"/>
                  </a:cxn>
                  <a:cxn ang="0">
                    <a:pos x="105" y="56"/>
                  </a:cxn>
                  <a:cxn ang="0">
                    <a:pos x="103" y="44"/>
                  </a:cxn>
                  <a:cxn ang="0">
                    <a:pos x="97" y="32"/>
                  </a:cxn>
                  <a:cxn ang="0">
                    <a:pos x="81" y="0"/>
                  </a:cxn>
                </a:cxnLst>
                <a:rect l="0" t="0" r="r" b="b"/>
                <a:pathLst>
                  <a:path w="127" h="181">
                    <a:moveTo>
                      <a:pt x="81" y="0"/>
                    </a:moveTo>
                    <a:lnTo>
                      <a:pt x="85" y="4"/>
                    </a:lnTo>
                    <a:lnTo>
                      <a:pt x="89" y="12"/>
                    </a:lnTo>
                    <a:lnTo>
                      <a:pt x="101" y="34"/>
                    </a:lnTo>
                    <a:lnTo>
                      <a:pt x="127" y="70"/>
                    </a:lnTo>
                    <a:lnTo>
                      <a:pt x="117" y="90"/>
                    </a:lnTo>
                    <a:lnTo>
                      <a:pt x="89" y="130"/>
                    </a:lnTo>
                    <a:lnTo>
                      <a:pt x="73" y="151"/>
                    </a:lnTo>
                    <a:lnTo>
                      <a:pt x="60" y="167"/>
                    </a:lnTo>
                    <a:lnTo>
                      <a:pt x="52" y="175"/>
                    </a:lnTo>
                    <a:lnTo>
                      <a:pt x="46" y="179"/>
                    </a:lnTo>
                    <a:lnTo>
                      <a:pt x="40" y="181"/>
                    </a:lnTo>
                    <a:lnTo>
                      <a:pt x="38" y="181"/>
                    </a:lnTo>
                    <a:lnTo>
                      <a:pt x="36" y="181"/>
                    </a:lnTo>
                    <a:lnTo>
                      <a:pt x="22" y="173"/>
                    </a:lnTo>
                    <a:lnTo>
                      <a:pt x="12" y="165"/>
                    </a:lnTo>
                    <a:lnTo>
                      <a:pt x="4" y="159"/>
                    </a:lnTo>
                    <a:lnTo>
                      <a:pt x="0" y="155"/>
                    </a:lnTo>
                    <a:lnTo>
                      <a:pt x="10" y="149"/>
                    </a:lnTo>
                    <a:lnTo>
                      <a:pt x="16" y="143"/>
                    </a:lnTo>
                    <a:lnTo>
                      <a:pt x="24" y="133"/>
                    </a:lnTo>
                    <a:lnTo>
                      <a:pt x="36" y="120"/>
                    </a:lnTo>
                    <a:lnTo>
                      <a:pt x="46" y="106"/>
                    </a:lnTo>
                    <a:lnTo>
                      <a:pt x="52" y="92"/>
                    </a:lnTo>
                    <a:lnTo>
                      <a:pt x="58" y="76"/>
                    </a:lnTo>
                    <a:lnTo>
                      <a:pt x="62" y="60"/>
                    </a:lnTo>
                    <a:lnTo>
                      <a:pt x="64" y="44"/>
                    </a:lnTo>
                    <a:lnTo>
                      <a:pt x="66" y="26"/>
                    </a:lnTo>
                    <a:lnTo>
                      <a:pt x="64" y="8"/>
                    </a:lnTo>
                    <a:lnTo>
                      <a:pt x="68" y="26"/>
                    </a:lnTo>
                    <a:lnTo>
                      <a:pt x="68" y="40"/>
                    </a:lnTo>
                    <a:lnTo>
                      <a:pt x="68" y="52"/>
                    </a:lnTo>
                    <a:lnTo>
                      <a:pt x="66" y="64"/>
                    </a:lnTo>
                    <a:lnTo>
                      <a:pt x="64" y="74"/>
                    </a:lnTo>
                    <a:lnTo>
                      <a:pt x="62" y="82"/>
                    </a:lnTo>
                    <a:lnTo>
                      <a:pt x="54" y="100"/>
                    </a:lnTo>
                    <a:lnTo>
                      <a:pt x="48" y="114"/>
                    </a:lnTo>
                    <a:lnTo>
                      <a:pt x="42" y="126"/>
                    </a:lnTo>
                    <a:lnTo>
                      <a:pt x="30" y="143"/>
                    </a:lnTo>
                    <a:lnTo>
                      <a:pt x="28" y="149"/>
                    </a:lnTo>
                    <a:lnTo>
                      <a:pt x="28" y="151"/>
                    </a:lnTo>
                    <a:lnTo>
                      <a:pt x="30" y="151"/>
                    </a:lnTo>
                    <a:lnTo>
                      <a:pt x="38" y="145"/>
                    </a:lnTo>
                    <a:lnTo>
                      <a:pt x="56" y="133"/>
                    </a:lnTo>
                    <a:lnTo>
                      <a:pt x="71" y="120"/>
                    </a:lnTo>
                    <a:lnTo>
                      <a:pt x="77" y="114"/>
                    </a:lnTo>
                    <a:lnTo>
                      <a:pt x="85" y="108"/>
                    </a:lnTo>
                    <a:lnTo>
                      <a:pt x="95" y="94"/>
                    </a:lnTo>
                    <a:lnTo>
                      <a:pt x="101" y="84"/>
                    </a:lnTo>
                    <a:lnTo>
                      <a:pt x="105" y="74"/>
                    </a:lnTo>
                    <a:lnTo>
                      <a:pt x="107" y="66"/>
                    </a:lnTo>
                    <a:lnTo>
                      <a:pt x="105" y="60"/>
                    </a:lnTo>
                    <a:lnTo>
                      <a:pt x="105" y="56"/>
                    </a:lnTo>
                    <a:lnTo>
                      <a:pt x="103" y="44"/>
                    </a:lnTo>
                    <a:lnTo>
                      <a:pt x="97" y="32"/>
                    </a:lnTo>
                    <a:lnTo>
                      <a:pt x="81" y="0"/>
                    </a:lnTo>
                    <a:close/>
                  </a:path>
                </a:pathLst>
              </a:custGeom>
              <a:solidFill>
                <a:srgbClr val="B3664C"/>
              </a:solidFill>
              <a:ln w="9525">
                <a:noFill/>
                <a:round/>
                <a:headEnd/>
                <a:tailEnd/>
              </a:ln>
            </p:spPr>
            <p:txBody>
              <a:bodyPr/>
              <a:lstStyle/>
              <a:p>
                <a:endParaRPr lang="en-US"/>
              </a:p>
            </p:txBody>
          </p:sp>
          <p:sp>
            <p:nvSpPr>
              <p:cNvPr id="431278" name="Freeform 174"/>
              <p:cNvSpPr>
                <a:spLocks/>
              </p:cNvSpPr>
              <p:nvPr/>
            </p:nvSpPr>
            <p:spPr bwMode="auto">
              <a:xfrm>
                <a:off x="4342" y="612"/>
                <a:ext cx="64" cy="90"/>
              </a:xfrm>
              <a:custGeom>
                <a:avLst/>
                <a:gdLst/>
                <a:ahLst/>
                <a:cxnLst>
                  <a:cxn ang="0">
                    <a:pos x="81" y="0"/>
                  </a:cxn>
                  <a:cxn ang="0">
                    <a:pos x="85" y="4"/>
                  </a:cxn>
                  <a:cxn ang="0">
                    <a:pos x="89" y="12"/>
                  </a:cxn>
                  <a:cxn ang="0">
                    <a:pos x="101" y="34"/>
                  </a:cxn>
                  <a:cxn ang="0">
                    <a:pos x="127" y="70"/>
                  </a:cxn>
                  <a:cxn ang="0">
                    <a:pos x="117" y="90"/>
                  </a:cxn>
                  <a:cxn ang="0">
                    <a:pos x="89" y="130"/>
                  </a:cxn>
                  <a:cxn ang="0">
                    <a:pos x="73" y="151"/>
                  </a:cxn>
                  <a:cxn ang="0">
                    <a:pos x="60" y="167"/>
                  </a:cxn>
                  <a:cxn ang="0">
                    <a:pos x="52" y="175"/>
                  </a:cxn>
                  <a:cxn ang="0">
                    <a:pos x="46" y="179"/>
                  </a:cxn>
                  <a:cxn ang="0">
                    <a:pos x="40" y="181"/>
                  </a:cxn>
                  <a:cxn ang="0">
                    <a:pos x="38" y="181"/>
                  </a:cxn>
                  <a:cxn ang="0">
                    <a:pos x="36" y="181"/>
                  </a:cxn>
                  <a:cxn ang="0">
                    <a:pos x="22" y="173"/>
                  </a:cxn>
                  <a:cxn ang="0">
                    <a:pos x="12" y="165"/>
                  </a:cxn>
                  <a:cxn ang="0">
                    <a:pos x="4" y="159"/>
                  </a:cxn>
                  <a:cxn ang="0">
                    <a:pos x="0" y="155"/>
                  </a:cxn>
                  <a:cxn ang="0">
                    <a:pos x="10" y="149"/>
                  </a:cxn>
                  <a:cxn ang="0">
                    <a:pos x="16" y="143"/>
                  </a:cxn>
                  <a:cxn ang="0">
                    <a:pos x="24" y="133"/>
                  </a:cxn>
                  <a:cxn ang="0">
                    <a:pos x="18" y="143"/>
                  </a:cxn>
                  <a:cxn ang="0">
                    <a:pos x="12" y="149"/>
                  </a:cxn>
                  <a:cxn ang="0">
                    <a:pos x="10" y="153"/>
                  </a:cxn>
                  <a:cxn ang="0">
                    <a:pos x="10" y="155"/>
                  </a:cxn>
                  <a:cxn ang="0">
                    <a:pos x="10" y="157"/>
                  </a:cxn>
                  <a:cxn ang="0">
                    <a:pos x="14" y="159"/>
                  </a:cxn>
                  <a:cxn ang="0">
                    <a:pos x="18" y="161"/>
                  </a:cxn>
                  <a:cxn ang="0">
                    <a:pos x="24" y="159"/>
                  </a:cxn>
                  <a:cxn ang="0">
                    <a:pos x="32" y="157"/>
                  </a:cxn>
                  <a:cxn ang="0">
                    <a:pos x="40" y="151"/>
                  </a:cxn>
                  <a:cxn ang="0">
                    <a:pos x="50" y="143"/>
                  </a:cxn>
                  <a:cxn ang="0">
                    <a:pos x="62" y="133"/>
                  </a:cxn>
                  <a:cxn ang="0">
                    <a:pos x="91" y="104"/>
                  </a:cxn>
                  <a:cxn ang="0">
                    <a:pos x="99" y="94"/>
                  </a:cxn>
                  <a:cxn ang="0">
                    <a:pos x="103" y="84"/>
                  </a:cxn>
                  <a:cxn ang="0">
                    <a:pos x="107" y="76"/>
                  </a:cxn>
                  <a:cxn ang="0">
                    <a:pos x="109" y="68"/>
                  </a:cxn>
                  <a:cxn ang="0">
                    <a:pos x="109" y="60"/>
                  </a:cxn>
                  <a:cxn ang="0">
                    <a:pos x="107" y="52"/>
                  </a:cxn>
                  <a:cxn ang="0">
                    <a:pos x="105" y="42"/>
                  </a:cxn>
                  <a:cxn ang="0">
                    <a:pos x="91" y="16"/>
                  </a:cxn>
                  <a:cxn ang="0">
                    <a:pos x="81" y="0"/>
                  </a:cxn>
                </a:cxnLst>
                <a:rect l="0" t="0" r="r" b="b"/>
                <a:pathLst>
                  <a:path w="127" h="181">
                    <a:moveTo>
                      <a:pt x="81" y="0"/>
                    </a:moveTo>
                    <a:lnTo>
                      <a:pt x="85" y="4"/>
                    </a:lnTo>
                    <a:lnTo>
                      <a:pt x="89" y="12"/>
                    </a:lnTo>
                    <a:lnTo>
                      <a:pt x="101" y="34"/>
                    </a:lnTo>
                    <a:lnTo>
                      <a:pt x="127" y="70"/>
                    </a:lnTo>
                    <a:lnTo>
                      <a:pt x="117" y="90"/>
                    </a:lnTo>
                    <a:lnTo>
                      <a:pt x="89" y="130"/>
                    </a:lnTo>
                    <a:lnTo>
                      <a:pt x="73" y="151"/>
                    </a:lnTo>
                    <a:lnTo>
                      <a:pt x="60" y="167"/>
                    </a:lnTo>
                    <a:lnTo>
                      <a:pt x="52" y="175"/>
                    </a:lnTo>
                    <a:lnTo>
                      <a:pt x="46" y="179"/>
                    </a:lnTo>
                    <a:lnTo>
                      <a:pt x="40" y="181"/>
                    </a:lnTo>
                    <a:lnTo>
                      <a:pt x="38" y="181"/>
                    </a:lnTo>
                    <a:lnTo>
                      <a:pt x="36" y="181"/>
                    </a:lnTo>
                    <a:lnTo>
                      <a:pt x="22" y="173"/>
                    </a:lnTo>
                    <a:lnTo>
                      <a:pt x="12" y="165"/>
                    </a:lnTo>
                    <a:lnTo>
                      <a:pt x="4" y="159"/>
                    </a:lnTo>
                    <a:lnTo>
                      <a:pt x="0" y="155"/>
                    </a:lnTo>
                    <a:lnTo>
                      <a:pt x="10" y="149"/>
                    </a:lnTo>
                    <a:lnTo>
                      <a:pt x="16" y="143"/>
                    </a:lnTo>
                    <a:lnTo>
                      <a:pt x="24" y="133"/>
                    </a:lnTo>
                    <a:lnTo>
                      <a:pt x="18" y="143"/>
                    </a:lnTo>
                    <a:lnTo>
                      <a:pt x="12" y="149"/>
                    </a:lnTo>
                    <a:lnTo>
                      <a:pt x="10" y="153"/>
                    </a:lnTo>
                    <a:lnTo>
                      <a:pt x="10" y="155"/>
                    </a:lnTo>
                    <a:lnTo>
                      <a:pt x="10" y="157"/>
                    </a:lnTo>
                    <a:lnTo>
                      <a:pt x="14" y="159"/>
                    </a:lnTo>
                    <a:lnTo>
                      <a:pt x="18" y="161"/>
                    </a:lnTo>
                    <a:lnTo>
                      <a:pt x="24" y="159"/>
                    </a:lnTo>
                    <a:lnTo>
                      <a:pt x="32" y="157"/>
                    </a:lnTo>
                    <a:lnTo>
                      <a:pt x="40" y="151"/>
                    </a:lnTo>
                    <a:lnTo>
                      <a:pt x="50" y="143"/>
                    </a:lnTo>
                    <a:lnTo>
                      <a:pt x="62" y="133"/>
                    </a:lnTo>
                    <a:lnTo>
                      <a:pt x="91" y="104"/>
                    </a:lnTo>
                    <a:lnTo>
                      <a:pt x="99" y="94"/>
                    </a:lnTo>
                    <a:lnTo>
                      <a:pt x="103" y="84"/>
                    </a:lnTo>
                    <a:lnTo>
                      <a:pt x="107" y="76"/>
                    </a:lnTo>
                    <a:lnTo>
                      <a:pt x="109" y="68"/>
                    </a:lnTo>
                    <a:lnTo>
                      <a:pt x="109" y="60"/>
                    </a:lnTo>
                    <a:lnTo>
                      <a:pt x="107" y="52"/>
                    </a:lnTo>
                    <a:lnTo>
                      <a:pt x="105" y="42"/>
                    </a:lnTo>
                    <a:lnTo>
                      <a:pt x="91" y="16"/>
                    </a:lnTo>
                    <a:lnTo>
                      <a:pt x="81" y="0"/>
                    </a:lnTo>
                    <a:close/>
                  </a:path>
                </a:pathLst>
              </a:custGeom>
              <a:solidFill>
                <a:srgbClr val="000000"/>
              </a:solidFill>
              <a:ln w="9525">
                <a:noFill/>
                <a:round/>
                <a:headEnd/>
                <a:tailEnd/>
              </a:ln>
            </p:spPr>
            <p:txBody>
              <a:bodyPr/>
              <a:lstStyle/>
              <a:p>
                <a:endParaRPr lang="en-US"/>
              </a:p>
            </p:txBody>
          </p:sp>
          <p:sp>
            <p:nvSpPr>
              <p:cNvPr id="431279" name="Freeform 175"/>
              <p:cNvSpPr>
                <a:spLocks/>
              </p:cNvSpPr>
              <p:nvPr/>
            </p:nvSpPr>
            <p:spPr bwMode="auto">
              <a:xfrm>
                <a:off x="4342" y="611"/>
                <a:ext cx="64" cy="91"/>
              </a:xfrm>
              <a:custGeom>
                <a:avLst/>
                <a:gdLst/>
                <a:ahLst/>
                <a:cxnLst>
                  <a:cxn ang="0">
                    <a:pos x="81" y="0"/>
                  </a:cxn>
                  <a:cxn ang="0">
                    <a:pos x="101" y="34"/>
                  </a:cxn>
                  <a:cxn ang="0">
                    <a:pos x="127" y="72"/>
                  </a:cxn>
                  <a:cxn ang="0">
                    <a:pos x="89" y="132"/>
                  </a:cxn>
                  <a:cxn ang="0">
                    <a:pos x="58" y="169"/>
                  </a:cxn>
                  <a:cxn ang="0">
                    <a:pos x="46" y="181"/>
                  </a:cxn>
                  <a:cxn ang="0">
                    <a:pos x="36" y="183"/>
                  </a:cxn>
                  <a:cxn ang="0">
                    <a:pos x="10" y="167"/>
                  </a:cxn>
                  <a:cxn ang="0">
                    <a:pos x="0" y="157"/>
                  </a:cxn>
                  <a:cxn ang="0">
                    <a:pos x="24" y="135"/>
                  </a:cxn>
                  <a:cxn ang="0">
                    <a:pos x="12" y="151"/>
                  </a:cxn>
                  <a:cxn ang="0">
                    <a:pos x="10" y="157"/>
                  </a:cxn>
                  <a:cxn ang="0">
                    <a:pos x="14" y="161"/>
                  </a:cxn>
                  <a:cxn ang="0">
                    <a:pos x="24" y="161"/>
                  </a:cxn>
                  <a:cxn ang="0">
                    <a:pos x="40" y="153"/>
                  </a:cxn>
                  <a:cxn ang="0">
                    <a:pos x="62" y="133"/>
                  </a:cxn>
                  <a:cxn ang="0">
                    <a:pos x="91" y="104"/>
                  </a:cxn>
                  <a:cxn ang="0">
                    <a:pos x="103" y="86"/>
                  </a:cxn>
                  <a:cxn ang="0">
                    <a:pos x="109" y="70"/>
                  </a:cxn>
                  <a:cxn ang="0">
                    <a:pos x="107" y="54"/>
                  </a:cxn>
                  <a:cxn ang="0">
                    <a:pos x="105" y="44"/>
                  </a:cxn>
                  <a:cxn ang="0">
                    <a:pos x="81" y="0"/>
                  </a:cxn>
                </a:cxnLst>
                <a:rect l="0" t="0" r="r" b="b"/>
                <a:pathLst>
                  <a:path w="127" h="183">
                    <a:moveTo>
                      <a:pt x="81" y="0"/>
                    </a:moveTo>
                    <a:lnTo>
                      <a:pt x="101" y="34"/>
                    </a:lnTo>
                    <a:lnTo>
                      <a:pt x="127" y="72"/>
                    </a:lnTo>
                    <a:lnTo>
                      <a:pt x="89" y="132"/>
                    </a:lnTo>
                    <a:lnTo>
                      <a:pt x="58" y="169"/>
                    </a:lnTo>
                    <a:lnTo>
                      <a:pt x="46" y="181"/>
                    </a:lnTo>
                    <a:lnTo>
                      <a:pt x="36" y="183"/>
                    </a:lnTo>
                    <a:lnTo>
                      <a:pt x="10" y="167"/>
                    </a:lnTo>
                    <a:lnTo>
                      <a:pt x="0" y="157"/>
                    </a:lnTo>
                    <a:lnTo>
                      <a:pt x="24" y="135"/>
                    </a:lnTo>
                    <a:lnTo>
                      <a:pt x="12" y="151"/>
                    </a:lnTo>
                    <a:lnTo>
                      <a:pt x="10" y="157"/>
                    </a:lnTo>
                    <a:lnTo>
                      <a:pt x="14" y="161"/>
                    </a:lnTo>
                    <a:lnTo>
                      <a:pt x="24" y="161"/>
                    </a:lnTo>
                    <a:lnTo>
                      <a:pt x="40" y="153"/>
                    </a:lnTo>
                    <a:lnTo>
                      <a:pt x="62" y="133"/>
                    </a:lnTo>
                    <a:lnTo>
                      <a:pt x="91" y="104"/>
                    </a:lnTo>
                    <a:lnTo>
                      <a:pt x="103" y="86"/>
                    </a:lnTo>
                    <a:lnTo>
                      <a:pt x="109" y="70"/>
                    </a:lnTo>
                    <a:lnTo>
                      <a:pt x="107" y="54"/>
                    </a:lnTo>
                    <a:lnTo>
                      <a:pt x="105" y="44"/>
                    </a:lnTo>
                    <a:lnTo>
                      <a:pt x="81" y="0"/>
                    </a:lnTo>
                  </a:path>
                </a:pathLst>
              </a:custGeom>
              <a:noFill/>
              <a:ln w="1588">
                <a:solidFill>
                  <a:srgbClr val="000000"/>
                </a:solidFill>
                <a:prstDash val="solid"/>
                <a:round/>
                <a:headEnd/>
                <a:tailEnd/>
              </a:ln>
            </p:spPr>
            <p:txBody>
              <a:bodyPr/>
              <a:lstStyle/>
              <a:p>
                <a:endParaRPr lang="en-US"/>
              </a:p>
            </p:txBody>
          </p:sp>
          <p:sp>
            <p:nvSpPr>
              <p:cNvPr id="431280" name="Freeform 176"/>
              <p:cNvSpPr>
                <a:spLocks/>
              </p:cNvSpPr>
              <p:nvPr/>
            </p:nvSpPr>
            <p:spPr bwMode="auto">
              <a:xfrm>
                <a:off x="4265" y="573"/>
                <a:ext cx="58" cy="120"/>
              </a:xfrm>
              <a:custGeom>
                <a:avLst/>
                <a:gdLst/>
                <a:ahLst/>
                <a:cxnLst>
                  <a:cxn ang="0">
                    <a:pos x="98" y="239"/>
                  </a:cxn>
                  <a:cxn ang="0">
                    <a:pos x="88" y="221"/>
                  </a:cxn>
                  <a:cxn ang="0">
                    <a:pos x="56" y="168"/>
                  </a:cxn>
                  <a:cxn ang="0">
                    <a:pos x="46" y="148"/>
                  </a:cxn>
                  <a:cxn ang="0">
                    <a:pos x="30" y="114"/>
                  </a:cxn>
                  <a:cxn ang="0">
                    <a:pos x="20" y="86"/>
                  </a:cxn>
                  <a:cxn ang="0">
                    <a:pos x="12" y="82"/>
                  </a:cxn>
                  <a:cxn ang="0">
                    <a:pos x="10" y="52"/>
                  </a:cxn>
                  <a:cxn ang="0">
                    <a:pos x="0" y="0"/>
                  </a:cxn>
                  <a:cxn ang="0">
                    <a:pos x="32" y="14"/>
                  </a:cxn>
                  <a:cxn ang="0">
                    <a:pos x="48" y="32"/>
                  </a:cxn>
                  <a:cxn ang="0">
                    <a:pos x="58" y="36"/>
                  </a:cxn>
                  <a:cxn ang="0">
                    <a:pos x="70" y="36"/>
                  </a:cxn>
                  <a:cxn ang="0">
                    <a:pos x="78" y="46"/>
                  </a:cxn>
                  <a:cxn ang="0">
                    <a:pos x="90" y="52"/>
                  </a:cxn>
                  <a:cxn ang="0">
                    <a:pos x="108" y="54"/>
                  </a:cxn>
                  <a:cxn ang="0">
                    <a:pos x="112" y="60"/>
                  </a:cxn>
                  <a:cxn ang="0">
                    <a:pos x="96" y="68"/>
                  </a:cxn>
                  <a:cxn ang="0">
                    <a:pos x="76" y="78"/>
                  </a:cxn>
                  <a:cxn ang="0">
                    <a:pos x="72" y="86"/>
                  </a:cxn>
                  <a:cxn ang="0">
                    <a:pos x="78" y="94"/>
                  </a:cxn>
                  <a:cxn ang="0">
                    <a:pos x="78" y="118"/>
                  </a:cxn>
                  <a:cxn ang="0">
                    <a:pos x="78" y="136"/>
                  </a:cxn>
                  <a:cxn ang="0">
                    <a:pos x="84" y="148"/>
                  </a:cxn>
                  <a:cxn ang="0">
                    <a:pos x="74" y="156"/>
                  </a:cxn>
                  <a:cxn ang="0">
                    <a:pos x="86" y="162"/>
                  </a:cxn>
                  <a:cxn ang="0">
                    <a:pos x="90" y="170"/>
                  </a:cxn>
                  <a:cxn ang="0">
                    <a:pos x="86" y="178"/>
                  </a:cxn>
                  <a:cxn ang="0">
                    <a:pos x="72" y="174"/>
                  </a:cxn>
                  <a:cxn ang="0">
                    <a:pos x="74" y="180"/>
                  </a:cxn>
                  <a:cxn ang="0">
                    <a:pos x="76" y="182"/>
                  </a:cxn>
                  <a:cxn ang="0">
                    <a:pos x="88" y="182"/>
                  </a:cxn>
                  <a:cxn ang="0">
                    <a:pos x="102" y="188"/>
                  </a:cxn>
                  <a:cxn ang="0">
                    <a:pos x="116" y="188"/>
                  </a:cxn>
                  <a:cxn ang="0">
                    <a:pos x="108" y="194"/>
                  </a:cxn>
                  <a:cxn ang="0">
                    <a:pos x="94" y="209"/>
                  </a:cxn>
                  <a:cxn ang="0">
                    <a:pos x="98" y="213"/>
                  </a:cxn>
                  <a:cxn ang="0">
                    <a:pos x="110" y="211"/>
                  </a:cxn>
                  <a:cxn ang="0">
                    <a:pos x="118" y="217"/>
                  </a:cxn>
                  <a:cxn ang="0">
                    <a:pos x="118" y="227"/>
                  </a:cxn>
                  <a:cxn ang="0">
                    <a:pos x="108" y="229"/>
                  </a:cxn>
                  <a:cxn ang="0">
                    <a:pos x="100" y="225"/>
                  </a:cxn>
                  <a:cxn ang="0">
                    <a:pos x="100" y="237"/>
                  </a:cxn>
                </a:cxnLst>
                <a:rect l="0" t="0" r="r" b="b"/>
                <a:pathLst>
                  <a:path w="118" h="241">
                    <a:moveTo>
                      <a:pt x="106" y="241"/>
                    </a:moveTo>
                    <a:lnTo>
                      <a:pt x="100" y="241"/>
                    </a:lnTo>
                    <a:lnTo>
                      <a:pt x="98" y="239"/>
                    </a:lnTo>
                    <a:lnTo>
                      <a:pt x="96" y="237"/>
                    </a:lnTo>
                    <a:lnTo>
                      <a:pt x="92" y="231"/>
                    </a:lnTo>
                    <a:lnTo>
                      <a:pt x="88" y="221"/>
                    </a:lnTo>
                    <a:lnTo>
                      <a:pt x="82" y="208"/>
                    </a:lnTo>
                    <a:lnTo>
                      <a:pt x="74" y="194"/>
                    </a:lnTo>
                    <a:lnTo>
                      <a:pt x="56" y="168"/>
                    </a:lnTo>
                    <a:lnTo>
                      <a:pt x="54" y="164"/>
                    </a:lnTo>
                    <a:lnTo>
                      <a:pt x="50" y="160"/>
                    </a:lnTo>
                    <a:lnTo>
                      <a:pt x="46" y="148"/>
                    </a:lnTo>
                    <a:lnTo>
                      <a:pt x="42" y="138"/>
                    </a:lnTo>
                    <a:lnTo>
                      <a:pt x="36" y="126"/>
                    </a:lnTo>
                    <a:lnTo>
                      <a:pt x="30" y="114"/>
                    </a:lnTo>
                    <a:lnTo>
                      <a:pt x="26" y="102"/>
                    </a:lnTo>
                    <a:lnTo>
                      <a:pt x="22" y="88"/>
                    </a:lnTo>
                    <a:lnTo>
                      <a:pt x="20" y="86"/>
                    </a:lnTo>
                    <a:lnTo>
                      <a:pt x="16" y="84"/>
                    </a:lnTo>
                    <a:lnTo>
                      <a:pt x="14" y="82"/>
                    </a:lnTo>
                    <a:lnTo>
                      <a:pt x="12" y="82"/>
                    </a:lnTo>
                    <a:lnTo>
                      <a:pt x="12" y="80"/>
                    </a:lnTo>
                    <a:lnTo>
                      <a:pt x="10" y="64"/>
                    </a:lnTo>
                    <a:lnTo>
                      <a:pt x="10" y="52"/>
                    </a:lnTo>
                    <a:lnTo>
                      <a:pt x="8" y="44"/>
                    </a:lnTo>
                    <a:lnTo>
                      <a:pt x="4" y="24"/>
                    </a:lnTo>
                    <a:lnTo>
                      <a:pt x="0" y="0"/>
                    </a:lnTo>
                    <a:lnTo>
                      <a:pt x="14" y="6"/>
                    </a:lnTo>
                    <a:lnTo>
                      <a:pt x="24" y="10"/>
                    </a:lnTo>
                    <a:lnTo>
                      <a:pt x="32" y="14"/>
                    </a:lnTo>
                    <a:lnTo>
                      <a:pt x="38" y="18"/>
                    </a:lnTo>
                    <a:lnTo>
                      <a:pt x="44" y="26"/>
                    </a:lnTo>
                    <a:lnTo>
                      <a:pt x="48" y="32"/>
                    </a:lnTo>
                    <a:lnTo>
                      <a:pt x="48" y="34"/>
                    </a:lnTo>
                    <a:lnTo>
                      <a:pt x="52" y="34"/>
                    </a:lnTo>
                    <a:lnTo>
                      <a:pt x="58" y="36"/>
                    </a:lnTo>
                    <a:lnTo>
                      <a:pt x="66" y="36"/>
                    </a:lnTo>
                    <a:lnTo>
                      <a:pt x="68" y="36"/>
                    </a:lnTo>
                    <a:lnTo>
                      <a:pt x="70" y="36"/>
                    </a:lnTo>
                    <a:lnTo>
                      <a:pt x="72" y="42"/>
                    </a:lnTo>
                    <a:lnTo>
                      <a:pt x="74" y="44"/>
                    </a:lnTo>
                    <a:lnTo>
                      <a:pt x="78" y="46"/>
                    </a:lnTo>
                    <a:lnTo>
                      <a:pt x="80" y="50"/>
                    </a:lnTo>
                    <a:lnTo>
                      <a:pt x="86" y="52"/>
                    </a:lnTo>
                    <a:lnTo>
                      <a:pt x="90" y="52"/>
                    </a:lnTo>
                    <a:lnTo>
                      <a:pt x="96" y="52"/>
                    </a:lnTo>
                    <a:lnTo>
                      <a:pt x="102" y="52"/>
                    </a:lnTo>
                    <a:lnTo>
                      <a:pt x="108" y="54"/>
                    </a:lnTo>
                    <a:lnTo>
                      <a:pt x="110" y="56"/>
                    </a:lnTo>
                    <a:lnTo>
                      <a:pt x="112" y="58"/>
                    </a:lnTo>
                    <a:lnTo>
                      <a:pt x="112" y="60"/>
                    </a:lnTo>
                    <a:lnTo>
                      <a:pt x="110" y="62"/>
                    </a:lnTo>
                    <a:lnTo>
                      <a:pt x="104" y="66"/>
                    </a:lnTo>
                    <a:lnTo>
                      <a:pt x="96" y="68"/>
                    </a:lnTo>
                    <a:lnTo>
                      <a:pt x="88" y="72"/>
                    </a:lnTo>
                    <a:lnTo>
                      <a:pt x="82" y="74"/>
                    </a:lnTo>
                    <a:lnTo>
                      <a:pt x="76" y="78"/>
                    </a:lnTo>
                    <a:lnTo>
                      <a:pt x="74" y="80"/>
                    </a:lnTo>
                    <a:lnTo>
                      <a:pt x="72" y="84"/>
                    </a:lnTo>
                    <a:lnTo>
                      <a:pt x="72" y="86"/>
                    </a:lnTo>
                    <a:lnTo>
                      <a:pt x="74" y="90"/>
                    </a:lnTo>
                    <a:lnTo>
                      <a:pt x="76" y="92"/>
                    </a:lnTo>
                    <a:lnTo>
                      <a:pt x="78" y="94"/>
                    </a:lnTo>
                    <a:lnTo>
                      <a:pt x="80" y="98"/>
                    </a:lnTo>
                    <a:lnTo>
                      <a:pt x="80" y="108"/>
                    </a:lnTo>
                    <a:lnTo>
                      <a:pt x="78" y="118"/>
                    </a:lnTo>
                    <a:lnTo>
                      <a:pt x="78" y="128"/>
                    </a:lnTo>
                    <a:lnTo>
                      <a:pt x="78" y="132"/>
                    </a:lnTo>
                    <a:lnTo>
                      <a:pt x="78" y="136"/>
                    </a:lnTo>
                    <a:lnTo>
                      <a:pt x="82" y="142"/>
                    </a:lnTo>
                    <a:lnTo>
                      <a:pt x="84" y="146"/>
                    </a:lnTo>
                    <a:lnTo>
                      <a:pt x="84" y="148"/>
                    </a:lnTo>
                    <a:lnTo>
                      <a:pt x="80" y="150"/>
                    </a:lnTo>
                    <a:lnTo>
                      <a:pt x="76" y="154"/>
                    </a:lnTo>
                    <a:lnTo>
                      <a:pt x="74" y="156"/>
                    </a:lnTo>
                    <a:lnTo>
                      <a:pt x="76" y="158"/>
                    </a:lnTo>
                    <a:lnTo>
                      <a:pt x="80" y="160"/>
                    </a:lnTo>
                    <a:lnTo>
                      <a:pt x="86" y="162"/>
                    </a:lnTo>
                    <a:lnTo>
                      <a:pt x="90" y="162"/>
                    </a:lnTo>
                    <a:lnTo>
                      <a:pt x="90" y="166"/>
                    </a:lnTo>
                    <a:lnTo>
                      <a:pt x="90" y="170"/>
                    </a:lnTo>
                    <a:lnTo>
                      <a:pt x="90" y="174"/>
                    </a:lnTo>
                    <a:lnTo>
                      <a:pt x="90" y="176"/>
                    </a:lnTo>
                    <a:lnTo>
                      <a:pt x="86" y="178"/>
                    </a:lnTo>
                    <a:lnTo>
                      <a:pt x="82" y="178"/>
                    </a:lnTo>
                    <a:lnTo>
                      <a:pt x="78" y="176"/>
                    </a:lnTo>
                    <a:lnTo>
                      <a:pt x="72" y="174"/>
                    </a:lnTo>
                    <a:lnTo>
                      <a:pt x="72" y="176"/>
                    </a:lnTo>
                    <a:lnTo>
                      <a:pt x="74" y="178"/>
                    </a:lnTo>
                    <a:lnTo>
                      <a:pt x="74" y="180"/>
                    </a:lnTo>
                    <a:lnTo>
                      <a:pt x="74" y="188"/>
                    </a:lnTo>
                    <a:lnTo>
                      <a:pt x="74" y="184"/>
                    </a:lnTo>
                    <a:lnTo>
                      <a:pt x="76" y="182"/>
                    </a:lnTo>
                    <a:lnTo>
                      <a:pt x="78" y="180"/>
                    </a:lnTo>
                    <a:lnTo>
                      <a:pt x="84" y="180"/>
                    </a:lnTo>
                    <a:lnTo>
                      <a:pt x="88" y="182"/>
                    </a:lnTo>
                    <a:lnTo>
                      <a:pt x="92" y="186"/>
                    </a:lnTo>
                    <a:lnTo>
                      <a:pt x="98" y="188"/>
                    </a:lnTo>
                    <a:lnTo>
                      <a:pt x="102" y="188"/>
                    </a:lnTo>
                    <a:lnTo>
                      <a:pt x="110" y="188"/>
                    </a:lnTo>
                    <a:lnTo>
                      <a:pt x="114" y="188"/>
                    </a:lnTo>
                    <a:lnTo>
                      <a:pt x="116" y="188"/>
                    </a:lnTo>
                    <a:lnTo>
                      <a:pt x="116" y="190"/>
                    </a:lnTo>
                    <a:lnTo>
                      <a:pt x="112" y="192"/>
                    </a:lnTo>
                    <a:lnTo>
                      <a:pt x="108" y="194"/>
                    </a:lnTo>
                    <a:lnTo>
                      <a:pt x="104" y="196"/>
                    </a:lnTo>
                    <a:lnTo>
                      <a:pt x="98" y="204"/>
                    </a:lnTo>
                    <a:lnTo>
                      <a:pt x="94" y="209"/>
                    </a:lnTo>
                    <a:lnTo>
                      <a:pt x="92" y="215"/>
                    </a:lnTo>
                    <a:lnTo>
                      <a:pt x="94" y="213"/>
                    </a:lnTo>
                    <a:lnTo>
                      <a:pt x="98" y="213"/>
                    </a:lnTo>
                    <a:lnTo>
                      <a:pt x="102" y="211"/>
                    </a:lnTo>
                    <a:lnTo>
                      <a:pt x="106" y="211"/>
                    </a:lnTo>
                    <a:lnTo>
                      <a:pt x="110" y="211"/>
                    </a:lnTo>
                    <a:lnTo>
                      <a:pt x="114" y="213"/>
                    </a:lnTo>
                    <a:lnTo>
                      <a:pt x="118" y="215"/>
                    </a:lnTo>
                    <a:lnTo>
                      <a:pt x="118" y="217"/>
                    </a:lnTo>
                    <a:lnTo>
                      <a:pt x="118" y="219"/>
                    </a:lnTo>
                    <a:lnTo>
                      <a:pt x="118" y="225"/>
                    </a:lnTo>
                    <a:lnTo>
                      <a:pt x="118" y="227"/>
                    </a:lnTo>
                    <a:lnTo>
                      <a:pt x="116" y="229"/>
                    </a:lnTo>
                    <a:lnTo>
                      <a:pt x="112" y="229"/>
                    </a:lnTo>
                    <a:lnTo>
                      <a:pt x="108" y="229"/>
                    </a:lnTo>
                    <a:lnTo>
                      <a:pt x="106" y="227"/>
                    </a:lnTo>
                    <a:lnTo>
                      <a:pt x="102" y="225"/>
                    </a:lnTo>
                    <a:lnTo>
                      <a:pt x="100" y="225"/>
                    </a:lnTo>
                    <a:lnTo>
                      <a:pt x="98" y="229"/>
                    </a:lnTo>
                    <a:lnTo>
                      <a:pt x="98" y="235"/>
                    </a:lnTo>
                    <a:lnTo>
                      <a:pt x="100" y="237"/>
                    </a:lnTo>
                    <a:lnTo>
                      <a:pt x="104" y="241"/>
                    </a:lnTo>
                    <a:lnTo>
                      <a:pt x="106" y="241"/>
                    </a:lnTo>
                    <a:close/>
                  </a:path>
                </a:pathLst>
              </a:custGeom>
              <a:solidFill>
                <a:srgbClr val="FFE6CC"/>
              </a:solidFill>
              <a:ln w="9525">
                <a:noFill/>
                <a:round/>
                <a:headEnd/>
                <a:tailEnd/>
              </a:ln>
            </p:spPr>
            <p:txBody>
              <a:bodyPr/>
              <a:lstStyle/>
              <a:p>
                <a:endParaRPr lang="en-US"/>
              </a:p>
            </p:txBody>
          </p:sp>
          <p:sp>
            <p:nvSpPr>
              <p:cNvPr id="431281" name="Freeform 177"/>
              <p:cNvSpPr>
                <a:spLocks/>
              </p:cNvSpPr>
              <p:nvPr/>
            </p:nvSpPr>
            <p:spPr bwMode="auto">
              <a:xfrm>
                <a:off x="4307" y="659"/>
                <a:ext cx="27" cy="7"/>
              </a:xfrm>
              <a:custGeom>
                <a:avLst/>
                <a:gdLst/>
                <a:ahLst/>
                <a:cxnLst>
                  <a:cxn ang="0">
                    <a:pos x="18" y="14"/>
                  </a:cxn>
                  <a:cxn ang="0">
                    <a:pos x="16" y="14"/>
                  </a:cxn>
                  <a:cxn ang="0">
                    <a:pos x="14" y="14"/>
                  </a:cxn>
                  <a:cxn ang="0">
                    <a:pos x="8" y="12"/>
                  </a:cxn>
                  <a:cxn ang="0">
                    <a:pos x="4" y="8"/>
                  </a:cxn>
                  <a:cxn ang="0">
                    <a:pos x="0" y="6"/>
                  </a:cxn>
                  <a:cxn ang="0">
                    <a:pos x="4" y="6"/>
                  </a:cxn>
                  <a:cxn ang="0">
                    <a:pos x="8" y="8"/>
                  </a:cxn>
                  <a:cxn ang="0">
                    <a:pos x="12" y="10"/>
                  </a:cxn>
                  <a:cxn ang="0">
                    <a:pos x="14" y="12"/>
                  </a:cxn>
                  <a:cxn ang="0">
                    <a:pos x="16" y="12"/>
                  </a:cxn>
                  <a:cxn ang="0">
                    <a:pos x="26" y="8"/>
                  </a:cxn>
                  <a:cxn ang="0">
                    <a:pos x="32" y="6"/>
                  </a:cxn>
                  <a:cxn ang="0">
                    <a:pos x="36" y="4"/>
                  </a:cxn>
                  <a:cxn ang="0">
                    <a:pos x="46" y="2"/>
                  </a:cxn>
                  <a:cxn ang="0">
                    <a:pos x="52" y="0"/>
                  </a:cxn>
                  <a:cxn ang="0">
                    <a:pos x="54" y="0"/>
                  </a:cxn>
                  <a:cxn ang="0">
                    <a:pos x="56" y="0"/>
                  </a:cxn>
                  <a:cxn ang="0">
                    <a:pos x="52" y="0"/>
                  </a:cxn>
                  <a:cxn ang="0">
                    <a:pos x="46" y="2"/>
                  </a:cxn>
                  <a:cxn ang="0">
                    <a:pos x="34" y="8"/>
                  </a:cxn>
                  <a:cxn ang="0">
                    <a:pos x="26" y="12"/>
                  </a:cxn>
                  <a:cxn ang="0">
                    <a:pos x="18" y="14"/>
                  </a:cxn>
                </a:cxnLst>
                <a:rect l="0" t="0" r="r" b="b"/>
                <a:pathLst>
                  <a:path w="56" h="14">
                    <a:moveTo>
                      <a:pt x="18" y="14"/>
                    </a:moveTo>
                    <a:lnTo>
                      <a:pt x="16" y="14"/>
                    </a:lnTo>
                    <a:lnTo>
                      <a:pt x="14" y="14"/>
                    </a:lnTo>
                    <a:lnTo>
                      <a:pt x="8" y="12"/>
                    </a:lnTo>
                    <a:lnTo>
                      <a:pt x="4" y="8"/>
                    </a:lnTo>
                    <a:lnTo>
                      <a:pt x="0" y="6"/>
                    </a:lnTo>
                    <a:lnTo>
                      <a:pt x="4" y="6"/>
                    </a:lnTo>
                    <a:lnTo>
                      <a:pt x="8" y="8"/>
                    </a:lnTo>
                    <a:lnTo>
                      <a:pt x="12" y="10"/>
                    </a:lnTo>
                    <a:lnTo>
                      <a:pt x="14" y="12"/>
                    </a:lnTo>
                    <a:lnTo>
                      <a:pt x="16" y="12"/>
                    </a:lnTo>
                    <a:lnTo>
                      <a:pt x="26" y="8"/>
                    </a:lnTo>
                    <a:lnTo>
                      <a:pt x="32" y="6"/>
                    </a:lnTo>
                    <a:lnTo>
                      <a:pt x="36" y="4"/>
                    </a:lnTo>
                    <a:lnTo>
                      <a:pt x="46" y="2"/>
                    </a:lnTo>
                    <a:lnTo>
                      <a:pt x="52" y="0"/>
                    </a:lnTo>
                    <a:lnTo>
                      <a:pt x="54" y="0"/>
                    </a:lnTo>
                    <a:lnTo>
                      <a:pt x="56" y="0"/>
                    </a:lnTo>
                    <a:lnTo>
                      <a:pt x="52" y="0"/>
                    </a:lnTo>
                    <a:lnTo>
                      <a:pt x="46" y="2"/>
                    </a:lnTo>
                    <a:lnTo>
                      <a:pt x="34" y="8"/>
                    </a:lnTo>
                    <a:lnTo>
                      <a:pt x="26" y="12"/>
                    </a:lnTo>
                    <a:lnTo>
                      <a:pt x="18" y="14"/>
                    </a:lnTo>
                    <a:close/>
                  </a:path>
                </a:pathLst>
              </a:custGeom>
              <a:solidFill>
                <a:srgbClr val="282828"/>
              </a:solidFill>
              <a:ln w="9525">
                <a:noFill/>
                <a:round/>
                <a:headEnd/>
                <a:tailEnd/>
              </a:ln>
            </p:spPr>
            <p:txBody>
              <a:bodyPr/>
              <a:lstStyle/>
              <a:p>
                <a:endParaRPr lang="en-US"/>
              </a:p>
            </p:txBody>
          </p:sp>
          <p:sp>
            <p:nvSpPr>
              <p:cNvPr id="431282" name="Freeform 178"/>
              <p:cNvSpPr>
                <a:spLocks/>
              </p:cNvSpPr>
              <p:nvPr/>
            </p:nvSpPr>
            <p:spPr bwMode="auto">
              <a:xfrm>
                <a:off x="4265" y="573"/>
                <a:ext cx="52" cy="120"/>
              </a:xfrm>
              <a:custGeom>
                <a:avLst/>
                <a:gdLst/>
                <a:ahLst/>
                <a:cxnLst>
                  <a:cxn ang="0">
                    <a:pos x="98" y="229"/>
                  </a:cxn>
                  <a:cxn ang="0">
                    <a:pos x="100" y="237"/>
                  </a:cxn>
                  <a:cxn ang="0">
                    <a:pos x="106" y="241"/>
                  </a:cxn>
                  <a:cxn ang="0">
                    <a:pos x="100" y="241"/>
                  </a:cxn>
                  <a:cxn ang="0">
                    <a:pos x="96" y="237"/>
                  </a:cxn>
                  <a:cxn ang="0">
                    <a:pos x="88" y="221"/>
                  </a:cxn>
                  <a:cxn ang="0">
                    <a:pos x="56" y="168"/>
                  </a:cxn>
                  <a:cxn ang="0">
                    <a:pos x="46" y="148"/>
                  </a:cxn>
                  <a:cxn ang="0">
                    <a:pos x="36" y="126"/>
                  </a:cxn>
                  <a:cxn ang="0">
                    <a:pos x="22" y="88"/>
                  </a:cxn>
                  <a:cxn ang="0">
                    <a:pos x="16" y="84"/>
                  </a:cxn>
                  <a:cxn ang="0">
                    <a:pos x="14" y="82"/>
                  </a:cxn>
                  <a:cxn ang="0">
                    <a:pos x="12" y="78"/>
                  </a:cxn>
                  <a:cxn ang="0">
                    <a:pos x="10" y="62"/>
                  </a:cxn>
                  <a:cxn ang="0">
                    <a:pos x="8" y="44"/>
                  </a:cxn>
                  <a:cxn ang="0">
                    <a:pos x="0" y="0"/>
                  </a:cxn>
                </a:cxnLst>
                <a:rect l="0" t="0" r="r" b="b"/>
                <a:pathLst>
                  <a:path w="106" h="241">
                    <a:moveTo>
                      <a:pt x="98" y="229"/>
                    </a:moveTo>
                    <a:lnTo>
                      <a:pt x="100" y="237"/>
                    </a:lnTo>
                    <a:lnTo>
                      <a:pt x="106" y="241"/>
                    </a:lnTo>
                    <a:lnTo>
                      <a:pt x="100" y="241"/>
                    </a:lnTo>
                    <a:lnTo>
                      <a:pt x="96" y="237"/>
                    </a:lnTo>
                    <a:lnTo>
                      <a:pt x="88" y="221"/>
                    </a:lnTo>
                    <a:lnTo>
                      <a:pt x="56" y="168"/>
                    </a:lnTo>
                    <a:lnTo>
                      <a:pt x="46" y="148"/>
                    </a:lnTo>
                    <a:lnTo>
                      <a:pt x="36" y="126"/>
                    </a:lnTo>
                    <a:lnTo>
                      <a:pt x="22" y="88"/>
                    </a:lnTo>
                    <a:lnTo>
                      <a:pt x="16" y="84"/>
                    </a:lnTo>
                    <a:lnTo>
                      <a:pt x="14" y="82"/>
                    </a:lnTo>
                    <a:lnTo>
                      <a:pt x="12" y="78"/>
                    </a:lnTo>
                    <a:lnTo>
                      <a:pt x="10" y="62"/>
                    </a:lnTo>
                    <a:lnTo>
                      <a:pt x="8" y="44"/>
                    </a:lnTo>
                    <a:lnTo>
                      <a:pt x="0" y="0"/>
                    </a:lnTo>
                  </a:path>
                </a:pathLst>
              </a:custGeom>
              <a:noFill/>
              <a:ln w="1588">
                <a:solidFill>
                  <a:srgbClr val="000000"/>
                </a:solidFill>
                <a:prstDash val="solid"/>
                <a:round/>
                <a:headEnd/>
                <a:tailEnd/>
              </a:ln>
            </p:spPr>
            <p:txBody>
              <a:bodyPr/>
              <a:lstStyle/>
              <a:p>
                <a:endParaRPr lang="en-US"/>
              </a:p>
            </p:txBody>
          </p:sp>
          <p:sp>
            <p:nvSpPr>
              <p:cNvPr id="431283" name="Freeform 179"/>
              <p:cNvSpPr>
                <a:spLocks/>
              </p:cNvSpPr>
              <p:nvPr/>
            </p:nvSpPr>
            <p:spPr bwMode="auto">
              <a:xfrm>
                <a:off x="4288" y="558"/>
                <a:ext cx="64" cy="134"/>
              </a:xfrm>
              <a:custGeom>
                <a:avLst/>
                <a:gdLst/>
                <a:ahLst/>
                <a:cxnLst>
                  <a:cxn ang="0">
                    <a:pos x="16" y="62"/>
                  </a:cxn>
                  <a:cxn ang="0">
                    <a:pos x="36" y="76"/>
                  </a:cxn>
                  <a:cxn ang="0">
                    <a:pos x="64" y="76"/>
                  </a:cxn>
                  <a:cxn ang="0">
                    <a:pos x="78" y="84"/>
                  </a:cxn>
                  <a:cxn ang="0">
                    <a:pos x="70" y="96"/>
                  </a:cxn>
                  <a:cxn ang="0">
                    <a:pos x="36" y="106"/>
                  </a:cxn>
                  <a:cxn ang="0">
                    <a:pos x="26" y="114"/>
                  </a:cxn>
                  <a:cxn ang="0">
                    <a:pos x="38" y="118"/>
                  </a:cxn>
                  <a:cxn ang="0">
                    <a:pos x="46" y="130"/>
                  </a:cxn>
                  <a:cxn ang="0">
                    <a:pos x="64" y="138"/>
                  </a:cxn>
                  <a:cxn ang="0">
                    <a:pos x="68" y="158"/>
                  </a:cxn>
                  <a:cxn ang="0">
                    <a:pos x="64" y="166"/>
                  </a:cxn>
                  <a:cxn ang="0">
                    <a:pos x="66" y="172"/>
                  </a:cxn>
                  <a:cxn ang="0">
                    <a:pos x="58" y="182"/>
                  </a:cxn>
                  <a:cxn ang="0">
                    <a:pos x="32" y="186"/>
                  </a:cxn>
                  <a:cxn ang="0">
                    <a:pos x="42" y="192"/>
                  </a:cxn>
                  <a:cxn ang="0">
                    <a:pos x="46" y="206"/>
                  </a:cxn>
                  <a:cxn ang="0">
                    <a:pos x="48" y="212"/>
                  </a:cxn>
                  <a:cxn ang="0">
                    <a:pos x="50" y="194"/>
                  </a:cxn>
                  <a:cxn ang="0">
                    <a:pos x="80" y="206"/>
                  </a:cxn>
                  <a:cxn ang="0">
                    <a:pos x="98" y="212"/>
                  </a:cxn>
                  <a:cxn ang="0">
                    <a:pos x="98" y="224"/>
                  </a:cxn>
                  <a:cxn ang="0">
                    <a:pos x="82" y="232"/>
                  </a:cxn>
                  <a:cxn ang="0">
                    <a:pos x="54" y="234"/>
                  </a:cxn>
                  <a:cxn ang="0">
                    <a:pos x="56" y="239"/>
                  </a:cxn>
                  <a:cxn ang="0">
                    <a:pos x="82" y="245"/>
                  </a:cxn>
                  <a:cxn ang="0">
                    <a:pos x="80" y="261"/>
                  </a:cxn>
                  <a:cxn ang="0">
                    <a:pos x="68" y="267"/>
                  </a:cxn>
                  <a:cxn ang="0">
                    <a:pos x="58" y="269"/>
                  </a:cxn>
                  <a:cxn ang="0">
                    <a:pos x="78" y="269"/>
                  </a:cxn>
                  <a:cxn ang="0">
                    <a:pos x="96" y="269"/>
                  </a:cxn>
                  <a:cxn ang="0">
                    <a:pos x="122" y="253"/>
                  </a:cxn>
                  <a:cxn ang="0">
                    <a:pos x="98" y="253"/>
                  </a:cxn>
                  <a:cxn ang="0">
                    <a:pos x="106" y="230"/>
                  </a:cxn>
                  <a:cxn ang="0">
                    <a:pos x="112" y="212"/>
                  </a:cxn>
                  <a:cxn ang="0">
                    <a:pos x="104" y="188"/>
                  </a:cxn>
                  <a:cxn ang="0">
                    <a:pos x="92" y="188"/>
                  </a:cxn>
                  <a:cxn ang="0">
                    <a:pos x="82" y="174"/>
                  </a:cxn>
                  <a:cxn ang="0">
                    <a:pos x="78" y="140"/>
                  </a:cxn>
                  <a:cxn ang="0">
                    <a:pos x="100" y="136"/>
                  </a:cxn>
                  <a:cxn ang="0">
                    <a:pos x="114" y="122"/>
                  </a:cxn>
                  <a:cxn ang="0">
                    <a:pos x="122" y="102"/>
                  </a:cxn>
                  <a:cxn ang="0">
                    <a:pos x="126" y="92"/>
                  </a:cxn>
                  <a:cxn ang="0">
                    <a:pos x="102" y="96"/>
                  </a:cxn>
                  <a:cxn ang="0">
                    <a:pos x="102" y="82"/>
                  </a:cxn>
                  <a:cxn ang="0">
                    <a:pos x="114" y="34"/>
                  </a:cxn>
                  <a:cxn ang="0">
                    <a:pos x="114" y="18"/>
                  </a:cxn>
                  <a:cxn ang="0">
                    <a:pos x="86" y="2"/>
                  </a:cxn>
                  <a:cxn ang="0">
                    <a:pos x="38" y="10"/>
                  </a:cxn>
                  <a:cxn ang="0">
                    <a:pos x="4" y="32"/>
                  </a:cxn>
                  <a:cxn ang="0">
                    <a:pos x="0" y="48"/>
                  </a:cxn>
                </a:cxnLst>
                <a:rect l="0" t="0" r="r" b="b"/>
                <a:pathLst>
                  <a:path w="130" h="269">
                    <a:moveTo>
                      <a:pt x="2" y="54"/>
                    </a:moveTo>
                    <a:lnTo>
                      <a:pt x="6" y="58"/>
                    </a:lnTo>
                    <a:lnTo>
                      <a:pt x="8" y="60"/>
                    </a:lnTo>
                    <a:lnTo>
                      <a:pt x="16" y="62"/>
                    </a:lnTo>
                    <a:lnTo>
                      <a:pt x="22" y="62"/>
                    </a:lnTo>
                    <a:lnTo>
                      <a:pt x="24" y="64"/>
                    </a:lnTo>
                    <a:lnTo>
                      <a:pt x="30" y="72"/>
                    </a:lnTo>
                    <a:lnTo>
                      <a:pt x="36" y="76"/>
                    </a:lnTo>
                    <a:lnTo>
                      <a:pt x="38" y="78"/>
                    </a:lnTo>
                    <a:lnTo>
                      <a:pt x="42" y="78"/>
                    </a:lnTo>
                    <a:lnTo>
                      <a:pt x="52" y="76"/>
                    </a:lnTo>
                    <a:lnTo>
                      <a:pt x="64" y="76"/>
                    </a:lnTo>
                    <a:lnTo>
                      <a:pt x="70" y="78"/>
                    </a:lnTo>
                    <a:lnTo>
                      <a:pt x="74" y="80"/>
                    </a:lnTo>
                    <a:lnTo>
                      <a:pt x="76" y="82"/>
                    </a:lnTo>
                    <a:lnTo>
                      <a:pt x="78" y="84"/>
                    </a:lnTo>
                    <a:lnTo>
                      <a:pt x="78" y="90"/>
                    </a:lnTo>
                    <a:lnTo>
                      <a:pt x="76" y="90"/>
                    </a:lnTo>
                    <a:lnTo>
                      <a:pt x="74" y="92"/>
                    </a:lnTo>
                    <a:lnTo>
                      <a:pt x="70" y="96"/>
                    </a:lnTo>
                    <a:lnTo>
                      <a:pt x="62" y="100"/>
                    </a:lnTo>
                    <a:lnTo>
                      <a:pt x="54" y="102"/>
                    </a:lnTo>
                    <a:lnTo>
                      <a:pt x="46" y="104"/>
                    </a:lnTo>
                    <a:lnTo>
                      <a:pt x="36" y="106"/>
                    </a:lnTo>
                    <a:lnTo>
                      <a:pt x="32" y="108"/>
                    </a:lnTo>
                    <a:lnTo>
                      <a:pt x="30" y="110"/>
                    </a:lnTo>
                    <a:lnTo>
                      <a:pt x="28" y="112"/>
                    </a:lnTo>
                    <a:lnTo>
                      <a:pt x="26" y="114"/>
                    </a:lnTo>
                    <a:lnTo>
                      <a:pt x="28" y="116"/>
                    </a:lnTo>
                    <a:lnTo>
                      <a:pt x="28" y="118"/>
                    </a:lnTo>
                    <a:lnTo>
                      <a:pt x="32" y="118"/>
                    </a:lnTo>
                    <a:lnTo>
                      <a:pt x="38" y="118"/>
                    </a:lnTo>
                    <a:lnTo>
                      <a:pt x="38" y="120"/>
                    </a:lnTo>
                    <a:lnTo>
                      <a:pt x="40" y="122"/>
                    </a:lnTo>
                    <a:lnTo>
                      <a:pt x="42" y="126"/>
                    </a:lnTo>
                    <a:lnTo>
                      <a:pt x="46" y="130"/>
                    </a:lnTo>
                    <a:lnTo>
                      <a:pt x="50" y="132"/>
                    </a:lnTo>
                    <a:lnTo>
                      <a:pt x="54" y="134"/>
                    </a:lnTo>
                    <a:lnTo>
                      <a:pt x="60" y="136"/>
                    </a:lnTo>
                    <a:lnTo>
                      <a:pt x="64" y="138"/>
                    </a:lnTo>
                    <a:lnTo>
                      <a:pt x="64" y="140"/>
                    </a:lnTo>
                    <a:lnTo>
                      <a:pt x="66" y="142"/>
                    </a:lnTo>
                    <a:lnTo>
                      <a:pt x="66" y="150"/>
                    </a:lnTo>
                    <a:lnTo>
                      <a:pt x="68" y="158"/>
                    </a:lnTo>
                    <a:lnTo>
                      <a:pt x="68" y="164"/>
                    </a:lnTo>
                    <a:lnTo>
                      <a:pt x="68" y="166"/>
                    </a:lnTo>
                    <a:lnTo>
                      <a:pt x="66" y="168"/>
                    </a:lnTo>
                    <a:lnTo>
                      <a:pt x="64" y="166"/>
                    </a:lnTo>
                    <a:lnTo>
                      <a:pt x="62" y="164"/>
                    </a:lnTo>
                    <a:lnTo>
                      <a:pt x="56" y="164"/>
                    </a:lnTo>
                    <a:lnTo>
                      <a:pt x="64" y="168"/>
                    </a:lnTo>
                    <a:lnTo>
                      <a:pt x="66" y="172"/>
                    </a:lnTo>
                    <a:lnTo>
                      <a:pt x="66" y="176"/>
                    </a:lnTo>
                    <a:lnTo>
                      <a:pt x="66" y="178"/>
                    </a:lnTo>
                    <a:lnTo>
                      <a:pt x="64" y="180"/>
                    </a:lnTo>
                    <a:lnTo>
                      <a:pt x="58" y="182"/>
                    </a:lnTo>
                    <a:lnTo>
                      <a:pt x="48" y="186"/>
                    </a:lnTo>
                    <a:lnTo>
                      <a:pt x="40" y="188"/>
                    </a:lnTo>
                    <a:lnTo>
                      <a:pt x="34" y="186"/>
                    </a:lnTo>
                    <a:lnTo>
                      <a:pt x="32" y="186"/>
                    </a:lnTo>
                    <a:lnTo>
                      <a:pt x="32" y="188"/>
                    </a:lnTo>
                    <a:lnTo>
                      <a:pt x="34" y="190"/>
                    </a:lnTo>
                    <a:lnTo>
                      <a:pt x="40" y="192"/>
                    </a:lnTo>
                    <a:lnTo>
                      <a:pt x="42" y="192"/>
                    </a:lnTo>
                    <a:lnTo>
                      <a:pt x="44" y="192"/>
                    </a:lnTo>
                    <a:lnTo>
                      <a:pt x="44" y="194"/>
                    </a:lnTo>
                    <a:lnTo>
                      <a:pt x="46" y="198"/>
                    </a:lnTo>
                    <a:lnTo>
                      <a:pt x="46" y="206"/>
                    </a:lnTo>
                    <a:lnTo>
                      <a:pt x="44" y="208"/>
                    </a:lnTo>
                    <a:lnTo>
                      <a:pt x="44" y="210"/>
                    </a:lnTo>
                    <a:lnTo>
                      <a:pt x="44" y="212"/>
                    </a:lnTo>
                    <a:lnTo>
                      <a:pt x="48" y="212"/>
                    </a:lnTo>
                    <a:lnTo>
                      <a:pt x="50" y="210"/>
                    </a:lnTo>
                    <a:lnTo>
                      <a:pt x="50" y="206"/>
                    </a:lnTo>
                    <a:lnTo>
                      <a:pt x="50" y="202"/>
                    </a:lnTo>
                    <a:lnTo>
                      <a:pt x="50" y="194"/>
                    </a:lnTo>
                    <a:lnTo>
                      <a:pt x="58" y="204"/>
                    </a:lnTo>
                    <a:lnTo>
                      <a:pt x="62" y="206"/>
                    </a:lnTo>
                    <a:lnTo>
                      <a:pt x="66" y="208"/>
                    </a:lnTo>
                    <a:lnTo>
                      <a:pt x="80" y="206"/>
                    </a:lnTo>
                    <a:lnTo>
                      <a:pt x="88" y="204"/>
                    </a:lnTo>
                    <a:lnTo>
                      <a:pt x="92" y="206"/>
                    </a:lnTo>
                    <a:lnTo>
                      <a:pt x="96" y="206"/>
                    </a:lnTo>
                    <a:lnTo>
                      <a:pt x="98" y="212"/>
                    </a:lnTo>
                    <a:lnTo>
                      <a:pt x="100" y="214"/>
                    </a:lnTo>
                    <a:lnTo>
                      <a:pt x="100" y="218"/>
                    </a:lnTo>
                    <a:lnTo>
                      <a:pt x="100" y="220"/>
                    </a:lnTo>
                    <a:lnTo>
                      <a:pt x="98" y="224"/>
                    </a:lnTo>
                    <a:lnTo>
                      <a:pt x="96" y="226"/>
                    </a:lnTo>
                    <a:lnTo>
                      <a:pt x="90" y="230"/>
                    </a:lnTo>
                    <a:lnTo>
                      <a:pt x="86" y="230"/>
                    </a:lnTo>
                    <a:lnTo>
                      <a:pt x="82" y="232"/>
                    </a:lnTo>
                    <a:lnTo>
                      <a:pt x="72" y="230"/>
                    </a:lnTo>
                    <a:lnTo>
                      <a:pt x="64" y="230"/>
                    </a:lnTo>
                    <a:lnTo>
                      <a:pt x="58" y="232"/>
                    </a:lnTo>
                    <a:lnTo>
                      <a:pt x="54" y="234"/>
                    </a:lnTo>
                    <a:lnTo>
                      <a:pt x="52" y="238"/>
                    </a:lnTo>
                    <a:lnTo>
                      <a:pt x="48" y="241"/>
                    </a:lnTo>
                    <a:lnTo>
                      <a:pt x="52" y="241"/>
                    </a:lnTo>
                    <a:lnTo>
                      <a:pt x="56" y="239"/>
                    </a:lnTo>
                    <a:lnTo>
                      <a:pt x="68" y="239"/>
                    </a:lnTo>
                    <a:lnTo>
                      <a:pt x="74" y="241"/>
                    </a:lnTo>
                    <a:lnTo>
                      <a:pt x="78" y="243"/>
                    </a:lnTo>
                    <a:lnTo>
                      <a:pt x="82" y="245"/>
                    </a:lnTo>
                    <a:lnTo>
                      <a:pt x="82" y="247"/>
                    </a:lnTo>
                    <a:lnTo>
                      <a:pt x="82" y="249"/>
                    </a:lnTo>
                    <a:lnTo>
                      <a:pt x="82" y="257"/>
                    </a:lnTo>
                    <a:lnTo>
                      <a:pt x="80" y="261"/>
                    </a:lnTo>
                    <a:lnTo>
                      <a:pt x="78" y="263"/>
                    </a:lnTo>
                    <a:lnTo>
                      <a:pt x="76" y="265"/>
                    </a:lnTo>
                    <a:lnTo>
                      <a:pt x="74" y="267"/>
                    </a:lnTo>
                    <a:lnTo>
                      <a:pt x="68" y="267"/>
                    </a:lnTo>
                    <a:lnTo>
                      <a:pt x="64" y="267"/>
                    </a:lnTo>
                    <a:lnTo>
                      <a:pt x="60" y="265"/>
                    </a:lnTo>
                    <a:lnTo>
                      <a:pt x="56" y="265"/>
                    </a:lnTo>
                    <a:lnTo>
                      <a:pt x="58" y="269"/>
                    </a:lnTo>
                    <a:lnTo>
                      <a:pt x="60" y="269"/>
                    </a:lnTo>
                    <a:lnTo>
                      <a:pt x="64" y="269"/>
                    </a:lnTo>
                    <a:lnTo>
                      <a:pt x="70" y="269"/>
                    </a:lnTo>
                    <a:lnTo>
                      <a:pt x="78" y="269"/>
                    </a:lnTo>
                    <a:lnTo>
                      <a:pt x="84" y="269"/>
                    </a:lnTo>
                    <a:lnTo>
                      <a:pt x="88" y="269"/>
                    </a:lnTo>
                    <a:lnTo>
                      <a:pt x="92" y="269"/>
                    </a:lnTo>
                    <a:lnTo>
                      <a:pt x="96" y="269"/>
                    </a:lnTo>
                    <a:lnTo>
                      <a:pt x="104" y="265"/>
                    </a:lnTo>
                    <a:lnTo>
                      <a:pt x="112" y="261"/>
                    </a:lnTo>
                    <a:lnTo>
                      <a:pt x="118" y="257"/>
                    </a:lnTo>
                    <a:lnTo>
                      <a:pt x="122" y="253"/>
                    </a:lnTo>
                    <a:lnTo>
                      <a:pt x="114" y="255"/>
                    </a:lnTo>
                    <a:lnTo>
                      <a:pt x="108" y="255"/>
                    </a:lnTo>
                    <a:lnTo>
                      <a:pt x="102" y="255"/>
                    </a:lnTo>
                    <a:lnTo>
                      <a:pt x="98" y="253"/>
                    </a:lnTo>
                    <a:lnTo>
                      <a:pt x="98" y="249"/>
                    </a:lnTo>
                    <a:lnTo>
                      <a:pt x="98" y="243"/>
                    </a:lnTo>
                    <a:lnTo>
                      <a:pt x="100" y="238"/>
                    </a:lnTo>
                    <a:lnTo>
                      <a:pt x="106" y="230"/>
                    </a:lnTo>
                    <a:lnTo>
                      <a:pt x="108" y="226"/>
                    </a:lnTo>
                    <a:lnTo>
                      <a:pt x="110" y="222"/>
                    </a:lnTo>
                    <a:lnTo>
                      <a:pt x="112" y="218"/>
                    </a:lnTo>
                    <a:lnTo>
                      <a:pt x="112" y="212"/>
                    </a:lnTo>
                    <a:lnTo>
                      <a:pt x="112" y="202"/>
                    </a:lnTo>
                    <a:lnTo>
                      <a:pt x="110" y="198"/>
                    </a:lnTo>
                    <a:lnTo>
                      <a:pt x="106" y="192"/>
                    </a:lnTo>
                    <a:lnTo>
                      <a:pt x="104" y="188"/>
                    </a:lnTo>
                    <a:lnTo>
                      <a:pt x="100" y="186"/>
                    </a:lnTo>
                    <a:lnTo>
                      <a:pt x="98" y="186"/>
                    </a:lnTo>
                    <a:lnTo>
                      <a:pt x="96" y="186"/>
                    </a:lnTo>
                    <a:lnTo>
                      <a:pt x="92" y="188"/>
                    </a:lnTo>
                    <a:lnTo>
                      <a:pt x="90" y="188"/>
                    </a:lnTo>
                    <a:lnTo>
                      <a:pt x="88" y="188"/>
                    </a:lnTo>
                    <a:lnTo>
                      <a:pt x="84" y="184"/>
                    </a:lnTo>
                    <a:lnTo>
                      <a:pt x="82" y="174"/>
                    </a:lnTo>
                    <a:lnTo>
                      <a:pt x="78" y="162"/>
                    </a:lnTo>
                    <a:lnTo>
                      <a:pt x="78" y="150"/>
                    </a:lnTo>
                    <a:lnTo>
                      <a:pt x="78" y="144"/>
                    </a:lnTo>
                    <a:lnTo>
                      <a:pt x="78" y="140"/>
                    </a:lnTo>
                    <a:lnTo>
                      <a:pt x="82" y="138"/>
                    </a:lnTo>
                    <a:lnTo>
                      <a:pt x="86" y="138"/>
                    </a:lnTo>
                    <a:lnTo>
                      <a:pt x="94" y="138"/>
                    </a:lnTo>
                    <a:lnTo>
                      <a:pt x="100" y="136"/>
                    </a:lnTo>
                    <a:lnTo>
                      <a:pt x="104" y="134"/>
                    </a:lnTo>
                    <a:lnTo>
                      <a:pt x="108" y="130"/>
                    </a:lnTo>
                    <a:lnTo>
                      <a:pt x="112" y="126"/>
                    </a:lnTo>
                    <a:lnTo>
                      <a:pt x="114" y="122"/>
                    </a:lnTo>
                    <a:lnTo>
                      <a:pt x="116" y="114"/>
                    </a:lnTo>
                    <a:lnTo>
                      <a:pt x="118" y="108"/>
                    </a:lnTo>
                    <a:lnTo>
                      <a:pt x="120" y="104"/>
                    </a:lnTo>
                    <a:lnTo>
                      <a:pt x="122" y="102"/>
                    </a:lnTo>
                    <a:lnTo>
                      <a:pt x="124" y="100"/>
                    </a:lnTo>
                    <a:lnTo>
                      <a:pt x="128" y="98"/>
                    </a:lnTo>
                    <a:lnTo>
                      <a:pt x="130" y="94"/>
                    </a:lnTo>
                    <a:lnTo>
                      <a:pt x="126" y="92"/>
                    </a:lnTo>
                    <a:lnTo>
                      <a:pt x="122" y="92"/>
                    </a:lnTo>
                    <a:lnTo>
                      <a:pt x="118" y="92"/>
                    </a:lnTo>
                    <a:lnTo>
                      <a:pt x="108" y="94"/>
                    </a:lnTo>
                    <a:lnTo>
                      <a:pt x="102" y="96"/>
                    </a:lnTo>
                    <a:lnTo>
                      <a:pt x="100" y="98"/>
                    </a:lnTo>
                    <a:lnTo>
                      <a:pt x="102" y="94"/>
                    </a:lnTo>
                    <a:lnTo>
                      <a:pt x="102" y="88"/>
                    </a:lnTo>
                    <a:lnTo>
                      <a:pt x="102" y="82"/>
                    </a:lnTo>
                    <a:lnTo>
                      <a:pt x="102" y="74"/>
                    </a:lnTo>
                    <a:lnTo>
                      <a:pt x="102" y="64"/>
                    </a:lnTo>
                    <a:lnTo>
                      <a:pt x="106" y="50"/>
                    </a:lnTo>
                    <a:lnTo>
                      <a:pt x="114" y="34"/>
                    </a:lnTo>
                    <a:lnTo>
                      <a:pt x="116" y="30"/>
                    </a:lnTo>
                    <a:lnTo>
                      <a:pt x="116" y="26"/>
                    </a:lnTo>
                    <a:lnTo>
                      <a:pt x="114" y="22"/>
                    </a:lnTo>
                    <a:lnTo>
                      <a:pt x="114" y="18"/>
                    </a:lnTo>
                    <a:lnTo>
                      <a:pt x="110" y="14"/>
                    </a:lnTo>
                    <a:lnTo>
                      <a:pt x="106" y="12"/>
                    </a:lnTo>
                    <a:lnTo>
                      <a:pt x="98" y="6"/>
                    </a:lnTo>
                    <a:lnTo>
                      <a:pt x="86" y="2"/>
                    </a:lnTo>
                    <a:lnTo>
                      <a:pt x="76" y="0"/>
                    </a:lnTo>
                    <a:lnTo>
                      <a:pt x="64" y="0"/>
                    </a:lnTo>
                    <a:lnTo>
                      <a:pt x="56" y="2"/>
                    </a:lnTo>
                    <a:lnTo>
                      <a:pt x="38" y="10"/>
                    </a:lnTo>
                    <a:lnTo>
                      <a:pt x="26" y="14"/>
                    </a:lnTo>
                    <a:lnTo>
                      <a:pt x="16" y="20"/>
                    </a:lnTo>
                    <a:lnTo>
                      <a:pt x="8" y="28"/>
                    </a:lnTo>
                    <a:lnTo>
                      <a:pt x="4" y="32"/>
                    </a:lnTo>
                    <a:lnTo>
                      <a:pt x="2" y="36"/>
                    </a:lnTo>
                    <a:lnTo>
                      <a:pt x="0" y="40"/>
                    </a:lnTo>
                    <a:lnTo>
                      <a:pt x="0" y="44"/>
                    </a:lnTo>
                    <a:lnTo>
                      <a:pt x="0" y="48"/>
                    </a:lnTo>
                    <a:lnTo>
                      <a:pt x="2" y="54"/>
                    </a:lnTo>
                    <a:close/>
                  </a:path>
                </a:pathLst>
              </a:custGeom>
              <a:solidFill>
                <a:srgbClr val="B3664C"/>
              </a:solidFill>
              <a:ln w="9525">
                <a:noFill/>
                <a:round/>
                <a:headEnd/>
                <a:tailEnd/>
              </a:ln>
            </p:spPr>
            <p:txBody>
              <a:bodyPr/>
              <a:lstStyle/>
              <a:p>
                <a:endParaRPr lang="en-US"/>
              </a:p>
            </p:txBody>
          </p:sp>
          <p:sp>
            <p:nvSpPr>
              <p:cNvPr id="431284" name="Freeform 180"/>
              <p:cNvSpPr>
                <a:spLocks/>
              </p:cNvSpPr>
              <p:nvPr/>
            </p:nvSpPr>
            <p:spPr bwMode="auto">
              <a:xfrm>
                <a:off x="4304" y="601"/>
                <a:ext cx="37" cy="19"/>
              </a:xfrm>
              <a:custGeom>
                <a:avLst/>
                <a:gdLst/>
                <a:ahLst/>
                <a:cxnLst>
                  <a:cxn ang="0">
                    <a:pos x="0" y="28"/>
                  </a:cxn>
                  <a:cxn ang="0">
                    <a:pos x="4" y="22"/>
                  </a:cxn>
                  <a:cxn ang="0">
                    <a:pos x="10" y="18"/>
                  </a:cxn>
                  <a:cxn ang="0">
                    <a:pos x="16" y="16"/>
                  </a:cxn>
                  <a:cxn ang="0">
                    <a:pos x="22" y="16"/>
                  </a:cxn>
                  <a:cxn ang="0">
                    <a:pos x="28" y="14"/>
                  </a:cxn>
                  <a:cxn ang="0">
                    <a:pos x="34" y="12"/>
                  </a:cxn>
                  <a:cxn ang="0">
                    <a:pos x="46" y="6"/>
                  </a:cxn>
                  <a:cxn ang="0">
                    <a:pos x="52" y="4"/>
                  </a:cxn>
                  <a:cxn ang="0">
                    <a:pos x="58" y="2"/>
                  </a:cxn>
                  <a:cxn ang="0">
                    <a:pos x="72" y="0"/>
                  </a:cxn>
                  <a:cxn ang="0">
                    <a:pos x="74" y="2"/>
                  </a:cxn>
                  <a:cxn ang="0">
                    <a:pos x="76" y="2"/>
                  </a:cxn>
                  <a:cxn ang="0">
                    <a:pos x="72" y="4"/>
                  </a:cxn>
                  <a:cxn ang="0">
                    <a:pos x="66" y="6"/>
                  </a:cxn>
                  <a:cxn ang="0">
                    <a:pos x="62" y="8"/>
                  </a:cxn>
                  <a:cxn ang="0">
                    <a:pos x="56" y="8"/>
                  </a:cxn>
                  <a:cxn ang="0">
                    <a:pos x="48" y="12"/>
                  </a:cxn>
                  <a:cxn ang="0">
                    <a:pos x="34" y="18"/>
                  </a:cxn>
                  <a:cxn ang="0">
                    <a:pos x="32" y="22"/>
                  </a:cxn>
                  <a:cxn ang="0">
                    <a:pos x="30" y="24"/>
                  </a:cxn>
                  <a:cxn ang="0">
                    <a:pos x="30" y="28"/>
                  </a:cxn>
                  <a:cxn ang="0">
                    <a:pos x="32" y="28"/>
                  </a:cxn>
                  <a:cxn ang="0">
                    <a:pos x="36" y="30"/>
                  </a:cxn>
                  <a:cxn ang="0">
                    <a:pos x="40" y="28"/>
                  </a:cxn>
                  <a:cxn ang="0">
                    <a:pos x="44" y="28"/>
                  </a:cxn>
                  <a:cxn ang="0">
                    <a:pos x="50" y="28"/>
                  </a:cxn>
                  <a:cxn ang="0">
                    <a:pos x="54" y="30"/>
                  </a:cxn>
                  <a:cxn ang="0">
                    <a:pos x="58" y="28"/>
                  </a:cxn>
                  <a:cxn ang="0">
                    <a:pos x="64" y="22"/>
                  </a:cxn>
                  <a:cxn ang="0">
                    <a:pos x="62" y="28"/>
                  </a:cxn>
                  <a:cxn ang="0">
                    <a:pos x="58" y="32"/>
                  </a:cxn>
                  <a:cxn ang="0">
                    <a:pos x="54" y="36"/>
                  </a:cxn>
                  <a:cxn ang="0">
                    <a:pos x="50" y="38"/>
                  </a:cxn>
                  <a:cxn ang="0">
                    <a:pos x="44" y="40"/>
                  </a:cxn>
                  <a:cxn ang="0">
                    <a:pos x="38" y="40"/>
                  </a:cxn>
                  <a:cxn ang="0">
                    <a:pos x="28" y="38"/>
                  </a:cxn>
                  <a:cxn ang="0">
                    <a:pos x="26" y="38"/>
                  </a:cxn>
                  <a:cxn ang="0">
                    <a:pos x="26" y="36"/>
                  </a:cxn>
                  <a:cxn ang="0">
                    <a:pos x="26" y="30"/>
                  </a:cxn>
                  <a:cxn ang="0">
                    <a:pos x="26" y="26"/>
                  </a:cxn>
                  <a:cxn ang="0">
                    <a:pos x="24" y="24"/>
                  </a:cxn>
                  <a:cxn ang="0">
                    <a:pos x="20" y="22"/>
                  </a:cxn>
                  <a:cxn ang="0">
                    <a:pos x="16" y="22"/>
                  </a:cxn>
                  <a:cxn ang="0">
                    <a:pos x="14" y="22"/>
                  </a:cxn>
                  <a:cxn ang="0">
                    <a:pos x="12" y="22"/>
                  </a:cxn>
                  <a:cxn ang="0">
                    <a:pos x="8" y="26"/>
                  </a:cxn>
                  <a:cxn ang="0">
                    <a:pos x="2" y="30"/>
                  </a:cxn>
                  <a:cxn ang="0">
                    <a:pos x="0" y="30"/>
                  </a:cxn>
                  <a:cxn ang="0">
                    <a:pos x="0" y="28"/>
                  </a:cxn>
                </a:cxnLst>
                <a:rect l="0" t="0" r="r" b="b"/>
                <a:pathLst>
                  <a:path w="76" h="40">
                    <a:moveTo>
                      <a:pt x="0" y="28"/>
                    </a:moveTo>
                    <a:lnTo>
                      <a:pt x="4" y="22"/>
                    </a:lnTo>
                    <a:lnTo>
                      <a:pt x="10" y="18"/>
                    </a:lnTo>
                    <a:lnTo>
                      <a:pt x="16" y="16"/>
                    </a:lnTo>
                    <a:lnTo>
                      <a:pt x="22" y="16"/>
                    </a:lnTo>
                    <a:lnTo>
                      <a:pt x="28" y="14"/>
                    </a:lnTo>
                    <a:lnTo>
                      <a:pt x="34" y="12"/>
                    </a:lnTo>
                    <a:lnTo>
                      <a:pt x="46" y="6"/>
                    </a:lnTo>
                    <a:lnTo>
                      <a:pt x="52" y="4"/>
                    </a:lnTo>
                    <a:lnTo>
                      <a:pt x="58" y="2"/>
                    </a:lnTo>
                    <a:lnTo>
                      <a:pt x="72" y="0"/>
                    </a:lnTo>
                    <a:lnTo>
                      <a:pt x="74" y="2"/>
                    </a:lnTo>
                    <a:lnTo>
                      <a:pt x="76" y="2"/>
                    </a:lnTo>
                    <a:lnTo>
                      <a:pt x="72" y="4"/>
                    </a:lnTo>
                    <a:lnTo>
                      <a:pt x="66" y="6"/>
                    </a:lnTo>
                    <a:lnTo>
                      <a:pt x="62" y="8"/>
                    </a:lnTo>
                    <a:lnTo>
                      <a:pt x="56" y="8"/>
                    </a:lnTo>
                    <a:lnTo>
                      <a:pt x="48" y="12"/>
                    </a:lnTo>
                    <a:lnTo>
                      <a:pt x="34" y="18"/>
                    </a:lnTo>
                    <a:lnTo>
                      <a:pt x="32" y="22"/>
                    </a:lnTo>
                    <a:lnTo>
                      <a:pt x="30" y="24"/>
                    </a:lnTo>
                    <a:lnTo>
                      <a:pt x="30" y="28"/>
                    </a:lnTo>
                    <a:lnTo>
                      <a:pt x="32" y="28"/>
                    </a:lnTo>
                    <a:lnTo>
                      <a:pt x="36" y="30"/>
                    </a:lnTo>
                    <a:lnTo>
                      <a:pt x="40" y="28"/>
                    </a:lnTo>
                    <a:lnTo>
                      <a:pt x="44" y="28"/>
                    </a:lnTo>
                    <a:lnTo>
                      <a:pt x="50" y="28"/>
                    </a:lnTo>
                    <a:lnTo>
                      <a:pt x="54" y="30"/>
                    </a:lnTo>
                    <a:lnTo>
                      <a:pt x="58" y="28"/>
                    </a:lnTo>
                    <a:lnTo>
                      <a:pt x="64" y="22"/>
                    </a:lnTo>
                    <a:lnTo>
                      <a:pt x="62" y="28"/>
                    </a:lnTo>
                    <a:lnTo>
                      <a:pt x="58" y="32"/>
                    </a:lnTo>
                    <a:lnTo>
                      <a:pt x="54" y="36"/>
                    </a:lnTo>
                    <a:lnTo>
                      <a:pt x="50" y="38"/>
                    </a:lnTo>
                    <a:lnTo>
                      <a:pt x="44" y="40"/>
                    </a:lnTo>
                    <a:lnTo>
                      <a:pt x="38" y="40"/>
                    </a:lnTo>
                    <a:lnTo>
                      <a:pt x="28" y="38"/>
                    </a:lnTo>
                    <a:lnTo>
                      <a:pt x="26" y="38"/>
                    </a:lnTo>
                    <a:lnTo>
                      <a:pt x="26" y="36"/>
                    </a:lnTo>
                    <a:lnTo>
                      <a:pt x="26" y="30"/>
                    </a:lnTo>
                    <a:lnTo>
                      <a:pt x="26" y="26"/>
                    </a:lnTo>
                    <a:lnTo>
                      <a:pt x="24" y="24"/>
                    </a:lnTo>
                    <a:lnTo>
                      <a:pt x="20" y="22"/>
                    </a:lnTo>
                    <a:lnTo>
                      <a:pt x="16" y="22"/>
                    </a:lnTo>
                    <a:lnTo>
                      <a:pt x="14" y="22"/>
                    </a:lnTo>
                    <a:lnTo>
                      <a:pt x="12" y="22"/>
                    </a:lnTo>
                    <a:lnTo>
                      <a:pt x="8" y="26"/>
                    </a:lnTo>
                    <a:lnTo>
                      <a:pt x="2" y="30"/>
                    </a:lnTo>
                    <a:lnTo>
                      <a:pt x="0" y="30"/>
                    </a:lnTo>
                    <a:lnTo>
                      <a:pt x="0" y="28"/>
                    </a:lnTo>
                    <a:close/>
                  </a:path>
                </a:pathLst>
              </a:custGeom>
              <a:solidFill>
                <a:srgbClr val="330000"/>
              </a:solidFill>
              <a:ln w="9525">
                <a:noFill/>
                <a:round/>
                <a:headEnd/>
                <a:tailEnd/>
              </a:ln>
            </p:spPr>
            <p:txBody>
              <a:bodyPr/>
              <a:lstStyle/>
              <a:p>
                <a:endParaRPr lang="en-US"/>
              </a:p>
            </p:txBody>
          </p:sp>
          <p:sp>
            <p:nvSpPr>
              <p:cNvPr id="431285" name="Freeform 181"/>
              <p:cNvSpPr>
                <a:spLocks/>
              </p:cNvSpPr>
              <p:nvPr/>
            </p:nvSpPr>
            <p:spPr bwMode="auto">
              <a:xfrm>
                <a:off x="4313" y="647"/>
                <a:ext cx="6" cy="2"/>
              </a:xfrm>
              <a:custGeom>
                <a:avLst/>
                <a:gdLst/>
                <a:ahLst/>
                <a:cxnLst>
                  <a:cxn ang="0">
                    <a:pos x="0" y="4"/>
                  </a:cxn>
                  <a:cxn ang="0">
                    <a:pos x="4" y="2"/>
                  </a:cxn>
                  <a:cxn ang="0">
                    <a:pos x="8" y="0"/>
                  </a:cxn>
                  <a:cxn ang="0">
                    <a:pos x="10" y="0"/>
                  </a:cxn>
                  <a:cxn ang="0">
                    <a:pos x="14" y="2"/>
                  </a:cxn>
                  <a:cxn ang="0">
                    <a:pos x="10" y="2"/>
                  </a:cxn>
                  <a:cxn ang="0">
                    <a:pos x="6" y="2"/>
                  </a:cxn>
                  <a:cxn ang="0">
                    <a:pos x="0" y="4"/>
                  </a:cxn>
                </a:cxnLst>
                <a:rect l="0" t="0" r="r" b="b"/>
                <a:pathLst>
                  <a:path w="14" h="4">
                    <a:moveTo>
                      <a:pt x="0" y="4"/>
                    </a:moveTo>
                    <a:lnTo>
                      <a:pt x="4" y="2"/>
                    </a:lnTo>
                    <a:lnTo>
                      <a:pt x="8" y="0"/>
                    </a:lnTo>
                    <a:lnTo>
                      <a:pt x="10" y="0"/>
                    </a:lnTo>
                    <a:lnTo>
                      <a:pt x="14" y="2"/>
                    </a:lnTo>
                    <a:lnTo>
                      <a:pt x="10" y="2"/>
                    </a:lnTo>
                    <a:lnTo>
                      <a:pt x="6" y="2"/>
                    </a:lnTo>
                    <a:lnTo>
                      <a:pt x="0" y="4"/>
                    </a:lnTo>
                    <a:close/>
                  </a:path>
                </a:pathLst>
              </a:custGeom>
              <a:solidFill>
                <a:srgbClr val="000000"/>
              </a:solidFill>
              <a:ln w="9525">
                <a:noFill/>
                <a:round/>
                <a:headEnd/>
                <a:tailEnd/>
              </a:ln>
            </p:spPr>
            <p:txBody>
              <a:bodyPr/>
              <a:lstStyle/>
              <a:p>
                <a:endParaRPr lang="en-US"/>
              </a:p>
            </p:txBody>
          </p:sp>
          <p:sp>
            <p:nvSpPr>
              <p:cNvPr id="431286" name="Freeform 182"/>
              <p:cNvSpPr>
                <a:spLocks/>
              </p:cNvSpPr>
              <p:nvPr/>
            </p:nvSpPr>
            <p:spPr bwMode="auto">
              <a:xfrm>
                <a:off x="4305" y="651"/>
                <a:ext cx="11" cy="11"/>
              </a:xfrm>
              <a:custGeom>
                <a:avLst/>
                <a:gdLst/>
                <a:ahLst/>
                <a:cxnLst>
                  <a:cxn ang="0">
                    <a:pos x="22" y="0"/>
                  </a:cxn>
                  <a:cxn ang="0">
                    <a:pos x="18" y="0"/>
                  </a:cxn>
                  <a:cxn ang="0">
                    <a:pos x="10" y="2"/>
                  </a:cxn>
                  <a:cxn ang="0">
                    <a:pos x="4" y="2"/>
                  </a:cxn>
                  <a:cxn ang="0">
                    <a:pos x="0" y="0"/>
                  </a:cxn>
                  <a:cxn ang="0">
                    <a:pos x="4" y="2"/>
                  </a:cxn>
                  <a:cxn ang="0">
                    <a:pos x="8" y="2"/>
                  </a:cxn>
                  <a:cxn ang="0">
                    <a:pos x="10" y="4"/>
                  </a:cxn>
                  <a:cxn ang="0">
                    <a:pos x="12" y="6"/>
                  </a:cxn>
                  <a:cxn ang="0">
                    <a:pos x="12" y="12"/>
                  </a:cxn>
                  <a:cxn ang="0">
                    <a:pos x="12" y="18"/>
                  </a:cxn>
                  <a:cxn ang="0">
                    <a:pos x="12" y="22"/>
                  </a:cxn>
                  <a:cxn ang="0">
                    <a:pos x="14" y="16"/>
                  </a:cxn>
                  <a:cxn ang="0">
                    <a:pos x="14" y="12"/>
                  </a:cxn>
                  <a:cxn ang="0">
                    <a:pos x="14" y="6"/>
                  </a:cxn>
                  <a:cxn ang="0">
                    <a:pos x="16" y="4"/>
                  </a:cxn>
                  <a:cxn ang="0">
                    <a:pos x="16" y="2"/>
                  </a:cxn>
                  <a:cxn ang="0">
                    <a:pos x="22" y="0"/>
                  </a:cxn>
                </a:cxnLst>
                <a:rect l="0" t="0" r="r" b="b"/>
                <a:pathLst>
                  <a:path w="22" h="22">
                    <a:moveTo>
                      <a:pt x="22" y="0"/>
                    </a:moveTo>
                    <a:lnTo>
                      <a:pt x="18" y="0"/>
                    </a:lnTo>
                    <a:lnTo>
                      <a:pt x="10" y="2"/>
                    </a:lnTo>
                    <a:lnTo>
                      <a:pt x="4" y="2"/>
                    </a:lnTo>
                    <a:lnTo>
                      <a:pt x="0" y="0"/>
                    </a:lnTo>
                    <a:lnTo>
                      <a:pt x="4" y="2"/>
                    </a:lnTo>
                    <a:lnTo>
                      <a:pt x="8" y="2"/>
                    </a:lnTo>
                    <a:lnTo>
                      <a:pt x="10" y="4"/>
                    </a:lnTo>
                    <a:lnTo>
                      <a:pt x="12" y="6"/>
                    </a:lnTo>
                    <a:lnTo>
                      <a:pt x="12" y="12"/>
                    </a:lnTo>
                    <a:lnTo>
                      <a:pt x="12" y="18"/>
                    </a:lnTo>
                    <a:lnTo>
                      <a:pt x="12" y="22"/>
                    </a:lnTo>
                    <a:lnTo>
                      <a:pt x="14" y="16"/>
                    </a:lnTo>
                    <a:lnTo>
                      <a:pt x="14" y="12"/>
                    </a:lnTo>
                    <a:lnTo>
                      <a:pt x="14" y="6"/>
                    </a:lnTo>
                    <a:lnTo>
                      <a:pt x="16" y="4"/>
                    </a:lnTo>
                    <a:lnTo>
                      <a:pt x="16" y="2"/>
                    </a:lnTo>
                    <a:lnTo>
                      <a:pt x="22" y="0"/>
                    </a:lnTo>
                    <a:close/>
                  </a:path>
                </a:pathLst>
              </a:custGeom>
              <a:solidFill>
                <a:srgbClr val="000000"/>
              </a:solidFill>
              <a:ln w="9525">
                <a:noFill/>
                <a:round/>
                <a:headEnd/>
                <a:tailEnd/>
              </a:ln>
            </p:spPr>
            <p:txBody>
              <a:bodyPr/>
              <a:lstStyle/>
              <a:p>
                <a:endParaRPr lang="en-US"/>
              </a:p>
            </p:txBody>
          </p:sp>
          <p:sp>
            <p:nvSpPr>
              <p:cNvPr id="431287" name="Freeform 183"/>
              <p:cNvSpPr>
                <a:spLocks/>
              </p:cNvSpPr>
              <p:nvPr/>
            </p:nvSpPr>
            <p:spPr bwMode="auto">
              <a:xfrm>
                <a:off x="4315" y="672"/>
                <a:ext cx="17" cy="6"/>
              </a:xfrm>
              <a:custGeom>
                <a:avLst/>
                <a:gdLst/>
                <a:ahLst/>
                <a:cxnLst>
                  <a:cxn ang="0">
                    <a:pos x="0" y="8"/>
                  </a:cxn>
                  <a:cxn ang="0">
                    <a:pos x="6" y="4"/>
                  </a:cxn>
                  <a:cxn ang="0">
                    <a:pos x="12" y="2"/>
                  </a:cxn>
                  <a:cxn ang="0">
                    <a:pos x="16" y="2"/>
                  </a:cxn>
                  <a:cxn ang="0">
                    <a:pos x="22" y="2"/>
                  </a:cxn>
                  <a:cxn ang="0">
                    <a:pos x="30" y="2"/>
                  </a:cxn>
                  <a:cxn ang="0">
                    <a:pos x="36" y="0"/>
                  </a:cxn>
                  <a:cxn ang="0">
                    <a:pos x="34" y="2"/>
                  </a:cxn>
                  <a:cxn ang="0">
                    <a:pos x="32" y="4"/>
                  </a:cxn>
                  <a:cxn ang="0">
                    <a:pos x="30" y="8"/>
                  </a:cxn>
                  <a:cxn ang="0">
                    <a:pos x="28" y="11"/>
                  </a:cxn>
                  <a:cxn ang="0">
                    <a:pos x="26" y="11"/>
                  </a:cxn>
                  <a:cxn ang="0">
                    <a:pos x="22" y="9"/>
                  </a:cxn>
                  <a:cxn ang="0">
                    <a:pos x="14" y="8"/>
                  </a:cxn>
                  <a:cxn ang="0">
                    <a:pos x="6" y="6"/>
                  </a:cxn>
                  <a:cxn ang="0">
                    <a:pos x="4" y="6"/>
                  </a:cxn>
                  <a:cxn ang="0">
                    <a:pos x="0" y="8"/>
                  </a:cxn>
                </a:cxnLst>
                <a:rect l="0" t="0" r="r" b="b"/>
                <a:pathLst>
                  <a:path w="36" h="11">
                    <a:moveTo>
                      <a:pt x="0" y="8"/>
                    </a:moveTo>
                    <a:lnTo>
                      <a:pt x="6" y="4"/>
                    </a:lnTo>
                    <a:lnTo>
                      <a:pt x="12" y="2"/>
                    </a:lnTo>
                    <a:lnTo>
                      <a:pt x="16" y="2"/>
                    </a:lnTo>
                    <a:lnTo>
                      <a:pt x="22" y="2"/>
                    </a:lnTo>
                    <a:lnTo>
                      <a:pt x="30" y="2"/>
                    </a:lnTo>
                    <a:lnTo>
                      <a:pt x="36" y="0"/>
                    </a:lnTo>
                    <a:lnTo>
                      <a:pt x="34" y="2"/>
                    </a:lnTo>
                    <a:lnTo>
                      <a:pt x="32" y="4"/>
                    </a:lnTo>
                    <a:lnTo>
                      <a:pt x="30" y="8"/>
                    </a:lnTo>
                    <a:lnTo>
                      <a:pt x="28" y="11"/>
                    </a:lnTo>
                    <a:lnTo>
                      <a:pt x="26" y="11"/>
                    </a:lnTo>
                    <a:lnTo>
                      <a:pt x="22" y="9"/>
                    </a:lnTo>
                    <a:lnTo>
                      <a:pt x="14" y="8"/>
                    </a:lnTo>
                    <a:lnTo>
                      <a:pt x="6" y="6"/>
                    </a:lnTo>
                    <a:lnTo>
                      <a:pt x="4" y="6"/>
                    </a:lnTo>
                    <a:lnTo>
                      <a:pt x="0" y="8"/>
                    </a:lnTo>
                    <a:close/>
                  </a:path>
                </a:pathLst>
              </a:custGeom>
              <a:solidFill>
                <a:srgbClr val="4C0000"/>
              </a:solidFill>
              <a:ln w="9525">
                <a:noFill/>
                <a:round/>
                <a:headEnd/>
                <a:tailEnd/>
              </a:ln>
            </p:spPr>
            <p:txBody>
              <a:bodyPr/>
              <a:lstStyle/>
              <a:p>
                <a:endParaRPr lang="en-US"/>
              </a:p>
            </p:txBody>
          </p:sp>
          <p:sp>
            <p:nvSpPr>
              <p:cNvPr id="431288" name="Freeform 184"/>
              <p:cNvSpPr>
                <a:spLocks/>
              </p:cNvSpPr>
              <p:nvPr/>
            </p:nvSpPr>
            <p:spPr bwMode="auto">
              <a:xfrm>
                <a:off x="4318" y="687"/>
                <a:ext cx="23" cy="5"/>
              </a:xfrm>
              <a:custGeom>
                <a:avLst/>
                <a:gdLst/>
                <a:ahLst/>
                <a:cxnLst>
                  <a:cxn ang="0">
                    <a:pos x="26" y="0"/>
                  </a:cxn>
                  <a:cxn ang="0">
                    <a:pos x="22" y="4"/>
                  </a:cxn>
                  <a:cxn ang="0">
                    <a:pos x="16" y="8"/>
                  </a:cxn>
                  <a:cxn ang="0">
                    <a:pos x="8" y="10"/>
                  </a:cxn>
                  <a:cxn ang="0">
                    <a:pos x="0" y="10"/>
                  </a:cxn>
                  <a:cxn ang="0">
                    <a:pos x="16" y="10"/>
                  </a:cxn>
                  <a:cxn ang="0">
                    <a:pos x="24" y="10"/>
                  </a:cxn>
                  <a:cxn ang="0">
                    <a:pos x="30" y="10"/>
                  </a:cxn>
                  <a:cxn ang="0">
                    <a:pos x="36" y="8"/>
                  </a:cxn>
                  <a:cxn ang="0">
                    <a:pos x="46" y="4"/>
                  </a:cxn>
                  <a:cxn ang="0">
                    <a:pos x="34" y="6"/>
                  </a:cxn>
                  <a:cxn ang="0">
                    <a:pos x="26" y="8"/>
                  </a:cxn>
                  <a:cxn ang="0">
                    <a:pos x="24" y="8"/>
                  </a:cxn>
                  <a:cxn ang="0">
                    <a:pos x="24" y="6"/>
                  </a:cxn>
                  <a:cxn ang="0">
                    <a:pos x="24" y="4"/>
                  </a:cxn>
                  <a:cxn ang="0">
                    <a:pos x="26" y="0"/>
                  </a:cxn>
                </a:cxnLst>
                <a:rect l="0" t="0" r="r" b="b"/>
                <a:pathLst>
                  <a:path w="46" h="10">
                    <a:moveTo>
                      <a:pt x="26" y="0"/>
                    </a:moveTo>
                    <a:lnTo>
                      <a:pt x="22" y="4"/>
                    </a:lnTo>
                    <a:lnTo>
                      <a:pt x="16" y="8"/>
                    </a:lnTo>
                    <a:lnTo>
                      <a:pt x="8" y="10"/>
                    </a:lnTo>
                    <a:lnTo>
                      <a:pt x="0" y="10"/>
                    </a:lnTo>
                    <a:lnTo>
                      <a:pt x="16" y="10"/>
                    </a:lnTo>
                    <a:lnTo>
                      <a:pt x="24" y="10"/>
                    </a:lnTo>
                    <a:lnTo>
                      <a:pt x="30" y="10"/>
                    </a:lnTo>
                    <a:lnTo>
                      <a:pt x="36" y="8"/>
                    </a:lnTo>
                    <a:lnTo>
                      <a:pt x="46" y="4"/>
                    </a:lnTo>
                    <a:lnTo>
                      <a:pt x="34" y="6"/>
                    </a:lnTo>
                    <a:lnTo>
                      <a:pt x="26" y="8"/>
                    </a:lnTo>
                    <a:lnTo>
                      <a:pt x="24" y="8"/>
                    </a:lnTo>
                    <a:lnTo>
                      <a:pt x="24" y="6"/>
                    </a:lnTo>
                    <a:lnTo>
                      <a:pt x="24" y="4"/>
                    </a:lnTo>
                    <a:lnTo>
                      <a:pt x="26" y="0"/>
                    </a:lnTo>
                    <a:close/>
                  </a:path>
                </a:pathLst>
              </a:custGeom>
              <a:solidFill>
                <a:srgbClr val="4C0000"/>
              </a:solidFill>
              <a:ln w="9525">
                <a:noFill/>
                <a:round/>
                <a:headEnd/>
                <a:tailEnd/>
              </a:ln>
            </p:spPr>
            <p:txBody>
              <a:bodyPr/>
              <a:lstStyle/>
              <a:p>
                <a:endParaRPr lang="en-US"/>
              </a:p>
            </p:txBody>
          </p:sp>
          <p:sp>
            <p:nvSpPr>
              <p:cNvPr id="431289" name="Freeform 185"/>
              <p:cNvSpPr>
                <a:spLocks/>
              </p:cNvSpPr>
              <p:nvPr/>
            </p:nvSpPr>
            <p:spPr bwMode="auto">
              <a:xfrm>
                <a:off x="4284" y="617"/>
                <a:ext cx="15" cy="24"/>
              </a:xfrm>
              <a:custGeom>
                <a:avLst/>
                <a:gdLst/>
                <a:ahLst/>
                <a:cxnLst>
                  <a:cxn ang="0">
                    <a:pos x="30" y="0"/>
                  </a:cxn>
                  <a:cxn ang="0">
                    <a:pos x="28" y="26"/>
                  </a:cxn>
                  <a:cxn ang="0">
                    <a:pos x="30" y="38"/>
                  </a:cxn>
                  <a:cxn ang="0">
                    <a:pos x="30" y="44"/>
                  </a:cxn>
                  <a:cxn ang="0">
                    <a:pos x="30" y="48"/>
                  </a:cxn>
                  <a:cxn ang="0">
                    <a:pos x="28" y="40"/>
                  </a:cxn>
                  <a:cxn ang="0">
                    <a:pos x="26" y="32"/>
                  </a:cxn>
                  <a:cxn ang="0">
                    <a:pos x="24" y="26"/>
                  </a:cxn>
                  <a:cxn ang="0">
                    <a:pos x="22" y="22"/>
                  </a:cxn>
                  <a:cxn ang="0">
                    <a:pos x="18" y="20"/>
                  </a:cxn>
                  <a:cxn ang="0">
                    <a:pos x="10" y="16"/>
                  </a:cxn>
                  <a:cxn ang="0">
                    <a:pos x="4" y="12"/>
                  </a:cxn>
                  <a:cxn ang="0">
                    <a:pos x="0" y="8"/>
                  </a:cxn>
                  <a:cxn ang="0">
                    <a:pos x="0" y="6"/>
                  </a:cxn>
                  <a:cxn ang="0">
                    <a:pos x="0" y="4"/>
                  </a:cxn>
                  <a:cxn ang="0">
                    <a:pos x="0" y="2"/>
                  </a:cxn>
                  <a:cxn ang="0">
                    <a:pos x="4" y="0"/>
                  </a:cxn>
                  <a:cxn ang="0">
                    <a:pos x="8" y="0"/>
                  </a:cxn>
                  <a:cxn ang="0">
                    <a:pos x="14" y="0"/>
                  </a:cxn>
                  <a:cxn ang="0">
                    <a:pos x="24" y="0"/>
                  </a:cxn>
                  <a:cxn ang="0">
                    <a:pos x="30" y="0"/>
                  </a:cxn>
                </a:cxnLst>
                <a:rect l="0" t="0" r="r" b="b"/>
                <a:pathLst>
                  <a:path w="30" h="48">
                    <a:moveTo>
                      <a:pt x="30" y="0"/>
                    </a:moveTo>
                    <a:lnTo>
                      <a:pt x="28" y="26"/>
                    </a:lnTo>
                    <a:lnTo>
                      <a:pt x="30" y="38"/>
                    </a:lnTo>
                    <a:lnTo>
                      <a:pt x="30" y="44"/>
                    </a:lnTo>
                    <a:lnTo>
                      <a:pt x="30" y="48"/>
                    </a:lnTo>
                    <a:lnTo>
                      <a:pt x="28" y="40"/>
                    </a:lnTo>
                    <a:lnTo>
                      <a:pt x="26" y="32"/>
                    </a:lnTo>
                    <a:lnTo>
                      <a:pt x="24" y="26"/>
                    </a:lnTo>
                    <a:lnTo>
                      <a:pt x="22" y="22"/>
                    </a:lnTo>
                    <a:lnTo>
                      <a:pt x="18" y="20"/>
                    </a:lnTo>
                    <a:lnTo>
                      <a:pt x="10" y="16"/>
                    </a:lnTo>
                    <a:lnTo>
                      <a:pt x="4" y="12"/>
                    </a:lnTo>
                    <a:lnTo>
                      <a:pt x="0" y="8"/>
                    </a:lnTo>
                    <a:lnTo>
                      <a:pt x="0" y="6"/>
                    </a:lnTo>
                    <a:lnTo>
                      <a:pt x="0" y="4"/>
                    </a:lnTo>
                    <a:lnTo>
                      <a:pt x="0" y="2"/>
                    </a:lnTo>
                    <a:lnTo>
                      <a:pt x="4" y="0"/>
                    </a:lnTo>
                    <a:lnTo>
                      <a:pt x="8" y="0"/>
                    </a:lnTo>
                    <a:lnTo>
                      <a:pt x="14" y="0"/>
                    </a:lnTo>
                    <a:lnTo>
                      <a:pt x="24" y="0"/>
                    </a:lnTo>
                    <a:lnTo>
                      <a:pt x="30" y="0"/>
                    </a:lnTo>
                    <a:close/>
                  </a:path>
                </a:pathLst>
              </a:custGeom>
              <a:solidFill>
                <a:srgbClr val="FFCCB3"/>
              </a:solidFill>
              <a:ln w="9525">
                <a:noFill/>
                <a:round/>
                <a:headEnd/>
                <a:tailEnd/>
              </a:ln>
            </p:spPr>
            <p:txBody>
              <a:bodyPr/>
              <a:lstStyle/>
              <a:p>
                <a:endParaRPr lang="en-US"/>
              </a:p>
            </p:txBody>
          </p:sp>
          <p:sp>
            <p:nvSpPr>
              <p:cNvPr id="431290" name="Freeform 186"/>
              <p:cNvSpPr>
                <a:spLocks/>
              </p:cNvSpPr>
              <p:nvPr/>
            </p:nvSpPr>
            <p:spPr bwMode="auto">
              <a:xfrm>
                <a:off x="4276" y="613"/>
                <a:ext cx="23" cy="11"/>
              </a:xfrm>
              <a:custGeom>
                <a:avLst/>
                <a:gdLst/>
                <a:ahLst/>
                <a:cxnLst>
                  <a:cxn ang="0">
                    <a:pos x="46" y="10"/>
                  </a:cxn>
                  <a:cxn ang="0">
                    <a:pos x="46" y="6"/>
                  </a:cxn>
                  <a:cxn ang="0">
                    <a:pos x="44" y="2"/>
                  </a:cxn>
                  <a:cxn ang="0">
                    <a:pos x="40" y="2"/>
                  </a:cxn>
                  <a:cxn ang="0">
                    <a:pos x="38" y="2"/>
                  </a:cxn>
                  <a:cxn ang="0">
                    <a:pos x="32" y="2"/>
                  </a:cxn>
                  <a:cxn ang="0">
                    <a:pos x="28" y="0"/>
                  </a:cxn>
                  <a:cxn ang="0">
                    <a:pos x="24" y="0"/>
                  </a:cxn>
                  <a:cxn ang="0">
                    <a:pos x="20" y="0"/>
                  </a:cxn>
                  <a:cxn ang="0">
                    <a:pos x="8" y="2"/>
                  </a:cxn>
                  <a:cxn ang="0">
                    <a:pos x="4" y="2"/>
                  </a:cxn>
                  <a:cxn ang="0">
                    <a:pos x="0" y="2"/>
                  </a:cxn>
                  <a:cxn ang="0">
                    <a:pos x="12" y="8"/>
                  </a:cxn>
                  <a:cxn ang="0">
                    <a:pos x="14" y="10"/>
                  </a:cxn>
                  <a:cxn ang="0">
                    <a:pos x="14" y="14"/>
                  </a:cxn>
                  <a:cxn ang="0">
                    <a:pos x="12" y="16"/>
                  </a:cxn>
                  <a:cxn ang="0">
                    <a:pos x="14" y="16"/>
                  </a:cxn>
                  <a:cxn ang="0">
                    <a:pos x="16" y="16"/>
                  </a:cxn>
                  <a:cxn ang="0">
                    <a:pos x="22" y="18"/>
                  </a:cxn>
                  <a:cxn ang="0">
                    <a:pos x="26" y="20"/>
                  </a:cxn>
                  <a:cxn ang="0">
                    <a:pos x="28" y="20"/>
                  </a:cxn>
                  <a:cxn ang="0">
                    <a:pos x="38" y="22"/>
                  </a:cxn>
                  <a:cxn ang="0">
                    <a:pos x="42" y="22"/>
                  </a:cxn>
                  <a:cxn ang="0">
                    <a:pos x="44" y="20"/>
                  </a:cxn>
                  <a:cxn ang="0">
                    <a:pos x="44" y="14"/>
                  </a:cxn>
                  <a:cxn ang="0">
                    <a:pos x="46" y="10"/>
                  </a:cxn>
                </a:cxnLst>
                <a:rect l="0" t="0" r="r" b="b"/>
                <a:pathLst>
                  <a:path w="46" h="22">
                    <a:moveTo>
                      <a:pt x="46" y="10"/>
                    </a:moveTo>
                    <a:lnTo>
                      <a:pt x="46" y="6"/>
                    </a:lnTo>
                    <a:lnTo>
                      <a:pt x="44" y="2"/>
                    </a:lnTo>
                    <a:lnTo>
                      <a:pt x="40" y="2"/>
                    </a:lnTo>
                    <a:lnTo>
                      <a:pt x="38" y="2"/>
                    </a:lnTo>
                    <a:lnTo>
                      <a:pt x="32" y="2"/>
                    </a:lnTo>
                    <a:lnTo>
                      <a:pt x="28" y="0"/>
                    </a:lnTo>
                    <a:lnTo>
                      <a:pt x="24" y="0"/>
                    </a:lnTo>
                    <a:lnTo>
                      <a:pt x="20" y="0"/>
                    </a:lnTo>
                    <a:lnTo>
                      <a:pt x="8" y="2"/>
                    </a:lnTo>
                    <a:lnTo>
                      <a:pt x="4" y="2"/>
                    </a:lnTo>
                    <a:lnTo>
                      <a:pt x="0" y="2"/>
                    </a:lnTo>
                    <a:lnTo>
                      <a:pt x="12" y="8"/>
                    </a:lnTo>
                    <a:lnTo>
                      <a:pt x="14" y="10"/>
                    </a:lnTo>
                    <a:lnTo>
                      <a:pt x="14" y="14"/>
                    </a:lnTo>
                    <a:lnTo>
                      <a:pt x="12" y="16"/>
                    </a:lnTo>
                    <a:lnTo>
                      <a:pt x="14" y="16"/>
                    </a:lnTo>
                    <a:lnTo>
                      <a:pt x="16" y="16"/>
                    </a:lnTo>
                    <a:lnTo>
                      <a:pt x="22" y="18"/>
                    </a:lnTo>
                    <a:lnTo>
                      <a:pt x="26" y="20"/>
                    </a:lnTo>
                    <a:lnTo>
                      <a:pt x="28" y="20"/>
                    </a:lnTo>
                    <a:lnTo>
                      <a:pt x="38" y="22"/>
                    </a:lnTo>
                    <a:lnTo>
                      <a:pt x="42" y="22"/>
                    </a:lnTo>
                    <a:lnTo>
                      <a:pt x="44" y="20"/>
                    </a:lnTo>
                    <a:lnTo>
                      <a:pt x="44" y="14"/>
                    </a:lnTo>
                    <a:lnTo>
                      <a:pt x="46" y="10"/>
                    </a:lnTo>
                    <a:close/>
                  </a:path>
                </a:pathLst>
              </a:custGeom>
              <a:solidFill>
                <a:srgbClr val="330000"/>
              </a:solidFill>
              <a:ln w="9525">
                <a:noFill/>
                <a:round/>
                <a:headEnd/>
                <a:tailEnd/>
              </a:ln>
            </p:spPr>
            <p:txBody>
              <a:bodyPr/>
              <a:lstStyle/>
              <a:p>
                <a:endParaRPr lang="en-US"/>
              </a:p>
            </p:txBody>
          </p:sp>
          <p:sp>
            <p:nvSpPr>
              <p:cNvPr id="431291" name="Freeform 187"/>
              <p:cNvSpPr>
                <a:spLocks/>
              </p:cNvSpPr>
              <p:nvPr/>
            </p:nvSpPr>
            <p:spPr bwMode="auto">
              <a:xfrm>
                <a:off x="4278" y="614"/>
                <a:ext cx="20" cy="9"/>
              </a:xfrm>
              <a:custGeom>
                <a:avLst/>
                <a:gdLst/>
                <a:ahLst/>
                <a:cxnLst>
                  <a:cxn ang="0">
                    <a:pos x="32" y="10"/>
                  </a:cxn>
                  <a:cxn ang="0">
                    <a:pos x="30" y="12"/>
                  </a:cxn>
                  <a:cxn ang="0">
                    <a:pos x="24" y="16"/>
                  </a:cxn>
                  <a:cxn ang="0">
                    <a:pos x="28" y="14"/>
                  </a:cxn>
                  <a:cxn ang="0">
                    <a:pos x="32" y="12"/>
                  </a:cxn>
                  <a:cxn ang="0">
                    <a:pos x="34" y="10"/>
                  </a:cxn>
                  <a:cxn ang="0">
                    <a:pos x="36" y="10"/>
                  </a:cxn>
                  <a:cxn ang="0">
                    <a:pos x="38" y="10"/>
                  </a:cxn>
                  <a:cxn ang="0">
                    <a:pos x="38" y="12"/>
                  </a:cxn>
                  <a:cxn ang="0">
                    <a:pos x="40" y="18"/>
                  </a:cxn>
                  <a:cxn ang="0">
                    <a:pos x="40" y="8"/>
                  </a:cxn>
                  <a:cxn ang="0">
                    <a:pos x="40" y="4"/>
                  </a:cxn>
                  <a:cxn ang="0">
                    <a:pos x="38" y="4"/>
                  </a:cxn>
                  <a:cxn ang="0">
                    <a:pos x="36" y="2"/>
                  </a:cxn>
                  <a:cxn ang="0">
                    <a:pos x="32" y="2"/>
                  </a:cxn>
                  <a:cxn ang="0">
                    <a:pos x="28" y="2"/>
                  </a:cxn>
                  <a:cxn ang="0">
                    <a:pos x="24" y="0"/>
                  </a:cxn>
                  <a:cxn ang="0">
                    <a:pos x="18" y="0"/>
                  </a:cxn>
                  <a:cxn ang="0">
                    <a:pos x="12" y="0"/>
                  </a:cxn>
                  <a:cxn ang="0">
                    <a:pos x="8" y="0"/>
                  </a:cxn>
                  <a:cxn ang="0">
                    <a:pos x="0" y="2"/>
                  </a:cxn>
                  <a:cxn ang="0">
                    <a:pos x="8" y="2"/>
                  </a:cxn>
                  <a:cxn ang="0">
                    <a:pos x="14" y="4"/>
                  </a:cxn>
                  <a:cxn ang="0">
                    <a:pos x="16" y="8"/>
                  </a:cxn>
                  <a:cxn ang="0">
                    <a:pos x="14" y="10"/>
                  </a:cxn>
                  <a:cxn ang="0">
                    <a:pos x="8" y="14"/>
                  </a:cxn>
                  <a:cxn ang="0">
                    <a:pos x="12" y="12"/>
                  </a:cxn>
                  <a:cxn ang="0">
                    <a:pos x="14" y="12"/>
                  </a:cxn>
                  <a:cxn ang="0">
                    <a:pos x="18" y="12"/>
                  </a:cxn>
                  <a:cxn ang="0">
                    <a:pos x="18" y="14"/>
                  </a:cxn>
                  <a:cxn ang="0">
                    <a:pos x="20" y="14"/>
                  </a:cxn>
                  <a:cxn ang="0">
                    <a:pos x="22" y="16"/>
                  </a:cxn>
                  <a:cxn ang="0">
                    <a:pos x="24" y="14"/>
                  </a:cxn>
                  <a:cxn ang="0">
                    <a:pos x="26" y="10"/>
                  </a:cxn>
                  <a:cxn ang="0">
                    <a:pos x="32" y="10"/>
                  </a:cxn>
                </a:cxnLst>
                <a:rect l="0" t="0" r="r" b="b"/>
                <a:pathLst>
                  <a:path w="40" h="18">
                    <a:moveTo>
                      <a:pt x="32" y="10"/>
                    </a:moveTo>
                    <a:lnTo>
                      <a:pt x="30" y="12"/>
                    </a:lnTo>
                    <a:lnTo>
                      <a:pt x="24" y="16"/>
                    </a:lnTo>
                    <a:lnTo>
                      <a:pt x="28" y="14"/>
                    </a:lnTo>
                    <a:lnTo>
                      <a:pt x="32" y="12"/>
                    </a:lnTo>
                    <a:lnTo>
                      <a:pt x="34" y="10"/>
                    </a:lnTo>
                    <a:lnTo>
                      <a:pt x="36" y="10"/>
                    </a:lnTo>
                    <a:lnTo>
                      <a:pt x="38" y="10"/>
                    </a:lnTo>
                    <a:lnTo>
                      <a:pt x="38" y="12"/>
                    </a:lnTo>
                    <a:lnTo>
                      <a:pt x="40" y="18"/>
                    </a:lnTo>
                    <a:lnTo>
                      <a:pt x="40" y="8"/>
                    </a:lnTo>
                    <a:lnTo>
                      <a:pt x="40" y="4"/>
                    </a:lnTo>
                    <a:lnTo>
                      <a:pt x="38" y="4"/>
                    </a:lnTo>
                    <a:lnTo>
                      <a:pt x="36" y="2"/>
                    </a:lnTo>
                    <a:lnTo>
                      <a:pt x="32" y="2"/>
                    </a:lnTo>
                    <a:lnTo>
                      <a:pt x="28" y="2"/>
                    </a:lnTo>
                    <a:lnTo>
                      <a:pt x="24" y="0"/>
                    </a:lnTo>
                    <a:lnTo>
                      <a:pt x="18" y="0"/>
                    </a:lnTo>
                    <a:lnTo>
                      <a:pt x="12" y="0"/>
                    </a:lnTo>
                    <a:lnTo>
                      <a:pt x="8" y="0"/>
                    </a:lnTo>
                    <a:lnTo>
                      <a:pt x="0" y="2"/>
                    </a:lnTo>
                    <a:lnTo>
                      <a:pt x="8" y="2"/>
                    </a:lnTo>
                    <a:lnTo>
                      <a:pt x="14" y="4"/>
                    </a:lnTo>
                    <a:lnTo>
                      <a:pt x="16" y="8"/>
                    </a:lnTo>
                    <a:lnTo>
                      <a:pt x="14" y="10"/>
                    </a:lnTo>
                    <a:lnTo>
                      <a:pt x="8" y="14"/>
                    </a:lnTo>
                    <a:lnTo>
                      <a:pt x="12" y="12"/>
                    </a:lnTo>
                    <a:lnTo>
                      <a:pt x="14" y="12"/>
                    </a:lnTo>
                    <a:lnTo>
                      <a:pt x="18" y="12"/>
                    </a:lnTo>
                    <a:lnTo>
                      <a:pt x="18" y="14"/>
                    </a:lnTo>
                    <a:lnTo>
                      <a:pt x="20" y="14"/>
                    </a:lnTo>
                    <a:lnTo>
                      <a:pt x="22" y="16"/>
                    </a:lnTo>
                    <a:lnTo>
                      <a:pt x="24" y="14"/>
                    </a:lnTo>
                    <a:lnTo>
                      <a:pt x="26" y="10"/>
                    </a:lnTo>
                    <a:lnTo>
                      <a:pt x="32" y="10"/>
                    </a:lnTo>
                    <a:close/>
                  </a:path>
                </a:pathLst>
              </a:custGeom>
              <a:solidFill>
                <a:srgbClr val="000000"/>
              </a:solidFill>
              <a:ln w="9525">
                <a:noFill/>
                <a:round/>
                <a:headEnd/>
                <a:tailEnd/>
              </a:ln>
            </p:spPr>
            <p:txBody>
              <a:bodyPr/>
              <a:lstStyle/>
              <a:p>
                <a:endParaRPr lang="en-US"/>
              </a:p>
            </p:txBody>
          </p:sp>
          <p:sp>
            <p:nvSpPr>
              <p:cNvPr id="431292" name="Freeform 188"/>
              <p:cNvSpPr>
                <a:spLocks/>
              </p:cNvSpPr>
              <p:nvPr/>
            </p:nvSpPr>
            <p:spPr bwMode="auto">
              <a:xfrm>
                <a:off x="4315" y="613"/>
                <a:ext cx="18" cy="6"/>
              </a:xfrm>
              <a:custGeom>
                <a:avLst/>
                <a:gdLst/>
                <a:ahLst/>
                <a:cxnLst>
                  <a:cxn ang="0">
                    <a:pos x="0" y="12"/>
                  </a:cxn>
                  <a:cxn ang="0">
                    <a:pos x="4" y="8"/>
                  </a:cxn>
                  <a:cxn ang="0">
                    <a:pos x="10" y="6"/>
                  </a:cxn>
                  <a:cxn ang="0">
                    <a:pos x="18" y="8"/>
                  </a:cxn>
                  <a:cxn ang="0">
                    <a:pos x="22" y="8"/>
                  </a:cxn>
                  <a:cxn ang="0">
                    <a:pos x="28" y="6"/>
                  </a:cxn>
                  <a:cxn ang="0">
                    <a:pos x="34" y="4"/>
                  </a:cxn>
                  <a:cxn ang="0">
                    <a:pos x="38" y="0"/>
                  </a:cxn>
                  <a:cxn ang="0">
                    <a:pos x="32" y="6"/>
                  </a:cxn>
                  <a:cxn ang="0">
                    <a:pos x="28" y="10"/>
                  </a:cxn>
                  <a:cxn ang="0">
                    <a:pos x="24" y="12"/>
                  </a:cxn>
                  <a:cxn ang="0">
                    <a:pos x="20" y="12"/>
                  </a:cxn>
                  <a:cxn ang="0">
                    <a:pos x="8" y="10"/>
                  </a:cxn>
                  <a:cxn ang="0">
                    <a:pos x="0" y="12"/>
                  </a:cxn>
                </a:cxnLst>
                <a:rect l="0" t="0" r="r" b="b"/>
                <a:pathLst>
                  <a:path w="38" h="12">
                    <a:moveTo>
                      <a:pt x="0" y="12"/>
                    </a:moveTo>
                    <a:lnTo>
                      <a:pt x="4" y="8"/>
                    </a:lnTo>
                    <a:lnTo>
                      <a:pt x="10" y="6"/>
                    </a:lnTo>
                    <a:lnTo>
                      <a:pt x="18" y="8"/>
                    </a:lnTo>
                    <a:lnTo>
                      <a:pt x="22" y="8"/>
                    </a:lnTo>
                    <a:lnTo>
                      <a:pt x="28" y="6"/>
                    </a:lnTo>
                    <a:lnTo>
                      <a:pt x="34" y="4"/>
                    </a:lnTo>
                    <a:lnTo>
                      <a:pt x="38" y="0"/>
                    </a:lnTo>
                    <a:lnTo>
                      <a:pt x="32" y="6"/>
                    </a:lnTo>
                    <a:lnTo>
                      <a:pt x="28" y="10"/>
                    </a:lnTo>
                    <a:lnTo>
                      <a:pt x="24" y="12"/>
                    </a:lnTo>
                    <a:lnTo>
                      <a:pt x="20" y="12"/>
                    </a:lnTo>
                    <a:lnTo>
                      <a:pt x="8" y="10"/>
                    </a:lnTo>
                    <a:lnTo>
                      <a:pt x="0" y="12"/>
                    </a:lnTo>
                    <a:close/>
                  </a:path>
                </a:pathLst>
              </a:custGeom>
              <a:solidFill>
                <a:srgbClr val="000000"/>
              </a:solidFill>
              <a:ln w="9525">
                <a:noFill/>
                <a:round/>
                <a:headEnd/>
                <a:tailEnd/>
              </a:ln>
            </p:spPr>
            <p:txBody>
              <a:bodyPr/>
              <a:lstStyle/>
              <a:p>
                <a:endParaRPr lang="en-US"/>
              </a:p>
            </p:txBody>
          </p:sp>
          <p:sp>
            <p:nvSpPr>
              <p:cNvPr id="431293" name="Freeform 189"/>
              <p:cNvSpPr>
                <a:spLocks/>
              </p:cNvSpPr>
              <p:nvPr/>
            </p:nvSpPr>
            <p:spPr bwMode="auto">
              <a:xfrm>
                <a:off x="4382" y="571"/>
                <a:ext cx="11" cy="15"/>
              </a:xfrm>
              <a:custGeom>
                <a:avLst/>
                <a:gdLst/>
                <a:ahLst/>
                <a:cxnLst>
                  <a:cxn ang="0">
                    <a:pos x="0" y="6"/>
                  </a:cxn>
                  <a:cxn ang="0">
                    <a:pos x="6" y="2"/>
                  </a:cxn>
                  <a:cxn ang="0">
                    <a:pos x="8" y="0"/>
                  </a:cxn>
                  <a:cxn ang="0">
                    <a:pos x="10" y="0"/>
                  </a:cxn>
                  <a:cxn ang="0">
                    <a:pos x="14" y="0"/>
                  </a:cxn>
                  <a:cxn ang="0">
                    <a:pos x="16" y="2"/>
                  </a:cxn>
                  <a:cxn ang="0">
                    <a:pos x="18" y="6"/>
                  </a:cxn>
                  <a:cxn ang="0">
                    <a:pos x="20" y="12"/>
                  </a:cxn>
                  <a:cxn ang="0">
                    <a:pos x="22" y="30"/>
                  </a:cxn>
                  <a:cxn ang="0">
                    <a:pos x="22" y="26"/>
                  </a:cxn>
                  <a:cxn ang="0">
                    <a:pos x="20" y="22"/>
                  </a:cxn>
                  <a:cxn ang="0">
                    <a:pos x="18" y="16"/>
                  </a:cxn>
                  <a:cxn ang="0">
                    <a:pos x="14" y="12"/>
                  </a:cxn>
                  <a:cxn ang="0">
                    <a:pos x="14" y="8"/>
                  </a:cxn>
                  <a:cxn ang="0">
                    <a:pos x="12" y="6"/>
                  </a:cxn>
                  <a:cxn ang="0">
                    <a:pos x="12" y="4"/>
                  </a:cxn>
                  <a:cxn ang="0">
                    <a:pos x="8" y="4"/>
                  </a:cxn>
                  <a:cxn ang="0">
                    <a:pos x="4" y="4"/>
                  </a:cxn>
                  <a:cxn ang="0">
                    <a:pos x="0" y="6"/>
                  </a:cxn>
                </a:cxnLst>
                <a:rect l="0" t="0" r="r" b="b"/>
                <a:pathLst>
                  <a:path w="22" h="30">
                    <a:moveTo>
                      <a:pt x="0" y="6"/>
                    </a:moveTo>
                    <a:lnTo>
                      <a:pt x="6" y="2"/>
                    </a:lnTo>
                    <a:lnTo>
                      <a:pt x="8" y="0"/>
                    </a:lnTo>
                    <a:lnTo>
                      <a:pt x="10" y="0"/>
                    </a:lnTo>
                    <a:lnTo>
                      <a:pt x="14" y="0"/>
                    </a:lnTo>
                    <a:lnTo>
                      <a:pt x="16" y="2"/>
                    </a:lnTo>
                    <a:lnTo>
                      <a:pt x="18" y="6"/>
                    </a:lnTo>
                    <a:lnTo>
                      <a:pt x="20" y="12"/>
                    </a:lnTo>
                    <a:lnTo>
                      <a:pt x="22" y="30"/>
                    </a:lnTo>
                    <a:lnTo>
                      <a:pt x="22" y="26"/>
                    </a:lnTo>
                    <a:lnTo>
                      <a:pt x="20" y="22"/>
                    </a:lnTo>
                    <a:lnTo>
                      <a:pt x="18" y="16"/>
                    </a:lnTo>
                    <a:lnTo>
                      <a:pt x="14" y="12"/>
                    </a:lnTo>
                    <a:lnTo>
                      <a:pt x="14" y="8"/>
                    </a:lnTo>
                    <a:lnTo>
                      <a:pt x="12" y="6"/>
                    </a:lnTo>
                    <a:lnTo>
                      <a:pt x="12" y="4"/>
                    </a:lnTo>
                    <a:lnTo>
                      <a:pt x="8" y="4"/>
                    </a:lnTo>
                    <a:lnTo>
                      <a:pt x="4" y="4"/>
                    </a:lnTo>
                    <a:lnTo>
                      <a:pt x="0" y="6"/>
                    </a:lnTo>
                    <a:close/>
                  </a:path>
                </a:pathLst>
              </a:custGeom>
              <a:solidFill>
                <a:srgbClr val="B3664C"/>
              </a:solidFill>
              <a:ln w="9525">
                <a:noFill/>
                <a:round/>
                <a:headEnd/>
                <a:tailEnd/>
              </a:ln>
            </p:spPr>
            <p:txBody>
              <a:bodyPr/>
              <a:lstStyle/>
              <a:p>
                <a:endParaRPr lang="en-US"/>
              </a:p>
            </p:txBody>
          </p:sp>
          <p:sp>
            <p:nvSpPr>
              <p:cNvPr id="431294" name="Freeform 190"/>
              <p:cNvSpPr>
                <a:spLocks/>
              </p:cNvSpPr>
              <p:nvPr/>
            </p:nvSpPr>
            <p:spPr bwMode="auto">
              <a:xfrm>
                <a:off x="4376" y="577"/>
                <a:ext cx="13" cy="28"/>
              </a:xfrm>
              <a:custGeom>
                <a:avLst/>
                <a:gdLst/>
                <a:ahLst/>
                <a:cxnLst>
                  <a:cxn ang="0">
                    <a:pos x="7" y="0"/>
                  </a:cxn>
                  <a:cxn ang="0">
                    <a:pos x="5" y="2"/>
                  </a:cxn>
                  <a:cxn ang="0">
                    <a:pos x="5" y="4"/>
                  </a:cxn>
                  <a:cxn ang="0">
                    <a:pos x="7" y="6"/>
                  </a:cxn>
                  <a:cxn ang="0">
                    <a:pos x="7" y="10"/>
                  </a:cxn>
                  <a:cxn ang="0">
                    <a:pos x="5" y="14"/>
                  </a:cxn>
                  <a:cxn ang="0">
                    <a:pos x="1" y="20"/>
                  </a:cxn>
                  <a:cxn ang="0">
                    <a:pos x="5" y="22"/>
                  </a:cxn>
                  <a:cxn ang="0">
                    <a:pos x="7" y="24"/>
                  </a:cxn>
                  <a:cxn ang="0">
                    <a:pos x="7" y="26"/>
                  </a:cxn>
                  <a:cxn ang="0">
                    <a:pos x="9" y="30"/>
                  </a:cxn>
                  <a:cxn ang="0">
                    <a:pos x="9" y="34"/>
                  </a:cxn>
                  <a:cxn ang="0">
                    <a:pos x="9" y="38"/>
                  </a:cxn>
                  <a:cxn ang="0">
                    <a:pos x="7" y="42"/>
                  </a:cxn>
                  <a:cxn ang="0">
                    <a:pos x="3" y="44"/>
                  </a:cxn>
                  <a:cxn ang="0">
                    <a:pos x="1" y="46"/>
                  </a:cxn>
                  <a:cxn ang="0">
                    <a:pos x="1" y="48"/>
                  </a:cxn>
                  <a:cxn ang="0">
                    <a:pos x="0" y="52"/>
                  </a:cxn>
                  <a:cxn ang="0">
                    <a:pos x="1" y="54"/>
                  </a:cxn>
                  <a:cxn ang="0">
                    <a:pos x="1" y="56"/>
                  </a:cxn>
                  <a:cxn ang="0">
                    <a:pos x="3" y="56"/>
                  </a:cxn>
                  <a:cxn ang="0">
                    <a:pos x="5" y="56"/>
                  </a:cxn>
                  <a:cxn ang="0">
                    <a:pos x="7" y="54"/>
                  </a:cxn>
                  <a:cxn ang="0">
                    <a:pos x="11" y="44"/>
                  </a:cxn>
                  <a:cxn ang="0">
                    <a:pos x="15" y="40"/>
                  </a:cxn>
                  <a:cxn ang="0">
                    <a:pos x="17" y="38"/>
                  </a:cxn>
                  <a:cxn ang="0">
                    <a:pos x="21" y="36"/>
                  </a:cxn>
                  <a:cxn ang="0">
                    <a:pos x="23" y="34"/>
                  </a:cxn>
                  <a:cxn ang="0">
                    <a:pos x="25" y="28"/>
                  </a:cxn>
                  <a:cxn ang="0">
                    <a:pos x="25" y="26"/>
                  </a:cxn>
                  <a:cxn ang="0">
                    <a:pos x="25" y="22"/>
                  </a:cxn>
                  <a:cxn ang="0">
                    <a:pos x="21" y="16"/>
                  </a:cxn>
                  <a:cxn ang="0">
                    <a:pos x="17" y="14"/>
                  </a:cxn>
                  <a:cxn ang="0">
                    <a:pos x="13" y="12"/>
                  </a:cxn>
                  <a:cxn ang="0">
                    <a:pos x="11" y="12"/>
                  </a:cxn>
                  <a:cxn ang="0">
                    <a:pos x="9" y="12"/>
                  </a:cxn>
                  <a:cxn ang="0">
                    <a:pos x="9" y="10"/>
                  </a:cxn>
                  <a:cxn ang="0">
                    <a:pos x="11" y="6"/>
                  </a:cxn>
                  <a:cxn ang="0">
                    <a:pos x="11" y="4"/>
                  </a:cxn>
                  <a:cxn ang="0">
                    <a:pos x="9" y="2"/>
                  </a:cxn>
                  <a:cxn ang="0">
                    <a:pos x="7" y="0"/>
                  </a:cxn>
                </a:cxnLst>
                <a:rect l="0" t="0" r="r" b="b"/>
                <a:pathLst>
                  <a:path w="25" h="56">
                    <a:moveTo>
                      <a:pt x="7" y="0"/>
                    </a:moveTo>
                    <a:lnTo>
                      <a:pt x="5" y="2"/>
                    </a:lnTo>
                    <a:lnTo>
                      <a:pt x="5" y="4"/>
                    </a:lnTo>
                    <a:lnTo>
                      <a:pt x="7" y="6"/>
                    </a:lnTo>
                    <a:lnTo>
                      <a:pt x="7" y="10"/>
                    </a:lnTo>
                    <a:lnTo>
                      <a:pt x="5" y="14"/>
                    </a:lnTo>
                    <a:lnTo>
                      <a:pt x="1" y="20"/>
                    </a:lnTo>
                    <a:lnTo>
                      <a:pt x="5" y="22"/>
                    </a:lnTo>
                    <a:lnTo>
                      <a:pt x="7" y="24"/>
                    </a:lnTo>
                    <a:lnTo>
                      <a:pt x="7" y="26"/>
                    </a:lnTo>
                    <a:lnTo>
                      <a:pt x="9" y="30"/>
                    </a:lnTo>
                    <a:lnTo>
                      <a:pt x="9" y="34"/>
                    </a:lnTo>
                    <a:lnTo>
                      <a:pt x="9" y="38"/>
                    </a:lnTo>
                    <a:lnTo>
                      <a:pt x="7" y="42"/>
                    </a:lnTo>
                    <a:lnTo>
                      <a:pt x="3" y="44"/>
                    </a:lnTo>
                    <a:lnTo>
                      <a:pt x="1" y="46"/>
                    </a:lnTo>
                    <a:lnTo>
                      <a:pt x="1" y="48"/>
                    </a:lnTo>
                    <a:lnTo>
                      <a:pt x="0" y="52"/>
                    </a:lnTo>
                    <a:lnTo>
                      <a:pt x="1" y="54"/>
                    </a:lnTo>
                    <a:lnTo>
                      <a:pt x="1" y="56"/>
                    </a:lnTo>
                    <a:lnTo>
                      <a:pt x="3" y="56"/>
                    </a:lnTo>
                    <a:lnTo>
                      <a:pt x="5" y="56"/>
                    </a:lnTo>
                    <a:lnTo>
                      <a:pt x="7" y="54"/>
                    </a:lnTo>
                    <a:lnTo>
                      <a:pt x="11" y="44"/>
                    </a:lnTo>
                    <a:lnTo>
                      <a:pt x="15" y="40"/>
                    </a:lnTo>
                    <a:lnTo>
                      <a:pt x="17" y="38"/>
                    </a:lnTo>
                    <a:lnTo>
                      <a:pt x="21" y="36"/>
                    </a:lnTo>
                    <a:lnTo>
                      <a:pt x="23" y="34"/>
                    </a:lnTo>
                    <a:lnTo>
                      <a:pt x="25" y="28"/>
                    </a:lnTo>
                    <a:lnTo>
                      <a:pt x="25" y="26"/>
                    </a:lnTo>
                    <a:lnTo>
                      <a:pt x="25" y="22"/>
                    </a:lnTo>
                    <a:lnTo>
                      <a:pt x="21" y="16"/>
                    </a:lnTo>
                    <a:lnTo>
                      <a:pt x="17" y="14"/>
                    </a:lnTo>
                    <a:lnTo>
                      <a:pt x="13" y="12"/>
                    </a:lnTo>
                    <a:lnTo>
                      <a:pt x="11" y="12"/>
                    </a:lnTo>
                    <a:lnTo>
                      <a:pt x="9" y="12"/>
                    </a:lnTo>
                    <a:lnTo>
                      <a:pt x="9" y="10"/>
                    </a:lnTo>
                    <a:lnTo>
                      <a:pt x="11" y="6"/>
                    </a:lnTo>
                    <a:lnTo>
                      <a:pt x="11" y="4"/>
                    </a:lnTo>
                    <a:lnTo>
                      <a:pt x="9" y="2"/>
                    </a:lnTo>
                    <a:lnTo>
                      <a:pt x="7" y="0"/>
                    </a:lnTo>
                    <a:close/>
                  </a:path>
                </a:pathLst>
              </a:custGeom>
              <a:solidFill>
                <a:srgbClr val="E6B399"/>
              </a:solidFill>
              <a:ln w="9525">
                <a:noFill/>
                <a:round/>
                <a:headEnd/>
                <a:tailEnd/>
              </a:ln>
            </p:spPr>
            <p:txBody>
              <a:bodyPr/>
              <a:lstStyle/>
              <a:p>
                <a:endParaRPr lang="en-US"/>
              </a:p>
            </p:txBody>
          </p:sp>
          <p:sp>
            <p:nvSpPr>
              <p:cNvPr id="431295" name="Freeform 191"/>
              <p:cNvSpPr>
                <a:spLocks/>
              </p:cNvSpPr>
              <p:nvPr/>
            </p:nvSpPr>
            <p:spPr bwMode="auto">
              <a:xfrm>
                <a:off x="4377" y="584"/>
                <a:ext cx="10" cy="20"/>
              </a:xfrm>
              <a:custGeom>
                <a:avLst/>
                <a:gdLst/>
                <a:ahLst/>
                <a:cxnLst>
                  <a:cxn ang="0">
                    <a:pos x="6" y="0"/>
                  </a:cxn>
                  <a:cxn ang="0">
                    <a:pos x="12" y="0"/>
                  </a:cxn>
                  <a:cxn ang="0">
                    <a:pos x="16" y="2"/>
                  </a:cxn>
                  <a:cxn ang="0">
                    <a:pos x="18" y="4"/>
                  </a:cxn>
                  <a:cxn ang="0">
                    <a:pos x="20" y="8"/>
                  </a:cxn>
                  <a:cxn ang="0">
                    <a:pos x="20" y="10"/>
                  </a:cxn>
                  <a:cxn ang="0">
                    <a:pos x="20" y="14"/>
                  </a:cxn>
                  <a:cxn ang="0">
                    <a:pos x="20" y="18"/>
                  </a:cxn>
                  <a:cxn ang="0">
                    <a:pos x="20" y="22"/>
                  </a:cxn>
                  <a:cxn ang="0">
                    <a:pos x="18" y="24"/>
                  </a:cxn>
                  <a:cxn ang="0">
                    <a:pos x="16" y="24"/>
                  </a:cxn>
                  <a:cxn ang="0">
                    <a:pos x="12" y="28"/>
                  </a:cxn>
                  <a:cxn ang="0">
                    <a:pos x="10" y="30"/>
                  </a:cxn>
                  <a:cxn ang="0">
                    <a:pos x="6" y="38"/>
                  </a:cxn>
                  <a:cxn ang="0">
                    <a:pos x="4" y="40"/>
                  </a:cxn>
                  <a:cxn ang="0">
                    <a:pos x="2" y="38"/>
                  </a:cxn>
                  <a:cxn ang="0">
                    <a:pos x="0" y="36"/>
                  </a:cxn>
                  <a:cxn ang="0">
                    <a:pos x="2" y="32"/>
                  </a:cxn>
                  <a:cxn ang="0">
                    <a:pos x="6" y="28"/>
                  </a:cxn>
                  <a:cxn ang="0">
                    <a:pos x="8" y="24"/>
                  </a:cxn>
                  <a:cxn ang="0">
                    <a:pos x="8" y="22"/>
                  </a:cxn>
                  <a:cxn ang="0">
                    <a:pos x="8" y="20"/>
                  </a:cxn>
                  <a:cxn ang="0">
                    <a:pos x="8" y="16"/>
                  </a:cxn>
                  <a:cxn ang="0">
                    <a:pos x="6" y="12"/>
                  </a:cxn>
                  <a:cxn ang="0">
                    <a:pos x="10" y="16"/>
                  </a:cxn>
                  <a:cxn ang="0">
                    <a:pos x="10" y="18"/>
                  </a:cxn>
                  <a:cxn ang="0">
                    <a:pos x="10" y="20"/>
                  </a:cxn>
                  <a:cxn ang="0">
                    <a:pos x="10" y="24"/>
                  </a:cxn>
                  <a:cxn ang="0">
                    <a:pos x="10" y="26"/>
                  </a:cxn>
                  <a:cxn ang="0">
                    <a:pos x="12" y="26"/>
                  </a:cxn>
                  <a:cxn ang="0">
                    <a:pos x="12" y="24"/>
                  </a:cxn>
                  <a:cxn ang="0">
                    <a:pos x="14" y="22"/>
                  </a:cxn>
                  <a:cxn ang="0">
                    <a:pos x="14" y="18"/>
                  </a:cxn>
                  <a:cxn ang="0">
                    <a:pos x="12" y="8"/>
                  </a:cxn>
                  <a:cxn ang="0">
                    <a:pos x="10" y="4"/>
                  </a:cxn>
                  <a:cxn ang="0">
                    <a:pos x="6" y="0"/>
                  </a:cxn>
                </a:cxnLst>
                <a:rect l="0" t="0" r="r" b="b"/>
                <a:pathLst>
                  <a:path w="20" h="40">
                    <a:moveTo>
                      <a:pt x="6" y="0"/>
                    </a:moveTo>
                    <a:lnTo>
                      <a:pt x="12" y="0"/>
                    </a:lnTo>
                    <a:lnTo>
                      <a:pt x="16" y="2"/>
                    </a:lnTo>
                    <a:lnTo>
                      <a:pt x="18" y="4"/>
                    </a:lnTo>
                    <a:lnTo>
                      <a:pt x="20" y="8"/>
                    </a:lnTo>
                    <a:lnTo>
                      <a:pt x="20" y="10"/>
                    </a:lnTo>
                    <a:lnTo>
                      <a:pt x="20" y="14"/>
                    </a:lnTo>
                    <a:lnTo>
                      <a:pt x="20" y="18"/>
                    </a:lnTo>
                    <a:lnTo>
                      <a:pt x="20" y="22"/>
                    </a:lnTo>
                    <a:lnTo>
                      <a:pt x="18" y="24"/>
                    </a:lnTo>
                    <a:lnTo>
                      <a:pt x="16" y="24"/>
                    </a:lnTo>
                    <a:lnTo>
                      <a:pt x="12" y="28"/>
                    </a:lnTo>
                    <a:lnTo>
                      <a:pt x="10" y="30"/>
                    </a:lnTo>
                    <a:lnTo>
                      <a:pt x="6" y="38"/>
                    </a:lnTo>
                    <a:lnTo>
                      <a:pt x="4" y="40"/>
                    </a:lnTo>
                    <a:lnTo>
                      <a:pt x="2" y="38"/>
                    </a:lnTo>
                    <a:lnTo>
                      <a:pt x="0" y="36"/>
                    </a:lnTo>
                    <a:lnTo>
                      <a:pt x="2" y="32"/>
                    </a:lnTo>
                    <a:lnTo>
                      <a:pt x="6" y="28"/>
                    </a:lnTo>
                    <a:lnTo>
                      <a:pt x="8" y="24"/>
                    </a:lnTo>
                    <a:lnTo>
                      <a:pt x="8" y="22"/>
                    </a:lnTo>
                    <a:lnTo>
                      <a:pt x="8" y="20"/>
                    </a:lnTo>
                    <a:lnTo>
                      <a:pt x="8" y="16"/>
                    </a:lnTo>
                    <a:lnTo>
                      <a:pt x="6" y="12"/>
                    </a:lnTo>
                    <a:lnTo>
                      <a:pt x="10" y="16"/>
                    </a:lnTo>
                    <a:lnTo>
                      <a:pt x="10" y="18"/>
                    </a:lnTo>
                    <a:lnTo>
                      <a:pt x="10" y="20"/>
                    </a:lnTo>
                    <a:lnTo>
                      <a:pt x="10" y="24"/>
                    </a:lnTo>
                    <a:lnTo>
                      <a:pt x="10" y="26"/>
                    </a:lnTo>
                    <a:lnTo>
                      <a:pt x="12" y="26"/>
                    </a:lnTo>
                    <a:lnTo>
                      <a:pt x="12" y="24"/>
                    </a:lnTo>
                    <a:lnTo>
                      <a:pt x="14" y="22"/>
                    </a:lnTo>
                    <a:lnTo>
                      <a:pt x="14" y="18"/>
                    </a:lnTo>
                    <a:lnTo>
                      <a:pt x="12" y="8"/>
                    </a:lnTo>
                    <a:lnTo>
                      <a:pt x="10" y="4"/>
                    </a:lnTo>
                    <a:lnTo>
                      <a:pt x="6" y="0"/>
                    </a:lnTo>
                    <a:close/>
                  </a:path>
                </a:pathLst>
              </a:custGeom>
              <a:solidFill>
                <a:srgbClr val="4C0000"/>
              </a:solidFill>
              <a:ln w="9525">
                <a:noFill/>
                <a:round/>
                <a:headEnd/>
                <a:tailEnd/>
              </a:ln>
            </p:spPr>
            <p:txBody>
              <a:bodyPr/>
              <a:lstStyle/>
              <a:p>
                <a:endParaRPr lang="en-US"/>
              </a:p>
            </p:txBody>
          </p:sp>
          <p:sp>
            <p:nvSpPr>
              <p:cNvPr id="431296" name="Freeform 192"/>
              <p:cNvSpPr>
                <a:spLocks/>
              </p:cNvSpPr>
              <p:nvPr/>
            </p:nvSpPr>
            <p:spPr bwMode="auto">
              <a:xfrm>
                <a:off x="4379" y="594"/>
                <a:ext cx="13" cy="16"/>
              </a:xfrm>
              <a:custGeom>
                <a:avLst/>
                <a:gdLst/>
                <a:ahLst/>
                <a:cxnLst>
                  <a:cxn ang="0">
                    <a:pos x="26" y="0"/>
                  </a:cxn>
                  <a:cxn ang="0">
                    <a:pos x="18" y="10"/>
                  </a:cxn>
                  <a:cxn ang="0">
                    <a:pos x="16" y="12"/>
                  </a:cxn>
                  <a:cxn ang="0">
                    <a:pos x="14" y="10"/>
                  </a:cxn>
                  <a:cxn ang="0">
                    <a:pos x="14" y="16"/>
                  </a:cxn>
                  <a:cxn ang="0">
                    <a:pos x="10" y="24"/>
                  </a:cxn>
                  <a:cxn ang="0">
                    <a:pos x="4" y="30"/>
                  </a:cxn>
                  <a:cxn ang="0">
                    <a:pos x="0" y="32"/>
                  </a:cxn>
                  <a:cxn ang="0">
                    <a:pos x="8" y="28"/>
                  </a:cxn>
                  <a:cxn ang="0">
                    <a:pos x="12" y="26"/>
                  </a:cxn>
                  <a:cxn ang="0">
                    <a:pos x="14" y="22"/>
                  </a:cxn>
                  <a:cxn ang="0">
                    <a:pos x="16" y="20"/>
                  </a:cxn>
                  <a:cxn ang="0">
                    <a:pos x="18" y="16"/>
                  </a:cxn>
                  <a:cxn ang="0">
                    <a:pos x="22" y="10"/>
                  </a:cxn>
                  <a:cxn ang="0">
                    <a:pos x="26" y="0"/>
                  </a:cxn>
                </a:cxnLst>
                <a:rect l="0" t="0" r="r" b="b"/>
                <a:pathLst>
                  <a:path w="26" h="32">
                    <a:moveTo>
                      <a:pt x="26" y="0"/>
                    </a:moveTo>
                    <a:lnTo>
                      <a:pt x="18" y="10"/>
                    </a:lnTo>
                    <a:lnTo>
                      <a:pt x="16" y="12"/>
                    </a:lnTo>
                    <a:lnTo>
                      <a:pt x="14" y="10"/>
                    </a:lnTo>
                    <a:lnTo>
                      <a:pt x="14" y="16"/>
                    </a:lnTo>
                    <a:lnTo>
                      <a:pt x="10" y="24"/>
                    </a:lnTo>
                    <a:lnTo>
                      <a:pt x="4" y="30"/>
                    </a:lnTo>
                    <a:lnTo>
                      <a:pt x="0" y="32"/>
                    </a:lnTo>
                    <a:lnTo>
                      <a:pt x="8" y="28"/>
                    </a:lnTo>
                    <a:lnTo>
                      <a:pt x="12" y="26"/>
                    </a:lnTo>
                    <a:lnTo>
                      <a:pt x="14" y="22"/>
                    </a:lnTo>
                    <a:lnTo>
                      <a:pt x="16" y="20"/>
                    </a:lnTo>
                    <a:lnTo>
                      <a:pt x="18" y="16"/>
                    </a:lnTo>
                    <a:lnTo>
                      <a:pt x="22" y="10"/>
                    </a:lnTo>
                    <a:lnTo>
                      <a:pt x="26" y="0"/>
                    </a:lnTo>
                    <a:close/>
                  </a:path>
                </a:pathLst>
              </a:custGeom>
              <a:solidFill>
                <a:srgbClr val="B3664C"/>
              </a:solidFill>
              <a:ln w="9525">
                <a:noFill/>
                <a:round/>
                <a:headEnd/>
                <a:tailEnd/>
              </a:ln>
            </p:spPr>
            <p:txBody>
              <a:bodyPr/>
              <a:lstStyle/>
              <a:p>
                <a:endParaRPr lang="en-US"/>
              </a:p>
            </p:txBody>
          </p:sp>
          <p:sp>
            <p:nvSpPr>
              <p:cNvPr id="431297" name="Freeform 193"/>
              <p:cNvSpPr>
                <a:spLocks/>
              </p:cNvSpPr>
              <p:nvPr/>
            </p:nvSpPr>
            <p:spPr bwMode="auto">
              <a:xfrm>
                <a:off x="4257" y="497"/>
                <a:ext cx="135" cy="107"/>
              </a:xfrm>
              <a:custGeom>
                <a:avLst/>
                <a:gdLst/>
                <a:ahLst/>
                <a:cxnLst>
                  <a:cxn ang="0">
                    <a:pos x="47" y="173"/>
                  </a:cxn>
                  <a:cxn ang="0">
                    <a:pos x="11" y="153"/>
                  </a:cxn>
                  <a:cxn ang="0">
                    <a:pos x="7" y="151"/>
                  </a:cxn>
                  <a:cxn ang="0">
                    <a:pos x="1" y="135"/>
                  </a:cxn>
                  <a:cxn ang="0">
                    <a:pos x="0" y="113"/>
                  </a:cxn>
                  <a:cxn ang="0">
                    <a:pos x="1" y="90"/>
                  </a:cxn>
                  <a:cxn ang="0">
                    <a:pos x="11" y="64"/>
                  </a:cxn>
                  <a:cxn ang="0">
                    <a:pos x="19" y="50"/>
                  </a:cxn>
                  <a:cxn ang="0">
                    <a:pos x="35" y="32"/>
                  </a:cxn>
                  <a:cxn ang="0">
                    <a:pos x="57" y="16"/>
                  </a:cxn>
                  <a:cxn ang="0">
                    <a:pos x="75" y="8"/>
                  </a:cxn>
                  <a:cxn ang="0">
                    <a:pos x="97" y="2"/>
                  </a:cxn>
                  <a:cxn ang="0">
                    <a:pos x="123" y="0"/>
                  </a:cxn>
                  <a:cxn ang="0">
                    <a:pos x="159" y="0"/>
                  </a:cxn>
                  <a:cxn ang="0">
                    <a:pos x="189" y="4"/>
                  </a:cxn>
                  <a:cxn ang="0">
                    <a:pos x="219" y="18"/>
                  </a:cxn>
                  <a:cxn ang="0">
                    <a:pos x="231" y="30"/>
                  </a:cxn>
                  <a:cxn ang="0">
                    <a:pos x="242" y="42"/>
                  </a:cxn>
                  <a:cxn ang="0">
                    <a:pos x="256" y="72"/>
                  </a:cxn>
                  <a:cxn ang="0">
                    <a:pos x="268" y="117"/>
                  </a:cxn>
                  <a:cxn ang="0">
                    <a:pos x="270" y="131"/>
                  </a:cxn>
                  <a:cxn ang="0">
                    <a:pos x="270" y="147"/>
                  </a:cxn>
                  <a:cxn ang="0">
                    <a:pos x="260" y="139"/>
                  </a:cxn>
                  <a:cxn ang="0">
                    <a:pos x="254" y="141"/>
                  </a:cxn>
                  <a:cxn ang="0">
                    <a:pos x="246" y="149"/>
                  </a:cxn>
                  <a:cxn ang="0">
                    <a:pos x="237" y="161"/>
                  </a:cxn>
                  <a:cxn ang="0">
                    <a:pos x="237" y="163"/>
                  </a:cxn>
                  <a:cxn ang="0">
                    <a:pos x="235" y="169"/>
                  </a:cxn>
                  <a:cxn ang="0">
                    <a:pos x="235" y="179"/>
                  </a:cxn>
                  <a:cxn ang="0">
                    <a:pos x="235" y="193"/>
                  </a:cxn>
                  <a:cxn ang="0">
                    <a:pos x="229" y="209"/>
                  </a:cxn>
                  <a:cxn ang="0">
                    <a:pos x="225" y="211"/>
                  </a:cxn>
                  <a:cxn ang="0">
                    <a:pos x="221" y="197"/>
                  </a:cxn>
                  <a:cxn ang="0">
                    <a:pos x="215" y="191"/>
                  </a:cxn>
                  <a:cxn ang="0">
                    <a:pos x="205" y="175"/>
                  </a:cxn>
                  <a:cxn ang="0">
                    <a:pos x="201" y="165"/>
                  </a:cxn>
                  <a:cxn ang="0">
                    <a:pos x="191" y="163"/>
                  </a:cxn>
                  <a:cxn ang="0">
                    <a:pos x="179" y="163"/>
                  </a:cxn>
                  <a:cxn ang="0">
                    <a:pos x="173" y="165"/>
                  </a:cxn>
                  <a:cxn ang="0">
                    <a:pos x="165" y="163"/>
                  </a:cxn>
                  <a:cxn ang="0">
                    <a:pos x="153" y="153"/>
                  </a:cxn>
                  <a:cxn ang="0">
                    <a:pos x="149" y="143"/>
                  </a:cxn>
                  <a:cxn ang="0">
                    <a:pos x="143" y="139"/>
                  </a:cxn>
                  <a:cxn ang="0">
                    <a:pos x="133" y="141"/>
                  </a:cxn>
                  <a:cxn ang="0">
                    <a:pos x="111" y="155"/>
                  </a:cxn>
                  <a:cxn ang="0">
                    <a:pos x="83" y="169"/>
                  </a:cxn>
                  <a:cxn ang="0">
                    <a:pos x="61" y="175"/>
                  </a:cxn>
                </a:cxnLst>
                <a:rect l="0" t="0" r="r" b="b"/>
                <a:pathLst>
                  <a:path w="270" h="213">
                    <a:moveTo>
                      <a:pt x="57" y="175"/>
                    </a:moveTo>
                    <a:lnTo>
                      <a:pt x="47" y="173"/>
                    </a:lnTo>
                    <a:lnTo>
                      <a:pt x="35" y="165"/>
                    </a:lnTo>
                    <a:lnTo>
                      <a:pt x="11" y="153"/>
                    </a:lnTo>
                    <a:lnTo>
                      <a:pt x="9" y="153"/>
                    </a:lnTo>
                    <a:lnTo>
                      <a:pt x="7" y="151"/>
                    </a:lnTo>
                    <a:lnTo>
                      <a:pt x="5" y="145"/>
                    </a:lnTo>
                    <a:lnTo>
                      <a:pt x="1" y="135"/>
                    </a:lnTo>
                    <a:lnTo>
                      <a:pt x="0" y="125"/>
                    </a:lnTo>
                    <a:lnTo>
                      <a:pt x="0" y="113"/>
                    </a:lnTo>
                    <a:lnTo>
                      <a:pt x="0" y="101"/>
                    </a:lnTo>
                    <a:lnTo>
                      <a:pt x="1" y="90"/>
                    </a:lnTo>
                    <a:lnTo>
                      <a:pt x="5" y="76"/>
                    </a:lnTo>
                    <a:lnTo>
                      <a:pt x="11" y="64"/>
                    </a:lnTo>
                    <a:lnTo>
                      <a:pt x="13" y="56"/>
                    </a:lnTo>
                    <a:lnTo>
                      <a:pt x="19" y="50"/>
                    </a:lnTo>
                    <a:lnTo>
                      <a:pt x="29" y="38"/>
                    </a:lnTo>
                    <a:lnTo>
                      <a:pt x="35" y="32"/>
                    </a:lnTo>
                    <a:lnTo>
                      <a:pt x="41" y="26"/>
                    </a:lnTo>
                    <a:lnTo>
                      <a:pt x="57" y="16"/>
                    </a:lnTo>
                    <a:lnTo>
                      <a:pt x="67" y="12"/>
                    </a:lnTo>
                    <a:lnTo>
                      <a:pt x="75" y="8"/>
                    </a:lnTo>
                    <a:lnTo>
                      <a:pt x="87" y="6"/>
                    </a:lnTo>
                    <a:lnTo>
                      <a:pt x="97" y="2"/>
                    </a:lnTo>
                    <a:lnTo>
                      <a:pt x="111" y="2"/>
                    </a:lnTo>
                    <a:lnTo>
                      <a:pt x="123" y="0"/>
                    </a:lnTo>
                    <a:lnTo>
                      <a:pt x="149" y="0"/>
                    </a:lnTo>
                    <a:lnTo>
                      <a:pt x="159" y="0"/>
                    </a:lnTo>
                    <a:lnTo>
                      <a:pt x="171" y="2"/>
                    </a:lnTo>
                    <a:lnTo>
                      <a:pt x="189" y="4"/>
                    </a:lnTo>
                    <a:lnTo>
                      <a:pt x="205" y="10"/>
                    </a:lnTo>
                    <a:lnTo>
                      <a:pt x="219" y="18"/>
                    </a:lnTo>
                    <a:lnTo>
                      <a:pt x="225" y="24"/>
                    </a:lnTo>
                    <a:lnTo>
                      <a:pt x="231" y="30"/>
                    </a:lnTo>
                    <a:lnTo>
                      <a:pt x="237" y="36"/>
                    </a:lnTo>
                    <a:lnTo>
                      <a:pt x="242" y="42"/>
                    </a:lnTo>
                    <a:lnTo>
                      <a:pt x="250" y="58"/>
                    </a:lnTo>
                    <a:lnTo>
                      <a:pt x="256" y="72"/>
                    </a:lnTo>
                    <a:lnTo>
                      <a:pt x="262" y="90"/>
                    </a:lnTo>
                    <a:lnTo>
                      <a:pt x="268" y="117"/>
                    </a:lnTo>
                    <a:lnTo>
                      <a:pt x="270" y="123"/>
                    </a:lnTo>
                    <a:lnTo>
                      <a:pt x="270" y="131"/>
                    </a:lnTo>
                    <a:lnTo>
                      <a:pt x="270" y="139"/>
                    </a:lnTo>
                    <a:lnTo>
                      <a:pt x="270" y="147"/>
                    </a:lnTo>
                    <a:lnTo>
                      <a:pt x="264" y="141"/>
                    </a:lnTo>
                    <a:lnTo>
                      <a:pt x="260" y="139"/>
                    </a:lnTo>
                    <a:lnTo>
                      <a:pt x="256" y="139"/>
                    </a:lnTo>
                    <a:lnTo>
                      <a:pt x="254" y="141"/>
                    </a:lnTo>
                    <a:lnTo>
                      <a:pt x="250" y="143"/>
                    </a:lnTo>
                    <a:lnTo>
                      <a:pt x="246" y="149"/>
                    </a:lnTo>
                    <a:lnTo>
                      <a:pt x="240" y="157"/>
                    </a:lnTo>
                    <a:lnTo>
                      <a:pt x="237" y="161"/>
                    </a:lnTo>
                    <a:lnTo>
                      <a:pt x="233" y="163"/>
                    </a:lnTo>
                    <a:lnTo>
                      <a:pt x="237" y="163"/>
                    </a:lnTo>
                    <a:lnTo>
                      <a:pt x="239" y="163"/>
                    </a:lnTo>
                    <a:lnTo>
                      <a:pt x="235" y="169"/>
                    </a:lnTo>
                    <a:lnTo>
                      <a:pt x="235" y="173"/>
                    </a:lnTo>
                    <a:lnTo>
                      <a:pt x="235" y="179"/>
                    </a:lnTo>
                    <a:lnTo>
                      <a:pt x="235" y="183"/>
                    </a:lnTo>
                    <a:lnTo>
                      <a:pt x="235" y="193"/>
                    </a:lnTo>
                    <a:lnTo>
                      <a:pt x="233" y="203"/>
                    </a:lnTo>
                    <a:lnTo>
                      <a:pt x="229" y="209"/>
                    </a:lnTo>
                    <a:lnTo>
                      <a:pt x="227" y="213"/>
                    </a:lnTo>
                    <a:lnTo>
                      <a:pt x="225" y="211"/>
                    </a:lnTo>
                    <a:lnTo>
                      <a:pt x="225" y="205"/>
                    </a:lnTo>
                    <a:lnTo>
                      <a:pt x="221" y="197"/>
                    </a:lnTo>
                    <a:lnTo>
                      <a:pt x="219" y="195"/>
                    </a:lnTo>
                    <a:lnTo>
                      <a:pt x="215" y="191"/>
                    </a:lnTo>
                    <a:lnTo>
                      <a:pt x="209" y="183"/>
                    </a:lnTo>
                    <a:lnTo>
                      <a:pt x="205" y="175"/>
                    </a:lnTo>
                    <a:lnTo>
                      <a:pt x="203" y="169"/>
                    </a:lnTo>
                    <a:lnTo>
                      <a:pt x="201" y="165"/>
                    </a:lnTo>
                    <a:lnTo>
                      <a:pt x="199" y="165"/>
                    </a:lnTo>
                    <a:lnTo>
                      <a:pt x="191" y="163"/>
                    </a:lnTo>
                    <a:lnTo>
                      <a:pt x="183" y="163"/>
                    </a:lnTo>
                    <a:lnTo>
                      <a:pt x="179" y="163"/>
                    </a:lnTo>
                    <a:lnTo>
                      <a:pt x="175" y="165"/>
                    </a:lnTo>
                    <a:lnTo>
                      <a:pt x="173" y="165"/>
                    </a:lnTo>
                    <a:lnTo>
                      <a:pt x="169" y="165"/>
                    </a:lnTo>
                    <a:lnTo>
                      <a:pt x="165" y="163"/>
                    </a:lnTo>
                    <a:lnTo>
                      <a:pt x="161" y="161"/>
                    </a:lnTo>
                    <a:lnTo>
                      <a:pt x="153" y="153"/>
                    </a:lnTo>
                    <a:lnTo>
                      <a:pt x="149" y="145"/>
                    </a:lnTo>
                    <a:lnTo>
                      <a:pt x="149" y="143"/>
                    </a:lnTo>
                    <a:lnTo>
                      <a:pt x="147" y="141"/>
                    </a:lnTo>
                    <a:lnTo>
                      <a:pt x="143" y="139"/>
                    </a:lnTo>
                    <a:lnTo>
                      <a:pt x="139" y="141"/>
                    </a:lnTo>
                    <a:lnTo>
                      <a:pt x="133" y="141"/>
                    </a:lnTo>
                    <a:lnTo>
                      <a:pt x="123" y="147"/>
                    </a:lnTo>
                    <a:lnTo>
                      <a:pt x="111" y="155"/>
                    </a:lnTo>
                    <a:lnTo>
                      <a:pt x="99" y="161"/>
                    </a:lnTo>
                    <a:lnTo>
                      <a:pt x="83" y="169"/>
                    </a:lnTo>
                    <a:lnTo>
                      <a:pt x="67" y="173"/>
                    </a:lnTo>
                    <a:lnTo>
                      <a:pt x="61" y="175"/>
                    </a:lnTo>
                    <a:lnTo>
                      <a:pt x="57" y="175"/>
                    </a:lnTo>
                    <a:close/>
                  </a:path>
                </a:pathLst>
              </a:custGeom>
              <a:solidFill>
                <a:srgbClr val="330000"/>
              </a:solidFill>
              <a:ln w="9525">
                <a:noFill/>
                <a:round/>
                <a:headEnd/>
                <a:tailEnd/>
              </a:ln>
            </p:spPr>
            <p:txBody>
              <a:bodyPr/>
              <a:lstStyle/>
              <a:p>
                <a:endParaRPr lang="en-US"/>
              </a:p>
            </p:txBody>
          </p:sp>
          <p:sp>
            <p:nvSpPr>
              <p:cNvPr id="431298" name="Freeform 194"/>
              <p:cNvSpPr>
                <a:spLocks/>
              </p:cNvSpPr>
              <p:nvPr/>
            </p:nvSpPr>
            <p:spPr bwMode="auto">
              <a:xfrm>
                <a:off x="4335" y="688"/>
                <a:ext cx="72" cy="109"/>
              </a:xfrm>
              <a:custGeom>
                <a:avLst/>
                <a:gdLst/>
                <a:ahLst/>
                <a:cxnLst>
                  <a:cxn ang="0">
                    <a:pos x="2" y="50"/>
                  </a:cxn>
                  <a:cxn ang="0">
                    <a:pos x="12" y="32"/>
                  </a:cxn>
                  <a:cxn ang="0">
                    <a:pos x="26" y="18"/>
                  </a:cxn>
                  <a:cxn ang="0">
                    <a:pos x="42" y="10"/>
                  </a:cxn>
                  <a:cxn ang="0">
                    <a:pos x="62" y="4"/>
                  </a:cxn>
                  <a:cxn ang="0">
                    <a:pos x="70" y="6"/>
                  </a:cxn>
                  <a:cxn ang="0">
                    <a:pos x="80" y="14"/>
                  </a:cxn>
                  <a:cxn ang="0">
                    <a:pos x="93" y="26"/>
                  </a:cxn>
                  <a:cxn ang="0">
                    <a:pos x="99" y="26"/>
                  </a:cxn>
                  <a:cxn ang="0">
                    <a:pos x="113" y="18"/>
                  </a:cxn>
                  <a:cxn ang="0">
                    <a:pos x="135" y="2"/>
                  </a:cxn>
                  <a:cxn ang="0">
                    <a:pos x="141" y="2"/>
                  </a:cxn>
                  <a:cxn ang="0">
                    <a:pos x="143" y="12"/>
                  </a:cxn>
                  <a:cxn ang="0">
                    <a:pos x="133" y="86"/>
                  </a:cxn>
                  <a:cxn ang="0">
                    <a:pos x="129" y="110"/>
                  </a:cxn>
                  <a:cxn ang="0">
                    <a:pos x="121" y="176"/>
                  </a:cxn>
                  <a:cxn ang="0">
                    <a:pos x="117" y="206"/>
                  </a:cxn>
                  <a:cxn ang="0">
                    <a:pos x="113" y="214"/>
                  </a:cxn>
                  <a:cxn ang="0">
                    <a:pos x="109" y="218"/>
                  </a:cxn>
                  <a:cxn ang="0">
                    <a:pos x="60" y="218"/>
                  </a:cxn>
                  <a:cxn ang="0">
                    <a:pos x="34" y="218"/>
                  </a:cxn>
                  <a:cxn ang="0">
                    <a:pos x="36" y="148"/>
                  </a:cxn>
                  <a:cxn ang="0">
                    <a:pos x="40" y="118"/>
                  </a:cxn>
                  <a:cxn ang="0">
                    <a:pos x="46" y="96"/>
                  </a:cxn>
                  <a:cxn ang="0">
                    <a:pos x="54" y="82"/>
                  </a:cxn>
                  <a:cxn ang="0">
                    <a:pos x="60" y="80"/>
                  </a:cxn>
                  <a:cxn ang="0">
                    <a:pos x="66" y="82"/>
                  </a:cxn>
                  <a:cxn ang="0">
                    <a:pos x="82" y="102"/>
                  </a:cxn>
                  <a:cxn ang="0">
                    <a:pos x="91" y="122"/>
                  </a:cxn>
                  <a:cxn ang="0">
                    <a:pos x="97" y="142"/>
                  </a:cxn>
                  <a:cxn ang="0">
                    <a:pos x="95" y="168"/>
                  </a:cxn>
                  <a:cxn ang="0">
                    <a:pos x="89" y="194"/>
                  </a:cxn>
                  <a:cxn ang="0">
                    <a:pos x="85" y="210"/>
                  </a:cxn>
                  <a:cxn ang="0">
                    <a:pos x="89" y="216"/>
                  </a:cxn>
                  <a:cxn ang="0">
                    <a:pos x="97" y="204"/>
                  </a:cxn>
                  <a:cxn ang="0">
                    <a:pos x="105" y="182"/>
                  </a:cxn>
                  <a:cxn ang="0">
                    <a:pos x="115" y="144"/>
                  </a:cxn>
                  <a:cxn ang="0">
                    <a:pos x="123" y="92"/>
                  </a:cxn>
                  <a:cxn ang="0">
                    <a:pos x="123" y="72"/>
                  </a:cxn>
                  <a:cxn ang="0">
                    <a:pos x="121" y="66"/>
                  </a:cxn>
                  <a:cxn ang="0">
                    <a:pos x="117" y="68"/>
                  </a:cxn>
                  <a:cxn ang="0">
                    <a:pos x="107" y="78"/>
                  </a:cxn>
                  <a:cxn ang="0">
                    <a:pos x="99" y="82"/>
                  </a:cxn>
                  <a:cxn ang="0">
                    <a:pos x="87" y="82"/>
                  </a:cxn>
                  <a:cxn ang="0">
                    <a:pos x="72" y="72"/>
                  </a:cxn>
                  <a:cxn ang="0">
                    <a:pos x="62" y="56"/>
                  </a:cxn>
                  <a:cxn ang="0">
                    <a:pos x="56" y="40"/>
                  </a:cxn>
                  <a:cxn ang="0">
                    <a:pos x="52" y="38"/>
                  </a:cxn>
                  <a:cxn ang="0">
                    <a:pos x="48" y="40"/>
                  </a:cxn>
                  <a:cxn ang="0">
                    <a:pos x="36" y="52"/>
                  </a:cxn>
                  <a:cxn ang="0">
                    <a:pos x="24" y="60"/>
                  </a:cxn>
                  <a:cxn ang="0">
                    <a:pos x="6" y="62"/>
                  </a:cxn>
                </a:cxnLst>
                <a:rect l="0" t="0" r="r" b="b"/>
                <a:pathLst>
                  <a:path w="143" h="218">
                    <a:moveTo>
                      <a:pt x="0" y="62"/>
                    </a:moveTo>
                    <a:lnTo>
                      <a:pt x="2" y="50"/>
                    </a:lnTo>
                    <a:lnTo>
                      <a:pt x="6" y="40"/>
                    </a:lnTo>
                    <a:lnTo>
                      <a:pt x="12" y="32"/>
                    </a:lnTo>
                    <a:lnTo>
                      <a:pt x="18" y="24"/>
                    </a:lnTo>
                    <a:lnTo>
                      <a:pt x="26" y="18"/>
                    </a:lnTo>
                    <a:lnTo>
                      <a:pt x="34" y="14"/>
                    </a:lnTo>
                    <a:lnTo>
                      <a:pt x="42" y="10"/>
                    </a:lnTo>
                    <a:lnTo>
                      <a:pt x="52" y="6"/>
                    </a:lnTo>
                    <a:lnTo>
                      <a:pt x="62" y="4"/>
                    </a:lnTo>
                    <a:lnTo>
                      <a:pt x="66" y="4"/>
                    </a:lnTo>
                    <a:lnTo>
                      <a:pt x="70" y="6"/>
                    </a:lnTo>
                    <a:lnTo>
                      <a:pt x="76" y="10"/>
                    </a:lnTo>
                    <a:lnTo>
                      <a:pt x="80" y="14"/>
                    </a:lnTo>
                    <a:lnTo>
                      <a:pt x="89" y="24"/>
                    </a:lnTo>
                    <a:lnTo>
                      <a:pt x="93" y="26"/>
                    </a:lnTo>
                    <a:lnTo>
                      <a:pt x="95" y="26"/>
                    </a:lnTo>
                    <a:lnTo>
                      <a:pt x="99" y="26"/>
                    </a:lnTo>
                    <a:lnTo>
                      <a:pt x="105" y="24"/>
                    </a:lnTo>
                    <a:lnTo>
                      <a:pt x="113" y="18"/>
                    </a:lnTo>
                    <a:lnTo>
                      <a:pt x="127" y="6"/>
                    </a:lnTo>
                    <a:lnTo>
                      <a:pt x="135" y="2"/>
                    </a:lnTo>
                    <a:lnTo>
                      <a:pt x="139" y="0"/>
                    </a:lnTo>
                    <a:lnTo>
                      <a:pt x="141" y="2"/>
                    </a:lnTo>
                    <a:lnTo>
                      <a:pt x="143" y="4"/>
                    </a:lnTo>
                    <a:lnTo>
                      <a:pt x="143" y="12"/>
                    </a:lnTo>
                    <a:lnTo>
                      <a:pt x="137" y="62"/>
                    </a:lnTo>
                    <a:lnTo>
                      <a:pt x="133" y="86"/>
                    </a:lnTo>
                    <a:lnTo>
                      <a:pt x="131" y="98"/>
                    </a:lnTo>
                    <a:lnTo>
                      <a:pt x="129" y="110"/>
                    </a:lnTo>
                    <a:lnTo>
                      <a:pt x="125" y="140"/>
                    </a:lnTo>
                    <a:lnTo>
                      <a:pt x="121" y="176"/>
                    </a:lnTo>
                    <a:lnTo>
                      <a:pt x="119" y="192"/>
                    </a:lnTo>
                    <a:lnTo>
                      <a:pt x="117" y="206"/>
                    </a:lnTo>
                    <a:lnTo>
                      <a:pt x="115" y="210"/>
                    </a:lnTo>
                    <a:lnTo>
                      <a:pt x="113" y="214"/>
                    </a:lnTo>
                    <a:lnTo>
                      <a:pt x="111" y="218"/>
                    </a:lnTo>
                    <a:lnTo>
                      <a:pt x="109" y="218"/>
                    </a:lnTo>
                    <a:lnTo>
                      <a:pt x="83" y="218"/>
                    </a:lnTo>
                    <a:lnTo>
                      <a:pt x="60" y="218"/>
                    </a:lnTo>
                    <a:lnTo>
                      <a:pt x="40" y="218"/>
                    </a:lnTo>
                    <a:lnTo>
                      <a:pt x="34" y="218"/>
                    </a:lnTo>
                    <a:lnTo>
                      <a:pt x="34" y="172"/>
                    </a:lnTo>
                    <a:lnTo>
                      <a:pt x="36" y="148"/>
                    </a:lnTo>
                    <a:lnTo>
                      <a:pt x="38" y="134"/>
                    </a:lnTo>
                    <a:lnTo>
                      <a:pt x="40" y="118"/>
                    </a:lnTo>
                    <a:lnTo>
                      <a:pt x="42" y="106"/>
                    </a:lnTo>
                    <a:lnTo>
                      <a:pt x="46" y="96"/>
                    </a:lnTo>
                    <a:lnTo>
                      <a:pt x="48" y="88"/>
                    </a:lnTo>
                    <a:lnTo>
                      <a:pt x="54" y="82"/>
                    </a:lnTo>
                    <a:lnTo>
                      <a:pt x="56" y="80"/>
                    </a:lnTo>
                    <a:lnTo>
                      <a:pt x="60" y="80"/>
                    </a:lnTo>
                    <a:lnTo>
                      <a:pt x="62" y="80"/>
                    </a:lnTo>
                    <a:lnTo>
                      <a:pt x="66" y="82"/>
                    </a:lnTo>
                    <a:lnTo>
                      <a:pt x="76" y="94"/>
                    </a:lnTo>
                    <a:lnTo>
                      <a:pt x="82" y="102"/>
                    </a:lnTo>
                    <a:lnTo>
                      <a:pt x="85" y="112"/>
                    </a:lnTo>
                    <a:lnTo>
                      <a:pt x="91" y="122"/>
                    </a:lnTo>
                    <a:lnTo>
                      <a:pt x="95" y="132"/>
                    </a:lnTo>
                    <a:lnTo>
                      <a:pt x="97" y="142"/>
                    </a:lnTo>
                    <a:lnTo>
                      <a:pt x="97" y="152"/>
                    </a:lnTo>
                    <a:lnTo>
                      <a:pt x="95" y="168"/>
                    </a:lnTo>
                    <a:lnTo>
                      <a:pt x="93" y="182"/>
                    </a:lnTo>
                    <a:lnTo>
                      <a:pt x="89" y="194"/>
                    </a:lnTo>
                    <a:lnTo>
                      <a:pt x="85" y="204"/>
                    </a:lnTo>
                    <a:lnTo>
                      <a:pt x="85" y="210"/>
                    </a:lnTo>
                    <a:lnTo>
                      <a:pt x="87" y="214"/>
                    </a:lnTo>
                    <a:lnTo>
                      <a:pt x="89" y="216"/>
                    </a:lnTo>
                    <a:lnTo>
                      <a:pt x="93" y="212"/>
                    </a:lnTo>
                    <a:lnTo>
                      <a:pt x="97" y="204"/>
                    </a:lnTo>
                    <a:lnTo>
                      <a:pt x="101" y="194"/>
                    </a:lnTo>
                    <a:lnTo>
                      <a:pt x="105" y="182"/>
                    </a:lnTo>
                    <a:lnTo>
                      <a:pt x="111" y="164"/>
                    </a:lnTo>
                    <a:lnTo>
                      <a:pt x="115" y="144"/>
                    </a:lnTo>
                    <a:lnTo>
                      <a:pt x="119" y="120"/>
                    </a:lnTo>
                    <a:lnTo>
                      <a:pt x="123" y="92"/>
                    </a:lnTo>
                    <a:lnTo>
                      <a:pt x="123" y="82"/>
                    </a:lnTo>
                    <a:lnTo>
                      <a:pt x="123" y="72"/>
                    </a:lnTo>
                    <a:lnTo>
                      <a:pt x="123" y="68"/>
                    </a:lnTo>
                    <a:lnTo>
                      <a:pt x="121" y="66"/>
                    </a:lnTo>
                    <a:lnTo>
                      <a:pt x="119" y="66"/>
                    </a:lnTo>
                    <a:lnTo>
                      <a:pt x="117" y="68"/>
                    </a:lnTo>
                    <a:lnTo>
                      <a:pt x="111" y="74"/>
                    </a:lnTo>
                    <a:lnTo>
                      <a:pt x="107" y="78"/>
                    </a:lnTo>
                    <a:lnTo>
                      <a:pt x="103" y="80"/>
                    </a:lnTo>
                    <a:lnTo>
                      <a:pt x="99" y="82"/>
                    </a:lnTo>
                    <a:lnTo>
                      <a:pt x="95" y="84"/>
                    </a:lnTo>
                    <a:lnTo>
                      <a:pt x="87" y="82"/>
                    </a:lnTo>
                    <a:lnTo>
                      <a:pt x="80" y="78"/>
                    </a:lnTo>
                    <a:lnTo>
                      <a:pt x="72" y="72"/>
                    </a:lnTo>
                    <a:lnTo>
                      <a:pt x="66" y="64"/>
                    </a:lnTo>
                    <a:lnTo>
                      <a:pt x="62" y="56"/>
                    </a:lnTo>
                    <a:lnTo>
                      <a:pt x="58" y="46"/>
                    </a:lnTo>
                    <a:lnTo>
                      <a:pt x="56" y="40"/>
                    </a:lnTo>
                    <a:lnTo>
                      <a:pt x="54" y="40"/>
                    </a:lnTo>
                    <a:lnTo>
                      <a:pt x="52" y="38"/>
                    </a:lnTo>
                    <a:lnTo>
                      <a:pt x="50" y="38"/>
                    </a:lnTo>
                    <a:lnTo>
                      <a:pt x="48" y="40"/>
                    </a:lnTo>
                    <a:lnTo>
                      <a:pt x="44" y="42"/>
                    </a:lnTo>
                    <a:lnTo>
                      <a:pt x="36" y="52"/>
                    </a:lnTo>
                    <a:lnTo>
                      <a:pt x="30" y="58"/>
                    </a:lnTo>
                    <a:lnTo>
                      <a:pt x="24" y="60"/>
                    </a:lnTo>
                    <a:lnTo>
                      <a:pt x="16" y="62"/>
                    </a:lnTo>
                    <a:lnTo>
                      <a:pt x="6" y="62"/>
                    </a:lnTo>
                    <a:lnTo>
                      <a:pt x="0" y="62"/>
                    </a:lnTo>
                    <a:close/>
                  </a:path>
                </a:pathLst>
              </a:custGeom>
              <a:solidFill>
                <a:srgbClr val="D7BDBD"/>
              </a:solidFill>
              <a:ln w="9525">
                <a:noFill/>
                <a:round/>
                <a:headEnd/>
                <a:tailEnd/>
              </a:ln>
            </p:spPr>
            <p:txBody>
              <a:bodyPr/>
              <a:lstStyle/>
              <a:p>
                <a:endParaRPr lang="en-US"/>
              </a:p>
            </p:txBody>
          </p:sp>
          <p:sp>
            <p:nvSpPr>
              <p:cNvPr id="431299" name="Freeform 195"/>
              <p:cNvSpPr>
                <a:spLocks/>
              </p:cNvSpPr>
              <p:nvPr/>
            </p:nvSpPr>
            <p:spPr bwMode="auto">
              <a:xfrm>
                <a:off x="4339" y="698"/>
                <a:ext cx="31" cy="99"/>
              </a:xfrm>
              <a:custGeom>
                <a:avLst/>
                <a:gdLst/>
                <a:ahLst/>
                <a:cxnLst>
                  <a:cxn ang="0">
                    <a:pos x="50" y="12"/>
                  </a:cxn>
                  <a:cxn ang="0">
                    <a:pos x="38" y="6"/>
                  </a:cxn>
                  <a:cxn ang="0">
                    <a:pos x="34" y="4"/>
                  </a:cxn>
                  <a:cxn ang="0">
                    <a:pos x="30" y="0"/>
                  </a:cxn>
                  <a:cxn ang="0">
                    <a:pos x="18" y="10"/>
                  </a:cxn>
                  <a:cxn ang="0">
                    <a:pos x="20" y="16"/>
                  </a:cxn>
                  <a:cxn ang="0">
                    <a:pos x="22" y="26"/>
                  </a:cxn>
                  <a:cxn ang="0">
                    <a:pos x="24" y="38"/>
                  </a:cxn>
                  <a:cxn ang="0">
                    <a:pos x="22" y="44"/>
                  </a:cxn>
                  <a:cxn ang="0">
                    <a:pos x="18" y="54"/>
                  </a:cxn>
                  <a:cxn ang="0">
                    <a:pos x="10" y="82"/>
                  </a:cxn>
                  <a:cxn ang="0">
                    <a:pos x="2" y="110"/>
                  </a:cxn>
                  <a:cxn ang="0">
                    <a:pos x="0" y="122"/>
                  </a:cxn>
                  <a:cxn ang="0">
                    <a:pos x="0" y="128"/>
                  </a:cxn>
                  <a:cxn ang="0">
                    <a:pos x="2" y="138"/>
                  </a:cxn>
                  <a:cxn ang="0">
                    <a:pos x="6" y="148"/>
                  </a:cxn>
                  <a:cxn ang="0">
                    <a:pos x="12" y="160"/>
                  </a:cxn>
                  <a:cxn ang="0">
                    <a:pos x="20" y="172"/>
                  </a:cxn>
                  <a:cxn ang="0">
                    <a:pos x="30" y="182"/>
                  </a:cxn>
                  <a:cxn ang="0">
                    <a:pos x="38" y="192"/>
                  </a:cxn>
                  <a:cxn ang="0">
                    <a:pos x="42" y="194"/>
                  </a:cxn>
                  <a:cxn ang="0">
                    <a:pos x="46" y="196"/>
                  </a:cxn>
                  <a:cxn ang="0">
                    <a:pos x="50" y="198"/>
                  </a:cxn>
                  <a:cxn ang="0">
                    <a:pos x="54" y="198"/>
                  </a:cxn>
                  <a:cxn ang="0">
                    <a:pos x="60" y="154"/>
                  </a:cxn>
                  <a:cxn ang="0">
                    <a:pos x="62" y="138"/>
                  </a:cxn>
                  <a:cxn ang="0">
                    <a:pos x="62" y="124"/>
                  </a:cxn>
                  <a:cxn ang="0">
                    <a:pos x="62" y="114"/>
                  </a:cxn>
                  <a:cxn ang="0">
                    <a:pos x="60" y="106"/>
                  </a:cxn>
                  <a:cxn ang="0">
                    <a:pos x="58" y="90"/>
                  </a:cxn>
                  <a:cxn ang="0">
                    <a:pos x="48" y="58"/>
                  </a:cxn>
                  <a:cxn ang="0">
                    <a:pos x="44" y="44"/>
                  </a:cxn>
                  <a:cxn ang="0">
                    <a:pos x="42" y="34"/>
                  </a:cxn>
                  <a:cxn ang="0">
                    <a:pos x="50" y="12"/>
                  </a:cxn>
                </a:cxnLst>
                <a:rect l="0" t="0" r="r" b="b"/>
                <a:pathLst>
                  <a:path w="62" h="198">
                    <a:moveTo>
                      <a:pt x="50" y="12"/>
                    </a:moveTo>
                    <a:lnTo>
                      <a:pt x="38" y="6"/>
                    </a:lnTo>
                    <a:lnTo>
                      <a:pt x="34" y="4"/>
                    </a:lnTo>
                    <a:lnTo>
                      <a:pt x="30" y="0"/>
                    </a:lnTo>
                    <a:lnTo>
                      <a:pt x="18" y="10"/>
                    </a:lnTo>
                    <a:lnTo>
                      <a:pt x="20" y="16"/>
                    </a:lnTo>
                    <a:lnTo>
                      <a:pt x="22" y="26"/>
                    </a:lnTo>
                    <a:lnTo>
                      <a:pt x="24" y="38"/>
                    </a:lnTo>
                    <a:lnTo>
                      <a:pt x="22" y="44"/>
                    </a:lnTo>
                    <a:lnTo>
                      <a:pt x="18" y="54"/>
                    </a:lnTo>
                    <a:lnTo>
                      <a:pt x="10" y="82"/>
                    </a:lnTo>
                    <a:lnTo>
                      <a:pt x="2" y="110"/>
                    </a:lnTo>
                    <a:lnTo>
                      <a:pt x="0" y="122"/>
                    </a:lnTo>
                    <a:lnTo>
                      <a:pt x="0" y="128"/>
                    </a:lnTo>
                    <a:lnTo>
                      <a:pt x="2" y="138"/>
                    </a:lnTo>
                    <a:lnTo>
                      <a:pt x="6" y="148"/>
                    </a:lnTo>
                    <a:lnTo>
                      <a:pt x="12" y="160"/>
                    </a:lnTo>
                    <a:lnTo>
                      <a:pt x="20" y="172"/>
                    </a:lnTo>
                    <a:lnTo>
                      <a:pt x="30" y="182"/>
                    </a:lnTo>
                    <a:lnTo>
                      <a:pt x="38" y="192"/>
                    </a:lnTo>
                    <a:lnTo>
                      <a:pt x="42" y="194"/>
                    </a:lnTo>
                    <a:lnTo>
                      <a:pt x="46" y="196"/>
                    </a:lnTo>
                    <a:lnTo>
                      <a:pt x="50" y="198"/>
                    </a:lnTo>
                    <a:lnTo>
                      <a:pt x="54" y="198"/>
                    </a:lnTo>
                    <a:lnTo>
                      <a:pt x="60" y="154"/>
                    </a:lnTo>
                    <a:lnTo>
                      <a:pt x="62" y="138"/>
                    </a:lnTo>
                    <a:lnTo>
                      <a:pt x="62" y="124"/>
                    </a:lnTo>
                    <a:lnTo>
                      <a:pt x="62" y="114"/>
                    </a:lnTo>
                    <a:lnTo>
                      <a:pt x="60" y="106"/>
                    </a:lnTo>
                    <a:lnTo>
                      <a:pt x="58" y="90"/>
                    </a:lnTo>
                    <a:lnTo>
                      <a:pt x="48" y="58"/>
                    </a:lnTo>
                    <a:lnTo>
                      <a:pt x="44" y="44"/>
                    </a:lnTo>
                    <a:lnTo>
                      <a:pt x="42" y="34"/>
                    </a:lnTo>
                    <a:lnTo>
                      <a:pt x="50" y="12"/>
                    </a:lnTo>
                    <a:close/>
                  </a:path>
                </a:pathLst>
              </a:custGeom>
              <a:solidFill>
                <a:srgbClr val="005671"/>
              </a:solidFill>
              <a:ln w="9525">
                <a:noFill/>
                <a:round/>
                <a:headEnd/>
                <a:tailEnd/>
              </a:ln>
            </p:spPr>
            <p:txBody>
              <a:bodyPr/>
              <a:lstStyle/>
              <a:p>
                <a:endParaRPr lang="en-US"/>
              </a:p>
            </p:txBody>
          </p:sp>
          <p:sp>
            <p:nvSpPr>
              <p:cNvPr id="431300" name="Freeform 196"/>
              <p:cNvSpPr>
                <a:spLocks/>
              </p:cNvSpPr>
              <p:nvPr/>
            </p:nvSpPr>
            <p:spPr bwMode="auto">
              <a:xfrm>
                <a:off x="4339" y="698"/>
                <a:ext cx="31" cy="99"/>
              </a:xfrm>
              <a:custGeom>
                <a:avLst/>
                <a:gdLst/>
                <a:ahLst/>
                <a:cxnLst>
                  <a:cxn ang="0">
                    <a:pos x="50" y="12"/>
                  </a:cxn>
                  <a:cxn ang="0">
                    <a:pos x="38" y="6"/>
                  </a:cxn>
                  <a:cxn ang="0">
                    <a:pos x="30" y="0"/>
                  </a:cxn>
                  <a:cxn ang="0">
                    <a:pos x="16" y="10"/>
                  </a:cxn>
                  <a:cxn ang="0">
                    <a:pos x="24" y="38"/>
                  </a:cxn>
                  <a:cxn ang="0">
                    <a:pos x="18" y="54"/>
                  </a:cxn>
                  <a:cxn ang="0">
                    <a:pos x="10" y="82"/>
                  </a:cxn>
                  <a:cxn ang="0">
                    <a:pos x="0" y="128"/>
                  </a:cxn>
                  <a:cxn ang="0">
                    <a:pos x="6" y="148"/>
                  </a:cxn>
                  <a:cxn ang="0">
                    <a:pos x="20" y="172"/>
                  </a:cxn>
                  <a:cxn ang="0">
                    <a:pos x="38" y="190"/>
                  </a:cxn>
                  <a:cxn ang="0">
                    <a:pos x="54" y="198"/>
                  </a:cxn>
                  <a:cxn ang="0">
                    <a:pos x="62" y="124"/>
                  </a:cxn>
                  <a:cxn ang="0">
                    <a:pos x="56" y="90"/>
                  </a:cxn>
                  <a:cxn ang="0">
                    <a:pos x="42" y="34"/>
                  </a:cxn>
                  <a:cxn ang="0">
                    <a:pos x="50" y="12"/>
                  </a:cxn>
                </a:cxnLst>
                <a:rect l="0" t="0" r="r" b="b"/>
                <a:pathLst>
                  <a:path w="62" h="198">
                    <a:moveTo>
                      <a:pt x="50" y="12"/>
                    </a:moveTo>
                    <a:lnTo>
                      <a:pt x="38" y="6"/>
                    </a:lnTo>
                    <a:lnTo>
                      <a:pt x="30" y="0"/>
                    </a:lnTo>
                    <a:lnTo>
                      <a:pt x="16" y="10"/>
                    </a:lnTo>
                    <a:lnTo>
                      <a:pt x="24" y="38"/>
                    </a:lnTo>
                    <a:lnTo>
                      <a:pt x="18" y="54"/>
                    </a:lnTo>
                    <a:lnTo>
                      <a:pt x="10" y="82"/>
                    </a:lnTo>
                    <a:lnTo>
                      <a:pt x="0" y="128"/>
                    </a:lnTo>
                    <a:lnTo>
                      <a:pt x="6" y="148"/>
                    </a:lnTo>
                    <a:lnTo>
                      <a:pt x="20" y="172"/>
                    </a:lnTo>
                    <a:lnTo>
                      <a:pt x="38" y="190"/>
                    </a:lnTo>
                    <a:lnTo>
                      <a:pt x="54" y="198"/>
                    </a:lnTo>
                    <a:lnTo>
                      <a:pt x="62" y="124"/>
                    </a:lnTo>
                    <a:lnTo>
                      <a:pt x="56" y="90"/>
                    </a:lnTo>
                    <a:lnTo>
                      <a:pt x="42" y="34"/>
                    </a:lnTo>
                    <a:lnTo>
                      <a:pt x="50" y="12"/>
                    </a:lnTo>
                  </a:path>
                </a:pathLst>
              </a:custGeom>
              <a:noFill/>
              <a:ln w="1588">
                <a:solidFill>
                  <a:srgbClr val="000000"/>
                </a:solidFill>
                <a:prstDash val="solid"/>
                <a:round/>
                <a:headEnd/>
                <a:tailEnd/>
              </a:ln>
            </p:spPr>
            <p:txBody>
              <a:bodyPr/>
              <a:lstStyle/>
              <a:p>
                <a:endParaRPr lang="en-US"/>
              </a:p>
            </p:txBody>
          </p:sp>
          <p:sp>
            <p:nvSpPr>
              <p:cNvPr id="431301" name="Freeform 197"/>
              <p:cNvSpPr>
                <a:spLocks/>
              </p:cNvSpPr>
              <p:nvPr/>
            </p:nvSpPr>
            <p:spPr bwMode="auto">
              <a:xfrm>
                <a:off x="4272" y="664"/>
                <a:ext cx="121" cy="133"/>
              </a:xfrm>
              <a:custGeom>
                <a:avLst/>
                <a:gdLst/>
                <a:ahLst/>
                <a:cxnLst>
                  <a:cxn ang="0">
                    <a:pos x="194" y="225"/>
                  </a:cxn>
                  <a:cxn ang="0">
                    <a:pos x="186" y="237"/>
                  </a:cxn>
                  <a:cxn ang="0">
                    <a:pos x="170" y="233"/>
                  </a:cxn>
                  <a:cxn ang="0">
                    <a:pos x="134" y="211"/>
                  </a:cxn>
                  <a:cxn ang="0">
                    <a:pos x="120" y="205"/>
                  </a:cxn>
                  <a:cxn ang="0">
                    <a:pos x="94" y="209"/>
                  </a:cxn>
                  <a:cxn ang="0">
                    <a:pos x="84" y="209"/>
                  </a:cxn>
                  <a:cxn ang="0">
                    <a:pos x="80" y="203"/>
                  </a:cxn>
                  <a:cxn ang="0">
                    <a:pos x="80" y="199"/>
                  </a:cxn>
                  <a:cxn ang="0">
                    <a:pos x="76" y="195"/>
                  </a:cxn>
                  <a:cxn ang="0">
                    <a:pos x="64" y="187"/>
                  </a:cxn>
                  <a:cxn ang="0">
                    <a:pos x="40" y="175"/>
                  </a:cxn>
                  <a:cxn ang="0">
                    <a:pos x="24" y="167"/>
                  </a:cxn>
                  <a:cxn ang="0">
                    <a:pos x="20" y="163"/>
                  </a:cxn>
                  <a:cxn ang="0">
                    <a:pos x="18" y="157"/>
                  </a:cxn>
                  <a:cxn ang="0">
                    <a:pos x="20" y="143"/>
                  </a:cxn>
                  <a:cxn ang="0">
                    <a:pos x="44" y="91"/>
                  </a:cxn>
                  <a:cxn ang="0">
                    <a:pos x="62" y="41"/>
                  </a:cxn>
                  <a:cxn ang="0">
                    <a:pos x="74" y="24"/>
                  </a:cxn>
                  <a:cxn ang="0">
                    <a:pos x="96" y="2"/>
                  </a:cxn>
                  <a:cxn ang="0">
                    <a:pos x="92" y="0"/>
                  </a:cxn>
                  <a:cxn ang="0">
                    <a:pos x="74" y="16"/>
                  </a:cxn>
                  <a:cxn ang="0">
                    <a:pos x="58" y="39"/>
                  </a:cxn>
                  <a:cxn ang="0">
                    <a:pos x="16" y="127"/>
                  </a:cxn>
                  <a:cxn ang="0">
                    <a:pos x="6" y="147"/>
                  </a:cxn>
                  <a:cxn ang="0">
                    <a:pos x="0" y="175"/>
                  </a:cxn>
                  <a:cxn ang="0">
                    <a:pos x="2" y="181"/>
                  </a:cxn>
                  <a:cxn ang="0">
                    <a:pos x="14" y="189"/>
                  </a:cxn>
                  <a:cxn ang="0">
                    <a:pos x="64" y="215"/>
                  </a:cxn>
                  <a:cxn ang="0">
                    <a:pos x="128" y="243"/>
                  </a:cxn>
                  <a:cxn ang="0">
                    <a:pos x="178" y="261"/>
                  </a:cxn>
                  <a:cxn ang="0">
                    <a:pos x="202" y="237"/>
                  </a:cxn>
                  <a:cxn ang="0">
                    <a:pos x="243" y="131"/>
                  </a:cxn>
                </a:cxnLst>
                <a:rect l="0" t="0" r="r" b="b"/>
                <a:pathLst>
                  <a:path w="243" h="265">
                    <a:moveTo>
                      <a:pt x="239" y="129"/>
                    </a:moveTo>
                    <a:lnTo>
                      <a:pt x="194" y="225"/>
                    </a:lnTo>
                    <a:lnTo>
                      <a:pt x="190" y="233"/>
                    </a:lnTo>
                    <a:lnTo>
                      <a:pt x="186" y="237"/>
                    </a:lnTo>
                    <a:lnTo>
                      <a:pt x="182" y="239"/>
                    </a:lnTo>
                    <a:lnTo>
                      <a:pt x="170" y="233"/>
                    </a:lnTo>
                    <a:lnTo>
                      <a:pt x="152" y="221"/>
                    </a:lnTo>
                    <a:lnTo>
                      <a:pt x="134" y="211"/>
                    </a:lnTo>
                    <a:lnTo>
                      <a:pt x="126" y="207"/>
                    </a:lnTo>
                    <a:lnTo>
                      <a:pt x="120" y="205"/>
                    </a:lnTo>
                    <a:lnTo>
                      <a:pt x="108" y="207"/>
                    </a:lnTo>
                    <a:lnTo>
                      <a:pt x="94" y="209"/>
                    </a:lnTo>
                    <a:lnTo>
                      <a:pt x="88" y="209"/>
                    </a:lnTo>
                    <a:lnTo>
                      <a:pt x="84" y="209"/>
                    </a:lnTo>
                    <a:lnTo>
                      <a:pt x="80" y="207"/>
                    </a:lnTo>
                    <a:lnTo>
                      <a:pt x="80" y="203"/>
                    </a:lnTo>
                    <a:lnTo>
                      <a:pt x="80" y="201"/>
                    </a:lnTo>
                    <a:lnTo>
                      <a:pt x="80" y="199"/>
                    </a:lnTo>
                    <a:lnTo>
                      <a:pt x="78" y="197"/>
                    </a:lnTo>
                    <a:lnTo>
                      <a:pt x="76" y="195"/>
                    </a:lnTo>
                    <a:lnTo>
                      <a:pt x="72" y="191"/>
                    </a:lnTo>
                    <a:lnTo>
                      <a:pt x="64" y="187"/>
                    </a:lnTo>
                    <a:lnTo>
                      <a:pt x="50" y="179"/>
                    </a:lnTo>
                    <a:lnTo>
                      <a:pt x="40" y="175"/>
                    </a:lnTo>
                    <a:lnTo>
                      <a:pt x="32" y="171"/>
                    </a:lnTo>
                    <a:lnTo>
                      <a:pt x="24" y="167"/>
                    </a:lnTo>
                    <a:lnTo>
                      <a:pt x="22" y="165"/>
                    </a:lnTo>
                    <a:lnTo>
                      <a:pt x="20" y="163"/>
                    </a:lnTo>
                    <a:lnTo>
                      <a:pt x="18" y="159"/>
                    </a:lnTo>
                    <a:lnTo>
                      <a:pt x="18" y="157"/>
                    </a:lnTo>
                    <a:lnTo>
                      <a:pt x="18" y="151"/>
                    </a:lnTo>
                    <a:lnTo>
                      <a:pt x="20" y="143"/>
                    </a:lnTo>
                    <a:lnTo>
                      <a:pt x="26" y="127"/>
                    </a:lnTo>
                    <a:lnTo>
                      <a:pt x="44" y="91"/>
                    </a:lnTo>
                    <a:lnTo>
                      <a:pt x="56" y="59"/>
                    </a:lnTo>
                    <a:lnTo>
                      <a:pt x="62" y="41"/>
                    </a:lnTo>
                    <a:lnTo>
                      <a:pt x="68" y="31"/>
                    </a:lnTo>
                    <a:lnTo>
                      <a:pt x="74" y="24"/>
                    </a:lnTo>
                    <a:lnTo>
                      <a:pt x="82" y="16"/>
                    </a:lnTo>
                    <a:lnTo>
                      <a:pt x="96" y="2"/>
                    </a:lnTo>
                    <a:lnTo>
                      <a:pt x="96" y="0"/>
                    </a:lnTo>
                    <a:lnTo>
                      <a:pt x="92" y="0"/>
                    </a:lnTo>
                    <a:lnTo>
                      <a:pt x="86" y="2"/>
                    </a:lnTo>
                    <a:lnTo>
                      <a:pt x="74" y="16"/>
                    </a:lnTo>
                    <a:lnTo>
                      <a:pt x="64" y="27"/>
                    </a:lnTo>
                    <a:lnTo>
                      <a:pt x="58" y="39"/>
                    </a:lnTo>
                    <a:lnTo>
                      <a:pt x="44" y="65"/>
                    </a:lnTo>
                    <a:lnTo>
                      <a:pt x="16" y="127"/>
                    </a:lnTo>
                    <a:lnTo>
                      <a:pt x="10" y="137"/>
                    </a:lnTo>
                    <a:lnTo>
                      <a:pt x="6" y="147"/>
                    </a:lnTo>
                    <a:lnTo>
                      <a:pt x="2" y="163"/>
                    </a:lnTo>
                    <a:lnTo>
                      <a:pt x="0" y="175"/>
                    </a:lnTo>
                    <a:lnTo>
                      <a:pt x="0" y="177"/>
                    </a:lnTo>
                    <a:lnTo>
                      <a:pt x="2" y="181"/>
                    </a:lnTo>
                    <a:lnTo>
                      <a:pt x="6" y="183"/>
                    </a:lnTo>
                    <a:lnTo>
                      <a:pt x="14" y="189"/>
                    </a:lnTo>
                    <a:lnTo>
                      <a:pt x="36" y="201"/>
                    </a:lnTo>
                    <a:lnTo>
                      <a:pt x="64" y="215"/>
                    </a:lnTo>
                    <a:lnTo>
                      <a:pt x="96" y="229"/>
                    </a:lnTo>
                    <a:lnTo>
                      <a:pt x="128" y="243"/>
                    </a:lnTo>
                    <a:lnTo>
                      <a:pt x="156" y="253"/>
                    </a:lnTo>
                    <a:lnTo>
                      <a:pt x="178" y="261"/>
                    </a:lnTo>
                    <a:lnTo>
                      <a:pt x="190" y="265"/>
                    </a:lnTo>
                    <a:lnTo>
                      <a:pt x="202" y="237"/>
                    </a:lnTo>
                    <a:lnTo>
                      <a:pt x="215" y="201"/>
                    </a:lnTo>
                    <a:lnTo>
                      <a:pt x="243" y="131"/>
                    </a:lnTo>
                    <a:lnTo>
                      <a:pt x="239" y="129"/>
                    </a:lnTo>
                    <a:close/>
                  </a:path>
                </a:pathLst>
              </a:custGeom>
              <a:solidFill>
                <a:srgbClr val="000000"/>
              </a:solidFill>
              <a:ln w="9525">
                <a:noFill/>
                <a:round/>
                <a:headEnd/>
                <a:tailEnd/>
              </a:ln>
            </p:spPr>
            <p:txBody>
              <a:bodyPr/>
              <a:lstStyle/>
              <a:p>
                <a:endParaRPr lang="en-US"/>
              </a:p>
            </p:txBody>
          </p:sp>
          <p:sp>
            <p:nvSpPr>
              <p:cNvPr id="431302" name="Freeform 198"/>
              <p:cNvSpPr>
                <a:spLocks/>
              </p:cNvSpPr>
              <p:nvPr/>
            </p:nvSpPr>
            <p:spPr bwMode="auto">
              <a:xfrm>
                <a:off x="4272" y="664"/>
                <a:ext cx="120" cy="133"/>
              </a:xfrm>
              <a:custGeom>
                <a:avLst/>
                <a:gdLst/>
                <a:ahLst/>
                <a:cxnLst>
                  <a:cxn ang="0">
                    <a:pos x="239" y="129"/>
                  </a:cxn>
                  <a:cxn ang="0">
                    <a:pos x="194" y="225"/>
                  </a:cxn>
                  <a:cxn ang="0">
                    <a:pos x="186" y="237"/>
                  </a:cxn>
                  <a:cxn ang="0">
                    <a:pos x="182" y="239"/>
                  </a:cxn>
                  <a:cxn ang="0">
                    <a:pos x="152" y="221"/>
                  </a:cxn>
                  <a:cxn ang="0">
                    <a:pos x="134" y="211"/>
                  </a:cxn>
                  <a:cxn ang="0">
                    <a:pos x="120" y="205"/>
                  </a:cxn>
                  <a:cxn ang="0">
                    <a:pos x="94" y="209"/>
                  </a:cxn>
                  <a:cxn ang="0">
                    <a:pos x="82" y="207"/>
                  </a:cxn>
                  <a:cxn ang="0">
                    <a:pos x="80" y="203"/>
                  </a:cxn>
                  <a:cxn ang="0">
                    <a:pos x="80" y="199"/>
                  </a:cxn>
                  <a:cxn ang="0">
                    <a:pos x="76" y="195"/>
                  </a:cxn>
                  <a:cxn ang="0">
                    <a:pos x="64" y="187"/>
                  </a:cxn>
                  <a:cxn ang="0">
                    <a:pos x="40" y="173"/>
                  </a:cxn>
                  <a:cxn ang="0">
                    <a:pos x="24" y="167"/>
                  </a:cxn>
                  <a:cxn ang="0">
                    <a:pos x="18" y="163"/>
                  </a:cxn>
                  <a:cxn ang="0">
                    <a:pos x="18" y="155"/>
                  </a:cxn>
                  <a:cxn ang="0">
                    <a:pos x="26" y="127"/>
                  </a:cxn>
                  <a:cxn ang="0">
                    <a:pos x="42" y="91"/>
                  </a:cxn>
                  <a:cxn ang="0">
                    <a:pos x="68" y="31"/>
                  </a:cxn>
                  <a:cxn ang="0">
                    <a:pos x="96" y="0"/>
                  </a:cxn>
                  <a:cxn ang="0">
                    <a:pos x="86" y="2"/>
                  </a:cxn>
                  <a:cxn ang="0">
                    <a:pos x="64" y="27"/>
                  </a:cxn>
                  <a:cxn ang="0">
                    <a:pos x="16" y="125"/>
                  </a:cxn>
                  <a:cxn ang="0">
                    <a:pos x="2" y="163"/>
                  </a:cxn>
                  <a:cxn ang="0">
                    <a:pos x="0" y="177"/>
                  </a:cxn>
                  <a:cxn ang="0">
                    <a:pos x="36" y="201"/>
                  </a:cxn>
                  <a:cxn ang="0">
                    <a:pos x="96" y="229"/>
                  </a:cxn>
                  <a:cxn ang="0">
                    <a:pos x="156" y="253"/>
                  </a:cxn>
                  <a:cxn ang="0">
                    <a:pos x="188" y="265"/>
                  </a:cxn>
                  <a:cxn ang="0">
                    <a:pos x="241" y="131"/>
                  </a:cxn>
                </a:cxnLst>
                <a:rect l="0" t="0" r="r" b="b"/>
                <a:pathLst>
                  <a:path w="241" h="265">
                    <a:moveTo>
                      <a:pt x="239" y="129"/>
                    </a:moveTo>
                    <a:lnTo>
                      <a:pt x="194" y="225"/>
                    </a:lnTo>
                    <a:lnTo>
                      <a:pt x="186" y="237"/>
                    </a:lnTo>
                    <a:lnTo>
                      <a:pt x="182" y="239"/>
                    </a:lnTo>
                    <a:lnTo>
                      <a:pt x="152" y="221"/>
                    </a:lnTo>
                    <a:lnTo>
                      <a:pt x="134" y="211"/>
                    </a:lnTo>
                    <a:lnTo>
                      <a:pt x="120" y="205"/>
                    </a:lnTo>
                    <a:lnTo>
                      <a:pt x="94" y="209"/>
                    </a:lnTo>
                    <a:lnTo>
                      <a:pt x="82" y="207"/>
                    </a:lnTo>
                    <a:lnTo>
                      <a:pt x="80" y="203"/>
                    </a:lnTo>
                    <a:lnTo>
                      <a:pt x="80" y="199"/>
                    </a:lnTo>
                    <a:lnTo>
                      <a:pt x="76" y="195"/>
                    </a:lnTo>
                    <a:lnTo>
                      <a:pt x="64" y="187"/>
                    </a:lnTo>
                    <a:lnTo>
                      <a:pt x="40" y="173"/>
                    </a:lnTo>
                    <a:lnTo>
                      <a:pt x="24" y="167"/>
                    </a:lnTo>
                    <a:lnTo>
                      <a:pt x="18" y="163"/>
                    </a:lnTo>
                    <a:lnTo>
                      <a:pt x="18" y="155"/>
                    </a:lnTo>
                    <a:lnTo>
                      <a:pt x="26" y="127"/>
                    </a:lnTo>
                    <a:lnTo>
                      <a:pt x="42" y="91"/>
                    </a:lnTo>
                    <a:lnTo>
                      <a:pt x="68" y="31"/>
                    </a:lnTo>
                    <a:lnTo>
                      <a:pt x="96" y="0"/>
                    </a:lnTo>
                    <a:lnTo>
                      <a:pt x="86" y="2"/>
                    </a:lnTo>
                    <a:lnTo>
                      <a:pt x="64" y="27"/>
                    </a:lnTo>
                    <a:lnTo>
                      <a:pt x="16" y="125"/>
                    </a:lnTo>
                    <a:lnTo>
                      <a:pt x="2" y="163"/>
                    </a:lnTo>
                    <a:lnTo>
                      <a:pt x="0" y="177"/>
                    </a:lnTo>
                    <a:lnTo>
                      <a:pt x="36" y="201"/>
                    </a:lnTo>
                    <a:lnTo>
                      <a:pt x="96" y="229"/>
                    </a:lnTo>
                    <a:lnTo>
                      <a:pt x="156" y="253"/>
                    </a:lnTo>
                    <a:lnTo>
                      <a:pt x="188" y="265"/>
                    </a:lnTo>
                    <a:lnTo>
                      <a:pt x="241" y="131"/>
                    </a:lnTo>
                  </a:path>
                </a:pathLst>
              </a:custGeom>
              <a:noFill/>
              <a:ln w="1588">
                <a:solidFill>
                  <a:srgbClr val="000000"/>
                </a:solidFill>
                <a:prstDash val="solid"/>
                <a:round/>
                <a:headEnd/>
                <a:tailEnd/>
              </a:ln>
            </p:spPr>
            <p:txBody>
              <a:bodyPr/>
              <a:lstStyle/>
              <a:p>
                <a:endParaRPr lang="en-US"/>
              </a:p>
            </p:txBody>
          </p:sp>
          <p:sp>
            <p:nvSpPr>
              <p:cNvPr id="431303" name="Freeform 199"/>
              <p:cNvSpPr>
                <a:spLocks/>
              </p:cNvSpPr>
              <p:nvPr/>
            </p:nvSpPr>
            <p:spPr bwMode="auto">
              <a:xfrm>
                <a:off x="4242" y="725"/>
                <a:ext cx="30" cy="52"/>
              </a:xfrm>
              <a:custGeom>
                <a:avLst/>
                <a:gdLst/>
                <a:ahLst/>
                <a:cxnLst>
                  <a:cxn ang="0">
                    <a:pos x="59" y="22"/>
                  </a:cxn>
                  <a:cxn ang="0">
                    <a:pos x="57" y="34"/>
                  </a:cxn>
                  <a:cxn ang="0">
                    <a:pos x="55" y="46"/>
                  </a:cxn>
                  <a:cxn ang="0">
                    <a:pos x="51" y="58"/>
                  </a:cxn>
                  <a:cxn ang="0">
                    <a:pos x="47" y="70"/>
                  </a:cxn>
                  <a:cxn ang="0">
                    <a:pos x="43" y="80"/>
                  </a:cxn>
                  <a:cxn ang="0">
                    <a:pos x="37" y="90"/>
                  </a:cxn>
                  <a:cxn ang="0">
                    <a:pos x="33" y="98"/>
                  </a:cxn>
                  <a:cxn ang="0">
                    <a:pos x="30" y="104"/>
                  </a:cxn>
                  <a:cxn ang="0">
                    <a:pos x="28" y="104"/>
                  </a:cxn>
                  <a:cxn ang="0">
                    <a:pos x="26" y="102"/>
                  </a:cxn>
                  <a:cxn ang="0">
                    <a:pos x="18" y="96"/>
                  </a:cxn>
                  <a:cxn ang="0">
                    <a:pos x="10" y="84"/>
                  </a:cxn>
                  <a:cxn ang="0">
                    <a:pos x="4" y="70"/>
                  </a:cxn>
                  <a:cxn ang="0">
                    <a:pos x="2" y="62"/>
                  </a:cxn>
                  <a:cxn ang="0">
                    <a:pos x="0" y="54"/>
                  </a:cxn>
                  <a:cxn ang="0">
                    <a:pos x="0" y="46"/>
                  </a:cxn>
                  <a:cxn ang="0">
                    <a:pos x="0" y="38"/>
                  </a:cxn>
                  <a:cxn ang="0">
                    <a:pos x="2" y="30"/>
                  </a:cxn>
                  <a:cxn ang="0">
                    <a:pos x="6" y="22"/>
                  </a:cxn>
                  <a:cxn ang="0">
                    <a:pos x="14" y="16"/>
                  </a:cxn>
                  <a:cxn ang="0">
                    <a:pos x="22" y="8"/>
                  </a:cxn>
                  <a:cxn ang="0">
                    <a:pos x="28" y="4"/>
                  </a:cxn>
                  <a:cxn ang="0">
                    <a:pos x="33" y="2"/>
                  </a:cxn>
                  <a:cxn ang="0">
                    <a:pos x="43" y="0"/>
                  </a:cxn>
                  <a:cxn ang="0">
                    <a:pos x="49" y="2"/>
                  </a:cxn>
                  <a:cxn ang="0">
                    <a:pos x="53" y="4"/>
                  </a:cxn>
                  <a:cxn ang="0">
                    <a:pos x="55" y="6"/>
                  </a:cxn>
                  <a:cxn ang="0">
                    <a:pos x="57" y="12"/>
                  </a:cxn>
                  <a:cxn ang="0">
                    <a:pos x="59" y="16"/>
                  </a:cxn>
                  <a:cxn ang="0">
                    <a:pos x="59" y="22"/>
                  </a:cxn>
                </a:cxnLst>
                <a:rect l="0" t="0" r="r" b="b"/>
                <a:pathLst>
                  <a:path w="59" h="104">
                    <a:moveTo>
                      <a:pt x="59" y="22"/>
                    </a:moveTo>
                    <a:lnTo>
                      <a:pt x="57" y="34"/>
                    </a:lnTo>
                    <a:lnTo>
                      <a:pt x="55" y="46"/>
                    </a:lnTo>
                    <a:lnTo>
                      <a:pt x="51" y="58"/>
                    </a:lnTo>
                    <a:lnTo>
                      <a:pt x="47" y="70"/>
                    </a:lnTo>
                    <a:lnTo>
                      <a:pt x="43" y="80"/>
                    </a:lnTo>
                    <a:lnTo>
                      <a:pt x="37" y="90"/>
                    </a:lnTo>
                    <a:lnTo>
                      <a:pt x="33" y="98"/>
                    </a:lnTo>
                    <a:lnTo>
                      <a:pt x="30" y="104"/>
                    </a:lnTo>
                    <a:lnTo>
                      <a:pt x="28" y="104"/>
                    </a:lnTo>
                    <a:lnTo>
                      <a:pt x="26" y="102"/>
                    </a:lnTo>
                    <a:lnTo>
                      <a:pt x="18" y="96"/>
                    </a:lnTo>
                    <a:lnTo>
                      <a:pt x="10" y="84"/>
                    </a:lnTo>
                    <a:lnTo>
                      <a:pt x="4" y="70"/>
                    </a:lnTo>
                    <a:lnTo>
                      <a:pt x="2" y="62"/>
                    </a:lnTo>
                    <a:lnTo>
                      <a:pt x="0" y="54"/>
                    </a:lnTo>
                    <a:lnTo>
                      <a:pt x="0" y="46"/>
                    </a:lnTo>
                    <a:lnTo>
                      <a:pt x="0" y="38"/>
                    </a:lnTo>
                    <a:lnTo>
                      <a:pt x="2" y="30"/>
                    </a:lnTo>
                    <a:lnTo>
                      <a:pt x="6" y="22"/>
                    </a:lnTo>
                    <a:lnTo>
                      <a:pt x="14" y="16"/>
                    </a:lnTo>
                    <a:lnTo>
                      <a:pt x="22" y="8"/>
                    </a:lnTo>
                    <a:lnTo>
                      <a:pt x="28" y="4"/>
                    </a:lnTo>
                    <a:lnTo>
                      <a:pt x="33" y="2"/>
                    </a:lnTo>
                    <a:lnTo>
                      <a:pt x="43" y="0"/>
                    </a:lnTo>
                    <a:lnTo>
                      <a:pt x="49" y="2"/>
                    </a:lnTo>
                    <a:lnTo>
                      <a:pt x="53" y="4"/>
                    </a:lnTo>
                    <a:lnTo>
                      <a:pt x="55" y="6"/>
                    </a:lnTo>
                    <a:lnTo>
                      <a:pt x="57" y="12"/>
                    </a:lnTo>
                    <a:lnTo>
                      <a:pt x="59" y="16"/>
                    </a:lnTo>
                    <a:lnTo>
                      <a:pt x="59" y="22"/>
                    </a:lnTo>
                    <a:close/>
                  </a:path>
                </a:pathLst>
              </a:custGeom>
              <a:solidFill>
                <a:srgbClr val="4C0000"/>
              </a:solidFill>
              <a:ln w="9525">
                <a:noFill/>
                <a:round/>
                <a:headEnd/>
                <a:tailEnd/>
              </a:ln>
            </p:spPr>
            <p:txBody>
              <a:bodyPr/>
              <a:lstStyle/>
              <a:p>
                <a:endParaRPr lang="en-US"/>
              </a:p>
            </p:txBody>
          </p:sp>
          <p:sp>
            <p:nvSpPr>
              <p:cNvPr id="431304" name="Freeform 200"/>
              <p:cNvSpPr>
                <a:spLocks/>
              </p:cNvSpPr>
              <p:nvPr/>
            </p:nvSpPr>
            <p:spPr bwMode="auto">
              <a:xfrm>
                <a:off x="4196" y="710"/>
                <a:ext cx="98" cy="87"/>
              </a:xfrm>
              <a:custGeom>
                <a:avLst/>
                <a:gdLst/>
                <a:ahLst/>
                <a:cxnLst>
                  <a:cxn ang="0">
                    <a:pos x="50" y="174"/>
                  </a:cxn>
                  <a:cxn ang="0">
                    <a:pos x="16" y="168"/>
                  </a:cxn>
                  <a:cxn ang="0">
                    <a:pos x="8" y="166"/>
                  </a:cxn>
                  <a:cxn ang="0">
                    <a:pos x="2" y="158"/>
                  </a:cxn>
                  <a:cxn ang="0">
                    <a:pos x="2" y="148"/>
                  </a:cxn>
                  <a:cxn ang="0">
                    <a:pos x="14" y="130"/>
                  </a:cxn>
                  <a:cxn ang="0">
                    <a:pos x="34" y="92"/>
                  </a:cxn>
                  <a:cxn ang="0">
                    <a:pos x="48" y="62"/>
                  </a:cxn>
                  <a:cxn ang="0">
                    <a:pos x="54" y="50"/>
                  </a:cxn>
                  <a:cxn ang="0">
                    <a:pos x="58" y="42"/>
                  </a:cxn>
                  <a:cxn ang="0">
                    <a:pos x="72" y="36"/>
                  </a:cxn>
                  <a:cxn ang="0">
                    <a:pos x="125" y="2"/>
                  </a:cxn>
                  <a:cxn ang="0">
                    <a:pos x="131" y="0"/>
                  </a:cxn>
                  <a:cxn ang="0">
                    <a:pos x="149" y="2"/>
                  </a:cxn>
                  <a:cxn ang="0">
                    <a:pos x="185" y="8"/>
                  </a:cxn>
                  <a:cxn ang="0">
                    <a:pos x="195" y="12"/>
                  </a:cxn>
                  <a:cxn ang="0">
                    <a:pos x="195" y="16"/>
                  </a:cxn>
                  <a:cxn ang="0">
                    <a:pos x="191" y="26"/>
                  </a:cxn>
                  <a:cxn ang="0">
                    <a:pos x="181" y="30"/>
                  </a:cxn>
                  <a:cxn ang="0">
                    <a:pos x="167" y="30"/>
                  </a:cxn>
                  <a:cxn ang="0">
                    <a:pos x="151" y="32"/>
                  </a:cxn>
                  <a:cxn ang="0">
                    <a:pos x="163" y="40"/>
                  </a:cxn>
                  <a:cxn ang="0">
                    <a:pos x="169" y="50"/>
                  </a:cxn>
                  <a:cxn ang="0">
                    <a:pos x="173" y="64"/>
                  </a:cxn>
                  <a:cxn ang="0">
                    <a:pos x="173" y="82"/>
                  </a:cxn>
                  <a:cxn ang="0">
                    <a:pos x="169" y="90"/>
                  </a:cxn>
                  <a:cxn ang="0">
                    <a:pos x="163" y="92"/>
                  </a:cxn>
                  <a:cxn ang="0">
                    <a:pos x="157" y="88"/>
                  </a:cxn>
                  <a:cxn ang="0">
                    <a:pos x="151" y="78"/>
                  </a:cxn>
                  <a:cxn ang="0">
                    <a:pos x="145" y="66"/>
                  </a:cxn>
                  <a:cxn ang="0">
                    <a:pos x="129" y="52"/>
                  </a:cxn>
                  <a:cxn ang="0">
                    <a:pos x="125" y="52"/>
                  </a:cxn>
                  <a:cxn ang="0">
                    <a:pos x="116" y="56"/>
                  </a:cxn>
                  <a:cxn ang="0">
                    <a:pos x="118" y="58"/>
                  </a:cxn>
                  <a:cxn ang="0">
                    <a:pos x="127" y="60"/>
                  </a:cxn>
                  <a:cxn ang="0">
                    <a:pos x="139" y="68"/>
                  </a:cxn>
                  <a:cxn ang="0">
                    <a:pos x="157" y="94"/>
                  </a:cxn>
                  <a:cxn ang="0">
                    <a:pos x="161" y="102"/>
                  </a:cxn>
                  <a:cxn ang="0">
                    <a:pos x="163" y="116"/>
                  </a:cxn>
                  <a:cxn ang="0">
                    <a:pos x="161" y="134"/>
                  </a:cxn>
                  <a:cxn ang="0">
                    <a:pos x="159" y="144"/>
                  </a:cxn>
                  <a:cxn ang="0">
                    <a:pos x="153" y="146"/>
                  </a:cxn>
                  <a:cxn ang="0">
                    <a:pos x="147" y="142"/>
                  </a:cxn>
                  <a:cxn ang="0">
                    <a:pos x="143" y="134"/>
                  </a:cxn>
                  <a:cxn ang="0">
                    <a:pos x="141" y="126"/>
                  </a:cxn>
                  <a:cxn ang="0">
                    <a:pos x="137" y="116"/>
                  </a:cxn>
                  <a:cxn ang="0">
                    <a:pos x="129" y="106"/>
                  </a:cxn>
                  <a:cxn ang="0">
                    <a:pos x="114" y="90"/>
                  </a:cxn>
                  <a:cxn ang="0">
                    <a:pos x="106" y="94"/>
                  </a:cxn>
                  <a:cxn ang="0">
                    <a:pos x="104" y="98"/>
                  </a:cxn>
                  <a:cxn ang="0">
                    <a:pos x="116" y="104"/>
                  </a:cxn>
                  <a:cxn ang="0">
                    <a:pos x="131" y="120"/>
                  </a:cxn>
                  <a:cxn ang="0">
                    <a:pos x="143" y="138"/>
                  </a:cxn>
                  <a:cxn ang="0">
                    <a:pos x="147" y="148"/>
                  </a:cxn>
                  <a:cxn ang="0">
                    <a:pos x="141" y="156"/>
                  </a:cxn>
                  <a:cxn ang="0">
                    <a:pos x="137" y="156"/>
                  </a:cxn>
                  <a:cxn ang="0">
                    <a:pos x="123" y="146"/>
                  </a:cxn>
                  <a:cxn ang="0">
                    <a:pos x="104" y="150"/>
                  </a:cxn>
                  <a:cxn ang="0">
                    <a:pos x="84" y="168"/>
                  </a:cxn>
                </a:cxnLst>
                <a:rect l="0" t="0" r="r" b="b"/>
                <a:pathLst>
                  <a:path w="195" h="174">
                    <a:moveTo>
                      <a:pt x="74" y="174"/>
                    </a:moveTo>
                    <a:lnTo>
                      <a:pt x="50" y="174"/>
                    </a:lnTo>
                    <a:lnTo>
                      <a:pt x="30" y="172"/>
                    </a:lnTo>
                    <a:lnTo>
                      <a:pt x="16" y="168"/>
                    </a:lnTo>
                    <a:lnTo>
                      <a:pt x="12" y="168"/>
                    </a:lnTo>
                    <a:lnTo>
                      <a:pt x="8" y="166"/>
                    </a:lnTo>
                    <a:lnTo>
                      <a:pt x="2" y="160"/>
                    </a:lnTo>
                    <a:lnTo>
                      <a:pt x="2" y="158"/>
                    </a:lnTo>
                    <a:lnTo>
                      <a:pt x="0" y="154"/>
                    </a:lnTo>
                    <a:lnTo>
                      <a:pt x="2" y="148"/>
                    </a:lnTo>
                    <a:lnTo>
                      <a:pt x="6" y="142"/>
                    </a:lnTo>
                    <a:lnTo>
                      <a:pt x="14" y="130"/>
                    </a:lnTo>
                    <a:lnTo>
                      <a:pt x="20" y="118"/>
                    </a:lnTo>
                    <a:lnTo>
                      <a:pt x="34" y="92"/>
                    </a:lnTo>
                    <a:lnTo>
                      <a:pt x="44" y="70"/>
                    </a:lnTo>
                    <a:lnTo>
                      <a:pt x="48" y="62"/>
                    </a:lnTo>
                    <a:lnTo>
                      <a:pt x="50" y="58"/>
                    </a:lnTo>
                    <a:lnTo>
                      <a:pt x="54" y="50"/>
                    </a:lnTo>
                    <a:lnTo>
                      <a:pt x="56" y="46"/>
                    </a:lnTo>
                    <a:lnTo>
                      <a:pt x="58" y="42"/>
                    </a:lnTo>
                    <a:lnTo>
                      <a:pt x="62" y="40"/>
                    </a:lnTo>
                    <a:lnTo>
                      <a:pt x="72" y="36"/>
                    </a:lnTo>
                    <a:lnTo>
                      <a:pt x="86" y="30"/>
                    </a:lnTo>
                    <a:lnTo>
                      <a:pt x="125" y="2"/>
                    </a:lnTo>
                    <a:lnTo>
                      <a:pt x="129" y="2"/>
                    </a:lnTo>
                    <a:lnTo>
                      <a:pt x="131" y="0"/>
                    </a:lnTo>
                    <a:lnTo>
                      <a:pt x="137" y="0"/>
                    </a:lnTo>
                    <a:lnTo>
                      <a:pt x="149" y="2"/>
                    </a:lnTo>
                    <a:lnTo>
                      <a:pt x="165" y="4"/>
                    </a:lnTo>
                    <a:lnTo>
                      <a:pt x="185" y="8"/>
                    </a:lnTo>
                    <a:lnTo>
                      <a:pt x="191" y="10"/>
                    </a:lnTo>
                    <a:lnTo>
                      <a:pt x="195" y="12"/>
                    </a:lnTo>
                    <a:lnTo>
                      <a:pt x="195" y="14"/>
                    </a:lnTo>
                    <a:lnTo>
                      <a:pt x="195" y="16"/>
                    </a:lnTo>
                    <a:lnTo>
                      <a:pt x="193" y="24"/>
                    </a:lnTo>
                    <a:lnTo>
                      <a:pt x="191" y="26"/>
                    </a:lnTo>
                    <a:lnTo>
                      <a:pt x="187" y="30"/>
                    </a:lnTo>
                    <a:lnTo>
                      <a:pt x="181" y="30"/>
                    </a:lnTo>
                    <a:lnTo>
                      <a:pt x="175" y="30"/>
                    </a:lnTo>
                    <a:lnTo>
                      <a:pt x="167" y="30"/>
                    </a:lnTo>
                    <a:lnTo>
                      <a:pt x="155" y="30"/>
                    </a:lnTo>
                    <a:lnTo>
                      <a:pt x="151" y="32"/>
                    </a:lnTo>
                    <a:lnTo>
                      <a:pt x="159" y="38"/>
                    </a:lnTo>
                    <a:lnTo>
                      <a:pt x="163" y="40"/>
                    </a:lnTo>
                    <a:lnTo>
                      <a:pt x="167" y="44"/>
                    </a:lnTo>
                    <a:lnTo>
                      <a:pt x="169" y="50"/>
                    </a:lnTo>
                    <a:lnTo>
                      <a:pt x="171" y="54"/>
                    </a:lnTo>
                    <a:lnTo>
                      <a:pt x="173" y="64"/>
                    </a:lnTo>
                    <a:lnTo>
                      <a:pt x="173" y="74"/>
                    </a:lnTo>
                    <a:lnTo>
                      <a:pt x="173" y="82"/>
                    </a:lnTo>
                    <a:lnTo>
                      <a:pt x="171" y="88"/>
                    </a:lnTo>
                    <a:lnTo>
                      <a:pt x="169" y="90"/>
                    </a:lnTo>
                    <a:lnTo>
                      <a:pt x="165" y="92"/>
                    </a:lnTo>
                    <a:lnTo>
                      <a:pt x="163" y="92"/>
                    </a:lnTo>
                    <a:lnTo>
                      <a:pt x="159" y="90"/>
                    </a:lnTo>
                    <a:lnTo>
                      <a:pt x="157" y="88"/>
                    </a:lnTo>
                    <a:lnTo>
                      <a:pt x="155" y="86"/>
                    </a:lnTo>
                    <a:lnTo>
                      <a:pt x="151" y="78"/>
                    </a:lnTo>
                    <a:lnTo>
                      <a:pt x="147" y="68"/>
                    </a:lnTo>
                    <a:lnTo>
                      <a:pt x="145" y="66"/>
                    </a:lnTo>
                    <a:lnTo>
                      <a:pt x="141" y="62"/>
                    </a:lnTo>
                    <a:lnTo>
                      <a:pt x="129" y="52"/>
                    </a:lnTo>
                    <a:lnTo>
                      <a:pt x="127" y="52"/>
                    </a:lnTo>
                    <a:lnTo>
                      <a:pt x="125" y="52"/>
                    </a:lnTo>
                    <a:lnTo>
                      <a:pt x="122" y="52"/>
                    </a:lnTo>
                    <a:lnTo>
                      <a:pt x="116" y="56"/>
                    </a:lnTo>
                    <a:lnTo>
                      <a:pt x="110" y="58"/>
                    </a:lnTo>
                    <a:lnTo>
                      <a:pt x="118" y="58"/>
                    </a:lnTo>
                    <a:lnTo>
                      <a:pt x="123" y="58"/>
                    </a:lnTo>
                    <a:lnTo>
                      <a:pt x="127" y="60"/>
                    </a:lnTo>
                    <a:lnTo>
                      <a:pt x="133" y="62"/>
                    </a:lnTo>
                    <a:lnTo>
                      <a:pt x="139" y="68"/>
                    </a:lnTo>
                    <a:lnTo>
                      <a:pt x="145" y="78"/>
                    </a:lnTo>
                    <a:lnTo>
                      <a:pt x="157" y="94"/>
                    </a:lnTo>
                    <a:lnTo>
                      <a:pt x="159" y="98"/>
                    </a:lnTo>
                    <a:lnTo>
                      <a:pt x="161" y="102"/>
                    </a:lnTo>
                    <a:lnTo>
                      <a:pt x="161" y="108"/>
                    </a:lnTo>
                    <a:lnTo>
                      <a:pt x="163" y="116"/>
                    </a:lnTo>
                    <a:lnTo>
                      <a:pt x="163" y="126"/>
                    </a:lnTo>
                    <a:lnTo>
                      <a:pt x="161" y="134"/>
                    </a:lnTo>
                    <a:lnTo>
                      <a:pt x="159" y="142"/>
                    </a:lnTo>
                    <a:lnTo>
                      <a:pt x="159" y="144"/>
                    </a:lnTo>
                    <a:lnTo>
                      <a:pt x="157" y="144"/>
                    </a:lnTo>
                    <a:lnTo>
                      <a:pt x="153" y="146"/>
                    </a:lnTo>
                    <a:lnTo>
                      <a:pt x="149" y="144"/>
                    </a:lnTo>
                    <a:lnTo>
                      <a:pt x="147" y="142"/>
                    </a:lnTo>
                    <a:lnTo>
                      <a:pt x="145" y="140"/>
                    </a:lnTo>
                    <a:lnTo>
                      <a:pt x="143" y="134"/>
                    </a:lnTo>
                    <a:lnTo>
                      <a:pt x="141" y="130"/>
                    </a:lnTo>
                    <a:lnTo>
                      <a:pt x="141" y="126"/>
                    </a:lnTo>
                    <a:lnTo>
                      <a:pt x="139" y="120"/>
                    </a:lnTo>
                    <a:lnTo>
                      <a:pt x="137" y="116"/>
                    </a:lnTo>
                    <a:lnTo>
                      <a:pt x="133" y="110"/>
                    </a:lnTo>
                    <a:lnTo>
                      <a:pt x="129" y="106"/>
                    </a:lnTo>
                    <a:lnTo>
                      <a:pt x="122" y="96"/>
                    </a:lnTo>
                    <a:lnTo>
                      <a:pt x="114" y="90"/>
                    </a:lnTo>
                    <a:lnTo>
                      <a:pt x="110" y="90"/>
                    </a:lnTo>
                    <a:lnTo>
                      <a:pt x="106" y="94"/>
                    </a:lnTo>
                    <a:lnTo>
                      <a:pt x="102" y="98"/>
                    </a:lnTo>
                    <a:lnTo>
                      <a:pt x="104" y="98"/>
                    </a:lnTo>
                    <a:lnTo>
                      <a:pt x="108" y="100"/>
                    </a:lnTo>
                    <a:lnTo>
                      <a:pt x="116" y="104"/>
                    </a:lnTo>
                    <a:lnTo>
                      <a:pt x="125" y="112"/>
                    </a:lnTo>
                    <a:lnTo>
                      <a:pt x="131" y="120"/>
                    </a:lnTo>
                    <a:lnTo>
                      <a:pt x="139" y="128"/>
                    </a:lnTo>
                    <a:lnTo>
                      <a:pt x="143" y="138"/>
                    </a:lnTo>
                    <a:lnTo>
                      <a:pt x="147" y="144"/>
                    </a:lnTo>
                    <a:lnTo>
                      <a:pt x="147" y="148"/>
                    </a:lnTo>
                    <a:lnTo>
                      <a:pt x="147" y="150"/>
                    </a:lnTo>
                    <a:lnTo>
                      <a:pt x="141" y="156"/>
                    </a:lnTo>
                    <a:lnTo>
                      <a:pt x="139" y="156"/>
                    </a:lnTo>
                    <a:lnTo>
                      <a:pt x="137" y="156"/>
                    </a:lnTo>
                    <a:lnTo>
                      <a:pt x="131" y="152"/>
                    </a:lnTo>
                    <a:lnTo>
                      <a:pt x="123" y="146"/>
                    </a:lnTo>
                    <a:lnTo>
                      <a:pt x="114" y="138"/>
                    </a:lnTo>
                    <a:lnTo>
                      <a:pt x="104" y="150"/>
                    </a:lnTo>
                    <a:lnTo>
                      <a:pt x="94" y="160"/>
                    </a:lnTo>
                    <a:lnTo>
                      <a:pt x="84" y="168"/>
                    </a:lnTo>
                    <a:lnTo>
                      <a:pt x="74" y="174"/>
                    </a:lnTo>
                    <a:close/>
                  </a:path>
                </a:pathLst>
              </a:custGeom>
              <a:solidFill>
                <a:srgbClr val="FFCCB3"/>
              </a:solidFill>
              <a:ln w="9525">
                <a:noFill/>
                <a:round/>
                <a:headEnd/>
                <a:tailEnd/>
              </a:ln>
            </p:spPr>
            <p:txBody>
              <a:bodyPr/>
              <a:lstStyle/>
              <a:p>
                <a:endParaRPr lang="en-US"/>
              </a:p>
            </p:txBody>
          </p:sp>
          <p:sp>
            <p:nvSpPr>
              <p:cNvPr id="431305" name="Freeform 201"/>
              <p:cNvSpPr>
                <a:spLocks/>
              </p:cNvSpPr>
              <p:nvPr/>
            </p:nvSpPr>
            <p:spPr bwMode="auto">
              <a:xfrm>
                <a:off x="4196" y="710"/>
                <a:ext cx="98" cy="87"/>
              </a:xfrm>
              <a:custGeom>
                <a:avLst/>
                <a:gdLst/>
                <a:ahLst/>
                <a:cxnLst>
                  <a:cxn ang="0">
                    <a:pos x="74" y="174"/>
                  </a:cxn>
                  <a:cxn ang="0">
                    <a:pos x="30" y="172"/>
                  </a:cxn>
                  <a:cxn ang="0">
                    <a:pos x="8" y="164"/>
                  </a:cxn>
                  <a:cxn ang="0">
                    <a:pos x="2" y="160"/>
                  </a:cxn>
                  <a:cxn ang="0">
                    <a:pos x="0" y="154"/>
                  </a:cxn>
                  <a:cxn ang="0">
                    <a:pos x="6" y="142"/>
                  </a:cxn>
                  <a:cxn ang="0">
                    <a:pos x="20" y="118"/>
                  </a:cxn>
                  <a:cxn ang="0">
                    <a:pos x="32" y="92"/>
                  </a:cxn>
                  <a:cxn ang="0">
                    <a:pos x="50" y="58"/>
                  </a:cxn>
                  <a:cxn ang="0">
                    <a:pos x="56" y="46"/>
                  </a:cxn>
                  <a:cxn ang="0">
                    <a:pos x="62" y="40"/>
                  </a:cxn>
                  <a:cxn ang="0">
                    <a:pos x="86" y="30"/>
                  </a:cxn>
                  <a:cxn ang="0">
                    <a:pos x="125" y="2"/>
                  </a:cxn>
                  <a:cxn ang="0">
                    <a:pos x="137" y="0"/>
                  </a:cxn>
                  <a:cxn ang="0">
                    <a:pos x="149" y="2"/>
                  </a:cxn>
                  <a:cxn ang="0">
                    <a:pos x="183" y="8"/>
                  </a:cxn>
                  <a:cxn ang="0">
                    <a:pos x="195" y="12"/>
                  </a:cxn>
                  <a:cxn ang="0">
                    <a:pos x="193" y="24"/>
                  </a:cxn>
                  <a:cxn ang="0">
                    <a:pos x="187" y="28"/>
                  </a:cxn>
                  <a:cxn ang="0">
                    <a:pos x="181" y="30"/>
                  </a:cxn>
                  <a:cxn ang="0">
                    <a:pos x="167" y="30"/>
                  </a:cxn>
                  <a:cxn ang="0">
                    <a:pos x="151" y="32"/>
                  </a:cxn>
                  <a:cxn ang="0">
                    <a:pos x="159" y="36"/>
                  </a:cxn>
                  <a:cxn ang="0">
                    <a:pos x="167" y="44"/>
                  </a:cxn>
                  <a:cxn ang="0">
                    <a:pos x="173" y="64"/>
                  </a:cxn>
                  <a:cxn ang="0">
                    <a:pos x="173" y="82"/>
                  </a:cxn>
                  <a:cxn ang="0">
                    <a:pos x="171" y="88"/>
                  </a:cxn>
                  <a:cxn ang="0">
                    <a:pos x="165" y="90"/>
                  </a:cxn>
                  <a:cxn ang="0">
                    <a:pos x="159" y="90"/>
                  </a:cxn>
                  <a:cxn ang="0">
                    <a:pos x="155" y="86"/>
                  </a:cxn>
                  <a:cxn ang="0">
                    <a:pos x="149" y="78"/>
                  </a:cxn>
                  <a:cxn ang="0">
                    <a:pos x="147" y="68"/>
                  </a:cxn>
                  <a:cxn ang="0">
                    <a:pos x="141" y="62"/>
                  </a:cxn>
                  <a:cxn ang="0">
                    <a:pos x="129" y="52"/>
                  </a:cxn>
                  <a:cxn ang="0">
                    <a:pos x="122" y="52"/>
                  </a:cxn>
                  <a:cxn ang="0">
                    <a:pos x="110" y="58"/>
                  </a:cxn>
                  <a:cxn ang="0">
                    <a:pos x="123" y="58"/>
                  </a:cxn>
                  <a:cxn ang="0">
                    <a:pos x="133" y="62"/>
                  </a:cxn>
                  <a:cxn ang="0">
                    <a:pos x="157" y="94"/>
                  </a:cxn>
                  <a:cxn ang="0">
                    <a:pos x="161" y="108"/>
                  </a:cxn>
                  <a:cxn ang="0">
                    <a:pos x="163" y="126"/>
                  </a:cxn>
                  <a:cxn ang="0">
                    <a:pos x="159" y="140"/>
                  </a:cxn>
                  <a:cxn ang="0">
                    <a:pos x="153" y="146"/>
                  </a:cxn>
                  <a:cxn ang="0">
                    <a:pos x="145" y="140"/>
                  </a:cxn>
                  <a:cxn ang="0">
                    <a:pos x="141" y="126"/>
                  </a:cxn>
                  <a:cxn ang="0">
                    <a:pos x="137" y="116"/>
                  </a:cxn>
                  <a:cxn ang="0">
                    <a:pos x="129" y="106"/>
                  </a:cxn>
                  <a:cxn ang="0">
                    <a:pos x="114" y="90"/>
                  </a:cxn>
                  <a:cxn ang="0">
                    <a:pos x="106" y="92"/>
                  </a:cxn>
                  <a:cxn ang="0">
                    <a:pos x="100" y="98"/>
                  </a:cxn>
                  <a:cxn ang="0">
                    <a:pos x="116" y="104"/>
                  </a:cxn>
                  <a:cxn ang="0">
                    <a:pos x="131" y="120"/>
                  </a:cxn>
                  <a:cxn ang="0">
                    <a:pos x="143" y="136"/>
                  </a:cxn>
                  <a:cxn ang="0">
                    <a:pos x="147" y="144"/>
                  </a:cxn>
                  <a:cxn ang="0">
                    <a:pos x="147" y="150"/>
                  </a:cxn>
                  <a:cxn ang="0">
                    <a:pos x="141" y="154"/>
                  </a:cxn>
                  <a:cxn ang="0">
                    <a:pos x="135" y="156"/>
                  </a:cxn>
                  <a:cxn ang="0">
                    <a:pos x="114" y="138"/>
                  </a:cxn>
                  <a:cxn ang="0">
                    <a:pos x="94" y="160"/>
                  </a:cxn>
                  <a:cxn ang="0">
                    <a:pos x="74" y="174"/>
                  </a:cxn>
                </a:cxnLst>
                <a:rect l="0" t="0" r="r" b="b"/>
                <a:pathLst>
                  <a:path w="195" h="174">
                    <a:moveTo>
                      <a:pt x="74" y="174"/>
                    </a:moveTo>
                    <a:lnTo>
                      <a:pt x="30" y="172"/>
                    </a:lnTo>
                    <a:lnTo>
                      <a:pt x="8" y="164"/>
                    </a:lnTo>
                    <a:lnTo>
                      <a:pt x="2" y="160"/>
                    </a:lnTo>
                    <a:lnTo>
                      <a:pt x="0" y="154"/>
                    </a:lnTo>
                    <a:lnTo>
                      <a:pt x="6" y="142"/>
                    </a:lnTo>
                    <a:lnTo>
                      <a:pt x="20" y="118"/>
                    </a:lnTo>
                    <a:lnTo>
                      <a:pt x="32" y="92"/>
                    </a:lnTo>
                    <a:lnTo>
                      <a:pt x="50" y="58"/>
                    </a:lnTo>
                    <a:lnTo>
                      <a:pt x="56" y="46"/>
                    </a:lnTo>
                    <a:lnTo>
                      <a:pt x="62" y="40"/>
                    </a:lnTo>
                    <a:lnTo>
                      <a:pt x="86" y="30"/>
                    </a:lnTo>
                    <a:lnTo>
                      <a:pt x="125" y="2"/>
                    </a:lnTo>
                    <a:lnTo>
                      <a:pt x="137" y="0"/>
                    </a:lnTo>
                    <a:lnTo>
                      <a:pt x="149" y="2"/>
                    </a:lnTo>
                    <a:lnTo>
                      <a:pt x="183" y="8"/>
                    </a:lnTo>
                    <a:lnTo>
                      <a:pt x="195" y="12"/>
                    </a:lnTo>
                    <a:lnTo>
                      <a:pt x="193" y="24"/>
                    </a:lnTo>
                    <a:lnTo>
                      <a:pt x="187" y="28"/>
                    </a:lnTo>
                    <a:lnTo>
                      <a:pt x="181" y="30"/>
                    </a:lnTo>
                    <a:lnTo>
                      <a:pt x="167" y="30"/>
                    </a:lnTo>
                    <a:lnTo>
                      <a:pt x="151" y="32"/>
                    </a:lnTo>
                    <a:lnTo>
                      <a:pt x="159" y="36"/>
                    </a:lnTo>
                    <a:lnTo>
                      <a:pt x="167" y="44"/>
                    </a:lnTo>
                    <a:lnTo>
                      <a:pt x="173" y="64"/>
                    </a:lnTo>
                    <a:lnTo>
                      <a:pt x="173" y="82"/>
                    </a:lnTo>
                    <a:lnTo>
                      <a:pt x="171" y="88"/>
                    </a:lnTo>
                    <a:lnTo>
                      <a:pt x="165" y="90"/>
                    </a:lnTo>
                    <a:lnTo>
                      <a:pt x="159" y="90"/>
                    </a:lnTo>
                    <a:lnTo>
                      <a:pt x="155" y="86"/>
                    </a:lnTo>
                    <a:lnTo>
                      <a:pt x="149" y="78"/>
                    </a:lnTo>
                    <a:lnTo>
                      <a:pt x="147" y="68"/>
                    </a:lnTo>
                    <a:lnTo>
                      <a:pt x="141" y="62"/>
                    </a:lnTo>
                    <a:lnTo>
                      <a:pt x="129" y="52"/>
                    </a:lnTo>
                    <a:lnTo>
                      <a:pt x="122" y="52"/>
                    </a:lnTo>
                    <a:lnTo>
                      <a:pt x="110" y="58"/>
                    </a:lnTo>
                    <a:lnTo>
                      <a:pt x="123" y="58"/>
                    </a:lnTo>
                    <a:lnTo>
                      <a:pt x="133" y="62"/>
                    </a:lnTo>
                    <a:lnTo>
                      <a:pt x="157" y="94"/>
                    </a:lnTo>
                    <a:lnTo>
                      <a:pt x="161" y="108"/>
                    </a:lnTo>
                    <a:lnTo>
                      <a:pt x="163" y="126"/>
                    </a:lnTo>
                    <a:lnTo>
                      <a:pt x="159" y="140"/>
                    </a:lnTo>
                    <a:lnTo>
                      <a:pt x="153" y="146"/>
                    </a:lnTo>
                    <a:lnTo>
                      <a:pt x="145" y="140"/>
                    </a:lnTo>
                    <a:lnTo>
                      <a:pt x="141" y="126"/>
                    </a:lnTo>
                    <a:lnTo>
                      <a:pt x="137" y="116"/>
                    </a:lnTo>
                    <a:lnTo>
                      <a:pt x="129" y="106"/>
                    </a:lnTo>
                    <a:lnTo>
                      <a:pt x="114" y="90"/>
                    </a:lnTo>
                    <a:lnTo>
                      <a:pt x="106" y="92"/>
                    </a:lnTo>
                    <a:lnTo>
                      <a:pt x="100" y="98"/>
                    </a:lnTo>
                    <a:lnTo>
                      <a:pt x="116" y="104"/>
                    </a:lnTo>
                    <a:lnTo>
                      <a:pt x="131" y="120"/>
                    </a:lnTo>
                    <a:lnTo>
                      <a:pt x="143" y="136"/>
                    </a:lnTo>
                    <a:lnTo>
                      <a:pt x="147" y="144"/>
                    </a:lnTo>
                    <a:lnTo>
                      <a:pt x="147" y="150"/>
                    </a:lnTo>
                    <a:lnTo>
                      <a:pt x="141" y="154"/>
                    </a:lnTo>
                    <a:lnTo>
                      <a:pt x="135" y="156"/>
                    </a:lnTo>
                    <a:lnTo>
                      <a:pt x="114" y="138"/>
                    </a:lnTo>
                    <a:lnTo>
                      <a:pt x="94" y="160"/>
                    </a:lnTo>
                    <a:lnTo>
                      <a:pt x="74" y="174"/>
                    </a:lnTo>
                  </a:path>
                </a:pathLst>
              </a:custGeom>
              <a:noFill/>
              <a:ln w="1588">
                <a:solidFill>
                  <a:srgbClr val="000000"/>
                </a:solidFill>
                <a:prstDash val="solid"/>
                <a:round/>
                <a:headEnd/>
                <a:tailEnd/>
              </a:ln>
            </p:spPr>
            <p:txBody>
              <a:bodyPr/>
              <a:lstStyle/>
              <a:p>
                <a:endParaRPr lang="en-US"/>
              </a:p>
            </p:txBody>
          </p:sp>
          <p:sp>
            <p:nvSpPr>
              <p:cNvPr id="431306" name="Freeform 202"/>
              <p:cNvSpPr>
                <a:spLocks/>
              </p:cNvSpPr>
              <p:nvPr/>
            </p:nvSpPr>
            <p:spPr bwMode="auto">
              <a:xfrm>
                <a:off x="4232" y="753"/>
                <a:ext cx="21" cy="6"/>
              </a:xfrm>
              <a:custGeom>
                <a:avLst/>
                <a:gdLst/>
                <a:ahLst/>
                <a:cxnLst>
                  <a:cxn ang="0">
                    <a:pos x="42" y="4"/>
                  </a:cxn>
                  <a:cxn ang="0">
                    <a:pos x="38" y="4"/>
                  </a:cxn>
                  <a:cxn ang="0">
                    <a:pos x="34" y="8"/>
                  </a:cxn>
                  <a:cxn ang="0">
                    <a:pos x="30" y="12"/>
                  </a:cxn>
                  <a:cxn ang="0">
                    <a:pos x="22" y="10"/>
                  </a:cxn>
                  <a:cxn ang="0">
                    <a:pos x="12" y="6"/>
                  </a:cxn>
                  <a:cxn ang="0">
                    <a:pos x="4" y="2"/>
                  </a:cxn>
                  <a:cxn ang="0">
                    <a:pos x="0" y="0"/>
                  </a:cxn>
                  <a:cxn ang="0">
                    <a:pos x="6" y="0"/>
                  </a:cxn>
                  <a:cxn ang="0">
                    <a:pos x="14" y="2"/>
                  </a:cxn>
                  <a:cxn ang="0">
                    <a:pos x="28" y="4"/>
                  </a:cxn>
                  <a:cxn ang="0">
                    <a:pos x="42" y="4"/>
                  </a:cxn>
                </a:cxnLst>
                <a:rect l="0" t="0" r="r" b="b"/>
                <a:pathLst>
                  <a:path w="42" h="12">
                    <a:moveTo>
                      <a:pt x="42" y="4"/>
                    </a:moveTo>
                    <a:lnTo>
                      <a:pt x="38" y="4"/>
                    </a:lnTo>
                    <a:lnTo>
                      <a:pt x="34" y="8"/>
                    </a:lnTo>
                    <a:lnTo>
                      <a:pt x="30" y="12"/>
                    </a:lnTo>
                    <a:lnTo>
                      <a:pt x="22" y="10"/>
                    </a:lnTo>
                    <a:lnTo>
                      <a:pt x="12" y="6"/>
                    </a:lnTo>
                    <a:lnTo>
                      <a:pt x="4" y="2"/>
                    </a:lnTo>
                    <a:lnTo>
                      <a:pt x="0" y="0"/>
                    </a:lnTo>
                    <a:lnTo>
                      <a:pt x="6" y="0"/>
                    </a:lnTo>
                    <a:lnTo>
                      <a:pt x="14" y="2"/>
                    </a:lnTo>
                    <a:lnTo>
                      <a:pt x="28" y="4"/>
                    </a:lnTo>
                    <a:lnTo>
                      <a:pt x="42" y="4"/>
                    </a:lnTo>
                    <a:close/>
                  </a:path>
                </a:pathLst>
              </a:custGeom>
              <a:solidFill>
                <a:srgbClr val="000000"/>
              </a:solidFill>
              <a:ln w="9525">
                <a:noFill/>
                <a:round/>
                <a:headEnd/>
                <a:tailEnd/>
              </a:ln>
            </p:spPr>
            <p:txBody>
              <a:bodyPr/>
              <a:lstStyle/>
              <a:p>
                <a:endParaRPr lang="en-US"/>
              </a:p>
            </p:txBody>
          </p:sp>
          <p:sp>
            <p:nvSpPr>
              <p:cNvPr id="431307" name="Freeform 203"/>
              <p:cNvSpPr>
                <a:spLocks/>
              </p:cNvSpPr>
              <p:nvPr/>
            </p:nvSpPr>
            <p:spPr bwMode="auto">
              <a:xfrm>
                <a:off x="4197" y="770"/>
                <a:ext cx="56" cy="27"/>
              </a:xfrm>
              <a:custGeom>
                <a:avLst/>
                <a:gdLst/>
                <a:ahLst/>
                <a:cxnLst>
                  <a:cxn ang="0">
                    <a:pos x="4" y="22"/>
                  </a:cxn>
                  <a:cxn ang="0">
                    <a:pos x="2" y="26"/>
                  </a:cxn>
                  <a:cxn ang="0">
                    <a:pos x="0" y="28"/>
                  </a:cxn>
                  <a:cxn ang="0">
                    <a:pos x="0" y="36"/>
                  </a:cxn>
                  <a:cxn ang="0">
                    <a:pos x="2" y="38"/>
                  </a:cxn>
                  <a:cxn ang="0">
                    <a:pos x="4" y="40"/>
                  </a:cxn>
                  <a:cxn ang="0">
                    <a:pos x="6" y="44"/>
                  </a:cxn>
                  <a:cxn ang="0">
                    <a:pos x="10" y="46"/>
                  </a:cxn>
                  <a:cxn ang="0">
                    <a:pos x="20" y="50"/>
                  </a:cxn>
                  <a:cxn ang="0">
                    <a:pos x="34" y="52"/>
                  </a:cxn>
                  <a:cxn ang="0">
                    <a:pos x="42" y="54"/>
                  </a:cxn>
                  <a:cxn ang="0">
                    <a:pos x="52" y="54"/>
                  </a:cxn>
                  <a:cxn ang="0">
                    <a:pos x="72" y="54"/>
                  </a:cxn>
                  <a:cxn ang="0">
                    <a:pos x="82" y="48"/>
                  </a:cxn>
                  <a:cxn ang="0">
                    <a:pos x="92" y="40"/>
                  </a:cxn>
                  <a:cxn ang="0">
                    <a:pos x="96" y="36"/>
                  </a:cxn>
                  <a:cxn ang="0">
                    <a:pos x="102" y="30"/>
                  </a:cxn>
                  <a:cxn ang="0">
                    <a:pos x="112" y="18"/>
                  </a:cxn>
                  <a:cxn ang="0">
                    <a:pos x="102" y="8"/>
                  </a:cxn>
                  <a:cxn ang="0">
                    <a:pos x="98" y="6"/>
                  </a:cxn>
                  <a:cxn ang="0">
                    <a:pos x="98" y="4"/>
                  </a:cxn>
                  <a:cxn ang="0">
                    <a:pos x="84" y="4"/>
                  </a:cxn>
                  <a:cxn ang="0">
                    <a:pos x="66" y="4"/>
                  </a:cxn>
                  <a:cxn ang="0">
                    <a:pos x="50" y="2"/>
                  </a:cxn>
                  <a:cxn ang="0">
                    <a:pos x="42" y="0"/>
                  </a:cxn>
                  <a:cxn ang="0">
                    <a:pos x="52" y="4"/>
                  </a:cxn>
                  <a:cxn ang="0">
                    <a:pos x="48" y="6"/>
                  </a:cxn>
                  <a:cxn ang="0">
                    <a:pos x="44" y="6"/>
                  </a:cxn>
                  <a:cxn ang="0">
                    <a:pos x="40" y="4"/>
                  </a:cxn>
                  <a:cxn ang="0">
                    <a:pos x="40" y="8"/>
                  </a:cxn>
                  <a:cxn ang="0">
                    <a:pos x="38" y="10"/>
                  </a:cxn>
                  <a:cxn ang="0">
                    <a:pos x="28" y="20"/>
                  </a:cxn>
                  <a:cxn ang="0">
                    <a:pos x="20" y="28"/>
                  </a:cxn>
                  <a:cxn ang="0">
                    <a:pos x="14" y="36"/>
                  </a:cxn>
                  <a:cxn ang="0">
                    <a:pos x="10" y="44"/>
                  </a:cxn>
                  <a:cxn ang="0">
                    <a:pos x="6" y="48"/>
                  </a:cxn>
                  <a:cxn ang="0">
                    <a:pos x="4" y="44"/>
                  </a:cxn>
                  <a:cxn ang="0">
                    <a:pos x="2" y="38"/>
                  </a:cxn>
                  <a:cxn ang="0">
                    <a:pos x="2" y="30"/>
                  </a:cxn>
                  <a:cxn ang="0">
                    <a:pos x="4" y="26"/>
                  </a:cxn>
                  <a:cxn ang="0">
                    <a:pos x="4" y="22"/>
                  </a:cxn>
                </a:cxnLst>
                <a:rect l="0" t="0" r="r" b="b"/>
                <a:pathLst>
                  <a:path w="112" h="54">
                    <a:moveTo>
                      <a:pt x="4" y="22"/>
                    </a:moveTo>
                    <a:lnTo>
                      <a:pt x="2" y="26"/>
                    </a:lnTo>
                    <a:lnTo>
                      <a:pt x="0" y="28"/>
                    </a:lnTo>
                    <a:lnTo>
                      <a:pt x="0" y="36"/>
                    </a:lnTo>
                    <a:lnTo>
                      <a:pt x="2" y="38"/>
                    </a:lnTo>
                    <a:lnTo>
                      <a:pt x="4" y="40"/>
                    </a:lnTo>
                    <a:lnTo>
                      <a:pt x="6" y="44"/>
                    </a:lnTo>
                    <a:lnTo>
                      <a:pt x="10" y="46"/>
                    </a:lnTo>
                    <a:lnTo>
                      <a:pt x="20" y="50"/>
                    </a:lnTo>
                    <a:lnTo>
                      <a:pt x="34" y="52"/>
                    </a:lnTo>
                    <a:lnTo>
                      <a:pt x="42" y="54"/>
                    </a:lnTo>
                    <a:lnTo>
                      <a:pt x="52" y="54"/>
                    </a:lnTo>
                    <a:lnTo>
                      <a:pt x="72" y="54"/>
                    </a:lnTo>
                    <a:lnTo>
                      <a:pt x="82" y="48"/>
                    </a:lnTo>
                    <a:lnTo>
                      <a:pt x="92" y="40"/>
                    </a:lnTo>
                    <a:lnTo>
                      <a:pt x="96" y="36"/>
                    </a:lnTo>
                    <a:lnTo>
                      <a:pt x="102" y="30"/>
                    </a:lnTo>
                    <a:lnTo>
                      <a:pt x="112" y="18"/>
                    </a:lnTo>
                    <a:lnTo>
                      <a:pt x="102" y="8"/>
                    </a:lnTo>
                    <a:lnTo>
                      <a:pt x="98" y="6"/>
                    </a:lnTo>
                    <a:lnTo>
                      <a:pt x="98" y="4"/>
                    </a:lnTo>
                    <a:lnTo>
                      <a:pt x="84" y="4"/>
                    </a:lnTo>
                    <a:lnTo>
                      <a:pt x="66" y="4"/>
                    </a:lnTo>
                    <a:lnTo>
                      <a:pt x="50" y="2"/>
                    </a:lnTo>
                    <a:lnTo>
                      <a:pt x="42" y="0"/>
                    </a:lnTo>
                    <a:lnTo>
                      <a:pt x="52" y="4"/>
                    </a:lnTo>
                    <a:lnTo>
                      <a:pt x="48" y="6"/>
                    </a:lnTo>
                    <a:lnTo>
                      <a:pt x="44" y="6"/>
                    </a:lnTo>
                    <a:lnTo>
                      <a:pt x="40" y="4"/>
                    </a:lnTo>
                    <a:lnTo>
                      <a:pt x="40" y="8"/>
                    </a:lnTo>
                    <a:lnTo>
                      <a:pt x="38" y="10"/>
                    </a:lnTo>
                    <a:lnTo>
                      <a:pt x="28" y="20"/>
                    </a:lnTo>
                    <a:lnTo>
                      <a:pt x="20" y="28"/>
                    </a:lnTo>
                    <a:lnTo>
                      <a:pt x="14" y="36"/>
                    </a:lnTo>
                    <a:lnTo>
                      <a:pt x="10" y="44"/>
                    </a:lnTo>
                    <a:lnTo>
                      <a:pt x="6" y="48"/>
                    </a:lnTo>
                    <a:lnTo>
                      <a:pt x="4" y="44"/>
                    </a:lnTo>
                    <a:lnTo>
                      <a:pt x="2" y="38"/>
                    </a:lnTo>
                    <a:lnTo>
                      <a:pt x="2" y="30"/>
                    </a:lnTo>
                    <a:lnTo>
                      <a:pt x="4" y="26"/>
                    </a:lnTo>
                    <a:lnTo>
                      <a:pt x="4" y="22"/>
                    </a:lnTo>
                    <a:close/>
                  </a:path>
                </a:pathLst>
              </a:custGeom>
              <a:solidFill>
                <a:srgbClr val="4C0000"/>
              </a:solidFill>
              <a:ln w="9525">
                <a:noFill/>
                <a:round/>
                <a:headEnd/>
                <a:tailEnd/>
              </a:ln>
            </p:spPr>
            <p:txBody>
              <a:bodyPr/>
              <a:lstStyle/>
              <a:p>
                <a:endParaRPr lang="en-US"/>
              </a:p>
            </p:txBody>
          </p:sp>
          <p:sp>
            <p:nvSpPr>
              <p:cNvPr id="431308" name="Freeform 204"/>
              <p:cNvSpPr>
                <a:spLocks/>
              </p:cNvSpPr>
              <p:nvPr/>
            </p:nvSpPr>
            <p:spPr bwMode="auto">
              <a:xfrm>
                <a:off x="4197" y="779"/>
                <a:ext cx="56" cy="18"/>
              </a:xfrm>
              <a:custGeom>
                <a:avLst/>
                <a:gdLst/>
                <a:ahLst/>
                <a:cxnLst>
                  <a:cxn ang="0">
                    <a:pos x="112" y="0"/>
                  </a:cxn>
                  <a:cxn ang="0">
                    <a:pos x="92" y="22"/>
                  </a:cxn>
                  <a:cxn ang="0">
                    <a:pos x="72" y="36"/>
                  </a:cxn>
                  <a:cxn ang="0">
                    <a:pos x="26" y="36"/>
                  </a:cxn>
                  <a:cxn ang="0">
                    <a:pos x="6" y="28"/>
                  </a:cxn>
                  <a:cxn ang="0">
                    <a:pos x="2" y="24"/>
                  </a:cxn>
                  <a:cxn ang="0">
                    <a:pos x="0" y="18"/>
                  </a:cxn>
                  <a:cxn ang="0">
                    <a:pos x="4" y="4"/>
                  </a:cxn>
                </a:cxnLst>
                <a:rect l="0" t="0" r="r" b="b"/>
                <a:pathLst>
                  <a:path w="112" h="36">
                    <a:moveTo>
                      <a:pt x="112" y="0"/>
                    </a:moveTo>
                    <a:lnTo>
                      <a:pt x="92" y="22"/>
                    </a:lnTo>
                    <a:lnTo>
                      <a:pt x="72" y="36"/>
                    </a:lnTo>
                    <a:lnTo>
                      <a:pt x="26" y="36"/>
                    </a:lnTo>
                    <a:lnTo>
                      <a:pt x="6" y="28"/>
                    </a:lnTo>
                    <a:lnTo>
                      <a:pt x="2" y="24"/>
                    </a:lnTo>
                    <a:lnTo>
                      <a:pt x="0" y="18"/>
                    </a:lnTo>
                    <a:lnTo>
                      <a:pt x="4" y="4"/>
                    </a:lnTo>
                  </a:path>
                </a:pathLst>
              </a:custGeom>
              <a:noFill/>
              <a:ln w="1588">
                <a:solidFill>
                  <a:srgbClr val="000000"/>
                </a:solidFill>
                <a:prstDash val="solid"/>
                <a:round/>
                <a:headEnd/>
                <a:tailEnd/>
              </a:ln>
            </p:spPr>
            <p:txBody>
              <a:bodyPr/>
              <a:lstStyle/>
              <a:p>
                <a:endParaRPr lang="en-US"/>
              </a:p>
            </p:txBody>
          </p:sp>
          <p:sp>
            <p:nvSpPr>
              <p:cNvPr id="431309" name="Freeform 205"/>
              <p:cNvSpPr>
                <a:spLocks/>
              </p:cNvSpPr>
              <p:nvPr/>
            </p:nvSpPr>
            <p:spPr bwMode="auto">
              <a:xfrm>
                <a:off x="4234" y="717"/>
                <a:ext cx="59" cy="66"/>
              </a:xfrm>
              <a:custGeom>
                <a:avLst/>
                <a:gdLst/>
                <a:ahLst/>
                <a:cxnLst>
                  <a:cxn ang="0">
                    <a:pos x="81" y="130"/>
                  </a:cxn>
                  <a:cxn ang="0">
                    <a:pos x="85" y="120"/>
                  </a:cxn>
                  <a:cxn ang="0">
                    <a:pos x="87" y="102"/>
                  </a:cxn>
                  <a:cxn ang="0">
                    <a:pos x="85" y="88"/>
                  </a:cxn>
                  <a:cxn ang="0">
                    <a:pos x="75" y="72"/>
                  </a:cxn>
                  <a:cxn ang="0">
                    <a:pos x="63" y="54"/>
                  </a:cxn>
                  <a:cxn ang="0">
                    <a:pos x="51" y="46"/>
                  </a:cxn>
                  <a:cxn ang="0">
                    <a:pos x="42" y="44"/>
                  </a:cxn>
                  <a:cxn ang="0">
                    <a:pos x="46" y="38"/>
                  </a:cxn>
                  <a:cxn ang="0">
                    <a:pos x="53" y="38"/>
                  </a:cxn>
                  <a:cxn ang="0">
                    <a:pos x="69" y="52"/>
                  </a:cxn>
                  <a:cxn ang="0">
                    <a:pos x="75" y="64"/>
                  </a:cxn>
                  <a:cxn ang="0">
                    <a:pos x="81" y="74"/>
                  </a:cxn>
                  <a:cxn ang="0">
                    <a:pos x="87" y="78"/>
                  </a:cxn>
                  <a:cxn ang="0">
                    <a:pos x="93" y="76"/>
                  </a:cxn>
                  <a:cxn ang="0">
                    <a:pos x="97" y="68"/>
                  </a:cxn>
                  <a:cxn ang="0">
                    <a:pos x="97" y="50"/>
                  </a:cxn>
                  <a:cxn ang="0">
                    <a:pos x="93" y="36"/>
                  </a:cxn>
                  <a:cxn ang="0">
                    <a:pos x="87" y="26"/>
                  </a:cxn>
                  <a:cxn ang="0">
                    <a:pos x="75" y="18"/>
                  </a:cxn>
                  <a:cxn ang="0">
                    <a:pos x="91" y="16"/>
                  </a:cxn>
                  <a:cxn ang="0">
                    <a:pos x="111" y="16"/>
                  </a:cxn>
                  <a:cxn ang="0">
                    <a:pos x="117" y="10"/>
                  </a:cxn>
                  <a:cxn ang="0">
                    <a:pos x="111" y="12"/>
                  </a:cxn>
                  <a:cxn ang="0">
                    <a:pos x="99" y="14"/>
                  </a:cxn>
                  <a:cxn ang="0">
                    <a:pos x="69" y="8"/>
                  </a:cxn>
                  <a:cxn ang="0">
                    <a:pos x="51" y="2"/>
                  </a:cxn>
                  <a:cxn ang="0">
                    <a:pos x="51" y="2"/>
                  </a:cxn>
                  <a:cxn ang="0">
                    <a:pos x="53" y="8"/>
                  </a:cxn>
                  <a:cxn ang="0">
                    <a:pos x="51" y="16"/>
                  </a:cxn>
                  <a:cxn ang="0">
                    <a:pos x="53" y="22"/>
                  </a:cxn>
                  <a:cxn ang="0">
                    <a:pos x="53" y="26"/>
                  </a:cxn>
                  <a:cxn ang="0">
                    <a:pos x="46" y="28"/>
                  </a:cxn>
                  <a:cxn ang="0">
                    <a:pos x="12" y="40"/>
                  </a:cxn>
                  <a:cxn ang="0">
                    <a:pos x="18" y="42"/>
                  </a:cxn>
                  <a:cxn ang="0">
                    <a:pos x="30" y="44"/>
                  </a:cxn>
                  <a:cxn ang="0">
                    <a:pos x="42" y="46"/>
                  </a:cxn>
                  <a:cxn ang="0">
                    <a:pos x="51" y="48"/>
                  </a:cxn>
                  <a:cxn ang="0">
                    <a:pos x="49" y="56"/>
                  </a:cxn>
                  <a:cxn ang="0">
                    <a:pos x="49" y="62"/>
                  </a:cxn>
                  <a:cxn ang="0">
                    <a:pos x="53" y="64"/>
                  </a:cxn>
                  <a:cxn ang="0">
                    <a:pos x="63" y="70"/>
                  </a:cxn>
                  <a:cxn ang="0">
                    <a:pos x="71" y="76"/>
                  </a:cxn>
                  <a:cxn ang="0">
                    <a:pos x="75" y="88"/>
                  </a:cxn>
                  <a:cxn ang="0">
                    <a:pos x="69" y="102"/>
                  </a:cxn>
                  <a:cxn ang="0">
                    <a:pos x="69" y="112"/>
                  </a:cxn>
                  <a:cxn ang="0">
                    <a:pos x="71" y="128"/>
                  </a:cxn>
                  <a:cxn ang="0">
                    <a:pos x="75" y="130"/>
                  </a:cxn>
                </a:cxnLst>
                <a:rect l="0" t="0" r="r" b="b"/>
                <a:pathLst>
                  <a:path w="117" h="132">
                    <a:moveTo>
                      <a:pt x="77" y="132"/>
                    </a:moveTo>
                    <a:lnTo>
                      <a:pt x="81" y="130"/>
                    </a:lnTo>
                    <a:lnTo>
                      <a:pt x="83" y="128"/>
                    </a:lnTo>
                    <a:lnTo>
                      <a:pt x="85" y="120"/>
                    </a:lnTo>
                    <a:lnTo>
                      <a:pt x="87" y="112"/>
                    </a:lnTo>
                    <a:lnTo>
                      <a:pt x="87" y="102"/>
                    </a:lnTo>
                    <a:lnTo>
                      <a:pt x="85" y="94"/>
                    </a:lnTo>
                    <a:lnTo>
                      <a:pt x="85" y="88"/>
                    </a:lnTo>
                    <a:lnTo>
                      <a:pt x="81" y="80"/>
                    </a:lnTo>
                    <a:lnTo>
                      <a:pt x="75" y="72"/>
                    </a:lnTo>
                    <a:lnTo>
                      <a:pt x="69" y="64"/>
                    </a:lnTo>
                    <a:lnTo>
                      <a:pt x="63" y="54"/>
                    </a:lnTo>
                    <a:lnTo>
                      <a:pt x="57" y="48"/>
                    </a:lnTo>
                    <a:lnTo>
                      <a:pt x="51" y="46"/>
                    </a:lnTo>
                    <a:lnTo>
                      <a:pt x="47" y="44"/>
                    </a:lnTo>
                    <a:lnTo>
                      <a:pt x="42" y="44"/>
                    </a:lnTo>
                    <a:lnTo>
                      <a:pt x="34" y="44"/>
                    </a:lnTo>
                    <a:lnTo>
                      <a:pt x="46" y="38"/>
                    </a:lnTo>
                    <a:lnTo>
                      <a:pt x="49" y="38"/>
                    </a:lnTo>
                    <a:lnTo>
                      <a:pt x="53" y="38"/>
                    </a:lnTo>
                    <a:lnTo>
                      <a:pt x="65" y="48"/>
                    </a:lnTo>
                    <a:lnTo>
                      <a:pt x="69" y="52"/>
                    </a:lnTo>
                    <a:lnTo>
                      <a:pt x="71" y="54"/>
                    </a:lnTo>
                    <a:lnTo>
                      <a:pt x="75" y="64"/>
                    </a:lnTo>
                    <a:lnTo>
                      <a:pt x="79" y="72"/>
                    </a:lnTo>
                    <a:lnTo>
                      <a:pt x="81" y="74"/>
                    </a:lnTo>
                    <a:lnTo>
                      <a:pt x="83" y="76"/>
                    </a:lnTo>
                    <a:lnTo>
                      <a:pt x="87" y="78"/>
                    </a:lnTo>
                    <a:lnTo>
                      <a:pt x="89" y="78"/>
                    </a:lnTo>
                    <a:lnTo>
                      <a:pt x="93" y="76"/>
                    </a:lnTo>
                    <a:lnTo>
                      <a:pt x="95" y="74"/>
                    </a:lnTo>
                    <a:lnTo>
                      <a:pt x="97" y="68"/>
                    </a:lnTo>
                    <a:lnTo>
                      <a:pt x="97" y="60"/>
                    </a:lnTo>
                    <a:lnTo>
                      <a:pt x="97" y="50"/>
                    </a:lnTo>
                    <a:lnTo>
                      <a:pt x="95" y="40"/>
                    </a:lnTo>
                    <a:lnTo>
                      <a:pt x="93" y="36"/>
                    </a:lnTo>
                    <a:lnTo>
                      <a:pt x="91" y="30"/>
                    </a:lnTo>
                    <a:lnTo>
                      <a:pt x="87" y="26"/>
                    </a:lnTo>
                    <a:lnTo>
                      <a:pt x="83" y="24"/>
                    </a:lnTo>
                    <a:lnTo>
                      <a:pt x="75" y="18"/>
                    </a:lnTo>
                    <a:lnTo>
                      <a:pt x="79" y="16"/>
                    </a:lnTo>
                    <a:lnTo>
                      <a:pt x="91" y="16"/>
                    </a:lnTo>
                    <a:lnTo>
                      <a:pt x="105" y="16"/>
                    </a:lnTo>
                    <a:lnTo>
                      <a:pt x="111" y="16"/>
                    </a:lnTo>
                    <a:lnTo>
                      <a:pt x="115" y="12"/>
                    </a:lnTo>
                    <a:lnTo>
                      <a:pt x="117" y="10"/>
                    </a:lnTo>
                    <a:lnTo>
                      <a:pt x="115" y="12"/>
                    </a:lnTo>
                    <a:lnTo>
                      <a:pt x="111" y="12"/>
                    </a:lnTo>
                    <a:lnTo>
                      <a:pt x="105" y="14"/>
                    </a:lnTo>
                    <a:lnTo>
                      <a:pt x="99" y="14"/>
                    </a:lnTo>
                    <a:lnTo>
                      <a:pt x="93" y="12"/>
                    </a:lnTo>
                    <a:lnTo>
                      <a:pt x="69" y="8"/>
                    </a:lnTo>
                    <a:lnTo>
                      <a:pt x="59" y="6"/>
                    </a:lnTo>
                    <a:lnTo>
                      <a:pt x="51" y="2"/>
                    </a:lnTo>
                    <a:lnTo>
                      <a:pt x="47" y="0"/>
                    </a:lnTo>
                    <a:lnTo>
                      <a:pt x="51" y="2"/>
                    </a:lnTo>
                    <a:lnTo>
                      <a:pt x="53" y="6"/>
                    </a:lnTo>
                    <a:lnTo>
                      <a:pt x="53" y="8"/>
                    </a:lnTo>
                    <a:lnTo>
                      <a:pt x="53" y="10"/>
                    </a:lnTo>
                    <a:lnTo>
                      <a:pt x="51" y="16"/>
                    </a:lnTo>
                    <a:lnTo>
                      <a:pt x="51" y="18"/>
                    </a:lnTo>
                    <a:lnTo>
                      <a:pt x="53" y="22"/>
                    </a:lnTo>
                    <a:lnTo>
                      <a:pt x="53" y="24"/>
                    </a:lnTo>
                    <a:lnTo>
                      <a:pt x="53" y="26"/>
                    </a:lnTo>
                    <a:lnTo>
                      <a:pt x="49" y="28"/>
                    </a:lnTo>
                    <a:lnTo>
                      <a:pt x="46" y="28"/>
                    </a:lnTo>
                    <a:lnTo>
                      <a:pt x="28" y="34"/>
                    </a:lnTo>
                    <a:lnTo>
                      <a:pt x="12" y="40"/>
                    </a:lnTo>
                    <a:lnTo>
                      <a:pt x="0" y="42"/>
                    </a:lnTo>
                    <a:lnTo>
                      <a:pt x="18" y="42"/>
                    </a:lnTo>
                    <a:lnTo>
                      <a:pt x="26" y="44"/>
                    </a:lnTo>
                    <a:lnTo>
                      <a:pt x="30" y="44"/>
                    </a:lnTo>
                    <a:lnTo>
                      <a:pt x="36" y="46"/>
                    </a:lnTo>
                    <a:lnTo>
                      <a:pt x="42" y="46"/>
                    </a:lnTo>
                    <a:lnTo>
                      <a:pt x="47" y="46"/>
                    </a:lnTo>
                    <a:lnTo>
                      <a:pt x="51" y="48"/>
                    </a:lnTo>
                    <a:lnTo>
                      <a:pt x="51" y="52"/>
                    </a:lnTo>
                    <a:lnTo>
                      <a:pt x="49" y="56"/>
                    </a:lnTo>
                    <a:lnTo>
                      <a:pt x="49" y="58"/>
                    </a:lnTo>
                    <a:lnTo>
                      <a:pt x="49" y="62"/>
                    </a:lnTo>
                    <a:lnTo>
                      <a:pt x="49" y="64"/>
                    </a:lnTo>
                    <a:lnTo>
                      <a:pt x="53" y="64"/>
                    </a:lnTo>
                    <a:lnTo>
                      <a:pt x="59" y="68"/>
                    </a:lnTo>
                    <a:lnTo>
                      <a:pt x="63" y="70"/>
                    </a:lnTo>
                    <a:lnTo>
                      <a:pt x="67" y="72"/>
                    </a:lnTo>
                    <a:lnTo>
                      <a:pt x="71" y="76"/>
                    </a:lnTo>
                    <a:lnTo>
                      <a:pt x="75" y="82"/>
                    </a:lnTo>
                    <a:lnTo>
                      <a:pt x="75" y="88"/>
                    </a:lnTo>
                    <a:lnTo>
                      <a:pt x="73" y="94"/>
                    </a:lnTo>
                    <a:lnTo>
                      <a:pt x="69" y="102"/>
                    </a:lnTo>
                    <a:lnTo>
                      <a:pt x="69" y="108"/>
                    </a:lnTo>
                    <a:lnTo>
                      <a:pt x="69" y="112"/>
                    </a:lnTo>
                    <a:lnTo>
                      <a:pt x="69" y="122"/>
                    </a:lnTo>
                    <a:lnTo>
                      <a:pt x="71" y="128"/>
                    </a:lnTo>
                    <a:lnTo>
                      <a:pt x="73" y="130"/>
                    </a:lnTo>
                    <a:lnTo>
                      <a:pt x="75" y="130"/>
                    </a:lnTo>
                    <a:lnTo>
                      <a:pt x="77" y="132"/>
                    </a:lnTo>
                    <a:close/>
                  </a:path>
                </a:pathLst>
              </a:custGeom>
              <a:solidFill>
                <a:srgbClr val="B3664C"/>
              </a:solidFill>
              <a:ln w="9525">
                <a:noFill/>
                <a:round/>
                <a:headEnd/>
                <a:tailEnd/>
              </a:ln>
            </p:spPr>
            <p:txBody>
              <a:bodyPr/>
              <a:lstStyle/>
              <a:p>
                <a:endParaRPr lang="en-US"/>
              </a:p>
            </p:txBody>
          </p:sp>
          <p:sp>
            <p:nvSpPr>
              <p:cNvPr id="431310" name="Freeform 206"/>
              <p:cNvSpPr>
                <a:spLocks/>
              </p:cNvSpPr>
              <p:nvPr/>
            </p:nvSpPr>
            <p:spPr bwMode="auto">
              <a:xfrm>
                <a:off x="4272" y="722"/>
                <a:ext cx="21" cy="20"/>
              </a:xfrm>
              <a:custGeom>
                <a:avLst/>
                <a:gdLst/>
                <a:ahLst/>
                <a:cxnLst>
                  <a:cxn ang="0">
                    <a:pos x="42" y="0"/>
                  </a:cxn>
                  <a:cxn ang="0">
                    <a:pos x="36" y="4"/>
                  </a:cxn>
                  <a:cxn ang="0">
                    <a:pos x="30" y="6"/>
                  </a:cxn>
                  <a:cxn ang="0">
                    <a:pos x="16" y="6"/>
                  </a:cxn>
                  <a:cxn ang="0">
                    <a:pos x="0" y="8"/>
                  </a:cxn>
                  <a:cxn ang="0">
                    <a:pos x="8" y="12"/>
                  </a:cxn>
                  <a:cxn ang="0">
                    <a:pos x="16" y="20"/>
                  </a:cxn>
                  <a:cxn ang="0">
                    <a:pos x="22" y="40"/>
                  </a:cxn>
                </a:cxnLst>
                <a:rect l="0" t="0" r="r" b="b"/>
                <a:pathLst>
                  <a:path w="42" h="40">
                    <a:moveTo>
                      <a:pt x="42" y="0"/>
                    </a:moveTo>
                    <a:lnTo>
                      <a:pt x="36" y="4"/>
                    </a:lnTo>
                    <a:lnTo>
                      <a:pt x="30" y="6"/>
                    </a:lnTo>
                    <a:lnTo>
                      <a:pt x="16" y="6"/>
                    </a:lnTo>
                    <a:lnTo>
                      <a:pt x="0" y="8"/>
                    </a:lnTo>
                    <a:lnTo>
                      <a:pt x="8" y="12"/>
                    </a:lnTo>
                    <a:lnTo>
                      <a:pt x="16" y="20"/>
                    </a:lnTo>
                    <a:lnTo>
                      <a:pt x="22" y="40"/>
                    </a:lnTo>
                  </a:path>
                </a:pathLst>
              </a:custGeom>
              <a:noFill/>
              <a:ln w="1588">
                <a:solidFill>
                  <a:srgbClr val="000000"/>
                </a:solidFill>
                <a:prstDash val="solid"/>
                <a:round/>
                <a:headEnd/>
                <a:tailEnd/>
              </a:ln>
            </p:spPr>
            <p:txBody>
              <a:bodyPr/>
              <a:lstStyle/>
              <a:p>
                <a:endParaRPr lang="en-US"/>
              </a:p>
            </p:txBody>
          </p:sp>
          <p:sp>
            <p:nvSpPr>
              <p:cNvPr id="431311" name="Freeform 207"/>
              <p:cNvSpPr>
                <a:spLocks/>
              </p:cNvSpPr>
              <p:nvPr/>
            </p:nvSpPr>
            <p:spPr bwMode="auto">
              <a:xfrm>
                <a:off x="4251" y="736"/>
                <a:ext cx="28" cy="47"/>
              </a:xfrm>
              <a:custGeom>
                <a:avLst/>
                <a:gdLst/>
                <a:ahLst/>
                <a:cxnLst>
                  <a:cxn ang="0">
                    <a:pos x="55" y="38"/>
                  </a:cxn>
                  <a:cxn ang="0">
                    <a:pos x="49" y="38"/>
                  </a:cxn>
                  <a:cxn ang="0">
                    <a:pos x="45" y="34"/>
                  </a:cxn>
                  <a:cxn ang="0">
                    <a:pos x="39" y="26"/>
                  </a:cxn>
                  <a:cxn ang="0">
                    <a:pos x="37" y="16"/>
                  </a:cxn>
                  <a:cxn ang="0">
                    <a:pos x="31" y="10"/>
                  </a:cxn>
                  <a:cxn ang="0">
                    <a:pos x="19" y="0"/>
                  </a:cxn>
                  <a:cxn ang="0">
                    <a:pos x="12" y="0"/>
                  </a:cxn>
                  <a:cxn ang="0">
                    <a:pos x="0" y="6"/>
                  </a:cxn>
                  <a:cxn ang="0">
                    <a:pos x="13" y="6"/>
                  </a:cxn>
                  <a:cxn ang="0">
                    <a:pos x="23" y="10"/>
                  </a:cxn>
                  <a:cxn ang="0">
                    <a:pos x="47" y="42"/>
                  </a:cxn>
                  <a:cxn ang="0">
                    <a:pos x="51" y="56"/>
                  </a:cxn>
                  <a:cxn ang="0">
                    <a:pos x="53" y="74"/>
                  </a:cxn>
                  <a:cxn ang="0">
                    <a:pos x="49" y="88"/>
                  </a:cxn>
                  <a:cxn ang="0">
                    <a:pos x="43" y="94"/>
                  </a:cxn>
                </a:cxnLst>
                <a:rect l="0" t="0" r="r" b="b"/>
                <a:pathLst>
                  <a:path w="55" h="94">
                    <a:moveTo>
                      <a:pt x="55" y="38"/>
                    </a:moveTo>
                    <a:lnTo>
                      <a:pt x="49" y="38"/>
                    </a:lnTo>
                    <a:lnTo>
                      <a:pt x="45" y="34"/>
                    </a:lnTo>
                    <a:lnTo>
                      <a:pt x="39" y="26"/>
                    </a:lnTo>
                    <a:lnTo>
                      <a:pt x="37" y="16"/>
                    </a:lnTo>
                    <a:lnTo>
                      <a:pt x="31" y="10"/>
                    </a:lnTo>
                    <a:lnTo>
                      <a:pt x="19" y="0"/>
                    </a:lnTo>
                    <a:lnTo>
                      <a:pt x="12" y="0"/>
                    </a:lnTo>
                    <a:lnTo>
                      <a:pt x="0" y="6"/>
                    </a:lnTo>
                    <a:lnTo>
                      <a:pt x="13" y="6"/>
                    </a:lnTo>
                    <a:lnTo>
                      <a:pt x="23" y="10"/>
                    </a:lnTo>
                    <a:lnTo>
                      <a:pt x="47" y="42"/>
                    </a:lnTo>
                    <a:lnTo>
                      <a:pt x="51" y="56"/>
                    </a:lnTo>
                    <a:lnTo>
                      <a:pt x="53" y="74"/>
                    </a:lnTo>
                    <a:lnTo>
                      <a:pt x="49" y="88"/>
                    </a:lnTo>
                    <a:lnTo>
                      <a:pt x="43" y="94"/>
                    </a:lnTo>
                  </a:path>
                </a:pathLst>
              </a:custGeom>
              <a:noFill/>
              <a:ln w="1588">
                <a:solidFill>
                  <a:srgbClr val="000000"/>
                </a:solidFill>
                <a:prstDash val="solid"/>
                <a:round/>
                <a:headEnd/>
                <a:tailEnd/>
              </a:ln>
            </p:spPr>
            <p:txBody>
              <a:bodyPr/>
              <a:lstStyle/>
              <a:p>
                <a:endParaRPr lang="en-US"/>
              </a:p>
            </p:txBody>
          </p:sp>
          <p:sp>
            <p:nvSpPr>
              <p:cNvPr id="431312" name="Freeform 208"/>
              <p:cNvSpPr>
                <a:spLocks/>
              </p:cNvSpPr>
              <p:nvPr/>
            </p:nvSpPr>
            <p:spPr bwMode="auto">
              <a:xfrm>
                <a:off x="4279" y="742"/>
                <a:ext cx="4" cy="13"/>
              </a:xfrm>
              <a:custGeom>
                <a:avLst/>
                <a:gdLst/>
                <a:ahLst/>
                <a:cxnLst>
                  <a:cxn ang="0">
                    <a:pos x="8" y="0"/>
                  </a:cxn>
                  <a:cxn ang="0">
                    <a:pos x="8" y="18"/>
                  </a:cxn>
                  <a:cxn ang="0">
                    <a:pos x="6" y="24"/>
                  </a:cxn>
                  <a:cxn ang="0">
                    <a:pos x="0" y="26"/>
                  </a:cxn>
                </a:cxnLst>
                <a:rect l="0" t="0" r="r" b="b"/>
                <a:pathLst>
                  <a:path w="8" h="26">
                    <a:moveTo>
                      <a:pt x="8" y="0"/>
                    </a:moveTo>
                    <a:lnTo>
                      <a:pt x="8" y="18"/>
                    </a:lnTo>
                    <a:lnTo>
                      <a:pt x="6" y="24"/>
                    </a:lnTo>
                    <a:lnTo>
                      <a:pt x="0" y="26"/>
                    </a:lnTo>
                  </a:path>
                </a:pathLst>
              </a:custGeom>
              <a:noFill/>
              <a:ln w="1588">
                <a:solidFill>
                  <a:srgbClr val="000000"/>
                </a:solidFill>
                <a:prstDash val="solid"/>
                <a:round/>
                <a:headEnd/>
                <a:tailEnd/>
              </a:ln>
            </p:spPr>
            <p:txBody>
              <a:bodyPr/>
              <a:lstStyle/>
              <a:p>
                <a:endParaRPr lang="en-US"/>
              </a:p>
            </p:txBody>
          </p:sp>
          <p:sp>
            <p:nvSpPr>
              <p:cNvPr id="431313" name="Freeform 209"/>
              <p:cNvSpPr>
                <a:spLocks/>
              </p:cNvSpPr>
              <p:nvPr/>
            </p:nvSpPr>
            <p:spPr bwMode="auto">
              <a:xfrm>
                <a:off x="4247" y="759"/>
                <a:ext cx="23" cy="29"/>
              </a:xfrm>
              <a:custGeom>
                <a:avLst/>
                <a:gdLst/>
                <a:ahLst/>
                <a:cxnLst>
                  <a:cxn ang="0">
                    <a:pos x="12" y="40"/>
                  </a:cxn>
                  <a:cxn ang="0">
                    <a:pos x="21" y="48"/>
                  </a:cxn>
                  <a:cxn ang="0">
                    <a:pos x="29" y="54"/>
                  </a:cxn>
                  <a:cxn ang="0">
                    <a:pos x="35" y="58"/>
                  </a:cxn>
                  <a:cxn ang="0">
                    <a:pos x="37" y="58"/>
                  </a:cxn>
                  <a:cxn ang="0">
                    <a:pos x="39" y="58"/>
                  </a:cxn>
                  <a:cxn ang="0">
                    <a:pos x="43" y="56"/>
                  </a:cxn>
                  <a:cxn ang="0">
                    <a:pos x="45" y="52"/>
                  </a:cxn>
                  <a:cxn ang="0">
                    <a:pos x="45" y="50"/>
                  </a:cxn>
                  <a:cxn ang="0">
                    <a:pos x="45" y="46"/>
                  </a:cxn>
                  <a:cxn ang="0">
                    <a:pos x="41" y="40"/>
                  </a:cxn>
                  <a:cxn ang="0">
                    <a:pos x="37" y="30"/>
                  </a:cxn>
                  <a:cxn ang="0">
                    <a:pos x="29" y="22"/>
                  </a:cxn>
                  <a:cxn ang="0">
                    <a:pos x="23" y="14"/>
                  </a:cxn>
                  <a:cxn ang="0">
                    <a:pos x="14" y="6"/>
                  </a:cxn>
                  <a:cxn ang="0">
                    <a:pos x="6" y="2"/>
                  </a:cxn>
                  <a:cxn ang="0">
                    <a:pos x="2" y="0"/>
                  </a:cxn>
                  <a:cxn ang="0">
                    <a:pos x="0" y="0"/>
                  </a:cxn>
                  <a:cxn ang="0">
                    <a:pos x="4" y="4"/>
                  </a:cxn>
                  <a:cxn ang="0">
                    <a:pos x="6" y="6"/>
                  </a:cxn>
                  <a:cxn ang="0">
                    <a:pos x="6" y="8"/>
                  </a:cxn>
                  <a:cxn ang="0">
                    <a:pos x="6" y="10"/>
                  </a:cxn>
                  <a:cxn ang="0">
                    <a:pos x="6" y="14"/>
                  </a:cxn>
                  <a:cxn ang="0">
                    <a:pos x="4" y="16"/>
                  </a:cxn>
                  <a:cxn ang="0">
                    <a:pos x="2" y="18"/>
                  </a:cxn>
                  <a:cxn ang="0">
                    <a:pos x="4" y="18"/>
                  </a:cxn>
                  <a:cxn ang="0">
                    <a:pos x="8" y="20"/>
                  </a:cxn>
                  <a:cxn ang="0">
                    <a:pos x="12" y="24"/>
                  </a:cxn>
                  <a:cxn ang="0">
                    <a:pos x="14" y="28"/>
                  </a:cxn>
                  <a:cxn ang="0">
                    <a:pos x="25" y="38"/>
                  </a:cxn>
                  <a:cxn ang="0">
                    <a:pos x="25" y="40"/>
                  </a:cxn>
                  <a:cxn ang="0">
                    <a:pos x="25" y="42"/>
                  </a:cxn>
                  <a:cxn ang="0">
                    <a:pos x="25" y="44"/>
                  </a:cxn>
                  <a:cxn ang="0">
                    <a:pos x="23" y="44"/>
                  </a:cxn>
                  <a:cxn ang="0">
                    <a:pos x="21" y="44"/>
                  </a:cxn>
                  <a:cxn ang="0">
                    <a:pos x="18" y="42"/>
                  </a:cxn>
                  <a:cxn ang="0">
                    <a:pos x="12" y="40"/>
                  </a:cxn>
                </a:cxnLst>
                <a:rect l="0" t="0" r="r" b="b"/>
                <a:pathLst>
                  <a:path w="45" h="58">
                    <a:moveTo>
                      <a:pt x="12" y="40"/>
                    </a:moveTo>
                    <a:lnTo>
                      <a:pt x="21" y="48"/>
                    </a:lnTo>
                    <a:lnTo>
                      <a:pt x="29" y="54"/>
                    </a:lnTo>
                    <a:lnTo>
                      <a:pt x="35" y="58"/>
                    </a:lnTo>
                    <a:lnTo>
                      <a:pt x="37" y="58"/>
                    </a:lnTo>
                    <a:lnTo>
                      <a:pt x="39" y="58"/>
                    </a:lnTo>
                    <a:lnTo>
                      <a:pt x="43" y="56"/>
                    </a:lnTo>
                    <a:lnTo>
                      <a:pt x="45" y="52"/>
                    </a:lnTo>
                    <a:lnTo>
                      <a:pt x="45" y="50"/>
                    </a:lnTo>
                    <a:lnTo>
                      <a:pt x="45" y="46"/>
                    </a:lnTo>
                    <a:lnTo>
                      <a:pt x="41" y="40"/>
                    </a:lnTo>
                    <a:lnTo>
                      <a:pt x="37" y="30"/>
                    </a:lnTo>
                    <a:lnTo>
                      <a:pt x="29" y="22"/>
                    </a:lnTo>
                    <a:lnTo>
                      <a:pt x="23" y="14"/>
                    </a:lnTo>
                    <a:lnTo>
                      <a:pt x="14" y="6"/>
                    </a:lnTo>
                    <a:lnTo>
                      <a:pt x="6" y="2"/>
                    </a:lnTo>
                    <a:lnTo>
                      <a:pt x="2" y="0"/>
                    </a:lnTo>
                    <a:lnTo>
                      <a:pt x="0" y="0"/>
                    </a:lnTo>
                    <a:lnTo>
                      <a:pt x="4" y="4"/>
                    </a:lnTo>
                    <a:lnTo>
                      <a:pt x="6" y="6"/>
                    </a:lnTo>
                    <a:lnTo>
                      <a:pt x="6" y="8"/>
                    </a:lnTo>
                    <a:lnTo>
                      <a:pt x="6" y="10"/>
                    </a:lnTo>
                    <a:lnTo>
                      <a:pt x="6" y="14"/>
                    </a:lnTo>
                    <a:lnTo>
                      <a:pt x="4" y="16"/>
                    </a:lnTo>
                    <a:lnTo>
                      <a:pt x="2" y="18"/>
                    </a:lnTo>
                    <a:lnTo>
                      <a:pt x="4" y="18"/>
                    </a:lnTo>
                    <a:lnTo>
                      <a:pt x="8" y="20"/>
                    </a:lnTo>
                    <a:lnTo>
                      <a:pt x="12" y="24"/>
                    </a:lnTo>
                    <a:lnTo>
                      <a:pt x="14" y="28"/>
                    </a:lnTo>
                    <a:lnTo>
                      <a:pt x="25" y="38"/>
                    </a:lnTo>
                    <a:lnTo>
                      <a:pt x="25" y="40"/>
                    </a:lnTo>
                    <a:lnTo>
                      <a:pt x="25" y="42"/>
                    </a:lnTo>
                    <a:lnTo>
                      <a:pt x="25" y="44"/>
                    </a:lnTo>
                    <a:lnTo>
                      <a:pt x="23" y="44"/>
                    </a:lnTo>
                    <a:lnTo>
                      <a:pt x="21" y="44"/>
                    </a:lnTo>
                    <a:lnTo>
                      <a:pt x="18" y="42"/>
                    </a:lnTo>
                    <a:lnTo>
                      <a:pt x="12" y="40"/>
                    </a:lnTo>
                    <a:close/>
                  </a:path>
                </a:pathLst>
              </a:custGeom>
              <a:solidFill>
                <a:srgbClr val="B3664C"/>
              </a:solidFill>
              <a:ln w="9525">
                <a:noFill/>
                <a:round/>
                <a:headEnd/>
                <a:tailEnd/>
              </a:ln>
            </p:spPr>
            <p:txBody>
              <a:bodyPr/>
              <a:lstStyle/>
              <a:p>
                <a:endParaRPr lang="en-US"/>
              </a:p>
            </p:txBody>
          </p:sp>
          <p:sp>
            <p:nvSpPr>
              <p:cNvPr id="431314" name="Freeform 210"/>
              <p:cNvSpPr>
                <a:spLocks/>
              </p:cNvSpPr>
              <p:nvPr/>
            </p:nvSpPr>
            <p:spPr bwMode="auto">
              <a:xfrm>
                <a:off x="4246" y="759"/>
                <a:ext cx="24" cy="29"/>
              </a:xfrm>
              <a:custGeom>
                <a:avLst/>
                <a:gdLst/>
                <a:ahLst/>
                <a:cxnLst>
                  <a:cxn ang="0">
                    <a:pos x="0" y="0"/>
                  </a:cxn>
                  <a:cxn ang="0">
                    <a:pos x="16" y="6"/>
                  </a:cxn>
                  <a:cxn ang="0">
                    <a:pos x="31" y="22"/>
                  </a:cxn>
                  <a:cxn ang="0">
                    <a:pos x="43" y="38"/>
                  </a:cxn>
                  <a:cxn ang="0">
                    <a:pos x="47" y="46"/>
                  </a:cxn>
                  <a:cxn ang="0">
                    <a:pos x="47" y="52"/>
                  </a:cxn>
                  <a:cxn ang="0">
                    <a:pos x="41" y="56"/>
                  </a:cxn>
                  <a:cxn ang="0">
                    <a:pos x="35" y="58"/>
                  </a:cxn>
                  <a:cxn ang="0">
                    <a:pos x="14" y="40"/>
                  </a:cxn>
                </a:cxnLst>
                <a:rect l="0" t="0" r="r" b="b"/>
                <a:pathLst>
                  <a:path w="47" h="58">
                    <a:moveTo>
                      <a:pt x="0" y="0"/>
                    </a:moveTo>
                    <a:lnTo>
                      <a:pt x="16" y="6"/>
                    </a:lnTo>
                    <a:lnTo>
                      <a:pt x="31" y="22"/>
                    </a:lnTo>
                    <a:lnTo>
                      <a:pt x="43" y="38"/>
                    </a:lnTo>
                    <a:lnTo>
                      <a:pt x="47" y="46"/>
                    </a:lnTo>
                    <a:lnTo>
                      <a:pt x="47" y="52"/>
                    </a:lnTo>
                    <a:lnTo>
                      <a:pt x="41" y="56"/>
                    </a:lnTo>
                    <a:lnTo>
                      <a:pt x="35" y="58"/>
                    </a:lnTo>
                    <a:lnTo>
                      <a:pt x="14" y="40"/>
                    </a:lnTo>
                  </a:path>
                </a:pathLst>
              </a:custGeom>
              <a:noFill/>
              <a:ln w="1588">
                <a:solidFill>
                  <a:srgbClr val="000000"/>
                </a:solidFill>
                <a:prstDash val="solid"/>
                <a:round/>
                <a:headEnd/>
                <a:tailEnd/>
              </a:ln>
            </p:spPr>
            <p:txBody>
              <a:bodyPr/>
              <a:lstStyle/>
              <a:p>
                <a:endParaRPr lang="en-US"/>
              </a:p>
            </p:txBody>
          </p:sp>
          <p:sp>
            <p:nvSpPr>
              <p:cNvPr id="431315" name="Freeform 211"/>
              <p:cNvSpPr>
                <a:spLocks/>
              </p:cNvSpPr>
              <p:nvPr/>
            </p:nvSpPr>
            <p:spPr bwMode="auto">
              <a:xfrm>
                <a:off x="4199" y="777"/>
                <a:ext cx="27" cy="20"/>
              </a:xfrm>
              <a:custGeom>
                <a:avLst/>
                <a:gdLst/>
                <a:ahLst/>
                <a:cxnLst>
                  <a:cxn ang="0">
                    <a:pos x="44" y="0"/>
                  </a:cxn>
                  <a:cxn ang="0">
                    <a:pos x="36" y="2"/>
                  </a:cxn>
                  <a:cxn ang="0">
                    <a:pos x="28" y="6"/>
                  </a:cxn>
                  <a:cxn ang="0">
                    <a:pos x="22" y="12"/>
                  </a:cxn>
                  <a:cxn ang="0">
                    <a:pos x="14" y="18"/>
                  </a:cxn>
                  <a:cxn ang="0">
                    <a:pos x="10" y="24"/>
                  </a:cxn>
                  <a:cxn ang="0">
                    <a:pos x="4" y="30"/>
                  </a:cxn>
                  <a:cxn ang="0">
                    <a:pos x="2" y="36"/>
                  </a:cxn>
                  <a:cxn ang="0">
                    <a:pos x="0" y="40"/>
                  </a:cxn>
                  <a:cxn ang="0">
                    <a:pos x="14" y="40"/>
                  </a:cxn>
                  <a:cxn ang="0">
                    <a:pos x="54" y="40"/>
                  </a:cxn>
                  <a:cxn ang="0">
                    <a:pos x="36" y="40"/>
                  </a:cxn>
                  <a:cxn ang="0">
                    <a:pos x="24" y="40"/>
                  </a:cxn>
                  <a:cxn ang="0">
                    <a:pos x="22" y="40"/>
                  </a:cxn>
                  <a:cxn ang="0">
                    <a:pos x="20" y="40"/>
                  </a:cxn>
                  <a:cxn ang="0">
                    <a:pos x="18" y="38"/>
                  </a:cxn>
                  <a:cxn ang="0">
                    <a:pos x="18" y="36"/>
                  </a:cxn>
                  <a:cxn ang="0">
                    <a:pos x="18" y="32"/>
                  </a:cxn>
                  <a:cxn ang="0">
                    <a:pos x="20" y="28"/>
                  </a:cxn>
                  <a:cxn ang="0">
                    <a:pos x="24" y="20"/>
                  </a:cxn>
                  <a:cxn ang="0">
                    <a:pos x="28" y="14"/>
                  </a:cxn>
                  <a:cxn ang="0">
                    <a:pos x="32" y="10"/>
                  </a:cxn>
                  <a:cxn ang="0">
                    <a:pos x="40" y="2"/>
                  </a:cxn>
                  <a:cxn ang="0">
                    <a:pos x="44" y="0"/>
                  </a:cxn>
                </a:cxnLst>
                <a:rect l="0" t="0" r="r" b="b"/>
                <a:pathLst>
                  <a:path w="54" h="40">
                    <a:moveTo>
                      <a:pt x="44" y="0"/>
                    </a:moveTo>
                    <a:lnTo>
                      <a:pt x="36" y="2"/>
                    </a:lnTo>
                    <a:lnTo>
                      <a:pt x="28" y="6"/>
                    </a:lnTo>
                    <a:lnTo>
                      <a:pt x="22" y="12"/>
                    </a:lnTo>
                    <a:lnTo>
                      <a:pt x="14" y="18"/>
                    </a:lnTo>
                    <a:lnTo>
                      <a:pt x="10" y="24"/>
                    </a:lnTo>
                    <a:lnTo>
                      <a:pt x="4" y="30"/>
                    </a:lnTo>
                    <a:lnTo>
                      <a:pt x="2" y="36"/>
                    </a:lnTo>
                    <a:lnTo>
                      <a:pt x="0" y="40"/>
                    </a:lnTo>
                    <a:lnTo>
                      <a:pt x="14" y="40"/>
                    </a:lnTo>
                    <a:lnTo>
                      <a:pt x="54" y="40"/>
                    </a:lnTo>
                    <a:lnTo>
                      <a:pt x="36" y="40"/>
                    </a:lnTo>
                    <a:lnTo>
                      <a:pt x="24" y="40"/>
                    </a:lnTo>
                    <a:lnTo>
                      <a:pt x="22" y="40"/>
                    </a:lnTo>
                    <a:lnTo>
                      <a:pt x="20" y="40"/>
                    </a:lnTo>
                    <a:lnTo>
                      <a:pt x="18" y="38"/>
                    </a:lnTo>
                    <a:lnTo>
                      <a:pt x="18" y="36"/>
                    </a:lnTo>
                    <a:lnTo>
                      <a:pt x="18" y="32"/>
                    </a:lnTo>
                    <a:lnTo>
                      <a:pt x="20" y="28"/>
                    </a:lnTo>
                    <a:lnTo>
                      <a:pt x="24" y="20"/>
                    </a:lnTo>
                    <a:lnTo>
                      <a:pt x="28" y="14"/>
                    </a:lnTo>
                    <a:lnTo>
                      <a:pt x="32" y="10"/>
                    </a:lnTo>
                    <a:lnTo>
                      <a:pt x="40" y="2"/>
                    </a:lnTo>
                    <a:lnTo>
                      <a:pt x="44" y="0"/>
                    </a:lnTo>
                    <a:close/>
                  </a:path>
                </a:pathLst>
              </a:custGeom>
              <a:solidFill>
                <a:srgbClr val="000000"/>
              </a:solidFill>
              <a:ln w="9525">
                <a:noFill/>
                <a:round/>
                <a:headEnd/>
                <a:tailEnd/>
              </a:ln>
            </p:spPr>
            <p:txBody>
              <a:bodyPr/>
              <a:lstStyle/>
              <a:p>
                <a:endParaRPr lang="en-US"/>
              </a:p>
            </p:txBody>
          </p:sp>
          <p:sp>
            <p:nvSpPr>
              <p:cNvPr id="431316" name="Freeform 212"/>
              <p:cNvSpPr>
                <a:spLocks/>
              </p:cNvSpPr>
              <p:nvPr/>
            </p:nvSpPr>
            <p:spPr bwMode="auto">
              <a:xfrm>
                <a:off x="4198" y="711"/>
                <a:ext cx="61" cy="77"/>
              </a:xfrm>
              <a:custGeom>
                <a:avLst/>
                <a:gdLst/>
                <a:ahLst/>
                <a:cxnLst>
                  <a:cxn ang="0">
                    <a:pos x="10" y="128"/>
                  </a:cxn>
                  <a:cxn ang="0">
                    <a:pos x="30" y="90"/>
                  </a:cxn>
                  <a:cxn ang="0">
                    <a:pos x="44" y="60"/>
                  </a:cxn>
                  <a:cxn ang="0">
                    <a:pos x="50" y="48"/>
                  </a:cxn>
                  <a:cxn ang="0">
                    <a:pos x="54" y="40"/>
                  </a:cxn>
                  <a:cxn ang="0">
                    <a:pos x="68" y="34"/>
                  </a:cxn>
                  <a:cxn ang="0">
                    <a:pos x="121" y="0"/>
                  </a:cxn>
                  <a:cxn ang="0">
                    <a:pos x="108" y="14"/>
                  </a:cxn>
                  <a:cxn ang="0">
                    <a:pos x="119" y="12"/>
                  </a:cxn>
                  <a:cxn ang="0">
                    <a:pos x="114" y="24"/>
                  </a:cxn>
                  <a:cxn ang="0">
                    <a:pos x="108" y="30"/>
                  </a:cxn>
                  <a:cxn ang="0">
                    <a:pos x="96" y="36"/>
                  </a:cxn>
                  <a:cxn ang="0">
                    <a:pos x="82" y="40"/>
                  </a:cxn>
                  <a:cxn ang="0">
                    <a:pos x="60" y="48"/>
                  </a:cxn>
                  <a:cxn ang="0">
                    <a:pos x="52" y="58"/>
                  </a:cxn>
                  <a:cxn ang="0">
                    <a:pos x="78" y="56"/>
                  </a:cxn>
                  <a:cxn ang="0">
                    <a:pos x="98" y="58"/>
                  </a:cxn>
                  <a:cxn ang="0">
                    <a:pos x="108" y="60"/>
                  </a:cxn>
                  <a:cxn ang="0">
                    <a:pos x="119" y="60"/>
                  </a:cxn>
                  <a:cxn ang="0">
                    <a:pos x="118" y="64"/>
                  </a:cxn>
                  <a:cxn ang="0">
                    <a:pos x="102" y="74"/>
                  </a:cxn>
                  <a:cxn ang="0">
                    <a:pos x="88" y="74"/>
                  </a:cxn>
                  <a:cxn ang="0">
                    <a:pos x="72" y="70"/>
                  </a:cxn>
                  <a:cxn ang="0">
                    <a:pos x="58" y="70"/>
                  </a:cxn>
                  <a:cxn ang="0">
                    <a:pos x="50" y="74"/>
                  </a:cxn>
                  <a:cxn ang="0">
                    <a:pos x="58" y="80"/>
                  </a:cxn>
                  <a:cxn ang="0">
                    <a:pos x="76" y="90"/>
                  </a:cxn>
                  <a:cxn ang="0">
                    <a:pos x="94" y="96"/>
                  </a:cxn>
                  <a:cxn ang="0">
                    <a:pos x="100" y="102"/>
                  </a:cxn>
                  <a:cxn ang="0">
                    <a:pos x="98" y="108"/>
                  </a:cxn>
                  <a:cxn ang="0">
                    <a:pos x="92" y="110"/>
                  </a:cxn>
                  <a:cxn ang="0">
                    <a:pos x="84" y="104"/>
                  </a:cxn>
                  <a:cxn ang="0">
                    <a:pos x="74" y="92"/>
                  </a:cxn>
                  <a:cxn ang="0">
                    <a:pos x="64" y="88"/>
                  </a:cxn>
                  <a:cxn ang="0">
                    <a:pos x="52" y="90"/>
                  </a:cxn>
                  <a:cxn ang="0">
                    <a:pos x="38" y="100"/>
                  </a:cxn>
                  <a:cxn ang="0">
                    <a:pos x="32" y="108"/>
                  </a:cxn>
                  <a:cxn ang="0">
                    <a:pos x="20" y="132"/>
                  </a:cxn>
                  <a:cxn ang="0">
                    <a:pos x="12" y="148"/>
                  </a:cxn>
                  <a:cxn ang="0">
                    <a:pos x="4" y="154"/>
                  </a:cxn>
                  <a:cxn ang="0">
                    <a:pos x="0" y="152"/>
                  </a:cxn>
                </a:cxnLst>
                <a:rect l="0" t="0" r="r" b="b"/>
                <a:pathLst>
                  <a:path w="121" h="154">
                    <a:moveTo>
                      <a:pt x="2" y="140"/>
                    </a:moveTo>
                    <a:lnTo>
                      <a:pt x="10" y="128"/>
                    </a:lnTo>
                    <a:lnTo>
                      <a:pt x="16" y="116"/>
                    </a:lnTo>
                    <a:lnTo>
                      <a:pt x="30" y="90"/>
                    </a:lnTo>
                    <a:lnTo>
                      <a:pt x="40" y="68"/>
                    </a:lnTo>
                    <a:lnTo>
                      <a:pt x="44" y="60"/>
                    </a:lnTo>
                    <a:lnTo>
                      <a:pt x="46" y="56"/>
                    </a:lnTo>
                    <a:lnTo>
                      <a:pt x="50" y="48"/>
                    </a:lnTo>
                    <a:lnTo>
                      <a:pt x="52" y="44"/>
                    </a:lnTo>
                    <a:lnTo>
                      <a:pt x="54" y="40"/>
                    </a:lnTo>
                    <a:lnTo>
                      <a:pt x="58" y="38"/>
                    </a:lnTo>
                    <a:lnTo>
                      <a:pt x="68" y="34"/>
                    </a:lnTo>
                    <a:lnTo>
                      <a:pt x="82" y="28"/>
                    </a:lnTo>
                    <a:lnTo>
                      <a:pt x="121" y="0"/>
                    </a:lnTo>
                    <a:lnTo>
                      <a:pt x="114" y="8"/>
                    </a:lnTo>
                    <a:lnTo>
                      <a:pt x="108" y="14"/>
                    </a:lnTo>
                    <a:lnTo>
                      <a:pt x="100" y="20"/>
                    </a:lnTo>
                    <a:lnTo>
                      <a:pt x="119" y="12"/>
                    </a:lnTo>
                    <a:lnTo>
                      <a:pt x="116" y="18"/>
                    </a:lnTo>
                    <a:lnTo>
                      <a:pt x="114" y="24"/>
                    </a:lnTo>
                    <a:lnTo>
                      <a:pt x="110" y="26"/>
                    </a:lnTo>
                    <a:lnTo>
                      <a:pt x="108" y="30"/>
                    </a:lnTo>
                    <a:lnTo>
                      <a:pt x="102" y="32"/>
                    </a:lnTo>
                    <a:lnTo>
                      <a:pt x="96" y="36"/>
                    </a:lnTo>
                    <a:lnTo>
                      <a:pt x="90" y="38"/>
                    </a:lnTo>
                    <a:lnTo>
                      <a:pt x="82" y="40"/>
                    </a:lnTo>
                    <a:lnTo>
                      <a:pt x="70" y="42"/>
                    </a:lnTo>
                    <a:lnTo>
                      <a:pt x="60" y="48"/>
                    </a:lnTo>
                    <a:lnTo>
                      <a:pt x="56" y="52"/>
                    </a:lnTo>
                    <a:lnTo>
                      <a:pt x="52" y="58"/>
                    </a:lnTo>
                    <a:lnTo>
                      <a:pt x="64" y="56"/>
                    </a:lnTo>
                    <a:lnTo>
                      <a:pt x="78" y="56"/>
                    </a:lnTo>
                    <a:lnTo>
                      <a:pt x="92" y="58"/>
                    </a:lnTo>
                    <a:lnTo>
                      <a:pt x="98" y="58"/>
                    </a:lnTo>
                    <a:lnTo>
                      <a:pt x="102" y="62"/>
                    </a:lnTo>
                    <a:lnTo>
                      <a:pt x="108" y="60"/>
                    </a:lnTo>
                    <a:lnTo>
                      <a:pt x="114" y="60"/>
                    </a:lnTo>
                    <a:lnTo>
                      <a:pt x="119" y="60"/>
                    </a:lnTo>
                    <a:lnTo>
                      <a:pt x="119" y="62"/>
                    </a:lnTo>
                    <a:lnTo>
                      <a:pt x="118" y="64"/>
                    </a:lnTo>
                    <a:lnTo>
                      <a:pt x="110" y="70"/>
                    </a:lnTo>
                    <a:lnTo>
                      <a:pt x="102" y="74"/>
                    </a:lnTo>
                    <a:lnTo>
                      <a:pt x="94" y="74"/>
                    </a:lnTo>
                    <a:lnTo>
                      <a:pt x="88" y="74"/>
                    </a:lnTo>
                    <a:lnTo>
                      <a:pt x="84" y="72"/>
                    </a:lnTo>
                    <a:lnTo>
                      <a:pt x="72" y="70"/>
                    </a:lnTo>
                    <a:lnTo>
                      <a:pt x="62" y="70"/>
                    </a:lnTo>
                    <a:lnTo>
                      <a:pt x="58" y="70"/>
                    </a:lnTo>
                    <a:lnTo>
                      <a:pt x="54" y="72"/>
                    </a:lnTo>
                    <a:lnTo>
                      <a:pt x="50" y="74"/>
                    </a:lnTo>
                    <a:lnTo>
                      <a:pt x="46" y="76"/>
                    </a:lnTo>
                    <a:lnTo>
                      <a:pt x="58" y="80"/>
                    </a:lnTo>
                    <a:lnTo>
                      <a:pt x="66" y="86"/>
                    </a:lnTo>
                    <a:lnTo>
                      <a:pt x="76" y="90"/>
                    </a:lnTo>
                    <a:lnTo>
                      <a:pt x="82" y="92"/>
                    </a:lnTo>
                    <a:lnTo>
                      <a:pt x="94" y="96"/>
                    </a:lnTo>
                    <a:lnTo>
                      <a:pt x="100" y="98"/>
                    </a:lnTo>
                    <a:lnTo>
                      <a:pt x="100" y="102"/>
                    </a:lnTo>
                    <a:lnTo>
                      <a:pt x="100" y="106"/>
                    </a:lnTo>
                    <a:lnTo>
                      <a:pt x="98" y="108"/>
                    </a:lnTo>
                    <a:lnTo>
                      <a:pt x="96" y="110"/>
                    </a:lnTo>
                    <a:lnTo>
                      <a:pt x="92" y="110"/>
                    </a:lnTo>
                    <a:lnTo>
                      <a:pt x="88" y="108"/>
                    </a:lnTo>
                    <a:lnTo>
                      <a:pt x="84" y="104"/>
                    </a:lnTo>
                    <a:lnTo>
                      <a:pt x="80" y="96"/>
                    </a:lnTo>
                    <a:lnTo>
                      <a:pt x="74" y="92"/>
                    </a:lnTo>
                    <a:lnTo>
                      <a:pt x="70" y="90"/>
                    </a:lnTo>
                    <a:lnTo>
                      <a:pt x="64" y="88"/>
                    </a:lnTo>
                    <a:lnTo>
                      <a:pt x="58" y="90"/>
                    </a:lnTo>
                    <a:lnTo>
                      <a:pt x="52" y="90"/>
                    </a:lnTo>
                    <a:lnTo>
                      <a:pt x="48" y="94"/>
                    </a:lnTo>
                    <a:lnTo>
                      <a:pt x="38" y="100"/>
                    </a:lnTo>
                    <a:lnTo>
                      <a:pt x="36" y="104"/>
                    </a:lnTo>
                    <a:lnTo>
                      <a:pt x="32" y="108"/>
                    </a:lnTo>
                    <a:lnTo>
                      <a:pt x="26" y="120"/>
                    </a:lnTo>
                    <a:lnTo>
                      <a:pt x="20" y="132"/>
                    </a:lnTo>
                    <a:lnTo>
                      <a:pt x="14" y="142"/>
                    </a:lnTo>
                    <a:lnTo>
                      <a:pt x="12" y="148"/>
                    </a:lnTo>
                    <a:lnTo>
                      <a:pt x="8" y="150"/>
                    </a:lnTo>
                    <a:lnTo>
                      <a:pt x="4" y="154"/>
                    </a:lnTo>
                    <a:lnTo>
                      <a:pt x="2" y="154"/>
                    </a:lnTo>
                    <a:lnTo>
                      <a:pt x="0" y="152"/>
                    </a:lnTo>
                    <a:lnTo>
                      <a:pt x="2" y="140"/>
                    </a:lnTo>
                    <a:close/>
                  </a:path>
                </a:pathLst>
              </a:custGeom>
              <a:solidFill>
                <a:srgbClr val="FFE6CC"/>
              </a:solidFill>
              <a:ln w="9525">
                <a:noFill/>
                <a:round/>
                <a:headEnd/>
                <a:tailEnd/>
              </a:ln>
            </p:spPr>
            <p:txBody>
              <a:bodyPr/>
              <a:lstStyle/>
              <a:p>
                <a:endParaRPr lang="en-US"/>
              </a:p>
            </p:txBody>
          </p:sp>
          <p:sp>
            <p:nvSpPr>
              <p:cNvPr id="431317" name="Freeform 213"/>
              <p:cNvSpPr>
                <a:spLocks/>
              </p:cNvSpPr>
              <p:nvPr/>
            </p:nvSpPr>
            <p:spPr bwMode="auto">
              <a:xfrm>
                <a:off x="4195" y="778"/>
                <a:ext cx="22" cy="19"/>
              </a:xfrm>
              <a:custGeom>
                <a:avLst/>
                <a:gdLst/>
                <a:ahLst/>
                <a:cxnLst>
                  <a:cxn ang="0">
                    <a:pos x="10" y="0"/>
                  </a:cxn>
                  <a:cxn ang="0">
                    <a:pos x="10" y="4"/>
                  </a:cxn>
                  <a:cxn ang="0">
                    <a:pos x="10" y="8"/>
                  </a:cxn>
                  <a:cxn ang="0">
                    <a:pos x="12" y="14"/>
                  </a:cxn>
                  <a:cxn ang="0">
                    <a:pos x="16" y="22"/>
                  </a:cxn>
                  <a:cxn ang="0">
                    <a:pos x="20" y="28"/>
                  </a:cxn>
                  <a:cxn ang="0">
                    <a:pos x="26" y="32"/>
                  </a:cxn>
                  <a:cxn ang="0">
                    <a:pos x="30" y="34"/>
                  </a:cxn>
                  <a:cxn ang="0">
                    <a:pos x="34" y="36"/>
                  </a:cxn>
                  <a:cxn ang="0">
                    <a:pos x="44" y="38"/>
                  </a:cxn>
                  <a:cxn ang="0">
                    <a:pos x="22" y="38"/>
                  </a:cxn>
                  <a:cxn ang="0">
                    <a:pos x="8" y="38"/>
                  </a:cxn>
                  <a:cxn ang="0">
                    <a:pos x="2" y="38"/>
                  </a:cxn>
                  <a:cxn ang="0">
                    <a:pos x="2" y="32"/>
                  </a:cxn>
                  <a:cxn ang="0">
                    <a:pos x="0" y="22"/>
                  </a:cxn>
                  <a:cxn ang="0">
                    <a:pos x="2" y="16"/>
                  </a:cxn>
                  <a:cxn ang="0">
                    <a:pos x="2" y="10"/>
                  </a:cxn>
                  <a:cxn ang="0">
                    <a:pos x="6" y="4"/>
                  </a:cxn>
                  <a:cxn ang="0">
                    <a:pos x="10" y="0"/>
                  </a:cxn>
                </a:cxnLst>
                <a:rect l="0" t="0" r="r" b="b"/>
                <a:pathLst>
                  <a:path w="44" h="38">
                    <a:moveTo>
                      <a:pt x="10" y="0"/>
                    </a:moveTo>
                    <a:lnTo>
                      <a:pt x="10" y="4"/>
                    </a:lnTo>
                    <a:lnTo>
                      <a:pt x="10" y="8"/>
                    </a:lnTo>
                    <a:lnTo>
                      <a:pt x="12" y="14"/>
                    </a:lnTo>
                    <a:lnTo>
                      <a:pt x="16" y="22"/>
                    </a:lnTo>
                    <a:lnTo>
                      <a:pt x="20" y="28"/>
                    </a:lnTo>
                    <a:lnTo>
                      <a:pt x="26" y="32"/>
                    </a:lnTo>
                    <a:lnTo>
                      <a:pt x="30" y="34"/>
                    </a:lnTo>
                    <a:lnTo>
                      <a:pt x="34" y="36"/>
                    </a:lnTo>
                    <a:lnTo>
                      <a:pt x="44" y="38"/>
                    </a:lnTo>
                    <a:lnTo>
                      <a:pt x="22" y="38"/>
                    </a:lnTo>
                    <a:lnTo>
                      <a:pt x="8" y="38"/>
                    </a:lnTo>
                    <a:lnTo>
                      <a:pt x="2" y="38"/>
                    </a:lnTo>
                    <a:lnTo>
                      <a:pt x="2" y="32"/>
                    </a:lnTo>
                    <a:lnTo>
                      <a:pt x="0" y="22"/>
                    </a:lnTo>
                    <a:lnTo>
                      <a:pt x="2" y="16"/>
                    </a:lnTo>
                    <a:lnTo>
                      <a:pt x="2" y="10"/>
                    </a:lnTo>
                    <a:lnTo>
                      <a:pt x="6" y="4"/>
                    </a:lnTo>
                    <a:lnTo>
                      <a:pt x="10" y="0"/>
                    </a:lnTo>
                    <a:close/>
                  </a:path>
                </a:pathLst>
              </a:custGeom>
              <a:solidFill>
                <a:srgbClr val="A6A6A6"/>
              </a:solidFill>
              <a:ln w="9525">
                <a:noFill/>
                <a:round/>
                <a:headEnd/>
                <a:tailEnd/>
              </a:ln>
            </p:spPr>
            <p:txBody>
              <a:bodyPr/>
              <a:lstStyle/>
              <a:p>
                <a:endParaRPr lang="en-US"/>
              </a:p>
            </p:txBody>
          </p:sp>
          <p:sp>
            <p:nvSpPr>
              <p:cNvPr id="431318" name="Freeform 214"/>
              <p:cNvSpPr>
                <a:spLocks/>
              </p:cNvSpPr>
              <p:nvPr/>
            </p:nvSpPr>
            <p:spPr bwMode="auto">
              <a:xfrm>
                <a:off x="4195" y="778"/>
                <a:ext cx="22" cy="19"/>
              </a:xfrm>
              <a:custGeom>
                <a:avLst/>
                <a:gdLst/>
                <a:ahLst/>
                <a:cxnLst>
                  <a:cxn ang="0">
                    <a:pos x="10" y="0"/>
                  </a:cxn>
                  <a:cxn ang="0">
                    <a:pos x="10" y="8"/>
                  </a:cxn>
                  <a:cxn ang="0">
                    <a:pos x="16" y="20"/>
                  </a:cxn>
                  <a:cxn ang="0">
                    <a:pos x="26" y="32"/>
                  </a:cxn>
                  <a:cxn ang="0">
                    <a:pos x="44" y="38"/>
                  </a:cxn>
                  <a:cxn ang="0">
                    <a:pos x="2" y="38"/>
                  </a:cxn>
                  <a:cxn ang="0">
                    <a:pos x="0" y="20"/>
                  </a:cxn>
                  <a:cxn ang="0">
                    <a:pos x="2" y="10"/>
                  </a:cxn>
                  <a:cxn ang="0">
                    <a:pos x="10" y="0"/>
                  </a:cxn>
                </a:cxnLst>
                <a:rect l="0" t="0" r="r" b="b"/>
                <a:pathLst>
                  <a:path w="44" h="38">
                    <a:moveTo>
                      <a:pt x="10" y="0"/>
                    </a:moveTo>
                    <a:lnTo>
                      <a:pt x="10" y="8"/>
                    </a:lnTo>
                    <a:lnTo>
                      <a:pt x="16" y="20"/>
                    </a:lnTo>
                    <a:lnTo>
                      <a:pt x="26" y="32"/>
                    </a:lnTo>
                    <a:lnTo>
                      <a:pt x="44" y="38"/>
                    </a:lnTo>
                    <a:lnTo>
                      <a:pt x="2" y="38"/>
                    </a:lnTo>
                    <a:lnTo>
                      <a:pt x="0" y="20"/>
                    </a:lnTo>
                    <a:lnTo>
                      <a:pt x="2" y="10"/>
                    </a:lnTo>
                    <a:lnTo>
                      <a:pt x="10" y="0"/>
                    </a:lnTo>
                  </a:path>
                </a:pathLst>
              </a:custGeom>
              <a:noFill/>
              <a:ln w="1588">
                <a:solidFill>
                  <a:srgbClr val="000000"/>
                </a:solidFill>
                <a:prstDash val="solid"/>
                <a:round/>
                <a:headEnd/>
                <a:tailEnd/>
              </a:ln>
            </p:spPr>
            <p:txBody>
              <a:bodyPr/>
              <a:lstStyle/>
              <a:p>
                <a:endParaRPr lang="en-US"/>
              </a:p>
            </p:txBody>
          </p:sp>
          <p:sp>
            <p:nvSpPr>
              <p:cNvPr id="431319" name="Freeform 215"/>
              <p:cNvSpPr>
                <a:spLocks/>
              </p:cNvSpPr>
              <p:nvPr/>
            </p:nvSpPr>
            <p:spPr bwMode="auto">
              <a:xfrm>
                <a:off x="4199" y="711"/>
                <a:ext cx="60" cy="70"/>
              </a:xfrm>
              <a:custGeom>
                <a:avLst/>
                <a:gdLst/>
                <a:ahLst/>
                <a:cxnLst>
                  <a:cxn ang="0">
                    <a:pos x="0" y="140"/>
                  </a:cxn>
                  <a:cxn ang="0">
                    <a:pos x="14" y="116"/>
                  </a:cxn>
                  <a:cxn ang="0">
                    <a:pos x="26" y="90"/>
                  </a:cxn>
                  <a:cxn ang="0">
                    <a:pos x="44" y="56"/>
                  </a:cxn>
                  <a:cxn ang="0">
                    <a:pos x="50" y="44"/>
                  </a:cxn>
                  <a:cxn ang="0">
                    <a:pos x="56" y="38"/>
                  </a:cxn>
                  <a:cxn ang="0">
                    <a:pos x="80" y="28"/>
                  </a:cxn>
                  <a:cxn ang="0">
                    <a:pos x="119" y="0"/>
                  </a:cxn>
                </a:cxnLst>
                <a:rect l="0" t="0" r="r" b="b"/>
                <a:pathLst>
                  <a:path w="119" h="140">
                    <a:moveTo>
                      <a:pt x="0" y="140"/>
                    </a:moveTo>
                    <a:lnTo>
                      <a:pt x="14" y="116"/>
                    </a:lnTo>
                    <a:lnTo>
                      <a:pt x="26" y="90"/>
                    </a:lnTo>
                    <a:lnTo>
                      <a:pt x="44" y="56"/>
                    </a:lnTo>
                    <a:lnTo>
                      <a:pt x="50" y="44"/>
                    </a:lnTo>
                    <a:lnTo>
                      <a:pt x="56" y="38"/>
                    </a:lnTo>
                    <a:lnTo>
                      <a:pt x="80" y="28"/>
                    </a:lnTo>
                    <a:lnTo>
                      <a:pt x="119" y="0"/>
                    </a:lnTo>
                  </a:path>
                </a:pathLst>
              </a:custGeom>
              <a:noFill/>
              <a:ln w="1588">
                <a:solidFill>
                  <a:srgbClr val="000000"/>
                </a:solidFill>
                <a:prstDash val="solid"/>
                <a:round/>
                <a:headEnd/>
                <a:tailEnd/>
              </a:ln>
            </p:spPr>
            <p:txBody>
              <a:bodyPr/>
              <a:lstStyle/>
              <a:p>
                <a:endParaRPr lang="en-US"/>
              </a:p>
            </p:txBody>
          </p:sp>
          <p:sp>
            <p:nvSpPr>
              <p:cNvPr id="431320" name="Freeform 216"/>
              <p:cNvSpPr>
                <a:spLocks/>
              </p:cNvSpPr>
              <p:nvPr/>
            </p:nvSpPr>
            <p:spPr bwMode="auto">
              <a:xfrm>
                <a:off x="4325" y="689"/>
                <a:ext cx="29" cy="33"/>
              </a:xfrm>
              <a:custGeom>
                <a:avLst/>
                <a:gdLst/>
                <a:ahLst/>
                <a:cxnLst>
                  <a:cxn ang="0">
                    <a:pos x="58" y="18"/>
                  </a:cxn>
                  <a:cxn ang="0">
                    <a:pos x="52" y="22"/>
                  </a:cxn>
                  <a:cxn ang="0">
                    <a:pos x="44" y="28"/>
                  </a:cxn>
                  <a:cxn ang="0">
                    <a:pos x="30" y="44"/>
                  </a:cxn>
                  <a:cxn ang="0">
                    <a:pos x="20" y="58"/>
                  </a:cxn>
                  <a:cxn ang="0">
                    <a:pos x="14" y="66"/>
                  </a:cxn>
                  <a:cxn ang="0">
                    <a:pos x="10" y="60"/>
                  </a:cxn>
                  <a:cxn ang="0">
                    <a:pos x="6" y="52"/>
                  </a:cxn>
                  <a:cxn ang="0">
                    <a:pos x="2" y="36"/>
                  </a:cxn>
                  <a:cxn ang="0">
                    <a:pos x="0" y="22"/>
                  </a:cxn>
                  <a:cxn ang="0">
                    <a:pos x="0" y="8"/>
                  </a:cxn>
                  <a:cxn ang="0">
                    <a:pos x="8" y="8"/>
                  </a:cxn>
                  <a:cxn ang="0">
                    <a:pos x="14" y="8"/>
                  </a:cxn>
                  <a:cxn ang="0">
                    <a:pos x="24" y="6"/>
                  </a:cxn>
                  <a:cxn ang="0">
                    <a:pos x="30" y="2"/>
                  </a:cxn>
                  <a:cxn ang="0">
                    <a:pos x="34" y="0"/>
                  </a:cxn>
                  <a:cxn ang="0">
                    <a:pos x="40" y="6"/>
                  </a:cxn>
                  <a:cxn ang="0">
                    <a:pos x="48" y="12"/>
                  </a:cxn>
                  <a:cxn ang="0">
                    <a:pos x="58" y="18"/>
                  </a:cxn>
                </a:cxnLst>
                <a:rect l="0" t="0" r="r" b="b"/>
                <a:pathLst>
                  <a:path w="58" h="66">
                    <a:moveTo>
                      <a:pt x="58" y="18"/>
                    </a:moveTo>
                    <a:lnTo>
                      <a:pt x="52" y="22"/>
                    </a:lnTo>
                    <a:lnTo>
                      <a:pt x="44" y="28"/>
                    </a:lnTo>
                    <a:lnTo>
                      <a:pt x="30" y="44"/>
                    </a:lnTo>
                    <a:lnTo>
                      <a:pt x="20" y="58"/>
                    </a:lnTo>
                    <a:lnTo>
                      <a:pt x="14" y="66"/>
                    </a:lnTo>
                    <a:lnTo>
                      <a:pt x="10" y="60"/>
                    </a:lnTo>
                    <a:lnTo>
                      <a:pt x="6" y="52"/>
                    </a:lnTo>
                    <a:lnTo>
                      <a:pt x="2" y="36"/>
                    </a:lnTo>
                    <a:lnTo>
                      <a:pt x="0" y="22"/>
                    </a:lnTo>
                    <a:lnTo>
                      <a:pt x="0" y="8"/>
                    </a:lnTo>
                    <a:lnTo>
                      <a:pt x="8" y="8"/>
                    </a:lnTo>
                    <a:lnTo>
                      <a:pt x="14" y="8"/>
                    </a:lnTo>
                    <a:lnTo>
                      <a:pt x="24" y="6"/>
                    </a:lnTo>
                    <a:lnTo>
                      <a:pt x="30" y="2"/>
                    </a:lnTo>
                    <a:lnTo>
                      <a:pt x="34" y="0"/>
                    </a:lnTo>
                    <a:lnTo>
                      <a:pt x="40" y="6"/>
                    </a:lnTo>
                    <a:lnTo>
                      <a:pt x="48" y="12"/>
                    </a:lnTo>
                    <a:lnTo>
                      <a:pt x="58" y="18"/>
                    </a:lnTo>
                    <a:close/>
                  </a:path>
                </a:pathLst>
              </a:custGeom>
              <a:solidFill>
                <a:srgbClr val="FFFFFF"/>
              </a:solidFill>
              <a:ln w="9525">
                <a:noFill/>
                <a:round/>
                <a:headEnd/>
                <a:tailEnd/>
              </a:ln>
            </p:spPr>
            <p:txBody>
              <a:bodyPr/>
              <a:lstStyle/>
              <a:p>
                <a:endParaRPr lang="en-US"/>
              </a:p>
            </p:txBody>
          </p:sp>
          <p:sp>
            <p:nvSpPr>
              <p:cNvPr id="431321" name="Freeform 217"/>
              <p:cNvSpPr>
                <a:spLocks/>
              </p:cNvSpPr>
              <p:nvPr/>
            </p:nvSpPr>
            <p:spPr bwMode="auto">
              <a:xfrm>
                <a:off x="4325" y="689"/>
                <a:ext cx="29" cy="33"/>
              </a:xfrm>
              <a:custGeom>
                <a:avLst/>
                <a:gdLst/>
                <a:ahLst/>
                <a:cxnLst>
                  <a:cxn ang="0">
                    <a:pos x="58" y="18"/>
                  </a:cxn>
                  <a:cxn ang="0">
                    <a:pos x="30" y="42"/>
                  </a:cxn>
                  <a:cxn ang="0">
                    <a:pos x="14" y="66"/>
                  </a:cxn>
                  <a:cxn ang="0">
                    <a:pos x="2" y="36"/>
                  </a:cxn>
                  <a:cxn ang="0">
                    <a:pos x="0" y="22"/>
                  </a:cxn>
                  <a:cxn ang="0">
                    <a:pos x="0" y="8"/>
                  </a:cxn>
                  <a:cxn ang="0">
                    <a:pos x="14" y="8"/>
                  </a:cxn>
                  <a:cxn ang="0">
                    <a:pos x="34" y="0"/>
                  </a:cxn>
                  <a:cxn ang="0">
                    <a:pos x="48" y="12"/>
                  </a:cxn>
                  <a:cxn ang="0">
                    <a:pos x="58" y="18"/>
                  </a:cxn>
                </a:cxnLst>
                <a:rect l="0" t="0" r="r" b="b"/>
                <a:pathLst>
                  <a:path w="58" h="66">
                    <a:moveTo>
                      <a:pt x="58" y="18"/>
                    </a:moveTo>
                    <a:lnTo>
                      <a:pt x="30" y="42"/>
                    </a:lnTo>
                    <a:lnTo>
                      <a:pt x="14" y="66"/>
                    </a:lnTo>
                    <a:lnTo>
                      <a:pt x="2" y="36"/>
                    </a:lnTo>
                    <a:lnTo>
                      <a:pt x="0" y="22"/>
                    </a:lnTo>
                    <a:lnTo>
                      <a:pt x="0" y="8"/>
                    </a:lnTo>
                    <a:lnTo>
                      <a:pt x="14" y="8"/>
                    </a:lnTo>
                    <a:lnTo>
                      <a:pt x="34" y="0"/>
                    </a:lnTo>
                    <a:lnTo>
                      <a:pt x="48" y="12"/>
                    </a:lnTo>
                    <a:lnTo>
                      <a:pt x="58" y="18"/>
                    </a:lnTo>
                  </a:path>
                </a:pathLst>
              </a:custGeom>
              <a:noFill/>
              <a:ln w="1588">
                <a:solidFill>
                  <a:srgbClr val="000000"/>
                </a:solidFill>
                <a:prstDash val="solid"/>
                <a:round/>
                <a:headEnd/>
                <a:tailEnd/>
              </a:ln>
            </p:spPr>
            <p:txBody>
              <a:bodyPr/>
              <a:lstStyle/>
              <a:p>
                <a:endParaRPr lang="en-US"/>
              </a:p>
            </p:txBody>
          </p:sp>
          <p:sp>
            <p:nvSpPr>
              <p:cNvPr id="431322" name="Freeform 218"/>
              <p:cNvSpPr>
                <a:spLocks/>
              </p:cNvSpPr>
              <p:nvPr/>
            </p:nvSpPr>
            <p:spPr bwMode="auto">
              <a:xfrm>
                <a:off x="4354" y="618"/>
                <a:ext cx="58" cy="101"/>
              </a:xfrm>
              <a:custGeom>
                <a:avLst/>
                <a:gdLst/>
                <a:ahLst/>
                <a:cxnLst>
                  <a:cxn ang="0">
                    <a:pos x="0" y="159"/>
                  </a:cxn>
                  <a:cxn ang="0">
                    <a:pos x="14" y="147"/>
                  </a:cxn>
                  <a:cxn ang="0">
                    <a:pos x="36" y="129"/>
                  </a:cxn>
                  <a:cxn ang="0">
                    <a:pos x="57" y="108"/>
                  </a:cxn>
                  <a:cxn ang="0">
                    <a:pos x="65" y="98"/>
                  </a:cxn>
                  <a:cxn ang="0">
                    <a:pos x="73" y="88"/>
                  </a:cxn>
                  <a:cxn ang="0">
                    <a:pos x="81" y="78"/>
                  </a:cxn>
                  <a:cxn ang="0">
                    <a:pos x="85" y="68"/>
                  </a:cxn>
                  <a:cxn ang="0">
                    <a:pos x="89" y="56"/>
                  </a:cxn>
                  <a:cxn ang="0">
                    <a:pos x="91" y="46"/>
                  </a:cxn>
                  <a:cxn ang="0">
                    <a:pos x="91" y="34"/>
                  </a:cxn>
                  <a:cxn ang="0">
                    <a:pos x="89" y="28"/>
                  </a:cxn>
                  <a:cxn ang="0">
                    <a:pos x="87" y="22"/>
                  </a:cxn>
                  <a:cxn ang="0">
                    <a:pos x="79" y="12"/>
                  </a:cxn>
                  <a:cxn ang="0">
                    <a:pos x="75" y="6"/>
                  </a:cxn>
                  <a:cxn ang="0">
                    <a:pos x="67" y="0"/>
                  </a:cxn>
                  <a:cxn ang="0">
                    <a:pos x="75" y="4"/>
                  </a:cxn>
                  <a:cxn ang="0">
                    <a:pos x="81" y="8"/>
                  </a:cxn>
                  <a:cxn ang="0">
                    <a:pos x="87" y="14"/>
                  </a:cxn>
                  <a:cxn ang="0">
                    <a:pos x="91" y="20"/>
                  </a:cxn>
                  <a:cxn ang="0">
                    <a:pos x="95" y="26"/>
                  </a:cxn>
                  <a:cxn ang="0">
                    <a:pos x="99" y="32"/>
                  </a:cxn>
                  <a:cxn ang="0">
                    <a:pos x="103" y="40"/>
                  </a:cxn>
                  <a:cxn ang="0">
                    <a:pos x="107" y="50"/>
                  </a:cxn>
                  <a:cxn ang="0">
                    <a:pos x="111" y="56"/>
                  </a:cxn>
                  <a:cxn ang="0">
                    <a:pos x="113" y="66"/>
                  </a:cxn>
                  <a:cxn ang="0">
                    <a:pos x="115" y="76"/>
                  </a:cxn>
                  <a:cxn ang="0">
                    <a:pos x="115" y="86"/>
                  </a:cxn>
                  <a:cxn ang="0">
                    <a:pos x="113" y="100"/>
                  </a:cxn>
                  <a:cxn ang="0">
                    <a:pos x="111" y="114"/>
                  </a:cxn>
                  <a:cxn ang="0">
                    <a:pos x="107" y="127"/>
                  </a:cxn>
                  <a:cxn ang="0">
                    <a:pos x="101" y="141"/>
                  </a:cxn>
                  <a:cxn ang="0">
                    <a:pos x="87" y="165"/>
                  </a:cxn>
                  <a:cxn ang="0">
                    <a:pos x="77" y="185"/>
                  </a:cxn>
                  <a:cxn ang="0">
                    <a:pos x="73" y="193"/>
                  </a:cxn>
                  <a:cxn ang="0">
                    <a:pos x="71" y="201"/>
                  </a:cxn>
                  <a:cxn ang="0">
                    <a:pos x="55" y="189"/>
                  </a:cxn>
                  <a:cxn ang="0">
                    <a:pos x="38" y="179"/>
                  </a:cxn>
                  <a:cxn ang="0">
                    <a:pos x="22" y="171"/>
                  </a:cxn>
                  <a:cxn ang="0">
                    <a:pos x="12" y="167"/>
                  </a:cxn>
                  <a:cxn ang="0">
                    <a:pos x="2" y="161"/>
                  </a:cxn>
                  <a:cxn ang="0">
                    <a:pos x="0" y="159"/>
                  </a:cxn>
                </a:cxnLst>
                <a:rect l="0" t="0" r="r" b="b"/>
                <a:pathLst>
                  <a:path w="115" h="201">
                    <a:moveTo>
                      <a:pt x="0" y="159"/>
                    </a:moveTo>
                    <a:lnTo>
                      <a:pt x="14" y="147"/>
                    </a:lnTo>
                    <a:lnTo>
                      <a:pt x="36" y="129"/>
                    </a:lnTo>
                    <a:lnTo>
                      <a:pt x="57" y="108"/>
                    </a:lnTo>
                    <a:lnTo>
                      <a:pt x="65" y="98"/>
                    </a:lnTo>
                    <a:lnTo>
                      <a:pt x="73" y="88"/>
                    </a:lnTo>
                    <a:lnTo>
                      <a:pt x="81" y="78"/>
                    </a:lnTo>
                    <a:lnTo>
                      <a:pt x="85" y="68"/>
                    </a:lnTo>
                    <a:lnTo>
                      <a:pt x="89" y="56"/>
                    </a:lnTo>
                    <a:lnTo>
                      <a:pt x="91" y="46"/>
                    </a:lnTo>
                    <a:lnTo>
                      <a:pt x="91" y="34"/>
                    </a:lnTo>
                    <a:lnTo>
                      <a:pt x="89" y="28"/>
                    </a:lnTo>
                    <a:lnTo>
                      <a:pt x="87" y="22"/>
                    </a:lnTo>
                    <a:lnTo>
                      <a:pt x="79" y="12"/>
                    </a:lnTo>
                    <a:lnTo>
                      <a:pt x="75" y="6"/>
                    </a:lnTo>
                    <a:lnTo>
                      <a:pt x="67" y="0"/>
                    </a:lnTo>
                    <a:lnTo>
                      <a:pt x="75" y="4"/>
                    </a:lnTo>
                    <a:lnTo>
                      <a:pt x="81" y="8"/>
                    </a:lnTo>
                    <a:lnTo>
                      <a:pt x="87" y="14"/>
                    </a:lnTo>
                    <a:lnTo>
                      <a:pt x="91" y="20"/>
                    </a:lnTo>
                    <a:lnTo>
                      <a:pt x="95" y="26"/>
                    </a:lnTo>
                    <a:lnTo>
                      <a:pt x="99" y="32"/>
                    </a:lnTo>
                    <a:lnTo>
                      <a:pt x="103" y="40"/>
                    </a:lnTo>
                    <a:lnTo>
                      <a:pt x="107" y="50"/>
                    </a:lnTo>
                    <a:lnTo>
                      <a:pt x="111" y="56"/>
                    </a:lnTo>
                    <a:lnTo>
                      <a:pt x="113" y="66"/>
                    </a:lnTo>
                    <a:lnTo>
                      <a:pt x="115" y="76"/>
                    </a:lnTo>
                    <a:lnTo>
                      <a:pt x="115" y="86"/>
                    </a:lnTo>
                    <a:lnTo>
                      <a:pt x="113" y="100"/>
                    </a:lnTo>
                    <a:lnTo>
                      <a:pt x="111" y="114"/>
                    </a:lnTo>
                    <a:lnTo>
                      <a:pt x="107" y="127"/>
                    </a:lnTo>
                    <a:lnTo>
                      <a:pt x="101" y="141"/>
                    </a:lnTo>
                    <a:lnTo>
                      <a:pt x="87" y="165"/>
                    </a:lnTo>
                    <a:lnTo>
                      <a:pt x="77" y="185"/>
                    </a:lnTo>
                    <a:lnTo>
                      <a:pt x="73" y="193"/>
                    </a:lnTo>
                    <a:lnTo>
                      <a:pt x="71" y="201"/>
                    </a:lnTo>
                    <a:lnTo>
                      <a:pt x="55" y="189"/>
                    </a:lnTo>
                    <a:lnTo>
                      <a:pt x="38" y="179"/>
                    </a:lnTo>
                    <a:lnTo>
                      <a:pt x="22" y="171"/>
                    </a:lnTo>
                    <a:lnTo>
                      <a:pt x="12" y="167"/>
                    </a:lnTo>
                    <a:lnTo>
                      <a:pt x="2" y="161"/>
                    </a:lnTo>
                    <a:lnTo>
                      <a:pt x="0" y="159"/>
                    </a:lnTo>
                    <a:close/>
                  </a:path>
                </a:pathLst>
              </a:custGeom>
              <a:solidFill>
                <a:srgbClr val="EBEBEB"/>
              </a:solidFill>
              <a:ln w="9525">
                <a:noFill/>
                <a:round/>
                <a:headEnd/>
                <a:tailEnd/>
              </a:ln>
            </p:spPr>
            <p:txBody>
              <a:bodyPr/>
              <a:lstStyle/>
              <a:p>
                <a:endParaRPr lang="en-US"/>
              </a:p>
            </p:txBody>
          </p:sp>
          <p:sp>
            <p:nvSpPr>
              <p:cNvPr id="431323" name="Freeform 219"/>
              <p:cNvSpPr>
                <a:spLocks/>
              </p:cNvSpPr>
              <p:nvPr/>
            </p:nvSpPr>
            <p:spPr bwMode="auto">
              <a:xfrm>
                <a:off x="4354" y="618"/>
                <a:ext cx="58" cy="100"/>
              </a:xfrm>
              <a:custGeom>
                <a:avLst/>
                <a:gdLst/>
                <a:ahLst/>
                <a:cxnLst>
                  <a:cxn ang="0">
                    <a:pos x="0" y="159"/>
                  </a:cxn>
                  <a:cxn ang="0">
                    <a:pos x="36" y="129"/>
                  </a:cxn>
                  <a:cxn ang="0">
                    <a:pos x="73" y="88"/>
                  </a:cxn>
                  <a:cxn ang="0">
                    <a:pos x="85" y="68"/>
                  </a:cxn>
                  <a:cxn ang="0">
                    <a:pos x="91" y="44"/>
                  </a:cxn>
                  <a:cxn ang="0">
                    <a:pos x="91" y="34"/>
                  </a:cxn>
                  <a:cxn ang="0">
                    <a:pos x="87" y="22"/>
                  </a:cxn>
                  <a:cxn ang="0">
                    <a:pos x="79" y="12"/>
                  </a:cxn>
                  <a:cxn ang="0">
                    <a:pos x="67" y="0"/>
                  </a:cxn>
                  <a:cxn ang="0">
                    <a:pos x="81" y="8"/>
                  </a:cxn>
                  <a:cxn ang="0">
                    <a:pos x="91" y="20"/>
                  </a:cxn>
                  <a:cxn ang="0">
                    <a:pos x="103" y="40"/>
                  </a:cxn>
                  <a:cxn ang="0">
                    <a:pos x="113" y="66"/>
                  </a:cxn>
                  <a:cxn ang="0">
                    <a:pos x="115" y="86"/>
                  </a:cxn>
                  <a:cxn ang="0">
                    <a:pos x="111" y="114"/>
                  </a:cxn>
                  <a:cxn ang="0">
                    <a:pos x="101" y="141"/>
                  </a:cxn>
                  <a:cxn ang="0">
                    <a:pos x="87" y="165"/>
                  </a:cxn>
                  <a:cxn ang="0">
                    <a:pos x="77" y="185"/>
                  </a:cxn>
                  <a:cxn ang="0">
                    <a:pos x="71" y="199"/>
                  </a:cxn>
                  <a:cxn ang="0">
                    <a:pos x="38" y="179"/>
                  </a:cxn>
                  <a:cxn ang="0">
                    <a:pos x="12" y="167"/>
                  </a:cxn>
                  <a:cxn ang="0">
                    <a:pos x="0" y="159"/>
                  </a:cxn>
                </a:cxnLst>
                <a:rect l="0" t="0" r="r" b="b"/>
                <a:pathLst>
                  <a:path w="115" h="199">
                    <a:moveTo>
                      <a:pt x="0" y="159"/>
                    </a:moveTo>
                    <a:lnTo>
                      <a:pt x="36" y="129"/>
                    </a:lnTo>
                    <a:lnTo>
                      <a:pt x="73" y="88"/>
                    </a:lnTo>
                    <a:lnTo>
                      <a:pt x="85" y="68"/>
                    </a:lnTo>
                    <a:lnTo>
                      <a:pt x="91" y="44"/>
                    </a:lnTo>
                    <a:lnTo>
                      <a:pt x="91" y="34"/>
                    </a:lnTo>
                    <a:lnTo>
                      <a:pt x="87" y="22"/>
                    </a:lnTo>
                    <a:lnTo>
                      <a:pt x="79" y="12"/>
                    </a:lnTo>
                    <a:lnTo>
                      <a:pt x="67" y="0"/>
                    </a:lnTo>
                    <a:lnTo>
                      <a:pt x="81" y="8"/>
                    </a:lnTo>
                    <a:lnTo>
                      <a:pt x="91" y="20"/>
                    </a:lnTo>
                    <a:lnTo>
                      <a:pt x="103" y="40"/>
                    </a:lnTo>
                    <a:lnTo>
                      <a:pt x="113" y="66"/>
                    </a:lnTo>
                    <a:lnTo>
                      <a:pt x="115" y="86"/>
                    </a:lnTo>
                    <a:lnTo>
                      <a:pt x="111" y="114"/>
                    </a:lnTo>
                    <a:lnTo>
                      <a:pt x="101" y="141"/>
                    </a:lnTo>
                    <a:lnTo>
                      <a:pt x="87" y="165"/>
                    </a:lnTo>
                    <a:lnTo>
                      <a:pt x="77" y="185"/>
                    </a:lnTo>
                    <a:lnTo>
                      <a:pt x="71" y="199"/>
                    </a:lnTo>
                    <a:lnTo>
                      <a:pt x="38" y="179"/>
                    </a:lnTo>
                    <a:lnTo>
                      <a:pt x="12" y="167"/>
                    </a:lnTo>
                    <a:lnTo>
                      <a:pt x="0" y="159"/>
                    </a:lnTo>
                  </a:path>
                </a:pathLst>
              </a:custGeom>
              <a:noFill/>
              <a:ln w="1588">
                <a:solidFill>
                  <a:srgbClr val="000000"/>
                </a:solidFill>
                <a:prstDash val="solid"/>
                <a:round/>
                <a:headEnd/>
                <a:tailEnd/>
              </a:ln>
            </p:spPr>
            <p:txBody>
              <a:bodyPr/>
              <a:lstStyle/>
              <a:p>
                <a:endParaRPr lang="en-US"/>
              </a:p>
            </p:txBody>
          </p:sp>
          <p:sp>
            <p:nvSpPr>
              <p:cNvPr id="431324" name="Freeform 220"/>
              <p:cNvSpPr>
                <a:spLocks/>
              </p:cNvSpPr>
              <p:nvPr/>
            </p:nvSpPr>
            <p:spPr bwMode="auto">
              <a:xfrm>
                <a:off x="4391" y="697"/>
                <a:ext cx="6" cy="33"/>
              </a:xfrm>
              <a:custGeom>
                <a:avLst/>
                <a:gdLst/>
                <a:ahLst/>
                <a:cxnLst>
                  <a:cxn ang="0">
                    <a:pos x="4" y="66"/>
                  </a:cxn>
                  <a:cxn ang="0">
                    <a:pos x="8" y="54"/>
                  </a:cxn>
                  <a:cxn ang="0">
                    <a:pos x="10" y="48"/>
                  </a:cxn>
                  <a:cxn ang="0">
                    <a:pos x="12" y="46"/>
                  </a:cxn>
                  <a:cxn ang="0">
                    <a:pos x="12" y="42"/>
                  </a:cxn>
                  <a:cxn ang="0">
                    <a:pos x="12" y="32"/>
                  </a:cxn>
                  <a:cxn ang="0">
                    <a:pos x="12" y="20"/>
                  </a:cxn>
                  <a:cxn ang="0">
                    <a:pos x="12" y="10"/>
                  </a:cxn>
                  <a:cxn ang="0">
                    <a:pos x="12" y="2"/>
                  </a:cxn>
                  <a:cxn ang="0">
                    <a:pos x="12" y="0"/>
                  </a:cxn>
                  <a:cxn ang="0">
                    <a:pos x="10" y="0"/>
                  </a:cxn>
                  <a:cxn ang="0">
                    <a:pos x="8" y="2"/>
                  </a:cxn>
                  <a:cxn ang="0">
                    <a:pos x="6" y="6"/>
                  </a:cxn>
                  <a:cxn ang="0">
                    <a:pos x="4" y="10"/>
                  </a:cxn>
                  <a:cxn ang="0">
                    <a:pos x="2" y="16"/>
                  </a:cxn>
                  <a:cxn ang="0">
                    <a:pos x="2" y="24"/>
                  </a:cxn>
                  <a:cxn ang="0">
                    <a:pos x="2" y="28"/>
                  </a:cxn>
                  <a:cxn ang="0">
                    <a:pos x="2" y="34"/>
                  </a:cxn>
                  <a:cxn ang="0">
                    <a:pos x="4" y="44"/>
                  </a:cxn>
                  <a:cxn ang="0">
                    <a:pos x="4" y="52"/>
                  </a:cxn>
                  <a:cxn ang="0">
                    <a:pos x="2" y="60"/>
                  </a:cxn>
                  <a:cxn ang="0">
                    <a:pos x="0" y="64"/>
                  </a:cxn>
                  <a:cxn ang="0">
                    <a:pos x="4" y="66"/>
                  </a:cxn>
                </a:cxnLst>
                <a:rect l="0" t="0" r="r" b="b"/>
                <a:pathLst>
                  <a:path w="12" h="66">
                    <a:moveTo>
                      <a:pt x="4" y="66"/>
                    </a:moveTo>
                    <a:lnTo>
                      <a:pt x="8" y="54"/>
                    </a:lnTo>
                    <a:lnTo>
                      <a:pt x="10" y="48"/>
                    </a:lnTo>
                    <a:lnTo>
                      <a:pt x="12" y="46"/>
                    </a:lnTo>
                    <a:lnTo>
                      <a:pt x="12" y="42"/>
                    </a:lnTo>
                    <a:lnTo>
                      <a:pt x="12" y="32"/>
                    </a:lnTo>
                    <a:lnTo>
                      <a:pt x="12" y="20"/>
                    </a:lnTo>
                    <a:lnTo>
                      <a:pt x="12" y="10"/>
                    </a:lnTo>
                    <a:lnTo>
                      <a:pt x="12" y="2"/>
                    </a:lnTo>
                    <a:lnTo>
                      <a:pt x="12" y="0"/>
                    </a:lnTo>
                    <a:lnTo>
                      <a:pt x="10" y="0"/>
                    </a:lnTo>
                    <a:lnTo>
                      <a:pt x="8" y="2"/>
                    </a:lnTo>
                    <a:lnTo>
                      <a:pt x="6" y="6"/>
                    </a:lnTo>
                    <a:lnTo>
                      <a:pt x="4" y="10"/>
                    </a:lnTo>
                    <a:lnTo>
                      <a:pt x="2" y="16"/>
                    </a:lnTo>
                    <a:lnTo>
                      <a:pt x="2" y="24"/>
                    </a:lnTo>
                    <a:lnTo>
                      <a:pt x="2" y="28"/>
                    </a:lnTo>
                    <a:lnTo>
                      <a:pt x="2" y="34"/>
                    </a:lnTo>
                    <a:lnTo>
                      <a:pt x="4" y="44"/>
                    </a:lnTo>
                    <a:lnTo>
                      <a:pt x="4" y="52"/>
                    </a:lnTo>
                    <a:lnTo>
                      <a:pt x="2" y="60"/>
                    </a:lnTo>
                    <a:lnTo>
                      <a:pt x="0" y="64"/>
                    </a:lnTo>
                    <a:lnTo>
                      <a:pt x="4" y="66"/>
                    </a:lnTo>
                    <a:close/>
                  </a:path>
                </a:pathLst>
              </a:custGeom>
              <a:solidFill>
                <a:srgbClr val="000000"/>
              </a:solidFill>
              <a:ln w="9525">
                <a:noFill/>
                <a:round/>
                <a:headEnd/>
                <a:tailEnd/>
              </a:ln>
            </p:spPr>
            <p:txBody>
              <a:bodyPr/>
              <a:lstStyle/>
              <a:p>
                <a:endParaRPr lang="en-US"/>
              </a:p>
            </p:txBody>
          </p:sp>
          <p:sp>
            <p:nvSpPr>
              <p:cNvPr id="431325" name="Freeform 221"/>
              <p:cNvSpPr>
                <a:spLocks/>
              </p:cNvSpPr>
              <p:nvPr/>
            </p:nvSpPr>
            <p:spPr bwMode="auto">
              <a:xfrm>
                <a:off x="4391" y="697"/>
                <a:ext cx="6" cy="33"/>
              </a:xfrm>
              <a:custGeom>
                <a:avLst/>
                <a:gdLst/>
                <a:ahLst/>
                <a:cxnLst>
                  <a:cxn ang="0">
                    <a:pos x="2" y="66"/>
                  </a:cxn>
                  <a:cxn ang="0">
                    <a:pos x="10" y="48"/>
                  </a:cxn>
                  <a:cxn ang="0">
                    <a:pos x="12" y="32"/>
                  </a:cxn>
                  <a:cxn ang="0">
                    <a:pos x="12" y="10"/>
                  </a:cxn>
                  <a:cxn ang="0">
                    <a:pos x="10" y="0"/>
                  </a:cxn>
                  <a:cxn ang="0">
                    <a:pos x="6" y="6"/>
                  </a:cxn>
                  <a:cxn ang="0">
                    <a:pos x="2" y="16"/>
                  </a:cxn>
                  <a:cxn ang="0">
                    <a:pos x="2" y="32"/>
                  </a:cxn>
                  <a:cxn ang="0">
                    <a:pos x="2" y="52"/>
                  </a:cxn>
                  <a:cxn ang="0">
                    <a:pos x="0" y="64"/>
                  </a:cxn>
                </a:cxnLst>
                <a:rect l="0" t="0" r="r" b="b"/>
                <a:pathLst>
                  <a:path w="12" h="66">
                    <a:moveTo>
                      <a:pt x="2" y="66"/>
                    </a:moveTo>
                    <a:lnTo>
                      <a:pt x="10" y="48"/>
                    </a:lnTo>
                    <a:lnTo>
                      <a:pt x="12" y="32"/>
                    </a:lnTo>
                    <a:lnTo>
                      <a:pt x="12" y="10"/>
                    </a:lnTo>
                    <a:lnTo>
                      <a:pt x="10" y="0"/>
                    </a:lnTo>
                    <a:lnTo>
                      <a:pt x="6" y="6"/>
                    </a:lnTo>
                    <a:lnTo>
                      <a:pt x="2" y="16"/>
                    </a:lnTo>
                    <a:lnTo>
                      <a:pt x="2" y="32"/>
                    </a:lnTo>
                    <a:lnTo>
                      <a:pt x="2" y="52"/>
                    </a:lnTo>
                    <a:lnTo>
                      <a:pt x="0" y="64"/>
                    </a:lnTo>
                  </a:path>
                </a:pathLst>
              </a:custGeom>
              <a:noFill/>
              <a:ln w="1588">
                <a:solidFill>
                  <a:srgbClr val="000000"/>
                </a:solidFill>
                <a:prstDash val="solid"/>
                <a:round/>
                <a:headEnd/>
                <a:tailEnd/>
              </a:ln>
            </p:spPr>
            <p:txBody>
              <a:bodyPr/>
              <a:lstStyle/>
              <a:p>
                <a:endParaRPr lang="en-US"/>
              </a:p>
            </p:txBody>
          </p:sp>
          <p:sp>
            <p:nvSpPr>
              <p:cNvPr id="431326" name="Freeform 222"/>
              <p:cNvSpPr>
                <a:spLocks/>
              </p:cNvSpPr>
              <p:nvPr/>
            </p:nvSpPr>
            <p:spPr bwMode="auto">
              <a:xfrm>
                <a:off x="4332" y="689"/>
                <a:ext cx="22" cy="33"/>
              </a:xfrm>
              <a:custGeom>
                <a:avLst/>
                <a:gdLst/>
                <a:ahLst/>
                <a:cxnLst>
                  <a:cxn ang="0">
                    <a:pos x="0" y="66"/>
                  </a:cxn>
                  <a:cxn ang="0">
                    <a:pos x="6" y="58"/>
                  </a:cxn>
                  <a:cxn ang="0">
                    <a:pos x="16" y="44"/>
                  </a:cxn>
                  <a:cxn ang="0">
                    <a:pos x="24" y="36"/>
                  </a:cxn>
                  <a:cxn ang="0">
                    <a:pos x="30" y="28"/>
                  </a:cxn>
                  <a:cxn ang="0">
                    <a:pos x="38" y="22"/>
                  </a:cxn>
                  <a:cxn ang="0">
                    <a:pos x="44" y="18"/>
                  </a:cxn>
                  <a:cxn ang="0">
                    <a:pos x="34" y="12"/>
                  </a:cxn>
                  <a:cxn ang="0">
                    <a:pos x="26" y="6"/>
                  </a:cxn>
                  <a:cxn ang="0">
                    <a:pos x="20" y="0"/>
                  </a:cxn>
                  <a:cxn ang="0">
                    <a:pos x="26" y="8"/>
                  </a:cxn>
                  <a:cxn ang="0">
                    <a:pos x="32" y="14"/>
                  </a:cxn>
                  <a:cxn ang="0">
                    <a:pos x="34" y="16"/>
                  </a:cxn>
                  <a:cxn ang="0">
                    <a:pos x="36" y="20"/>
                  </a:cxn>
                  <a:cxn ang="0">
                    <a:pos x="30" y="24"/>
                  </a:cxn>
                  <a:cxn ang="0">
                    <a:pos x="22" y="36"/>
                  </a:cxn>
                  <a:cxn ang="0">
                    <a:pos x="10" y="50"/>
                  </a:cxn>
                  <a:cxn ang="0">
                    <a:pos x="4" y="58"/>
                  </a:cxn>
                  <a:cxn ang="0">
                    <a:pos x="0" y="66"/>
                  </a:cxn>
                </a:cxnLst>
                <a:rect l="0" t="0" r="r" b="b"/>
                <a:pathLst>
                  <a:path w="44" h="66">
                    <a:moveTo>
                      <a:pt x="0" y="66"/>
                    </a:moveTo>
                    <a:lnTo>
                      <a:pt x="6" y="58"/>
                    </a:lnTo>
                    <a:lnTo>
                      <a:pt x="16" y="44"/>
                    </a:lnTo>
                    <a:lnTo>
                      <a:pt x="24" y="36"/>
                    </a:lnTo>
                    <a:lnTo>
                      <a:pt x="30" y="28"/>
                    </a:lnTo>
                    <a:lnTo>
                      <a:pt x="38" y="22"/>
                    </a:lnTo>
                    <a:lnTo>
                      <a:pt x="44" y="18"/>
                    </a:lnTo>
                    <a:lnTo>
                      <a:pt x="34" y="12"/>
                    </a:lnTo>
                    <a:lnTo>
                      <a:pt x="26" y="6"/>
                    </a:lnTo>
                    <a:lnTo>
                      <a:pt x="20" y="0"/>
                    </a:lnTo>
                    <a:lnTo>
                      <a:pt x="26" y="8"/>
                    </a:lnTo>
                    <a:lnTo>
                      <a:pt x="32" y="14"/>
                    </a:lnTo>
                    <a:lnTo>
                      <a:pt x="34" y="16"/>
                    </a:lnTo>
                    <a:lnTo>
                      <a:pt x="36" y="20"/>
                    </a:lnTo>
                    <a:lnTo>
                      <a:pt x="30" y="24"/>
                    </a:lnTo>
                    <a:lnTo>
                      <a:pt x="22" y="36"/>
                    </a:lnTo>
                    <a:lnTo>
                      <a:pt x="10" y="50"/>
                    </a:lnTo>
                    <a:lnTo>
                      <a:pt x="4" y="58"/>
                    </a:lnTo>
                    <a:lnTo>
                      <a:pt x="0" y="66"/>
                    </a:lnTo>
                    <a:close/>
                  </a:path>
                </a:pathLst>
              </a:custGeom>
              <a:solidFill>
                <a:srgbClr val="EBEBEB"/>
              </a:solidFill>
              <a:ln w="9525">
                <a:noFill/>
                <a:round/>
                <a:headEnd/>
                <a:tailEnd/>
              </a:ln>
            </p:spPr>
            <p:txBody>
              <a:bodyPr/>
              <a:lstStyle/>
              <a:p>
                <a:endParaRPr lang="en-US"/>
              </a:p>
            </p:txBody>
          </p:sp>
          <p:sp>
            <p:nvSpPr>
              <p:cNvPr id="431327" name="Freeform 223"/>
              <p:cNvSpPr>
                <a:spLocks/>
              </p:cNvSpPr>
              <p:nvPr/>
            </p:nvSpPr>
            <p:spPr bwMode="auto">
              <a:xfrm>
                <a:off x="4332" y="689"/>
                <a:ext cx="22" cy="33"/>
              </a:xfrm>
              <a:custGeom>
                <a:avLst/>
                <a:gdLst/>
                <a:ahLst/>
                <a:cxnLst>
                  <a:cxn ang="0">
                    <a:pos x="0" y="66"/>
                  </a:cxn>
                  <a:cxn ang="0">
                    <a:pos x="16" y="42"/>
                  </a:cxn>
                  <a:cxn ang="0">
                    <a:pos x="30" y="28"/>
                  </a:cxn>
                  <a:cxn ang="0">
                    <a:pos x="44" y="18"/>
                  </a:cxn>
                  <a:cxn ang="0">
                    <a:pos x="20" y="0"/>
                  </a:cxn>
                </a:cxnLst>
                <a:rect l="0" t="0" r="r" b="b"/>
                <a:pathLst>
                  <a:path w="44" h="66">
                    <a:moveTo>
                      <a:pt x="0" y="66"/>
                    </a:moveTo>
                    <a:lnTo>
                      <a:pt x="16" y="42"/>
                    </a:lnTo>
                    <a:lnTo>
                      <a:pt x="30" y="28"/>
                    </a:lnTo>
                    <a:lnTo>
                      <a:pt x="44" y="18"/>
                    </a:lnTo>
                    <a:lnTo>
                      <a:pt x="20" y="0"/>
                    </a:lnTo>
                  </a:path>
                </a:pathLst>
              </a:custGeom>
              <a:noFill/>
              <a:ln w="1588">
                <a:solidFill>
                  <a:srgbClr val="000000"/>
                </a:solidFill>
                <a:prstDash val="solid"/>
                <a:round/>
                <a:headEnd/>
                <a:tailEnd/>
              </a:ln>
            </p:spPr>
            <p:txBody>
              <a:bodyPr/>
              <a:lstStyle/>
              <a:p>
                <a:endParaRPr lang="en-US"/>
              </a:p>
            </p:txBody>
          </p:sp>
          <p:sp>
            <p:nvSpPr>
              <p:cNvPr id="431328" name="Freeform 224"/>
              <p:cNvSpPr>
                <a:spLocks/>
              </p:cNvSpPr>
              <p:nvPr/>
            </p:nvSpPr>
            <p:spPr bwMode="auto">
              <a:xfrm>
                <a:off x="4387" y="646"/>
                <a:ext cx="30" cy="151"/>
              </a:xfrm>
              <a:custGeom>
                <a:avLst/>
                <a:gdLst/>
                <a:ahLst/>
                <a:cxnLst>
                  <a:cxn ang="0">
                    <a:pos x="44" y="0"/>
                  </a:cxn>
                  <a:cxn ang="0">
                    <a:pos x="56" y="8"/>
                  </a:cxn>
                  <a:cxn ang="0">
                    <a:pos x="58" y="10"/>
                  </a:cxn>
                  <a:cxn ang="0">
                    <a:pos x="60" y="12"/>
                  </a:cxn>
                  <a:cxn ang="0">
                    <a:pos x="60" y="14"/>
                  </a:cxn>
                  <a:cxn ang="0">
                    <a:pos x="60" y="18"/>
                  </a:cxn>
                  <a:cxn ang="0">
                    <a:pos x="60" y="22"/>
                  </a:cxn>
                  <a:cxn ang="0">
                    <a:pos x="60" y="189"/>
                  </a:cxn>
                  <a:cxn ang="0">
                    <a:pos x="60" y="301"/>
                  </a:cxn>
                  <a:cxn ang="0">
                    <a:pos x="58" y="301"/>
                  </a:cxn>
                  <a:cxn ang="0">
                    <a:pos x="52" y="301"/>
                  </a:cxn>
                  <a:cxn ang="0">
                    <a:pos x="32" y="301"/>
                  </a:cxn>
                  <a:cxn ang="0">
                    <a:pos x="2" y="301"/>
                  </a:cxn>
                  <a:cxn ang="0">
                    <a:pos x="0" y="299"/>
                  </a:cxn>
                  <a:cxn ang="0">
                    <a:pos x="0" y="295"/>
                  </a:cxn>
                  <a:cxn ang="0">
                    <a:pos x="0" y="291"/>
                  </a:cxn>
                  <a:cxn ang="0">
                    <a:pos x="0" y="283"/>
                  </a:cxn>
                  <a:cxn ang="0">
                    <a:pos x="4" y="265"/>
                  </a:cxn>
                  <a:cxn ang="0">
                    <a:pos x="8" y="243"/>
                  </a:cxn>
                  <a:cxn ang="0">
                    <a:pos x="14" y="223"/>
                  </a:cxn>
                  <a:cxn ang="0">
                    <a:pos x="20" y="205"/>
                  </a:cxn>
                  <a:cxn ang="0">
                    <a:pos x="24" y="189"/>
                  </a:cxn>
                  <a:cxn ang="0">
                    <a:pos x="34" y="133"/>
                  </a:cxn>
                  <a:cxn ang="0">
                    <a:pos x="40" y="95"/>
                  </a:cxn>
                  <a:cxn ang="0">
                    <a:pos x="44" y="71"/>
                  </a:cxn>
                  <a:cxn ang="0">
                    <a:pos x="48" y="38"/>
                  </a:cxn>
                  <a:cxn ang="0">
                    <a:pos x="48" y="18"/>
                  </a:cxn>
                  <a:cxn ang="0">
                    <a:pos x="46" y="8"/>
                  </a:cxn>
                  <a:cxn ang="0">
                    <a:pos x="44" y="0"/>
                  </a:cxn>
                </a:cxnLst>
                <a:rect l="0" t="0" r="r" b="b"/>
                <a:pathLst>
                  <a:path w="60" h="301">
                    <a:moveTo>
                      <a:pt x="44" y="0"/>
                    </a:moveTo>
                    <a:lnTo>
                      <a:pt x="56" y="8"/>
                    </a:lnTo>
                    <a:lnTo>
                      <a:pt x="58" y="10"/>
                    </a:lnTo>
                    <a:lnTo>
                      <a:pt x="60" y="12"/>
                    </a:lnTo>
                    <a:lnTo>
                      <a:pt x="60" y="14"/>
                    </a:lnTo>
                    <a:lnTo>
                      <a:pt x="60" y="18"/>
                    </a:lnTo>
                    <a:lnTo>
                      <a:pt x="60" y="22"/>
                    </a:lnTo>
                    <a:lnTo>
                      <a:pt x="60" y="189"/>
                    </a:lnTo>
                    <a:lnTo>
                      <a:pt x="60" y="301"/>
                    </a:lnTo>
                    <a:lnTo>
                      <a:pt x="58" y="301"/>
                    </a:lnTo>
                    <a:lnTo>
                      <a:pt x="52" y="301"/>
                    </a:lnTo>
                    <a:lnTo>
                      <a:pt x="32" y="301"/>
                    </a:lnTo>
                    <a:lnTo>
                      <a:pt x="2" y="301"/>
                    </a:lnTo>
                    <a:lnTo>
                      <a:pt x="0" y="299"/>
                    </a:lnTo>
                    <a:lnTo>
                      <a:pt x="0" y="295"/>
                    </a:lnTo>
                    <a:lnTo>
                      <a:pt x="0" y="291"/>
                    </a:lnTo>
                    <a:lnTo>
                      <a:pt x="0" y="283"/>
                    </a:lnTo>
                    <a:lnTo>
                      <a:pt x="4" y="265"/>
                    </a:lnTo>
                    <a:lnTo>
                      <a:pt x="8" y="243"/>
                    </a:lnTo>
                    <a:lnTo>
                      <a:pt x="14" y="223"/>
                    </a:lnTo>
                    <a:lnTo>
                      <a:pt x="20" y="205"/>
                    </a:lnTo>
                    <a:lnTo>
                      <a:pt x="24" y="189"/>
                    </a:lnTo>
                    <a:lnTo>
                      <a:pt x="34" y="133"/>
                    </a:lnTo>
                    <a:lnTo>
                      <a:pt x="40" y="95"/>
                    </a:lnTo>
                    <a:lnTo>
                      <a:pt x="44" y="71"/>
                    </a:lnTo>
                    <a:lnTo>
                      <a:pt x="48" y="38"/>
                    </a:lnTo>
                    <a:lnTo>
                      <a:pt x="48" y="18"/>
                    </a:lnTo>
                    <a:lnTo>
                      <a:pt x="46" y="8"/>
                    </a:lnTo>
                    <a:lnTo>
                      <a:pt x="44" y="0"/>
                    </a:lnTo>
                    <a:close/>
                  </a:path>
                </a:pathLst>
              </a:custGeom>
              <a:solidFill>
                <a:srgbClr val="B3997F"/>
              </a:solidFill>
              <a:ln w="9525">
                <a:noFill/>
                <a:round/>
                <a:headEnd/>
                <a:tailEnd/>
              </a:ln>
            </p:spPr>
            <p:txBody>
              <a:bodyPr/>
              <a:lstStyle/>
              <a:p>
                <a:endParaRPr lang="en-US"/>
              </a:p>
            </p:txBody>
          </p:sp>
          <p:sp>
            <p:nvSpPr>
              <p:cNvPr id="431329" name="Freeform 225"/>
              <p:cNvSpPr>
                <a:spLocks/>
              </p:cNvSpPr>
              <p:nvPr/>
            </p:nvSpPr>
            <p:spPr bwMode="auto">
              <a:xfrm>
                <a:off x="4387" y="646"/>
                <a:ext cx="30" cy="151"/>
              </a:xfrm>
              <a:custGeom>
                <a:avLst/>
                <a:gdLst/>
                <a:ahLst/>
                <a:cxnLst>
                  <a:cxn ang="0">
                    <a:pos x="44" y="0"/>
                  </a:cxn>
                  <a:cxn ang="0">
                    <a:pos x="60" y="12"/>
                  </a:cxn>
                  <a:cxn ang="0">
                    <a:pos x="60" y="22"/>
                  </a:cxn>
                  <a:cxn ang="0">
                    <a:pos x="60" y="301"/>
                  </a:cxn>
                  <a:cxn ang="0">
                    <a:pos x="2" y="301"/>
                  </a:cxn>
                  <a:cxn ang="0">
                    <a:pos x="0" y="295"/>
                  </a:cxn>
                  <a:cxn ang="0">
                    <a:pos x="0" y="283"/>
                  </a:cxn>
                  <a:cxn ang="0">
                    <a:pos x="8" y="243"/>
                  </a:cxn>
                  <a:cxn ang="0">
                    <a:pos x="24" y="189"/>
                  </a:cxn>
                  <a:cxn ang="0">
                    <a:pos x="44" y="69"/>
                  </a:cxn>
                  <a:cxn ang="0">
                    <a:pos x="48" y="38"/>
                  </a:cxn>
                  <a:cxn ang="0">
                    <a:pos x="48" y="18"/>
                  </a:cxn>
                  <a:cxn ang="0">
                    <a:pos x="44" y="0"/>
                  </a:cxn>
                </a:cxnLst>
                <a:rect l="0" t="0" r="r" b="b"/>
                <a:pathLst>
                  <a:path w="60" h="301">
                    <a:moveTo>
                      <a:pt x="44" y="0"/>
                    </a:moveTo>
                    <a:lnTo>
                      <a:pt x="60" y="12"/>
                    </a:lnTo>
                    <a:lnTo>
                      <a:pt x="60" y="22"/>
                    </a:lnTo>
                    <a:lnTo>
                      <a:pt x="60" y="301"/>
                    </a:lnTo>
                    <a:lnTo>
                      <a:pt x="2" y="301"/>
                    </a:lnTo>
                    <a:lnTo>
                      <a:pt x="0" y="295"/>
                    </a:lnTo>
                    <a:lnTo>
                      <a:pt x="0" y="283"/>
                    </a:lnTo>
                    <a:lnTo>
                      <a:pt x="8" y="243"/>
                    </a:lnTo>
                    <a:lnTo>
                      <a:pt x="24" y="189"/>
                    </a:lnTo>
                    <a:lnTo>
                      <a:pt x="44" y="69"/>
                    </a:lnTo>
                    <a:lnTo>
                      <a:pt x="48" y="38"/>
                    </a:lnTo>
                    <a:lnTo>
                      <a:pt x="48" y="18"/>
                    </a:lnTo>
                    <a:lnTo>
                      <a:pt x="44" y="0"/>
                    </a:lnTo>
                  </a:path>
                </a:pathLst>
              </a:custGeom>
              <a:noFill/>
              <a:ln w="1588">
                <a:solidFill>
                  <a:srgbClr val="000000"/>
                </a:solidFill>
                <a:prstDash val="solid"/>
                <a:round/>
                <a:headEnd/>
                <a:tailEnd/>
              </a:ln>
            </p:spPr>
            <p:txBody>
              <a:bodyPr/>
              <a:lstStyle/>
              <a:p>
                <a:endParaRPr lang="en-US"/>
              </a:p>
            </p:txBody>
          </p:sp>
          <p:sp>
            <p:nvSpPr>
              <p:cNvPr id="431330" name="Freeform 226"/>
              <p:cNvSpPr>
                <a:spLocks/>
              </p:cNvSpPr>
              <p:nvPr/>
            </p:nvSpPr>
            <p:spPr bwMode="auto">
              <a:xfrm>
                <a:off x="4233" y="747"/>
                <a:ext cx="127" cy="50"/>
              </a:xfrm>
              <a:custGeom>
                <a:avLst/>
                <a:gdLst/>
                <a:ahLst/>
                <a:cxnLst>
                  <a:cxn ang="0">
                    <a:pos x="255" y="100"/>
                  </a:cxn>
                  <a:cxn ang="0">
                    <a:pos x="241" y="58"/>
                  </a:cxn>
                  <a:cxn ang="0">
                    <a:pos x="229" y="24"/>
                  </a:cxn>
                  <a:cxn ang="0">
                    <a:pos x="219" y="0"/>
                  </a:cxn>
                  <a:cxn ang="0">
                    <a:pos x="195" y="14"/>
                  </a:cxn>
                  <a:cxn ang="0">
                    <a:pos x="167" y="28"/>
                  </a:cxn>
                  <a:cxn ang="0">
                    <a:pos x="101" y="58"/>
                  </a:cxn>
                  <a:cxn ang="0">
                    <a:pos x="40" y="84"/>
                  </a:cxn>
                  <a:cxn ang="0">
                    <a:pos x="0" y="100"/>
                  </a:cxn>
                  <a:cxn ang="0">
                    <a:pos x="255" y="100"/>
                  </a:cxn>
                </a:cxnLst>
                <a:rect l="0" t="0" r="r" b="b"/>
                <a:pathLst>
                  <a:path w="255" h="100">
                    <a:moveTo>
                      <a:pt x="255" y="100"/>
                    </a:moveTo>
                    <a:lnTo>
                      <a:pt x="241" y="58"/>
                    </a:lnTo>
                    <a:lnTo>
                      <a:pt x="229" y="24"/>
                    </a:lnTo>
                    <a:lnTo>
                      <a:pt x="219" y="0"/>
                    </a:lnTo>
                    <a:lnTo>
                      <a:pt x="195" y="14"/>
                    </a:lnTo>
                    <a:lnTo>
                      <a:pt x="167" y="28"/>
                    </a:lnTo>
                    <a:lnTo>
                      <a:pt x="101" y="58"/>
                    </a:lnTo>
                    <a:lnTo>
                      <a:pt x="40" y="84"/>
                    </a:lnTo>
                    <a:lnTo>
                      <a:pt x="0" y="100"/>
                    </a:lnTo>
                    <a:lnTo>
                      <a:pt x="255" y="100"/>
                    </a:lnTo>
                    <a:close/>
                  </a:path>
                </a:pathLst>
              </a:custGeom>
              <a:solidFill>
                <a:srgbClr val="FFF3B3"/>
              </a:solidFill>
              <a:ln w="9525">
                <a:noFill/>
                <a:round/>
                <a:headEnd/>
                <a:tailEnd/>
              </a:ln>
            </p:spPr>
            <p:txBody>
              <a:bodyPr/>
              <a:lstStyle/>
              <a:p>
                <a:endParaRPr lang="en-US"/>
              </a:p>
            </p:txBody>
          </p:sp>
          <p:sp>
            <p:nvSpPr>
              <p:cNvPr id="431331" name="Freeform 227"/>
              <p:cNvSpPr>
                <a:spLocks/>
              </p:cNvSpPr>
              <p:nvPr/>
            </p:nvSpPr>
            <p:spPr bwMode="auto">
              <a:xfrm>
                <a:off x="4233" y="747"/>
                <a:ext cx="127" cy="50"/>
              </a:xfrm>
              <a:custGeom>
                <a:avLst/>
                <a:gdLst/>
                <a:ahLst/>
                <a:cxnLst>
                  <a:cxn ang="0">
                    <a:pos x="255" y="100"/>
                  </a:cxn>
                  <a:cxn ang="0">
                    <a:pos x="241" y="56"/>
                  </a:cxn>
                  <a:cxn ang="0">
                    <a:pos x="219" y="0"/>
                  </a:cxn>
                  <a:cxn ang="0">
                    <a:pos x="167" y="28"/>
                  </a:cxn>
                  <a:cxn ang="0">
                    <a:pos x="101" y="58"/>
                  </a:cxn>
                  <a:cxn ang="0">
                    <a:pos x="0" y="100"/>
                  </a:cxn>
                </a:cxnLst>
                <a:rect l="0" t="0" r="r" b="b"/>
                <a:pathLst>
                  <a:path w="255" h="100">
                    <a:moveTo>
                      <a:pt x="255" y="100"/>
                    </a:moveTo>
                    <a:lnTo>
                      <a:pt x="241" y="56"/>
                    </a:lnTo>
                    <a:lnTo>
                      <a:pt x="219" y="0"/>
                    </a:lnTo>
                    <a:lnTo>
                      <a:pt x="167" y="28"/>
                    </a:lnTo>
                    <a:lnTo>
                      <a:pt x="101" y="58"/>
                    </a:lnTo>
                    <a:lnTo>
                      <a:pt x="0" y="100"/>
                    </a:lnTo>
                  </a:path>
                </a:pathLst>
              </a:custGeom>
              <a:noFill/>
              <a:ln w="1588">
                <a:solidFill>
                  <a:srgbClr val="000000"/>
                </a:solidFill>
                <a:prstDash val="solid"/>
                <a:round/>
                <a:headEnd/>
                <a:tailEnd/>
              </a:ln>
            </p:spPr>
            <p:txBody>
              <a:bodyPr/>
              <a:lstStyle/>
              <a:p>
                <a:endParaRPr lang="en-US"/>
              </a:p>
            </p:txBody>
          </p:sp>
          <p:sp>
            <p:nvSpPr>
              <p:cNvPr id="431332" name="Freeform 228"/>
              <p:cNvSpPr>
                <a:spLocks/>
              </p:cNvSpPr>
              <p:nvPr/>
            </p:nvSpPr>
            <p:spPr bwMode="auto">
              <a:xfrm>
                <a:off x="4277" y="751"/>
                <a:ext cx="32" cy="17"/>
              </a:xfrm>
              <a:custGeom>
                <a:avLst/>
                <a:gdLst/>
                <a:ahLst/>
                <a:cxnLst>
                  <a:cxn ang="0">
                    <a:pos x="58" y="22"/>
                  </a:cxn>
                  <a:cxn ang="0">
                    <a:pos x="54" y="20"/>
                  </a:cxn>
                  <a:cxn ang="0">
                    <a:pos x="48" y="16"/>
                  </a:cxn>
                  <a:cxn ang="0">
                    <a:pos x="34" y="8"/>
                  </a:cxn>
                  <a:cxn ang="0">
                    <a:pos x="18" y="2"/>
                  </a:cxn>
                  <a:cxn ang="0">
                    <a:pos x="12" y="0"/>
                  </a:cxn>
                  <a:cxn ang="0">
                    <a:pos x="10" y="4"/>
                  </a:cxn>
                  <a:cxn ang="0">
                    <a:pos x="8" y="8"/>
                  </a:cxn>
                  <a:cxn ang="0">
                    <a:pos x="4" y="8"/>
                  </a:cxn>
                  <a:cxn ang="0">
                    <a:pos x="0" y="8"/>
                  </a:cxn>
                  <a:cxn ang="0">
                    <a:pos x="10" y="14"/>
                  </a:cxn>
                  <a:cxn ang="0">
                    <a:pos x="26" y="24"/>
                  </a:cxn>
                  <a:cxn ang="0">
                    <a:pos x="42" y="32"/>
                  </a:cxn>
                  <a:cxn ang="0">
                    <a:pos x="48" y="34"/>
                  </a:cxn>
                  <a:cxn ang="0">
                    <a:pos x="50" y="34"/>
                  </a:cxn>
                  <a:cxn ang="0">
                    <a:pos x="64" y="26"/>
                  </a:cxn>
                  <a:cxn ang="0">
                    <a:pos x="58" y="22"/>
                  </a:cxn>
                </a:cxnLst>
                <a:rect l="0" t="0" r="r" b="b"/>
                <a:pathLst>
                  <a:path w="64" h="34">
                    <a:moveTo>
                      <a:pt x="58" y="22"/>
                    </a:moveTo>
                    <a:lnTo>
                      <a:pt x="54" y="20"/>
                    </a:lnTo>
                    <a:lnTo>
                      <a:pt x="48" y="16"/>
                    </a:lnTo>
                    <a:lnTo>
                      <a:pt x="34" y="8"/>
                    </a:lnTo>
                    <a:lnTo>
                      <a:pt x="18" y="2"/>
                    </a:lnTo>
                    <a:lnTo>
                      <a:pt x="12" y="0"/>
                    </a:lnTo>
                    <a:lnTo>
                      <a:pt x="10" y="4"/>
                    </a:lnTo>
                    <a:lnTo>
                      <a:pt x="8" y="8"/>
                    </a:lnTo>
                    <a:lnTo>
                      <a:pt x="4" y="8"/>
                    </a:lnTo>
                    <a:lnTo>
                      <a:pt x="0" y="8"/>
                    </a:lnTo>
                    <a:lnTo>
                      <a:pt x="10" y="14"/>
                    </a:lnTo>
                    <a:lnTo>
                      <a:pt x="26" y="24"/>
                    </a:lnTo>
                    <a:lnTo>
                      <a:pt x="42" y="32"/>
                    </a:lnTo>
                    <a:lnTo>
                      <a:pt x="48" y="34"/>
                    </a:lnTo>
                    <a:lnTo>
                      <a:pt x="50" y="34"/>
                    </a:lnTo>
                    <a:lnTo>
                      <a:pt x="64" y="26"/>
                    </a:lnTo>
                    <a:lnTo>
                      <a:pt x="58" y="22"/>
                    </a:lnTo>
                    <a:close/>
                  </a:path>
                </a:pathLst>
              </a:custGeom>
              <a:solidFill>
                <a:srgbClr val="FFFFFF"/>
              </a:solidFill>
              <a:ln w="9525">
                <a:noFill/>
                <a:round/>
                <a:headEnd/>
                <a:tailEnd/>
              </a:ln>
            </p:spPr>
            <p:txBody>
              <a:bodyPr/>
              <a:lstStyle/>
              <a:p>
                <a:endParaRPr lang="en-US"/>
              </a:p>
            </p:txBody>
          </p:sp>
          <p:sp>
            <p:nvSpPr>
              <p:cNvPr id="431333" name="Freeform 229"/>
              <p:cNvSpPr>
                <a:spLocks/>
              </p:cNvSpPr>
              <p:nvPr/>
            </p:nvSpPr>
            <p:spPr bwMode="auto">
              <a:xfrm>
                <a:off x="4355" y="782"/>
                <a:ext cx="9" cy="13"/>
              </a:xfrm>
              <a:custGeom>
                <a:avLst/>
                <a:gdLst/>
                <a:ahLst/>
                <a:cxnLst>
                  <a:cxn ang="0">
                    <a:pos x="8" y="22"/>
                  </a:cxn>
                  <a:cxn ang="0">
                    <a:pos x="12" y="26"/>
                  </a:cxn>
                  <a:cxn ang="0">
                    <a:pos x="16" y="26"/>
                  </a:cxn>
                  <a:cxn ang="0">
                    <a:pos x="18" y="16"/>
                  </a:cxn>
                  <a:cxn ang="0">
                    <a:pos x="16" y="12"/>
                  </a:cxn>
                  <a:cxn ang="0">
                    <a:pos x="16" y="10"/>
                  </a:cxn>
                  <a:cxn ang="0">
                    <a:pos x="14" y="8"/>
                  </a:cxn>
                  <a:cxn ang="0">
                    <a:pos x="0" y="0"/>
                  </a:cxn>
                  <a:cxn ang="0">
                    <a:pos x="8" y="22"/>
                  </a:cxn>
                </a:cxnLst>
                <a:rect l="0" t="0" r="r" b="b"/>
                <a:pathLst>
                  <a:path w="18" h="26">
                    <a:moveTo>
                      <a:pt x="8" y="22"/>
                    </a:moveTo>
                    <a:lnTo>
                      <a:pt x="12" y="26"/>
                    </a:lnTo>
                    <a:lnTo>
                      <a:pt x="16" y="26"/>
                    </a:lnTo>
                    <a:lnTo>
                      <a:pt x="18" y="16"/>
                    </a:lnTo>
                    <a:lnTo>
                      <a:pt x="16" y="12"/>
                    </a:lnTo>
                    <a:lnTo>
                      <a:pt x="16" y="10"/>
                    </a:lnTo>
                    <a:lnTo>
                      <a:pt x="14" y="8"/>
                    </a:lnTo>
                    <a:lnTo>
                      <a:pt x="0" y="0"/>
                    </a:lnTo>
                    <a:lnTo>
                      <a:pt x="8" y="22"/>
                    </a:lnTo>
                    <a:close/>
                  </a:path>
                </a:pathLst>
              </a:custGeom>
              <a:solidFill>
                <a:srgbClr val="FFFFFF"/>
              </a:solidFill>
              <a:ln w="9525">
                <a:noFill/>
                <a:round/>
                <a:headEnd/>
                <a:tailEnd/>
              </a:ln>
            </p:spPr>
            <p:txBody>
              <a:bodyPr/>
              <a:lstStyle/>
              <a:p>
                <a:endParaRPr lang="en-US"/>
              </a:p>
            </p:txBody>
          </p:sp>
          <p:sp>
            <p:nvSpPr>
              <p:cNvPr id="431334" name="Freeform 230"/>
              <p:cNvSpPr>
                <a:spLocks/>
              </p:cNvSpPr>
              <p:nvPr/>
            </p:nvSpPr>
            <p:spPr bwMode="auto">
              <a:xfrm>
                <a:off x="4196" y="655"/>
                <a:ext cx="221" cy="142"/>
              </a:xfrm>
              <a:custGeom>
                <a:avLst/>
                <a:gdLst/>
                <a:ahLst/>
                <a:cxnLst>
                  <a:cxn ang="0">
                    <a:pos x="442" y="0"/>
                  </a:cxn>
                  <a:cxn ang="0">
                    <a:pos x="442" y="283"/>
                  </a:cxn>
                  <a:cxn ang="0">
                    <a:pos x="0" y="283"/>
                  </a:cxn>
                </a:cxnLst>
                <a:rect l="0" t="0" r="r" b="b"/>
                <a:pathLst>
                  <a:path w="442" h="283">
                    <a:moveTo>
                      <a:pt x="442" y="0"/>
                    </a:moveTo>
                    <a:lnTo>
                      <a:pt x="442" y="283"/>
                    </a:lnTo>
                    <a:lnTo>
                      <a:pt x="0" y="283"/>
                    </a:lnTo>
                  </a:path>
                </a:pathLst>
              </a:custGeom>
              <a:noFill/>
              <a:ln w="1588">
                <a:solidFill>
                  <a:srgbClr val="000000"/>
                </a:solidFill>
                <a:prstDash val="solid"/>
                <a:round/>
                <a:headEnd/>
                <a:tailEnd/>
              </a:ln>
            </p:spPr>
            <p:txBody>
              <a:bodyPr/>
              <a:lstStyle/>
              <a:p>
                <a:endParaRPr lang="en-US"/>
              </a:p>
            </p:txBody>
          </p:sp>
        </p:grpSp>
        <p:sp>
          <p:nvSpPr>
            <p:cNvPr id="431335" name="Text Box 231"/>
            <p:cNvSpPr txBox="1">
              <a:spLocks noChangeArrowheads="1"/>
            </p:cNvSpPr>
            <p:nvPr/>
          </p:nvSpPr>
          <p:spPr bwMode="auto">
            <a:xfrm>
              <a:off x="4469" y="3097"/>
              <a:ext cx="675" cy="154"/>
            </a:xfrm>
            <a:prstGeom prst="rect">
              <a:avLst/>
            </a:prstGeom>
            <a:noFill/>
            <a:ln w="9525">
              <a:noFill/>
              <a:miter lim="800000"/>
              <a:headEnd/>
              <a:tailEnd/>
            </a:ln>
            <a:effectLst/>
          </p:spPr>
          <p:txBody>
            <a:bodyPr>
              <a:spAutoFit/>
            </a:bodyPr>
            <a:lstStyle/>
            <a:p>
              <a:r>
                <a:rPr lang="en-US" sz="1000" b="1">
                  <a:solidFill>
                    <a:schemeClr val="bg1"/>
                  </a:solidFill>
                </a:rPr>
                <a:t>Subsidiary</a:t>
              </a:r>
            </a:p>
          </p:txBody>
        </p:sp>
        <p:grpSp>
          <p:nvGrpSpPr>
            <p:cNvPr id="11" name="Group 232"/>
            <p:cNvGrpSpPr>
              <a:grpSpLocks/>
            </p:cNvGrpSpPr>
            <p:nvPr/>
          </p:nvGrpSpPr>
          <p:grpSpPr bwMode="auto">
            <a:xfrm>
              <a:off x="1788" y="2306"/>
              <a:ext cx="206" cy="241"/>
              <a:chOff x="4195" y="497"/>
              <a:chExt cx="222" cy="300"/>
            </a:xfrm>
          </p:grpSpPr>
          <p:sp>
            <p:nvSpPr>
              <p:cNvPr id="431337" name="Freeform 233"/>
              <p:cNvSpPr>
                <a:spLocks/>
              </p:cNvSpPr>
              <p:nvPr/>
            </p:nvSpPr>
            <p:spPr bwMode="auto">
              <a:xfrm>
                <a:off x="4278" y="649"/>
                <a:ext cx="132" cy="148"/>
              </a:xfrm>
              <a:custGeom>
                <a:avLst/>
                <a:gdLst/>
                <a:ahLst/>
                <a:cxnLst>
                  <a:cxn ang="0">
                    <a:pos x="265" y="0"/>
                  </a:cxn>
                  <a:cxn ang="0">
                    <a:pos x="54" y="87"/>
                  </a:cxn>
                  <a:cxn ang="0">
                    <a:pos x="0" y="295"/>
                  </a:cxn>
                  <a:cxn ang="0">
                    <a:pos x="247" y="295"/>
                  </a:cxn>
                  <a:cxn ang="0">
                    <a:pos x="265" y="0"/>
                  </a:cxn>
                </a:cxnLst>
                <a:rect l="0" t="0" r="r" b="b"/>
                <a:pathLst>
                  <a:path w="265" h="295">
                    <a:moveTo>
                      <a:pt x="265" y="0"/>
                    </a:moveTo>
                    <a:lnTo>
                      <a:pt x="54" y="87"/>
                    </a:lnTo>
                    <a:lnTo>
                      <a:pt x="0" y="295"/>
                    </a:lnTo>
                    <a:lnTo>
                      <a:pt x="247" y="295"/>
                    </a:lnTo>
                    <a:lnTo>
                      <a:pt x="265" y="0"/>
                    </a:lnTo>
                    <a:close/>
                  </a:path>
                </a:pathLst>
              </a:custGeom>
              <a:solidFill>
                <a:srgbClr val="FFFFFF"/>
              </a:solidFill>
              <a:ln w="9525">
                <a:noFill/>
                <a:round/>
                <a:headEnd/>
                <a:tailEnd/>
              </a:ln>
            </p:spPr>
            <p:txBody>
              <a:bodyPr/>
              <a:lstStyle/>
              <a:p>
                <a:endParaRPr lang="en-US"/>
              </a:p>
            </p:txBody>
          </p:sp>
          <p:sp>
            <p:nvSpPr>
              <p:cNvPr id="431338" name="Freeform 234"/>
              <p:cNvSpPr>
                <a:spLocks/>
              </p:cNvSpPr>
              <p:nvPr/>
            </p:nvSpPr>
            <p:spPr bwMode="auto">
              <a:xfrm>
                <a:off x="4383" y="617"/>
                <a:ext cx="22" cy="32"/>
              </a:xfrm>
              <a:custGeom>
                <a:avLst/>
                <a:gdLst/>
                <a:ahLst/>
                <a:cxnLst>
                  <a:cxn ang="0">
                    <a:pos x="0" y="0"/>
                  </a:cxn>
                  <a:cxn ang="0">
                    <a:pos x="8" y="2"/>
                  </a:cxn>
                  <a:cxn ang="0">
                    <a:pos x="14" y="4"/>
                  </a:cxn>
                  <a:cxn ang="0">
                    <a:pos x="20" y="8"/>
                  </a:cxn>
                  <a:cxn ang="0">
                    <a:pos x="24" y="12"/>
                  </a:cxn>
                  <a:cxn ang="0">
                    <a:pos x="28" y="18"/>
                  </a:cxn>
                  <a:cxn ang="0">
                    <a:pos x="34" y="24"/>
                  </a:cxn>
                  <a:cxn ang="0">
                    <a:pos x="38" y="30"/>
                  </a:cxn>
                  <a:cxn ang="0">
                    <a:pos x="40" y="38"/>
                  </a:cxn>
                  <a:cxn ang="0">
                    <a:pos x="42" y="42"/>
                  </a:cxn>
                  <a:cxn ang="0">
                    <a:pos x="44" y="46"/>
                  </a:cxn>
                  <a:cxn ang="0">
                    <a:pos x="44" y="52"/>
                  </a:cxn>
                  <a:cxn ang="0">
                    <a:pos x="42" y="56"/>
                  </a:cxn>
                  <a:cxn ang="0">
                    <a:pos x="40" y="58"/>
                  </a:cxn>
                  <a:cxn ang="0">
                    <a:pos x="34" y="62"/>
                  </a:cxn>
                  <a:cxn ang="0">
                    <a:pos x="30" y="64"/>
                  </a:cxn>
                  <a:cxn ang="0">
                    <a:pos x="0" y="0"/>
                  </a:cxn>
                </a:cxnLst>
                <a:rect l="0" t="0" r="r" b="b"/>
                <a:pathLst>
                  <a:path w="44" h="64">
                    <a:moveTo>
                      <a:pt x="0" y="0"/>
                    </a:moveTo>
                    <a:lnTo>
                      <a:pt x="8" y="2"/>
                    </a:lnTo>
                    <a:lnTo>
                      <a:pt x="14" y="4"/>
                    </a:lnTo>
                    <a:lnTo>
                      <a:pt x="20" y="8"/>
                    </a:lnTo>
                    <a:lnTo>
                      <a:pt x="24" y="12"/>
                    </a:lnTo>
                    <a:lnTo>
                      <a:pt x="28" y="18"/>
                    </a:lnTo>
                    <a:lnTo>
                      <a:pt x="34" y="24"/>
                    </a:lnTo>
                    <a:lnTo>
                      <a:pt x="38" y="30"/>
                    </a:lnTo>
                    <a:lnTo>
                      <a:pt x="40" y="38"/>
                    </a:lnTo>
                    <a:lnTo>
                      <a:pt x="42" y="42"/>
                    </a:lnTo>
                    <a:lnTo>
                      <a:pt x="44" y="46"/>
                    </a:lnTo>
                    <a:lnTo>
                      <a:pt x="44" y="52"/>
                    </a:lnTo>
                    <a:lnTo>
                      <a:pt x="42" y="56"/>
                    </a:lnTo>
                    <a:lnTo>
                      <a:pt x="40" y="58"/>
                    </a:lnTo>
                    <a:lnTo>
                      <a:pt x="34" y="62"/>
                    </a:lnTo>
                    <a:lnTo>
                      <a:pt x="30" y="64"/>
                    </a:lnTo>
                    <a:lnTo>
                      <a:pt x="0" y="0"/>
                    </a:lnTo>
                    <a:close/>
                  </a:path>
                </a:pathLst>
              </a:custGeom>
              <a:solidFill>
                <a:srgbClr val="000000"/>
              </a:solidFill>
              <a:ln w="9525">
                <a:noFill/>
                <a:round/>
                <a:headEnd/>
                <a:tailEnd/>
              </a:ln>
            </p:spPr>
            <p:txBody>
              <a:bodyPr/>
              <a:lstStyle/>
              <a:p>
                <a:endParaRPr lang="en-US"/>
              </a:p>
            </p:txBody>
          </p:sp>
          <p:sp>
            <p:nvSpPr>
              <p:cNvPr id="431339" name="Freeform 235"/>
              <p:cNvSpPr>
                <a:spLocks/>
              </p:cNvSpPr>
              <p:nvPr/>
            </p:nvSpPr>
            <p:spPr bwMode="auto">
              <a:xfrm>
                <a:off x="4393" y="649"/>
                <a:ext cx="18" cy="60"/>
              </a:xfrm>
              <a:custGeom>
                <a:avLst/>
                <a:gdLst/>
                <a:ahLst/>
                <a:cxnLst>
                  <a:cxn ang="0">
                    <a:pos x="32" y="0"/>
                  </a:cxn>
                  <a:cxn ang="0">
                    <a:pos x="32" y="4"/>
                  </a:cxn>
                  <a:cxn ang="0">
                    <a:pos x="34" y="8"/>
                  </a:cxn>
                  <a:cxn ang="0">
                    <a:pos x="36" y="14"/>
                  </a:cxn>
                  <a:cxn ang="0">
                    <a:pos x="36" y="22"/>
                  </a:cxn>
                  <a:cxn ang="0">
                    <a:pos x="36" y="38"/>
                  </a:cxn>
                  <a:cxn ang="0">
                    <a:pos x="34" y="54"/>
                  </a:cxn>
                  <a:cxn ang="0">
                    <a:pos x="32" y="73"/>
                  </a:cxn>
                  <a:cxn ang="0">
                    <a:pos x="30" y="89"/>
                  </a:cxn>
                  <a:cxn ang="0">
                    <a:pos x="24" y="119"/>
                  </a:cxn>
                  <a:cxn ang="0">
                    <a:pos x="24" y="101"/>
                  </a:cxn>
                  <a:cxn ang="0">
                    <a:pos x="22" y="95"/>
                  </a:cxn>
                  <a:cxn ang="0">
                    <a:pos x="20" y="93"/>
                  </a:cxn>
                  <a:cxn ang="0">
                    <a:pos x="20" y="91"/>
                  </a:cxn>
                  <a:cxn ang="0">
                    <a:pos x="16" y="93"/>
                  </a:cxn>
                  <a:cxn ang="0">
                    <a:pos x="12" y="95"/>
                  </a:cxn>
                  <a:cxn ang="0">
                    <a:pos x="10" y="99"/>
                  </a:cxn>
                  <a:cxn ang="0">
                    <a:pos x="8" y="101"/>
                  </a:cxn>
                  <a:cxn ang="0">
                    <a:pos x="0" y="111"/>
                  </a:cxn>
                  <a:cxn ang="0">
                    <a:pos x="2" y="97"/>
                  </a:cxn>
                  <a:cxn ang="0">
                    <a:pos x="6" y="79"/>
                  </a:cxn>
                  <a:cxn ang="0">
                    <a:pos x="12" y="61"/>
                  </a:cxn>
                  <a:cxn ang="0">
                    <a:pos x="16" y="44"/>
                  </a:cxn>
                  <a:cxn ang="0">
                    <a:pos x="32" y="0"/>
                  </a:cxn>
                </a:cxnLst>
                <a:rect l="0" t="0" r="r" b="b"/>
                <a:pathLst>
                  <a:path w="36" h="119">
                    <a:moveTo>
                      <a:pt x="32" y="0"/>
                    </a:moveTo>
                    <a:lnTo>
                      <a:pt x="32" y="4"/>
                    </a:lnTo>
                    <a:lnTo>
                      <a:pt x="34" y="8"/>
                    </a:lnTo>
                    <a:lnTo>
                      <a:pt x="36" y="14"/>
                    </a:lnTo>
                    <a:lnTo>
                      <a:pt x="36" y="22"/>
                    </a:lnTo>
                    <a:lnTo>
                      <a:pt x="36" y="38"/>
                    </a:lnTo>
                    <a:lnTo>
                      <a:pt x="34" y="54"/>
                    </a:lnTo>
                    <a:lnTo>
                      <a:pt x="32" y="73"/>
                    </a:lnTo>
                    <a:lnTo>
                      <a:pt x="30" y="89"/>
                    </a:lnTo>
                    <a:lnTo>
                      <a:pt x="24" y="119"/>
                    </a:lnTo>
                    <a:lnTo>
                      <a:pt x="24" y="101"/>
                    </a:lnTo>
                    <a:lnTo>
                      <a:pt x="22" y="95"/>
                    </a:lnTo>
                    <a:lnTo>
                      <a:pt x="20" y="93"/>
                    </a:lnTo>
                    <a:lnTo>
                      <a:pt x="20" y="91"/>
                    </a:lnTo>
                    <a:lnTo>
                      <a:pt x="16" y="93"/>
                    </a:lnTo>
                    <a:lnTo>
                      <a:pt x="12" y="95"/>
                    </a:lnTo>
                    <a:lnTo>
                      <a:pt x="10" y="99"/>
                    </a:lnTo>
                    <a:lnTo>
                      <a:pt x="8" y="101"/>
                    </a:lnTo>
                    <a:lnTo>
                      <a:pt x="0" y="111"/>
                    </a:lnTo>
                    <a:lnTo>
                      <a:pt x="2" y="97"/>
                    </a:lnTo>
                    <a:lnTo>
                      <a:pt x="6" y="79"/>
                    </a:lnTo>
                    <a:lnTo>
                      <a:pt x="12" y="61"/>
                    </a:lnTo>
                    <a:lnTo>
                      <a:pt x="16" y="44"/>
                    </a:lnTo>
                    <a:lnTo>
                      <a:pt x="32" y="0"/>
                    </a:lnTo>
                    <a:close/>
                  </a:path>
                </a:pathLst>
              </a:custGeom>
              <a:solidFill>
                <a:srgbClr val="000000"/>
              </a:solidFill>
              <a:ln w="9525">
                <a:noFill/>
                <a:round/>
                <a:headEnd/>
                <a:tailEnd/>
              </a:ln>
            </p:spPr>
            <p:txBody>
              <a:bodyPr/>
              <a:lstStyle/>
              <a:p>
                <a:endParaRPr lang="en-US"/>
              </a:p>
            </p:txBody>
          </p:sp>
          <p:sp>
            <p:nvSpPr>
              <p:cNvPr id="431340" name="Freeform 236"/>
              <p:cNvSpPr>
                <a:spLocks/>
              </p:cNvSpPr>
              <p:nvPr/>
            </p:nvSpPr>
            <p:spPr bwMode="auto">
              <a:xfrm>
                <a:off x="4290" y="686"/>
                <a:ext cx="44" cy="102"/>
              </a:xfrm>
              <a:custGeom>
                <a:avLst/>
                <a:gdLst/>
                <a:ahLst/>
                <a:cxnLst>
                  <a:cxn ang="0">
                    <a:pos x="72" y="0"/>
                  </a:cxn>
                  <a:cxn ang="0">
                    <a:pos x="66" y="0"/>
                  </a:cxn>
                  <a:cxn ang="0">
                    <a:pos x="58" y="2"/>
                  </a:cxn>
                  <a:cxn ang="0">
                    <a:pos x="52" y="8"/>
                  </a:cxn>
                  <a:cxn ang="0">
                    <a:pos x="44" y="16"/>
                  </a:cxn>
                  <a:cxn ang="0">
                    <a:pos x="36" y="28"/>
                  </a:cxn>
                  <a:cxn ang="0">
                    <a:pos x="28" y="44"/>
                  </a:cxn>
                  <a:cxn ang="0">
                    <a:pos x="20" y="64"/>
                  </a:cxn>
                  <a:cxn ang="0">
                    <a:pos x="14" y="88"/>
                  </a:cxn>
                  <a:cxn ang="0">
                    <a:pos x="8" y="114"/>
                  </a:cxn>
                  <a:cxn ang="0">
                    <a:pos x="2" y="138"/>
                  </a:cxn>
                  <a:cxn ang="0">
                    <a:pos x="0" y="158"/>
                  </a:cxn>
                  <a:cxn ang="0">
                    <a:pos x="0" y="176"/>
                  </a:cxn>
                  <a:cxn ang="0">
                    <a:pos x="2" y="184"/>
                  </a:cxn>
                  <a:cxn ang="0">
                    <a:pos x="4" y="190"/>
                  </a:cxn>
                  <a:cxn ang="0">
                    <a:pos x="6" y="196"/>
                  </a:cxn>
                  <a:cxn ang="0">
                    <a:pos x="10" y="200"/>
                  </a:cxn>
                  <a:cxn ang="0">
                    <a:pos x="14" y="202"/>
                  </a:cxn>
                  <a:cxn ang="0">
                    <a:pos x="18" y="204"/>
                  </a:cxn>
                  <a:cxn ang="0">
                    <a:pos x="26" y="204"/>
                  </a:cxn>
                  <a:cxn ang="0">
                    <a:pos x="32" y="202"/>
                  </a:cxn>
                  <a:cxn ang="0">
                    <a:pos x="40" y="198"/>
                  </a:cxn>
                  <a:cxn ang="0">
                    <a:pos x="46" y="194"/>
                  </a:cxn>
                  <a:cxn ang="0">
                    <a:pos x="52" y="190"/>
                  </a:cxn>
                  <a:cxn ang="0">
                    <a:pos x="58" y="184"/>
                  </a:cxn>
                  <a:cxn ang="0">
                    <a:pos x="68" y="172"/>
                  </a:cxn>
                  <a:cxn ang="0">
                    <a:pos x="74" y="160"/>
                  </a:cxn>
                  <a:cxn ang="0">
                    <a:pos x="78" y="148"/>
                  </a:cxn>
                  <a:cxn ang="0">
                    <a:pos x="78" y="140"/>
                  </a:cxn>
                  <a:cxn ang="0">
                    <a:pos x="78" y="136"/>
                  </a:cxn>
                  <a:cxn ang="0">
                    <a:pos x="76" y="134"/>
                  </a:cxn>
                  <a:cxn ang="0">
                    <a:pos x="74" y="134"/>
                  </a:cxn>
                  <a:cxn ang="0">
                    <a:pos x="72" y="134"/>
                  </a:cxn>
                  <a:cxn ang="0">
                    <a:pos x="66" y="136"/>
                  </a:cxn>
                  <a:cxn ang="0">
                    <a:pos x="62" y="134"/>
                  </a:cxn>
                  <a:cxn ang="0">
                    <a:pos x="60" y="130"/>
                  </a:cxn>
                  <a:cxn ang="0">
                    <a:pos x="58" y="124"/>
                  </a:cxn>
                  <a:cxn ang="0">
                    <a:pos x="56" y="110"/>
                  </a:cxn>
                  <a:cxn ang="0">
                    <a:pos x="56" y="102"/>
                  </a:cxn>
                  <a:cxn ang="0">
                    <a:pos x="54" y="96"/>
                  </a:cxn>
                  <a:cxn ang="0">
                    <a:pos x="48" y="80"/>
                  </a:cxn>
                  <a:cxn ang="0">
                    <a:pos x="46" y="72"/>
                  </a:cxn>
                  <a:cxn ang="0">
                    <a:pos x="46" y="64"/>
                  </a:cxn>
                  <a:cxn ang="0">
                    <a:pos x="46" y="56"/>
                  </a:cxn>
                  <a:cxn ang="0">
                    <a:pos x="48" y="48"/>
                  </a:cxn>
                  <a:cxn ang="0">
                    <a:pos x="50" y="46"/>
                  </a:cxn>
                  <a:cxn ang="0">
                    <a:pos x="52" y="44"/>
                  </a:cxn>
                  <a:cxn ang="0">
                    <a:pos x="56" y="42"/>
                  </a:cxn>
                  <a:cxn ang="0">
                    <a:pos x="60" y="40"/>
                  </a:cxn>
                  <a:cxn ang="0">
                    <a:pos x="64" y="40"/>
                  </a:cxn>
                  <a:cxn ang="0">
                    <a:pos x="66" y="42"/>
                  </a:cxn>
                  <a:cxn ang="0">
                    <a:pos x="70" y="44"/>
                  </a:cxn>
                  <a:cxn ang="0">
                    <a:pos x="72" y="48"/>
                  </a:cxn>
                  <a:cxn ang="0">
                    <a:pos x="78" y="56"/>
                  </a:cxn>
                  <a:cxn ang="0">
                    <a:pos x="82" y="60"/>
                  </a:cxn>
                  <a:cxn ang="0">
                    <a:pos x="86" y="62"/>
                  </a:cxn>
                  <a:cxn ang="0">
                    <a:pos x="88" y="64"/>
                  </a:cxn>
                  <a:cxn ang="0">
                    <a:pos x="90" y="62"/>
                  </a:cxn>
                  <a:cxn ang="0">
                    <a:pos x="90" y="56"/>
                  </a:cxn>
                  <a:cxn ang="0">
                    <a:pos x="88" y="46"/>
                  </a:cxn>
                  <a:cxn ang="0">
                    <a:pos x="84" y="34"/>
                  </a:cxn>
                  <a:cxn ang="0">
                    <a:pos x="76" y="10"/>
                  </a:cxn>
                  <a:cxn ang="0">
                    <a:pos x="72" y="0"/>
                  </a:cxn>
                </a:cxnLst>
                <a:rect l="0" t="0" r="r" b="b"/>
                <a:pathLst>
                  <a:path w="90" h="204">
                    <a:moveTo>
                      <a:pt x="72" y="0"/>
                    </a:moveTo>
                    <a:lnTo>
                      <a:pt x="66" y="0"/>
                    </a:lnTo>
                    <a:lnTo>
                      <a:pt x="58" y="2"/>
                    </a:lnTo>
                    <a:lnTo>
                      <a:pt x="52" y="8"/>
                    </a:lnTo>
                    <a:lnTo>
                      <a:pt x="44" y="16"/>
                    </a:lnTo>
                    <a:lnTo>
                      <a:pt x="36" y="28"/>
                    </a:lnTo>
                    <a:lnTo>
                      <a:pt x="28" y="44"/>
                    </a:lnTo>
                    <a:lnTo>
                      <a:pt x="20" y="64"/>
                    </a:lnTo>
                    <a:lnTo>
                      <a:pt x="14" y="88"/>
                    </a:lnTo>
                    <a:lnTo>
                      <a:pt x="8" y="114"/>
                    </a:lnTo>
                    <a:lnTo>
                      <a:pt x="2" y="138"/>
                    </a:lnTo>
                    <a:lnTo>
                      <a:pt x="0" y="158"/>
                    </a:lnTo>
                    <a:lnTo>
                      <a:pt x="0" y="176"/>
                    </a:lnTo>
                    <a:lnTo>
                      <a:pt x="2" y="184"/>
                    </a:lnTo>
                    <a:lnTo>
                      <a:pt x="4" y="190"/>
                    </a:lnTo>
                    <a:lnTo>
                      <a:pt x="6" y="196"/>
                    </a:lnTo>
                    <a:lnTo>
                      <a:pt x="10" y="200"/>
                    </a:lnTo>
                    <a:lnTo>
                      <a:pt x="14" y="202"/>
                    </a:lnTo>
                    <a:lnTo>
                      <a:pt x="18" y="204"/>
                    </a:lnTo>
                    <a:lnTo>
                      <a:pt x="26" y="204"/>
                    </a:lnTo>
                    <a:lnTo>
                      <a:pt x="32" y="202"/>
                    </a:lnTo>
                    <a:lnTo>
                      <a:pt x="40" y="198"/>
                    </a:lnTo>
                    <a:lnTo>
                      <a:pt x="46" y="194"/>
                    </a:lnTo>
                    <a:lnTo>
                      <a:pt x="52" y="190"/>
                    </a:lnTo>
                    <a:lnTo>
                      <a:pt x="58" y="184"/>
                    </a:lnTo>
                    <a:lnTo>
                      <a:pt x="68" y="172"/>
                    </a:lnTo>
                    <a:lnTo>
                      <a:pt x="74" y="160"/>
                    </a:lnTo>
                    <a:lnTo>
                      <a:pt x="78" y="148"/>
                    </a:lnTo>
                    <a:lnTo>
                      <a:pt x="78" y="140"/>
                    </a:lnTo>
                    <a:lnTo>
                      <a:pt x="78" y="136"/>
                    </a:lnTo>
                    <a:lnTo>
                      <a:pt x="76" y="134"/>
                    </a:lnTo>
                    <a:lnTo>
                      <a:pt x="74" y="134"/>
                    </a:lnTo>
                    <a:lnTo>
                      <a:pt x="72" y="134"/>
                    </a:lnTo>
                    <a:lnTo>
                      <a:pt x="66" y="136"/>
                    </a:lnTo>
                    <a:lnTo>
                      <a:pt x="62" y="134"/>
                    </a:lnTo>
                    <a:lnTo>
                      <a:pt x="60" y="130"/>
                    </a:lnTo>
                    <a:lnTo>
                      <a:pt x="58" y="124"/>
                    </a:lnTo>
                    <a:lnTo>
                      <a:pt x="56" y="110"/>
                    </a:lnTo>
                    <a:lnTo>
                      <a:pt x="56" y="102"/>
                    </a:lnTo>
                    <a:lnTo>
                      <a:pt x="54" y="96"/>
                    </a:lnTo>
                    <a:lnTo>
                      <a:pt x="48" y="80"/>
                    </a:lnTo>
                    <a:lnTo>
                      <a:pt x="46" y="72"/>
                    </a:lnTo>
                    <a:lnTo>
                      <a:pt x="46" y="64"/>
                    </a:lnTo>
                    <a:lnTo>
                      <a:pt x="46" y="56"/>
                    </a:lnTo>
                    <a:lnTo>
                      <a:pt x="48" y="48"/>
                    </a:lnTo>
                    <a:lnTo>
                      <a:pt x="50" y="46"/>
                    </a:lnTo>
                    <a:lnTo>
                      <a:pt x="52" y="44"/>
                    </a:lnTo>
                    <a:lnTo>
                      <a:pt x="56" y="42"/>
                    </a:lnTo>
                    <a:lnTo>
                      <a:pt x="60" y="40"/>
                    </a:lnTo>
                    <a:lnTo>
                      <a:pt x="64" y="40"/>
                    </a:lnTo>
                    <a:lnTo>
                      <a:pt x="66" y="42"/>
                    </a:lnTo>
                    <a:lnTo>
                      <a:pt x="70" y="44"/>
                    </a:lnTo>
                    <a:lnTo>
                      <a:pt x="72" y="48"/>
                    </a:lnTo>
                    <a:lnTo>
                      <a:pt x="78" y="56"/>
                    </a:lnTo>
                    <a:lnTo>
                      <a:pt x="82" y="60"/>
                    </a:lnTo>
                    <a:lnTo>
                      <a:pt x="86" y="62"/>
                    </a:lnTo>
                    <a:lnTo>
                      <a:pt x="88" y="64"/>
                    </a:lnTo>
                    <a:lnTo>
                      <a:pt x="90" y="62"/>
                    </a:lnTo>
                    <a:lnTo>
                      <a:pt x="90" y="56"/>
                    </a:lnTo>
                    <a:lnTo>
                      <a:pt x="88" y="46"/>
                    </a:lnTo>
                    <a:lnTo>
                      <a:pt x="84" y="34"/>
                    </a:lnTo>
                    <a:lnTo>
                      <a:pt x="76" y="10"/>
                    </a:lnTo>
                    <a:lnTo>
                      <a:pt x="72" y="0"/>
                    </a:lnTo>
                    <a:close/>
                  </a:path>
                </a:pathLst>
              </a:custGeom>
              <a:solidFill>
                <a:srgbClr val="E1C7C7"/>
              </a:solidFill>
              <a:ln w="9525">
                <a:noFill/>
                <a:round/>
                <a:headEnd/>
                <a:tailEnd/>
              </a:ln>
            </p:spPr>
            <p:txBody>
              <a:bodyPr/>
              <a:lstStyle/>
              <a:p>
                <a:endParaRPr lang="en-US"/>
              </a:p>
            </p:txBody>
          </p:sp>
          <p:sp>
            <p:nvSpPr>
              <p:cNvPr id="431341" name="Freeform 237"/>
              <p:cNvSpPr>
                <a:spLocks/>
              </p:cNvSpPr>
              <p:nvPr/>
            </p:nvSpPr>
            <p:spPr bwMode="auto">
              <a:xfrm>
                <a:off x="4195" y="651"/>
                <a:ext cx="141" cy="146"/>
              </a:xfrm>
              <a:custGeom>
                <a:avLst/>
                <a:gdLst/>
                <a:ahLst/>
                <a:cxnLst>
                  <a:cxn ang="0">
                    <a:pos x="203" y="0"/>
                  </a:cxn>
                  <a:cxn ang="0">
                    <a:pos x="151" y="0"/>
                  </a:cxn>
                  <a:cxn ang="0">
                    <a:pos x="118" y="0"/>
                  </a:cxn>
                  <a:cxn ang="0">
                    <a:pos x="106" y="6"/>
                  </a:cxn>
                  <a:cxn ang="0">
                    <a:pos x="96" y="18"/>
                  </a:cxn>
                  <a:cxn ang="0">
                    <a:pos x="88" y="24"/>
                  </a:cxn>
                  <a:cxn ang="0">
                    <a:pos x="76" y="46"/>
                  </a:cxn>
                  <a:cxn ang="0">
                    <a:pos x="74" y="53"/>
                  </a:cxn>
                  <a:cxn ang="0">
                    <a:pos x="66" y="59"/>
                  </a:cxn>
                  <a:cxn ang="0">
                    <a:pos x="60" y="65"/>
                  </a:cxn>
                  <a:cxn ang="0">
                    <a:pos x="54" y="77"/>
                  </a:cxn>
                  <a:cxn ang="0">
                    <a:pos x="48" y="81"/>
                  </a:cxn>
                  <a:cxn ang="0">
                    <a:pos x="40" y="95"/>
                  </a:cxn>
                  <a:cxn ang="0">
                    <a:pos x="28" y="115"/>
                  </a:cxn>
                  <a:cxn ang="0">
                    <a:pos x="20" y="127"/>
                  </a:cxn>
                  <a:cxn ang="0">
                    <a:pos x="14" y="135"/>
                  </a:cxn>
                  <a:cxn ang="0">
                    <a:pos x="6" y="161"/>
                  </a:cxn>
                  <a:cxn ang="0">
                    <a:pos x="2" y="217"/>
                  </a:cxn>
                  <a:cxn ang="0">
                    <a:pos x="0" y="285"/>
                  </a:cxn>
                  <a:cxn ang="0">
                    <a:pos x="58" y="291"/>
                  </a:cxn>
                  <a:cxn ang="0">
                    <a:pos x="122" y="291"/>
                  </a:cxn>
                  <a:cxn ang="0">
                    <a:pos x="187" y="289"/>
                  </a:cxn>
                  <a:cxn ang="0">
                    <a:pos x="197" y="279"/>
                  </a:cxn>
                  <a:cxn ang="0">
                    <a:pos x="203" y="261"/>
                  </a:cxn>
                  <a:cxn ang="0">
                    <a:pos x="211" y="227"/>
                  </a:cxn>
                  <a:cxn ang="0">
                    <a:pos x="219" y="159"/>
                  </a:cxn>
                  <a:cxn ang="0">
                    <a:pos x="223" y="145"/>
                  </a:cxn>
                  <a:cxn ang="0">
                    <a:pos x="239" y="101"/>
                  </a:cxn>
                  <a:cxn ang="0">
                    <a:pos x="255" y="71"/>
                  </a:cxn>
                  <a:cxn ang="0">
                    <a:pos x="275" y="38"/>
                  </a:cxn>
                  <a:cxn ang="0">
                    <a:pos x="283" y="24"/>
                  </a:cxn>
                  <a:cxn ang="0">
                    <a:pos x="283" y="16"/>
                  </a:cxn>
                  <a:cxn ang="0">
                    <a:pos x="275" y="8"/>
                  </a:cxn>
                  <a:cxn ang="0">
                    <a:pos x="251" y="4"/>
                  </a:cxn>
                  <a:cxn ang="0">
                    <a:pos x="227" y="4"/>
                  </a:cxn>
                </a:cxnLst>
                <a:rect l="0" t="0" r="r" b="b"/>
                <a:pathLst>
                  <a:path w="283" h="291">
                    <a:moveTo>
                      <a:pt x="227" y="4"/>
                    </a:moveTo>
                    <a:lnTo>
                      <a:pt x="203" y="0"/>
                    </a:lnTo>
                    <a:lnTo>
                      <a:pt x="183" y="0"/>
                    </a:lnTo>
                    <a:lnTo>
                      <a:pt x="151" y="0"/>
                    </a:lnTo>
                    <a:lnTo>
                      <a:pt x="129" y="0"/>
                    </a:lnTo>
                    <a:lnTo>
                      <a:pt x="118" y="0"/>
                    </a:lnTo>
                    <a:lnTo>
                      <a:pt x="112" y="2"/>
                    </a:lnTo>
                    <a:lnTo>
                      <a:pt x="106" y="6"/>
                    </a:lnTo>
                    <a:lnTo>
                      <a:pt x="102" y="12"/>
                    </a:lnTo>
                    <a:lnTo>
                      <a:pt x="96" y="18"/>
                    </a:lnTo>
                    <a:lnTo>
                      <a:pt x="92" y="20"/>
                    </a:lnTo>
                    <a:lnTo>
                      <a:pt x="88" y="24"/>
                    </a:lnTo>
                    <a:lnTo>
                      <a:pt x="82" y="34"/>
                    </a:lnTo>
                    <a:lnTo>
                      <a:pt x="76" y="46"/>
                    </a:lnTo>
                    <a:lnTo>
                      <a:pt x="74" y="50"/>
                    </a:lnTo>
                    <a:lnTo>
                      <a:pt x="74" y="53"/>
                    </a:lnTo>
                    <a:lnTo>
                      <a:pt x="70" y="55"/>
                    </a:lnTo>
                    <a:lnTo>
                      <a:pt x="66" y="59"/>
                    </a:lnTo>
                    <a:lnTo>
                      <a:pt x="62" y="61"/>
                    </a:lnTo>
                    <a:lnTo>
                      <a:pt x="60" y="65"/>
                    </a:lnTo>
                    <a:lnTo>
                      <a:pt x="56" y="73"/>
                    </a:lnTo>
                    <a:lnTo>
                      <a:pt x="54" y="77"/>
                    </a:lnTo>
                    <a:lnTo>
                      <a:pt x="50" y="79"/>
                    </a:lnTo>
                    <a:lnTo>
                      <a:pt x="48" y="81"/>
                    </a:lnTo>
                    <a:lnTo>
                      <a:pt x="44" y="89"/>
                    </a:lnTo>
                    <a:lnTo>
                      <a:pt x="40" y="95"/>
                    </a:lnTo>
                    <a:lnTo>
                      <a:pt x="38" y="101"/>
                    </a:lnTo>
                    <a:lnTo>
                      <a:pt x="28" y="115"/>
                    </a:lnTo>
                    <a:lnTo>
                      <a:pt x="22" y="123"/>
                    </a:lnTo>
                    <a:lnTo>
                      <a:pt x="20" y="127"/>
                    </a:lnTo>
                    <a:lnTo>
                      <a:pt x="16" y="131"/>
                    </a:lnTo>
                    <a:lnTo>
                      <a:pt x="14" y="135"/>
                    </a:lnTo>
                    <a:lnTo>
                      <a:pt x="10" y="141"/>
                    </a:lnTo>
                    <a:lnTo>
                      <a:pt x="6" y="161"/>
                    </a:lnTo>
                    <a:lnTo>
                      <a:pt x="4" y="187"/>
                    </a:lnTo>
                    <a:lnTo>
                      <a:pt x="2" y="217"/>
                    </a:lnTo>
                    <a:lnTo>
                      <a:pt x="0" y="267"/>
                    </a:lnTo>
                    <a:lnTo>
                      <a:pt x="0" y="285"/>
                    </a:lnTo>
                    <a:lnTo>
                      <a:pt x="2" y="291"/>
                    </a:lnTo>
                    <a:lnTo>
                      <a:pt x="58" y="291"/>
                    </a:lnTo>
                    <a:lnTo>
                      <a:pt x="88" y="291"/>
                    </a:lnTo>
                    <a:lnTo>
                      <a:pt x="122" y="291"/>
                    </a:lnTo>
                    <a:lnTo>
                      <a:pt x="181" y="291"/>
                    </a:lnTo>
                    <a:lnTo>
                      <a:pt x="187" y="289"/>
                    </a:lnTo>
                    <a:lnTo>
                      <a:pt x="191" y="285"/>
                    </a:lnTo>
                    <a:lnTo>
                      <a:pt x="197" y="279"/>
                    </a:lnTo>
                    <a:lnTo>
                      <a:pt x="199" y="271"/>
                    </a:lnTo>
                    <a:lnTo>
                      <a:pt x="203" y="261"/>
                    </a:lnTo>
                    <a:lnTo>
                      <a:pt x="205" y="251"/>
                    </a:lnTo>
                    <a:lnTo>
                      <a:pt x="211" y="227"/>
                    </a:lnTo>
                    <a:lnTo>
                      <a:pt x="217" y="179"/>
                    </a:lnTo>
                    <a:lnTo>
                      <a:pt x="219" y="159"/>
                    </a:lnTo>
                    <a:lnTo>
                      <a:pt x="221" y="151"/>
                    </a:lnTo>
                    <a:lnTo>
                      <a:pt x="223" y="145"/>
                    </a:lnTo>
                    <a:lnTo>
                      <a:pt x="229" y="127"/>
                    </a:lnTo>
                    <a:lnTo>
                      <a:pt x="239" y="101"/>
                    </a:lnTo>
                    <a:lnTo>
                      <a:pt x="247" y="85"/>
                    </a:lnTo>
                    <a:lnTo>
                      <a:pt x="255" y="71"/>
                    </a:lnTo>
                    <a:lnTo>
                      <a:pt x="265" y="55"/>
                    </a:lnTo>
                    <a:lnTo>
                      <a:pt x="275" y="38"/>
                    </a:lnTo>
                    <a:lnTo>
                      <a:pt x="281" y="32"/>
                    </a:lnTo>
                    <a:lnTo>
                      <a:pt x="283" y="24"/>
                    </a:lnTo>
                    <a:lnTo>
                      <a:pt x="283" y="20"/>
                    </a:lnTo>
                    <a:lnTo>
                      <a:pt x="283" y="16"/>
                    </a:lnTo>
                    <a:lnTo>
                      <a:pt x="279" y="12"/>
                    </a:lnTo>
                    <a:lnTo>
                      <a:pt x="275" y="8"/>
                    </a:lnTo>
                    <a:lnTo>
                      <a:pt x="263" y="4"/>
                    </a:lnTo>
                    <a:lnTo>
                      <a:pt x="251" y="4"/>
                    </a:lnTo>
                    <a:lnTo>
                      <a:pt x="239" y="2"/>
                    </a:lnTo>
                    <a:lnTo>
                      <a:pt x="227" y="4"/>
                    </a:lnTo>
                    <a:close/>
                  </a:path>
                </a:pathLst>
              </a:custGeom>
              <a:solidFill>
                <a:srgbClr val="B3997F"/>
              </a:solidFill>
              <a:ln w="9525">
                <a:noFill/>
                <a:round/>
                <a:headEnd/>
                <a:tailEnd/>
              </a:ln>
            </p:spPr>
            <p:txBody>
              <a:bodyPr/>
              <a:lstStyle/>
              <a:p>
                <a:endParaRPr lang="en-US"/>
              </a:p>
            </p:txBody>
          </p:sp>
          <p:sp>
            <p:nvSpPr>
              <p:cNvPr id="431342" name="Freeform 238"/>
              <p:cNvSpPr>
                <a:spLocks/>
              </p:cNvSpPr>
              <p:nvPr/>
            </p:nvSpPr>
            <p:spPr bwMode="auto">
              <a:xfrm>
                <a:off x="4196" y="650"/>
                <a:ext cx="140" cy="147"/>
              </a:xfrm>
              <a:custGeom>
                <a:avLst/>
                <a:gdLst/>
                <a:ahLst/>
                <a:cxnLst>
                  <a:cxn ang="0">
                    <a:pos x="225" y="4"/>
                  </a:cxn>
                  <a:cxn ang="0">
                    <a:pos x="181" y="2"/>
                  </a:cxn>
                  <a:cxn ang="0">
                    <a:pos x="149" y="0"/>
                  </a:cxn>
                  <a:cxn ang="0">
                    <a:pos x="116" y="2"/>
                  </a:cxn>
                  <a:cxn ang="0">
                    <a:pos x="104" y="8"/>
                  </a:cxn>
                  <a:cxn ang="0">
                    <a:pos x="94" y="20"/>
                  </a:cxn>
                  <a:cxn ang="0">
                    <a:pos x="80" y="36"/>
                  </a:cxn>
                  <a:cxn ang="0">
                    <a:pos x="70" y="55"/>
                  </a:cxn>
                  <a:cxn ang="0">
                    <a:pos x="64" y="59"/>
                  </a:cxn>
                  <a:cxn ang="0">
                    <a:pos x="58" y="67"/>
                  </a:cxn>
                  <a:cxn ang="0">
                    <a:pos x="52" y="79"/>
                  </a:cxn>
                  <a:cxn ang="0">
                    <a:pos x="46" y="83"/>
                  </a:cxn>
                  <a:cxn ang="0">
                    <a:pos x="42" y="91"/>
                  </a:cxn>
                  <a:cxn ang="0">
                    <a:pos x="34" y="103"/>
                  </a:cxn>
                  <a:cxn ang="0">
                    <a:pos x="14" y="133"/>
                  </a:cxn>
                  <a:cxn ang="0">
                    <a:pos x="8" y="143"/>
                  </a:cxn>
                  <a:cxn ang="0">
                    <a:pos x="4" y="163"/>
                  </a:cxn>
                  <a:cxn ang="0">
                    <a:pos x="0" y="217"/>
                  </a:cxn>
                  <a:cxn ang="0">
                    <a:pos x="0" y="293"/>
                  </a:cxn>
                  <a:cxn ang="0">
                    <a:pos x="179" y="293"/>
                  </a:cxn>
                  <a:cxn ang="0">
                    <a:pos x="189" y="287"/>
                  </a:cxn>
                  <a:cxn ang="0">
                    <a:pos x="197" y="273"/>
                  </a:cxn>
                  <a:cxn ang="0">
                    <a:pos x="209" y="229"/>
                  </a:cxn>
                  <a:cxn ang="0">
                    <a:pos x="215" y="181"/>
                  </a:cxn>
                  <a:cxn ang="0">
                    <a:pos x="221" y="147"/>
                  </a:cxn>
                  <a:cxn ang="0">
                    <a:pos x="227" y="129"/>
                  </a:cxn>
                  <a:cxn ang="0">
                    <a:pos x="237" y="103"/>
                  </a:cxn>
                  <a:cxn ang="0">
                    <a:pos x="253" y="71"/>
                  </a:cxn>
                  <a:cxn ang="0">
                    <a:pos x="263" y="55"/>
                  </a:cxn>
                  <a:cxn ang="0">
                    <a:pos x="273" y="40"/>
                  </a:cxn>
                  <a:cxn ang="0">
                    <a:pos x="281" y="26"/>
                  </a:cxn>
                  <a:cxn ang="0">
                    <a:pos x="279" y="16"/>
                  </a:cxn>
                  <a:cxn ang="0">
                    <a:pos x="273" y="10"/>
                  </a:cxn>
                  <a:cxn ang="0">
                    <a:pos x="261" y="6"/>
                  </a:cxn>
                  <a:cxn ang="0">
                    <a:pos x="237" y="4"/>
                  </a:cxn>
                  <a:cxn ang="0">
                    <a:pos x="225" y="4"/>
                  </a:cxn>
                </a:cxnLst>
                <a:rect l="0" t="0" r="r" b="b"/>
                <a:pathLst>
                  <a:path w="281" h="293">
                    <a:moveTo>
                      <a:pt x="225" y="4"/>
                    </a:moveTo>
                    <a:lnTo>
                      <a:pt x="181" y="2"/>
                    </a:lnTo>
                    <a:lnTo>
                      <a:pt x="149" y="0"/>
                    </a:lnTo>
                    <a:lnTo>
                      <a:pt x="116" y="2"/>
                    </a:lnTo>
                    <a:lnTo>
                      <a:pt x="104" y="8"/>
                    </a:lnTo>
                    <a:lnTo>
                      <a:pt x="94" y="20"/>
                    </a:lnTo>
                    <a:lnTo>
                      <a:pt x="80" y="36"/>
                    </a:lnTo>
                    <a:lnTo>
                      <a:pt x="70" y="55"/>
                    </a:lnTo>
                    <a:lnTo>
                      <a:pt x="64" y="59"/>
                    </a:lnTo>
                    <a:lnTo>
                      <a:pt x="58" y="67"/>
                    </a:lnTo>
                    <a:lnTo>
                      <a:pt x="52" y="79"/>
                    </a:lnTo>
                    <a:lnTo>
                      <a:pt x="46" y="83"/>
                    </a:lnTo>
                    <a:lnTo>
                      <a:pt x="42" y="91"/>
                    </a:lnTo>
                    <a:lnTo>
                      <a:pt x="34" y="103"/>
                    </a:lnTo>
                    <a:lnTo>
                      <a:pt x="14" y="133"/>
                    </a:lnTo>
                    <a:lnTo>
                      <a:pt x="8" y="143"/>
                    </a:lnTo>
                    <a:lnTo>
                      <a:pt x="4" y="163"/>
                    </a:lnTo>
                    <a:lnTo>
                      <a:pt x="0" y="217"/>
                    </a:lnTo>
                    <a:lnTo>
                      <a:pt x="0" y="293"/>
                    </a:lnTo>
                    <a:lnTo>
                      <a:pt x="179" y="293"/>
                    </a:lnTo>
                    <a:lnTo>
                      <a:pt x="189" y="287"/>
                    </a:lnTo>
                    <a:lnTo>
                      <a:pt x="197" y="273"/>
                    </a:lnTo>
                    <a:lnTo>
                      <a:pt x="209" y="229"/>
                    </a:lnTo>
                    <a:lnTo>
                      <a:pt x="215" y="181"/>
                    </a:lnTo>
                    <a:lnTo>
                      <a:pt x="221" y="147"/>
                    </a:lnTo>
                    <a:lnTo>
                      <a:pt x="227" y="129"/>
                    </a:lnTo>
                    <a:lnTo>
                      <a:pt x="237" y="103"/>
                    </a:lnTo>
                    <a:lnTo>
                      <a:pt x="253" y="71"/>
                    </a:lnTo>
                    <a:lnTo>
                      <a:pt x="263" y="55"/>
                    </a:lnTo>
                    <a:lnTo>
                      <a:pt x="273" y="40"/>
                    </a:lnTo>
                    <a:lnTo>
                      <a:pt x="281" y="26"/>
                    </a:lnTo>
                    <a:lnTo>
                      <a:pt x="279" y="16"/>
                    </a:lnTo>
                    <a:lnTo>
                      <a:pt x="273" y="10"/>
                    </a:lnTo>
                    <a:lnTo>
                      <a:pt x="261" y="6"/>
                    </a:lnTo>
                    <a:lnTo>
                      <a:pt x="237" y="4"/>
                    </a:lnTo>
                    <a:lnTo>
                      <a:pt x="225" y="4"/>
                    </a:lnTo>
                  </a:path>
                </a:pathLst>
              </a:custGeom>
              <a:noFill/>
              <a:ln w="1588">
                <a:solidFill>
                  <a:srgbClr val="000000"/>
                </a:solidFill>
                <a:prstDash val="solid"/>
                <a:round/>
                <a:headEnd/>
                <a:tailEnd/>
              </a:ln>
            </p:spPr>
            <p:txBody>
              <a:bodyPr/>
              <a:lstStyle/>
              <a:p>
                <a:endParaRPr lang="en-US"/>
              </a:p>
            </p:txBody>
          </p:sp>
          <p:sp>
            <p:nvSpPr>
              <p:cNvPr id="431343" name="Freeform 239"/>
              <p:cNvSpPr>
                <a:spLocks/>
              </p:cNvSpPr>
              <p:nvPr/>
            </p:nvSpPr>
            <p:spPr bwMode="auto">
              <a:xfrm>
                <a:off x="4286" y="670"/>
                <a:ext cx="46" cy="127"/>
              </a:xfrm>
              <a:custGeom>
                <a:avLst/>
                <a:gdLst/>
                <a:ahLst/>
                <a:cxnLst>
                  <a:cxn ang="0">
                    <a:pos x="0" y="253"/>
                  </a:cxn>
                  <a:cxn ang="0">
                    <a:pos x="4" y="253"/>
                  </a:cxn>
                  <a:cxn ang="0">
                    <a:pos x="10" y="251"/>
                  </a:cxn>
                  <a:cxn ang="0">
                    <a:pos x="12" y="245"/>
                  </a:cxn>
                  <a:cxn ang="0">
                    <a:pos x="16" y="237"/>
                  </a:cxn>
                  <a:cxn ang="0">
                    <a:pos x="22" y="217"/>
                  </a:cxn>
                  <a:cxn ang="0">
                    <a:pos x="28" y="193"/>
                  </a:cxn>
                  <a:cxn ang="0">
                    <a:pos x="34" y="141"/>
                  </a:cxn>
                  <a:cxn ang="0">
                    <a:pos x="38" y="121"/>
                  </a:cxn>
                  <a:cxn ang="0">
                    <a:pos x="42" y="107"/>
                  </a:cxn>
                  <a:cxn ang="0">
                    <a:pos x="48" y="89"/>
                  </a:cxn>
                  <a:cxn ang="0">
                    <a:pos x="58" y="63"/>
                  </a:cxn>
                  <a:cxn ang="0">
                    <a:pos x="66" y="47"/>
                  </a:cxn>
                  <a:cxn ang="0">
                    <a:pos x="74" y="33"/>
                  </a:cxn>
                  <a:cxn ang="0">
                    <a:pos x="84" y="17"/>
                  </a:cxn>
                  <a:cxn ang="0">
                    <a:pos x="94" y="0"/>
                  </a:cxn>
                  <a:cxn ang="0">
                    <a:pos x="82" y="15"/>
                  </a:cxn>
                  <a:cxn ang="0">
                    <a:pos x="78" y="23"/>
                  </a:cxn>
                  <a:cxn ang="0">
                    <a:pos x="72" y="31"/>
                  </a:cxn>
                  <a:cxn ang="0">
                    <a:pos x="62" y="47"/>
                  </a:cxn>
                  <a:cxn ang="0">
                    <a:pos x="56" y="61"/>
                  </a:cxn>
                  <a:cxn ang="0">
                    <a:pos x="44" y="89"/>
                  </a:cxn>
                  <a:cxn ang="0">
                    <a:pos x="38" y="105"/>
                  </a:cxn>
                  <a:cxn ang="0">
                    <a:pos x="34" y="119"/>
                  </a:cxn>
                  <a:cxn ang="0">
                    <a:pos x="26" y="143"/>
                  </a:cxn>
                  <a:cxn ang="0">
                    <a:pos x="20" y="167"/>
                  </a:cxn>
                  <a:cxn ang="0">
                    <a:pos x="16" y="185"/>
                  </a:cxn>
                  <a:cxn ang="0">
                    <a:pos x="8" y="223"/>
                  </a:cxn>
                  <a:cxn ang="0">
                    <a:pos x="0" y="253"/>
                  </a:cxn>
                </a:cxnLst>
                <a:rect l="0" t="0" r="r" b="b"/>
                <a:pathLst>
                  <a:path w="94" h="253">
                    <a:moveTo>
                      <a:pt x="0" y="253"/>
                    </a:moveTo>
                    <a:lnTo>
                      <a:pt x="4" y="253"/>
                    </a:lnTo>
                    <a:lnTo>
                      <a:pt x="10" y="251"/>
                    </a:lnTo>
                    <a:lnTo>
                      <a:pt x="12" y="245"/>
                    </a:lnTo>
                    <a:lnTo>
                      <a:pt x="16" y="237"/>
                    </a:lnTo>
                    <a:lnTo>
                      <a:pt x="22" y="217"/>
                    </a:lnTo>
                    <a:lnTo>
                      <a:pt x="28" y="193"/>
                    </a:lnTo>
                    <a:lnTo>
                      <a:pt x="34" y="141"/>
                    </a:lnTo>
                    <a:lnTo>
                      <a:pt x="38" y="121"/>
                    </a:lnTo>
                    <a:lnTo>
                      <a:pt x="42" y="107"/>
                    </a:lnTo>
                    <a:lnTo>
                      <a:pt x="48" y="89"/>
                    </a:lnTo>
                    <a:lnTo>
                      <a:pt x="58" y="63"/>
                    </a:lnTo>
                    <a:lnTo>
                      <a:pt x="66" y="47"/>
                    </a:lnTo>
                    <a:lnTo>
                      <a:pt x="74" y="33"/>
                    </a:lnTo>
                    <a:lnTo>
                      <a:pt x="84" y="17"/>
                    </a:lnTo>
                    <a:lnTo>
                      <a:pt x="94" y="0"/>
                    </a:lnTo>
                    <a:lnTo>
                      <a:pt x="82" y="15"/>
                    </a:lnTo>
                    <a:lnTo>
                      <a:pt x="78" y="23"/>
                    </a:lnTo>
                    <a:lnTo>
                      <a:pt x="72" y="31"/>
                    </a:lnTo>
                    <a:lnTo>
                      <a:pt x="62" y="47"/>
                    </a:lnTo>
                    <a:lnTo>
                      <a:pt x="56" y="61"/>
                    </a:lnTo>
                    <a:lnTo>
                      <a:pt x="44" y="89"/>
                    </a:lnTo>
                    <a:lnTo>
                      <a:pt x="38" y="105"/>
                    </a:lnTo>
                    <a:lnTo>
                      <a:pt x="34" y="119"/>
                    </a:lnTo>
                    <a:lnTo>
                      <a:pt x="26" y="143"/>
                    </a:lnTo>
                    <a:lnTo>
                      <a:pt x="20" y="167"/>
                    </a:lnTo>
                    <a:lnTo>
                      <a:pt x="16" y="185"/>
                    </a:lnTo>
                    <a:lnTo>
                      <a:pt x="8" y="223"/>
                    </a:lnTo>
                    <a:lnTo>
                      <a:pt x="0" y="253"/>
                    </a:lnTo>
                    <a:close/>
                  </a:path>
                </a:pathLst>
              </a:custGeom>
              <a:solidFill>
                <a:srgbClr val="663300"/>
              </a:solidFill>
              <a:ln w="9525">
                <a:noFill/>
                <a:round/>
                <a:headEnd/>
                <a:tailEnd/>
              </a:ln>
            </p:spPr>
            <p:txBody>
              <a:bodyPr/>
              <a:lstStyle/>
              <a:p>
                <a:endParaRPr lang="en-US"/>
              </a:p>
            </p:txBody>
          </p:sp>
          <p:sp>
            <p:nvSpPr>
              <p:cNvPr id="431344" name="Freeform 240"/>
              <p:cNvSpPr>
                <a:spLocks/>
              </p:cNvSpPr>
              <p:nvPr/>
            </p:nvSpPr>
            <p:spPr bwMode="auto">
              <a:xfrm>
                <a:off x="4276" y="656"/>
                <a:ext cx="40" cy="34"/>
              </a:xfrm>
              <a:custGeom>
                <a:avLst/>
                <a:gdLst/>
                <a:ahLst/>
                <a:cxnLst>
                  <a:cxn ang="0">
                    <a:pos x="80" y="16"/>
                  </a:cxn>
                  <a:cxn ang="0">
                    <a:pos x="64" y="24"/>
                  </a:cxn>
                  <a:cxn ang="0">
                    <a:pos x="50" y="32"/>
                  </a:cxn>
                  <a:cxn ang="0">
                    <a:pos x="28" y="45"/>
                  </a:cxn>
                  <a:cxn ang="0">
                    <a:pos x="18" y="53"/>
                  </a:cxn>
                  <a:cxn ang="0">
                    <a:pos x="10" y="59"/>
                  </a:cxn>
                  <a:cxn ang="0">
                    <a:pos x="0" y="67"/>
                  </a:cxn>
                  <a:cxn ang="0">
                    <a:pos x="10" y="57"/>
                  </a:cxn>
                  <a:cxn ang="0">
                    <a:pos x="18" y="47"/>
                  </a:cxn>
                  <a:cxn ang="0">
                    <a:pos x="24" y="36"/>
                  </a:cxn>
                  <a:cxn ang="0">
                    <a:pos x="26" y="26"/>
                  </a:cxn>
                  <a:cxn ang="0">
                    <a:pos x="28" y="22"/>
                  </a:cxn>
                  <a:cxn ang="0">
                    <a:pos x="30" y="20"/>
                  </a:cxn>
                  <a:cxn ang="0">
                    <a:pos x="32" y="16"/>
                  </a:cxn>
                  <a:cxn ang="0">
                    <a:pos x="32" y="14"/>
                  </a:cxn>
                  <a:cxn ang="0">
                    <a:pos x="30" y="10"/>
                  </a:cxn>
                  <a:cxn ang="0">
                    <a:pos x="26" y="8"/>
                  </a:cxn>
                  <a:cxn ang="0">
                    <a:pos x="12" y="0"/>
                  </a:cxn>
                  <a:cxn ang="0">
                    <a:pos x="30" y="2"/>
                  </a:cxn>
                  <a:cxn ang="0">
                    <a:pos x="50" y="6"/>
                  </a:cxn>
                  <a:cxn ang="0">
                    <a:pos x="68" y="10"/>
                  </a:cxn>
                  <a:cxn ang="0">
                    <a:pos x="76" y="14"/>
                  </a:cxn>
                  <a:cxn ang="0">
                    <a:pos x="80" y="16"/>
                  </a:cxn>
                </a:cxnLst>
                <a:rect l="0" t="0" r="r" b="b"/>
                <a:pathLst>
                  <a:path w="80" h="67">
                    <a:moveTo>
                      <a:pt x="80" y="16"/>
                    </a:moveTo>
                    <a:lnTo>
                      <a:pt x="64" y="24"/>
                    </a:lnTo>
                    <a:lnTo>
                      <a:pt x="50" y="32"/>
                    </a:lnTo>
                    <a:lnTo>
                      <a:pt x="28" y="45"/>
                    </a:lnTo>
                    <a:lnTo>
                      <a:pt x="18" y="53"/>
                    </a:lnTo>
                    <a:lnTo>
                      <a:pt x="10" y="59"/>
                    </a:lnTo>
                    <a:lnTo>
                      <a:pt x="0" y="67"/>
                    </a:lnTo>
                    <a:lnTo>
                      <a:pt x="10" y="57"/>
                    </a:lnTo>
                    <a:lnTo>
                      <a:pt x="18" y="47"/>
                    </a:lnTo>
                    <a:lnTo>
                      <a:pt x="24" y="36"/>
                    </a:lnTo>
                    <a:lnTo>
                      <a:pt x="26" y="26"/>
                    </a:lnTo>
                    <a:lnTo>
                      <a:pt x="28" y="22"/>
                    </a:lnTo>
                    <a:lnTo>
                      <a:pt x="30" y="20"/>
                    </a:lnTo>
                    <a:lnTo>
                      <a:pt x="32" y="16"/>
                    </a:lnTo>
                    <a:lnTo>
                      <a:pt x="32" y="14"/>
                    </a:lnTo>
                    <a:lnTo>
                      <a:pt x="30" y="10"/>
                    </a:lnTo>
                    <a:lnTo>
                      <a:pt x="26" y="8"/>
                    </a:lnTo>
                    <a:lnTo>
                      <a:pt x="12" y="0"/>
                    </a:lnTo>
                    <a:lnTo>
                      <a:pt x="30" y="2"/>
                    </a:lnTo>
                    <a:lnTo>
                      <a:pt x="50" y="6"/>
                    </a:lnTo>
                    <a:lnTo>
                      <a:pt x="68" y="10"/>
                    </a:lnTo>
                    <a:lnTo>
                      <a:pt x="76" y="14"/>
                    </a:lnTo>
                    <a:lnTo>
                      <a:pt x="80" y="16"/>
                    </a:lnTo>
                    <a:close/>
                  </a:path>
                </a:pathLst>
              </a:custGeom>
              <a:solidFill>
                <a:srgbClr val="3F0000"/>
              </a:solidFill>
              <a:ln w="9525">
                <a:noFill/>
                <a:round/>
                <a:headEnd/>
                <a:tailEnd/>
              </a:ln>
            </p:spPr>
            <p:txBody>
              <a:bodyPr/>
              <a:lstStyle/>
              <a:p>
                <a:endParaRPr lang="en-US"/>
              </a:p>
            </p:txBody>
          </p:sp>
          <p:sp>
            <p:nvSpPr>
              <p:cNvPr id="431345" name="Freeform 241"/>
              <p:cNvSpPr>
                <a:spLocks/>
              </p:cNvSpPr>
              <p:nvPr/>
            </p:nvSpPr>
            <p:spPr bwMode="auto">
              <a:xfrm>
                <a:off x="4196" y="659"/>
                <a:ext cx="56" cy="114"/>
              </a:xfrm>
              <a:custGeom>
                <a:avLst/>
                <a:gdLst/>
                <a:ahLst/>
                <a:cxnLst>
                  <a:cxn ang="0">
                    <a:pos x="98" y="24"/>
                  </a:cxn>
                  <a:cxn ang="0">
                    <a:pos x="80" y="65"/>
                  </a:cxn>
                  <a:cxn ang="0">
                    <a:pos x="70" y="105"/>
                  </a:cxn>
                  <a:cxn ang="0">
                    <a:pos x="66" y="139"/>
                  </a:cxn>
                  <a:cxn ang="0">
                    <a:pos x="64" y="157"/>
                  </a:cxn>
                  <a:cxn ang="0">
                    <a:pos x="58" y="177"/>
                  </a:cxn>
                  <a:cxn ang="0">
                    <a:pos x="46" y="199"/>
                  </a:cxn>
                  <a:cxn ang="0">
                    <a:pos x="32" y="215"/>
                  </a:cxn>
                  <a:cxn ang="0">
                    <a:pos x="20" y="227"/>
                  </a:cxn>
                  <a:cxn ang="0">
                    <a:pos x="12" y="227"/>
                  </a:cxn>
                  <a:cxn ang="0">
                    <a:pos x="6" y="223"/>
                  </a:cxn>
                  <a:cxn ang="0">
                    <a:pos x="2" y="213"/>
                  </a:cxn>
                  <a:cxn ang="0">
                    <a:pos x="0" y="199"/>
                  </a:cxn>
                  <a:cxn ang="0">
                    <a:pos x="4" y="179"/>
                  </a:cxn>
                  <a:cxn ang="0">
                    <a:pos x="10" y="169"/>
                  </a:cxn>
                  <a:cxn ang="0">
                    <a:pos x="20" y="165"/>
                  </a:cxn>
                  <a:cxn ang="0">
                    <a:pos x="26" y="169"/>
                  </a:cxn>
                  <a:cxn ang="0">
                    <a:pos x="38" y="177"/>
                  </a:cxn>
                  <a:cxn ang="0">
                    <a:pos x="38" y="167"/>
                  </a:cxn>
                  <a:cxn ang="0">
                    <a:pos x="26" y="143"/>
                  </a:cxn>
                  <a:cxn ang="0">
                    <a:pos x="20" y="127"/>
                  </a:cxn>
                  <a:cxn ang="0">
                    <a:pos x="20" y="115"/>
                  </a:cxn>
                  <a:cxn ang="0">
                    <a:pos x="22" y="121"/>
                  </a:cxn>
                  <a:cxn ang="0">
                    <a:pos x="28" y="137"/>
                  </a:cxn>
                  <a:cxn ang="0">
                    <a:pos x="42" y="155"/>
                  </a:cxn>
                  <a:cxn ang="0">
                    <a:pos x="48" y="157"/>
                  </a:cxn>
                  <a:cxn ang="0">
                    <a:pos x="38" y="143"/>
                  </a:cxn>
                  <a:cxn ang="0">
                    <a:pos x="28" y="123"/>
                  </a:cxn>
                  <a:cxn ang="0">
                    <a:pos x="28" y="123"/>
                  </a:cxn>
                  <a:cxn ang="0">
                    <a:pos x="38" y="137"/>
                  </a:cxn>
                  <a:cxn ang="0">
                    <a:pos x="46" y="143"/>
                  </a:cxn>
                  <a:cxn ang="0">
                    <a:pos x="48" y="141"/>
                  </a:cxn>
                  <a:cxn ang="0">
                    <a:pos x="44" y="129"/>
                  </a:cxn>
                  <a:cxn ang="0">
                    <a:pos x="36" y="113"/>
                  </a:cxn>
                  <a:cxn ang="0">
                    <a:pos x="32" y="105"/>
                  </a:cxn>
                  <a:cxn ang="0">
                    <a:pos x="34" y="95"/>
                  </a:cxn>
                  <a:cxn ang="0">
                    <a:pos x="36" y="95"/>
                  </a:cxn>
                  <a:cxn ang="0">
                    <a:pos x="38" y="111"/>
                  </a:cxn>
                  <a:cxn ang="0">
                    <a:pos x="46" y="127"/>
                  </a:cxn>
                  <a:cxn ang="0">
                    <a:pos x="52" y="137"/>
                  </a:cxn>
                  <a:cxn ang="0">
                    <a:pos x="54" y="149"/>
                  </a:cxn>
                  <a:cxn ang="0">
                    <a:pos x="56" y="155"/>
                  </a:cxn>
                  <a:cxn ang="0">
                    <a:pos x="60" y="151"/>
                  </a:cxn>
                  <a:cxn ang="0">
                    <a:pos x="62" y="139"/>
                  </a:cxn>
                  <a:cxn ang="0">
                    <a:pos x="64" y="109"/>
                  </a:cxn>
                  <a:cxn ang="0">
                    <a:pos x="68" y="79"/>
                  </a:cxn>
                  <a:cxn ang="0">
                    <a:pos x="78" y="53"/>
                  </a:cxn>
                  <a:cxn ang="0">
                    <a:pos x="92" y="26"/>
                  </a:cxn>
                  <a:cxn ang="0">
                    <a:pos x="100" y="12"/>
                  </a:cxn>
                  <a:cxn ang="0">
                    <a:pos x="112" y="0"/>
                  </a:cxn>
                </a:cxnLst>
                <a:rect l="0" t="0" r="r" b="b"/>
                <a:pathLst>
                  <a:path w="112" h="227">
                    <a:moveTo>
                      <a:pt x="112" y="2"/>
                    </a:moveTo>
                    <a:lnTo>
                      <a:pt x="98" y="24"/>
                    </a:lnTo>
                    <a:lnTo>
                      <a:pt x="88" y="43"/>
                    </a:lnTo>
                    <a:lnTo>
                      <a:pt x="80" y="65"/>
                    </a:lnTo>
                    <a:lnTo>
                      <a:pt x="74" y="85"/>
                    </a:lnTo>
                    <a:lnTo>
                      <a:pt x="70" y="105"/>
                    </a:lnTo>
                    <a:lnTo>
                      <a:pt x="68" y="123"/>
                    </a:lnTo>
                    <a:lnTo>
                      <a:pt x="66" y="139"/>
                    </a:lnTo>
                    <a:lnTo>
                      <a:pt x="64" y="151"/>
                    </a:lnTo>
                    <a:lnTo>
                      <a:pt x="64" y="157"/>
                    </a:lnTo>
                    <a:lnTo>
                      <a:pt x="62" y="163"/>
                    </a:lnTo>
                    <a:lnTo>
                      <a:pt x="58" y="177"/>
                    </a:lnTo>
                    <a:lnTo>
                      <a:pt x="54" y="187"/>
                    </a:lnTo>
                    <a:lnTo>
                      <a:pt x="46" y="199"/>
                    </a:lnTo>
                    <a:lnTo>
                      <a:pt x="40" y="207"/>
                    </a:lnTo>
                    <a:lnTo>
                      <a:pt x="32" y="215"/>
                    </a:lnTo>
                    <a:lnTo>
                      <a:pt x="22" y="225"/>
                    </a:lnTo>
                    <a:lnTo>
                      <a:pt x="20" y="227"/>
                    </a:lnTo>
                    <a:lnTo>
                      <a:pt x="16" y="227"/>
                    </a:lnTo>
                    <a:lnTo>
                      <a:pt x="12" y="227"/>
                    </a:lnTo>
                    <a:lnTo>
                      <a:pt x="8" y="225"/>
                    </a:lnTo>
                    <a:lnTo>
                      <a:pt x="6" y="223"/>
                    </a:lnTo>
                    <a:lnTo>
                      <a:pt x="4" y="219"/>
                    </a:lnTo>
                    <a:lnTo>
                      <a:pt x="2" y="213"/>
                    </a:lnTo>
                    <a:lnTo>
                      <a:pt x="0" y="207"/>
                    </a:lnTo>
                    <a:lnTo>
                      <a:pt x="0" y="199"/>
                    </a:lnTo>
                    <a:lnTo>
                      <a:pt x="2" y="189"/>
                    </a:lnTo>
                    <a:lnTo>
                      <a:pt x="4" y="179"/>
                    </a:lnTo>
                    <a:lnTo>
                      <a:pt x="8" y="171"/>
                    </a:lnTo>
                    <a:lnTo>
                      <a:pt x="10" y="169"/>
                    </a:lnTo>
                    <a:lnTo>
                      <a:pt x="14" y="167"/>
                    </a:lnTo>
                    <a:lnTo>
                      <a:pt x="20" y="165"/>
                    </a:lnTo>
                    <a:lnTo>
                      <a:pt x="22" y="167"/>
                    </a:lnTo>
                    <a:lnTo>
                      <a:pt x="26" y="169"/>
                    </a:lnTo>
                    <a:lnTo>
                      <a:pt x="36" y="177"/>
                    </a:lnTo>
                    <a:lnTo>
                      <a:pt x="38" y="177"/>
                    </a:lnTo>
                    <a:lnTo>
                      <a:pt x="38" y="173"/>
                    </a:lnTo>
                    <a:lnTo>
                      <a:pt x="38" y="167"/>
                    </a:lnTo>
                    <a:lnTo>
                      <a:pt x="36" y="159"/>
                    </a:lnTo>
                    <a:lnTo>
                      <a:pt x="26" y="143"/>
                    </a:lnTo>
                    <a:lnTo>
                      <a:pt x="22" y="133"/>
                    </a:lnTo>
                    <a:lnTo>
                      <a:pt x="20" y="127"/>
                    </a:lnTo>
                    <a:lnTo>
                      <a:pt x="20" y="123"/>
                    </a:lnTo>
                    <a:lnTo>
                      <a:pt x="20" y="115"/>
                    </a:lnTo>
                    <a:lnTo>
                      <a:pt x="22" y="117"/>
                    </a:lnTo>
                    <a:lnTo>
                      <a:pt x="22" y="121"/>
                    </a:lnTo>
                    <a:lnTo>
                      <a:pt x="24" y="127"/>
                    </a:lnTo>
                    <a:lnTo>
                      <a:pt x="28" y="137"/>
                    </a:lnTo>
                    <a:lnTo>
                      <a:pt x="36" y="149"/>
                    </a:lnTo>
                    <a:lnTo>
                      <a:pt x="42" y="155"/>
                    </a:lnTo>
                    <a:lnTo>
                      <a:pt x="48" y="159"/>
                    </a:lnTo>
                    <a:lnTo>
                      <a:pt x="48" y="157"/>
                    </a:lnTo>
                    <a:lnTo>
                      <a:pt x="46" y="153"/>
                    </a:lnTo>
                    <a:lnTo>
                      <a:pt x="38" y="143"/>
                    </a:lnTo>
                    <a:lnTo>
                      <a:pt x="30" y="131"/>
                    </a:lnTo>
                    <a:lnTo>
                      <a:pt x="28" y="123"/>
                    </a:lnTo>
                    <a:lnTo>
                      <a:pt x="26" y="115"/>
                    </a:lnTo>
                    <a:lnTo>
                      <a:pt x="28" y="123"/>
                    </a:lnTo>
                    <a:lnTo>
                      <a:pt x="32" y="129"/>
                    </a:lnTo>
                    <a:lnTo>
                      <a:pt x="38" y="137"/>
                    </a:lnTo>
                    <a:lnTo>
                      <a:pt x="44" y="143"/>
                    </a:lnTo>
                    <a:lnTo>
                      <a:pt x="46" y="143"/>
                    </a:lnTo>
                    <a:lnTo>
                      <a:pt x="48" y="143"/>
                    </a:lnTo>
                    <a:lnTo>
                      <a:pt x="48" y="141"/>
                    </a:lnTo>
                    <a:lnTo>
                      <a:pt x="48" y="139"/>
                    </a:lnTo>
                    <a:lnTo>
                      <a:pt x="44" y="129"/>
                    </a:lnTo>
                    <a:lnTo>
                      <a:pt x="40" y="121"/>
                    </a:lnTo>
                    <a:lnTo>
                      <a:pt x="36" y="113"/>
                    </a:lnTo>
                    <a:lnTo>
                      <a:pt x="32" y="109"/>
                    </a:lnTo>
                    <a:lnTo>
                      <a:pt x="32" y="105"/>
                    </a:lnTo>
                    <a:lnTo>
                      <a:pt x="32" y="101"/>
                    </a:lnTo>
                    <a:lnTo>
                      <a:pt x="34" y="95"/>
                    </a:lnTo>
                    <a:lnTo>
                      <a:pt x="36" y="93"/>
                    </a:lnTo>
                    <a:lnTo>
                      <a:pt x="36" y="95"/>
                    </a:lnTo>
                    <a:lnTo>
                      <a:pt x="36" y="105"/>
                    </a:lnTo>
                    <a:lnTo>
                      <a:pt x="38" y="111"/>
                    </a:lnTo>
                    <a:lnTo>
                      <a:pt x="42" y="119"/>
                    </a:lnTo>
                    <a:lnTo>
                      <a:pt x="46" y="127"/>
                    </a:lnTo>
                    <a:lnTo>
                      <a:pt x="50" y="135"/>
                    </a:lnTo>
                    <a:lnTo>
                      <a:pt x="52" y="137"/>
                    </a:lnTo>
                    <a:lnTo>
                      <a:pt x="54" y="141"/>
                    </a:lnTo>
                    <a:lnTo>
                      <a:pt x="54" y="149"/>
                    </a:lnTo>
                    <a:lnTo>
                      <a:pt x="54" y="153"/>
                    </a:lnTo>
                    <a:lnTo>
                      <a:pt x="56" y="155"/>
                    </a:lnTo>
                    <a:lnTo>
                      <a:pt x="58" y="153"/>
                    </a:lnTo>
                    <a:lnTo>
                      <a:pt x="60" y="151"/>
                    </a:lnTo>
                    <a:lnTo>
                      <a:pt x="60" y="147"/>
                    </a:lnTo>
                    <a:lnTo>
                      <a:pt x="62" y="139"/>
                    </a:lnTo>
                    <a:lnTo>
                      <a:pt x="62" y="125"/>
                    </a:lnTo>
                    <a:lnTo>
                      <a:pt x="64" y="109"/>
                    </a:lnTo>
                    <a:lnTo>
                      <a:pt x="66" y="91"/>
                    </a:lnTo>
                    <a:lnTo>
                      <a:pt x="68" y="79"/>
                    </a:lnTo>
                    <a:lnTo>
                      <a:pt x="72" y="67"/>
                    </a:lnTo>
                    <a:lnTo>
                      <a:pt x="78" y="53"/>
                    </a:lnTo>
                    <a:lnTo>
                      <a:pt x="84" y="39"/>
                    </a:lnTo>
                    <a:lnTo>
                      <a:pt x="92" y="26"/>
                    </a:lnTo>
                    <a:lnTo>
                      <a:pt x="96" y="18"/>
                    </a:lnTo>
                    <a:lnTo>
                      <a:pt x="100" y="12"/>
                    </a:lnTo>
                    <a:lnTo>
                      <a:pt x="110" y="0"/>
                    </a:lnTo>
                    <a:lnTo>
                      <a:pt x="112" y="0"/>
                    </a:lnTo>
                    <a:lnTo>
                      <a:pt x="112" y="2"/>
                    </a:lnTo>
                    <a:close/>
                  </a:path>
                </a:pathLst>
              </a:custGeom>
              <a:solidFill>
                <a:srgbClr val="3F0000"/>
              </a:solidFill>
              <a:ln w="9525">
                <a:noFill/>
                <a:round/>
                <a:headEnd/>
                <a:tailEnd/>
              </a:ln>
            </p:spPr>
            <p:txBody>
              <a:bodyPr/>
              <a:lstStyle/>
              <a:p>
                <a:endParaRPr lang="en-US"/>
              </a:p>
            </p:txBody>
          </p:sp>
          <p:sp>
            <p:nvSpPr>
              <p:cNvPr id="431346" name="Freeform 242"/>
              <p:cNvSpPr>
                <a:spLocks/>
              </p:cNvSpPr>
              <p:nvPr/>
            </p:nvSpPr>
            <p:spPr bwMode="auto">
              <a:xfrm>
                <a:off x="4264" y="541"/>
                <a:ext cx="142" cy="161"/>
              </a:xfrm>
              <a:custGeom>
                <a:avLst/>
                <a:gdLst/>
                <a:ahLst/>
                <a:cxnLst>
                  <a:cxn ang="0">
                    <a:pos x="259" y="175"/>
                  </a:cxn>
                  <a:cxn ang="0">
                    <a:pos x="239" y="141"/>
                  </a:cxn>
                  <a:cxn ang="0">
                    <a:pos x="249" y="129"/>
                  </a:cxn>
                  <a:cxn ang="0">
                    <a:pos x="261" y="101"/>
                  </a:cxn>
                  <a:cxn ang="0">
                    <a:pos x="261" y="91"/>
                  </a:cxn>
                  <a:cxn ang="0">
                    <a:pos x="261" y="67"/>
                  </a:cxn>
                  <a:cxn ang="0">
                    <a:pos x="259" y="61"/>
                  </a:cxn>
                  <a:cxn ang="0">
                    <a:pos x="247" y="51"/>
                  </a:cxn>
                  <a:cxn ang="0">
                    <a:pos x="241" y="51"/>
                  </a:cxn>
                  <a:cxn ang="0">
                    <a:pos x="233" y="61"/>
                  </a:cxn>
                  <a:cxn ang="0">
                    <a:pos x="224" y="73"/>
                  </a:cxn>
                  <a:cxn ang="0">
                    <a:pos x="202" y="61"/>
                  </a:cxn>
                  <a:cxn ang="0">
                    <a:pos x="158" y="31"/>
                  </a:cxn>
                  <a:cxn ang="0">
                    <a:pos x="130" y="15"/>
                  </a:cxn>
                  <a:cxn ang="0">
                    <a:pos x="102" y="6"/>
                  </a:cxn>
                  <a:cxn ang="0">
                    <a:pos x="74" y="0"/>
                  </a:cxn>
                  <a:cxn ang="0">
                    <a:pos x="54" y="0"/>
                  </a:cxn>
                  <a:cxn ang="0">
                    <a:pos x="38" y="6"/>
                  </a:cxn>
                  <a:cxn ang="0">
                    <a:pos x="22" y="13"/>
                  </a:cxn>
                  <a:cxn ang="0">
                    <a:pos x="10" y="23"/>
                  </a:cxn>
                  <a:cxn ang="0">
                    <a:pos x="2" y="35"/>
                  </a:cxn>
                  <a:cxn ang="0">
                    <a:pos x="0" y="51"/>
                  </a:cxn>
                  <a:cxn ang="0">
                    <a:pos x="6" y="87"/>
                  </a:cxn>
                  <a:cxn ang="0">
                    <a:pos x="10" y="107"/>
                  </a:cxn>
                  <a:cxn ang="0">
                    <a:pos x="12" y="115"/>
                  </a:cxn>
                  <a:cxn ang="0">
                    <a:pos x="14" y="143"/>
                  </a:cxn>
                  <a:cxn ang="0">
                    <a:pos x="16" y="145"/>
                  </a:cxn>
                  <a:cxn ang="0">
                    <a:pos x="22" y="149"/>
                  </a:cxn>
                  <a:cxn ang="0">
                    <a:pos x="24" y="151"/>
                  </a:cxn>
                  <a:cxn ang="0">
                    <a:pos x="32" y="177"/>
                  </a:cxn>
                  <a:cxn ang="0">
                    <a:pos x="44" y="201"/>
                  </a:cxn>
                  <a:cxn ang="0">
                    <a:pos x="52" y="223"/>
                  </a:cxn>
                  <a:cxn ang="0">
                    <a:pos x="66" y="243"/>
                  </a:cxn>
                  <a:cxn ang="0">
                    <a:pos x="84" y="271"/>
                  </a:cxn>
                  <a:cxn ang="0">
                    <a:pos x="94" y="294"/>
                  </a:cxn>
                  <a:cxn ang="0">
                    <a:pos x="100" y="302"/>
                  </a:cxn>
                  <a:cxn ang="0">
                    <a:pos x="104" y="304"/>
                  </a:cxn>
                  <a:cxn ang="0">
                    <a:pos x="120" y="304"/>
                  </a:cxn>
                  <a:cxn ang="0">
                    <a:pos x="136" y="304"/>
                  </a:cxn>
                  <a:cxn ang="0">
                    <a:pos x="148" y="302"/>
                  </a:cxn>
                  <a:cxn ang="0">
                    <a:pos x="170" y="306"/>
                  </a:cxn>
                  <a:cxn ang="0">
                    <a:pos x="186" y="318"/>
                  </a:cxn>
                  <a:cxn ang="0">
                    <a:pos x="198" y="322"/>
                  </a:cxn>
                  <a:cxn ang="0">
                    <a:pos x="210" y="316"/>
                  </a:cxn>
                  <a:cxn ang="0">
                    <a:pos x="231" y="292"/>
                  </a:cxn>
                  <a:cxn ang="0">
                    <a:pos x="261" y="249"/>
                  </a:cxn>
                  <a:cxn ang="0">
                    <a:pos x="285" y="211"/>
                  </a:cxn>
                </a:cxnLst>
                <a:rect l="0" t="0" r="r" b="b"/>
                <a:pathLst>
                  <a:path w="285" h="322">
                    <a:moveTo>
                      <a:pt x="285" y="211"/>
                    </a:moveTo>
                    <a:lnTo>
                      <a:pt x="259" y="175"/>
                    </a:lnTo>
                    <a:lnTo>
                      <a:pt x="247" y="153"/>
                    </a:lnTo>
                    <a:lnTo>
                      <a:pt x="239" y="141"/>
                    </a:lnTo>
                    <a:lnTo>
                      <a:pt x="245" y="135"/>
                    </a:lnTo>
                    <a:lnTo>
                      <a:pt x="249" y="129"/>
                    </a:lnTo>
                    <a:lnTo>
                      <a:pt x="255" y="115"/>
                    </a:lnTo>
                    <a:lnTo>
                      <a:pt x="261" y="101"/>
                    </a:lnTo>
                    <a:lnTo>
                      <a:pt x="261" y="97"/>
                    </a:lnTo>
                    <a:lnTo>
                      <a:pt x="261" y="91"/>
                    </a:lnTo>
                    <a:lnTo>
                      <a:pt x="261" y="75"/>
                    </a:lnTo>
                    <a:lnTo>
                      <a:pt x="261" y="67"/>
                    </a:lnTo>
                    <a:lnTo>
                      <a:pt x="261" y="63"/>
                    </a:lnTo>
                    <a:lnTo>
                      <a:pt x="259" y="61"/>
                    </a:lnTo>
                    <a:lnTo>
                      <a:pt x="253" y="55"/>
                    </a:lnTo>
                    <a:lnTo>
                      <a:pt x="247" y="51"/>
                    </a:lnTo>
                    <a:lnTo>
                      <a:pt x="245" y="51"/>
                    </a:lnTo>
                    <a:lnTo>
                      <a:pt x="241" y="51"/>
                    </a:lnTo>
                    <a:lnTo>
                      <a:pt x="237" y="55"/>
                    </a:lnTo>
                    <a:lnTo>
                      <a:pt x="233" y="61"/>
                    </a:lnTo>
                    <a:lnTo>
                      <a:pt x="227" y="69"/>
                    </a:lnTo>
                    <a:lnTo>
                      <a:pt x="224" y="73"/>
                    </a:lnTo>
                    <a:lnTo>
                      <a:pt x="220" y="75"/>
                    </a:lnTo>
                    <a:lnTo>
                      <a:pt x="202" y="61"/>
                    </a:lnTo>
                    <a:lnTo>
                      <a:pt x="182" y="47"/>
                    </a:lnTo>
                    <a:lnTo>
                      <a:pt x="158" y="31"/>
                    </a:lnTo>
                    <a:lnTo>
                      <a:pt x="144" y="23"/>
                    </a:lnTo>
                    <a:lnTo>
                      <a:pt x="130" y="15"/>
                    </a:lnTo>
                    <a:lnTo>
                      <a:pt x="116" y="10"/>
                    </a:lnTo>
                    <a:lnTo>
                      <a:pt x="102" y="6"/>
                    </a:lnTo>
                    <a:lnTo>
                      <a:pt x="88" y="2"/>
                    </a:lnTo>
                    <a:lnTo>
                      <a:pt x="74" y="0"/>
                    </a:lnTo>
                    <a:lnTo>
                      <a:pt x="60" y="0"/>
                    </a:lnTo>
                    <a:lnTo>
                      <a:pt x="54" y="0"/>
                    </a:lnTo>
                    <a:lnTo>
                      <a:pt x="48" y="2"/>
                    </a:lnTo>
                    <a:lnTo>
                      <a:pt x="38" y="6"/>
                    </a:lnTo>
                    <a:lnTo>
                      <a:pt x="28" y="10"/>
                    </a:lnTo>
                    <a:lnTo>
                      <a:pt x="22" y="13"/>
                    </a:lnTo>
                    <a:lnTo>
                      <a:pt x="14" y="19"/>
                    </a:lnTo>
                    <a:lnTo>
                      <a:pt x="10" y="23"/>
                    </a:lnTo>
                    <a:lnTo>
                      <a:pt x="6" y="27"/>
                    </a:lnTo>
                    <a:lnTo>
                      <a:pt x="2" y="35"/>
                    </a:lnTo>
                    <a:lnTo>
                      <a:pt x="0" y="43"/>
                    </a:lnTo>
                    <a:lnTo>
                      <a:pt x="0" y="51"/>
                    </a:lnTo>
                    <a:lnTo>
                      <a:pt x="2" y="63"/>
                    </a:lnTo>
                    <a:lnTo>
                      <a:pt x="6" y="87"/>
                    </a:lnTo>
                    <a:lnTo>
                      <a:pt x="8" y="99"/>
                    </a:lnTo>
                    <a:lnTo>
                      <a:pt x="10" y="107"/>
                    </a:lnTo>
                    <a:lnTo>
                      <a:pt x="10" y="111"/>
                    </a:lnTo>
                    <a:lnTo>
                      <a:pt x="12" y="115"/>
                    </a:lnTo>
                    <a:lnTo>
                      <a:pt x="12" y="127"/>
                    </a:lnTo>
                    <a:lnTo>
                      <a:pt x="14" y="143"/>
                    </a:lnTo>
                    <a:lnTo>
                      <a:pt x="14" y="145"/>
                    </a:lnTo>
                    <a:lnTo>
                      <a:pt x="16" y="145"/>
                    </a:lnTo>
                    <a:lnTo>
                      <a:pt x="18" y="147"/>
                    </a:lnTo>
                    <a:lnTo>
                      <a:pt x="22" y="149"/>
                    </a:lnTo>
                    <a:lnTo>
                      <a:pt x="24" y="149"/>
                    </a:lnTo>
                    <a:lnTo>
                      <a:pt x="24" y="151"/>
                    </a:lnTo>
                    <a:lnTo>
                      <a:pt x="28" y="165"/>
                    </a:lnTo>
                    <a:lnTo>
                      <a:pt x="32" y="177"/>
                    </a:lnTo>
                    <a:lnTo>
                      <a:pt x="38" y="189"/>
                    </a:lnTo>
                    <a:lnTo>
                      <a:pt x="44" y="201"/>
                    </a:lnTo>
                    <a:lnTo>
                      <a:pt x="48" y="211"/>
                    </a:lnTo>
                    <a:lnTo>
                      <a:pt x="52" y="223"/>
                    </a:lnTo>
                    <a:lnTo>
                      <a:pt x="58" y="231"/>
                    </a:lnTo>
                    <a:lnTo>
                      <a:pt x="66" y="243"/>
                    </a:lnTo>
                    <a:lnTo>
                      <a:pt x="76" y="257"/>
                    </a:lnTo>
                    <a:lnTo>
                      <a:pt x="84" y="271"/>
                    </a:lnTo>
                    <a:lnTo>
                      <a:pt x="90" y="284"/>
                    </a:lnTo>
                    <a:lnTo>
                      <a:pt x="94" y="294"/>
                    </a:lnTo>
                    <a:lnTo>
                      <a:pt x="98" y="300"/>
                    </a:lnTo>
                    <a:lnTo>
                      <a:pt x="100" y="302"/>
                    </a:lnTo>
                    <a:lnTo>
                      <a:pt x="102" y="304"/>
                    </a:lnTo>
                    <a:lnTo>
                      <a:pt x="104" y="304"/>
                    </a:lnTo>
                    <a:lnTo>
                      <a:pt x="108" y="304"/>
                    </a:lnTo>
                    <a:lnTo>
                      <a:pt x="120" y="304"/>
                    </a:lnTo>
                    <a:lnTo>
                      <a:pt x="134" y="304"/>
                    </a:lnTo>
                    <a:lnTo>
                      <a:pt x="136" y="304"/>
                    </a:lnTo>
                    <a:lnTo>
                      <a:pt x="140" y="304"/>
                    </a:lnTo>
                    <a:lnTo>
                      <a:pt x="148" y="302"/>
                    </a:lnTo>
                    <a:lnTo>
                      <a:pt x="158" y="296"/>
                    </a:lnTo>
                    <a:lnTo>
                      <a:pt x="170" y="306"/>
                    </a:lnTo>
                    <a:lnTo>
                      <a:pt x="180" y="314"/>
                    </a:lnTo>
                    <a:lnTo>
                      <a:pt x="186" y="318"/>
                    </a:lnTo>
                    <a:lnTo>
                      <a:pt x="194" y="322"/>
                    </a:lnTo>
                    <a:lnTo>
                      <a:pt x="198" y="322"/>
                    </a:lnTo>
                    <a:lnTo>
                      <a:pt x="204" y="320"/>
                    </a:lnTo>
                    <a:lnTo>
                      <a:pt x="210" y="316"/>
                    </a:lnTo>
                    <a:lnTo>
                      <a:pt x="218" y="308"/>
                    </a:lnTo>
                    <a:lnTo>
                      <a:pt x="231" y="292"/>
                    </a:lnTo>
                    <a:lnTo>
                      <a:pt x="247" y="271"/>
                    </a:lnTo>
                    <a:lnTo>
                      <a:pt x="261" y="249"/>
                    </a:lnTo>
                    <a:lnTo>
                      <a:pt x="275" y="231"/>
                    </a:lnTo>
                    <a:lnTo>
                      <a:pt x="285" y="211"/>
                    </a:lnTo>
                    <a:close/>
                  </a:path>
                </a:pathLst>
              </a:custGeom>
              <a:solidFill>
                <a:srgbClr val="FFCCB3"/>
              </a:solidFill>
              <a:ln w="9525">
                <a:noFill/>
                <a:round/>
                <a:headEnd/>
                <a:tailEnd/>
              </a:ln>
            </p:spPr>
            <p:txBody>
              <a:bodyPr/>
              <a:lstStyle/>
              <a:p>
                <a:endParaRPr lang="en-US"/>
              </a:p>
            </p:txBody>
          </p:sp>
          <p:sp>
            <p:nvSpPr>
              <p:cNvPr id="431347" name="Freeform 243"/>
              <p:cNvSpPr>
                <a:spLocks/>
              </p:cNvSpPr>
              <p:nvPr/>
            </p:nvSpPr>
            <p:spPr bwMode="auto">
              <a:xfrm>
                <a:off x="4264" y="541"/>
                <a:ext cx="142" cy="161"/>
              </a:xfrm>
              <a:custGeom>
                <a:avLst/>
                <a:gdLst/>
                <a:ahLst/>
                <a:cxnLst>
                  <a:cxn ang="0">
                    <a:pos x="285" y="211"/>
                  </a:cxn>
                  <a:cxn ang="0">
                    <a:pos x="259" y="173"/>
                  </a:cxn>
                  <a:cxn ang="0">
                    <a:pos x="239" y="139"/>
                  </a:cxn>
                  <a:cxn ang="0">
                    <a:pos x="249" y="129"/>
                  </a:cxn>
                  <a:cxn ang="0">
                    <a:pos x="255" y="115"/>
                  </a:cxn>
                  <a:cxn ang="0">
                    <a:pos x="261" y="91"/>
                  </a:cxn>
                  <a:cxn ang="0">
                    <a:pos x="261" y="75"/>
                  </a:cxn>
                  <a:cxn ang="0">
                    <a:pos x="259" y="61"/>
                  </a:cxn>
                  <a:cxn ang="0">
                    <a:pos x="253" y="55"/>
                  </a:cxn>
                  <a:cxn ang="0">
                    <a:pos x="247" y="51"/>
                  </a:cxn>
                  <a:cxn ang="0">
                    <a:pos x="241" y="51"/>
                  </a:cxn>
                  <a:cxn ang="0">
                    <a:pos x="233" y="61"/>
                  </a:cxn>
                  <a:cxn ang="0">
                    <a:pos x="224" y="73"/>
                  </a:cxn>
                  <a:cxn ang="0">
                    <a:pos x="220" y="75"/>
                  </a:cxn>
                  <a:cxn ang="0">
                    <a:pos x="202" y="61"/>
                  </a:cxn>
                  <a:cxn ang="0">
                    <a:pos x="158" y="31"/>
                  </a:cxn>
                  <a:cxn ang="0">
                    <a:pos x="102" y="6"/>
                  </a:cxn>
                  <a:cxn ang="0">
                    <a:pos x="74" y="0"/>
                  </a:cxn>
                  <a:cxn ang="0">
                    <a:pos x="48" y="2"/>
                  </a:cxn>
                  <a:cxn ang="0">
                    <a:pos x="14" y="17"/>
                  </a:cxn>
                  <a:cxn ang="0">
                    <a:pos x="6" y="27"/>
                  </a:cxn>
                  <a:cxn ang="0">
                    <a:pos x="2" y="35"/>
                  </a:cxn>
                  <a:cxn ang="0">
                    <a:pos x="0" y="51"/>
                  </a:cxn>
                  <a:cxn ang="0">
                    <a:pos x="2" y="63"/>
                  </a:cxn>
                  <a:cxn ang="0">
                    <a:pos x="10" y="107"/>
                  </a:cxn>
                  <a:cxn ang="0">
                    <a:pos x="14" y="141"/>
                  </a:cxn>
                  <a:cxn ang="0">
                    <a:pos x="18" y="147"/>
                  </a:cxn>
                  <a:cxn ang="0">
                    <a:pos x="24" y="151"/>
                  </a:cxn>
                  <a:cxn ang="0">
                    <a:pos x="38" y="189"/>
                  </a:cxn>
                  <a:cxn ang="0">
                    <a:pos x="48" y="211"/>
                  </a:cxn>
                  <a:cxn ang="0">
                    <a:pos x="58" y="231"/>
                  </a:cxn>
                  <a:cxn ang="0">
                    <a:pos x="90" y="284"/>
                  </a:cxn>
                  <a:cxn ang="0">
                    <a:pos x="98" y="300"/>
                  </a:cxn>
                  <a:cxn ang="0">
                    <a:pos x="102" y="304"/>
                  </a:cxn>
                  <a:cxn ang="0">
                    <a:pos x="108" y="304"/>
                  </a:cxn>
                  <a:cxn ang="0">
                    <a:pos x="132" y="304"/>
                  </a:cxn>
                  <a:cxn ang="0">
                    <a:pos x="148" y="302"/>
                  </a:cxn>
                  <a:cxn ang="0">
                    <a:pos x="158" y="296"/>
                  </a:cxn>
                  <a:cxn ang="0">
                    <a:pos x="168" y="306"/>
                  </a:cxn>
                  <a:cxn ang="0">
                    <a:pos x="194" y="322"/>
                  </a:cxn>
                  <a:cxn ang="0">
                    <a:pos x="204" y="320"/>
                  </a:cxn>
                  <a:cxn ang="0">
                    <a:pos x="216" y="308"/>
                  </a:cxn>
                  <a:cxn ang="0">
                    <a:pos x="247" y="271"/>
                  </a:cxn>
                  <a:cxn ang="0">
                    <a:pos x="285" y="211"/>
                  </a:cxn>
                </a:cxnLst>
                <a:rect l="0" t="0" r="r" b="b"/>
                <a:pathLst>
                  <a:path w="285" h="322">
                    <a:moveTo>
                      <a:pt x="285" y="211"/>
                    </a:moveTo>
                    <a:lnTo>
                      <a:pt x="259" y="173"/>
                    </a:lnTo>
                    <a:lnTo>
                      <a:pt x="239" y="139"/>
                    </a:lnTo>
                    <a:lnTo>
                      <a:pt x="249" y="129"/>
                    </a:lnTo>
                    <a:lnTo>
                      <a:pt x="255" y="115"/>
                    </a:lnTo>
                    <a:lnTo>
                      <a:pt x="261" y="91"/>
                    </a:lnTo>
                    <a:lnTo>
                      <a:pt x="261" y="75"/>
                    </a:lnTo>
                    <a:lnTo>
                      <a:pt x="259" y="61"/>
                    </a:lnTo>
                    <a:lnTo>
                      <a:pt x="253" y="55"/>
                    </a:lnTo>
                    <a:lnTo>
                      <a:pt x="247" y="51"/>
                    </a:lnTo>
                    <a:lnTo>
                      <a:pt x="241" y="51"/>
                    </a:lnTo>
                    <a:lnTo>
                      <a:pt x="233" y="61"/>
                    </a:lnTo>
                    <a:lnTo>
                      <a:pt x="224" y="73"/>
                    </a:lnTo>
                    <a:lnTo>
                      <a:pt x="220" y="75"/>
                    </a:lnTo>
                    <a:lnTo>
                      <a:pt x="202" y="61"/>
                    </a:lnTo>
                    <a:lnTo>
                      <a:pt x="158" y="31"/>
                    </a:lnTo>
                    <a:lnTo>
                      <a:pt x="102" y="6"/>
                    </a:lnTo>
                    <a:lnTo>
                      <a:pt x="74" y="0"/>
                    </a:lnTo>
                    <a:lnTo>
                      <a:pt x="48" y="2"/>
                    </a:lnTo>
                    <a:lnTo>
                      <a:pt x="14" y="17"/>
                    </a:lnTo>
                    <a:lnTo>
                      <a:pt x="6" y="27"/>
                    </a:lnTo>
                    <a:lnTo>
                      <a:pt x="2" y="35"/>
                    </a:lnTo>
                    <a:lnTo>
                      <a:pt x="0" y="51"/>
                    </a:lnTo>
                    <a:lnTo>
                      <a:pt x="2" y="63"/>
                    </a:lnTo>
                    <a:lnTo>
                      <a:pt x="10" y="107"/>
                    </a:lnTo>
                    <a:lnTo>
                      <a:pt x="14" y="141"/>
                    </a:lnTo>
                    <a:lnTo>
                      <a:pt x="18" y="147"/>
                    </a:lnTo>
                    <a:lnTo>
                      <a:pt x="24" y="151"/>
                    </a:lnTo>
                    <a:lnTo>
                      <a:pt x="38" y="189"/>
                    </a:lnTo>
                    <a:lnTo>
                      <a:pt x="48" y="211"/>
                    </a:lnTo>
                    <a:lnTo>
                      <a:pt x="58" y="231"/>
                    </a:lnTo>
                    <a:lnTo>
                      <a:pt x="90" y="284"/>
                    </a:lnTo>
                    <a:lnTo>
                      <a:pt x="98" y="300"/>
                    </a:lnTo>
                    <a:lnTo>
                      <a:pt x="102" y="304"/>
                    </a:lnTo>
                    <a:lnTo>
                      <a:pt x="108" y="304"/>
                    </a:lnTo>
                    <a:lnTo>
                      <a:pt x="132" y="304"/>
                    </a:lnTo>
                    <a:lnTo>
                      <a:pt x="148" y="302"/>
                    </a:lnTo>
                    <a:lnTo>
                      <a:pt x="158" y="296"/>
                    </a:lnTo>
                    <a:lnTo>
                      <a:pt x="168" y="306"/>
                    </a:lnTo>
                    <a:lnTo>
                      <a:pt x="194" y="322"/>
                    </a:lnTo>
                    <a:lnTo>
                      <a:pt x="204" y="320"/>
                    </a:lnTo>
                    <a:lnTo>
                      <a:pt x="216" y="308"/>
                    </a:lnTo>
                    <a:lnTo>
                      <a:pt x="247" y="271"/>
                    </a:lnTo>
                    <a:lnTo>
                      <a:pt x="285" y="211"/>
                    </a:lnTo>
                  </a:path>
                </a:pathLst>
              </a:custGeom>
              <a:noFill/>
              <a:ln w="1588">
                <a:solidFill>
                  <a:srgbClr val="000000"/>
                </a:solidFill>
                <a:prstDash val="solid"/>
                <a:round/>
                <a:headEnd/>
                <a:tailEnd/>
              </a:ln>
            </p:spPr>
            <p:txBody>
              <a:bodyPr/>
              <a:lstStyle/>
              <a:p>
                <a:endParaRPr lang="en-US"/>
              </a:p>
            </p:txBody>
          </p:sp>
          <p:sp>
            <p:nvSpPr>
              <p:cNvPr id="431348" name="Freeform 244"/>
              <p:cNvSpPr>
                <a:spLocks/>
              </p:cNvSpPr>
              <p:nvPr/>
            </p:nvSpPr>
            <p:spPr bwMode="auto">
              <a:xfrm>
                <a:off x="4342" y="612"/>
                <a:ext cx="64" cy="90"/>
              </a:xfrm>
              <a:custGeom>
                <a:avLst/>
                <a:gdLst/>
                <a:ahLst/>
                <a:cxnLst>
                  <a:cxn ang="0">
                    <a:pos x="0" y="155"/>
                  </a:cxn>
                  <a:cxn ang="0">
                    <a:pos x="12" y="165"/>
                  </a:cxn>
                  <a:cxn ang="0">
                    <a:pos x="22" y="173"/>
                  </a:cxn>
                  <a:cxn ang="0">
                    <a:pos x="28" y="177"/>
                  </a:cxn>
                  <a:cxn ang="0">
                    <a:pos x="36" y="181"/>
                  </a:cxn>
                  <a:cxn ang="0">
                    <a:pos x="40" y="181"/>
                  </a:cxn>
                  <a:cxn ang="0">
                    <a:pos x="46" y="179"/>
                  </a:cxn>
                  <a:cxn ang="0">
                    <a:pos x="52" y="175"/>
                  </a:cxn>
                  <a:cxn ang="0">
                    <a:pos x="60" y="167"/>
                  </a:cxn>
                  <a:cxn ang="0">
                    <a:pos x="73" y="151"/>
                  </a:cxn>
                  <a:cxn ang="0">
                    <a:pos x="89" y="130"/>
                  </a:cxn>
                  <a:cxn ang="0">
                    <a:pos x="103" y="108"/>
                  </a:cxn>
                  <a:cxn ang="0">
                    <a:pos x="117" y="90"/>
                  </a:cxn>
                  <a:cxn ang="0">
                    <a:pos x="127" y="70"/>
                  </a:cxn>
                  <a:cxn ang="0">
                    <a:pos x="101" y="34"/>
                  </a:cxn>
                  <a:cxn ang="0">
                    <a:pos x="89" y="12"/>
                  </a:cxn>
                  <a:cxn ang="0">
                    <a:pos x="81" y="0"/>
                  </a:cxn>
                  <a:cxn ang="0">
                    <a:pos x="89" y="18"/>
                  </a:cxn>
                  <a:cxn ang="0">
                    <a:pos x="93" y="28"/>
                  </a:cxn>
                  <a:cxn ang="0">
                    <a:pos x="95" y="42"/>
                  </a:cxn>
                  <a:cxn ang="0">
                    <a:pos x="97" y="54"/>
                  </a:cxn>
                  <a:cxn ang="0">
                    <a:pos x="97" y="62"/>
                  </a:cxn>
                  <a:cxn ang="0">
                    <a:pos x="97" y="68"/>
                  </a:cxn>
                  <a:cxn ang="0">
                    <a:pos x="95" y="82"/>
                  </a:cxn>
                  <a:cxn ang="0">
                    <a:pos x="91" y="88"/>
                  </a:cxn>
                  <a:cxn ang="0">
                    <a:pos x="89" y="96"/>
                  </a:cxn>
                  <a:cxn ang="0">
                    <a:pos x="81" y="104"/>
                  </a:cxn>
                  <a:cxn ang="0">
                    <a:pos x="79" y="106"/>
                  </a:cxn>
                  <a:cxn ang="0">
                    <a:pos x="75" y="108"/>
                  </a:cxn>
                  <a:cxn ang="0">
                    <a:pos x="71" y="106"/>
                  </a:cxn>
                  <a:cxn ang="0">
                    <a:pos x="69" y="100"/>
                  </a:cxn>
                  <a:cxn ang="0">
                    <a:pos x="68" y="94"/>
                  </a:cxn>
                  <a:cxn ang="0">
                    <a:pos x="68" y="84"/>
                  </a:cxn>
                  <a:cxn ang="0">
                    <a:pos x="69" y="76"/>
                  </a:cxn>
                  <a:cxn ang="0">
                    <a:pos x="71" y="68"/>
                  </a:cxn>
                  <a:cxn ang="0">
                    <a:pos x="73" y="62"/>
                  </a:cxn>
                  <a:cxn ang="0">
                    <a:pos x="73" y="54"/>
                  </a:cxn>
                  <a:cxn ang="0">
                    <a:pos x="71" y="38"/>
                  </a:cxn>
                  <a:cxn ang="0">
                    <a:pos x="68" y="20"/>
                  </a:cxn>
                  <a:cxn ang="0">
                    <a:pos x="64" y="8"/>
                  </a:cxn>
                  <a:cxn ang="0">
                    <a:pos x="64" y="22"/>
                  </a:cxn>
                  <a:cxn ang="0">
                    <a:pos x="64" y="38"/>
                  </a:cxn>
                  <a:cxn ang="0">
                    <a:pos x="60" y="54"/>
                  </a:cxn>
                  <a:cxn ang="0">
                    <a:pos x="56" y="72"/>
                  </a:cxn>
                  <a:cxn ang="0">
                    <a:pos x="50" y="88"/>
                  </a:cxn>
                  <a:cxn ang="0">
                    <a:pos x="44" y="106"/>
                  </a:cxn>
                  <a:cxn ang="0">
                    <a:pos x="34" y="120"/>
                  </a:cxn>
                  <a:cxn ang="0">
                    <a:pos x="24" y="133"/>
                  </a:cxn>
                  <a:cxn ang="0">
                    <a:pos x="16" y="143"/>
                  </a:cxn>
                  <a:cxn ang="0">
                    <a:pos x="10" y="149"/>
                  </a:cxn>
                  <a:cxn ang="0">
                    <a:pos x="0" y="155"/>
                  </a:cxn>
                </a:cxnLst>
                <a:rect l="0" t="0" r="r" b="b"/>
                <a:pathLst>
                  <a:path w="127" h="181">
                    <a:moveTo>
                      <a:pt x="0" y="155"/>
                    </a:moveTo>
                    <a:lnTo>
                      <a:pt x="12" y="165"/>
                    </a:lnTo>
                    <a:lnTo>
                      <a:pt x="22" y="173"/>
                    </a:lnTo>
                    <a:lnTo>
                      <a:pt x="28" y="177"/>
                    </a:lnTo>
                    <a:lnTo>
                      <a:pt x="36" y="181"/>
                    </a:lnTo>
                    <a:lnTo>
                      <a:pt x="40" y="181"/>
                    </a:lnTo>
                    <a:lnTo>
                      <a:pt x="46" y="179"/>
                    </a:lnTo>
                    <a:lnTo>
                      <a:pt x="52" y="175"/>
                    </a:lnTo>
                    <a:lnTo>
                      <a:pt x="60" y="167"/>
                    </a:lnTo>
                    <a:lnTo>
                      <a:pt x="73" y="151"/>
                    </a:lnTo>
                    <a:lnTo>
                      <a:pt x="89" y="130"/>
                    </a:lnTo>
                    <a:lnTo>
                      <a:pt x="103" y="108"/>
                    </a:lnTo>
                    <a:lnTo>
                      <a:pt x="117" y="90"/>
                    </a:lnTo>
                    <a:lnTo>
                      <a:pt x="127" y="70"/>
                    </a:lnTo>
                    <a:lnTo>
                      <a:pt x="101" y="34"/>
                    </a:lnTo>
                    <a:lnTo>
                      <a:pt x="89" y="12"/>
                    </a:lnTo>
                    <a:lnTo>
                      <a:pt x="81" y="0"/>
                    </a:lnTo>
                    <a:lnTo>
                      <a:pt x="89" y="18"/>
                    </a:lnTo>
                    <a:lnTo>
                      <a:pt x="93" y="28"/>
                    </a:lnTo>
                    <a:lnTo>
                      <a:pt x="95" y="42"/>
                    </a:lnTo>
                    <a:lnTo>
                      <a:pt x="97" y="54"/>
                    </a:lnTo>
                    <a:lnTo>
                      <a:pt x="97" y="62"/>
                    </a:lnTo>
                    <a:lnTo>
                      <a:pt x="97" y="68"/>
                    </a:lnTo>
                    <a:lnTo>
                      <a:pt x="95" y="82"/>
                    </a:lnTo>
                    <a:lnTo>
                      <a:pt x="91" y="88"/>
                    </a:lnTo>
                    <a:lnTo>
                      <a:pt x="89" y="96"/>
                    </a:lnTo>
                    <a:lnTo>
                      <a:pt x="81" y="104"/>
                    </a:lnTo>
                    <a:lnTo>
                      <a:pt x="79" y="106"/>
                    </a:lnTo>
                    <a:lnTo>
                      <a:pt x="75" y="108"/>
                    </a:lnTo>
                    <a:lnTo>
                      <a:pt x="71" y="106"/>
                    </a:lnTo>
                    <a:lnTo>
                      <a:pt x="69" y="100"/>
                    </a:lnTo>
                    <a:lnTo>
                      <a:pt x="68" y="94"/>
                    </a:lnTo>
                    <a:lnTo>
                      <a:pt x="68" y="84"/>
                    </a:lnTo>
                    <a:lnTo>
                      <a:pt x="69" y="76"/>
                    </a:lnTo>
                    <a:lnTo>
                      <a:pt x="71" y="68"/>
                    </a:lnTo>
                    <a:lnTo>
                      <a:pt x="73" y="62"/>
                    </a:lnTo>
                    <a:lnTo>
                      <a:pt x="73" y="54"/>
                    </a:lnTo>
                    <a:lnTo>
                      <a:pt x="71" y="38"/>
                    </a:lnTo>
                    <a:lnTo>
                      <a:pt x="68" y="20"/>
                    </a:lnTo>
                    <a:lnTo>
                      <a:pt x="64" y="8"/>
                    </a:lnTo>
                    <a:lnTo>
                      <a:pt x="64" y="22"/>
                    </a:lnTo>
                    <a:lnTo>
                      <a:pt x="64" y="38"/>
                    </a:lnTo>
                    <a:lnTo>
                      <a:pt x="60" y="54"/>
                    </a:lnTo>
                    <a:lnTo>
                      <a:pt x="56" y="72"/>
                    </a:lnTo>
                    <a:lnTo>
                      <a:pt x="50" y="88"/>
                    </a:lnTo>
                    <a:lnTo>
                      <a:pt x="44" y="106"/>
                    </a:lnTo>
                    <a:lnTo>
                      <a:pt x="34" y="120"/>
                    </a:lnTo>
                    <a:lnTo>
                      <a:pt x="24" y="133"/>
                    </a:lnTo>
                    <a:lnTo>
                      <a:pt x="16" y="143"/>
                    </a:lnTo>
                    <a:lnTo>
                      <a:pt x="10" y="149"/>
                    </a:lnTo>
                    <a:lnTo>
                      <a:pt x="0" y="155"/>
                    </a:lnTo>
                    <a:close/>
                  </a:path>
                </a:pathLst>
              </a:custGeom>
              <a:solidFill>
                <a:srgbClr val="C7877A"/>
              </a:solidFill>
              <a:ln w="9525">
                <a:noFill/>
                <a:round/>
                <a:headEnd/>
                <a:tailEnd/>
              </a:ln>
            </p:spPr>
            <p:txBody>
              <a:bodyPr/>
              <a:lstStyle/>
              <a:p>
                <a:endParaRPr lang="en-US"/>
              </a:p>
            </p:txBody>
          </p:sp>
          <p:sp>
            <p:nvSpPr>
              <p:cNvPr id="431349" name="Freeform 245"/>
              <p:cNvSpPr>
                <a:spLocks/>
              </p:cNvSpPr>
              <p:nvPr/>
            </p:nvSpPr>
            <p:spPr bwMode="auto">
              <a:xfrm>
                <a:off x="4342" y="612"/>
                <a:ext cx="64" cy="90"/>
              </a:xfrm>
              <a:custGeom>
                <a:avLst/>
                <a:gdLst/>
                <a:ahLst/>
                <a:cxnLst>
                  <a:cxn ang="0">
                    <a:pos x="81" y="0"/>
                  </a:cxn>
                  <a:cxn ang="0">
                    <a:pos x="85" y="4"/>
                  </a:cxn>
                  <a:cxn ang="0">
                    <a:pos x="89" y="12"/>
                  </a:cxn>
                  <a:cxn ang="0">
                    <a:pos x="101" y="34"/>
                  </a:cxn>
                  <a:cxn ang="0">
                    <a:pos x="127" y="70"/>
                  </a:cxn>
                  <a:cxn ang="0">
                    <a:pos x="117" y="90"/>
                  </a:cxn>
                  <a:cxn ang="0">
                    <a:pos x="89" y="130"/>
                  </a:cxn>
                  <a:cxn ang="0">
                    <a:pos x="73" y="151"/>
                  </a:cxn>
                  <a:cxn ang="0">
                    <a:pos x="60" y="167"/>
                  </a:cxn>
                  <a:cxn ang="0">
                    <a:pos x="52" y="175"/>
                  </a:cxn>
                  <a:cxn ang="0">
                    <a:pos x="46" y="179"/>
                  </a:cxn>
                  <a:cxn ang="0">
                    <a:pos x="40" y="181"/>
                  </a:cxn>
                  <a:cxn ang="0">
                    <a:pos x="38" y="181"/>
                  </a:cxn>
                  <a:cxn ang="0">
                    <a:pos x="36" y="181"/>
                  </a:cxn>
                  <a:cxn ang="0">
                    <a:pos x="22" y="173"/>
                  </a:cxn>
                  <a:cxn ang="0">
                    <a:pos x="12" y="165"/>
                  </a:cxn>
                  <a:cxn ang="0">
                    <a:pos x="4" y="159"/>
                  </a:cxn>
                  <a:cxn ang="0">
                    <a:pos x="0" y="155"/>
                  </a:cxn>
                  <a:cxn ang="0">
                    <a:pos x="10" y="149"/>
                  </a:cxn>
                  <a:cxn ang="0">
                    <a:pos x="16" y="143"/>
                  </a:cxn>
                  <a:cxn ang="0">
                    <a:pos x="24" y="133"/>
                  </a:cxn>
                  <a:cxn ang="0">
                    <a:pos x="36" y="120"/>
                  </a:cxn>
                  <a:cxn ang="0">
                    <a:pos x="46" y="106"/>
                  </a:cxn>
                  <a:cxn ang="0">
                    <a:pos x="52" y="92"/>
                  </a:cxn>
                  <a:cxn ang="0">
                    <a:pos x="58" y="76"/>
                  </a:cxn>
                  <a:cxn ang="0">
                    <a:pos x="62" y="60"/>
                  </a:cxn>
                  <a:cxn ang="0">
                    <a:pos x="64" y="44"/>
                  </a:cxn>
                  <a:cxn ang="0">
                    <a:pos x="66" y="26"/>
                  </a:cxn>
                  <a:cxn ang="0">
                    <a:pos x="64" y="8"/>
                  </a:cxn>
                  <a:cxn ang="0">
                    <a:pos x="68" y="26"/>
                  </a:cxn>
                  <a:cxn ang="0">
                    <a:pos x="68" y="40"/>
                  </a:cxn>
                  <a:cxn ang="0">
                    <a:pos x="68" y="52"/>
                  </a:cxn>
                  <a:cxn ang="0">
                    <a:pos x="66" y="64"/>
                  </a:cxn>
                  <a:cxn ang="0">
                    <a:pos x="64" y="74"/>
                  </a:cxn>
                  <a:cxn ang="0">
                    <a:pos x="62" y="82"/>
                  </a:cxn>
                  <a:cxn ang="0">
                    <a:pos x="54" y="100"/>
                  </a:cxn>
                  <a:cxn ang="0">
                    <a:pos x="48" y="114"/>
                  </a:cxn>
                  <a:cxn ang="0">
                    <a:pos x="42" y="126"/>
                  </a:cxn>
                  <a:cxn ang="0">
                    <a:pos x="30" y="143"/>
                  </a:cxn>
                  <a:cxn ang="0">
                    <a:pos x="28" y="149"/>
                  </a:cxn>
                  <a:cxn ang="0">
                    <a:pos x="28" y="151"/>
                  </a:cxn>
                  <a:cxn ang="0">
                    <a:pos x="30" y="151"/>
                  </a:cxn>
                  <a:cxn ang="0">
                    <a:pos x="38" y="145"/>
                  </a:cxn>
                  <a:cxn ang="0">
                    <a:pos x="56" y="133"/>
                  </a:cxn>
                  <a:cxn ang="0">
                    <a:pos x="71" y="120"/>
                  </a:cxn>
                  <a:cxn ang="0">
                    <a:pos x="77" y="114"/>
                  </a:cxn>
                  <a:cxn ang="0">
                    <a:pos x="85" y="108"/>
                  </a:cxn>
                  <a:cxn ang="0">
                    <a:pos x="95" y="94"/>
                  </a:cxn>
                  <a:cxn ang="0">
                    <a:pos x="101" y="84"/>
                  </a:cxn>
                  <a:cxn ang="0">
                    <a:pos x="105" y="74"/>
                  </a:cxn>
                  <a:cxn ang="0">
                    <a:pos x="107" y="66"/>
                  </a:cxn>
                  <a:cxn ang="0">
                    <a:pos x="105" y="60"/>
                  </a:cxn>
                  <a:cxn ang="0">
                    <a:pos x="105" y="56"/>
                  </a:cxn>
                  <a:cxn ang="0">
                    <a:pos x="103" y="44"/>
                  </a:cxn>
                  <a:cxn ang="0">
                    <a:pos x="97" y="32"/>
                  </a:cxn>
                  <a:cxn ang="0">
                    <a:pos x="81" y="0"/>
                  </a:cxn>
                </a:cxnLst>
                <a:rect l="0" t="0" r="r" b="b"/>
                <a:pathLst>
                  <a:path w="127" h="181">
                    <a:moveTo>
                      <a:pt x="81" y="0"/>
                    </a:moveTo>
                    <a:lnTo>
                      <a:pt x="85" y="4"/>
                    </a:lnTo>
                    <a:lnTo>
                      <a:pt x="89" y="12"/>
                    </a:lnTo>
                    <a:lnTo>
                      <a:pt x="101" y="34"/>
                    </a:lnTo>
                    <a:lnTo>
                      <a:pt x="127" y="70"/>
                    </a:lnTo>
                    <a:lnTo>
                      <a:pt x="117" y="90"/>
                    </a:lnTo>
                    <a:lnTo>
                      <a:pt x="89" y="130"/>
                    </a:lnTo>
                    <a:lnTo>
                      <a:pt x="73" y="151"/>
                    </a:lnTo>
                    <a:lnTo>
                      <a:pt x="60" y="167"/>
                    </a:lnTo>
                    <a:lnTo>
                      <a:pt x="52" y="175"/>
                    </a:lnTo>
                    <a:lnTo>
                      <a:pt x="46" y="179"/>
                    </a:lnTo>
                    <a:lnTo>
                      <a:pt x="40" y="181"/>
                    </a:lnTo>
                    <a:lnTo>
                      <a:pt x="38" y="181"/>
                    </a:lnTo>
                    <a:lnTo>
                      <a:pt x="36" y="181"/>
                    </a:lnTo>
                    <a:lnTo>
                      <a:pt x="22" y="173"/>
                    </a:lnTo>
                    <a:lnTo>
                      <a:pt x="12" y="165"/>
                    </a:lnTo>
                    <a:lnTo>
                      <a:pt x="4" y="159"/>
                    </a:lnTo>
                    <a:lnTo>
                      <a:pt x="0" y="155"/>
                    </a:lnTo>
                    <a:lnTo>
                      <a:pt x="10" y="149"/>
                    </a:lnTo>
                    <a:lnTo>
                      <a:pt x="16" y="143"/>
                    </a:lnTo>
                    <a:lnTo>
                      <a:pt x="24" y="133"/>
                    </a:lnTo>
                    <a:lnTo>
                      <a:pt x="36" y="120"/>
                    </a:lnTo>
                    <a:lnTo>
                      <a:pt x="46" y="106"/>
                    </a:lnTo>
                    <a:lnTo>
                      <a:pt x="52" y="92"/>
                    </a:lnTo>
                    <a:lnTo>
                      <a:pt x="58" y="76"/>
                    </a:lnTo>
                    <a:lnTo>
                      <a:pt x="62" y="60"/>
                    </a:lnTo>
                    <a:lnTo>
                      <a:pt x="64" y="44"/>
                    </a:lnTo>
                    <a:lnTo>
                      <a:pt x="66" y="26"/>
                    </a:lnTo>
                    <a:lnTo>
                      <a:pt x="64" y="8"/>
                    </a:lnTo>
                    <a:lnTo>
                      <a:pt x="68" y="26"/>
                    </a:lnTo>
                    <a:lnTo>
                      <a:pt x="68" y="40"/>
                    </a:lnTo>
                    <a:lnTo>
                      <a:pt x="68" y="52"/>
                    </a:lnTo>
                    <a:lnTo>
                      <a:pt x="66" y="64"/>
                    </a:lnTo>
                    <a:lnTo>
                      <a:pt x="64" y="74"/>
                    </a:lnTo>
                    <a:lnTo>
                      <a:pt x="62" y="82"/>
                    </a:lnTo>
                    <a:lnTo>
                      <a:pt x="54" y="100"/>
                    </a:lnTo>
                    <a:lnTo>
                      <a:pt x="48" y="114"/>
                    </a:lnTo>
                    <a:lnTo>
                      <a:pt x="42" y="126"/>
                    </a:lnTo>
                    <a:lnTo>
                      <a:pt x="30" y="143"/>
                    </a:lnTo>
                    <a:lnTo>
                      <a:pt x="28" y="149"/>
                    </a:lnTo>
                    <a:lnTo>
                      <a:pt x="28" y="151"/>
                    </a:lnTo>
                    <a:lnTo>
                      <a:pt x="30" y="151"/>
                    </a:lnTo>
                    <a:lnTo>
                      <a:pt x="38" y="145"/>
                    </a:lnTo>
                    <a:lnTo>
                      <a:pt x="56" y="133"/>
                    </a:lnTo>
                    <a:lnTo>
                      <a:pt x="71" y="120"/>
                    </a:lnTo>
                    <a:lnTo>
                      <a:pt x="77" y="114"/>
                    </a:lnTo>
                    <a:lnTo>
                      <a:pt x="85" y="108"/>
                    </a:lnTo>
                    <a:lnTo>
                      <a:pt x="95" y="94"/>
                    </a:lnTo>
                    <a:lnTo>
                      <a:pt x="101" y="84"/>
                    </a:lnTo>
                    <a:lnTo>
                      <a:pt x="105" y="74"/>
                    </a:lnTo>
                    <a:lnTo>
                      <a:pt x="107" y="66"/>
                    </a:lnTo>
                    <a:lnTo>
                      <a:pt x="105" y="60"/>
                    </a:lnTo>
                    <a:lnTo>
                      <a:pt x="105" y="56"/>
                    </a:lnTo>
                    <a:lnTo>
                      <a:pt x="103" y="44"/>
                    </a:lnTo>
                    <a:lnTo>
                      <a:pt x="97" y="32"/>
                    </a:lnTo>
                    <a:lnTo>
                      <a:pt x="81" y="0"/>
                    </a:lnTo>
                    <a:close/>
                  </a:path>
                </a:pathLst>
              </a:custGeom>
              <a:solidFill>
                <a:srgbClr val="B3664C"/>
              </a:solidFill>
              <a:ln w="9525">
                <a:noFill/>
                <a:round/>
                <a:headEnd/>
                <a:tailEnd/>
              </a:ln>
            </p:spPr>
            <p:txBody>
              <a:bodyPr/>
              <a:lstStyle/>
              <a:p>
                <a:endParaRPr lang="en-US"/>
              </a:p>
            </p:txBody>
          </p:sp>
          <p:sp>
            <p:nvSpPr>
              <p:cNvPr id="431350" name="Freeform 246"/>
              <p:cNvSpPr>
                <a:spLocks/>
              </p:cNvSpPr>
              <p:nvPr/>
            </p:nvSpPr>
            <p:spPr bwMode="auto">
              <a:xfrm>
                <a:off x="4342" y="612"/>
                <a:ext cx="64" cy="90"/>
              </a:xfrm>
              <a:custGeom>
                <a:avLst/>
                <a:gdLst/>
                <a:ahLst/>
                <a:cxnLst>
                  <a:cxn ang="0">
                    <a:pos x="81" y="0"/>
                  </a:cxn>
                  <a:cxn ang="0">
                    <a:pos x="85" y="4"/>
                  </a:cxn>
                  <a:cxn ang="0">
                    <a:pos x="89" y="12"/>
                  </a:cxn>
                  <a:cxn ang="0">
                    <a:pos x="101" y="34"/>
                  </a:cxn>
                  <a:cxn ang="0">
                    <a:pos x="127" y="70"/>
                  </a:cxn>
                  <a:cxn ang="0">
                    <a:pos x="117" y="90"/>
                  </a:cxn>
                  <a:cxn ang="0">
                    <a:pos x="89" y="130"/>
                  </a:cxn>
                  <a:cxn ang="0">
                    <a:pos x="73" y="151"/>
                  </a:cxn>
                  <a:cxn ang="0">
                    <a:pos x="60" y="167"/>
                  </a:cxn>
                  <a:cxn ang="0">
                    <a:pos x="52" y="175"/>
                  </a:cxn>
                  <a:cxn ang="0">
                    <a:pos x="46" y="179"/>
                  </a:cxn>
                  <a:cxn ang="0">
                    <a:pos x="40" y="181"/>
                  </a:cxn>
                  <a:cxn ang="0">
                    <a:pos x="38" y="181"/>
                  </a:cxn>
                  <a:cxn ang="0">
                    <a:pos x="36" y="181"/>
                  </a:cxn>
                  <a:cxn ang="0">
                    <a:pos x="22" y="173"/>
                  </a:cxn>
                  <a:cxn ang="0">
                    <a:pos x="12" y="165"/>
                  </a:cxn>
                  <a:cxn ang="0">
                    <a:pos x="4" y="159"/>
                  </a:cxn>
                  <a:cxn ang="0">
                    <a:pos x="0" y="155"/>
                  </a:cxn>
                  <a:cxn ang="0">
                    <a:pos x="10" y="149"/>
                  </a:cxn>
                  <a:cxn ang="0">
                    <a:pos x="16" y="143"/>
                  </a:cxn>
                  <a:cxn ang="0">
                    <a:pos x="24" y="133"/>
                  </a:cxn>
                  <a:cxn ang="0">
                    <a:pos x="18" y="143"/>
                  </a:cxn>
                  <a:cxn ang="0">
                    <a:pos x="12" y="149"/>
                  </a:cxn>
                  <a:cxn ang="0">
                    <a:pos x="10" y="153"/>
                  </a:cxn>
                  <a:cxn ang="0">
                    <a:pos x="10" y="155"/>
                  </a:cxn>
                  <a:cxn ang="0">
                    <a:pos x="10" y="157"/>
                  </a:cxn>
                  <a:cxn ang="0">
                    <a:pos x="14" y="159"/>
                  </a:cxn>
                  <a:cxn ang="0">
                    <a:pos x="18" y="161"/>
                  </a:cxn>
                  <a:cxn ang="0">
                    <a:pos x="24" y="159"/>
                  </a:cxn>
                  <a:cxn ang="0">
                    <a:pos x="32" y="157"/>
                  </a:cxn>
                  <a:cxn ang="0">
                    <a:pos x="40" y="151"/>
                  </a:cxn>
                  <a:cxn ang="0">
                    <a:pos x="50" y="143"/>
                  </a:cxn>
                  <a:cxn ang="0">
                    <a:pos x="62" y="133"/>
                  </a:cxn>
                  <a:cxn ang="0">
                    <a:pos x="91" y="104"/>
                  </a:cxn>
                  <a:cxn ang="0">
                    <a:pos x="99" y="94"/>
                  </a:cxn>
                  <a:cxn ang="0">
                    <a:pos x="103" y="84"/>
                  </a:cxn>
                  <a:cxn ang="0">
                    <a:pos x="107" y="76"/>
                  </a:cxn>
                  <a:cxn ang="0">
                    <a:pos x="109" y="68"/>
                  </a:cxn>
                  <a:cxn ang="0">
                    <a:pos x="109" y="60"/>
                  </a:cxn>
                  <a:cxn ang="0">
                    <a:pos x="107" y="52"/>
                  </a:cxn>
                  <a:cxn ang="0">
                    <a:pos x="105" y="42"/>
                  </a:cxn>
                  <a:cxn ang="0">
                    <a:pos x="91" y="16"/>
                  </a:cxn>
                  <a:cxn ang="0">
                    <a:pos x="81" y="0"/>
                  </a:cxn>
                </a:cxnLst>
                <a:rect l="0" t="0" r="r" b="b"/>
                <a:pathLst>
                  <a:path w="127" h="181">
                    <a:moveTo>
                      <a:pt x="81" y="0"/>
                    </a:moveTo>
                    <a:lnTo>
                      <a:pt x="85" y="4"/>
                    </a:lnTo>
                    <a:lnTo>
                      <a:pt x="89" y="12"/>
                    </a:lnTo>
                    <a:lnTo>
                      <a:pt x="101" y="34"/>
                    </a:lnTo>
                    <a:lnTo>
                      <a:pt x="127" y="70"/>
                    </a:lnTo>
                    <a:lnTo>
                      <a:pt x="117" y="90"/>
                    </a:lnTo>
                    <a:lnTo>
                      <a:pt x="89" y="130"/>
                    </a:lnTo>
                    <a:lnTo>
                      <a:pt x="73" y="151"/>
                    </a:lnTo>
                    <a:lnTo>
                      <a:pt x="60" y="167"/>
                    </a:lnTo>
                    <a:lnTo>
                      <a:pt x="52" y="175"/>
                    </a:lnTo>
                    <a:lnTo>
                      <a:pt x="46" y="179"/>
                    </a:lnTo>
                    <a:lnTo>
                      <a:pt x="40" y="181"/>
                    </a:lnTo>
                    <a:lnTo>
                      <a:pt x="38" y="181"/>
                    </a:lnTo>
                    <a:lnTo>
                      <a:pt x="36" y="181"/>
                    </a:lnTo>
                    <a:lnTo>
                      <a:pt x="22" y="173"/>
                    </a:lnTo>
                    <a:lnTo>
                      <a:pt x="12" y="165"/>
                    </a:lnTo>
                    <a:lnTo>
                      <a:pt x="4" y="159"/>
                    </a:lnTo>
                    <a:lnTo>
                      <a:pt x="0" y="155"/>
                    </a:lnTo>
                    <a:lnTo>
                      <a:pt x="10" y="149"/>
                    </a:lnTo>
                    <a:lnTo>
                      <a:pt x="16" y="143"/>
                    </a:lnTo>
                    <a:lnTo>
                      <a:pt x="24" y="133"/>
                    </a:lnTo>
                    <a:lnTo>
                      <a:pt x="18" y="143"/>
                    </a:lnTo>
                    <a:lnTo>
                      <a:pt x="12" y="149"/>
                    </a:lnTo>
                    <a:lnTo>
                      <a:pt x="10" y="153"/>
                    </a:lnTo>
                    <a:lnTo>
                      <a:pt x="10" y="155"/>
                    </a:lnTo>
                    <a:lnTo>
                      <a:pt x="10" y="157"/>
                    </a:lnTo>
                    <a:lnTo>
                      <a:pt x="14" y="159"/>
                    </a:lnTo>
                    <a:lnTo>
                      <a:pt x="18" y="161"/>
                    </a:lnTo>
                    <a:lnTo>
                      <a:pt x="24" y="159"/>
                    </a:lnTo>
                    <a:lnTo>
                      <a:pt x="32" y="157"/>
                    </a:lnTo>
                    <a:lnTo>
                      <a:pt x="40" y="151"/>
                    </a:lnTo>
                    <a:lnTo>
                      <a:pt x="50" y="143"/>
                    </a:lnTo>
                    <a:lnTo>
                      <a:pt x="62" y="133"/>
                    </a:lnTo>
                    <a:lnTo>
                      <a:pt x="91" y="104"/>
                    </a:lnTo>
                    <a:lnTo>
                      <a:pt x="99" y="94"/>
                    </a:lnTo>
                    <a:lnTo>
                      <a:pt x="103" y="84"/>
                    </a:lnTo>
                    <a:lnTo>
                      <a:pt x="107" y="76"/>
                    </a:lnTo>
                    <a:lnTo>
                      <a:pt x="109" y="68"/>
                    </a:lnTo>
                    <a:lnTo>
                      <a:pt x="109" y="60"/>
                    </a:lnTo>
                    <a:lnTo>
                      <a:pt x="107" y="52"/>
                    </a:lnTo>
                    <a:lnTo>
                      <a:pt x="105" y="42"/>
                    </a:lnTo>
                    <a:lnTo>
                      <a:pt x="91" y="16"/>
                    </a:lnTo>
                    <a:lnTo>
                      <a:pt x="81" y="0"/>
                    </a:lnTo>
                    <a:close/>
                  </a:path>
                </a:pathLst>
              </a:custGeom>
              <a:solidFill>
                <a:srgbClr val="000000"/>
              </a:solidFill>
              <a:ln w="9525">
                <a:noFill/>
                <a:round/>
                <a:headEnd/>
                <a:tailEnd/>
              </a:ln>
            </p:spPr>
            <p:txBody>
              <a:bodyPr/>
              <a:lstStyle/>
              <a:p>
                <a:endParaRPr lang="en-US"/>
              </a:p>
            </p:txBody>
          </p:sp>
          <p:sp>
            <p:nvSpPr>
              <p:cNvPr id="431351" name="Freeform 247"/>
              <p:cNvSpPr>
                <a:spLocks/>
              </p:cNvSpPr>
              <p:nvPr/>
            </p:nvSpPr>
            <p:spPr bwMode="auto">
              <a:xfrm>
                <a:off x="4342" y="611"/>
                <a:ext cx="64" cy="91"/>
              </a:xfrm>
              <a:custGeom>
                <a:avLst/>
                <a:gdLst/>
                <a:ahLst/>
                <a:cxnLst>
                  <a:cxn ang="0">
                    <a:pos x="81" y="0"/>
                  </a:cxn>
                  <a:cxn ang="0">
                    <a:pos x="101" y="34"/>
                  </a:cxn>
                  <a:cxn ang="0">
                    <a:pos x="127" y="72"/>
                  </a:cxn>
                  <a:cxn ang="0">
                    <a:pos x="89" y="132"/>
                  </a:cxn>
                  <a:cxn ang="0">
                    <a:pos x="58" y="169"/>
                  </a:cxn>
                  <a:cxn ang="0">
                    <a:pos x="46" y="181"/>
                  </a:cxn>
                  <a:cxn ang="0">
                    <a:pos x="36" y="183"/>
                  </a:cxn>
                  <a:cxn ang="0">
                    <a:pos x="10" y="167"/>
                  </a:cxn>
                  <a:cxn ang="0">
                    <a:pos x="0" y="157"/>
                  </a:cxn>
                  <a:cxn ang="0">
                    <a:pos x="24" y="135"/>
                  </a:cxn>
                  <a:cxn ang="0">
                    <a:pos x="12" y="151"/>
                  </a:cxn>
                  <a:cxn ang="0">
                    <a:pos x="10" y="157"/>
                  </a:cxn>
                  <a:cxn ang="0">
                    <a:pos x="14" y="161"/>
                  </a:cxn>
                  <a:cxn ang="0">
                    <a:pos x="24" y="161"/>
                  </a:cxn>
                  <a:cxn ang="0">
                    <a:pos x="40" y="153"/>
                  </a:cxn>
                  <a:cxn ang="0">
                    <a:pos x="62" y="133"/>
                  </a:cxn>
                  <a:cxn ang="0">
                    <a:pos x="91" y="104"/>
                  </a:cxn>
                  <a:cxn ang="0">
                    <a:pos x="103" y="86"/>
                  </a:cxn>
                  <a:cxn ang="0">
                    <a:pos x="109" y="70"/>
                  </a:cxn>
                  <a:cxn ang="0">
                    <a:pos x="107" y="54"/>
                  </a:cxn>
                  <a:cxn ang="0">
                    <a:pos x="105" y="44"/>
                  </a:cxn>
                  <a:cxn ang="0">
                    <a:pos x="81" y="0"/>
                  </a:cxn>
                </a:cxnLst>
                <a:rect l="0" t="0" r="r" b="b"/>
                <a:pathLst>
                  <a:path w="127" h="183">
                    <a:moveTo>
                      <a:pt x="81" y="0"/>
                    </a:moveTo>
                    <a:lnTo>
                      <a:pt x="101" y="34"/>
                    </a:lnTo>
                    <a:lnTo>
                      <a:pt x="127" y="72"/>
                    </a:lnTo>
                    <a:lnTo>
                      <a:pt x="89" y="132"/>
                    </a:lnTo>
                    <a:lnTo>
                      <a:pt x="58" y="169"/>
                    </a:lnTo>
                    <a:lnTo>
                      <a:pt x="46" y="181"/>
                    </a:lnTo>
                    <a:lnTo>
                      <a:pt x="36" y="183"/>
                    </a:lnTo>
                    <a:lnTo>
                      <a:pt x="10" y="167"/>
                    </a:lnTo>
                    <a:lnTo>
                      <a:pt x="0" y="157"/>
                    </a:lnTo>
                    <a:lnTo>
                      <a:pt x="24" y="135"/>
                    </a:lnTo>
                    <a:lnTo>
                      <a:pt x="12" y="151"/>
                    </a:lnTo>
                    <a:lnTo>
                      <a:pt x="10" y="157"/>
                    </a:lnTo>
                    <a:lnTo>
                      <a:pt x="14" y="161"/>
                    </a:lnTo>
                    <a:lnTo>
                      <a:pt x="24" y="161"/>
                    </a:lnTo>
                    <a:lnTo>
                      <a:pt x="40" y="153"/>
                    </a:lnTo>
                    <a:lnTo>
                      <a:pt x="62" y="133"/>
                    </a:lnTo>
                    <a:lnTo>
                      <a:pt x="91" y="104"/>
                    </a:lnTo>
                    <a:lnTo>
                      <a:pt x="103" y="86"/>
                    </a:lnTo>
                    <a:lnTo>
                      <a:pt x="109" y="70"/>
                    </a:lnTo>
                    <a:lnTo>
                      <a:pt x="107" y="54"/>
                    </a:lnTo>
                    <a:lnTo>
                      <a:pt x="105" y="44"/>
                    </a:lnTo>
                    <a:lnTo>
                      <a:pt x="81" y="0"/>
                    </a:lnTo>
                  </a:path>
                </a:pathLst>
              </a:custGeom>
              <a:noFill/>
              <a:ln w="1588">
                <a:solidFill>
                  <a:srgbClr val="000000"/>
                </a:solidFill>
                <a:prstDash val="solid"/>
                <a:round/>
                <a:headEnd/>
                <a:tailEnd/>
              </a:ln>
            </p:spPr>
            <p:txBody>
              <a:bodyPr/>
              <a:lstStyle/>
              <a:p>
                <a:endParaRPr lang="en-US"/>
              </a:p>
            </p:txBody>
          </p:sp>
          <p:sp>
            <p:nvSpPr>
              <p:cNvPr id="431352" name="Freeform 248"/>
              <p:cNvSpPr>
                <a:spLocks/>
              </p:cNvSpPr>
              <p:nvPr/>
            </p:nvSpPr>
            <p:spPr bwMode="auto">
              <a:xfrm>
                <a:off x="4265" y="573"/>
                <a:ext cx="58" cy="120"/>
              </a:xfrm>
              <a:custGeom>
                <a:avLst/>
                <a:gdLst/>
                <a:ahLst/>
                <a:cxnLst>
                  <a:cxn ang="0">
                    <a:pos x="98" y="239"/>
                  </a:cxn>
                  <a:cxn ang="0">
                    <a:pos x="88" y="221"/>
                  </a:cxn>
                  <a:cxn ang="0">
                    <a:pos x="56" y="168"/>
                  </a:cxn>
                  <a:cxn ang="0">
                    <a:pos x="46" y="148"/>
                  </a:cxn>
                  <a:cxn ang="0">
                    <a:pos x="30" y="114"/>
                  </a:cxn>
                  <a:cxn ang="0">
                    <a:pos x="20" y="86"/>
                  </a:cxn>
                  <a:cxn ang="0">
                    <a:pos x="12" y="82"/>
                  </a:cxn>
                  <a:cxn ang="0">
                    <a:pos x="10" y="52"/>
                  </a:cxn>
                  <a:cxn ang="0">
                    <a:pos x="0" y="0"/>
                  </a:cxn>
                  <a:cxn ang="0">
                    <a:pos x="32" y="14"/>
                  </a:cxn>
                  <a:cxn ang="0">
                    <a:pos x="48" y="32"/>
                  </a:cxn>
                  <a:cxn ang="0">
                    <a:pos x="58" y="36"/>
                  </a:cxn>
                  <a:cxn ang="0">
                    <a:pos x="70" y="36"/>
                  </a:cxn>
                  <a:cxn ang="0">
                    <a:pos x="78" y="46"/>
                  </a:cxn>
                  <a:cxn ang="0">
                    <a:pos x="90" y="52"/>
                  </a:cxn>
                  <a:cxn ang="0">
                    <a:pos x="108" y="54"/>
                  </a:cxn>
                  <a:cxn ang="0">
                    <a:pos x="112" y="60"/>
                  </a:cxn>
                  <a:cxn ang="0">
                    <a:pos x="96" y="68"/>
                  </a:cxn>
                  <a:cxn ang="0">
                    <a:pos x="76" y="78"/>
                  </a:cxn>
                  <a:cxn ang="0">
                    <a:pos x="72" y="86"/>
                  </a:cxn>
                  <a:cxn ang="0">
                    <a:pos x="78" y="94"/>
                  </a:cxn>
                  <a:cxn ang="0">
                    <a:pos x="78" y="118"/>
                  </a:cxn>
                  <a:cxn ang="0">
                    <a:pos x="78" y="136"/>
                  </a:cxn>
                  <a:cxn ang="0">
                    <a:pos x="84" y="148"/>
                  </a:cxn>
                  <a:cxn ang="0">
                    <a:pos x="74" y="156"/>
                  </a:cxn>
                  <a:cxn ang="0">
                    <a:pos x="86" y="162"/>
                  </a:cxn>
                  <a:cxn ang="0">
                    <a:pos x="90" y="170"/>
                  </a:cxn>
                  <a:cxn ang="0">
                    <a:pos x="86" y="178"/>
                  </a:cxn>
                  <a:cxn ang="0">
                    <a:pos x="72" y="174"/>
                  </a:cxn>
                  <a:cxn ang="0">
                    <a:pos x="74" y="180"/>
                  </a:cxn>
                  <a:cxn ang="0">
                    <a:pos x="76" y="182"/>
                  </a:cxn>
                  <a:cxn ang="0">
                    <a:pos x="88" y="182"/>
                  </a:cxn>
                  <a:cxn ang="0">
                    <a:pos x="102" y="188"/>
                  </a:cxn>
                  <a:cxn ang="0">
                    <a:pos x="116" y="188"/>
                  </a:cxn>
                  <a:cxn ang="0">
                    <a:pos x="108" y="194"/>
                  </a:cxn>
                  <a:cxn ang="0">
                    <a:pos x="94" y="209"/>
                  </a:cxn>
                  <a:cxn ang="0">
                    <a:pos x="98" y="213"/>
                  </a:cxn>
                  <a:cxn ang="0">
                    <a:pos x="110" y="211"/>
                  </a:cxn>
                  <a:cxn ang="0">
                    <a:pos x="118" y="217"/>
                  </a:cxn>
                  <a:cxn ang="0">
                    <a:pos x="118" y="227"/>
                  </a:cxn>
                  <a:cxn ang="0">
                    <a:pos x="108" y="229"/>
                  </a:cxn>
                  <a:cxn ang="0">
                    <a:pos x="100" y="225"/>
                  </a:cxn>
                  <a:cxn ang="0">
                    <a:pos x="100" y="237"/>
                  </a:cxn>
                </a:cxnLst>
                <a:rect l="0" t="0" r="r" b="b"/>
                <a:pathLst>
                  <a:path w="118" h="241">
                    <a:moveTo>
                      <a:pt x="106" y="241"/>
                    </a:moveTo>
                    <a:lnTo>
                      <a:pt x="100" y="241"/>
                    </a:lnTo>
                    <a:lnTo>
                      <a:pt x="98" y="239"/>
                    </a:lnTo>
                    <a:lnTo>
                      <a:pt x="96" y="237"/>
                    </a:lnTo>
                    <a:lnTo>
                      <a:pt x="92" y="231"/>
                    </a:lnTo>
                    <a:lnTo>
                      <a:pt x="88" y="221"/>
                    </a:lnTo>
                    <a:lnTo>
                      <a:pt x="82" y="208"/>
                    </a:lnTo>
                    <a:lnTo>
                      <a:pt x="74" y="194"/>
                    </a:lnTo>
                    <a:lnTo>
                      <a:pt x="56" y="168"/>
                    </a:lnTo>
                    <a:lnTo>
                      <a:pt x="54" y="164"/>
                    </a:lnTo>
                    <a:lnTo>
                      <a:pt x="50" y="160"/>
                    </a:lnTo>
                    <a:lnTo>
                      <a:pt x="46" y="148"/>
                    </a:lnTo>
                    <a:lnTo>
                      <a:pt x="42" y="138"/>
                    </a:lnTo>
                    <a:lnTo>
                      <a:pt x="36" y="126"/>
                    </a:lnTo>
                    <a:lnTo>
                      <a:pt x="30" y="114"/>
                    </a:lnTo>
                    <a:lnTo>
                      <a:pt x="26" y="102"/>
                    </a:lnTo>
                    <a:lnTo>
                      <a:pt x="22" y="88"/>
                    </a:lnTo>
                    <a:lnTo>
                      <a:pt x="20" y="86"/>
                    </a:lnTo>
                    <a:lnTo>
                      <a:pt x="16" y="84"/>
                    </a:lnTo>
                    <a:lnTo>
                      <a:pt x="14" y="82"/>
                    </a:lnTo>
                    <a:lnTo>
                      <a:pt x="12" y="82"/>
                    </a:lnTo>
                    <a:lnTo>
                      <a:pt x="12" y="80"/>
                    </a:lnTo>
                    <a:lnTo>
                      <a:pt x="10" y="64"/>
                    </a:lnTo>
                    <a:lnTo>
                      <a:pt x="10" y="52"/>
                    </a:lnTo>
                    <a:lnTo>
                      <a:pt x="8" y="44"/>
                    </a:lnTo>
                    <a:lnTo>
                      <a:pt x="4" y="24"/>
                    </a:lnTo>
                    <a:lnTo>
                      <a:pt x="0" y="0"/>
                    </a:lnTo>
                    <a:lnTo>
                      <a:pt x="14" y="6"/>
                    </a:lnTo>
                    <a:lnTo>
                      <a:pt x="24" y="10"/>
                    </a:lnTo>
                    <a:lnTo>
                      <a:pt x="32" y="14"/>
                    </a:lnTo>
                    <a:lnTo>
                      <a:pt x="38" y="18"/>
                    </a:lnTo>
                    <a:lnTo>
                      <a:pt x="44" y="26"/>
                    </a:lnTo>
                    <a:lnTo>
                      <a:pt x="48" y="32"/>
                    </a:lnTo>
                    <a:lnTo>
                      <a:pt x="48" y="34"/>
                    </a:lnTo>
                    <a:lnTo>
                      <a:pt x="52" y="34"/>
                    </a:lnTo>
                    <a:lnTo>
                      <a:pt x="58" y="36"/>
                    </a:lnTo>
                    <a:lnTo>
                      <a:pt x="66" y="36"/>
                    </a:lnTo>
                    <a:lnTo>
                      <a:pt x="68" y="36"/>
                    </a:lnTo>
                    <a:lnTo>
                      <a:pt x="70" y="36"/>
                    </a:lnTo>
                    <a:lnTo>
                      <a:pt x="72" y="42"/>
                    </a:lnTo>
                    <a:lnTo>
                      <a:pt x="74" y="44"/>
                    </a:lnTo>
                    <a:lnTo>
                      <a:pt x="78" y="46"/>
                    </a:lnTo>
                    <a:lnTo>
                      <a:pt x="80" y="50"/>
                    </a:lnTo>
                    <a:lnTo>
                      <a:pt x="86" y="52"/>
                    </a:lnTo>
                    <a:lnTo>
                      <a:pt x="90" y="52"/>
                    </a:lnTo>
                    <a:lnTo>
                      <a:pt x="96" y="52"/>
                    </a:lnTo>
                    <a:lnTo>
                      <a:pt x="102" y="52"/>
                    </a:lnTo>
                    <a:lnTo>
                      <a:pt x="108" y="54"/>
                    </a:lnTo>
                    <a:lnTo>
                      <a:pt x="110" y="56"/>
                    </a:lnTo>
                    <a:lnTo>
                      <a:pt x="112" y="58"/>
                    </a:lnTo>
                    <a:lnTo>
                      <a:pt x="112" y="60"/>
                    </a:lnTo>
                    <a:lnTo>
                      <a:pt x="110" y="62"/>
                    </a:lnTo>
                    <a:lnTo>
                      <a:pt x="104" y="66"/>
                    </a:lnTo>
                    <a:lnTo>
                      <a:pt x="96" y="68"/>
                    </a:lnTo>
                    <a:lnTo>
                      <a:pt x="88" y="72"/>
                    </a:lnTo>
                    <a:lnTo>
                      <a:pt x="82" y="74"/>
                    </a:lnTo>
                    <a:lnTo>
                      <a:pt x="76" y="78"/>
                    </a:lnTo>
                    <a:lnTo>
                      <a:pt x="74" y="80"/>
                    </a:lnTo>
                    <a:lnTo>
                      <a:pt x="72" y="84"/>
                    </a:lnTo>
                    <a:lnTo>
                      <a:pt x="72" y="86"/>
                    </a:lnTo>
                    <a:lnTo>
                      <a:pt x="74" y="90"/>
                    </a:lnTo>
                    <a:lnTo>
                      <a:pt x="76" y="92"/>
                    </a:lnTo>
                    <a:lnTo>
                      <a:pt x="78" y="94"/>
                    </a:lnTo>
                    <a:lnTo>
                      <a:pt x="80" y="98"/>
                    </a:lnTo>
                    <a:lnTo>
                      <a:pt x="80" y="108"/>
                    </a:lnTo>
                    <a:lnTo>
                      <a:pt x="78" y="118"/>
                    </a:lnTo>
                    <a:lnTo>
                      <a:pt x="78" y="128"/>
                    </a:lnTo>
                    <a:lnTo>
                      <a:pt x="78" y="132"/>
                    </a:lnTo>
                    <a:lnTo>
                      <a:pt x="78" y="136"/>
                    </a:lnTo>
                    <a:lnTo>
                      <a:pt x="82" y="142"/>
                    </a:lnTo>
                    <a:lnTo>
                      <a:pt x="84" y="146"/>
                    </a:lnTo>
                    <a:lnTo>
                      <a:pt x="84" y="148"/>
                    </a:lnTo>
                    <a:lnTo>
                      <a:pt x="80" y="150"/>
                    </a:lnTo>
                    <a:lnTo>
                      <a:pt x="76" y="154"/>
                    </a:lnTo>
                    <a:lnTo>
                      <a:pt x="74" y="156"/>
                    </a:lnTo>
                    <a:lnTo>
                      <a:pt x="76" y="158"/>
                    </a:lnTo>
                    <a:lnTo>
                      <a:pt x="80" y="160"/>
                    </a:lnTo>
                    <a:lnTo>
                      <a:pt x="86" y="162"/>
                    </a:lnTo>
                    <a:lnTo>
                      <a:pt x="90" y="162"/>
                    </a:lnTo>
                    <a:lnTo>
                      <a:pt x="90" y="166"/>
                    </a:lnTo>
                    <a:lnTo>
                      <a:pt x="90" y="170"/>
                    </a:lnTo>
                    <a:lnTo>
                      <a:pt x="90" y="174"/>
                    </a:lnTo>
                    <a:lnTo>
                      <a:pt x="90" y="176"/>
                    </a:lnTo>
                    <a:lnTo>
                      <a:pt x="86" y="178"/>
                    </a:lnTo>
                    <a:lnTo>
                      <a:pt x="82" y="178"/>
                    </a:lnTo>
                    <a:lnTo>
                      <a:pt x="78" y="176"/>
                    </a:lnTo>
                    <a:lnTo>
                      <a:pt x="72" y="174"/>
                    </a:lnTo>
                    <a:lnTo>
                      <a:pt x="72" y="176"/>
                    </a:lnTo>
                    <a:lnTo>
                      <a:pt x="74" y="178"/>
                    </a:lnTo>
                    <a:lnTo>
                      <a:pt x="74" y="180"/>
                    </a:lnTo>
                    <a:lnTo>
                      <a:pt x="74" y="188"/>
                    </a:lnTo>
                    <a:lnTo>
                      <a:pt x="74" y="184"/>
                    </a:lnTo>
                    <a:lnTo>
                      <a:pt x="76" y="182"/>
                    </a:lnTo>
                    <a:lnTo>
                      <a:pt x="78" y="180"/>
                    </a:lnTo>
                    <a:lnTo>
                      <a:pt x="84" y="180"/>
                    </a:lnTo>
                    <a:lnTo>
                      <a:pt x="88" y="182"/>
                    </a:lnTo>
                    <a:lnTo>
                      <a:pt x="92" y="186"/>
                    </a:lnTo>
                    <a:lnTo>
                      <a:pt x="98" y="188"/>
                    </a:lnTo>
                    <a:lnTo>
                      <a:pt x="102" y="188"/>
                    </a:lnTo>
                    <a:lnTo>
                      <a:pt x="110" y="188"/>
                    </a:lnTo>
                    <a:lnTo>
                      <a:pt x="114" y="188"/>
                    </a:lnTo>
                    <a:lnTo>
                      <a:pt x="116" y="188"/>
                    </a:lnTo>
                    <a:lnTo>
                      <a:pt x="116" y="190"/>
                    </a:lnTo>
                    <a:lnTo>
                      <a:pt x="112" y="192"/>
                    </a:lnTo>
                    <a:lnTo>
                      <a:pt x="108" y="194"/>
                    </a:lnTo>
                    <a:lnTo>
                      <a:pt x="104" y="196"/>
                    </a:lnTo>
                    <a:lnTo>
                      <a:pt x="98" y="204"/>
                    </a:lnTo>
                    <a:lnTo>
                      <a:pt x="94" y="209"/>
                    </a:lnTo>
                    <a:lnTo>
                      <a:pt x="92" y="215"/>
                    </a:lnTo>
                    <a:lnTo>
                      <a:pt x="94" y="213"/>
                    </a:lnTo>
                    <a:lnTo>
                      <a:pt x="98" y="213"/>
                    </a:lnTo>
                    <a:lnTo>
                      <a:pt x="102" y="211"/>
                    </a:lnTo>
                    <a:lnTo>
                      <a:pt x="106" y="211"/>
                    </a:lnTo>
                    <a:lnTo>
                      <a:pt x="110" y="211"/>
                    </a:lnTo>
                    <a:lnTo>
                      <a:pt x="114" y="213"/>
                    </a:lnTo>
                    <a:lnTo>
                      <a:pt x="118" y="215"/>
                    </a:lnTo>
                    <a:lnTo>
                      <a:pt x="118" y="217"/>
                    </a:lnTo>
                    <a:lnTo>
                      <a:pt x="118" y="219"/>
                    </a:lnTo>
                    <a:lnTo>
                      <a:pt x="118" y="225"/>
                    </a:lnTo>
                    <a:lnTo>
                      <a:pt x="118" y="227"/>
                    </a:lnTo>
                    <a:lnTo>
                      <a:pt x="116" y="229"/>
                    </a:lnTo>
                    <a:lnTo>
                      <a:pt x="112" y="229"/>
                    </a:lnTo>
                    <a:lnTo>
                      <a:pt x="108" y="229"/>
                    </a:lnTo>
                    <a:lnTo>
                      <a:pt x="106" y="227"/>
                    </a:lnTo>
                    <a:lnTo>
                      <a:pt x="102" y="225"/>
                    </a:lnTo>
                    <a:lnTo>
                      <a:pt x="100" y="225"/>
                    </a:lnTo>
                    <a:lnTo>
                      <a:pt x="98" y="229"/>
                    </a:lnTo>
                    <a:lnTo>
                      <a:pt x="98" y="235"/>
                    </a:lnTo>
                    <a:lnTo>
                      <a:pt x="100" y="237"/>
                    </a:lnTo>
                    <a:lnTo>
                      <a:pt x="104" y="241"/>
                    </a:lnTo>
                    <a:lnTo>
                      <a:pt x="106" y="241"/>
                    </a:lnTo>
                    <a:close/>
                  </a:path>
                </a:pathLst>
              </a:custGeom>
              <a:solidFill>
                <a:srgbClr val="FFE6CC"/>
              </a:solidFill>
              <a:ln w="9525">
                <a:noFill/>
                <a:round/>
                <a:headEnd/>
                <a:tailEnd/>
              </a:ln>
            </p:spPr>
            <p:txBody>
              <a:bodyPr/>
              <a:lstStyle/>
              <a:p>
                <a:endParaRPr lang="en-US"/>
              </a:p>
            </p:txBody>
          </p:sp>
          <p:sp>
            <p:nvSpPr>
              <p:cNvPr id="431353" name="Freeform 249"/>
              <p:cNvSpPr>
                <a:spLocks/>
              </p:cNvSpPr>
              <p:nvPr/>
            </p:nvSpPr>
            <p:spPr bwMode="auto">
              <a:xfrm>
                <a:off x="4307" y="659"/>
                <a:ext cx="27" cy="7"/>
              </a:xfrm>
              <a:custGeom>
                <a:avLst/>
                <a:gdLst/>
                <a:ahLst/>
                <a:cxnLst>
                  <a:cxn ang="0">
                    <a:pos x="18" y="14"/>
                  </a:cxn>
                  <a:cxn ang="0">
                    <a:pos x="16" y="14"/>
                  </a:cxn>
                  <a:cxn ang="0">
                    <a:pos x="14" y="14"/>
                  </a:cxn>
                  <a:cxn ang="0">
                    <a:pos x="8" y="12"/>
                  </a:cxn>
                  <a:cxn ang="0">
                    <a:pos x="4" y="8"/>
                  </a:cxn>
                  <a:cxn ang="0">
                    <a:pos x="0" y="6"/>
                  </a:cxn>
                  <a:cxn ang="0">
                    <a:pos x="4" y="6"/>
                  </a:cxn>
                  <a:cxn ang="0">
                    <a:pos x="8" y="8"/>
                  </a:cxn>
                  <a:cxn ang="0">
                    <a:pos x="12" y="10"/>
                  </a:cxn>
                  <a:cxn ang="0">
                    <a:pos x="14" y="12"/>
                  </a:cxn>
                  <a:cxn ang="0">
                    <a:pos x="16" y="12"/>
                  </a:cxn>
                  <a:cxn ang="0">
                    <a:pos x="26" y="8"/>
                  </a:cxn>
                  <a:cxn ang="0">
                    <a:pos x="32" y="6"/>
                  </a:cxn>
                  <a:cxn ang="0">
                    <a:pos x="36" y="4"/>
                  </a:cxn>
                  <a:cxn ang="0">
                    <a:pos x="46" y="2"/>
                  </a:cxn>
                  <a:cxn ang="0">
                    <a:pos x="52" y="0"/>
                  </a:cxn>
                  <a:cxn ang="0">
                    <a:pos x="54" y="0"/>
                  </a:cxn>
                  <a:cxn ang="0">
                    <a:pos x="56" y="0"/>
                  </a:cxn>
                  <a:cxn ang="0">
                    <a:pos x="52" y="0"/>
                  </a:cxn>
                  <a:cxn ang="0">
                    <a:pos x="46" y="2"/>
                  </a:cxn>
                  <a:cxn ang="0">
                    <a:pos x="34" y="8"/>
                  </a:cxn>
                  <a:cxn ang="0">
                    <a:pos x="26" y="12"/>
                  </a:cxn>
                  <a:cxn ang="0">
                    <a:pos x="18" y="14"/>
                  </a:cxn>
                </a:cxnLst>
                <a:rect l="0" t="0" r="r" b="b"/>
                <a:pathLst>
                  <a:path w="56" h="14">
                    <a:moveTo>
                      <a:pt x="18" y="14"/>
                    </a:moveTo>
                    <a:lnTo>
                      <a:pt x="16" y="14"/>
                    </a:lnTo>
                    <a:lnTo>
                      <a:pt x="14" y="14"/>
                    </a:lnTo>
                    <a:lnTo>
                      <a:pt x="8" y="12"/>
                    </a:lnTo>
                    <a:lnTo>
                      <a:pt x="4" y="8"/>
                    </a:lnTo>
                    <a:lnTo>
                      <a:pt x="0" y="6"/>
                    </a:lnTo>
                    <a:lnTo>
                      <a:pt x="4" y="6"/>
                    </a:lnTo>
                    <a:lnTo>
                      <a:pt x="8" y="8"/>
                    </a:lnTo>
                    <a:lnTo>
                      <a:pt x="12" y="10"/>
                    </a:lnTo>
                    <a:lnTo>
                      <a:pt x="14" y="12"/>
                    </a:lnTo>
                    <a:lnTo>
                      <a:pt x="16" y="12"/>
                    </a:lnTo>
                    <a:lnTo>
                      <a:pt x="26" y="8"/>
                    </a:lnTo>
                    <a:lnTo>
                      <a:pt x="32" y="6"/>
                    </a:lnTo>
                    <a:lnTo>
                      <a:pt x="36" y="4"/>
                    </a:lnTo>
                    <a:lnTo>
                      <a:pt x="46" y="2"/>
                    </a:lnTo>
                    <a:lnTo>
                      <a:pt x="52" y="0"/>
                    </a:lnTo>
                    <a:lnTo>
                      <a:pt x="54" y="0"/>
                    </a:lnTo>
                    <a:lnTo>
                      <a:pt x="56" y="0"/>
                    </a:lnTo>
                    <a:lnTo>
                      <a:pt x="52" y="0"/>
                    </a:lnTo>
                    <a:lnTo>
                      <a:pt x="46" y="2"/>
                    </a:lnTo>
                    <a:lnTo>
                      <a:pt x="34" y="8"/>
                    </a:lnTo>
                    <a:lnTo>
                      <a:pt x="26" y="12"/>
                    </a:lnTo>
                    <a:lnTo>
                      <a:pt x="18" y="14"/>
                    </a:lnTo>
                    <a:close/>
                  </a:path>
                </a:pathLst>
              </a:custGeom>
              <a:solidFill>
                <a:srgbClr val="282828"/>
              </a:solidFill>
              <a:ln w="9525">
                <a:noFill/>
                <a:round/>
                <a:headEnd/>
                <a:tailEnd/>
              </a:ln>
            </p:spPr>
            <p:txBody>
              <a:bodyPr/>
              <a:lstStyle/>
              <a:p>
                <a:endParaRPr lang="en-US"/>
              </a:p>
            </p:txBody>
          </p:sp>
          <p:sp>
            <p:nvSpPr>
              <p:cNvPr id="431354" name="Freeform 250"/>
              <p:cNvSpPr>
                <a:spLocks/>
              </p:cNvSpPr>
              <p:nvPr/>
            </p:nvSpPr>
            <p:spPr bwMode="auto">
              <a:xfrm>
                <a:off x="4265" y="573"/>
                <a:ext cx="52" cy="120"/>
              </a:xfrm>
              <a:custGeom>
                <a:avLst/>
                <a:gdLst/>
                <a:ahLst/>
                <a:cxnLst>
                  <a:cxn ang="0">
                    <a:pos x="98" y="229"/>
                  </a:cxn>
                  <a:cxn ang="0">
                    <a:pos x="100" y="237"/>
                  </a:cxn>
                  <a:cxn ang="0">
                    <a:pos x="106" y="241"/>
                  </a:cxn>
                  <a:cxn ang="0">
                    <a:pos x="100" y="241"/>
                  </a:cxn>
                  <a:cxn ang="0">
                    <a:pos x="96" y="237"/>
                  </a:cxn>
                  <a:cxn ang="0">
                    <a:pos x="88" y="221"/>
                  </a:cxn>
                  <a:cxn ang="0">
                    <a:pos x="56" y="168"/>
                  </a:cxn>
                  <a:cxn ang="0">
                    <a:pos x="46" y="148"/>
                  </a:cxn>
                  <a:cxn ang="0">
                    <a:pos x="36" y="126"/>
                  </a:cxn>
                  <a:cxn ang="0">
                    <a:pos x="22" y="88"/>
                  </a:cxn>
                  <a:cxn ang="0">
                    <a:pos x="16" y="84"/>
                  </a:cxn>
                  <a:cxn ang="0">
                    <a:pos x="14" y="82"/>
                  </a:cxn>
                  <a:cxn ang="0">
                    <a:pos x="12" y="78"/>
                  </a:cxn>
                  <a:cxn ang="0">
                    <a:pos x="10" y="62"/>
                  </a:cxn>
                  <a:cxn ang="0">
                    <a:pos x="8" y="44"/>
                  </a:cxn>
                  <a:cxn ang="0">
                    <a:pos x="0" y="0"/>
                  </a:cxn>
                </a:cxnLst>
                <a:rect l="0" t="0" r="r" b="b"/>
                <a:pathLst>
                  <a:path w="106" h="241">
                    <a:moveTo>
                      <a:pt x="98" y="229"/>
                    </a:moveTo>
                    <a:lnTo>
                      <a:pt x="100" y="237"/>
                    </a:lnTo>
                    <a:lnTo>
                      <a:pt x="106" y="241"/>
                    </a:lnTo>
                    <a:lnTo>
                      <a:pt x="100" y="241"/>
                    </a:lnTo>
                    <a:lnTo>
                      <a:pt x="96" y="237"/>
                    </a:lnTo>
                    <a:lnTo>
                      <a:pt x="88" y="221"/>
                    </a:lnTo>
                    <a:lnTo>
                      <a:pt x="56" y="168"/>
                    </a:lnTo>
                    <a:lnTo>
                      <a:pt x="46" y="148"/>
                    </a:lnTo>
                    <a:lnTo>
                      <a:pt x="36" y="126"/>
                    </a:lnTo>
                    <a:lnTo>
                      <a:pt x="22" y="88"/>
                    </a:lnTo>
                    <a:lnTo>
                      <a:pt x="16" y="84"/>
                    </a:lnTo>
                    <a:lnTo>
                      <a:pt x="14" y="82"/>
                    </a:lnTo>
                    <a:lnTo>
                      <a:pt x="12" y="78"/>
                    </a:lnTo>
                    <a:lnTo>
                      <a:pt x="10" y="62"/>
                    </a:lnTo>
                    <a:lnTo>
                      <a:pt x="8" y="44"/>
                    </a:lnTo>
                    <a:lnTo>
                      <a:pt x="0" y="0"/>
                    </a:lnTo>
                  </a:path>
                </a:pathLst>
              </a:custGeom>
              <a:noFill/>
              <a:ln w="1588">
                <a:solidFill>
                  <a:srgbClr val="000000"/>
                </a:solidFill>
                <a:prstDash val="solid"/>
                <a:round/>
                <a:headEnd/>
                <a:tailEnd/>
              </a:ln>
            </p:spPr>
            <p:txBody>
              <a:bodyPr/>
              <a:lstStyle/>
              <a:p>
                <a:endParaRPr lang="en-US"/>
              </a:p>
            </p:txBody>
          </p:sp>
          <p:sp>
            <p:nvSpPr>
              <p:cNvPr id="431355" name="Freeform 251"/>
              <p:cNvSpPr>
                <a:spLocks/>
              </p:cNvSpPr>
              <p:nvPr/>
            </p:nvSpPr>
            <p:spPr bwMode="auto">
              <a:xfrm>
                <a:off x="4288" y="558"/>
                <a:ext cx="64" cy="134"/>
              </a:xfrm>
              <a:custGeom>
                <a:avLst/>
                <a:gdLst/>
                <a:ahLst/>
                <a:cxnLst>
                  <a:cxn ang="0">
                    <a:pos x="16" y="62"/>
                  </a:cxn>
                  <a:cxn ang="0">
                    <a:pos x="36" y="76"/>
                  </a:cxn>
                  <a:cxn ang="0">
                    <a:pos x="64" y="76"/>
                  </a:cxn>
                  <a:cxn ang="0">
                    <a:pos x="78" y="84"/>
                  </a:cxn>
                  <a:cxn ang="0">
                    <a:pos x="70" y="96"/>
                  </a:cxn>
                  <a:cxn ang="0">
                    <a:pos x="36" y="106"/>
                  </a:cxn>
                  <a:cxn ang="0">
                    <a:pos x="26" y="114"/>
                  </a:cxn>
                  <a:cxn ang="0">
                    <a:pos x="38" y="118"/>
                  </a:cxn>
                  <a:cxn ang="0">
                    <a:pos x="46" y="130"/>
                  </a:cxn>
                  <a:cxn ang="0">
                    <a:pos x="64" y="138"/>
                  </a:cxn>
                  <a:cxn ang="0">
                    <a:pos x="68" y="158"/>
                  </a:cxn>
                  <a:cxn ang="0">
                    <a:pos x="64" y="166"/>
                  </a:cxn>
                  <a:cxn ang="0">
                    <a:pos x="66" y="172"/>
                  </a:cxn>
                  <a:cxn ang="0">
                    <a:pos x="58" y="182"/>
                  </a:cxn>
                  <a:cxn ang="0">
                    <a:pos x="32" y="186"/>
                  </a:cxn>
                  <a:cxn ang="0">
                    <a:pos x="42" y="192"/>
                  </a:cxn>
                  <a:cxn ang="0">
                    <a:pos x="46" y="206"/>
                  </a:cxn>
                  <a:cxn ang="0">
                    <a:pos x="48" y="212"/>
                  </a:cxn>
                  <a:cxn ang="0">
                    <a:pos x="50" y="194"/>
                  </a:cxn>
                  <a:cxn ang="0">
                    <a:pos x="80" y="206"/>
                  </a:cxn>
                  <a:cxn ang="0">
                    <a:pos x="98" y="212"/>
                  </a:cxn>
                  <a:cxn ang="0">
                    <a:pos x="98" y="224"/>
                  </a:cxn>
                  <a:cxn ang="0">
                    <a:pos x="82" y="232"/>
                  </a:cxn>
                  <a:cxn ang="0">
                    <a:pos x="54" y="234"/>
                  </a:cxn>
                  <a:cxn ang="0">
                    <a:pos x="56" y="239"/>
                  </a:cxn>
                  <a:cxn ang="0">
                    <a:pos x="82" y="245"/>
                  </a:cxn>
                  <a:cxn ang="0">
                    <a:pos x="80" y="261"/>
                  </a:cxn>
                  <a:cxn ang="0">
                    <a:pos x="68" y="267"/>
                  </a:cxn>
                  <a:cxn ang="0">
                    <a:pos x="58" y="269"/>
                  </a:cxn>
                  <a:cxn ang="0">
                    <a:pos x="78" y="269"/>
                  </a:cxn>
                  <a:cxn ang="0">
                    <a:pos x="96" y="269"/>
                  </a:cxn>
                  <a:cxn ang="0">
                    <a:pos x="122" y="253"/>
                  </a:cxn>
                  <a:cxn ang="0">
                    <a:pos x="98" y="253"/>
                  </a:cxn>
                  <a:cxn ang="0">
                    <a:pos x="106" y="230"/>
                  </a:cxn>
                  <a:cxn ang="0">
                    <a:pos x="112" y="212"/>
                  </a:cxn>
                  <a:cxn ang="0">
                    <a:pos x="104" y="188"/>
                  </a:cxn>
                  <a:cxn ang="0">
                    <a:pos x="92" y="188"/>
                  </a:cxn>
                  <a:cxn ang="0">
                    <a:pos x="82" y="174"/>
                  </a:cxn>
                  <a:cxn ang="0">
                    <a:pos x="78" y="140"/>
                  </a:cxn>
                  <a:cxn ang="0">
                    <a:pos x="100" y="136"/>
                  </a:cxn>
                  <a:cxn ang="0">
                    <a:pos x="114" y="122"/>
                  </a:cxn>
                  <a:cxn ang="0">
                    <a:pos x="122" y="102"/>
                  </a:cxn>
                  <a:cxn ang="0">
                    <a:pos x="126" y="92"/>
                  </a:cxn>
                  <a:cxn ang="0">
                    <a:pos x="102" y="96"/>
                  </a:cxn>
                  <a:cxn ang="0">
                    <a:pos x="102" y="82"/>
                  </a:cxn>
                  <a:cxn ang="0">
                    <a:pos x="114" y="34"/>
                  </a:cxn>
                  <a:cxn ang="0">
                    <a:pos x="114" y="18"/>
                  </a:cxn>
                  <a:cxn ang="0">
                    <a:pos x="86" y="2"/>
                  </a:cxn>
                  <a:cxn ang="0">
                    <a:pos x="38" y="10"/>
                  </a:cxn>
                  <a:cxn ang="0">
                    <a:pos x="4" y="32"/>
                  </a:cxn>
                  <a:cxn ang="0">
                    <a:pos x="0" y="48"/>
                  </a:cxn>
                </a:cxnLst>
                <a:rect l="0" t="0" r="r" b="b"/>
                <a:pathLst>
                  <a:path w="130" h="269">
                    <a:moveTo>
                      <a:pt x="2" y="54"/>
                    </a:moveTo>
                    <a:lnTo>
                      <a:pt x="6" y="58"/>
                    </a:lnTo>
                    <a:lnTo>
                      <a:pt x="8" y="60"/>
                    </a:lnTo>
                    <a:lnTo>
                      <a:pt x="16" y="62"/>
                    </a:lnTo>
                    <a:lnTo>
                      <a:pt x="22" y="62"/>
                    </a:lnTo>
                    <a:lnTo>
                      <a:pt x="24" y="64"/>
                    </a:lnTo>
                    <a:lnTo>
                      <a:pt x="30" y="72"/>
                    </a:lnTo>
                    <a:lnTo>
                      <a:pt x="36" y="76"/>
                    </a:lnTo>
                    <a:lnTo>
                      <a:pt x="38" y="78"/>
                    </a:lnTo>
                    <a:lnTo>
                      <a:pt x="42" y="78"/>
                    </a:lnTo>
                    <a:lnTo>
                      <a:pt x="52" y="76"/>
                    </a:lnTo>
                    <a:lnTo>
                      <a:pt x="64" y="76"/>
                    </a:lnTo>
                    <a:lnTo>
                      <a:pt x="70" y="78"/>
                    </a:lnTo>
                    <a:lnTo>
                      <a:pt x="74" y="80"/>
                    </a:lnTo>
                    <a:lnTo>
                      <a:pt x="76" y="82"/>
                    </a:lnTo>
                    <a:lnTo>
                      <a:pt x="78" y="84"/>
                    </a:lnTo>
                    <a:lnTo>
                      <a:pt x="78" y="90"/>
                    </a:lnTo>
                    <a:lnTo>
                      <a:pt x="76" y="90"/>
                    </a:lnTo>
                    <a:lnTo>
                      <a:pt x="74" y="92"/>
                    </a:lnTo>
                    <a:lnTo>
                      <a:pt x="70" y="96"/>
                    </a:lnTo>
                    <a:lnTo>
                      <a:pt x="62" y="100"/>
                    </a:lnTo>
                    <a:lnTo>
                      <a:pt x="54" y="102"/>
                    </a:lnTo>
                    <a:lnTo>
                      <a:pt x="46" y="104"/>
                    </a:lnTo>
                    <a:lnTo>
                      <a:pt x="36" y="106"/>
                    </a:lnTo>
                    <a:lnTo>
                      <a:pt x="32" y="108"/>
                    </a:lnTo>
                    <a:lnTo>
                      <a:pt x="30" y="110"/>
                    </a:lnTo>
                    <a:lnTo>
                      <a:pt x="28" y="112"/>
                    </a:lnTo>
                    <a:lnTo>
                      <a:pt x="26" y="114"/>
                    </a:lnTo>
                    <a:lnTo>
                      <a:pt x="28" y="116"/>
                    </a:lnTo>
                    <a:lnTo>
                      <a:pt x="28" y="118"/>
                    </a:lnTo>
                    <a:lnTo>
                      <a:pt x="32" y="118"/>
                    </a:lnTo>
                    <a:lnTo>
                      <a:pt x="38" y="118"/>
                    </a:lnTo>
                    <a:lnTo>
                      <a:pt x="38" y="120"/>
                    </a:lnTo>
                    <a:lnTo>
                      <a:pt x="40" y="122"/>
                    </a:lnTo>
                    <a:lnTo>
                      <a:pt x="42" y="126"/>
                    </a:lnTo>
                    <a:lnTo>
                      <a:pt x="46" y="130"/>
                    </a:lnTo>
                    <a:lnTo>
                      <a:pt x="50" y="132"/>
                    </a:lnTo>
                    <a:lnTo>
                      <a:pt x="54" y="134"/>
                    </a:lnTo>
                    <a:lnTo>
                      <a:pt x="60" y="136"/>
                    </a:lnTo>
                    <a:lnTo>
                      <a:pt x="64" y="138"/>
                    </a:lnTo>
                    <a:lnTo>
                      <a:pt x="64" y="140"/>
                    </a:lnTo>
                    <a:lnTo>
                      <a:pt x="66" y="142"/>
                    </a:lnTo>
                    <a:lnTo>
                      <a:pt x="66" y="150"/>
                    </a:lnTo>
                    <a:lnTo>
                      <a:pt x="68" y="158"/>
                    </a:lnTo>
                    <a:lnTo>
                      <a:pt x="68" y="164"/>
                    </a:lnTo>
                    <a:lnTo>
                      <a:pt x="68" y="166"/>
                    </a:lnTo>
                    <a:lnTo>
                      <a:pt x="66" y="168"/>
                    </a:lnTo>
                    <a:lnTo>
                      <a:pt x="64" y="166"/>
                    </a:lnTo>
                    <a:lnTo>
                      <a:pt x="62" y="164"/>
                    </a:lnTo>
                    <a:lnTo>
                      <a:pt x="56" y="164"/>
                    </a:lnTo>
                    <a:lnTo>
                      <a:pt x="64" y="168"/>
                    </a:lnTo>
                    <a:lnTo>
                      <a:pt x="66" y="172"/>
                    </a:lnTo>
                    <a:lnTo>
                      <a:pt x="66" y="176"/>
                    </a:lnTo>
                    <a:lnTo>
                      <a:pt x="66" y="178"/>
                    </a:lnTo>
                    <a:lnTo>
                      <a:pt x="64" y="180"/>
                    </a:lnTo>
                    <a:lnTo>
                      <a:pt x="58" y="182"/>
                    </a:lnTo>
                    <a:lnTo>
                      <a:pt x="48" y="186"/>
                    </a:lnTo>
                    <a:lnTo>
                      <a:pt x="40" y="188"/>
                    </a:lnTo>
                    <a:lnTo>
                      <a:pt x="34" y="186"/>
                    </a:lnTo>
                    <a:lnTo>
                      <a:pt x="32" y="186"/>
                    </a:lnTo>
                    <a:lnTo>
                      <a:pt x="32" y="188"/>
                    </a:lnTo>
                    <a:lnTo>
                      <a:pt x="34" y="190"/>
                    </a:lnTo>
                    <a:lnTo>
                      <a:pt x="40" y="192"/>
                    </a:lnTo>
                    <a:lnTo>
                      <a:pt x="42" y="192"/>
                    </a:lnTo>
                    <a:lnTo>
                      <a:pt x="44" y="192"/>
                    </a:lnTo>
                    <a:lnTo>
                      <a:pt x="44" y="194"/>
                    </a:lnTo>
                    <a:lnTo>
                      <a:pt x="46" y="198"/>
                    </a:lnTo>
                    <a:lnTo>
                      <a:pt x="46" y="206"/>
                    </a:lnTo>
                    <a:lnTo>
                      <a:pt x="44" y="208"/>
                    </a:lnTo>
                    <a:lnTo>
                      <a:pt x="44" y="210"/>
                    </a:lnTo>
                    <a:lnTo>
                      <a:pt x="44" y="212"/>
                    </a:lnTo>
                    <a:lnTo>
                      <a:pt x="48" y="212"/>
                    </a:lnTo>
                    <a:lnTo>
                      <a:pt x="50" y="210"/>
                    </a:lnTo>
                    <a:lnTo>
                      <a:pt x="50" y="206"/>
                    </a:lnTo>
                    <a:lnTo>
                      <a:pt x="50" y="202"/>
                    </a:lnTo>
                    <a:lnTo>
                      <a:pt x="50" y="194"/>
                    </a:lnTo>
                    <a:lnTo>
                      <a:pt x="58" y="204"/>
                    </a:lnTo>
                    <a:lnTo>
                      <a:pt x="62" y="206"/>
                    </a:lnTo>
                    <a:lnTo>
                      <a:pt x="66" y="208"/>
                    </a:lnTo>
                    <a:lnTo>
                      <a:pt x="80" y="206"/>
                    </a:lnTo>
                    <a:lnTo>
                      <a:pt x="88" y="204"/>
                    </a:lnTo>
                    <a:lnTo>
                      <a:pt x="92" y="206"/>
                    </a:lnTo>
                    <a:lnTo>
                      <a:pt x="96" y="206"/>
                    </a:lnTo>
                    <a:lnTo>
                      <a:pt x="98" y="212"/>
                    </a:lnTo>
                    <a:lnTo>
                      <a:pt x="100" y="214"/>
                    </a:lnTo>
                    <a:lnTo>
                      <a:pt x="100" y="218"/>
                    </a:lnTo>
                    <a:lnTo>
                      <a:pt x="100" y="220"/>
                    </a:lnTo>
                    <a:lnTo>
                      <a:pt x="98" y="224"/>
                    </a:lnTo>
                    <a:lnTo>
                      <a:pt x="96" y="226"/>
                    </a:lnTo>
                    <a:lnTo>
                      <a:pt x="90" y="230"/>
                    </a:lnTo>
                    <a:lnTo>
                      <a:pt x="86" y="230"/>
                    </a:lnTo>
                    <a:lnTo>
                      <a:pt x="82" y="232"/>
                    </a:lnTo>
                    <a:lnTo>
                      <a:pt x="72" y="230"/>
                    </a:lnTo>
                    <a:lnTo>
                      <a:pt x="64" y="230"/>
                    </a:lnTo>
                    <a:lnTo>
                      <a:pt x="58" y="232"/>
                    </a:lnTo>
                    <a:lnTo>
                      <a:pt x="54" y="234"/>
                    </a:lnTo>
                    <a:lnTo>
                      <a:pt x="52" y="238"/>
                    </a:lnTo>
                    <a:lnTo>
                      <a:pt x="48" y="241"/>
                    </a:lnTo>
                    <a:lnTo>
                      <a:pt x="52" y="241"/>
                    </a:lnTo>
                    <a:lnTo>
                      <a:pt x="56" y="239"/>
                    </a:lnTo>
                    <a:lnTo>
                      <a:pt x="68" y="239"/>
                    </a:lnTo>
                    <a:lnTo>
                      <a:pt x="74" y="241"/>
                    </a:lnTo>
                    <a:lnTo>
                      <a:pt x="78" y="243"/>
                    </a:lnTo>
                    <a:lnTo>
                      <a:pt x="82" y="245"/>
                    </a:lnTo>
                    <a:lnTo>
                      <a:pt x="82" y="247"/>
                    </a:lnTo>
                    <a:lnTo>
                      <a:pt x="82" y="249"/>
                    </a:lnTo>
                    <a:lnTo>
                      <a:pt x="82" y="257"/>
                    </a:lnTo>
                    <a:lnTo>
                      <a:pt x="80" y="261"/>
                    </a:lnTo>
                    <a:lnTo>
                      <a:pt x="78" y="263"/>
                    </a:lnTo>
                    <a:lnTo>
                      <a:pt x="76" y="265"/>
                    </a:lnTo>
                    <a:lnTo>
                      <a:pt x="74" y="267"/>
                    </a:lnTo>
                    <a:lnTo>
                      <a:pt x="68" y="267"/>
                    </a:lnTo>
                    <a:lnTo>
                      <a:pt x="64" y="267"/>
                    </a:lnTo>
                    <a:lnTo>
                      <a:pt x="60" y="265"/>
                    </a:lnTo>
                    <a:lnTo>
                      <a:pt x="56" y="265"/>
                    </a:lnTo>
                    <a:lnTo>
                      <a:pt x="58" y="269"/>
                    </a:lnTo>
                    <a:lnTo>
                      <a:pt x="60" y="269"/>
                    </a:lnTo>
                    <a:lnTo>
                      <a:pt x="64" y="269"/>
                    </a:lnTo>
                    <a:lnTo>
                      <a:pt x="70" y="269"/>
                    </a:lnTo>
                    <a:lnTo>
                      <a:pt x="78" y="269"/>
                    </a:lnTo>
                    <a:lnTo>
                      <a:pt x="84" y="269"/>
                    </a:lnTo>
                    <a:lnTo>
                      <a:pt x="88" y="269"/>
                    </a:lnTo>
                    <a:lnTo>
                      <a:pt x="92" y="269"/>
                    </a:lnTo>
                    <a:lnTo>
                      <a:pt x="96" y="269"/>
                    </a:lnTo>
                    <a:lnTo>
                      <a:pt x="104" y="265"/>
                    </a:lnTo>
                    <a:lnTo>
                      <a:pt x="112" y="261"/>
                    </a:lnTo>
                    <a:lnTo>
                      <a:pt x="118" y="257"/>
                    </a:lnTo>
                    <a:lnTo>
                      <a:pt x="122" y="253"/>
                    </a:lnTo>
                    <a:lnTo>
                      <a:pt x="114" y="255"/>
                    </a:lnTo>
                    <a:lnTo>
                      <a:pt x="108" y="255"/>
                    </a:lnTo>
                    <a:lnTo>
                      <a:pt x="102" y="255"/>
                    </a:lnTo>
                    <a:lnTo>
                      <a:pt x="98" y="253"/>
                    </a:lnTo>
                    <a:lnTo>
                      <a:pt x="98" y="249"/>
                    </a:lnTo>
                    <a:lnTo>
                      <a:pt x="98" y="243"/>
                    </a:lnTo>
                    <a:lnTo>
                      <a:pt x="100" y="238"/>
                    </a:lnTo>
                    <a:lnTo>
                      <a:pt x="106" y="230"/>
                    </a:lnTo>
                    <a:lnTo>
                      <a:pt x="108" y="226"/>
                    </a:lnTo>
                    <a:lnTo>
                      <a:pt x="110" y="222"/>
                    </a:lnTo>
                    <a:lnTo>
                      <a:pt x="112" y="218"/>
                    </a:lnTo>
                    <a:lnTo>
                      <a:pt x="112" y="212"/>
                    </a:lnTo>
                    <a:lnTo>
                      <a:pt x="112" y="202"/>
                    </a:lnTo>
                    <a:lnTo>
                      <a:pt x="110" y="198"/>
                    </a:lnTo>
                    <a:lnTo>
                      <a:pt x="106" y="192"/>
                    </a:lnTo>
                    <a:lnTo>
                      <a:pt x="104" y="188"/>
                    </a:lnTo>
                    <a:lnTo>
                      <a:pt x="100" y="186"/>
                    </a:lnTo>
                    <a:lnTo>
                      <a:pt x="98" y="186"/>
                    </a:lnTo>
                    <a:lnTo>
                      <a:pt x="96" y="186"/>
                    </a:lnTo>
                    <a:lnTo>
                      <a:pt x="92" y="188"/>
                    </a:lnTo>
                    <a:lnTo>
                      <a:pt x="90" y="188"/>
                    </a:lnTo>
                    <a:lnTo>
                      <a:pt x="88" y="188"/>
                    </a:lnTo>
                    <a:lnTo>
                      <a:pt x="84" y="184"/>
                    </a:lnTo>
                    <a:lnTo>
                      <a:pt x="82" y="174"/>
                    </a:lnTo>
                    <a:lnTo>
                      <a:pt x="78" y="162"/>
                    </a:lnTo>
                    <a:lnTo>
                      <a:pt x="78" y="150"/>
                    </a:lnTo>
                    <a:lnTo>
                      <a:pt x="78" y="144"/>
                    </a:lnTo>
                    <a:lnTo>
                      <a:pt x="78" y="140"/>
                    </a:lnTo>
                    <a:lnTo>
                      <a:pt x="82" y="138"/>
                    </a:lnTo>
                    <a:lnTo>
                      <a:pt x="86" y="138"/>
                    </a:lnTo>
                    <a:lnTo>
                      <a:pt x="94" y="138"/>
                    </a:lnTo>
                    <a:lnTo>
                      <a:pt x="100" y="136"/>
                    </a:lnTo>
                    <a:lnTo>
                      <a:pt x="104" y="134"/>
                    </a:lnTo>
                    <a:lnTo>
                      <a:pt x="108" y="130"/>
                    </a:lnTo>
                    <a:lnTo>
                      <a:pt x="112" y="126"/>
                    </a:lnTo>
                    <a:lnTo>
                      <a:pt x="114" y="122"/>
                    </a:lnTo>
                    <a:lnTo>
                      <a:pt x="116" y="114"/>
                    </a:lnTo>
                    <a:lnTo>
                      <a:pt x="118" y="108"/>
                    </a:lnTo>
                    <a:lnTo>
                      <a:pt x="120" y="104"/>
                    </a:lnTo>
                    <a:lnTo>
                      <a:pt x="122" y="102"/>
                    </a:lnTo>
                    <a:lnTo>
                      <a:pt x="124" y="100"/>
                    </a:lnTo>
                    <a:lnTo>
                      <a:pt x="128" y="98"/>
                    </a:lnTo>
                    <a:lnTo>
                      <a:pt x="130" y="94"/>
                    </a:lnTo>
                    <a:lnTo>
                      <a:pt x="126" y="92"/>
                    </a:lnTo>
                    <a:lnTo>
                      <a:pt x="122" y="92"/>
                    </a:lnTo>
                    <a:lnTo>
                      <a:pt x="118" y="92"/>
                    </a:lnTo>
                    <a:lnTo>
                      <a:pt x="108" y="94"/>
                    </a:lnTo>
                    <a:lnTo>
                      <a:pt x="102" y="96"/>
                    </a:lnTo>
                    <a:lnTo>
                      <a:pt x="100" y="98"/>
                    </a:lnTo>
                    <a:lnTo>
                      <a:pt x="102" y="94"/>
                    </a:lnTo>
                    <a:lnTo>
                      <a:pt x="102" y="88"/>
                    </a:lnTo>
                    <a:lnTo>
                      <a:pt x="102" y="82"/>
                    </a:lnTo>
                    <a:lnTo>
                      <a:pt x="102" y="74"/>
                    </a:lnTo>
                    <a:lnTo>
                      <a:pt x="102" y="64"/>
                    </a:lnTo>
                    <a:lnTo>
                      <a:pt x="106" y="50"/>
                    </a:lnTo>
                    <a:lnTo>
                      <a:pt x="114" y="34"/>
                    </a:lnTo>
                    <a:lnTo>
                      <a:pt x="116" y="30"/>
                    </a:lnTo>
                    <a:lnTo>
                      <a:pt x="116" y="26"/>
                    </a:lnTo>
                    <a:lnTo>
                      <a:pt x="114" y="22"/>
                    </a:lnTo>
                    <a:lnTo>
                      <a:pt x="114" y="18"/>
                    </a:lnTo>
                    <a:lnTo>
                      <a:pt x="110" y="14"/>
                    </a:lnTo>
                    <a:lnTo>
                      <a:pt x="106" y="12"/>
                    </a:lnTo>
                    <a:lnTo>
                      <a:pt x="98" y="6"/>
                    </a:lnTo>
                    <a:lnTo>
                      <a:pt x="86" y="2"/>
                    </a:lnTo>
                    <a:lnTo>
                      <a:pt x="76" y="0"/>
                    </a:lnTo>
                    <a:lnTo>
                      <a:pt x="64" y="0"/>
                    </a:lnTo>
                    <a:lnTo>
                      <a:pt x="56" y="2"/>
                    </a:lnTo>
                    <a:lnTo>
                      <a:pt x="38" y="10"/>
                    </a:lnTo>
                    <a:lnTo>
                      <a:pt x="26" y="14"/>
                    </a:lnTo>
                    <a:lnTo>
                      <a:pt x="16" y="20"/>
                    </a:lnTo>
                    <a:lnTo>
                      <a:pt x="8" y="28"/>
                    </a:lnTo>
                    <a:lnTo>
                      <a:pt x="4" y="32"/>
                    </a:lnTo>
                    <a:lnTo>
                      <a:pt x="2" y="36"/>
                    </a:lnTo>
                    <a:lnTo>
                      <a:pt x="0" y="40"/>
                    </a:lnTo>
                    <a:lnTo>
                      <a:pt x="0" y="44"/>
                    </a:lnTo>
                    <a:lnTo>
                      <a:pt x="0" y="48"/>
                    </a:lnTo>
                    <a:lnTo>
                      <a:pt x="2" y="54"/>
                    </a:lnTo>
                    <a:close/>
                  </a:path>
                </a:pathLst>
              </a:custGeom>
              <a:solidFill>
                <a:srgbClr val="B3664C"/>
              </a:solidFill>
              <a:ln w="9525">
                <a:noFill/>
                <a:round/>
                <a:headEnd/>
                <a:tailEnd/>
              </a:ln>
            </p:spPr>
            <p:txBody>
              <a:bodyPr/>
              <a:lstStyle/>
              <a:p>
                <a:endParaRPr lang="en-US"/>
              </a:p>
            </p:txBody>
          </p:sp>
          <p:sp>
            <p:nvSpPr>
              <p:cNvPr id="431356" name="Freeform 252"/>
              <p:cNvSpPr>
                <a:spLocks/>
              </p:cNvSpPr>
              <p:nvPr/>
            </p:nvSpPr>
            <p:spPr bwMode="auto">
              <a:xfrm>
                <a:off x="4304" y="601"/>
                <a:ext cx="37" cy="19"/>
              </a:xfrm>
              <a:custGeom>
                <a:avLst/>
                <a:gdLst/>
                <a:ahLst/>
                <a:cxnLst>
                  <a:cxn ang="0">
                    <a:pos x="0" y="28"/>
                  </a:cxn>
                  <a:cxn ang="0">
                    <a:pos x="4" y="22"/>
                  </a:cxn>
                  <a:cxn ang="0">
                    <a:pos x="10" y="18"/>
                  </a:cxn>
                  <a:cxn ang="0">
                    <a:pos x="16" y="16"/>
                  </a:cxn>
                  <a:cxn ang="0">
                    <a:pos x="22" y="16"/>
                  </a:cxn>
                  <a:cxn ang="0">
                    <a:pos x="28" y="14"/>
                  </a:cxn>
                  <a:cxn ang="0">
                    <a:pos x="34" y="12"/>
                  </a:cxn>
                  <a:cxn ang="0">
                    <a:pos x="46" y="6"/>
                  </a:cxn>
                  <a:cxn ang="0">
                    <a:pos x="52" y="4"/>
                  </a:cxn>
                  <a:cxn ang="0">
                    <a:pos x="58" y="2"/>
                  </a:cxn>
                  <a:cxn ang="0">
                    <a:pos x="72" y="0"/>
                  </a:cxn>
                  <a:cxn ang="0">
                    <a:pos x="74" y="2"/>
                  </a:cxn>
                  <a:cxn ang="0">
                    <a:pos x="76" y="2"/>
                  </a:cxn>
                  <a:cxn ang="0">
                    <a:pos x="72" y="4"/>
                  </a:cxn>
                  <a:cxn ang="0">
                    <a:pos x="66" y="6"/>
                  </a:cxn>
                  <a:cxn ang="0">
                    <a:pos x="62" y="8"/>
                  </a:cxn>
                  <a:cxn ang="0">
                    <a:pos x="56" y="8"/>
                  </a:cxn>
                  <a:cxn ang="0">
                    <a:pos x="48" y="12"/>
                  </a:cxn>
                  <a:cxn ang="0">
                    <a:pos x="34" y="18"/>
                  </a:cxn>
                  <a:cxn ang="0">
                    <a:pos x="32" y="22"/>
                  </a:cxn>
                  <a:cxn ang="0">
                    <a:pos x="30" y="24"/>
                  </a:cxn>
                  <a:cxn ang="0">
                    <a:pos x="30" y="28"/>
                  </a:cxn>
                  <a:cxn ang="0">
                    <a:pos x="32" y="28"/>
                  </a:cxn>
                  <a:cxn ang="0">
                    <a:pos x="36" y="30"/>
                  </a:cxn>
                  <a:cxn ang="0">
                    <a:pos x="40" y="28"/>
                  </a:cxn>
                  <a:cxn ang="0">
                    <a:pos x="44" y="28"/>
                  </a:cxn>
                  <a:cxn ang="0">
                    <a:pos x="50" y="28"/>
                  </a:cxn>
                  <a:cxn ang="0">
                    <a:pos x="54" y="30"/>
                  </a:cxn>
                  <a:cxn ang="0">
                    <a:pos x="58" y="28"/>
                  </a:cxn>
                  <a:cxn ang="0">
                    <a:pos x="64" y="22"/>
                  </a:cxn>
                  <a:cxn ang="0">
                    <a:pos x="62" y="28"/>
                  </a:cxn>
                  <a:cxn ang="0">
                    <a:pos x="58" y="32"/>
                  </a:cxn>
                  <a:cxn ang="0">
                    <a:pos x="54" y="36"/>
                  </a:cxn>
                  <a:cxn ang="0">
                    <a:pos x="50" y="38"/>
                  </a:cxn>
                  <a:cxn ang="0">
                    <a:pos x="44" y="40"/>
                  </a:cxn>
                  <a:cxn ang="0">
                    <a:pos x="38" y="40"/>
                  </a:cxn>
                  <a:cxn ang="0">
                    <a:pos x="28" y="38"/>
                  </a:cxn>
                  <a:cxn ang="0">
                    <a:pos x="26" y="38"/>
                  </a:cxn>
                  <a:cxn ang="0">
                    <a:pos x="26" y="36"/>
                  </a:cxn>
                  <a:cxn ang="0">
                    <a:pos x="26" y="30"/>
                  </a:cxn>
                  <a:cxn ang="0">
                    <a:pos x="26" y="26"/>
                  </a:cxn>
                  <a:cxn ang="0">
                    <a:pos x="24" y="24"/>
                  </a:cxn>
                  <a:cxn ang="0">
                    <a:pos x="20" y="22"/>
                  </a:cxn>
                  <a:cxn ang="0">
                    <a:pos x="16" y="22"/>
                  </a:cxn>
                  <a:cxn ang="0">
                    <a:pos x="14" y="22"/>
                  </a:cxn>
                  <a:cxn ang="0">
                    <a:pos x="12" y="22"/>
                  </a:cxn>
                  <a:cxn ang="0">
                    <a:pos x="8" y="26"/>
                  </a:cxn>
                  <a:cxn ang="0">
                    <a:pos x="2" y="30"/>
                  </a:cxn>
                  <a:cxn ang="0">
                    <a:pos x="0" y="30"/>
                  </a:cxn>
                  <a:cxn ang="0">
                    <a:pos x="0" y="28"/>
                  </a:cxn>
                </a:cxnLst>
                <a:rect l="0" t="0" r="r" b="b"/>
                <a:pathLst>
                  <a:path w="76" h="40">
                    <a:moveTo>
                      <a:pt x="0" y="28"/>
                    </a:moveTo>
                    <a:lnTo>
                      <a:pt x="4" y="22"/>
                    </a:lnTo>
                    <a:lnTo>
                      <a:pt x="10" y="18"/>
                    </a:lnTo>
                    <a:lnTo>
                      <a:pt x="16" y="16"/>
                    </a:lnTo>
                    <a:lnTo>
                      <a:pt x="22" y="16"/>
                    </a:lnTo>
                    <a:lnTo>
                      <a:pt x="28" y="14"/>
                    </a:lnTo>
                    <a:lnTo>
                      <a:pt x="34" y="12"/>
                    </a:lnTo>
                    <a:lnTo>
                      <a:pt x="46" y="6"/>
                    </a:lnTo>
                    <a:lnTo>
                      <a:pt x="52" y="4"/>
                    </a:lnTo>
                    <a:lnTo>
                      <a:pt x="58" y="2"/>
                    </a:lnTo>
                    <a:lnTo>
                      <a:pt x="72" y="0"/>
                    </a:lnTo>
                    <a:lnTo>
                      <a:pt x="74" y="2"/>
                    </a:lnTo>
                    <a:lnTo>
                      <a:pt x="76" y="2"/>
                    </a:lnTo>
                    <a:lnTo>
                      <a:pt x="72" y="4"/>
                    </a:lnTo>
                    <a:lnTo>
                      <a:pt x="66" y="6"/>
                    </a:lnTo>
                    <a:lnTo>
                      <a:pt x="62" y="8"/>
                    </a:lnTo>
                    <a:lnTo>
                      <a:pt x="56" y="8"/>
                    </a:lnTo>
                    <a:lnTo>
                      <a:pt x="48" y="12"/>
                    </a:lnTo>
                    <a:lnTo>
                      <a:pt x="34" y="18"/>
                    </a:lnTo>
                    <a:lnTo>
                      <a:pt x="32" y="22"/>
                    </a:lnTo>
                    <a:lnTo>
                      <a:pt x="30" y="24"/>
                    </a:lnTo>
                    <a:lnTo>
                      <a:pt x="30" y="28"/>
                    </a:lnTo>
                    <a:lnTo>
                      <a:pt x="32" y="28"/>
                    </a:lnTo>
                    <a:lnTo>
                      <a:pt x="36" y="30"/>
                    </a:lnTo>
                    <a:lnTo>
                      <a:pt x="40" y="28"/>
                    </a:lnTo>
                    <a:lnTo>
                      <a:pt x="44" y="28"/>
                    </a:lnTo>
                    <a:lnTo>
                      <a:pt x="50" y="28"/>
                    </a:lnTo>
                    <a:lnTo>
                      <a:pt x="54" y="30"/>
                    </a:lnTo>
                    <a:lnTo>
                      <a:pt x="58" y="28"/>
                    </a:lnTo>
                    <a:lnTo>
                      <a:pt x="64" y="22"/>
                    </a:lnTo>
                    <a:lnTo>
                      <a:pt x="62" y="28"/>
                    </a:lnTo>
                    <a:lnTo>
                      <a:pt x="58" y="32"/>
                    </a:lnTo>
                    <a:lnTo>
                      <a:pt x="54" y="36"/>
                    </a:lnTo>
                    <a:lnTo>
                      <a:pt x="50" y="38"/>
                    </a:lnTo>
                    <a:lnTo>
                      <a:pt x="44" y="40"/>
                    </a:lnTo>
                    <a:lnTo>
                      <a:pt x="38" y="40"/>
                    </a:lnTo>
                    <a:lnTo>
                      <a:pt x="28" y="38"/>
                    </a:lnTo>
                    <a:lnTo>
                      <a:pt x="26" y="38"/>
                    </a:lnTo>
                    <a:lnTo>
                      <a:pt x="26" y="36"/>
                    </a:lnTo>
                    <a:lnTo>
                      <a:pt x="26" y="30"/>
                    </a:lnTo>
                    <a:lnTo>
                      <a:pt x="26" y="26"/>
                    </a:lnTo>
                    <a:lnTo>
                      <a:pt x="24" y="24"/>
                    </a:lnTo>
                    <a:lnTo>
                      <a:pt x="20" y="22"/>
                    </a:lnTo>
                    <a:lnTo>
                      <a:pt x="16" y="22"/>
                    </a:lnTo>
                    <a:lnTo>
                      <a:pt x="14" y="22"/>
                    </a:lnTo>
                    <a:lnTo>
                      <a:pt x="12" y="22"/>
                    </a:lnTo>
                    <a:lnTo>
                      <a:pt x="8" y="26"/>
                    </a:lnTo>
                    <a:lnTo>
                      <a:pt x="2" y="30"/>
                    </a:lnTo>
                    <a:lnTo>
                      <a:pt x="0" y="30"/>
                    </a:lnTo>
                    <a:lnTo>
                      <a:pt x="0" y="28"/>
                    </a:lnTo>
                    <a:close/>
                  </a:path>
                </a:pathLst>
              </a:custGeom>
              <a:solidFill>
                <a:srgbClr val="330000"/>
              </a:solidFill>
              <a:ln w="9525">
                <a:noFill/>
                <a:round/>
                <a:headEnd/>
                <a:tailEnd/>
              </a:ln>
            </p:spPr>
            <p:txBody>
              <a:bodyPr/>
              <a:lstStyle/>
              <a:p>
                <a:endParaRPr lang="en-US"/>
              </a:p>
            </p:txBody>
          </p:sp>
          <p:sp>
            <p:nvSpPr>
              <p:cNvPr id="431357" name="Freeform 253"/>
              <p:cNvSpPr>
                <a:spLocks/>
              </p:cNvSpPr>
              <p:nvPr/>
            </p:nvSpPr>
            <p:spPr bwMode="auto">
              <a:xfrm>
                <a:off x="4313" y="647"/>
                <a:ext cx="6" cy="2"/>
              </a:xfrm>
              <a:custGeom>
                <a:avLst/>
                <a:gdLst/>
                <a:ahLst/>
                <a:cxnLst>
                  <a:cxn ang="0">
                    <a:pos x="0" y="4"/>
                  </a:cxn>
                  <a:cxn ang="0">
                    <a:pos x="4" y="2"/>
                  </a:cxn>
                  <a:cxn ang="0">
                    <a:pos x="8" y="0"/>
                  </a:cxn>
                  <a:cxn ang="0">
                    <a:pos x="10" y="0"/>
                  </a:cxn>
                  <a:cxn ang="0">
                    <a:pos x="14" y="2"/>
                  </a:cxn>
                  <a:cxn ang="0">
                    <a:pos x="10" y="2"/>
                  </a:cxn>
                  <a:cxn ang="0">
                    <a:pos x="6" y="2"/>
                  </a:cxn>
                  <a:cxn ang="0">
                    <a:pos x="0" y="4"/>
                  </a:cxn>
                </a:cxnLst>
                <a:rect l="0" t="0" r="r" b="b"/>
                <a:pathLst>
                  <a:path w="14" h="4">
                    <a:moveTo>
                      <a:pt x="0" y="4"/>
                    </a:moveTo>
                    <a:lnTo>
                      <a:pt x="4" y="2"/>
                    </a:lnTo>
                    <a:lnTo>
                      <a:pt x="8" y="0"/>
                    </a:lnTo>
                    <a:lnTo>
                      <a:pt x="10" y="0"/>
                    </a:lnTo>
                    <a:lnTo>
                      <a:pt x="14" y="2"/>
                    </a:lnTo>
                    <a:lnTo>
                      <a:pt x="10" y="2"/>
                    </a:lnTo>
                    <a:lnTo>
                      <a:pt x="6" y="2"/>
                    </a:lnTo>
                    <a:lnTo>
                      <a:pt x="0" y="4"/>
                    </a:lnTo>
                    <a:close/>
                  </a:path>
                </a:pathLst>
              </a:custGeom>
              <a:solidFill>
                <a:srgbClr val="000000"/>
              </a:solidFill>
              <a:ln w="9525">
                <a:noFill/>
                <a:round/>
                <a:headEnd/>
                <a:tailEnd/>
              </a:ln>
            </p:spPr>
            <p:txBody>
              <a:bodyPr/>
              <a:lstStyle/>
              <a:p>
                <a:endParaRPr lang="en-US"/>
              </a:p>
            </p:txBody>
          </p:sp>
          <p:sp>
            <p:nvSpPr>
              <p:cNvPr id="431358" name="Freeform 254"/>
              <p:cNvSpPr>
                <a:spLocks/>
              </p:cNvSpPr>
              <p:nvPr/>
            </p:nvSpPr>
            <p:spPr bwMode="auto">
              <a:xfrm>
                <a:off x="4305" y="651"/>
                <a:ext cx="11" cy="11"/>
              </a:xfrm>
              <a:custGeom>
                <a:avLst/>
                <a:gdLst/>
                <a:ahLst/>
                <a:cxnLst>
                  <a:cxn ang="0">
                    <a:pos x="22" y="0"/>
                  </a:cxn>
                  <a:cxn ang="0">
                    <a:pos x="18" y="0"/>
                  </a:cxn>
                  <a:cxn ang="0">
                    <a:pos x="10" y="2"/>
                  </a:cxn>
                  <a:cxn ang="0">
                    <a:pos x="4" y="2"/>
                  </a:cxn>
                  <a:cxn ang="0">
                    <a:pos x="0" y="0"/>
                  </a:cxn>
                  <a:cxn ang="0">
                    <a:pos x="4" y="2"/>
                  </a:cxn>
                  <a:cxn ang="0">
                    <a:pos x="8" y="2"/>
                  </a:cxn>
                  <a:cxn ang="0">
                    <a:pos x="10" y="4"/>
                  </a:cxn>
                  <a:cxn ang="0">
                    <a:pos x="12" y="6"/>
                  </a:cxn>
                  <a:cxn ang="0">
                    <a:pos x="12" y="12"/>
                  </a:cxn>
                  <a:cxn ang="0">
                    <a:pos x="12" y="18"/>
                  </a:cxn>
                  <a:cxn ang="0">
                    <a:pos x="12" y="22"/>
                  </a:cxn>
                  <a:cxn ang="0">
                    <a:pos x="14" y="16"/>
                  </a:cxn>
                  <a:cxn ang="0">
                    <a:pos x="14" y="12"/>
                  </a:cxn>
                  <a:cxn ang="0">
                    <a:pos x="14" y="6"/>
                  </a:cxn>
                  <a:cxn ang="0">
                    <a:pos x="16" y="4"/>
                  </a:cxn>
                  <a:cxn ang="0">
                    <a:pos x="16" y="2"/>
                  </a:cxn>
                  <a:cxn ang="0">
                    <a:pos x="22" y="0"/>
                  </a:cxn>
                </a:cxnLst>
                <a:rect l="0" t="0" r="r" b="b"/>
                <a:pathLst>
                  <a:path w="22" h="22">
                    <a:moveTo>
                      <a:pt x="22" y="0"/>
                    </a:moveTo>
                    <a:lnTo>
                      <a:pt x="18" y="0"/>
                    </a:lnTo>
                    <a:lnTo>
                      <a:pt x="10" y="2"/>
                    </a:lnTo>
                    <a:lnTo>
                      <a:pt x="4" y="2"/>
                    </a:lnTo>
                    <a:lnTo>
                      <a:pt x="0" y="0"/>
                    </a:lnTo>
                    <a:lnTo>
                      <a:pt x="4" y="2"/>
                    </a:lnTo>
                    <a:lnTo>
                      <a:pt x="8" y="2"/>
                    </a:lnTo>
                    <a:lnTo>
                      <a:pt x="10" y="4"/>
                    </a:lnTo>
                    <a:lnTo>
                      <a:pt x="12" y="6"/>
                    </a:lnTo>
                    <a:lnTo>
                      <a:pt x="12" y="12"/>
                    </a:lnTo>
                    <a:lnTo>
                      <a:pt x="12" y="18"/>
                    </a:lnTo>
                    <a:lnTo>
                      <a:pt x="12" y="22"/>
                    </a:lnTo>
                    <a:lnTo>
                      <a:pt x="14" y="16"/>
                    </a:lnTo>
                    <a:lnTo>
                      <a:pt x="14" y="12"/>
                    </a:lnTo>
                    <a:lnTo>
                      <a:pt x="14" y="6"/>
                    </a:lnTo>
                    <a:lnTo>
                      <a:pt x="16" y="4"/>
                    </a:lnTo>
                    <a:lnTo>
                      <a:pt x="16" y="2"/>
                    </a:lnTo>
                    <a:lnTo>
                      <a:pt x="22" y="0"/>
                    </a:lnTo>
                    <a:close/>
                  </a:path>
                </a:pathLst>
              </a:custGeom>
              <a:solidFill>
                <a:srgbClr val="000000"/>
              </a:solidFill>
              <a:ln w="9525">
                <a:noFill/>
                <a:round/>
                <a:headEnd/>
                <a:tailEnd/>
              </a:ln>
            </p:spPr>
            <p:txBody>
              <a:bodyPr/>
              <a:lstStyle/>
              <a:p>
                <a:endParaRPr lang="en-US"/>
              </a:p>
            </p:txBody>
          </p:sp>
          <p:sp>
            <p:nvSpPr>
              <p:cNvPr id="431359" name="Freeform 255"/>
              <p:cNvSpPr>
                <a:spLocks/>
              </p:cNvSpPr>
              <p:nvPr/>
            </p:nvSpPr>
            <p:spPr bwMode="auto">
              <a:xfrm>
                <a:off x="4315" y="672"/>
                <a:ext cx="17" cy="6"/>
              </a:xfrm>
              <a:custGeom>
                <a:avLst/>
                <a:gdLst/>
                <a:ahLst/>
                <a:cxnLst>
                  <a:cxn ang="0">
                    <a:pos x="0" y="8"/>
                  </a:cxn>
                  <a:cxn ang="0">
                    <a:pos x="6" y="4"/>
                  </a:cxn>
                  <a:cxn ang="0">
                    <a:pos x="12" y="2"/>
                  </a:cxn>
                  <a:cxn ang="0">
                    <a:pos x="16" y="2"/>
                  </a:cxn>
                  <a:cxn ang="0">
                    <a:pos x="22" y="2"/>
                  </a:cxn>
                  <a:cxn ang="0">
                    <a:pos x="30" y="2"/>
                  </a:cxn>
                  <a:cxn ang="0">
                    <a:pos x="36" y="0"/>
                  </a:cxn>
                  <a:cxn ang="0">
                    <a:pos x="34" y="2"/>
                  </a:cxn>
                  <a:cxn ang="0">
                    <a:pos x="32" y="4"/>
                  </a:cxn>
                  <a:cxn ang="0">
                    <a:pos x="30" y="8"/>
                  </a:cxn>
                  <a:cxn ang="0">
                    <a:pos x="28" y="11"/>
                  </a:cxn>
                  <a:cxn ang="0">
                    <a:pos x="26" y="11"/>
                  </a:cxn>
                  <a:cxn ang="0">
                    <a:pos x="22" y="9"/>
                  </a:cxn>
                  <a:cxn ang="0">
                    <a:pos x="14" y="8"/>
                  </a:cxn>
                  <a:cxn ang="0">
                    <a:pos x="6" y="6"/>
                  </a:cxn>
                  <a:cxn ang="0">
                    <a:pos x="4" y="6"/>
                  </a:cxn>
                  <a:cxn ang="0">
                    <a:pos x="0" y="8"/>
                  </a:cxn>
                </a:cxnLst>
                <a:rect l="0" t="0" r="r" b="b"/>
                <a:pathLst>
                  <a:path w="36" h="11">
                    <a:moveTo>
                      <a:pt x="0" y="8"/>
                    </a:moveTo>
                    <a:lnTo>
                      <a:pt x="6" y="4"/>
                    </a:lnTo>
                    <a:lnTo>
                      <a:pt x="12" y="2"/>
                    </a:lnTo>
                    <a:lnTo>
                      <a:pt x="16" y="2"/>
                    </a:lnTo>
                    <a:lnTo>
                      <a:pt x="22" y="2"/>
                    </a:lnTo>
                    <a:lnTo>
                      <a:pt x="30" y="2"/>
                    </a:lnTo>
                    <a:lnTo>
                      <a:pt x="36" y="0"/>
                    </a:lnTo>
                    <a:lnTo>
                      <a:pt x="34" y="2"/>
                    </a:lnTo>
                    <a:lnTo>
                      <a:pt x="32" y="4"/>
                    </a:lnTo>
                    <a:lnTo>
                      <a:pt x="30" y="8"/>
                    </a:lnTo>
                    <a:lnTo>
                      <a:pt x="28" y="11"/>
                    </a:lnTo>
                    <a:lnTo>
                      <a:pt x="26" y="11"/>
                    </a:lnTo>
                    <a:lnTo>
                      <a:pt x="22" y="9"/>
                    </a:lnTo>
                    <a:lnTo>
                      <a:pt x="14" y="8"/>
                    </a:lnTo>
                    <a:lnTo>
                      <a:pt x="6" y="6"/>
                    </a:lnTo>
                    <a:lnTo>
                      <a:pt x="4" y="6"/>
                    </a:lnTo>
                    <a:lnTo>
                      <a:pt x="0" y="8"/>
                    </a:lnTo>
                    <a:close/>
                  </a:path>
                </a:pathLst>
              </a:custGeom>
              <a:solidFill>
                <a:srgbClr val="4C0000"/>
              </a:solidFill>
              <a:ln w="9525">
                <a:noFill/>
                <a:round/>
                <a:headEnd/>
                <a:tailEnd/>
              </a:ln>
            </p:spPr>
            <p:txBody>
              <a:bodyPr/>
              <a:lstStyle/>
              <a:p>
                <a:endParaRPr lang="en-US"/>
              </a:p>
            </p:txBody>
          </p:sp>
          <p:sp>
            <p:nvSpPr>
              <p:cNvPr id="431360" name="Freeform 256"/>
              <p:cNvSpPr>
                <a:spLocks/>
              </p:cNvSpPr>
              <p:nvPr/>
            </p:nvSpPr>
            <p:spPr bwMode="auto">
              <a:xfrm>
                <a:off x="4318" y="687"/>
                <a:ext cx="23" cy="5"/>
              </a:xfrm>
              <a:custGeom>
                <a:avLst/>
                <a:gdLst/>
                <a:ahLst/>
                <a:cxnLst>
                  <a:cxn ang="0">
                    <a:pos x="26" y="0"/>
                  </a:cxn>
                  <a:cxn ang="0">
                    <a:pos x="22" y="4"/>
                  </a:cxn>
                  <a:cxn ang="0">
                    <a:pos x="16" y="8"/>
                  </a:cxn>
                  <a:cxn ang="0">
                    <a:pos x="8" y="10"/>
                  </a:cxn>
                  <a:cxn ang="0">
                    <a:pos x="0" y="10"/>
                  </a:cxn>
                  <a:cxn ang="0">
                    <a:pos x="16" y="10"/>
                  </a:cxn>
                  <a:cxn ang="0">
                    <a:pos x="24" y="10"/>
                  </a:cxn>
                  <a:cxn ang="0">
                    <a:pos x="30" y="10"/>
                  </a:cxn>
                  <a:cxn ang="0">
                    <a:pos x="36" y="8"/>
                  </a:cxn>
                  <a:cxn ang="0">
                    <a:pos x="46" y="4"/>
                  </a:cxn>
                  <a:cxn ang="0">
                    <a:pos x="34" y="6"/>
                  </a:cxn>
                  <a:cxn ang="0">
                    <a:pos x="26" y="8"/>
                  </a:cxn>
                  <a:cxn ang="0">
                    <a:pos x="24" y="8"/>
                  </a:cxn>
                  <a:cxn ang="0">
                    <a:pos x="24" y="6"/>
                  </a:cxn>
                  <a:cxn ang="0">
                    <a:pos x="24" y="4"/>
                  </a:cxn>
                  <a:cxn ang="0">
                    <a:pos x="26" y="0"/>
                  </a:cxn>
                </a:cxnLst>
                <a:rect l="0" t="0" r="r" b="b"/>
                <a:pathLst>
                  <a:path w="46" h="10">
                    <a:moveTo>
                      <a:pt x="26" y="0"/>
                    </a:moveTo>
                    <a:lnTo>
                      <a:pt x="22" y="4"/>
                    </a:lnTo>
                    <a:lnTo>
                      <a:pt x="16" y="8"/>
                    </a:lnTo>
                    <a:lnTo>
                      <a:pt x="8" y="10"/>
                    </a:lnTo>
                    <a:lnTo>
                      <a:pt x="0" y="10"/>
                    </a:lnTo>
                    <a:lnTo>
                      <a:pt x="16" y="10"/>
                    </a:lnTo>
                    <a:lnTo>
                      <a:pt x="24" y="10"/>
                    </a:lnTo>
                    <a:lnTo>
                      <a:pt x="30" y="10"/>
                    </a:lnTo>
                    <a:lnTo>
                      <a:pt x="36" y="8"/>
                    </a:lnTo>
                    <a:lnTo>
                      <a:pt x="46" y="4"/>
                    </a:lnTo>
                    <a:lnTo>
                      <a:pt x="34" y="6"/>
                    </a:lnTo>
                    <a:lnTo>
                      <a:pt x="26" y="8"/>
                    </a:lnTo>
                    <a:lnTo>
                      <a:pt x="24" y="8"/>
                    </a:lnTo>
                    <a:lnTo>
                      <a:pt x="24" y="6"/>
                    </a:lnTo>
                    <a:lnTo>
                      <a:pt x="24" y="4"/>
                    </a:lnTo>
                    <a:lnTo>
                      <a:pt x="26" y="0"/>
                    </a:lnTo>
                    <a:close/>
                  </a:path>
                </a:pathLst>
              </a:custGeom>
              <a:solidFill>
                <a:srgbClr val="4C0000"/>
              </a:solidFill>
              <a:ln w="9525">
                <a:noFill/>
                <a:round/>
                <a:headEnd/>
                <a:tailEnd/>
              </a:ln>
            </p:spPr>
            <p:txBody>
              <a:bodyPr/>
              <a:lstStyle/>
              <a:p>
                <a:endParaRPr lang="en-US"/>
              </a:p>
            </p:txBody>
          </p:sp>
          <p:sp>
            <p:nvSpPr>
              <p:cNvPr id="431361" name="Freeform 257"/>
              <p:cNvSpPr>
                <a:spLocks/>
              </p:cNvSpPr>
              <p:nvPr/>
            </p:nvSpPr>
            <p:spPr bwMode="auto">
              <a:xfrm>
                <a:off x="4284" y="617"/>
                <a:ext cx="15" cy="24"/>
              </a:xfrm>
              <a:custGeom>
                <a:avLst/>
                <a:gdLst/>
                <a:ahLst/>
                <a:cxnLst>
                  <a:cxn ang="0">
                    <a:pos x="30" y="0"/>
                  </a:cxn>
                  <a:cxn ang="0">
                    <a:pos x="28" y="26"/>
                  </a:cxn>
                  <a:cxn ang="0">
                    <a:pos x="30" y="38"/>
                  </a:cxn>
                  <a:cxn ang="0">
                    <a:pos x="30" y="44"/>
                  </a:cxn>
                  <a:cxn ang="0">
                    <a:pos x="30" y="48"/>
                  </a:cxn>
                  <a:cxn ang="0">
                    <a:pos x="28" y="40"/>
                  </a:cxn>
                  <a:cxn ang="0">
                    <a:pos x="26" y="32"/>
                  </a:cxn>
                  <a:cxn ang="0">
                    <a:pos x="24" y="26"/>
                  </a:cxn>
                  <a:cxn ang="0">
                    <a:pos x="22" y="22"/>
                  </a:cxn>
                  <a:cxn ang="0">
                    <a:pos x="18" y="20"/>
                  </a:cxn>
                  <a:cxn ang="0">
                    <a:pos x="10" y="16"/>
                  </a:cxn>
                  <a:cxn ang="0">
                    <a:pos x="4" y="12"/>
                  </a:cxn>
                  <a:cxn ang="0">
                    <a:pos x="0" y="8"/>
                  </a:cxn>
                  <a:cxn ang="0">
                    <a:pos x="0" y="6"/>
                  </a:cxn>
                  <a:cxn ang="0">
                    <a:pos x="0" y="4"/>
                  </a:cxn>
                  <a:cxn ang="0">
                    <a:pos x="0" y="2"/>
                  </a:cxn>
                  <a:cxn ang="0">
                    <a:pos x="4" y="0"/>
                  </a:cxn>
                  <a:cxn ang="0">
                    <a:pos x="8" y="0"/>
                  </a:cxn>
                  <a:cxn ang="0">
                    <a:pos x="14" y="0"/>
                  </a:cxn>
                  <a:cxn ang="0">
                    <a:pos x="24" y="0"/>
                  </a:cxn>
                  <a:cxn ang="0">
                    <a:pos x="30" y="0"/>
                  </a:cxn>
                </a:cxnLst>
                <a:rect l="0" t="0" r="r" b="b"/>
                <a:pathLst>
                  <a:path w="30" h="48">
                    <a:moveTo>
                      <a:pt x="30" y="0"/>
                    </a:moveTo>
                    <a:lnTo>
                      <a:pt x="28" y="26"/>
                    </a:lnTo>
                    <a:lnTo>
                      <a:pt x="30" y="38"/>
                    </a:lnTo>
                    <a:lnTo>
                      <a:pt x="30" y="44"/>
                    </a:lnTo>
                    <a:lnTo>
                      <a:pt x="30" y="48"/>
                    </a:lnTo>
                    <a:lnTo>
                      <a:pt x="28" y="40"/>
                    </a:lnTo>
                    <a:lnTo>
                      <a:pt x="26" y="32"/>
                    </a:lnTo>
                    <a:lnTo>
                      <a:pt x="24" y="26"/>
                    </a:lnTo>
                    <a:lnTo>
                      <a:pt x="22" y="22"/>
                    </a:lnTo>
                    <a:lnTo>
                      <a:pt x="18" y="20"/>
                    </a:lnTo>
                    <a:lnTo>
                      <a:pt x="10" y="16"/>
                    </a:lnTo>
                    <a:lnTo>
                      <a:pt x="4" y="12"/>
                    </a:lnTo>
                    <a:lnTo>
                      <a:pt x="0" y="8"/>
                    </a:lnTo>
                    <a:lnTo>
                      <a:pt x="0" y="6"/>
                    </a:lnTo>
                    <a:lnTo>
                      <a:pt x="0" y="4"/>
                    </a:lnTo>
                    <a:lnTo>
                      <a:pt x="0" y="2"/>
                    </a:lnTo>
                    <a:lnTo>
                      <a:pt x="4" y="0"/>
                    </a:lnTo>
                    <a:lnTo>
                      <a:pt x="8" y="0"/>
                    </a:lnTo>
                    <a:lnTo>
                      <a:pt x="14" y="0"/>
                    </a:lnTo>
                    <a:lnTo>
                      <a:pt x="24" y="0"/>
                    </a:lnTo>
                    <a:lnTo>
                      <a:pt x="30" y="0"/>
                    </a:lnTo>
                    <a:close/>
                  </a:path>
                </a:pathLst>
              </a:custGeom>
              <a:solidFill>
                <a:srgbClr val="FFCCB3"/>
              </a:solidFill>
              <a:ln w="9525">
                <a:noFill/>
                <a:round/>
                <a:headEnd/>
                <a:tailEnd/>
              </a:ln>
            </p:spPr>
            <p:txBody>
              <a:bodyPr/>
              <a:lstStyle/>
              <a:p>
                <a:endParaRPr lang="en-US"/>
              </a:p>
            </p:txBody>
          </p:sp>
          <p:sp>
            <p:nvSpPr>
              <p:cNvPr id="431362" name="Freeform 258"/>
              <p:cNvSpPr>
                <a:spLocks/>
              </p:cNvSpPr>
              <p:nvPr/>
            </p:nvSpPr>
            <p:spPr bwMode="auto">
              <a:xfrm>
                <a:off x="4276" y="613"/>
                <a:ext cx="23" cy="11"/>
              </a:xfrm>
              <a:custGeom>
                <a:avLst/>
                <a:gdLst/>
                <a:ahLst/>
                <a:cxnLst>
                  <a:cxn ang="0">
                    <a:pos x="46" y="10"/>
                  </a:cxn>
                  <a:cxn ang="0">
                    <a:pos x="46" y="6"/>
                  </a:cxn>
                  <a:cxn ang="0">
                    <a:pos x="44" y="2"/>
                  </a:cxn>
                  <a:cxn ang="0">
                    <a:pos x="40" y="2"/>
                  </a:cxn>
                  <a:cxn ang="0">
                    <a:pos x="38" y="2"/>
                  </a:cxn>
                  <a:cxn ang="0">
                    <a:pos x="32" y="2"/>
                  </a:cxn>
                  <a:cxn ang="0">
                    <a:pos x="28" y="0"/>
                  </a:cxn>
                  <a:cxn ang="0">
                    <a:pos x="24" y="0"/>
                  </a:cxn>
                  <a:cxn ang="0">
                    <a:pos x="20" y="0"/>
                  </a:cxn>
                  <a:cxn ang="0">
                    <a:pos x="8" y="2"/>
                  </a:cxn>
                  <a:cxn ang="0">
                    <a:pos x="4" y="2"/>
                  </a:cxn>
                  <a:cxn ang="0">
                    <a:pos x="0" y="2"/>
                  </a:cxn>
                  <a:cxn ang="0">
                    <a:pos x="12" y="8"/>
                  </a:cxn>
                  <a:cxn ang="0">
                    <a:pos x="14" y="10"/>
                  </a:cxn>
                  <a:cxn ang="0">
                    <a:pos x="14" y="14"/>
                  </a:cxn>
                  <a:cxn ang="0">
                    <a:pos x="12" y="16"/>
                  </a:cxn>
                  <a:cxn ang="0">
                    <a:pos x="14" y="16"/>
                  </a:cxn>
                  <a:cxn ang="0">
                    <a:pos x="16" y="16"/>
                  </a:cxn>
                  <a:cxn ang="0">
                    <a:pos x="22" y="18"/>
                  </a:cxn>
                  <a:cxn ang="0">
                    <a:pos x="26" y="20"/>
                  </a:cxn>
                  <a:cxn ang="0">
                    <a:pos x="28" y="20"/>
                  </a:cxn>
                  <a:cxn ang="0">
                    <a:pos x="38" y="22"/>
                  </a:cxn>
                  <a:cxn ang="0">
                    <a:pos x="42" y="22"/>
                  </a:cxn>
                  <a:cxn ang="0">
                    <a:pos x="44" y="20"/>
                  </a:cxn>
                  <a:cxn ang="0">
                    <a:pos x="44" y="14"/>
                  </a:cxn>
                  <a:cxn ang="0">
                    <a:pos x="46" y="10"/>
                  </a:cxn>
                </a:cxnLst>
                <a:rect l="0" t="0" r="r" b="b"/>
                <a:pathLst>
                  <a:path w="46" h="22">
                    <a:moveTo>
                      <a:pt x="46" y="10"/>
                    </a:moveTo>
                    <a:lnTo>
                      <a:pt x="46" y="6"/>
                    </a:lnTo>
                    <a:lnTo>
                      <a:pt x="44" y="2"/>
                    </a:lnTo>
                    <a:lnTo>
                      <a:pt x="40" y="2"/>
                    </a:lnTo>
                    <a:lnTo>
                      <a:pt x="38" y="2"/>
                    </a:lnTo>
                    <a:lnTo>
                      <a:pt x="32" y="2"/>
                    </a:lnTo>
                    <a:lnTo>
                      <a:pt x="28" y="0"/>
                    </a:lnTo>
                    <a:lnTo>
                      <a:pt x="24" y="0"/>
                    </a:lnTo>
                    <a:lnTo>
                      <a:pt x="20" y="0"/>
                    </a:lnTo>
                    <a:lnTo>
                      <a:pt x="8" y="2"/>
                    </a:lnTo>
                    <a:lnTo>
                      <a:pt x="4" y="2"/>
                    </a:lnTo>
                    <a:lnTo>
                      <a:pt x="0" y="2"/>
                    </a:lnTo>
                    <a:lnTo>
                      <a:pt x="12" y="8"/>
                    </a:lnTo>
                    <a:lnTo>
                      <a:pt x="14" y="10"/>
                    </a:lnTo>
                    <a:lnTo>
                      <a:pt x="14" y="14"/>
                    </a:lnTo>
                    <a:lnTo>
                      <a:pt x="12" y="16"/>
                    </a:lnTo>
                    <a:lnTo>
                      <a:pt x="14" y="16"/>
                    </a:lnTo>
                    <a:lnTo>
                      <a:pt x="16" y="16"/>
                    </a:lnTo>
                    <a:lnTo>
                      <a:pt x="22" y="18"/>
                    </a:lnTo>
                    <a:lnTo>
                      <a:pt x="26" y="20"/>
                    </a:lnTo>
                    <a:lnTo>
                      <a:pt x="28" y="20"/>
                    </a:lnTo>
                    <a:lnTo>
                      <a:pt x="38" y="22"/>
                    </a:lnTo>
                    <a:lnTo>
                      <a:pt x="42" y="22"/>
                    </a:lnTo>
                    <a:lnTo>
                      <a:pt x="44" y="20"/>
                    </a:lnTo>
                    <a:lnTo>
                      <a:pt x="44" y="14"/>
                    </a:lnTo>
                    <a:lnTo>
                      <a:pt x="46" y="10"/>
                    </a:lnTo>
                    <a:close/>
                  </a:path>
                </a:pathLst>
              </a:custGeom>
              <a:solidFill>
                <a:srgbClr val="330000"/>
              </a:solidFill>
              <a:ln w="9525">
                <a:noFill/>
                <a:round/>
                <a:headEnd/>
                <a:tailEnd/>
              </a:ln>
            </p:spPr>
            <p:txBody>
              <a:bodyPr/>
              <a:lstStyle/>
              <a:p>
                <a:endParaRPr lang="en-US"/>
              </a:p>
            </p:txBody>
          </p:sp>
          <p:sp>
            <p:nvSpPr>
              <p:cNvPr id="431363" name="Freeform 259"/>
              <p:cNvSpPr>
                <a:spLocks/>
              </p:cNvSpPr>
              <p:nvPr/>
            </p:nvSpPr>
            <p:spPr bwMode="auto">
              <a:xfrm>
                <a:off x="4278" y="614"/>
                <a:ext cx="20" cy="9"/>
              </a:xfrm>
              <a:custGeom>
                <a:avLst/>
                <a:gdLst/>
                <a:ahLst/>
                <a:cxnLst>
                  <a:cxn ang="0">
                    <a:pos x="32" y="10"/>
                  </a:cxn>
                  <a:cxn ang="0">
                    <a:pos x="30" y="12"/>
                  </a:cxn>
                  <a:cxn ang="0">
                    <a:pos x="24" y="16"/>
                  </a:cxn>
                  <a:cxn ang="0">
                    <a:pos x="28" y="14"/>
                  </a:cxn>
                  <a:cxn ang="0">
                    <a:pos x="32" y="12"/>
                  </a:cxn>
                  <a:cxn ang="0">
                    <a:pos x="34" y="10"/>
                  </a:cxn>
                  <a:cxn ang="0">
                    <a:pos x="36" y="10"/>
                  </a:cxn>
                  <a:cxn ang="0">
                    <a:pos x="38" y="10"/>
                  </a:cxn>
                  <a:cxn ang="0">
                    <a:pos x="38" y="12"/>
                  </a:cxn>
                  <a:cxn ang="0">
                    <a:pos x="40" y="18"/>
                  </a:cxn>
                  <a:cxn ang="0">
                    <a:pos x="40" y="8"/>
                  </a:cxn>
                  <a:cxn ang="0">
                    <a:pos x="40" y="4"/>
                  </a:cxn>
                  <a:cxn ang="0">
                    <a:pos x="38" y="4"/>
                  </a:cxn>
                  <a:cxn ang="0">
                    <a:pos x="36" y="2"/>
                  </a:cxn>
                  <a:cxn ang="0">
                    <a:pos x="32" y="2"/>
                  </a:cxn>
                  <a:cxn ang="0">
                    <a:pos x="28" y="2"/>
                  </a:cxn>
                  <a:cxn ang="0">
                    <a:pos x="24" y="0"/>
                  </a:cxn>
                  <a:cxn ang="0">
                    <a:pos x="18" y="0"/>
                  </a:cxn>
                  <a:cxn ang="0">
                    <a:pos x="12" y="0"/>
                  </a:cxn>
                  <a:cxn ang="0">
                    <a:pos x="8" y="0"/>
                  </a:cxn>
                  <a:cxn ang="0">
                    <a:pos x="0" y="2"/>
                  </a:cxn>
                  <a:cxn ang="0">
                    <a:pos x="8" y="2"/>
                  </a:cxn>
                  <a:cxn ang="0">
                    <a:pos x="14" y="4"/>
                  </a:cxn>
                  <a:cxn ang="0">
                    <a:pos x="16" y="8"/>
                  </a:cxn>
                  <a:cxn ang="0">
                    <a:pos x="14" y="10"/>
                  </a:cxn>
                  <a:cxn ang="0">
                    <a:pos x="8" y="14"/>
                  </a:cxn>
                  <a:cxn ang="0">
                    <a:pos x="12" y="12"/>
                  </a:cxn>
                  <a:cxn ang="0">
                    <a:pos x="14" y="12"/>
                  </a:cxn>
                  <a:cxn ang="0">
                    <a:pos x="18" y="12"/>
                  </a:cxn>
                  <a:cxn ang="0">
                    <a:pos x="18" y="14"/>
                  </a:cxn>
                  <a:cxn ang="0">
                    <a:pos x="20" y="14"/>
                  </a:cxn>
                  <a:cxn ang="0">
                    <a:pos x="22" y="16"/>
                  </a:cxn>
                  <a:cxn ang="0">
                    <a:pos x="24" y="14"/>
                  </a:cxn>
                  <a:cxn ang="0">
                    <a:pos x="26" y="10"/>
                  </a:cxn>
                  <a:cxn ang="0">
                    <a:pos x="32" y="10"/>
                  </a:cxn>
                </a:cxnLst>
                <a:rect l="0" t="0" r="r" b="b"/>
                <a:pathLst>
                  <a:path w="40" h="18">
                    <a:moveTo>
                      <a:pt x="32" y="10"/>
                    </a:moveTo>
                    <a:lnTo>
                      <a:pt x="30" y="12"/>
                    </a:lnTo>
                    <a:lnTo>
                      <a:pt x="24" y="16"/>
                    </a:lnTo>
                    <a:lnTo>
                      <a:pt x="28" y="14"/>
                    </a:lnTo>
                    <a:lnTo>
                      <a:pt x="32" y="12"/>
                    </a:lnTo>
                    <a:lnTo>
                      <a:pt x="34" y="10"/>
                    </a:lnTo>
                    <a:lnTo>
                      <a:pt x="36" y="10"/>
                    </a:lnTo>
                    <a:lnTo>
                      <a:pt x="38" y="10"/>
                    </a:lnTo>
                    <a:lnTo>
                      <a:pt x="38" y="12"/>
                    </a:lnTo>
                    <a:lnTo>
                      <a:pt x="40" y="18"/>
                    </a:lnTo>
                    <a:lnTo>
                      <a:pt x="40" y="8"/>
                    </a:lnTo>
                    <a:lnTo>
                      <a:pt x="40" y="4"/>
                    </a:lnTo>
                    <a:lnTo>
                      <a:pt x="38" y="4"/>
                    </a:lnTo>
                    <a:lnTo>
                      <a:pt x="36" y="2"/>
                    </a:lnTo>
                    <a:lnTo>
                      <a:pt x="32" y="2"/>
                    </a:lnTo>
                    <a:lnTo>
                      <a:pt x="28" y="2"/>
                    </a:lnTo>
                    <a:lnTo>
                      <a:pt x="24" y="0"/>
                    </a:lnTo>
                    <a:lnTo>
                      <a:pt x="18" y="0"/>
                    </a:lnTo>
                    <a:lnTo>
                      <a:pt x="12" y="0"/>
                    </a:lnTo>
                    <a:lnTo>
                      <a:pt x="8" y="0"/>
                    </a:lnTo>
                    <a:lnTo>
                      <a:pt x="0" y="2"/>
                    </a:lnTo>
                    <a:lnTo>
                      <a:pt x="8" y="2"/>
                    </a:lnTo>
                    <a:lnTo>
                      <a:pt x="14" y="4"/>
                    </a:lnTo>
                    <a:lnTo>
                      <a:pt x="16" y="8"/>
                    </a:lnTo>
                    <a:lnTo>
                      <a:pt x="14" y="10"/>
                    </a:lnTo>
                    <a:lnTo>
                      <a:pt x="8" y="14"/>
                    </a:lnTo>
                    <a:lnTo>
                      <a:pt x="12" y="12"/>
                    </a:lnTo>
                    <a:lnTo>
                      <a:pt x="14" y="12"/>
                    </a:lnTo>
                    <a:lnTo>
                      <a:pt x="18" y="12"/>
                    </a:lnTo>
                    <a:lnTo>
                      <a:pt x="18" y="14"/>
                    </a:lnTo>
                    <a:lnTo>
                      <a:pt x="20" y="14"/>
                    </a:lnTo>
                    <a:lnTo>
                      <a:pt x="22" y="16"/>
                    </a:lnTo>
                    <a:lnTo>
                      <a:pt x="24" y="14"/>
                    </a:lnTo>
                    <a:lnTo>
                      <a:pt x="26" y="10"/>
                    </a:lnTo>
                    <a:lnTo>
                      <a:pt x="32" y="10"/>
                    </a:lnTo>
                    <a:close/>
                  </a:path>
                </a:pathLst>
              </a:custGeom>
              <a:solidFill>
                <a:srgbClr val="000000"/>
              </a:solidFill>
              <a:ln w="9525">
                <a:noFill/>
                <a:round/>
                <a:headEnd/>
                <a:tailEnd/>
              </a:ln>
            </p:spPr>
            <p:txBody>
              <a:bodyPr/>
              <a:lstStyle/>
              <a:p>
                <a:endParaRPr lang="en-US"/>
              </a:p>
            </p:txBody>
          </p:sp>
          <p:sp>
            <p:nvSpPr>
              <p:cNvPr id="431364" name="Freeform 260"/>
              <p:cNvSpPr>
                <a:spLocks/>
              </p:cNvSpPr>
              <p:nvPr/>
            </p:nvSpPr>
            <p:spPr bwMode="auto">
              <a:xfrm>
                <a:off x="4315" y="613"/>
                <a:ext cx="18" cy="6"/>
              </a:xfrm>
              <a:custGeom>
                <a:avLst/>
                <a:gdLst/>
                <a:ahLst/>
                <a:cxnLst>
                  <a:cxn ang="0">
                    <a:pos x="0" y="12"/>
                  </a:cxn>
                  <a:cxn ang="0">
                    <a:pos x="4" y="8"/>
                  </a:cxn>
                  <a:cxn ang="0">
                    <a:pos x="10" y="6"/>
                  </a:cxn>
                  <a:cxn ang="0">
                    <a:pos x="18" y="8"/>
                  </a:cxn>
                  <a:cxn ang="0">
                    <a:pos x="22" y="8"/>
                  </a:cxn>
                  <a:cxn ang="0">
                    <a:pos x="28" y="6"/>
                  </a:cxn>
                  <a:cxn ang="0">
                    <a:pos x="34" y="4"/>
                  </a:cxn>
                  <a:cxn ang="0">
                    <a:pos x="38" y="0"/>
                  </a:cxn>
                  <a:cxn ang="0">
                    <a:pos x="32" y="6"/>
                  </a:cxn>
                  <a:cxn ang="0">
                    <a:pos x="28" y="10"/>
                  </a:cxn>
                  <a:cxn ang="0">
                    <a:pos x="24" y="12"/>
                  </a:cxn>
                  <a:cxn ang="0">
                    <a:pos x="20" y="12"/>
                  </a:cxn>
                  <a:cxn ang="0">
                    <a:pos x="8" y="10"/>
                  </a:cxn>
                  <a:cxn ang="0">
                    <a:pos x="0" y="12"/>
                  </a:cxn>
                </a:cxnLst>
                <a:rect l="0" t="0" r="r" b="b"/>
                <a:pathLst>
                  <a:path w="38" h="12">
                    <a:moveTo>
                      <a:pt x="0" y="12"/>
                    </a:moveTo>
                    <a:lnTo>
                      <a:pt x="4" y="8"/>
                    </a:lnTo>
                    <a:lnTo>
                      <a:pt x="10" y="6"/>
                    </a:lnTo>
                    <a:lnTo>
                      <a:pt x="18" y="8"/>
                    </a:lnTo>
                    <a:lnTo>
                      <a:pt x="22" y="8"/>
                    </a:lnTo>
                    <a:lnTo>
                      <a:pt x="28" y="6"/>
                    </a:lnTo>
                    <a:lnTo>
                      <a:pt x="34" y="4"/>
                    </a:lnTo>
                    <a:lnTo>
                      <a:pt x="38" y="0"/>
                    </a:lnTo>
                    <a:lnTo>
                      <a:pt x="32" y="6"/>
                    </a:lnTo>
                    <a:lnTo>
                      <a:pt x="28" y="10"/>
                    </a:lnTo>
                    <a:lnTo>
                      <a:pt x="24" y="12"/>
                    </a:lnTo>
                    <a:lnTo>
                      <a:pt x="20" y="12"/>
                    </a:lnTo>
                    <a:lnTo>
                      <a:pt x="8" y="10"/>
                    </a:lnTo>
                    <a:lnTo>
                      <a:pt x="0" y="12"/>
                    </a:lnTo>
                    <a:close/>
                  </a:path>
                </a:pathLst>
              </a:custGeom>
              <a:solidFill>
                <a:srgbClr val="000000"/>
              </a:solidFill>
              <a:ln w="9525">
                <a:noFill/>
                <a:round/>
                <a:headEnd/>
                <a:tailEnd/>
              </a:ln>
            </p:spPr>
            <p:txBody>
              <a:bodyPr/>
              <a:lstStyle/>
              <a:p>
                <a:endParaRPr lang="en-US"/>
              </a:p>
            </p:txBody>
          </p:sp>
          <p:sp>
            <p:nvSpPr>
              <p:cNvPr id="431365" name="Freeform 261"/>
              <p:cNvSpPr>
                <a:spLocks/>
              </p:cNvSpPr>
              <p:nvPr/>
            </p:nvSpPr>
            <p:spPr bwMode="auto">
              <a:xfrm>
                <a:off x="4382" y="571"/>
                <a:ext cx="11" cy="15"/>
              </a:xfrm>
              <a:custGeom>
                <a:avLst/>
                <a:gdLst/>
                <a:ahLst/>
                <a:cxnLst>
                  <a:cxn ang="0">
                    <a:pos x="0" y="6"/>
                  </a:cxn>
                  <a:cxn ang="0">
                    <a:pos x="6" y="2"/>
                  </a:cxn>
                  <a:cxn ang="0">
                    <a:pos x="8" y="0"/>
                  </a:cxn>
                  <a:cxn ang="0">
                    <a:pos x="10" y="0"/>
                  </a:cxn>
                  <a:cxn ang="0">
                    <a:pos x="14" y="0"/>
                  </a:cxn>
                  <a:cxn ang="0">
                    <a:pos x="16" y="2"/>
                  </a:cxn>
                  <a:cxn ang="0">
                    <a:pos x="18" y="6"/>
                  </a:cxn>
                  <a:cxn ang="0">
                    <a:pos x="20" y="12"/>
                  </a:cxn>
                  <a:cxn ang="0">
                    <a:pos x="22" y="30"/>
                  </a:cxn>
                  <a:cxn ang="0">
                    <a:pos x="22" y="26"/>
                  </a:cxn>
                  <a:cxn ang="0">
                    <a:pos x="20" y="22"/>
                  </a:cxn>
                  <a:cxn ang="0">
                    <a:pos x="18" y="16"/>
                  </a:cxn>
                  <a:cxn ang="0">
                    <a:pos x="14" y="12"/>
                  </a:cxn>
                  <a:cxn ang="0">
                    <a:pos x="14" y="8"/>
                  </a:cxn>
                  <a:cxn ang="0">
                    <a:pos x="12" y="6"/>
                  </a:cxn>
                  <a:cxn ang="0">
                    <a:pos x="12" y="4"/>
                  </a:cxn>
                  <a:cxn ang="0">
                    <a:pos x="8" y="4"/>
                  </a:cxn>
                  <a:cxn ang="0">
                    <a:pos x="4" y="4"/>
                  </a:cxn>
                  <a:cxn ang="0">
                    <a:pos x="0" y="6"/>
                  </a:cxn>
                </a:cxnLst>
                <a:rect l="0" t="0" r="r" b="b"/>
                <a:pathLst>
                  <a:path w="22" h="30">
                    <a:moveTo>
                      <a:pt x="0" y="6"/>
                    </a:moveTo>
                    <a:lnTo>
                      <a:pt x="6" y="2"/>
                    </a:lnTo>
                    <a:lnTo>
                      <a:pt x="8" y="0"/>
                    </a:lnTo>
                    <a:lnTo>
                      <a:pt x="10" y="0"/>
                    </a:lnTo>
                    <a:lnTo>
                      <a:pt x="14" y="0"/>
                    </a:lnTo>
                    <a:lnTo>
                      <a:pt x="16" y="2"/>
                    </a:lnTo>
                    <a:lnTo>
                      <a:pt x="18" y="6"/>
                    </a:lnTo>
                    <a:lnTo>
                      <a:pt x="20" y="12"/>
                    </a:lnTo>
                    <a:lnTo>
                      <a:pt x="22" y="30"/>
                    </a:lnTo>
                    <a:lnTo>
                      <a:pt x="22" y="26"/>
                    </a:lnTo>
                    <a:lnTo>
                      <a:pt x="20" y="22"/>
                    </a:lnTo>
                    <a:lnTo>
                      <a:pt x="18" y="16"/>
                    </a:lnTo>
                    <a:lnTo>
                      <a:pt x="14" y="12"/>
                    </a:lnTo>
                    <a:lnTo>
                      <a:pt x="14" y="8"/>
                    </a:lnTo>
                    <a:lnTo>
                      <a:pt x="12" y="6"/>
                    </a:lnTo>
                    <a:lnTo>
                      <a:pt x="12" y="4"/>
                    </a:lnTo>
                    <a:lnTo>
                      <a:pt x="8" y="4"/>
                    </a:lnTo>
                    <a:lnTo>
                      <a:pt x="4" y="4"/>
                    </a:lnTo>
                    <a:lnTo>
                      <a:pt x="0" y="6"/>
                    </a:lnTo>
                    <a:close/>
                  </a:path>
                </a:pathLst>
              </a:custGeom>
              <a:solidFill>
                <a:srgbClr val="B3664C"/>
              </a:solidFill>
              <a:ln w="9525">
                <a:noFill/>
                <a:round/>
                <a:headEnd/>
                <a:tailEnd/>
              </a:ln>
            </p:spPr>
            <p:txBody>
              <a:bodyPr/>
              <a:lstStyle/>
              <a:p>
                <a:endParaRPr lang="en-US"/>
              </a:p>
            </p:txBody>
          </p:sp>
          <p:sp>
            <p:nvSpPr>
              <p:cNvPr id="431366" name="Freeform 262"/>
              <p:cNvSpPr>
                <a:spLocks/>
              </p:cNvSpPr>
              <p:nvPr/>
            </p:nvSpPr>
            <p:spPr bwMode="auto">
              <a:xfrm>
                <a:off x="4376" y="577"/>
                <a:ext cx="13" cy="28"/>
              </a:xfrm>
              <a:custGeom>
                <a:avLst/>
                <a:gdLst/>
                <a:ahLst/>
                <a:cxnLst>
                  <a:cxn ang="0">
                    <a:pos x="7" y="0"/>
                  </a:cxn>
                  <a:cxn ang="0">
                    <a:pos x="5" y="2"/>
                  </a:cxn>
                  <a:cxn ang="0">
                    <a:pos x="5" y="4"/>
                  </a:cxn>
                  <a:cxn ang="0">
                    <a:pos x="7" y="6"/>
                  </a:cxn>
                  <a:cxn ang="0">
                    <a:pos x="7" y="10"/>
                  </a:cxn>
                  <a:cxn ang="0">
                    <a:pos x="5" y="14"/>
                  </a:cxn>
                  <a:cxn ang="0">
                    <a:pos x="1" y="20"/>
                  </a:cxn>
                  <a:cxn ang="0">
                    <a:pos x="5" y="22"/>
                  </a:cxn>
                  <a:cxn ang="0">
                    <a:pos x="7" y="24"/>
                  </a:cxn>
                  <a:cxn ang="0">
                    <a:pos x="7" y="26"/>
                  </a:cxn>
                  <a:cxn ang="0">
                    <a:pos x="9" y="30"/>
                  </a:cxn>
                  <a:cxn ang="0">
                    <a:pos x="9" y="34"/>
                  </a:cxn>
                  <a:cxn ang="0">
                    <a:pos x="9" y="38"/>
                  </a:cxn>
                  <a:cxn ang="0">
                    <a:pos x="7" y="42"/>
                  </a:cxn>
                  <a:cxn ang="0">
                    <a:pos x="3" y="44"/>
                  </a:cxn>
                  <a:cxn ang="0">
                    <a:pos x="1" y="46"/>
                  </a:cxn>
                  <a:cxn ang="0">
                    <a:pos x="1" y="48"/>
                  </a:cxn>
                  <a:cxn ang="0">
                    <a:pos x="0" y="52"/>
                  </a:cxn>
                  <a:cxn ang="0">
                    <a:pos x="1" y="54"/>
                  </a:cxn>
                  <a:cxn ang="0">
                    <a:pos x="1" y="56"/>
                  </a:cxn>
                  <a:cxn ang="0">
                    <a:pos x="3" y="56"/>
                  </a:cxn>
                  <a:cxn ang="0">
                    <a:pos x="5" y="56"/>
                  </a:cxn>
                  <a:cxn ang="0">
                    <a:pos x="7" y="54"/>
                  </a:cxn>
                  <a:cxn ang="0">
                    <a:pos x="11" y="44"/>
                  </a:cxn>
                  <a:cxn ang="0">
                    <a:pos x="15" y="40"/>
                  </a:cxn>
                  <a:cxn ang="0">
                    <a:pos x="17" y="38"/>
                  </a:cxn>
                  <a:cxn ang="0">
                    <a:pos x="21" y="36"/>
                  </a:cxn>
                  <a:cxn ang="0">
                    <a:pos x="23" y="34"/>
                  </a:cxn>
                  <a:cxn ang="0">
                    <a:pos x="25" y="28"/>
                  </a:cxn>
                  <a:cxn ang="0">
                    <a:pos x="25" y="26"/>
                  </a:cxn>
                  <a:cxn ang="0">
                    <a:pos x="25" y="22"/>
                  </a:cxn>
                  <a:cxn ang="0">
                    <a:pos x="21" y="16"/>
                  </a:cxn>
                  <a:cxn ang="0">
                    <a:pos x="17" y="14"/>
                  </a:cxn>
                  <a:cxn ang="0">
                    <a:pos x="13" y="12"/>
                  </a:cxn>
                  <a:cxn ang="0">
                    <a:pos x="11" y="12"/>
                  </a:cxn>
                  <a:cxn ang="0">
                    <a:pos x="9" y="12"/>
                  </a:cxn>
                  <a:cxn ang="0">
                    <a:pos x="9" y="10"/>
                  </a:cxn>
                  <a:cxn ang="0">
                    <a:pos x="11" y="6"/>
                  </a:cxn>
                  <a:cxn ang="0">
                    <a:pos x="11" y="4"/>
                  </a:cxn>
                  <a:cxn ang="0">
                    <a:pos x="9" y="2"/>
                  </a:cxn>
                  <a:cxn ang="0">
                    <a:pos x="7" y="0"/>
                  </a:cxn>
                </a:cxnLst>
                <a:rect l="0" t="0" r="r" b="b"/>
                <a:pathLst>
                  <a:path w="25" h="56">
                    <a:moveTo>
                      <a:pt x="7" y="0"/>
                    </a:moveTo>
                    <a:lnTo>
                      <a:pt x="5" y="2"/>
                    </a:lnTo>
                    <a:lnTo>
                      <a:pt x="5" y="4"/>
                    </a:lnTo>
                    <a:lnTo>
                      <a:pt x="7" y="6"/>
                    </a:lnTo>
                    <a:lnTo>
                      <a:pt x="7" y="10"/>
                    </a:lnTo>
                    <a:lnTo>
                      <a:pt x="5" y="14"/>
                    </a:lnTo>
                    <a:lnTo>
                      <a:pt x="1" y="20"/>
                    </a:lnTo>
                    <a:lnTo>
                      <a:pt x="5" y="22"/>
                    </a:lnTo>
                    <a:lnTo>
                      <a:pt x="7" y="24"/>
                    </a:lnTo>
                    <a:lnTo>
                      <a:pt x="7" y="26"/>
                    </a:lnTo>
                    <a:lnTo>
                      <a:pt x="9" y="30"/>
                    </a:lnTo>
                    <a:lnTo>
                      <a:pt x="9" y="34"/>
                    </a:lnTo>
                    <a:lnTo>
                      <a:pt x="9" y="38"/>
                    </a:lnTo>
                    <a:lnTo>
                      <a:pt x="7" y="42"/>
                    </a:lnTo>
                    <a:lnTo>
                      <a:pt x="3" y="44"/>
                    </a:lnTo>
                    <a:lnTo>
                      <a:pt x="1" y="46"/>
                    </a:lnTo>
                    <a:lnTo>
                      <a:pt x="1" y="48"/>
                    </a:lnTo>
                    <a:lnTo>
                      <a:pt x="0" y="52"/>
                    </a:lnTo>
                    <a:lnTo>
                      <a:pt x="1" y="54"/>
                    </a:lnTo>
                    <a:lnTo>
                      <a:pt x="1" y="56"/>
                    </a:lnTo>
                    <a:lnTo>
                      <a:pt x="3" y="56"/>
                    </a:lnTo>
                    <a:lnTo>
                      <a:pt x="5" y="56"/>
                    </a:lnTo>
                    <a:lnTo>
                      <a:pt x="7" y="54"/>
                    </a:lnTo>
                    <a:lnTo>
                      <a:pt x="11" y="44"/>
                    </a:lnTo>
                    <a:lnTo>
                      <a:pt x="15" y="40"/>
                    </a:lnTo>
                    <a:lnTo>
                      <a:pt x="17" y="38"/>
                    </a:lnTo>
                    <a:lnTo>
                      <a:pt x="21" y="36"/>
                    </a:lnTo>
                    <a:lnTo>
                      <a:pt x="23" y="34"/>
                    </a:lnTo>
                    <a:lnTo>
                      <a:pt x="25" y="28"/>
                    </a:lnTo>
                    <a:lnTo>
                      <a:pt x="25" y="26"/>
                    </a:lnTo>
                    <a:lnTo>
                      <a:pt x="25" y="22"/>
                    </a:lnTo>
                    <a:lnTo>
                      <a:pt x="21" y="16"/>
                    </a:lnTo>
                    <a:lnTo>
                      <a:pt x="17" y="14"/>
                    </a:lnTo>
                    <a:lnTo>
                      <a:pt x="13" y="12"/>
                    </a:lnTo>
                    <a:lnTo>
                      <a:pt x="11" y="12"/>
                    </a:lnTo>
                    <a:lnTo>
                      <a:pt x="9" y="12"/>
                    </a:lnTo>
                    <a:lnTo>
                      <a:pt x="9" y="10"/>
                    </a:lnTo>
                    <a:lnTo>
                      <a:pt x="11" y="6"/>
                    </a:lnTo>
                    <a:lnTo>
                      <a:pt x="11" y="4"/>
                    </a:lnTo>
                    <a:lnTo>
                      <a:pt x="9" y="2"/>
                    </a:lnTo>
                    <a:lnTo>
                      <a:pt x="7" y="0"/>
                    </a:lnTo>
                    <a:close/>
                  </a:path>
                </a:pathLst>
              </a:custGeom>
              <a:solidFill>
                <a:srgbClr val="E6B399"/>
              </a:solidFill>
              <a:ln w="9525">
                <a:noFill/>
                <a:round/>
                <a:headEnd/>
                <a:tailEnd/>
              </a:ln>
            </p:spPr>
            <p:txBody>
              <a:bodyPr/>
              <a:lstStyle/>
              <a:p>
                <a:endParaRPr lang="en-US"/>
              </a:p>
            </p:txBody>
          </p:sp>
          <p:sp>
            <p:nvSpPr>
              <p:cNvPr id="431367" name="Freeform 263"/>
              <p:cNvSpPr>
                <a:spLocks/>
              </p:cNvSpPr>
              <p:nvPr/>
            </p:nvSpPr>
            <p:spPr bwMode="auto">
              <a:xfrm>
                <a:off x="4377" y="584"/>
                <a:ext cx="10" cy="20"/>
              </a:xfrm>
              <a:custGeom>
                <a:avLst/>
                <a:gdLst/>
                <a:ahLst/>
                <a:cxnLst>
                  <a:cxn ang="0">
                    <a:pos x="6" y="0"/>
                  </a:cxn>
                  <a:cxn ang="0">
                    <a:pos x="12" y="0"/>
                  </a:cxn>
                  <a:cxn ang="0">
                    <a:pos x="16" y="2"/>
                  </a:cxn>
                  <a:cxn ang="0">
                    <a:pos x="18" y="4"/>
                  </a:cxn>
                  <a:cxn ang="0">
                    <a:pos x="20" y="8"/>
                  </a:cxn>
                  <a:cxn ang="0">
                    <a:pos x="20" y="10"/>
                  </a:cxn>
                  <a:cxn ang="0">
                    <a:pos x="20" y="14"/>
                  </a:cxn>
                  <a:cxn ang="0">
                    <a:pos x="20" y="18"/>
                  </a:cxn>
                  <a:cxn ang="0">
                    <a:pos x="20" y="22"/>
                  </a:cxn>
                  <a:cxn ang="0">
                    <a:pos x="18" y="24"/>
                  </a:cxn>
                  <a:cxn ang="0">
                    <a:pos x="16" y="24"/>
                  </a:cxn>
                  <a:cxn ang="0">
                    <a:pos x="12" y="28"/>
                  </a:cxn>
                  <a:cxn ang="0">
                    <a:pos x="10" y="30"/>
                  </a:cxn>
                  <a:cxn ang="0">
                    <a:pos x="6" y="38"/>
                  </a:cxn>
                  <a:cxn ang="0">
                    <a:pos x="4" y="40"/>
                  </a:cxn>
                  <a:cxn ang="0">
                    <a:pos x="2" y="38"/>
                  </a:cxn>
                  <a:cxn ang="0">
                    <a:pos x="0" y="36"/>
                  </a:cxn>
                  <a:cxn ang="0">
                    <a:pos x="2" y="32"/>
                  </a:cxn>
                  <a:cxn ang="0">
                    <a:pos x="6" y="28"/>
                  </a:cxn>
                  <a:cxn ang="0">
                    <a:pos x="8" y="24"/>
                  </a:cxn>
                  <a:cxn ang="0">
                    <a:pos x="8" y="22"/>
                  </a:cxn>
                  <a:cxn ang="0">
                    <a:pos x="8" y="20"/>
                  </a:cxn>
                  <a:cxn ang="0">
                    <a:pos x="8" y="16"/>
                  </a:cxn>
                  <a:cxn ang="0">
                    <a:pos x="6" y="12"/>
                  </a:cxn>
                  <a:cxn ang="0">
                    <a:pos x="10" y="16"/>
                  </a:cxn>
                  <a:cxn ang="0">
                    <a:pos x="10" y="18"/>
                  </a:cxn>
                  <a:cxn ang="0">
                    <a:pos x="10" y="20"/>
                  </a:cxn>
                  <a:cxn ang="0">
                    <a:pos x="10" y="24"/>
                  </a:cxn>
                  <a:cxn ang="0">
                    <a:pos x="10" y="26"/>
                  </a:cxn>
                  <a:cxn ang="0">
                    <a:pos x="12" y="26"/>
                  </a:cxn>
                  <a:cxn ang="0">
                    <a:pos x="12" y="24"/>
                  </a:cxn>
                  <a:cxn ang="0">
                    <a:pos x="14" y="22"/>
                  </a:cxn>
                  <a:cxn ang="0">
                    <a:pos x="14" y="18"/>
                  </a:cxn>
                  <a:cxn ang="0">
                    <a:pos x="12" y="8"/>
                  </a:cxn>
                  <a:cxn ang="0">
                    <a:pos x="10" y="4"/>
                  </a:cxn>
                  <a:cxn ang="0">
                    <a:pos x="6" y="0"/>
                  </a:cxn>
                </a:cxnLst>
                <a:rect l="0" t="0" r="r" b="b"/>
                <a:pathLst>
                  <a:path w="20" h="40">
                    <a:moveTo>
                      <a:pt x="6" y="0"/>
                    </a:moveTo>
                    <a:lnTo>
                      <a:pt x="12" y="0"/>
                    </a:lnTo>
                    <a:lnTo>
                      <a:pt x="16" y="2"/>
                    </a:lnTo>
                    <a:lnTo>
                      <a:pt x="18" y="4"/>
                    </a:lnTo>
                    <a:lnTo>
                      <a:pt x="20" y="8"/>
                    </a:lnTo>
                    <a:lnTo>
                      <a:pt x="20" y="10"/>
                    </a:lnTo>
                    <a:lnTo>
                      <a:pt x="20" y="14"/>
                    </a:lnTo>
                    <a:lnTo>
                      <a:pt x="20" y="18"/>
                    </a:lnTo>
                    <a:lnTo>
                      <a:pt x="20" y="22"/>
                    </a:lnTo>
                    <a:lnTo>
                      <a:pt x="18" y="24"/>
                    </a:lnTo>
                    <a:lnTo>
                      <a:pt x="16" y="24"/>
                    </a:lnTo>
                    <a:lnTo>
                      <a:pt x="12" y="28"/>
                    </a:lnTo>
                    <a:lnTo>
                      <a:pt x="10" y="30"/>
                    </a:lnTo>
                    <a:lnTo>
                      <a:pt x="6" y="38"/>
                    </a:lnTo>
                    <a:lnTo>
                      <a:pt x="4" y="40"/>
                    </a:lnTo>
                    <a:lnTo>
                      <a:pt x="2" y="38"/>
                    </a:lnTo>
                    <a:lnTo>
                      <a:pt x="0" y="36"/>
                    </a:lnTo>
                    <a:lnTo>
                      <a:pt x="2" y="32"/>
                    </a:lnTo>
                    <a:lnTo>
                      <a:pt x="6" y="28"/>
                    </a:lnTo>
                    <a:lnTo>
                      <a:pt x="8" y="24"/>
                    </a:lnTo>
                    <a:lnTo>
                      <a:pt x="8" y="22"/>
                    </a:lnTo>
                    <a:lnTo>
                      <a:pt x="8" y="20"/>
                    </a:lnTo>
                    <a:lnTo>
                      <a:pt x="8" y="16"/>
                    </a:lnTo>
                    <a:lnTo>
                      <a:pt x="6" y="12"/>
                    </a:lnTo>
                    <a:lnTo>
                      <a:pt x="10" y="16"/>
                    </a:lnTo>
                    <a:lnTo>
                      <a:pt x="10" y="18"/>
                    </a:lnTo>
                    <a:lnTo>
                      <a:pt x="10" y="20"/>
                    </a:lnTo>
                    <a:lnTo>
                      <a:pt x="10" y="24"/>
                    </a:lnTo>
                    <a:lnTo>
                      <a:pt x="10" y="26"/>
                    </a:lnTo>
                    <a:lnTo>
                      <a:pt x="12" y="26"/>
                    </a:lnTo>
                    <a:lnTo>
                      <a:pt x="12" y="24"/>
                    </a:lnTo>
                    <a:lnTo>
                      <a:pt x="14" y="22"/>
                    </a:lnTo>
                    <a:lnTo>
                      <a:pt x="14" y="18"/>
                    </a:lnTo>
                    <a:lnTo>
                      <a:pt x="12" y="8"/>
                    </a:lnTo>
                    <a:lnTo>
                      <a:pt x="10" y="4"/>
                    </a:lnTo>
                    <a:lnTo>
                      <a:pt x="6" y="0"/>
                    </a:lnTo>
                    <a:close/>
                  </a:path>
                </a:pathLst>
              </a:custGeom>
              <a:solidFill>
                <a:srgbClr val="4C0000"/>
              </a:solidFill>
              <a:ln w="9525">
                <a:noFill/>
                <a:round/>
                <a:headEnd/>
                <a:tailEnd/>
              </a:ln>
            </p:spPr>
            <p:txBody>
              <a:bodyPr/>
              <a:lstStyle/>
              <a:p>
                <a:endParaRPr lang="en-US"/>
              </a:p>
            </p:txBody>
          </p:sp>
          <p:sp>
            <p:nvSpPr>
              <p:cNvPr id="431368" name="Freeform 264"/>
              <p:cNvSpPr>
                <a:spLocks/>
              </p:cNvSpPr>
              <p:nvPr/>
            </p:nvSpPr>
            <p:spPr bwMode="auto">
              <a:xfrm>
                <a:off x="4379" y="594"/>
                <a:ext cx="13" cy="16"/>
              </a:xfrm>
              <a:custGeom>
                <a:avLst/>
                <a:gdLst/>
                <a:ahLst/>
                <a:cxnLst>
                  <a:cxn ang="0">
                    <a:pos x="26" y="0"/>
                  </a:cxn>
                  <a:cxn ang="0">
                    <a:pos x="18" y="10"/>
                  </a:cxn>
                  <a:cxn ang="0">
                    <a:pos x="16" y="12"/>
                  </a:cxn>
                  <a:cxn ang="0">
                    <a:pos x="14" y="10"/>
                  </a:cxn>
                  <a:cxn ang="0">
                    <a:pos x="14" y="16"/>
                  </a:cxn>
                  <a:cxn ang="0">
                    <a:pos x="10" y="24"/>
                  </a:cxn>
                  <a:cxn ang="0">
                    <a:pos x="4" y="30"/>
                  </a:cxn>
                  <a:cxn ang="0">
                    <a:pos x="0" y="32"/>
                  </a:cxn>
                  <a:cxn ang="0">
                    <a:pos x="8" y="28"/>
                  </a:cxn>
                  <a:cxn ang="0">
                    <a:pos x="12" y="26"/>
                  </a:cxn>
                  <a:cxn ang="0">
                    <a:pos x="14" y="22"/>
                  </a:cxn>
                  <a:cxn ang="0">
                    <a:pos x="16" y="20"/>
                  </a:cxn>
                  <a:cxn ang="0">
                    <a:pos x="18" y="16"/>
                  </a:cxn>
                  <a:cxn ang="0">
                    <a:pos x="22" y="10"/>
                  </a:cxn>
                  <a:cxn ang="0">
                    <a:pos x="26" y="0"/>
                  </a:cxn>
                </a:cxnLst>
                <a:rect l="0" t="0" r="r" b="b"/>
                <a:pathLst>
                  <a:path w="26" h="32">
                    <a:moveTo>
                      <a:pt x="26" y="0"/>
                    </a:moveTo>
                    <a:lnTo>
                      <a:pt x="18" y="10"/>
                    </a:lnTo>
                    <a:lnTo>
                      <a:pt x="16" y="12"/>
                    </a:lnTo>
                    <a:lnTo>
                      <a:pt x="14" y="10"/>
                    </a:lnTo>
                    <a:lnTo>
                      <a:pt x="14" y="16"/>
                    </a:lnTo>
                    <a:lnTo>
                      <a:pt x="10" y="24"/>
                    </a:lnTo>
                    <a:lnTo>
                      <a:pt x="4" y="30"/>
                    </a:lnTo>
                    <a:lnTo>
                      <a:pt x="0" y="32"/>
                    </a:lnTo>
                    <a:lnTo>
                      <a:pt x="8" y="28"/>
                    </a:lnTo>
                    <a:lnTo>
                      <a:pt x="12" y="26"/>
                    </a:lnTo>
                    <a:lnTo>
                      <a:pt x="14" y="22"/>
                    </a:lnTo>
                    <a:lnTo>
                      <a:pt x="16" y="20"/>
                    </a:lnTo>
                    <a:lnTo>
                      <a:pt x="18" y="16"/>
                    </a:lnTo>
                    <a:lnTo>
                      <a:pt x="22" y="10"/>
                    </a:lnTo>
                    <a:lnTo>
                      <a:pt x="26" y="0"/>
                    </a:lnTo>
                    <a:close/>
                  </a:path>
                </a:pathLst>
              </a:custGeom>
              <a:solidFill>
                <a:srgbClr val="B3664C"/>
              </a:solidFill>
              <a:ln w="9525">
                <a:noFill/>
                <a:round/>
                <a:headEnd/>
                <a:tailEnd/>
              </a:ln>
            </p:spPr>
            <p:txBody>
              <a:bodyPr/>
              <a:lstStyle/>
              <a:p>
                <a:endParaRPr lang="en-US"/>
              </a:p>
            </p:txBody>
          </p:sp>
          <p:sp>
            <p:nvSpPr>
              <p:cNvPr id="431369" name="Freeform 265"/>
              <p:cNvSpPr>
                <a:spLocks/>
              </p:cNvSpPr>
              <p:nvPr/>
            </p:nvSpPr>
            <p:spPr bwMode="auto">
              <a:xfrm>
                <a:off x="4257" y="497"/>
                <a:ext cx="135" cy="107"/>
              </a:xfrm>
              <a:custGeom>
                <a:avLst/>
                <a:gdLst/>
                <a:ahLst/>
                <a:cxnLst>
                  <a:cxn ang="0">
                    <a:pos x="47" y="173"/>
                  </a:cxn>
                  <a:cxn ang="0">
                    <a:pos x="11" y="153"/>
                  </a:cxn>
                  <a:cxn ang="0">
                    <a:pos x="7" y="151"/>
                  </a:cxn>
                  <a:cxn ang="0">
                    <a:pos x="1" y="135"/>
                  </a:cxn>
                  <a:cxn ang="0">
                    <a:pos x="0" y="113"/>
                  </a:cxn>
                  <a:cxn ang="0">
                    <a:pos x="1" y="90"/>
                  </a:cxn>
                  <a:cxn ang="0">
                    <a:pos x="11" y="64"/>
                  </a:cxn>
                  <a:cxn ang="0">
                    <a:pos x="19" y="50"/>
                  </a:cxn>
                  <a:cxn ang="0">
                    <a:pos x="35" y="32"/>
                  </a:cxn>
                  <a:cxn ang="0">
                    <a:pos x="57" y="16"/>
                  </a:cxn>
                  <a:cxn ang="0">
                    <a:pos x="75" y="8"/>
                  </a:cxn>
                  <a:cxn ang="0">
                    <a:pos x="97" y="2"/>
                  </a:cxn>
                  <a:cxn ang="0">
                    <a:pos x="123" y="0"/>
                  </a:cxn>
                  <a:cxn ang="0">
                    <a:pos x="159" y="0"/>
                  </a:cxn>
                  <a:cxn ang="0">
                    <a:pos x="189" y="4"/>
                  </a:cxn>
                  <a:cxn ang="0">
                    <a:pos x="219" y="18"/>
                  </a:cxn>
                  <a:cxn ang="0">
                    <a:pos x="231" y="30"/>
                  </a:cxn>
                  <a:cxn ang="0">
                    <a:pos x="242" y="42"/>
                  </a:cxn>
                  <a:cxn ang="0">
                    <a:pos x="256" y="72"/>
                  </a:cxn>
                  <a:cxn ang="0">
                    <a:pos x="268" y="117"/>
                  </a:cxn>
                  <a:cxn ang="0">
                    <a:pos x="270" y="131"/>
                  </a:cxn>
                  <a:cxn ang="0">
                    <a:pos x="270" y="147"/>
                  </a:cxn>
                  <a:cxn ang="0">
                    <a:pos x="260" y="139"/>
                  </a:cxn>
                  <a:cxn ang="0">
                    <a:pos x="254" y="141"/>
                  </a:cxn>
                  <a:cxn ang="0">
                    <a:pos x="246" y="149"/>
                  </a:cxn>
                  <a:cxn ang="0">
                    <a:pos x="237" y="161"/>
                  </a:cxn>
                  <a:cxn ang="0">
                    <a:pos x="237" y="163"/>
                  </a:cxn>
                  <a:cxn ang="0">
                    <a:pos x="235" y="169"/>
                  </a:cxn>
                  <a:cxn ang="0">
                    <a:pos x="235" y="179"/>
                  </a:cxn>
                  <a:cxn ang="0">
                    <a:pos x="235" y="193"/>
                  </a:cxn>
                  <a:cxn ang="0">
                    <a:pos x="229" y="209"/>
                  </a:cxn>
                  <a:cxn ang="0">
                    <a:pos x="225" y="211"/>
                  </a:cxn>
                  <a:cxn ang="0">
                    <a:pos x="221" y="197"/>
                  </a:cxn>
                  <a:cxn ang="0">
                    <a:pos x="215" y="191"/>
                  </a:cxn>
                  <a:cxn ang="0">
                    <a:pos x="205" y="175"/>
                  </a:cxn>
                  <a:cxn ang="0">
                    <a:pos x="201" y="165"/>
                  </a:cxn>
                  <a:cxn ang="0">
                    <a:pos x="191" y="163"/>
                  </a:cxn>
                  <a:cxn ang="0">
                    <a:pos x="179" y="163"/>
                  </a:cxn>
                  <a:cxn ang="0">
                    <a:pos x="173" y="165"/>
                  </a:cxn>
                  <a:cxn ang="0">
                    <a:pos x="165" y="163"/>
                  </a:cxn>
                  <a:cxn ang="0">
                    <a:pos x="153" y="153"/>
                  </a:cxn>
                  <a:cxn ang="0">
                    <a:pos x="149" y="143"/>
                  </a:cxn>
                  <a:cxn ang="0">
                    <a:pos x="143" y="139"/>
                  </a:cxn>
                  <a:cxn ang="0">
                    <a:pos x="133" y="141"/>
                  </a:cxn>
                  <a:cxn ang="0">
                    <a:pos x="111" y="155"/>
                  </a:cxn>
                  <a:cxn ang="0">
                    <a:pos x="83" y="169"/>
                  </a:cxn>
                  <a:cxn ang="0">
                    <a:pos x="61" y="175"/>
                  </a:cxn>
                </a:cxnLst>
                <a:rect l="0" t="0" r="r" b="b"/>
                <a:pathLst>
                  <a:path w="270" h="213">
                    <a:moveTo>
                      <a:pt x="57" y="175"/>
                    </a:moveTo>
                    <a:lnTo>
                      <a:pt x="47" y="173"/>
                    </a:lnTo>
                    <a:lnTo>
                      <a:pt x="35" y="165"/>
                    </a:lnTo>
                    <a:lnTo>
                      <a:pt x="11" y="153"/>
                    </a:lnTo>
                    <a:lnTo>
                      <a:pt x="9" y="153"/>
                    </a:lnTo>
                    <a:lnTo>
                      <a:pt x="7" y="151"/>
                    </a:lnTo>
                    <a:lnTo>
                      <a:pt x="5" y="145"/>
                    </a:lnTo>
                    <a:lnTo>
                      <a:pt x="1" y="135"/>
                    </a:lnTo>
                    <a:lnTo>
                      <a:pt x="0" y="125"/>
                    </a:lnTo>
                    <a:lnTo>
                      <a:pt x="0" y="113"/>
                    </a:lnTo>
                    <a:lnTo>
                      <a:pt x="0" y="101"/>
                    </a:lnTo>
                    <a:lnTo>
                      <a:pt x="1" y="90"/>
                    </a:lnTo>
                    <a:lnTo>
                      <a:pt x="5" y="76"/>
                    </a:lnTo>
                    <a:lnTo>
                      <a:pt x="11" y="64"/>
                    </a:lnTo>
                    <a:lnTo>
                      <a:pt x="13" y="56"/>
                    </a:lnTo>
                    <a:lnTo>
                      <a:pt x="19" y="50"/>
                    </a:lnTo>
                    <a:lnTo>
                      <a:pt x="29" y="38"/>
                    </a:lnTo>
                    <a:lnTo>
                      <a:pt x="35" y="32"/>
                    </a:lnTo>
                    <a:lnTo>
                      <a:pt x="41" y="26"/>
                    </a:lnTo>
                    <a:lnTo>
                      <a:pt x="57" y="16"/>
                    </a:lnTo>
                    <a:lnTo>
                      <a:pt x="67" y="12"/>
                    </a:lnTo>
                    <a:lnTo>
                      <a:pt x="75" y="8"/>
                    </a:lnTo>
                    <a:lnTo>
                      <a:pt x="87" y="6"/>
                    </a:lnTo>
                    <a:lnTo>
                      <a:pt x="97" y="2"/>
                    </a:lnTo>
                    <a:lnTo>
                      <a:pt x="111" y="2"/>
                    </a:lnTo>
                    <a:lnTo>
                      <a:pt x="123" y="0"/>
                    </a:lnTo>
                    <a:lnTo>
                      <a:pt x="149" y="0"/>
                    </a:lnTo>
                    <a:lnTo>
                      <a:pt x="159" y="0"/>
                    </a:lnTo>
                    <a:lnTo>
                      <a:pt x="171" y="2"/>
                    </a:lnTo>
                    <a:lnTo>
                      <a:pt x="189" y="4"/>
                    </a:lnTo>
                    <a:lnTo>
                      <a:pt x="205" y="10"/>
                    </a:lnTo>
                    <a:lnTo>
                      <a:pt x="219" y="18"/>
                    </a:lnTo>
                    <a:lnTo>
                      <a:pt x="225" y="24"/>
                    </a:lnTo>
                    <a:lnTo>
                      <a:pt x="231" y="30"/>
                    </a:lnTo>
                    <a:lnTo>
                      <a:pt x="237" y="36"/>
                    </a:lnTo>
                    <a:lnTo>
                      <a:pt x="242" y="42"/>
                    </a:lnTo>
                    <a:lnTo>
                      <a:pt x="250" y="58"/>
                    </a:lnTo>
                    <a:lnTo>
                      <a:pt x="256" y="72"/>
                    </a:lnTo>
                    <a:lnTo>
                      <a:pt x="262" y="90"/>
                    </a:lnTo>
                    <a:lnTo>
                      <a:pt x="268" y="117"/>
                    </a:lnTo>
                    <a:lnTo>
                      <a:pt x="270" y="123"/>
                    </a:lnTo>
                    <a:lnTo>
                      <a:pt x="270" y="131"/>
                    </a:lnTo>
                    <a:lnTo>
                      <a:pt x="270" y="139"/>
                    </a:lnTo>
                    <a:lnTo>
                      <a:pt x="270" y="147"/>
                    </a:lnTo>
                    <a:lnTo>
                      <a:pt x="264" y="141"/>
                    </a:lnTo>
                    <a:lnTo>
                      <a:pt x="260" y="139"/>
                    </a:lnTo>
                    <a:lnTo>
                      <a:pt x="256" y="139"/>
                    </a:lnTo>
                    <a:lnTo>
                      <a:pt x="254" y="141"/>
                    </a:lnTo>
                    <a:lnTo>
                      <a:pt x="250" y="143"/>
                    </a:lnTo>
                    <a:lnTo>
                      <a:pt x="246" y="149"/>
                    </a:lnTo>
                    <a:lnTo>
                      <a:pt x="240" y="157"/>
                    </a:lnTo>
                    <a:lnTo>
                      <a:pt x="237" y="161"/>
                    </a:lnTo>
                    <a:lnTo>
                      <a:pt x="233" y="163"/>
                    </a:lnTo>
                    <a:lnTo>
                      <a:pt x="237" y="163"/>
                    </a:lnTo>
                    <a:lnTo>
                      <a:pt x="239" y="163"/>
                    </a:lnTo>
                    <a:lnTo>
                      <a:pt x="235" y="169"/>
                    </a:lnTo>
                    <a:lnTo>
                      <a:pt x="235" y="173"/>
                    </a:lnTo>
                    <a:lnTo>
                      <a:pt x="235" y="179"/>
                    </a:lnTo>
                    <a:lnTo>
                      <a:pt x="235" y="183"/>
                    </a:lnTo>
                    <a:lnTo>
                      <a:pt x="235" y="193"/>
                    </a:lnTo>
                    <a:lnTo>
                      <a:pt x="233" y="203"/>
                    </a:lnTo>
                    <a:lnTo>
                      <a:pt x="229" y="209"/>
                    </a:lnTo>
                    <a:lnTo>
                      <a:pt x="227" y="213"/>
                    </a:lnTo>
                    <a:lnTo>
                      <a:pt x="225" y="211"/>
                    </a:lnTo>
                    <a:lnTo>
                      <a:pt x="225" y="205"/>
                    </a:lnTo>
                    <a:lnTo>
                      <a:pt x="221" y="197"/>
                    </a:lnTo>
                    <a:lnTo>
                      <a:pt x="219" y="195"/>
                    </a:lnTo>
                    <a:lnTo>
                      <a:pt x="215" y="191"/>
                    </a:lnTo>
                    <a:lnTo>
                      <a:pt x="209" y="183"/>
                    </a:lnTo>
                    <a:lnTo>
                      <a:pt x="205" y="175"/>
                    </a:lnTo>
                    <a:lnTo>
                      <a:pt x="203" y="169"/>
                    </a:lnTo>
                    <a:lnTo>
                      <a:pt x="201" y="165"/>
                    </a:lnTo>
                    <a:lnTo>
                      <a:pt x="199" y="165"/>
                    </a:lnTo>
                    <a:lnTo>
                      <a:pt x="191" y="163"/>
                    </a:lnTo>
                    <a:lnTo>
                      <a:pt x="183" y="163"/>
                    </a:lnTo>
                    <a:lnTo>
                      <a:pt x="179" y="163"/>
                    </a:lnTo>
                    <a:lnTo>
                      <a:pt x="175" y="165"/>
                    </a:lnTo>
                    <a:lnTo>
                      <a:pt x="173" y="165"/>
                    </a:lnTo>
                    <a:lnTo>
                      <a:pt x="169" y="165"/>
                    </a:lnTo>
                    <a:lnTo>
                      <a:pt x="165" y="163"/>
                    </a:lnTo>
                    <a:lnTo>
                      <a:pt x="161" y="161"/>
                    </a:lnTo>
                    <a:lnTo>
                      <a:pt x="153" y="153"/>
                    </a:lnTo>
                    <a:lnTo>
                      <a:pt x="149" y="145"/>
                    </a:lnTo>
                    <a:lnTo>
                      <a:pt x="149" y="143"/>
                    </a:lnTo>
                    <a:lnTo>
                      <a:pt x="147" y="141"/>
                    </a:lnTo>
                    <a:lnTo>
                      <a:pt x="143" y="139"/>
                    </a:lnTo>
                    <a:lnTo>
                      <a:pt x="139" y="141"/>
                    </a:lnTo>
                    <a:lnTo>
                      <a:pt x="133" y="141"/>
                    </a:lnTo>
                    <a:lnTo>
                      <a:pt x="123" y="147"/>
                    </a:lnTo>
                    <a:lnTo>
                      <a:pt x="111" y="155"/>
                    </a:lnTo>
                    <a:lnTo>
                      <a:pt x="99" y="161"/>
                    </a:lnTo>
                    <a:lnTo>
                      <a:pt x="83" y="169"/>
                    </a:lnTo>
                    <a:lnTo>
                      <a:pt x="67" y="173"/>
                    </a:lnTo>
                    <a:lnTo>
                      <a:pt x="61" y="175"/>
                    </a:lnTo>
                    <a:lnTo>
                      <a:pt x="57" y="175"/>
                    </a:lnTo>
                    <a:close/>
                  </a:path>
                </a:pathLst>
              </a:custGeom>
              <a:solidFill>
                <a:srgbClr val="330000"/>
              </a:solidFill>
              <a:ln w="9525">
                <a:noFill/>
                <a:round/>
                <a:headEnd/>
                <a:tailEnd/>
              </a:ln>
            </p:spPr>
            <p:txBody>
              <a:bodyPr/>
              <a:lstStyle/>
              <a:p>
                <a:endParaRPr lang="en-US"/>
              </a:p>
            </p:txBody>
          </p:sp>
          <p:sp>
            <p:nvSpPr>
              <p:cNvPr id="431370" name="Freeform 266"/>
              <p:cNvSpPr>
                <a:spLocks/>
              </p:cNvSpPr>
              <p:nvPr/>
            </p:nvSpPr>
            <p:spPr bwMode="auto">
              <a:xfrm>
                <a:off x="4335" y="688"/>
                <a:ext cx="72" cy="109"/>
              </a:xfrm>
              <a:custGeom>
                <a:avLst/>
                <a:gdLst/>
                <a:ahLst/>
                <a:cxnLst>
                  <a:cxn ang="0">
                    <a:pos x="2" y="50"/>
                  </a:cxn>
                  <a:cxn ang="0">
                    <a:pos x="12" y="32"/>
                  </a:cxn>
                  <a:cxn ang="0">
                    <a:pos x="26" y="18"/>
                  </a:cxn>
                  <a:cxn ang="0">
                    <a:pos x="42" y="10"/>
                  </a:cxn>
                  <a:cxn ang="0">
                    <a:pos x="62" y="4"/>
                  </a:cxn>
                  <a:cxn ang="0">
                    <a:pos x="70" y="6"/>
                  </a:cxn>
                  <a:cxn ang="0">
                    <a:pos x="80" y="14"/>
                  </a:cxn>
                  <a:cxn ang="0">
                    <a:pos x="93" y="26"/>
                  </a:cxn>
                  <a:cxn ang="0">
                    <a:pos x="99" y="26"/>
                  </a:cxn>
                  <a:cxn ang="0">
                    <a:pos x="113" y="18"/>
                  </a:cxn>
                  <a:cxn ang="0">
                    <a:pos x="135" y="2"/>
                  </a:cxn>
                  <a:cxn ang="0">
                    <a:pos x="141" y="2"/>
                  </a:cxn>
                  <a:cxn ang="0">
                    <a:pos x="143" y="12"/>
                  </a:cxn>
                  <a:cxn ang="0">
                    <a:pos x="133" y="86"/>
                  </a:cxn>
                  <a:cxn ang="0">
                    <a:pos x="129" y="110"/>
                  </a:cxn>
                  <a:cxn ang="0">
                    <a:pos x="121" y="176"/>
                  </a:cxn>
                  <a:cxn ang="0">
                    <a:pos x="117" y="206"/>
                  </a:cxn>
                  <a:cxn ang="0">
                    <a:pos x="113" y="214"/>
                  </a:cxn>
                  <a:cxn ang="0">
                    <a:pos x="109" y="218"/>
                  </a:cxn>
                  <a:cxn ang="0">
                    <a:pos x="60" y="218"/>
                  </a:cxn>
                  <a:cxn ang="0">
                    <a:pos x="34" y="218"/>
                  </a:cxn>
                  <a:cxn ang="0">
                    <a:pos x="36" y="148"/>
                  </a:cxn>
                  <a:cxn ang="0">
                    <a:pos x="40" y="118"/>
                  </a:cxn>
                  <a:cxn ang="0">
                    <a:pos x="46" y="96"/>
                  </a:cxn>
                  <a:cxn ang="0">
                    <a:pos x="54" y="82"/>
                  </a:cxn>
                  <a:cxn ang="0">
                    <a:pos x="60" y="80"/>
                  </a:cxn>
                  <a:cxn ang="0">
                    <a:pos x="66" y="82"/>
                  </a:cxn>
                  <a:cxn ang="0">
                    <a:pos x="82" y="102"/>
                  </a:cxn>
                  <a:cxn ang="0">
                    <a:pos x="91" y="122"/>
                  </a:cxn>
                  <a:cxn ang="0">
                    <a:pos x="97" y="142"/>
                  </a:cxn>
                  <a:cxn ang="0">
                    <a:pos x="95" y="168"/>
                  </a:cxn>
                  <a:cxn ang="0">
                    <a:pos x="89" y="194"/>
                  </a:cxn>
                  <a:cxn ang="0">
                    <a:pos x="85" y="210"/>
                  </a:cxn>
                  <a:cxn ang="0">
                    <a:pos x="89" y="216"/>
                  </a:cxn>
                  <a:cxn ang="0">
                    <a:pos x="97" y="204"/>
                  </a:cxn>
                  <a:cxn ang="0">
                    <a:pos x="105" y="182"/>
                  </a:cxn>
                  <a:cxn ang="0">
                    <a:pos x="115" y="144"/>
                  </a:cxn>
                  <a:cxn ang="0">
                    <a:pos x="123" y="92"/>
                  </a:cxn>
                  <a:cxn ang="0">
                    <a:pos x="123" y="72"/>
                  </a:cxn>
                  <a:cxn ang="0">
                    <a:pos x="121" y="66"/>
                  </a:cxn>
                  <a:cxn ang="0">
                    <a:pos x="117" y="68"/>
                  </a:cxn>
                  <a:cxn ang="0">
                    <a:pos x="107" y="78"/>
                  </a:cxn>
                  <a:cxn ang="0">
                    <a:pos x="99" y="82"/>
                  </a:cxn>
                  <a:cxn ang="0">
                    <a:pos x="87" y="82"/>
                  </a:cxn>
                  <a:cxn ang="0">
                    <a:pos x="72" y="72"/>
                  </a:cxn>
                  <a:cxn ang="0">
                    <a:pos x="62" y="56"/>
                  </a:cxn>
                  <a:cxn ang="0">
                    <a:pos x="56" y="40"/>
                  </a:cxn>
                  <a:cxn ang="0">
                    <a:pos x="52" y="38"/>
                  </a:cxn>
                  <a:cxn ang="0">
                    <a:pos x="48" y="40"/>
                  </a:cxn>
                  <a:cxn ang="0">
                    <a:pos x="36" y="52"/>
                  </a:cxn>
                  <a:cxn ang="0">
                    <a:pos x="24" y="60"/>
                  </a:cxn>
                  <a:cxn ang="0">
                    <a:pos x="6" y="62"/>
                  </a:cxn>
                </a:cxnLst>
                <a:rect l="0" t="0" r="r" b="b"/>
                <a:pathLst>
                  <a:path w="143" h="218">
                    <a:moveTo>
                      <a:pt x="0" y="62"/>
                    </a:moveTo>
                    <a:lnTo>
                      <a:pt x="2" y="50"/>
                    </a:lnTo>
                    <a:lnTo>
                      <a:pt x="6" y="40"/>
                    </a:lnTo>
                    <a:lnTo>
                      <a:pt x="12" y="32"/>
                    </a:lnTo>
                    <a:lnTo>
                      <a:pt x="18" y="24"/>
                    </a:lnTo>
                    <a:lnTo>
                      <a:pt x="26" y="18"/>
                    </a:lnTo>
                    <a:lnTo>
                      <a:pt x="34" y="14"/>
                    </a:lnTo>
                    <a:lnTo>
                      <a:pt x="42" y="10"/>
                    </a:lnTo>
                    <a:lnTo>
                      <a:pt x="52" y="6"/>
                    </a:lnTo>
                    <a:lnTo>
                      <a:pt x="62" y="4"/>
                    </a:lnTo>
                    <a:lnTo>
                      <a:pt x="66" y="4"/>
                    </a:lnTo>
                    <a:lnTo>
                      <a:pt x="70" y="6"/>
                    </a:lnTo>
                    <a:lnTo>
                      <a:pt x="76" y="10"/>
                    </a:lnTo>
                    <a:lnTo>
                      <a:pt x="80" y="14"/>
                    </a:lnTo>
                    <a:lnTo>
                      <a:pt x="89" y="24"/>
                    </a:lnTo>
                    <a:lnTo>
                      <a:pt x="93" y="26"/>
                    </a:lnTo>
                    <a:lnTo>
                      <a:pt x="95" y="26"/>
                    </a:lnTo>
                    <a:lnTo>
                      <a:pt x="99" y="26"/>
                    </a:lnTo>
                    <a:lnTo>
                      <a:pt x="105" y="24"/>
                    </a:lnTo>
                    <a:lnTo>
                      <a:pt x="113" y="18"/>
                    </a:lnTo>
                    <a:lnTo>
                      <a:pt x="127" y="6"/>
                    </a:lnTo>
                    <a:lnTo>
                      <a:pt x="135" y="2"/>
                    </a:lnTo>
                    <a:lnTo>
                      <a:pt x="139" y="0"/>
                    </a:lnTo>
                    <a:lnTo>
                      <a:pt x="141" y="2"/>
                    </a:lnTo>
                    <a:lnTo>
                      <a:pt x="143" y="4"/>
                    </a:lnTo>
                    <a:lnTo>
                      <a:pt x="143" y="12"/>
                    </a:lnTo>
                    <a:lnTo>
                      <a:pt x="137" y="62"/>
                    </a:lnTo>
                    <a:lnTo>
                      <a:pt x="133" y="86"/>
                    </a:lnTo>
                    <a:lnTo>
                      <a:pt x="131" y="98"/>
                    </a:lnTo>
                    <a:lnTo>
                      <a:pt x="129" y="110"/>
                    </a:lnTo>
                    <a:lnTo>
                      <a:pt x="125" y="140"/>
                    </a:lnTo>
                    <a:lnTo>
                      <a:pt x="121" y="176"/>
                    </a:lnTo>
                    <a:lnTo>
                      <a:pt x="119" y="192"/>
                    </a:lnTo>
                    <a:lnTo>
                      <a:pt x="117" y="206"/>
                    </a:lnTo>
                    <a:lnTo>
                      <a:pt x="115" y="210"/>
                    </a:lnTo>
                    <a:lnTo>
                      <a:pt x="113" y="214"/>
                    </a:lnTo>
                    <a:lnTo>
                      <a:pt x="111" y="218"/>
                    </a:lnTo>
                    <a:lnTo>
                      <a:pt x="109" y="218"/>
                    </a:lnTo>
                    <a:lnTo>
                      <a:pt x="83" y="218"/>
                    </a:lnTo>
                    <a:lnTo>
                      <a:pt x="60" y="218"/>
                    </a:lnTo>
                    <a:lnTo>
                      <a:pt x="40" y="218"/>
                    </a:lnTo>
                    <a:lnTo>
                      <a:pt x="34" y="218"/>
                    </a:lnTo>
                    <a:lnTo>
                      <a:pt x="34" y="172"/>
                    </a:lnTo>
                    <a:lnTo>
                      <a:pt x="36" y="148"/>
                    </a:lnTo>
                    <a:lnTo>
                      <a:pt x="38" y="134"/>
                    </a:lnTo>
                    <a:lnTo>
                      <a:pt x="40" y="118"/>
                    </a:lnTo>
                    <a:lnTo>
                      <a:pt x="42" y="106"/>
                    </a:lnTo>
                    <a:lnTo>
                      <a:pt x="46" y="96"/>
                    </a:lnTo>
                    <a:lnTo>
                      <a:pt x="48" y="88"/>
                    </a:lnTo>
                    <a:lnTo>
                      <a:pt x="54" y="82"/>
                    </a:lnTo>
                    <a:lnTo>
                      <a:pt x="56" y="80"/>
                    </a:lnTo>
                    <a:lnTo>
                      <a:pt x="60" y="80"/>
                    </a:lnTo>
                    <a:lnTo>
                      <a:pt x="62" y="80"/>
                    </a:lnTo>
                    <a:lnTo>
                      <a:pt x="66" y="82"/>
                    </a:lnTo>
                    <a:lnTo>
                      <a:pt x="76" y="94"/>
                    </a:lnTo>
                    <a:lnTo>
                      <a:pt x="82" y="102"/>
                    </a:lnTo>
                    <a:lnTo>
                      <a:pt x="85" y="112"/>
                    </a:lnTo>
                    <a:lnTo>
                      <a:pt x="91" y="122"/>
                    </a:lnTo>
                    <a:lnTo>
                      <a:pt x="95" y="132"/>
                    </a:lnTo>
                    <a:lnTo>
                      <a:pt x="97" y="142"/>
                    </a:lnTo>
                    <a:lnTo>
                      <a:pt x="97" y="152"/>
                    </a:lnTo>
                    <a:lnTo>
                      <a:pt x="95" y="168"/>
                    </a:lnTo>
                    <a:lnTo>
                      <a:pt x="93" y="182"/>
                    </a:lnTo>
                    <a:lnTo>
                      <a:pt x="89" y="194"/>
                    </a:lnTo>
                    <a:lnTo>
                      <a:pt x="85" y="204"/>
                    </a:lnTo>
                    <a:lnTo>
                      <a:pt x="85" y="210"/>
                    </a:lnTo>
                    <a:lnTo>
                      <a:pt x="87" y="214"/>
                    </a:lnTo>
                    <a:lnTo>
                      <a:pt x="89" y="216"/>
                    </a:lnTo>
                    <a:lnTo>
                      <a:pt x="93" y="212"/>
                    </a:lnTo>
                    <a:lnTo>
                      <a:pt x="97" y="204"/>
                    </a:lnTo>
                    <a:lnTo>
                      <a:pt x="101" y="194"/>
                    </a:lnTo>
                    <a:lnTo>
                      <a:pt x="105" y="182"/>
                    </a:lnTo>
                    <a:lnTo>
                      <a:pt x="111" y="164"/>
                    </a:lnTo>
                    <a:lnTo>
                      <a:pt x="115" y="144"/>
                    </a:lnTo>
                    <a:lnTo>
                      <a:pt x="119" y="120"/>
                    </a:lnTo>
                    <a:lnTo>
                      <a:pt x="123" y="92"/>
                    </a:lnTo>
                    <a:lnTo>
                      <a:pt x="123" y="82"/>
                    </a:lnTo>
                    <a:lnTo>
                      <a:pt x="123" y="72"/>
                    </a:lnTo>
                    <a:lnTo>
                      <a:pt x="123" y="68"/>
                    </a:lnTo>
                    <a:lnTo>
                      <a:pt x="121" y="66"/>
                    </a:lnTo>
                    <a:lnTo>
                      <a:pt x="119" y="66"/>
                    </a:lnTo>
                    <a:lnTo>
                      <a:pt x="117" y="68"/>
                    </a:lnTo>
                    <a:lnTo>
                      <a:pt x="111" y="74"/>
                    </a:lnTo>
                    <a:lnTo>
                      <a:pt x="107" y="78"/>
                    </a:lnTo>
                    <a:lnTo>
                      <a:pt x="103" y="80"/>
                    </a:lnTo>
                    <a:lnTo>
                      <a:pt x="99" y="82"/>
                    </a:lnTo>
                    <a:lnTo>
                      <a:pt x="95" y="84"/>
                    </a:lnTo>
                    <a:lnTo>
                      <a:pt x="87" y="82"/>
                    </a:lnTo>
                    <a:lnTo>
                      <a:pt x="80" y="78"/>
                    </a:lnTo>
                    <a:lnTo>
                      <a:pt x="72" y="72"/>
                    </a:lnTo>
                    <a:lnTo>
                      <a:pt x="66" y="64"/>
                    </a:lnTo>
                    <a:lnTo>
                      <a:pt x="62" y="56"/>
                    </a:lnTo>
                    <a:lnTo>
                      <a:pt x="58" y="46"/>
                    </a:lnTo>
                    <a:lnTo>
                      <a:pt x="56" y="40"/>
                    </a:lnTo>
                    <a:lnTo>
                      <a:pt x="54" y="40"/>
                    </a:lnTo>
                    <a:lnTo>
                      <a:pt x="52" y="38"/>
                    </a:lnTo>
                    <a:lnTo>
                      <a:pt x="50" y="38"/>
                    </a:lnTo>
                    <a:lnTo>
                      <a:pt x="48" y="40"/>
                    </a:lnTo>
                    <a:lnTo>
                      <a:pt x="44" y="42"/>
                    </a:lnTo>
                    <a:lnTo>
                      <a:pt x="36" y="52"/>
                    </a:lnTo>
                    <a:lnTo>
                      <a:pt x="30" y="58"/>
                    </a:lnTo>
                    <a:lnTo>
                      <a:pt x="24" y="60"/>
                    </a:lnTo>
                    <a:lnTo>
                      <a:pt x="16" y="62"/>
                    </a:lnTo>
                    <a:lnTo>
                      <a:pt x="6" y="62"/>
                    </a:lnTo>
                    <a:lnTo>
                      <a:pt x="0" y="62"/>
                    </a:lnTo>
                    <a:close/>
                  </a:path>
                </a:pathLst>
              </a:custGeom>
              <a:solidFill>
                <a:srgbClr val="D7BDBD"/>
              </a:solidFill>
              <a:ln w="9525">
                <a:noFill/>
                <a:round/>
                <a:headEnd/>
                <a:tailEnd/>
              </a:ln>
            </p:spPr>
            <p:txBody>
              <a:bodyPr/>
              <a:lstStyle/>
              <a:p>
                <a:endParaRPr lang="en-US"/>
              </a:p>
            </p:txBody>
          </p:sp>
          <p:sp>
            <p:nvSpPr>
              <p:cNvPr id="431371" name="Freeform 267"/>
              <p:cNvSpPr>
                <a:spLocks/>
              </p:cNvSpPr>
              <p:nvPr/>
            </p:nvSpPr>
            <p:spPr bwMode="auto">
              <a:xfrm>
                <a:off x="4339" y="698"/>
                <a:ext cx="31" cy="99"/>
              </a:xfrm>
              <a:custGeom>
                <a:avLst/>
                <a:gdLst/>
                <a:ahLst/>
                <a:cxnLst>
                  <a:cxn ang="0">
                    <a:pos x="50" y="12"/>
                  </a:cxn>
                  <a:cxn ang="0">
                    <a:pos x="38" y="6"/>
                  </a:cxn>
                  <a:cxn ang="0">
                    <a:pos x="34" y="4"/>
                  </a:cxn>
                  <a:cxn ang="0">
                    <a:pos x="30" y="0"/>
                  </a:cxn>
                  <a:cxn ang="0">
                    <a:pos x="18" y="10"/>
                  </a:cxn>
                  <a:cxn ang="0">
                    <a:pos x="20" y="16"/>
                  </a:cxn>
                  <a:cxn ang="0">
                    <a:pos x="22" y="26"/>
                  </a:cxn>
                  <a:cxn ang="0">
                    <a:pos x="24" y="38"/>
                  </a:cxn>
                  <a:cxn ang="0">
                    <a:pos x="22" y="44"/>
                  </a:cxn>
                  <a:cxn ang="0">
                    <a:pos x="18" y="54"/>
                  </a:cxn>
                  <a:cxn ang="0">
                    <a:pos x="10" y="82"/>
                  </a:cxn>
                  <a:cxn ang="0">
                    <a:pos x="2" y="110"/>
                  </a:cxn>
                  <a:cxn ang="0">
                    <a:pos x="0" y="122"/>
                  </a:cxn>
                  <a:cxn ang="0">
                    <a:pos x="0" y="128"/>
                  </a:cxn>
                  <a:cxn ang="0">
                    <a:pos x="2" y="138"/>
                  </a:cxn>
                  <a:cxn ang="0">
                    <a:pos x="6" y="148"/>
                  </a:cxn>
                  <a:cxn ang="0">
                    <a:pos x="12" y="160"/>
                  </a:cxn>
                  <a:cxn ang="0">
                    <a:pos x="20" y="172"/>
                  </a:cxn>
                  <a:cxn ang="0">
                    <a:pos x="30" y="182"/>
                  </a:cxn>
                  <a:cxn ang="0">
                    <a:pos x="38" y="192"/>
                  </a:cxn>
                  <a:cxn ang="0">
                    <a:pos x="42" y="194"/>
                  </a:cxn>
                  <a:cxn ang="0">
                    <a:pos x="46" y="196"/>
                  </a:cxn>
                  <a:cxn ang="0">
                    <a:pos x="50" y="198"/>
                  </a:cxn>
                  <a:cxn ang="0">
                    <a:pos x="54" y="198"/>
                  </a:cxn>
                  <a:cxn ang="0">
                    <a:pos x="60" y="154"/>
                  </a:cxn>
                  <a:cxn ang="0">
                    <a:pos x="62" y="138"/>
                  </a:cxn>
                  <a:cxn ang="0">
                    <a:pos x="62" y="124"/>
                  </a:cxn>
                  <a:cxn ang="0">
                    <a:pos x="62" y="114"/>
                  </a:cxn>
                  <a:cxn ang="0">
                    <a:pos x="60" y="106"/>
                  </a:cxn>
                  <a:cxn ang="0">
                    <a:pos x="58" y="90"/>
                  </a:cxn>
                  <a:cxn ang="0">
                    <a:pos x="48" y="58"/>
                  </a:cxn>
                  <a:cxn ang="0">
                    <a:pos x="44" y="44"/>
                  </a:cxn>
                  <a:cxn ang="0">
                    <a:pos x="42" y="34"/>
                  </a:cxn>
                  <a:cxn ang="0">
                    <a:pos x="50" y="12"/>
                  </a:cxn>
                </a:cxnLst>
                <a:rect l="0" t="0" r="r" b="b"/>
                <a:pathLst>
                  <a:path w="62" h="198">
                    <a:moveTo>
                      <a:pt x="50" y="12"/>
                    </a:moveTo>
                    <a:lnTo>
                      <a:pt x="38" y="6"/>
                    </a:lnTo>
                    <a:lnTo>
                      <a:pt x="34" y="4"/>
                    </a:lnTo>
                    <a:lnTo>
                      <a:pt x="30" y="0"/>
                    </a:lnTo>
                    <a:lnTo>
                      <a:pt x="18" y="10"/>
                    </a:lnTo>
                    <a:lnTo>
                      <a:pt x="20" y="16"/>
                    </a:lnTo>
                    <a:lnTo>
                      <a:pt x="22" y="26"/>
                    </a:lnTo>
                    <a:lnTo>
                      <a:pt x="24" y="38"/>
                    </a:lnTo>
                    <a:lnTo>
                      <a:pt x="22" y="44"/>
                    </a:lnTo>
                    <a:lnTo>
                      <a:pt x="18" y="54"/>
                    </a:lnTo>
                    <a:lnTo>
                      <a:pt x="10" y="82"/>
                    </a:lnTo>
                    <a:lnTo>
                      <a:pt x="2" y="110"/>
                    </a:lnTo>
                    <a:lnTo>
                      <a:pt x="0" y="122"/>
                    </a:lnTo>
                    <a:lnTo>
                      <a:pt x="0" y="128"/>
                    </a:lnTo>
                    <a:lnTo>
                      <a:pt x="2" y="138"/>
                    </a:lnTo>
                    <a:lnTo>
                      <a:pt x="6" y="148"/>
                    </a:lnTo>
                    <a:lnTo>
                      <a:pt x="12" y="160"/>
                    </a:lnTo>
                    <a:lnTo>
                      <a:pt x="20" y="172"/>
                    </a:lnTo>
                    <a:lnTo>
                      <a:pt x="30" y="182"/>
                    </a:lnTo>
                    <a:lnTo>
                      <a:pt x="38" y="192"/>
                    </a:lnTo>
                    <a:lnTo>
                      <a:pt x="42" y="194"/>
                    </a:lnTo>
                    <a:lnTo>
                      <a:pt x="46" y="196"/>
                    </a:lnTo>
                    <a:lnTo>
                      <a:pt x="50" y="198"/>
                    </a:lnTo>
                    <a:lnTo>
                      <a:pt x="54" y="198"/>
                    </a:lnTo>
                    <a:lnTo>
                      <a:pt x="60" y="154"/>
                    </a:lnTo>
                    <a:lnTo>
                      <a:pt x="62" y="138"/>
                    </a:lnTo>
                    <a:lnTo>
                      <a:pt x="62" y="124"/>
                    </a:lnTo>
                    <a:lnTo>
                      <a:pt x="62" y="114"/>
                    </a:lnTo>
                    <a:lnTo>
                      <a:pt x="60" y="106"/>
                    </a:lnTo>
                    <a:lnTo>
                      <a:pt x="58" y="90"/>
                    </a:lnTo>
                    <a:lnTo>
                      <a:pt x="48" y="58"/>
                    </a:lnTo>
                    <a:lnTo>
                      <a:pt x="44" y="44"/>
                    </a:lnTo>
                    <a:lnTo>
                      <a:pt x="42" y="34"/>
                    </a:lnTo>
                    <a:lnTo>
                      <a:pt x="50" y="12"/>
                    </a:lnTo>
                    <a:close/>
                  </a:path>
                </a:pathLst>
              </a:custGeom>
              <a:solidFill>
                <a:srgbClr val="005671"/>
              </a:solidFill>
              <a:ln w="9525">
                <a:noFill/>
                <a:round/>
                <a:headEnd/>
                <a:tailEnd/>
              </a:ln>
            </p:spPr>
            <p:txBody>
              <a:bodyPr/>
              <a:lstStyle/>
              <a:p>
                <a:endParaRPr lang="en-US"/>
              </a:p>
            </p:txBody>
          </p:sp>
          <p:sp>
            <p:nvSpPr>
              <p:cNvPr id="431372" name="Freeform 268"/>
              <p:cNvSpPr>
                <a:spLocks/>
              </p:cNvSpPr>
              <p:nvPr/>
            </p:nvSpPr>
            <p:spPr bwMode="auto">
              <a:xfrm>
                <a:off x="4339" y="698"/>
                <a:ext cx="31" cy="99"/>
              </a:xfrm>
              <a:custGeom>
                <a:avLst/>
                <a:gdLst/>
                <a:ahLst/>
                <a:cxnLst>
                  <a:cxn ang="0">
                    <a:pos x="50" y="12"/>
                  </a:cxn>
                  <a:cxn ang="0">
                    <a:pos x="38" y="6"/>
                  </a:cxn>
                  <a:cxn ang="0">
                    <a:pos x="30" y="0"/>
                  </a:cxn>
                  <a:cxn ang="0">
                    <a:pos x="16" y="10"/>
                  </a:cxn>
                  <a:cxn ang="0">
                    <a:pos x="24" y="38"/>
                  </a:cxn>
                  <a:cxn ang="0">
                    <a:pos x="18" y="54"/>
                  </a:cxn>
                  <a:cxn ang="0">
                    <a:pos x="10" y="82"/>
                  </a:cxn>
                  <a:cxn ang="0">
                    <a:pos x="0" y="128"/>
                  </a:cxn>
                  <a:cxn ang="0">
                    <a:pos x="6" y="148"/>
                  </a:cxn>
                  <a:cxn ang="0">
                    <a:pos x="20" y="172"/>
                  </a:cxn>
                  <a:cxn ang="0">
                    <a:pos x="38" y="190"/>
                  </a:cxn>
                  <a:cxn ang="0">
                    <a:pos x="54" y="198"/>
                  </a:cxn>
                  <a:cxn ang="0">
                    <a:pos x="62" y="124"/>
                  </a:cxn>
                  <a:cxn ang="0">
                    <a:pos x="56" y="90"/>
                  </a:cxn>
                  <a:cxn ang="0">
                    <a:pos x="42" y="34"/>
                  </a:cxn>
                  <a:cxn ang="0">
                    <a:pos x="50" y="12"/>
                  </a:cxn>
                </a:cxnLst>
                <a:rect l="0" t="0" r="r" b="b"/>
                <a:pathLst>
                  <a:path w="62" h="198">
                    <a:moveTo>
                      <a:pt x="50" y="12"/>
                    </a:moveTo>
                    <a:lnTo>
                      <a:pt x="38" y="6"/>
                    </a:lnTo>
                    <a:lnTo>
                      <a:pt x="30" y="0"/>
                    </a:lnTo>
                    <a:lnTo>
                      <a:pt x="16" y="10"/>
                    </a:lnTo>
                    <a:lnTo>
                      <a:pt x="24" y="38"/>
                    </a:lnTo>
                    <a:lnTo>
                      <a:pt x="18" y="54"/>
                    </a:lnTo>
                    <a:lnTo>
                      <a:pt x="10" y="82"/>
                    </a:lnTo>
                    <a:lnTo>
                      <a:pt x="0" y="128"/>
                    </a:lnTo>
                    <a:lnTo>
                      <a:pt x="6" y="148"/>
                    </a:lnTo>
                    <a:lnTo>
                      <a:pt x="20" y="172"/>
                    </a:lnTo>
                    <a:lnTo>
                      <a:pt x="38" y="190"/>
                    </a:lnTo>
                    <a:lnTo>
                      <a:pt x="54" y="198"/>
                    </a:lnTo>
                    <a:lnTo>
                      <a:pt x="62" y="124"/>
                    </a:lnTo>
                    <a:lnTo>
                      <a:pt x="56" y="90"/>
                    </a:lnTo>
                    <a:lnTo>
                      <a:pt x="42" y="34"/>
                    </a:lnTo>
                    <a:lnTo>
                      <a:pt x="50" y="12"/>
                    </a:lnTo>
                  </a:path>
                </a:pathLst>
              </a:custGeom>
              <a:noFill/>
              <a:ln w="1588">
                <a:solidFill>
                  <a:srgbClr val="000000"/>
                </a:solidFill>
                <a:prstDash val="solid"/>
                <a:round/>
                <a:headEnd/>
                <a:tailEnd/>
              </a:ln>
            </p:spPr>
            <p:txBody>
              <a:bodyPr/>
              <a:lstStyle/>
              <a:p>
                <a:endParaRPr lang="en-US"/>
              </a:p>
            </p:txBody>
          </p:sp>
          <p:sp>
            <p:nvSpPr>
              <p:cNvPr id="431373" name="Freeform 269"/>
              <p:cNvSpPr>
                <a:spLocks/>
              </p:cNvSpPr>
              <p:nvPr/>
            </p:nvSpPr>
            <p:spPr bwMode="auto">
              <a:xfrm>
                <a:off x="4272" y="664"/>
                <a:ext cx="121" cy="133"/>
              </a:xfrm>
              <a:custGeom>
                <a:avLst/>
                <a:gdLst/>
                <a:ahLst/>
                <a:cxnLst>
                  <a:cxn ang="0">
                    <a:pos x="194" y="225"/>
                  </a:cxn>
                  <a:cxn ang="0">
                    <a:pos x="186" y="237"/>
                  </a:cxn>
                  <a:cxn ang="0">
                    <a:pos x="170" y="233"/>
                  </a:cxn>
                  <a:cxn ang="0">
                    <a:pos x="134" y="211"/>
                  </a:cxn>
                  <a:cxn ang="0">
                    <a:pos x="120" y="205"/>
                  </a:cxn>
                  <a:cxn ang="0">
                    <a:pos x="94" y="209"/>
                  </a:cxn>
                  <a:cxn ang="0">
                    <a:pos x="84" y="209"/>
                  </a:cxn>
                  <a:cxn ang="0">
                    <a:pos x="80" y="203"/>
                  </a:cxn>
                  <a:cxn ang="0">
                    <a:pos x="80" y="199"/>
                  </a:cxn>
                  <a:cxn ang="0">
                    <a:pos x="76" y="195"/>
                  </a:cxn>
                  <a:cxn ang="0">
                    <a:pos x="64" y="187"/>
                  </a:cxn>
                  <a:cxn ang="0">
                    <a:pos x="40" y="175"/>
                  </a:cxn>
                  <a:cxn ang="0">
                    <a:pos x="24" y="167"/>
                  </a:cxn>
                  <a:cxn ang="0">
                    <a:pos x="20" y="163"/>
                  </a:cxn>
                  <a:cxn ang="0">
                    <a:pos x="18" y="157"/>
                  </a:cxn>
                  <a:cxn ang="0">
                    <a:pos x="20" y="143"/>
                  </a:cxn>
                  <a:cxn ang="0">
                    <a:pos x="44" y="91"/>
                  </a:cxn>
                  <a:cxn ang="0">
                    <a:pos x="62" y="41"/>
                  </a:cxn>
                  <a:cxn ang="0">
                    <a:pos x="74" y="24"/>
                  </a:cxn>
                  <a:cxn ang="0">
                    <a:pos x="96" y="2"/>
                  </a:cxn>
                  <a:cxn ang="0">
                    <a:pos x="92" y="0"/>
                  </a:cxn>
                  <a:cxn ang="0">
                    <a:pos x="74" y="16"/>
                  </a:cxn>
                  <a:cxn ang="0">
                    <a:pos x="58" y="39"/>
                  </a:cxn>
                  <a:cxn ang="0">
                    <a:pos x="16" y="127"/>
                  </a:cxn>
                  <a:cxn ang="0">
                    <a:pos x="6" y="147"/>
                  </a:cxn>
                  <a:cxn ang="0">
                    <a:pos x="0" y="175"/>
                  </a:cxn>
                  <a:cxn ang="0">
                    <a:pos x="2" y="181"/>
                  </a:cxn>
                  <a:cxn ang="0">
                    <a:pos x="14" y="189"/>
                  </a:cxn>
                  <a:cxn ang="0">
                    <a:pos x="64" y="215"/>
                  </a:cxn>
                  <a:cxn ang="0">
                    <a:pos x="128" y="243"/>
                  </a:cxn>
                  <a:cxn ang="0">
                    <a:pos x="178" y="261"/>
                  </a:cxn>
                  <a:cxn ang="0">
                    <a:pos x="202" y="237"/>
                  </a:cxn>
                  <a:cxn ang="0">
                    <a:pos x="243" y="131"/>
                  </a:cxn>
                </a:cxnLst>
                <a:rect l="0" t="0" r="r" b="b"/>
                <a:pathLst>
                  <a:path w="243" h="265">
                    <a:moveTo>
                      <a:pt x="239" y="129"/>
                    </a:moveTo>
                    <a:lnTo>
                      <a:pt x="194" y="225"/>
                    </a:lnTo>
                    <a:lnTo>
                      <a:pt x="190" y="233"/>
                    </a:lnTo>
                    <a:lnTo>
                      <a:pt x="186" y="237"/>
                    </a:lnTo>
                    <a:lnTo>
                      <a:pt x="182" y="239"/>
                    </a:lnTo>
                    <a:lnTo>
                      <a:pt x="170" y="233"/>
                    </a:lnTo>
                    <a:lnTo>
                      <a:pt x="152" y="221"/>
                    </a:lnTo>
                    <a:lnTo>
                      <a:pt x="134" y="211"/>
                    </a:lnTo>
                    <a:lnTo>
                      <a:pt x="126" y="207"/>
                    </a:lnTo>
                    <a:lnTo>
                      <a:pt x="120" y="205"/>
                    </a:lnTo>
                    <a:lnTo>
                      <a:pt x="108" y="207"/>
                    </a:lnTo>
                    <a:lnTo>
                      <a:pt x="94" y="209"/>
                    </a:lnTo>
                    <a:lnTo>
                      <a:pt x="88" y="209"/>
                    </a:lnTo>
                    <a:lnTo>
                      <a:pt x="84" y="209"/>
                    </a:lnTo>
                    <a:lnTo>
                      <a:pt x="80" y="207"/>
                    </a:lnTo>
                    <a:lnTo>
                      <a:pt x="80" y="203"/>
                    </a:lnTo>
                    <a:lnTo>
                      <a:pt x="80" y="201"/>
                    </a:lnTo>
                    <a:lnTo>
                      <a:pt x="80" y="199"/>
                    </a:lnTo>
                    <a:lnTo>
                      <a:pt x="78" y="197"/>
                    </a:lnTo>
                    <a:lnTo>
                      <a:pt x="76" y="195"/>
                    </a:lnTo>
                    <a:lnTo>
                      <a:pt x="72" y="191"/>
                    </a:lnTo>
                    <a:lnTo>
                      <a:pt x="64" y="187"/>
                    </a:lnTo>
                    <a:lnTo>
                      <a:pt x="50" y="179"/>
                    </a:lnTo>
                    <a:lnTo>
                      <a:pt x="40" y="175"/>
                    </a:lnTo>
                    <a:lnTo>
                      <a:pt x="32" y="171"/>
                    </a:lnTo>
                    <a:lnTo>
                      <a:pt x="24" y="167"/>
                    </a:lnTo>
                    <a:lnTo>
                      <a:pt x="22" y="165"/>
                    </a:lnTo>
                    <a:lnTo>
                      <a:pt x="20" y="163"/>
                    </a:lnTo>
                    <a:lnTo>
                      <a:pt x="18" y="159"/>
                    </a:lnTo>
                    <a:lnTo>
                      <a:pt x="18" y="157"/>
                    </a:lnTo>
                    <a:lnTo>
                      <a:pt x="18" y="151"/>
                    </a:lnTo>
                    <a:lnTo>
                      <a:pt x="20" y="143"/>
                    </a:lnTo>
                    <a:lnTo>
                      <a:pt x="26" y="127"/>
                    </a:lnTo>
                    <a:lnTo>
                      <a:pt x="44" y="91"/>
                    </a:lnTo>
                    <a:lnTo>
                      <a:pt x="56" y="59"/>
                    </a:lnTo>
                    <a:lnTo>
                      <a:pt x="62" y="41"/>
                    </a:lnTo>
                    <a:lnTo>
                      <a:pt x="68" y="31"/>
                    </a:lnTo>
                    <a:lnTo>
                      <a:pt x="74" y="24"/>
                    </a:lnTo>
                    <a:lnTo>
                      <a:pt x="82" y="16"/>
                    </a:lnTo>
                    <a:lnTo>
                      <a:pt x="96" y="2"/>
                    </a:lnTo>
                    <a:lnTo>
                      <a:pt x="96" y="0"/>
                    </a:lnTo>
                    <a:lnTo>
                      <a:pt x="92" y="0"/>
                    </a:lnTo>
                    <a:lnTo>
                      <a:pt x="86" y="2"/>
                    </a:lnTo>
                    <a:lnTo>
                      <a:pt x="74" y="16"/>
                    </a:lnTo>
                    <a:lnTo>
                      <a:pt x="64" y="27"/>
                    </a:lnTo>
                    <a:lnTo>
                      <a:pt x="58" y="39"/>
                    </a:lnTo>
                    <a:lnTo>
                      <a:pt x="44" y="65"/>
                    </a:lnTo>
                    <a:lnTo>
                      <a:pt x="16" y="127"/>
                    </a:lnTo>
                    <a:lnTo>
                      <a:pt x="10" y="137"/>
                    </a:lnTo>
                    <a:lnTo>
                      <a:pt x="6" y="147"/>
                    </a:lnTo>
                    <a:lnTo>
                      <a:pt x="2" y="163"/>
                    </a:lnTo>
                    <a:lnTo>
                      <a:pt x="0" y="175"/>
                    </a:lnTo>
                    <a:lnTo>
                      <a:pt x="0" y="177"/>
                    </a:lnTo>
                    <a:lnTo>
                      <a:pt x="2" y="181"/>
                    </a:lnTo>
                    <a:lnTo>
                      <a:pt x="6" y="183"/>
                    </a:lnTo>
                    <a:lnTo>
                      <a:pt x="14" y="189"/>
                    </a:lnTo>
                    <a:lnTo>
                      <a:pt x="36" y="201"/>
                    </a:lnTo>
                    <a:lnTo>
                      <a:pt x="64" y="215"/>
                    </a:lnTo>
                    <a:lnTo>
                      <a:pt x="96" y="229"/>
                    </a:lnTo>
                    <a:lnTo>
                      <a:pt x="128" y="243"/>
                    </a:lnTo>
                    <a:lnTo>
                      <a:pt x="156" y="253"/>
                    </a:lnTo>
                    <a:lnTo>
                      <a:pt x="178" y="261"/>
                    </a:lnTo>
                    <a:lnTo>
                      <a:pt x="190" y="265"/>
                    </a:lnTo>
                    <a:lnTo>
                      <a:pt x="202" y="237"/>
                    </a:lnTo>
                    <a:lnTo>
                      <a:pt x="215" y="201"/>
                    </a:lnTo>
                    <a:lnTo>
                      <a:pt x="243" y="131"/>
                    </a:lnTo>
                    <a:lnTo>
                      <a:pt x="239" y="129"/>
                    </a:lnTo>
                    <a:close/>
                  </a:path>
                </a:pathLst>
              </a:custGeom>
              <a:solidFill>
                <a:srgbClr val="000000"/>
              </a:solidFill>
              <a:ln w="9525">
                <a:noFill/>
                <a:round/>
                <a:headEnd/>
                <a:tailEnd/>
              </a:ln>
            </p:spPr>
            <p:txBody>
              <a:bodyPr/>
              <a:lstStyle/>
              <a:p>
                <a:endParaRPr lang="en-US"/>
              </a:p>
            </p:txBody>
          </p:sp>
          <p:sp>
            <p:nvSpPr>
              <p:cNvPr id="431374" name="Freeform 270"/>
              <p:cNvSpPr>
                <a:spLocks/>
              </p:cNvSpPr>
              <p:nvPr/>
            </p:nvSpPr>
            <p:spPr bwMode="auto">
              <a:xfrm>
                <a:off x="4272" y="664"/>
                <a:ext cx="120" cy="133"/>
              </a:xfrm>
              <a:custGeom>
                <a:avLst/>
                <a:gdLst/>
                <a:ahLst/>
                <a:cxnLst>
                  <a:cxn ang="0">
                    <a:pos x="239" y="129"/>
                  </a:cxn>
                  <a:cxn ang="0">
                    <a:pos x="194" y="225"/>
                  </a:cxn>
                  <a:cxn ang="0">
                    <a:pos x="186" y="237"/>
                  </a:cxn>
                  <a:cxn ang="0">
                    <a:pos x="182" y="239"/>
                  </a:cxn>
                  <a:cxn ang="0">
                    <a:pos x="152" y="221"/>
                  </a:cxn>
                  <a:cxn ang="0">
                    <a:pos x="134" y="211"/>
                  </a:cxn>
                  <a:cxn ang="0">
                    <a:pos x="120" y="205"/>
                  </a:cxn>
                  <a:cxn ang="0">
                    <a:pos x="94" y="209"/>
                  </a:cxn>
                  <a:cxn ang="0">
                    <a:pos x="82" y="207"/>
                  </a:cxn>
                  <a:cxn ang="0">
                    <a:pos x="80" y="203"/>
                  </a:cxn>
                  <a:cxn ang="0">
                    <a:pos x="80" y="199"/>
                  </a:cxn>
                  <a:cxn ang="0">
                    <a:pos x="76" y="195"/>
                  </a:cxn>
                  <a:cxn ang="0">
                    <a:pos x="64" y="187"/>
                  </a:cxn>
                  <a:cxn ang="0">
                    <a:pos x="40" y="173"/>
                  </a:cxn>
                  <a:cxn ang="0">
                    <a:pos x="24" y="167"/>
                  </a:cxn>
                  <a:cxn ang="0">
                    <a:pos x="18" y="163"/>
                  </a:cxn>
                  <a:cxn ang="0">
                    <a:pos x="18" y="155"/>
                  </a:cxn>
                  <a:cxn ang="0">
                    <a:pos x="26" y="127"/>
                  </a:cxn>
                  <a:cxn ang="0">
                    <a:pos x="42" y="91"/>
                  </a:cxn>
                  <a:cxn ang="0">
                    <a:pos x="68" y="31"/>
                  </a:cxn>
                  <a:cxn ang="0">
                    <a:pos x="96" y="0"/>
                  </a:cxn>
                  <a:cxn ang="0">
                    <a:pos x="86" y="2"/>
                  </a:cxn>
                  <a:cxn ang="0">
                    <a:pos x="64" y="27"/>
                  </a:cxn>
                  <a:cxn ang="0">
                    <a:pos x="16" y="125"/>
                  </a:cxn>
                  <a:cxn ang="0">
                    <a:pos x="2" y="163"/>
                  </a:cxn>
                  <a:cxn ang="0">
                    <a:pos x="0" y="177"/>
                  </a:cxn>
                  <a:cxn ang="0">
                    <a:pos x="36" y="201"/>
                  </a:cxn>
                  <a:cxn ang="0">
                    <a:pos x="96" y="229"/>
                  </a:cxn>
                  <a:cxn ang="0">
                    <a:pos x="156" y="253"/>
                  </a:cxn>
                  <a:cxn ang="0">
                    <a:pos x="188" y="265"/>
                  </a:cxn>
                  <a:cxn ang="0">
                    <a:pos x="241" y="131"/>
                  </a:cxn>
                </a:cxnLst>
                <a:rect l="0" t="0" r="r" b="b"/>
                <a:pathLst>
                  <a:path w="241" h="265">
                    <a:moveTo>
                      <a:pt x="239" y="129"/>
                    </a:moveTo>
                    <a:lnTo>
                      <a:pt x="194" y="225"/>
                    </a:lnTo>
                    <a:lnTo>
                      <a:pt x="186" y="237"/>
                    </a:lnTo>
                    <a:lnTo>
                      <a:pt x="182" y="239"/>
                    </a:lnTo>
                    <a:lnTo>
                      <a:pt x="152" y="221"/>
                    </a:lnTo>
                    <a:lnTo>
                      <a:pt x="134" y="211"/>
                    </a:lnTo>
                    <a:lnTo>
                      <a:pt x="120" y="205"/>
                    </a:lnTo>
                    <a:lnTo>
                      <a:pt x="94" y="209"/>
                    </a:lnTo>
                    <a:lnTo>
                      <a:pt x="82" y="207"/>
                    </a:lnTo>
                    <a:lnTo>
                      <a:pt x="80" y="203"/>
                    </a:lnTo>
                    <a:lnTo>
                      <a:pt x="80" y="199"/>
                    </a:lnTo>
                    <a:lnTo>
                      <a:pt x="76" y="195"/>
                    </a:lnTo>
                    <a:lnTo>
                      <a:pt x="64" y="187"/>
                    </a:lnTo>
                    <a:lnTo>
                      <a:pt x="40" y="173"/>
                    </a:lnTo>
                    <a:lnTo>
                      <a:pt x="24" y="167"/>
                    </a:lnTo>
                    <a:lnTo>
                      <a:pt x="18" y="163"/>
                    </a:lnTo>
                    <a:lnTo>
                      <a:pt x="18" y="155"/>
                    </a:lnTo>
                    <a:lnTo>
                      <a:pt x="26" y="127"/>
                    </a:lnTo>
                    <a:lnTo>
                      <a:pt x="42" y="91"/>
                    </a:lnTo>
                    <a:lnTo>
                      <a:pt x="68" y="31"/>
                    </a:lnTo>
                    <a:lnTo>
                      <a:pt x="96" y="0"/>
                    </a:lnTo>
                    <a:lnTo>
                      <a:pt x="86" y="2"/>
                    </a:lnTo>
                    <a:lnTo>
                      <a:pt x="64" y="27"/>
                    </a:lnTo>
                    <a:lnTo>
                      <a:pt x="16" y="125"/>
                    </a:lnTo>
                    <a:lnTo>
                      <a:pt x="2" y="163"/>
                    </a:lnTo>
                    <a:lnTo>
                      <a:pt x="0" y="177"/>
                    </a:lnTo>
                    <a:lnTo>
                      <a:pt x="36" y="201"/>
                    </a:lnTo>
                    <a:lnTo>
                      <a:pt x="96" y="229"/>
                    </a:lnTo>
                    <a:lnTo>
                      <a:pt x="156" y="253"/>
                    </a:lnTo>
                    <a:lnTo>
                      <a:pt x="188" y="265"/>
                    </a:lnTo>
                    <a:lnTo>
                      <a:pt x="241" y="131"/>
                    </a:lnTo>
                  </a:path>
                </a:pathLst>
              </a:custGeom>
              <a:noFill/>
              <a:ln w="1588">
                <a:solidFill>
                  <a:srgbClr val="000000"/>
                </a:solidFill>
                <a:prstDash val="solid"/>
                <a:round/>
                <a:headEnd/>
                <a:tailEnd/>
              </a:ln>
            </p:spPr>
            <p:txBody>
              <a:bodyPr/>
              <a:lstStyle/>
              <a:p>
                <a:endParaRPr lang="en-US"/>
              </a:p>
            </p:txBody>
          </p:sp>
          <p:sp>
            <p:nvSpPr>
              <p:cNvPr id="431375" name="Freeform 271"/>
              <p:cNvSpPr>
                <a:spLocks/>
              </p:cNvSpPr>
              <p:nvPr/>
            </p:nvSpPr>
            <p:spPr bwMode="auto">
              <a:xfrm>
                <a:off x="4242" y="725"/>
                <a:ext cx="30" cy="52"/>
              </a:xfrm>
              <a:custGeom>
                <a:avLst/>
                <a:gdLst/>
                <a:ahLst/>
                <a:cxnLst>
                  <a:cxn ang="0">
                    <a:pos x="59" y="22"/>
                  </a:cxn>
                  <a:cxn ang="0">
                    <a:pos x="57" y="34"/>
                  </a:cxn>
                  <a:cxn ang="0">
                    <a:pos x="55" y="46"/>
                  </a:cxn>
                  <a:cxn ang="0">
                    <a:pos x="51" y="58"/>
                  </a:cxn>
                  <a:cxn ang="0">
                    <a:pos x="47" y="70"/>
                  </a:cxn>
                  <a:cxn ang="0">
                    <a:pos x="43" y="80"/>
                  </a:cxn>
                  <a:cxn ang="0">
                    <a:pos x="37" y="90"/>
                  </a:cxn>
                  <a:cxn ang="0">
                    <a:pos x="33" y="98"/>
                  </a:cxn>
                  <a:cxn ang="0">
                    <a:pos x="30" y="104"/>
                  </a:cxn>
                  <a:cxn ang="0">
                    <a:pos x="28" y="104"/>
                  </a:cxn>
                  <a:cxn ang="0">
                    <a:pos x="26" y="102"/>
                  </a:cxn>
                  <a:cxn ang="0">
                    <a:pos x="18" y="96"/>
                  </a:cxn>
                  <a:cxn ang="0">
                    <a:pos x="10" y="84"/>
                  </a:cxn>
                  <a:cxn ang="0">
                    <a:pos x="4" y="70"/>
                  </a:cxn>
                  <a:cxn ang="0">
                    <a:pos x="2" y="62"/>
                  </a:cxn>
                  <a:cxn ang="0">
                    <a:pos x="0" y="54"/>
                  </a:cxn>
                  <a:cxn ang="0">
                    <a:pos x="0" y="46"/>
                  </a:cxn>
                  <a:cxn ang="0">
                    <a:pos x="0" y="38"/>
                  </a:cxn>
                  <a:cxn ang="0">
                    <a:pos x="2" y="30"/>
                  </a:cxn>
                  <a:cxn ang="0">
                    <a:pos x="6" y="22"/>
                  </a:cxn>
                  <a:cxn ang="0">
                    <a:pos x="14" y="16"/>
                  </a:cxn>
                  <a:cxn ang="0">
                    <a:pos x="22" y="8"/>
                  </a:cxn>
                  <a:cxn ang="0">
                    <a:pos x="28" y="4"/>
                  </a:cxn>
                  <a:cxn ang="0">
                    <a:pos x="33" y="2"/>
                  </a:cxn>
                  <a:cxn ang="0">
                    <a:pos x="43" y="0"/>
                  </a:cxn>
                  <a:cxn ang="0">
                    <a:pos x="49" y="2"/>
                  </a:cxn>
                  <a:cxn ang="0">
                    <a:pos x="53" y="4"/>
                  </a:cxn>
                  <a:cxn ang="0">
                    <a:pos x="55" y="6"/>
                  </a:cxn>
                  <a:cxn ang="0">
                    <a:pos x="57" y="12"/>
                  </a:cxn>
                  <a:cxn ang="0">
                    <a:pos x="59" y="16"/>
                  </a:cxn>
                  <a:cxn ang="0">
                    <a:pos x="59" y="22"/>
                  </a:cxn>
                </a:cxnLst>
                <a:rect l="0" t="0" r="r" b="b"/>
                <a:pathLst>
                  <a:path w="59" h="104">
                    <a:moveTo>
                      <a:pt x="59" y="22"/>
                    </a:moveTo>
                    <a:lnTo>
                      <a:pt x="57" y="34"/>
                    </a:lnTo>
                    <a:lnTo>
                      <a:pt x="55" y="46"/>
                    </a:lnTo>
                    <a:lnTo>
                      <a:pt x="51" y="58"/>
                    </a:lnTo>
                    <a:lnTo>
                      <a:pt x="47" y="70"/>
                    </a:lnTo>
                    <a:lnTo>
                      <a:pt x="43" y="80"/>
                    </a:lnTo>
                    <a:lnTo>
                      <a:pt x="37" y="90"/>
                    </a:lnTo>
                    <a:lnTo>
                      <a:pt x="33" y="98"/>
                    </a:lnTo>
                    <a:lnTo>
                      <a:pt x="30" y="104"/>
                    </a:lnTo>
                    <a:lnTo>
                      <a:pt x="28" y="104"/>
                    </a:lnTo>
                    <a:lnTo>
                      <a:pt x="26" y="102"/>
                    </a:lnTo>
                    <a:lnTo>
                      <a:pt x="18" y="96"/>
                    </a:lnTo>
                    <a:lnTo>
                      <a:pt x="10" y="84"/>
                    </a:lnTo>
                    <a:lnTo>
                      <a:pt x="4" y="70"/>
                    </a:lnTo>
                    <a:lnTo>
                      <a:pt x="2" y="62"/>
                    </a:lnTo>
                    <a:lnTo>
                      <a:pt x="0" y="54"/>
                    </a:lnTo>
                    <a:lnTo>
                      <a:pt x="0" y="46"/>
                    </a:lnTo>
                    <a:lnTo>
                      <a:pt x="0" y="38"/>
                    </a:lnTo>
                    <a:lnTo>
                      <a:pt x="2" y="30"/>
                    </a:lnTo>
                    <a:lnTo>
                      <a:pt x="6" y="22"/>
                    </a:lnTo>
                    <a:lnTo>
                      <a:pt x="14" y="16"/>
                    </a:lnTo>
                    <a:lnTo>
                      <a:pt x="22" y="8"/>
                    </a:lnTo>
                    <a:lnTo>
                      <a:pt x="28" y="4"/>
                    </a:lnTo>
                    <a:lnTo>
                      <a:pt x="33" y="2"/>
                    </a:lnTo>
                    <a:lnTo>
                      <a:pt x="43" y="0"/>
                    </a:lnTo>
                    <a:lnTo>
                      <a:pt x="49" y="2"/>
                    </a:lnTo>
                    <a:lnTo>
                      <a:pt x="53" y="4"/>
                    </a:lnTo>
                    <a:lnTo>
                      <a:pt x="55" y="6"/>
                    </a:lnTo>
                    <a:lnTo>
                      <a:pt x="57" y="12"/>
                    </a:lnTo>
                    <a:lnTo>
                      <a:pt x="59" y="16"/>
                    </a:lnTo>
                    <a:lnTo>
                      <a:pt x="59" y="22"/>
                    </a:lnTo>
                    <a:close/>
                  </a:path>
                </a:pathLst>
              </a:custGeom>
              <a:solidFill>
                <a:srgbClr val="4C0000"/>
              </a:solidFill>
              <a:ln w="9525">
                <a:noFill/>
                <a:round/>
                <a:headEnd/>
                <a:tailEnd/>
              </a:ln>
            </p:spPr>
            <p:txBody>
              <a:bodyPr/>
              <a:lstStyle/>
              <a:p>
                <a:endParaRPr lang="en-US"/>
              </a:p>
            </p:txBody>
          </p:sp>
          <p:sp>
            <p:nvSpPr>
              <p:cNvPr id="431376" name="Freeform 272"/>
              <p:cNvSpPr>
                <a:spLocks/>
              </p:cNvSpPr>
              <p:nvPr/>
            </p:nvSpPr>
            <p:spPr bwMode="auto">
              <a:xfrm>
                <a:off x="4196" y="710"/>
                <a:ext cx="98" cy="87"/>
              </a:xfrm>
              <a:custGeom>
                <a:avLst/>
                <a:gdLst/>
                <a:ahLst/>
                <a:cxnLst>
                  <a:cxn ang="0">
                    <a:pos x="50" y="174"/>
                  </a:cxn>
                  <a:cxn ang="0">
                    <a:pos x="16" y="168"/>
                  </a:cxn>
                  <a:cxn ang="0">
                    <a:pos x="8" y="166"/>
                  </a:cxn>
                  <a:cxn ang="0">
                    <a:pos x="2" y="158"/>
                  </a:cxn>
                  <a:cxn ang="0">
                    <a:pos x="2" y="148"/>
                  </a:cxn>
                  <a:cxn ang="0">
                    <a:pos x="14" y="130"/>
                  </a:cxn>
                  <a:cxn ang="0">
                    <a:pos x="34" y="92"/>
                  </a:cxn>
                  <a:cxn ang="0">
                    <a:pos x="48" y="62"/>
                  </a:cxn>
                  <a:cxn ang="0">
                    <a:pos x="54" y="50"/>
                  </a:cxn>
                  <a:cxn ang="0">
                    <a:pos x="58" y="42"/>
                  </a:cxn>
                  <a:cxn ang="0">
                    <a:pos x="72" y="36"/>
                  </a:cxn>
                  <a:cxn ang="0">
                    <a:pos x="125" y="2"/>
                  </a:cxn>
                  <a:cxn ang="0">
                    <a:pos x="131" y="0"/>
                  </a:cxn>
                  <a:cxn ang="0">
                    <a:pos x="149" y="2"/>
                  </a:cxn>
                  <a:cxn ang="0">
                    <a:pos x="185" y="8"/>
                  </a:cxn>
                  <a:cxn ang="0">
                    <a:pos x="195" y="12"/>
                  </a:cxn>
                  <a:cxn ang="0">
                    <a:pos x="195" y="16"/>
                  </a:cxn>
                  <a:cxn ang="0">
                    <a:pos x="191" y="26"/>
                  </a:cxn>
                  <a:cxn ang="0">
                    <a:pos x="181" y="30"/>
                  </a:cxn>
                  <a:cxn ang="0">
                    <a:pos x="167" y="30"/>
                  </a:cxn>
                  <a:cxn ang="0">
                    <a:pos x="151" y="32"/>
                  </a:cxn>
                  <a:cxn ang="0">
                    <a:pos x="163" y="40"/>
                  </a:cxn>
                  <a:cxn ang="0">
                    <a:pos x="169" y="50"/>
                  </a:cxn>
                  <a:cxn ang="0">
                    <a:pos x="173" y="64"/>
                  </a:cxn>
                  <a:cxn ang="0">
                    <a:pos x="173" y="82"/>
                  </a:cxn>
                  <a:cxn ang="0">
                    <a:pos x="169" y="90"/>
                  </a:cxn>
                  <a:cxn ang="0">
                    <a:pos x="163" y="92"/>
                  </a:cxn>
                  <a:cxn ang="0">
                    <a:pos x="157" y="88"/>
                  </a:cxn>
                  <a:cxn ang="0">
                    <a:pos x="151" y="78"/>
                  </a:cxn>
                  <a:cxn ang="0">
                    <a:pos x="145" y="66"/>
                  </a:cxn>
                  <a:cxn ang="0">
                    <a:pos x="129" y="52"/>
                  </a:cxn>
                  <a:cxn ang="0">
                    <a:pos x="125" y="52"/>
                  </a:cxn>
                  <a:cxn ang="0">
                    <a:pos x="116" y="56"/>
                  </a:cxn>
                  <a:cxn ang="0">
                    <a:pos x="118" y="58"/>
                  </a:cxn>
                  <a:cxn ang="0">
                    <a:pos x="127" y="60"/>
                  </a:cxn>
                  <a:cxn ang="0">
                    <a:pos x="139" y="68"/>
                  </a:cxn>
                  <a:cxn ang="0">
                    <a:pos x="157" y="94"/>
                  </a:cxn>
                  <a:cxn ang="0">
                    <a:pos x="161" y="102"/>
                  </a:cxn>
                  <a:cxn ang="0">
                    <a:pos x="163" y="116"/>
                  </a:cxn>
                  <a:cxn ang="0">
                    <a:pos x="161" y="134"/>
                  </a:cxn>
                  <a:cxn ang="0">
                    <a:pos x="159" y="144"/>
                  </a:cxn>
                  <a:cxn ang="0">
                    <a:pos x="153" y="146"/>
                  </a:cxn>
                  <a:cxn ang="0">
                    <a:pos x="147" y="142"/>
                  </a:cxn>
                  <a:cxn ang="0">
                    <a:pos x="143" y="134"/>
                  </a:cxn>
                  <a:cxn ang="0">
                    <a:pos x="141" y="126"/>
                  </a:cxn>
                  <a:cxn ang="0">
                    <a:pos x="137" y="116"/>
                  </a:cxn>
                  <a:cxn ang="0">
                    <a:pos x="129" y="106"/>
                  </a:cxn>
                  <a:cxn ang="0">
                    <a:pos x="114" y="90"/>
                  </a:cxn>
                  <a:cxn ang="0">
                    <a:pos x="106" y="94"/>
                  </a:cxn>
                  <a:cxn ang="0">
                    <a:pos x="104" y="98"/>
                  </a:cxn>
                  <a:cxn ang="0">
                    <a:pos x="116" y="104"/>
                  </a:cxn>
                  <a:cxn ang="0">
                    <a:pos x="131" y="120"/>
                  </a:cxn>
                  <a:cxn ang="0">
                    <a:pos x="143" y="138"/>
                  </a:cxn>
                  <a:cxn ang="0">
                    <a:pos x="147" y="148"/>
                  </a:cxn>
                  <a:cxn ang="0">
                    <a:pos x="141" y="156"/>
                  </a:cxn>
                  <a:cxn ang="0">
                    <a:pos x="137" y="156"/>
                  </a:cxn>
                  <a:cxn ang="0">
                    <a:pos x="123" y="146"/>
                  </a:cxn>
                  <a:cxn ang="0">
                    <a:pos x="104" y="150"/>
                  </a:cxn>
                  <a:cxn ang="0">
                    <a:pos x="84" y="168"/>
                  </a:cxn>
                </a:cxnLst>
                <a:rect l="0" t="0" r="r" b="b"/>
                <a:pathLst>
                  <a:path w="195" h="174">
                    <a:moveTo>
                      <a:pt x="74" y="174"/>
                    </a:moveTo>
                    <a:lnTo>
                      <a:pt x="50" y="174"/>
                    </a:lnTo>
                    <a:lnTo>
                      <a:pt x="30" y="172"/>
                    </a:lnTo>
                    <a:lnTo>
                      <a:pt x="16" y="168"/>
                    </a:lnTo>
                    <a:lnTo>
                      <a:pt x="12" y="168"/>
                    </a:lnTo>
                    <a:lnTo>
                      <a:pt x="8" y="166"/>
                    </a:lnTo>
                    <a:lnTo>
                      <a:pt x="2" y="160"/>
                    </a:lnTo>
                    <a:lnTo>
                      <a:pt x="2" y="158"/>
                    </a:lnTo>
                    <a:lnTo>
                      <a:pt x="0" y="154"/>
                    </a:lnTo>
                    <a:lnTo>
                      <a:pt x="2" y="148"/>
                    </a:lnTo>
                    <a:lnTo>
                      <a:pt x="6" y="142"/>
                    </a:lnTo>
                    <a:lnTo>
                      <a:pt x="14" y="130"/>
                    </a:lnTo>
                    <a:lnTo>
                      <a:pt x="20" y="118"/>
                    </a:lnTo>
                    <a:lnTo>
                      <a:pt x="34" y="92"/>
                    </a:lnTo>
                    <a:lnTo>
                      <a:pt x="44" y="70"/>
                    </a:lnTo>
                    <a:lnTo>
                      <a:pt x="48" y="62"/>
                    </a:lnTo>
                    <a:lnTo>
                      <a:pt x="50" y="58"/>
                    </a:lnTo>
                    <a:lnTo>
                      <a:pt x="54" y="50"/>
                    </a:lnTo>
                    <a:lnTo>
                      <a:pt x="56" y="46"/>
                    </a:lnTo>
                    <a:lnTo>
                      <a:pt x="58" y="42"/>
                    </a:lnTo>
                    <a:lnTo>
                      <a:pt x="62" y="40"/>
                    </a:lnTo>
                    <a:lnTo>
                      <a:pt x="72" y="36"/>
                    </a:lnTo>
                    <a:lnTo>
                      <a:pt x="86" y="30"/>
                    </a:lnTo>
                    <a:lnTo>
                      <a:pt x="125" y="2"/>
                    </a:lnTo>
                    <a:lnTo>
                      <a:pt x="129" y="2"/>
                    </a:lnTo>
                    <a:lnTo>
                      <a:pt x="131" y="0"/>
                    </a:lnTo>
                    <a:lnTo>
                      <a:pt x="137" y="0"/>
                    </a:lnTo>
                    <a:lnTo>
                      <a:pt x="149" y="2"/>
                    </a:lnTo>
                    <a:lnTo>
                      <a:pt x="165" y="4"/>
                    </a:lnTo>
                    <a:lnTo>
                      <a:pt x="185" y="8"/>
                    </a:lnTo>
                    <a:lnTo>
                      <a:pt x="191" y="10"/>
                    </a:lnTo>
                    <a:lnTo>
                      <a:pt x="195" y="12"/>
                    </a:lnTo>
                    <a:lnTo>
                      <a:pt x="195" y="14"/>
                    </a:lnTo>
                    <a:lnTo>
                      <a:pt x="195" y="16"/>
                    </a:lnTo>
                    <a:lnTo>
                      <a:pt x="193" y="24"/>
                    </a:lnTo>
                    <a:lnTo>
                      <a:pt x="191" y="26"/>
                    </a:lnTo>
                    <a:lnTo>
                      <a:pt x="187" y="30"/>
                    </a:lnTo>
                    <a:lnTo>
                      <a:pt x="181" y="30"/>
                    </a:lnTo>
                    <a:lnTo>
                      <a:pt x="175" y="30"/>
                    </a:lnTo>
                    <a:lnTo>
                      <a:pt x="167" y="30"/>
                    </a:lnTo>
                    <a:lnTo>
                      <a:pt x="155" y="30"/>
                    </a:lnTo>
                    <a:lnTo>
                      <a:pt x="151" y="32"/>
                    </a:lnTo>
                    <a:lnTo>
                      <a:pt x="159" y="38"/>
                    </a:lnTo>
                    <a:lnTo>
                      <a:pt x="163" y="40"/>
                    </a:lnTo>
                    <a:lnTo>
                      <a:pt x="167" y="44"/>
                    </a:lnTo>
                    <a:lnTo>
                      <a:pt x="169" y="50"/>
                    </a:lnTo>
                    <a:lnTo>
                      <a:pt x="171" y="54"/>
                    </a:lnTo>
                    <a:lnTo>
                      <a:pt x="173" y="64"/>
                    </a:lnTo>
                    <a:lnTo>
                      <a:pt x="173" y="74"/>
                    </a:lnTo>
                    <a:lnTo>
                      <a:pt x="173" y="82"/>
                    </a:lnTo>
                    <a:lnTo>
                      <a:pt x="171" y="88"/>
                    </a:lnTo>
                    <a:lnTo>
                      <a:pt x="169" y="90"/>
                    </a:lnTo>
                    <a:lnTo>
                      <a:pt x="165" y="92"/>
                    </a:lnTo>
                    <a:lnTo>
                      <a:pt x="163" y="92"/>
                    </a:lnTo>
                    <a:lnTo>
                      <a:pt x="159" y="90"/>
                    </a:lnTo>
                    <a:lnTo>
                      <a:pt x="157" y="88"/>
                    </a:lnTo>
                    <a:lnTo>
                      <a:pt x="155" y="86"/>
                    </a:lnTo>
                    <a:lnTo>
                      <a:pt x="151" y="78"/>
                    </a:lnTo>
                    <a:lnTo>
                      <a:pt x="147" y="68"/>
                    </a:lnTo>
                    <a:lnTo>
                      <a:pt x="145" y="66"/>
                    </a:lnTo>
                    <a:lnTo>
                      <a:pt x="141" y="62"/>
                    </a:lnTo>
                    <a:lnTo>
                      <a:pt x="129" y="52"/>
                    </a:lnTo>
                    <a:lnTo>
                      <a:pt x="127" y="52"/>
                    </a:lnTo>
                    <a:lnTo>
                      <a:pt x="125" y="52"/>
                    </a:lnTo>
                    <a:lnTo>
                      <a:pt x="122" y="52"/>
                    </a:lnTo>
                    <a:lnTo>
                      <a:pt x="116" y="56"/>
                    </a:lnTo>
                    <a:lnTo>
                      <a:pt x="110" y="58"/>
                    </a:lnTo>
                    <a:lnTo>
                      <a:pt x="118" y="58"/>
                    </a:lnTo>
                    <a:lnTo>
                      <a:pt x="123" y="58"/>
                    </a:lnTo>
                    <a:lnTo>
                      <a:pt x="127" y="60"/>
                    </a:lnTo>
                    <a:lnTo>
                      <a:pt x="133" y="62"/>
                    </a:lnTo>
                    <a:lnTo>
                      <a:pt x="139" y="68"/>
                    </a:lnTo>
                    <a:lnTo>
                      <a:pt x="145" y="78"/>
                    </a:lnTo>
                    <a:lnTo>
                      <a:pt x="157" y="94"/>
                    </a:lnTo>
                    <a:lnTo>
                      <a:pt x="159" y="98"/>
                    </a:lnTo>
                    <a:lnTo>
                      <a:pt x="161" y="102"/>
                    </a:lnTo>
                    <a:lnTo>
                      <a:pt x="161" y="108"/>
                    </a:lnTo>
                    <a:lnTo>
                      <a:pt x="163" y="116"/>
                    </a:lnTo>
                    <a:lnTo>
                      <a:pt x="163" y="126"/>
                    </a:lnTo>
                    <a:lnTo>
                      <a:pt x="161" y="134"/>
                    </a:lnTo>
                    <a:lnTo>
                      <a:pt x="159" y="142"/>
                    </a:lnTo>
                    <a:lnTo>
                      <a:pt x="159" y="144"/>
                    </a:lnTo>
                    <a:lnTo>
                      <a:pt x="157" y="144"/>
                    </a:lnTo>
                    <a:lnTo>
                      <a:pt x="153" y="146"/>
                    </a:lnTo>
                    <a:lnTo>
                      <a:pt x="149" y="144"/>
                    </a:lnTo>
                    <a:lnTo>
                      <a:pt x="147" y="142"/>
                    </a:lnTo>
                    <a:lnTo>
                      <a:pt x="145" y="140"/>
                    </a:lnTo>
                    <a:lnTo>
                      <a:pt x="143" y="134"/>
                    </a:lnTo>
                    <a:lnTo>
                      <a:pt x="141" y="130"/>
                    </a:lnTo>
                    <a:lnTo>
                      <a:pt x="141" y="126"/>
                    </a:lnTo>
                    <a:lnTo>
                      <a:pt x="139" y="120"/>
                    </a:lnTo>
                    <a:lnTo>
                      <a:pt x="137" y="116"/>
                    </a:lnTo>
                    <a:lnTo>
                      <a:pt x="133" y="110"/>
                    </a:lnTo>
                    <a:lnTo>
                      <a:pt x="129" y="106"/>
                    </a:lnTo>
                    <a:lnTo>
                      <a:pt x="122" y="96"/>
                    </a:lnTo>
                    <a:lnTo>
                      <a:pt x="114" y="90"/>
                    </a:lnTo>
                    <a:lnTo>
                      <a:pt x="110" y="90"/>
                    </a:lnTo>
                    <a:lnTo>
                      <a:pt x="106" y="94"/>
                    </a:lnTo>
                    <a:lnTo>
                      <a:pt x="102" y="98"/>
                    </a:lnTo>
                    <a:lnTo>
                      <a:pt x="104" y="98"/>
                    </a:lnTo>
                    <a:lnTo>
                      <a:pt x="108" y="100"/>
                    </a:lnTo>
                    <a:lnTo>
                      <a:pt x="116" y="104"/>
                    </a:lnTo>
                    <a:lnTo>
                      <a:pt x="125" y="112"/>
                    </a:lnTo>
                    <a:lnTo>
                      <a:pt x="131" y="120"/>
                    </a:lnTo>
                    <a:lnTo>
                      <a:pt x="139" y="128"/>
                    </a:lnTo>
                    <a:lnTo>
                      <a:pt x="143" y="138"/>
                    </a:lnTo>
                    <a:lnTo>
                      <a:pt x="147" y="144"/>
                    </a:lnTo>
                    <a:lnTo>
                      <a:pt x="147" y="148"/>
                    </a:lnTo>
                    <a:lnTo>
                      <a:pt x="147" y="150"/>
                    </a:lnTo>
                    <a:lnTo>
                      <a:pt x="141" y="156"/>
                    </a:lnTo>
                    <a:lnTo>
                      <a:pt x="139" y="156"/>
                    </a:lnTo>
                    <a:lnTo>
                      <a:pt x="137" y="156"/>
                    </a:lnTo>
                    <a:lnTo>
                      <a:pt x="131" y="152"/>
                    </a:lnTo>
                    <a:lnTo>
                      <a:pt x="123" y="146"/>
                    </a:lnTo>
                    <a:lnTo>
                      <a:pt x="114" y="138"/>
                    </a:lnTo>
                    <a:lnTo>
                      <a:pt x="104" y="150"/>
                    </a:lnTo>
                    <a:lnTo>
                      <a:pt x="94" y="160"/>
                    </a:lnTo>
                    <a:lnTo>
                      <a:pt x="84" y="168"/>
                    </a:lnTo>
                    <a:lnTo>
                      <a:pt x="74" y="174"/>
                    </a:lnTo>
                    <a:close/>
                  </a:path>
                </a:pathLst>
              </a:custGeom>
              <a:solidFill>
                <a:srgbClr val="FFCCB3"/>
              </a:solidFill>
              <a:ln w="9525">
                <a:noFill/>
                <a:round/>
                <a:headEnd/>
                <a:tailEnd/>
              </a:ln>
            </p:spPr>
            <p:txBody>
              <a:bodyPr/>
              <a:lstStyle/>
              <a:p>
                <a:endParaRPr lang="en-US"/>
              </a:p>
            </p:txBody>
          </p:sp>
          <p:sp>
            <p:nvSpPr>
              <p:cNvPr id="431377" name="Freeform 273"/>
              <p:cNvSpPr>
                <a:spLocks/>
              </p:cNvSpPr>
              <p:nvPr/>
            </p:nvSpPr>
            <p:spPr bwMode="auto">
              <a:xfrm>
                <a:off x="4196" y="710"/>
                <a:ext cx="98" cy="87"/>
              </a:xfrm>
              <a:custGeom>
                <a:avLst/>
                <a:gdLst/>
                <a:ahLst/>
                <a:cxnLst>
                  <a:cxn ang="0">
                    <a:pos x="74" y="174"/>
                  </a:cxn>
                  <a:cxn ang="0">
                    <a:pos x="30" y="172"/>
                  </a:cxn>
                  <a:cxn ang="0">
                    <a:pos x="8" y="164"/>
                  </a:cxn>
                  <a:cxn ang="0">
                    <a:pos x="2" y="160"/>
                  </a:cxn>
                  <a:cxn ang="0">
                    <a:pos x="0" y="154"/>
                  </a:cxn>
                  <a:cxn ang="0">
                    <a:pos x="6" y="142"/>
                  </a:cxn>
                  <a:cxn ang="0">
                    <a:pos x="20" y="118"/>
                  </a:cxn>
                  <a:cxn ang="0">
                    <a:pos x="32" y="92"/>
                  </a:cxn>
                  <a:cxn ang="0">
                    <a:pos x="50" y="58"/>
                  </a:cxn>
                  <a:cxn ang="0">
                    <a:pos x="56" y="46"/>
                  </a:cxn>
                  <a:cxn ang="0">
                    <a:pos x="62" y="40"/>
                  </a:cxn>
                  <a:cxn ang="0">
                    <a:pos x="86" y="30"/>
                  </a:cxn>
                  <a:cxn ang="0">
                    <a:pos x="125" y="2"/>
                  </a:cxn>
                  <a:cxn ang="0">
                    <a:pos x="137" y="0"/>
                  </a:cxn>
                  <a:cxn ang="0">
                    <a:pos x="149" y="2"/>
                  </a:cxn>
                  <a:cxn ang="0">
                    <a:pos x="183" y="8"/>
                  </a:cxn>
                  <a:cxn ang="0">
                    <a:pos x="195" y="12"/>
                  </a:cxn>
                  <a:cxn ang="0">
                    <a:pos x="193" y="24"/>
                  </a:cxn>
                  <a:cxn ang="0">
                    <a:pos x="187" y="28"/>
                  </a:cxn>
                  <a:cxn ang="0">
                    <a:pos x="181" y="30"/>
                  </a:cxn>
                  <a:cxn ang="0">
                    <a:pos x="167" y="30"/>
                  </a:cxn>
                  <a:cxn ang="0">
                    <a:pos x="151" y="32"/>
                  </a:cxn>
                  <a:cxn ang="0">
                    <a:pos x="159" y="36"/>
                  </a:cxn>
                  <a:cxn ang="0">
                    <a:pos x="167" y="44"/>
                  </a:cxn>
                  <a:cxn ang="0">
                    <a:pos x="173" y="64"/>
                  </a:cxn>
                  <a:cxn ang="0">
                    <a:pos x="173" y="82"/>
                  </a:cxn>
                  <a:cxn ang="0">
                    <a:pos x="171" y="88"/>
                  </a:cxn>
                  <a:cxn ang="0">
                    <a:pos x="165" y="90"/>
                  </a:cxn>
                  <a:cxn ang="0">
                    <a:pos x="159" y="90"/>
                  </a:cxn>
                  <a:cxn ang="0">
                    <a:pos x="155" y="86"/>
                  </a:cxn>
                  <a:cxn ang="0">
                    <a:pos x="149" y="78"/>
                  </a:cxn>
                  <a:cxn ang="0">
                    <a:pos x="147" y="68"/>
                  </a:cxn>
                  <a:cxn ang="0">
                    <a:pos x="141" y="62"/>
                  </a:cxn>
                  <a:cxn ang="0">
                    <a:pos x="129" y="52"/>
                  </a:cxn>
                  <a:cxn ang="0">
                    <a:pos x="122" y="52"/>
                  </a:cxn>
                  <a:cxn ang="0">
                    <a:pos x="110" y="58"/>
                  </a:cxn>
                  <a:cxn ang="0">
                    <a:pos x="123" y="58"/>
                  </a:cxn>
                  <a:cxn ang="0">
                    <a:pos x="133" y="62"/>
                  </a:cxn>
                  <a:cxn ang="0">
                    <a:pos x="157" y="94"/>
                  </a:cxn>
                  <a:cxn ang="0">
                    <a:pos x="161" y="108"/>
                  </a:cxn>
                  <a:cxn ang="0">
                    <a:pos x="163" y="126"/>
                  </a:cxn>
                  <a:cxn ang="0">
                    <a:pos x="159" y="140"/>
                  </a:cxn>
                  <a:cxn ang="0">
                    <a:pos x="153" y="146"/>
                  </a:cxn>
                  <a:cxn ang="0">
                    <a:pos x="145" y="140"/>
                  </a:cxn>
                  <a:cxn ang="0">
                    <a:pos x="141" y="126"/>
                  </a:cxn>
                  <a:cxn ang="0">
                    <a:pos x="137" y="116"/>
                  </a:cxn>
                  <a:cxn ang="0">
                    <a:pos x="129" y="106"/>
                  </a:cxn>
                  <a:cxn ang="0">
                    <a:pos x="114" y="90"/>
                  </a:cxn>
                  <a:cxn ang="0">
                    <a:pos x="106" y="92"/>
                  </a:cxn>
                  <a:cxn ang="0">
                    <a:pos x="100" y="98"/>
                  </a:cxn>
                  <a:cxn ang="0">
                    <a:pos x="116" y="104"/>
                  </a:cxn>
                  <a:cxn ang="0">
                    <a:pos x="131" y="120"/>
                  </a:cxn>
                  <a:cxn ang="0">
                    <a:pos x="143" y="136"/>
                  </a:cxn>
                  <a:cxn ang="0">
                    <a:pos x="147" y="144"/>
                  </a:cxn>
                  <a:cxn ang="0">
                    <a:pos x="147" y="150"/>
                  </a:cxn>
                  <a:cxn ang="0">
                    <a:pos x="141" y="154"/>
                  </a:cxn>
                  <a:cxn ang="0">
                    <a:pos x="135" y="156"/>
                  </a:cxn>
                  <a:cxn ang="0">
                    <a:pos x="114" y="138"/>
                  </a:cxn>
                  <a:cxn ang="0">
                    <a:pos x="94" y="160"/>
                  </a:cxn>
                  <a:cxn ang="0">
                    <a:pos x="74" y="174"/>
                  </a:cxn>
                </a:cxnLst>
                <a:rect l="0" t="0" r="r" b="b"/>
                <a:pathLst>
                  <a:path w="195" h="174">
                    <a:moveTo>
                      <a:pt x="74" y="174"/>
                    </a:moveTo>
                    <a:lnTo>
                      <a:pt x="30" y="172"/>
                    </a:lnTo>
                    <a:lnTo>
                      <a:pt x="8" y="164"/>
                    </a:lnTo>
                    <a:lnTo>
                      <a:pt x="2" y="160"/>
                    </a:lnTo>
                    <a:lnTo>
                      <a:pt x="0" y="154"/>
                    </a:lnTo>
                    <a:lnTo>
                      <a:pt x="6" y="142"/>
                    </a:lnTo>
                    <a:lnTo>
                      <a:pt x="20" y="118"/>
                    </a:lnTo>
                    <a:lnTo>
                      <a:pt x="32" y="92"/>
                    </a:lnTo>
                    <a:lnTo>
                      <a:pt x="50" y="58"/>
                    </a:lnTo>
                    <a:lnTo>
                      <a:pt x="56" y="46"/>
                    </a:lnTo>
                    <a:lnTo>
                      <a:pt x="62" y="40"/>
                    </a:lnTo>
                    <a:lnTo>
                      <a:pt x="86" y="30"/>
                    </a:lnTo>
                    <a:lnTo>
                      <a:pt x="125" y="2"/>
                    </a:lnTo>
                    <a:lnTo>
                      <a:pt x="137" y="0"/>
                    </a:lnTo>
                    <a:lnTo>
                      <a:pt x="149" y="2"/>
                    </a:lnTo>
                    <a:lnTo>
                      <a:pt x="183" y="8"/>
                    </a:lnTo>
                    <a:lnTo>
                      <a:pt x="195" y="12"/>
                    </a:lnTo>
                    <a:lnTo>
                      <a:pt x="193" y="24"/>
                    </a:lnTo>
                    <a:lnTo>
                      <a:pt x="187" y="28"/>
                    </a:lnTo>
                    <a:lnTo>
                      <a:pt x="181" y="30"/>
                    </a:lnTo>
                    <a:lnTo>
                      <a:pt x="167" y="30"/>
                    </a:lnTo>
                    <a:lnTo>
                      <a:pt x="151" y="32"/>
                    </a:lnTo>
                    <a:lnTo>
                      <a:pt x="159" y="36"/>
                    </a:lnTo>
                    <a:lnTo>
                      <a:pt x="167" y="44"/>
                    </a:lnTo>
                    <a:lnTo>
                      <a:pt x="173" y="64"/>
                    </a:lnTo>
                    <a:lnTo>
                      <a:pt x="173" y="82"/>
                    </a:lnTo>
                    <a:lnTo>
                      <a:pt x="171" y="88"/>
                    </a:lnTo>
                    <a:lnTo>
                      <a:pt x="165" y="90"/>
                    </a:lnTo>
                    <a:lnTo>
                      <a:pt x="159" y="90"/>
                    </a:lnTo>
                    <a:lnTo>
                      <a:pt x="155" y="86"/>
                    </a:lnTo>
                    <a:lnTo>
                      <a:pt x="149" y="78"/>
                    </a:lnTo>
                    <a:lnTo>
                      <a:pt x="147" y="68"/>
                    </a:lnTo>
                    <a:lnTo>
                      <a:pt x="141" y="62"/>
                    </a:lnTo>
                    <a:lnTo>
                      <a:pt x="129" y="52"/>
                    </a:lnTo>
                    <a:lnTo>
                      <a:pt x="122" y="52"/>
                    </a:lnTo>
                    <a:lnTo>
                      <a:pt x="110" y="58"/>
                    </a:lnTo>
                    <a:lnTo>
                      <a:pt x="123" y="58"/>
                    </a:lnTo>
                    <a:lnTo>
                      <a:pt x="133" y="62"/>
                    </a:lnTo>
                    <a:lnTo>
                      <a:pt x="157" y="94"/>
                    </a:lnTo>
                    <a:lnTo>
                      <a:pt x="161" y="108"/>
                    </a:lnTo>
                    <a:lnTo>
                      <a:pt x="163" y="126"/>
                    </a:lnTo>
                    <a:lnTo>
                      <a:pt x="159" y="140"/>
                    </a:lnTo>
                    <a:lnTo>
                      <a:pt x="153" y="146"/>
                    </a:lnTo>
                    <a:lnTo>
                      <a:pt x="145" y="140"/>
                    </a:lnTo>
                    <a:lnTo>
                      <a:pt x="141" y="126"/>
                    </a:lnTo>
                    <a:lnTo>
                      <a:pt x="137" y="116"/>
                    </a:lnTo>
                    <a:lnTo>
                      <a:pt x="129" y="106"/>
                    </a:lnTo>
                    <a:lnTo>
                      <a:pt x="114" y="90"/>
                    </a:lnTo>
                    <a:lnTo>
                      <a:pt x="106" y="92"/>
                    </a:lnTo>
                    <a:lnTo>
                      <a:pt x="100" y="98"/>
                    </a:lnTo>
                    <a:lnTo>
                      <a:pt x="116" y="104"/>
                    </a:lnTo>
                    <a:lnTo>
                      <a:pt x="131" y="120"/>
                    </a:lnTo>
                    <a:lnTo>
                      <a:pt x="143" y="136"/>
                    </a:lnTo>
                    <a:lnTo>
                      <a:pt x="147" y="144"/>
                    </a:lnTo>
                    <a:lnTo>
                      <a:pt x="147" y="150"/>
                    </a:lnTo>
                    <a:lnTo>
                      <a:pt x="141" y="154"/>
                    </a:lnTo>
                    <a:lnTo>
                      <a:pt x="135" y="156"/>
                    </a:lnTo>
                    <a:lnTo>
                      <a:pt x="114" y="138"/>
                    </a:lnTo>
                    <a:lnTo>
                      <a:pt x="94" y="160"/>
                    </a:lnTo>
                    <a:lnTo>
                      <a:pt x="74" y="174"/>
                    </a:lnTo>
                  </a:path>
                </a:pathLst>
              </a:custGeom>
              <a:noFill/>
              <a:ln w="1588">
                <a:solidFill>
                  <a:srgbClr val="000000"/>
                </a:solidFill>
                <a:prstDash val="solid"/>
                <a:round/>
                <a:headEnd/>
                <a:tailEnd/>
              </a:ln>
            </p:spPr>
            <p:txBody>
              <a:bodyPr/>
              <a:lstStyle/>
              <a:p>
                <a:endParaRPr lang="en-US"/>
              </a:p>
            </p:txBody>
          </p:sp>
          <p:sp>
            <p:nvSpPr>
              <p:cNvPr id="431378" name="Freeform 274"/>
              <p:cNvSpPr>
                <a:spLocks/>
              </p:cNvSpPr>
              <p:nvPr/>
            </p:nvSpPr>
            <p:spPr bwMode="auto">
              <a:xfrm>
                <a:off x="4232" y="753"/>
                <a:ext cx="21" cy="6"/>
              </a:xfrm>
              <a:custGeom>
                <a:avLst/>
                <a:gdLst/>
                <a:ahLst/>
                <a:cxnLst>
                  <a:cxn ang="0">
                    <a:pos x="42" y="4"/>
                  </a:cxn>
                  <a:cxn ang="0">
                    <a:pos x="38" y="4"/>
                  </a:cxn>
                  <a:cxn ang="0">
                    <a:pos x="34" y="8"/>
                  </a:cxn>
                  <a:cxn ang="0">
                    <a:pos x="30" y="12"/>
                  </a:cxn>
                  <a:cxn ang="0">
                    <a:pos x="22" y="10"/>
                  </a:cxn>
                  <a:cxn ang="0">
                    <a:pos x="12" y="6"/>
                  </a:cxn>
                  <a:cxn ang="0">
                    <a:pos x="4" y="2"/>
                  </a:cxn>
                  <a:cxn ang="0">
                    <a:pos x="0" y="0"/>
                  </a:cxn>
                  <a:cxn ang="0">
                    <a:pos x="6" y="0"/>
                  </a:cxn>
                  <a:cxn ang="0">
                    <a:pos x="14" y="2"/>
                  </a:cxn>
                  <a:cxn ang="0">
                    <a:pos x="28" y="4"/>
                  </a:cxn>
                  <a:cxn ang="0">
                    <a:pos x="42" y="4"/>
                  </a:cxn>
                </a:cxnLst>
                <a:rect l="0" t="0" r="r" b="b"/>
                <a:pathLst>
                  <a:path w="42" h="12">
                    <a:moveTo>
                      <a:pt x="42" y="4"/>
                    </a:moveTo>
                    <a:lnTo>
                      <a:pt x="38" y="4"/>
                    </a:lnTo>
                    <a:lnTo>
                      <a:pt x="34" y="8"/>
                    </a:lnTo>
                    <a:lnTo>
                      <a:pt x="30" y="12"/>
                    </a:lnTo>
                    <a:lnTo>
                      <a:pt x="22" y="10"/>
                    </a:lnTo>
                    <a:lnTo>
                      <a:pt x="12" y="6"/>
                    </a:lnTo>
                    <a:lnTo>
                      <a:pt x="4" y="2"/>
                    </a:lnTo>
                    <a:lnTo>
                      <a:pt x="0" y="0"/>
                    </a:lnTo>
                    <a:lnTo>
                      <a:pt x="6" y="0"/>
                    </a:lnTo>
                    <a:lnTo>
                      <a:pt x="14" y="2"/>
                    </a:lnTo>
                    <a:lnTo>
                      <a:pt x="28" y="4"/>
                    </a:lnTo>
                    <a:lnTo>
                      <a:pt x="42" y="4"/>
                    </a:lnTo>
                    <a:close/>
                  </a:path>
                </a:pathLst>
              </a:custGeom>
              <a:solidFill>
                <a:srgbClr val="000000"/>
              </a:solidFill>
              <a:ln w="9525">
                <a:noFill/>
                <a:round/>
                <a:headEnd/>
                <a:tailEnd/>
              </a:ln>
            </p:spPr>
            <p:txBody>
              <a:bodyPr/>
              <a:lstStyle/>
              <a:p>
                <a:endParaRPr lang="en-US"/>
              </a:p>
            </p:txBody>
          </p:sp>
          <p:sp>
            <p:nvSpPr>
              <p:cNvPr id="431379" name="Freeform 275"/>
              <p:cNvSpPr>
                <a:spLocks/>
              </p:cNvSpPr>
              <p:nvPr/>
            </p:nvSpPr>
            <p:spPr bwMode="auto">
              <a:xfrm>
                <a:off x="4197" y="770"/>
                <a:ext cx="56" cy="27"/>
              </a:xfrm>
              <a:custGeom>
                <a:avLst/>
                <a:gdLst/>
                <a:ahLst/>
                <a:cxnLst>
                  <a:cxn ang="0">
                    <a:pos x="4" y="22"/>
                  </a:cxn>
                  <a:cxn ang="0">
                    <a:pos x="2" y="26"/>
                  </a:cxn>
                  <a:cxn ang="0">
                    <a:pos x="0" y="28"/>
                  </a:cxn>
                  <a:cxn ang="0">
                    <a:pos x="0" y="36"/>
                  </a:cxn>
                  <a:cxn ang="0">
                    <a:pos x="2" y="38"/>
                  </a:cxn>
                  <a:cxn ang="0">
                    <a:pos x="4" y="40"/>
                  </a:cxn>
                  <a:cxn ang="0">
                    <a:pos x="6" y="44"/>
                  </a:cxn>
                  <a:cxn ang="0">
                    <a:pos x="10" y="46"/>
                  </a:cxn>
                  <a:cxn ang="0">
                    <a:pos x="20" y="50"/>
                  </a:cxn>
                  <a:cxn ang="0">
                    <a:pos x="34" y="52"/>
                  </a:cxn>
                  <a:cxn ang="0">
                    <a:pos x="42" y="54"/>
                  </a:cxn>
                  <a:cxn ang="0">
                    <a:pos x="52" y="54"/>
                  </a:cxn>
                  <a:cxn ang="0">
                    <a:pos x="72" y="54"/>
                  </a:cxn>
                  <a:cxn ang="0">
                    <a:pos x="82" y="48"/>
                  </a:cxn>
                  <a:cxn ang="0">
                    <a:pos x="92" y="40"/>
                  </a:cxn>
                  <a:cxn ang="0">
                    <a:pos x="96" y="36"/>
                  </a:cxn>
                  <a:cxn ang="0">
                    <a:pos x="102" y="30"/>
                  </a:cxn>
                  <a:cxn ang="0">
                    <a:pos x="112" y="18"/>
                  </a:cxn>
                  <a:cxn ang="0">
                    <a:pos x="102" y="8"/>
                  </a:cxn>
                  <a:cxn ang="0">
                    <a:pos x="98" y="6"/>
                  </a:cxn>
                  <a:cxn ang="0">
                    <a:pos x="98" y="4"/>
                  </a:cxn>
                  <a:cxn ang="0">
                    <a:pos x="84" y="4"/>
                  </a:cxn>
                  <a:cxn ang="0">
                    <a:pos x="66" y="4"/>
                  </a:cxn>
                  <a:cxn ang="0">
                    <a:pos x="50" y="2"/>
                  </a:cxn>
                  <a:cxn ang="0">
                    <a:pos x="42" y="0"/>
                  </a:cxn>
                  <a:cxn ang="0">
                    <a:pos x="52" y="4"/>
                  </a:cxn>
                  <a:cxn ang="0">
                    <a:pos x="48" y="6"/>
                  </a:cxn>
                  <a:cxn ang="0">
                    <a:pos x="44" y="6"/>
                  </a:cxn>
                  <a:cxn ang="0">
                    <a:pos x="40" y="4"/>
                  </a:cxn>
                  <a:cxn ang="0">
                    <a:pos x="40" y="8"/>
                  </a:cxn>
                  <a:cxn ang="0">
                    <a:pos x="38" y="10"/>
                  </a:cxn>
                  <a:cxn ang="0">
                    <a:pos x="28" y="20"/>
                  </a:cxn>
                  <a:cxn ang="0">
                    <a:pos x="20" y="28"/>
                  </a:cxn>
                  <a:cxn ang="0">
                    <a:pos x="14" y="36"/>
                  </a:cxn>
                  <a:cxn ang="0">
                    <a:pos x="10" y="44"/>
                  </a:cxn>
                  <a:cxn ang="0">
                    <a:pos x="6" y="48"/>
                  </a:cxn>
                  <a:cxn ang="0">
                    <a:pos x="4" y="44"/>
                  </a:cxn>
                  <a:cxn ang="0">
                    <a:pos x="2" y="38"/>
                  </a:cxn>
                  <a:cxn ang="0">
                    <a:pos x="2" y="30"/>
                  </a:cxn>
                  <a:cxn ang="0">
                    <a:pos x="4" y="26"/>
                  </a:cxn>
                  <a:cxn ang="0">
                    <a:pos x="4" y="22"/>
                  </a:cxn>
                </a:cxnLst>
                <a:rect l="0" t="0" r="r" b="b"/>
                <a:pathLst>
                  <a:path w="112" h="54">
                    <a:moveTo>
                      <a:pt x="4" y="22"/>
                    </a:moveTo>
                    <a:lnTo>
                      <a:pt x="2" y="26"/>
                    </a:lnTo>
                    <a:lnTo>
                      <a:pt x="0" y="28"/>
                    </a:lnTo>
                    <a:lnTo>
                      <a:pt x="0" y="36"/>
                    </a:lnTo>
                    <a:lnTo>
                      <a:pt x="2" y="38"/>
                    </a:lnTo>
                    <a:lnTo>
                      <a:pt x="4" y="40"/>
                    </a:lnTo>
                    <a:lnTo>
                      <a:pt x="6" y="44"/>
                    </a:lnTo>
                    <a:lnTo>
                      <a:pt x="10" y="46"/>
                    </a:lnTo>
                    <a:lnTo>
                      <a:pt x="20" y="50"/>
                    </a:lnTo>
                    <a:lnTo>
                      <a:pt x="34" y="52"/>
                    </a:lnTo>
                    <a:lnTo>
                      <a:pt x="42" y="54"/>
                    </a:lnTo>
                    <a:lnTo>
                      <a:pt x="52" y="54"/>
                    </a:lnTo>
                    <a:lnTo>
                      <a:pt x="72" y="54"/>
                    </a:lnTo>
                    <a:lnTo>
                      <a:pt x="82" y="48"/>
                    </a:lnTo>
                    <a:lnTo>
                      <a:pt x="92" y="40"/>
                    </a:lnTo>
                    <a:lnTo>
                      <a:pt x="96" y="36"/>
                    </a:lnTo>
                    <a:lnTo>
                      <a:pt x="102" y="30"/>
                    </a:lnTo>
                    <a:lnTo>
                      <a:pt x="112" y="18"/>
                    </a:lnTo>
                    <a:lnTo>
                      <a:pt x="102" y="8"/>
                    </a:lnTo>
                    <a:lnTo>
                      <a:pt x="98" y="6"/>
                    </a:lnTo>
                    <a:lnTo>
                      <a:pt x="98" y="4"/>
                    </a:lnTo>
                    <a:lnTo>
                      <a:pt x="84" y="4"/>
                    </a:lnTo>
                    <a:lnTo>
                      <a:pt x="66" y="4"/>
                    </a:lnTo>
                    <a:lnTo>
                      <a:pt x="50" y="2"/>
                    </a:lnTo>
                    <a:lnTo>
                      <a:pt x="42" y="0"/>
                    </a:lnTo>
                    <a:lnTo>
                      <a:pt x="52" y="4"/>
                    </a:lnTo>
                    <a:lnTo>
                      <a:pt x="48" y="6"/>
                    </a:lnTo>
                    <a:lnTo>
                      <a:pt x="44" y="6"/>
                    </a:lnTo>
                    <a:lnTo>
                      <a:pt x="40" y="4"/>
                    </a:lnTo>
                    <a:lnTo>
                      <a:pt x="40" y="8"/>
                    </a:lnTo>
                    <a:lnTo>
                      <a:pt x="38" y="10"/>
                    </a:lnTo>
                    <a:lnTo>
                      <a:pt x="28" y="20"/>
                    </a:lnTo>
                    <a:lnTo>
                      <a:pt x="20" y="28"/>
                    </a:lnTo>
                    <a:lnTo>
                      <a:pt x="14" y="36"/>
                    </a:lnTo>
                    <a:lnTo>
                      <a:pt x="10" y="44"/>
                    </a:lnTo>
                    <a:lnTo>
                      <a:pt x="6" y="48"/>
                    </a:lnTo>
                    <a:lnTo>
                      <a:pt x="4" y="44"/>
                    </a:lnTo>
                    <a:lnTo>
                      <a:pt x="2" y="38"/>
                    </a:lnTo>
                    <a:lnTo>
                      <a:pt x="2" y="30"/>
                    </a:lnTo>
                    <a:lnTo>
                      <a:pt x="4" y="26"/>
                    </a:lnTo>
                    <a:lnTo>
                      <a:pt x="4" y="22"/>
                    </a:lnTo>
                    <a:close/>
                  </a:path>
                </a:pathLst>
              </a:custGeom>
              <a:solidFill>
                <a:srgbClr val="4C0000"/>
              </a:solidFill>
              <a:ln w="9525">
                <a:noFill/>
                <a:round/>
                <a:headEnd/>
                <a:tailEnd/>
              </a:ln>
            </p:spPr>
            <p:txBody>
              <a:bodyPr/>
              <a:lstStyle/>
              <a:p>
                <a:endParaRPr lang="en-US"/>
              </a:p>
            </p:txBody>
          </p:sp>
          <p:sp>
            <p:nvSpPr>
              <p:cNvPr id="431380" name="Freeform 276"/>
              <p:cNvSpPr>
                <a:spLocks/>
              </p:cNvSpPr>
              <p:nvPr/>
            </p:nvSpPr>
            <p:spPr bwMode="auto">
              <a:xfrm>
                <a:off x="4197" y="779"/>
                <a:ext cx="56" cy="18"/>
              </a:xfrm>
              <a:custGeom>
                <a:avLst/>
                <a:gdLst/>
                <a:ahLst/>
                <a:cxnLst>
                  <a:cxn ang="0">
                    <a:pos x="112" y="0"/>
                  </a:cxn>
                  <a:cxn ang="0">
                    <a:pos x="92" y="22"/>
                  </a:cxn>
                  <a:cxn ang="0">
                    <a:pos x="72" y="36"/>
                  </a:cxn>
                  <a:cxn ang="0">
                    <a:pos x="26" y="36"/>
                  </a:cxn>
                  <a:cxn ang="0">
                    <a:pos x="6" y="28"/>
                  </a:cxn>
                  <a:cxn ang="0">
                    <a:pos x="2" y="24"/>
                  </a:cxn>
                  <a:cxn ang="0">
                    <a:pos x="0" y="18"/>
                  </a:cxn>
                  <a:cxn ang="0">
                    <a:pos x="4" y="4"/>
                  </a:cxn>
                </a:cxnLst>
                <a:rect l="0" t="0" r="r" b="b"/>
                <a:pathLst>
                  <a:path w="112" h="36">
                    <a:moveTo>
                      <a:pt x="112" y="0"/>
                    </a:moveTo>
                    <a:lnTo>
                      <a:pt x="92" y="22"/>
                    </a:lnTo>
                    <a:lnTo>
                      <a:pt x="72" y="36"/>
                    </a:lnTo>
                    <a:lnTo>
                      <a:pt x="26" y="36"/>
                    </a:lnTo>
                    <a:lnTo>
                      <a:pt x="6" y="28"/>
                    </a:lnTo>
                    <a:lnTo>
                      <a:pt x="2" y="24"/>
                    </a:lnTo>
                    <a:lnTo>
                      <a:pt x="0" y="18"/>
                    </a:lnTo>
                    <a:lnTo>
                      <a:pt x="4" y="4"/>
                    </a:lnTo>
                  </a:path>
                </a:pathLst>
              </a:custGeom>
              <a:noFill/>
              <a:ln w="1588">
                <a:solidFill>
                  <a:srgbClr val="000000"/>
                </a:solidFill>
                <a:prstDash val="solid"/>
                <a:round/>
                <a:headEnd/>
                <a:tailEnd/>
              </a:ln>
            </p:spPr>
            <p:txBody>
              <a:bodyPr/>
              <a:lstStyle/>
              <a:p>
                <a:endParaRPr lang="en-US"/>
              </a:p>
            </p:txBody>
          </p:sp>
          <p:sp>
            <p:nvSpPr>
              <p:cNvPr id="431381" name="Freeform 277"/>
              <p:cNvSpPr>
                <a:spLocks/>
              </p:cNvSpPr>
              <p:nvPr/>
            </p:nvSpPr>
            <p:spPr bwMode="auto">
              <a:xfrm>
                <a:off x="4234" y="717"/>
                <a:ext cx="59" cy="66"/>
              </a:xfrm>
              <a:custGeom>
                <a:avLst/>
                <a:gdLst/>
                <a:ahLst/>
                <a:cxnLst>
                  <a:cxn ang="0">
                    <a:pos x="81" y="130"/>
                  </a:cxn>
                  <a:cxn ang="0">
                    <a:pos x="85" y="120"/>
                  </a:cxn>
                  <a:cxn ang="0">
                    <a:pos x="87" y="102"/>
                  </a:cxn>
                  <a:cxn ang="0">
                    <a:pos x="85" y="88"/>
                  </a:cxn>
                  <a:cxn ang="0">
                    <a:pos x="75" y="72"/>
                  </a:cxn>
                  <a:cxn ang="0">
                    <a:pos x="63" y="54"/>
                  </a:cxn>
                  <a:cxn ang="0">
                    <a:pos x="51" y="46"/>
                  </a:cxn>
                  <a:cxn ang="0">
                    <a:pos x="42" y="44"/>
                  </a:cxn>
                  <a:cxn ang="0">
                    <a:pos x="46" y="38"/>
                  </a:cxn>
                  <a:cxn ang="0">
                    <a:pos x="53" y="38"/>
                  </a:cxn>
                  <a:cxn ang="0">
                    <a:pos x="69" y="52"/>
                  </a:cxn>
                  <a:cxn ang="0">
                    <a:pos x="75" y="64"/>
                  </a:cxn>
                  <a:cxn ang="0">
                    <a:pos x="81" y="74"/>
                  </a:cxn>
                  <a:cxn ang="0">
                    <a:pos x="87" y="78"/>
                  </a:cxn>
                  <a:cxn ang="0">
                    <a:pos x="93" y="76"/>
                  </a:cxn>
                  <a:cxn ang="0">
                    <a:pos x="97" y="68"/>
                  </a:cxn>
                  <a:cxn ang="0">
                    <a:pos x="97" y="50"/>
                  </a:cxn>
                  <a:cxn ang="0">
                    <a:pos x="93" y="36"/>
                  </a:cxn>
                  <a:cxn ang="0">
                    <a:pos x="87" y="26"/>
                  </a:cxn>
                  <a:cxn ang="0">
                    <a:pos x="75" y="18"/>
                  </a:cxn>
                  <a:cxn ang="0">
                    <a:pos x="91" y="16"/>
                  </a:cxn>
                  <a:cxn ang="0">
                    <a:pos x="111" y="16"/>
                  </a:cxn>
                  <a:cxn ang="0">
                    <a:pos x="117" y="10"/>
                  </a:cxn>
                  <a:cxn ang="0">
                    <a:pos x="111" y="12"/>
                  </a:cxn>
                  <a:cxn ang="0">
                    <a:pos x="99" y="14"/>
                  </a:cxn>
                  <a:cxn ang="0">
                    <a:pos x="69" y="8"/>
                  </a:cxn>
                  <a:cxn ang="0">
                    <a:pos x="51" y="2"/>
                  </a:cxn>
                  <a:cxn ang="0">
                    <a:pos x="51" y="2"/>
                  </a:cxn>
                  <a:cxn ang="0">
                    <a:pos x="53" y="8"/>
                  </a:cxn>
                  <a:cxn ang="0">
                    <a:pos x="51" y="16"/>
                  </a:cxn>
                  <a:cxn ang="0">
                    <a:pos x="53" y="22"/>
                  </a:cxn>
                  <a:cxn ang="0">
                    <a:pos x="53" y="26"/>
                  </a:cxn>
                  <a:cxn ang="0">
                    <a:pos x="46" y="28"/>
                  </a:cxn>
                  <a:cxn ang="0">
                    <a:pos x="12" y="40"/>
                  </a:cxn>
                  <a:cxn ang="0">
                    <a:pos x="18" y="42"/>
                  </a:cxn>
                  <a:cxn ang="0">
                    <a:pos x="30" y="44"/>
                  </a:cxn>
                  <a:cxn ang="0">
                    <a:pos x="42" y="46"/>
                  </a:cxn>
                  <a:cxn ang="0">
                    <a:pos x="51" y="48"/>
                  </a:cxn>
                  <a:cxn ang="0">
                    <a:pos x="49" y="56"/>
                  </a:cxn>
                  <a:cxn ang="0">
                    <a:pos x="49" y="62"/>
                  </a:cxn>
                  <a:cxn ang="0">
                    <a:pos x="53" y="64"/>
                  </a:cxn>
                  <a:cxn ang="0">
                    <a:pos x="63" y="70"/>
                  </a:cxn>
                  <a:cxn ang="0">
                    <a:pos x="71" y="76"/>
                  </a:cxn>
                  <a:cxn ang="0">
                    <a:pos x="75" y="88"/>
                  </a:cxn>
                  <a:cxn ang="0">
                    <a:pos x="69" y="102"/>
                  </a:cxn>
                  <a:cxn ang="0">
                    <a:pos x="69" y="112"/>
                  </a:cxn>
                  <a:cxn ang="0">
                    <a:pos x="71" y="128"/>
                  </a:cxn>
                  <a:cxn ang="0">
                    <a:pos x="75" y="130"/>
                  </a:cxn>
                </a:cxnLst>
                <a:rect l="0" t="0" r="r" b="b"/>
                <a:pathLst>
                  <a:path w="117" h="132">
                    <a:moveTo>
                      <a:pt x="77" y="132"/>
                    </a:moveTo>
                    <a:lnTo>
                      <a:pt x="81" y="130"/>
                    </a:lnTo>
                    <a:lnTo>
                      <a:pt x="83" y="128"/>
                    </a:lnTo>
                    <a:lnTo>
                      <a:pt x="85" y="120"/>
                    </a:lnTo>
                    <a:lnTo>
                      <a:pt x="87" y="112"/>
                    </a:lnTo>
                    <a:lnTo>
                      <a:pt x="87" y="102"/>
                    </a:lnTo>
                    <a:lnTo>
                      <a:pt x="85" y="94"/>
                    </a:lnTo>
                    <a:lnTo>
                      <a:pt x="85" y="88"/>
                    </a:lnTo>
                    <a:lnTo>
                      <a:pt x="81" y="80"/>
                    </a:lnTo>
                    <a:lnTo>
                      <a:pt x="75" y="72"/>
                    </a:lnTo>
                    <a:lnTo>
                      <a:pt x="69" y="64"/>
                    </a:lnTo>
                    <a:lnTo>
                      <a:pt x="63" y="54"/>
                    </a:lnTo>
                    <a:lnTo>
                      <a:pt x="57" y="48"/>
                    </a:lnTo>
                    <a:lnTo>
                      <a:pt x="51" y="46"/>
                    </a:lnTo>
                    <a:lnTo>
                      <a:pt x="47" y="44"/>
                    </a:lnTo>
                    <a:lnTo>
                      <a:pt x="42" y="44"/>
                    </a:lnTo>
                    <a:lnTo>
                      <a:pt x="34" y="44"/>
                    </a:lnTo>
                    <a:lnTo>
                      <a:pt x="46" y="38"/>
                    </a:lnTo>
                    <a:lnTo>
                      <a:pt x="49" y="38"/>
                    </a:lnTo>
                    <a:lnTo>
                      <a:pt x="53" y="38"/>
                    </a:lnTo>
                    <a:lnTo>
                      <a:pt x="65" y="48"/>
                    </a:lnTo>
                    <a:lnTo>
                      <a:pt x="69" y="52"/>
                    </a:lnTo>
                    <a:lnTo>
                      <a:pt x="71" y="54"/>
                    </a:lnTo>
                    <a:lnTo>
                      <a:pt x="75" y="64"/>
                    </a:lnTo>
                    <a:lnTo>
                      <a:pt x="79" y="72"/>
                    </a:lnTo>
                    <a:lnTo>
                      <a:pt x="81" y="74"/>
                    </a:lnTo>
                    <a:lnTo>
                      <a:pt x="83" y="76"/>
                    </a:lnTo>
                    <a:lnTo>
                      <a:pt x="87" y="78"/>
                    </a:lnTo>
                    <a:lnTo>
                      <a:pt x="89" y="78"/>
                    </a:lnTo>
                    <a:lnTo>
                      <a:pt x="93" y="76"/>
                    </a:lnTo>
                    <a:lnTo>
                      <a:pt x="95" y="74"/>
                    </a:lnTo>
                    <a:lnTo>
                      <a:pt x="97" y="68"/>
                    </a:lnTo>
                    <a:lnTo>
                      <a:pt x="97" y="60"/>
                    </a:lnTo>
                    <a:lnTo>
                      <a:pt x="97" y="50"/>
                    </a:lnTo>
                    <a:lnTo>
                      <a:pt x="95" y="40"/>
                    </a:lnTo>
                    <a:lnTo>
                      <a:pt x="93" y="36"/>
                    </a:lnTo>
                    <a:lnTo>
                      <a:pt x="91" y="30"/>
                    </a:lnTo>
                    <a:lnTo>
                      <a:pt x="87" y="26"/>
                    </a:lnTo>
                    <a:lnTo>
                      <a:pt x="83" y="24"/>
                    </a:lnTo>
                    <a:lnTo>
                      <a:pt x="75" y="18"/>
                    </a:lnTo>
                    <a:lnTo>
                      <a:pt x="79" y="16"/>
                    </a:lnTo>
                    <a:lnTo>
                      <a:pt x="91" y="16"/>
                    </a:lnTo>
                    <a:lnTo>
                      <a:pt x="105" y="16"/>
                    </a:lnTo>
                    <a:lnTo>
                      <a:pt x="111" y="16"/>
                    </a:lnTo>
                    <a:lnTo>
                      <a:pt x="115" y="12"/>
                    </a:lnTo>
                    <a:lnTo>
                      <a:pt x="117" y="10"/>
                    </a:lnTo>
                    <a:lnTo>
                      <a:pt x="115" y="12"/>
                    </a:lnTo>
                    <a:lnTo>
                      <a:pt x="111" y="12"/>
                    </a:lnTo>
                    <a:lnTo>
                      <a:pt x="105" y="14"/>
                    </a:lnTo>
                    <a:lnTo>
                      <a:pt x="99" y="14"/>
                    </a:lnTo>
                    <a:lnTo>
                      <a:pt x="93" y="12"/>
                    </a:lnTo>
                    <a:lnTo>
                      <a:pt x="69" y="8"/>
                    </a:lnTo>
                    <a:lnTo>
                      <a:pt x="59" y="6"/>
                    </a:lnTo>
                    <a:lnTo>
                      <a:pt x="51" y="2"/>
                    </a:lnTo>
                    <a:lnTo>
                      <a:pt x="47" y="0"/>
                    </a:lnTo>
                    <a:lnTo>
                      <a:pt x="51" y="2"/>
                    </a:lnTo>
                    <a:lnTo>
                      <a:pt x="53" y="6"/>
                    </a:lnTo>
                    <a:lnTo>
                      <a:pt x="53" y="8"/>
                    </a:lnTo>
                    <a:lnTo>
                      <a:pt x="53" y="10"/>
                    </a:lnTo>
                    <a:lnTo>
                      <a:pt x="51" y="16"/>
                    </a:lnTo>
                    <a:lnTo>
                      <a:pt x="51" y="18"/>
                    </a:lnTo>
                    <a:lnTo>
                      <a:pt x="53" y="22"/>
                    </a:lnTo>
                    <a:lnTo>
                      <a:pt x="53" y="24"/>
                    </a:lnTo>
                    <a:lnTo>
                      <a:pt x="53" y="26"/>
                    </a:lnTo>
                    <a:lnTo>
                      <a:pt x="49" y="28"/>
                    </a:lnTo>
                    <a:lnTo>
                      <a:pt x="46" y="28"/>
                    </a:lnTo>
                    <a:lnTo>
                      <a:pt x="28" y="34"/>
                    </a:lnTo>
                    <a:lnTo>
                      <a:pt x="12" y="40"/>
                    </a:lnTo>
                    <a:lnTo>
                      <a:pt x="0" y="42"/>
                    </a:lnTo>
                    <a:lnTo>
                      <a:pt x="18" y="42"/>
                    </a:lnTo>
                    <a:lnTo>
                      <a:pt x="26" y="44"/>
                    </a:lnTo>
                    <a:lnTo>
                      <a:pt x="30" y="44"/>
                    </a:lnTo>
                    <a:lnTo>
                      <a:pt x="36" y="46"/>
                    </a:lnTo>
                    <a:lnTo>
                      <a:pt x="42" y="46"/>
                    </a:lnTo>
                    <a:lnTo>
                      <a:pt x="47" y="46"/>
                    </a:lnTo>
                    <a:lnTo>
                      <a:pt x="51" y="48"/>
                    </a:lnTo>
                    <a:lnTo>
                      <a:pt x="51" y="52"/>
                    </a:lnTo>
                    <a:lnTo>
                      <a:pt x="49" y="56"/>
                    </a:lnTo>
                    <a:lnTo>
                      <a:pt x="49" y="58"/>
                    </a:lnTo>
                    <a:lnTo>
                      <a:pt x="49" y="62"/>
                    </a:lnTo>
                    <a:lnTo>
                      <a:pt x="49" y="64"/>
                    </a:lnTo>
                    <a:lnTo>
                      <a:pt x="53" y="64"/>
                    </a:lnTo>
                    <a:lnTo>
                      <a:pt x="59" y="68"/>
                    </a:lnTo>
                    <a:lnTo>
                      <a:pt x="63" y="70"/>
                    </a:lnTo>
                    <a:lnTo>
                      <a:pt x="67" y="72"/>
                    </a:lnTo>
                    <a:lnTo>
                      <a:pt x="71" y="76"/>
                    </a:lnTo>
                    <a:lnTo>
                      <a:pt x="75" y="82"/>
                    </a:lnTo>
                    <a:lnTo>
                      <a:pt x="75" y="88"/>
                    </a:lnTo>
                    <a:lnTo>
                      <a:pt x="73" y="94"/>
                    </a:lnTo>
                    <a:lnTo>
                      <a:pt x="69" y="102"/>
                    </a:lnTo>
                    <a:lnTo>
                      <a:pt x="69" y="108"/>
                    </a:lnTo>
                    <a:lnTo>
                      <a:pt x="69" y="112"/>
                    </a:lnTo>
                    <a:lnTo>
                      <a:pt x="69" y="122"/>
                    </a:lnTo>
                    <a:lnTo>
                      <a:pt x="71" y="128"/>
                    </a:lnTo>
                    <a:lnTo>
                      <a:pt x="73" y="130"/>
                    </a:lnTo>
                    <a:lnTo>
                      <a:pt x="75" y="130"/>
                    </a:lnTo>
                    <a:lnTo>
                      <a:pt x="77" y="132"/>
                    </a:lnTo>
                    <a:close/>
                  </a:path>
                </a:pathLst>
              </a:custGeom>
              <a:solidFill>
                <a:srgbClr val="B3664C"/>
              </a:solidFill>
              <a:ln w="9525">
                <a:noFill/>
                <a:round/>
                <a:headEnd/>
                <a:tailEnd/>
              </a:ln>
            </p:spPr>
            <p:txBody>
              <a:bodyPr/>
              <a:lstStyle/>
              <a:p>
                <a:endParaRPr lang="en-US"/>
              </a:p>
            </p:txBody>
          </p:sp>
          <p:sp>
            <p:nvSpPr>
              <p:cNvPr id="431382" name="Freeform 278"/>
              <p:cNvSpPr>
                <a:spLocks/>
              </p:cNvSpPr>
              <p:nvPr/>
            </p:nvSpPr>
            <p:spPr bwMode="auto">
              <a:xfrm>
                <a:off x="4272" y="722"/>
                <a:ext cx="21" cy="20"/>
              </a:xfrm>
              <a:custGeom>
                <a:avLst/>
                <a:gdLst/>
                <a:ahLst/>
                <a:cxnLst>
                  <a:cxn ang="0">
                    <a:pos x="42" y="0"/>
                  </a:cxn>
                  <a:cxn ang="0">
                    <a:pos x="36" y="4"/>
                  </a:cxn>
                  <a:cxn ang="0">
                    <a:pos x="30" y="6"/>
                  </a:cxn>
                  <a:cxn ang="0">
                    <a:pos x="16" y="6"/>
                  </a:cxn>
                  <a:cxn ang="0">
                    <a:pos x="0" y="8"/>
                  </a:cxn>
                  <a:cxn ang="0">
                    <a:pos x="8" y="12"/>
                  </a:cxn>
                  <a:cxn ang="0">
                    <a:pos x="16" y="20"/>
                  </a:cxn>
                  <a:cxn ang="0">
                    <a:pos x="22" y="40"/>
                  </a:cxn>
                </a:cxnLst>
                <a:rect l="0" t="0" r="r" b="b"/>
                <a:pathLst>
                  <a:path w="42" h="40">
                    <a:moveTo>
                      <a:pt x="42" y="0"/>
                    </a:moveTo>
                    <a:lnTo>
                      <a:pt x="36" y="4"/>
                    </a:lnTo>
                    <a:lnTo>
                      <a:pt x="30" y="6"/>
                    </a:lnTo>
                    <a:lnTo>
                      <a:pt x="16" y="6"/>
                    </a:lnTo>
                    <a:lnTo>
                      <a:pt x="0" y="8"/>
                    </a:lnTo>
                    <a:lnTo>
                      <a:pt x="8" y="12"/>
                    </a:lnTo>
                    <a:lnTo>
                      <a:pt x="16" y="20"/>
                    </a:lnTo>
                    <a:lnTo>
                      <a:pt x="22" y="40"/>
                    </a:lnTo>
                  </a:path>
                </a:pathLst>
              </a:custGeom>
              <a:noFill/>
              <a:ln w="1588">
                <a:solidFill>
                  <a:srgbClr val="000000"/>
                </a:solidFill>
                <a:prstDash val="solid"/>
                <a:round/>
                <a:headEnd/>
                <a:tailEnd/>
              </a:ln>
            </p:spPr>
            <p:txBody>
              <a:bodyPr/>
              <a:lstStyle/>
              <a:p>
                <a:endParaRPr lang="en-US"/>
              </a:p>
            </p:txBody>
          </p:sp>
          <p:sp>
            <p:nvSpPr>
              <p:cNvPr id="431383" name="Freeform 279"/>
              <p:cNvSpPr>
                <a:spLocks/>
              </p:cNvSpPr>
              <p:nvPr/>
            </p:nvSpPr>
            <p:spPr bwMode="auto">
              <a:xfrm>
                <a:off x="4251" y="736"/>
                <a:ext cx="28" cy="47"/>
              </a:xfrm>
              <a:custGeom>
                <a:avLst/>
                <a:gdLst/>
                <a:ahLst/>
                <a:cxnLst>
                  <a:cxn ang="0">
                    <a:pos x="55" y="38"/>
                  </a:cxn>
                  <a:cxn ang="0">
                    <a:pos x="49" y="38"/>
                  </a:cxn>
                  <a:cxn ang="0">
                    <a:pos x="45" y="34"/>
                  </a:cxn>
                  <a:cxn ang="0">
                    <a:pos x="39" y="26"/>
                  </a:cxn>
                  <a:cxn ang="0">
                    <a:pos x="37" y="16"/>
                  </a:cxn>
                  <a:cxn ang="0">
                    <a:pos x="31" y="10"/>
                  </a:cxn>
                  <a:cxn ang="0">
                    <a:pos x="19" y="0"/>
                  </a:cxn>
                  <a:cxn ang="0">
                    <a:pos x="12" y="0"/>
                  </a:cxn>
                  <a:cxn ang="0">
                    <a:pos x="0" y="6"/>
                  </a:cxn>
                  <a:cxn ang="0">
                    <a:pos x="13" y="6"/>
                  </a:cxn>
                  <a:cxn ang="0">
                    <a:pos x="23" y="10"/>
                  </a:cxn>
                  <a:cxn ang="0">
                    <a:pos x="47" y="42"/>
                  </a:cxn>
                  <a:cxn ang="0">
                    <a:pos x="51" y="56"/>
                  </a:cxn>
                  <a:cxn ang="0">
                    <a:pos x="53" y="74"/>
                  </a:cxn>
                  <a:cxn ang="0">
                    <a:pos x="49" y="88"/>
                  </a:cxn>
                  <a:cxn ang="0">
                    <a:pos x="43" y="94"/>
                  </a:cxn>
                </a:cxnLst>
                <a:rect l="0" t="0" r="r" b="b"/>
                <a:pathLst>
                  <a:path w="55" h="94">
                    <a:moveTo>
                      <a:pt x="55" y="38"/>
                    </a:moveTo>
                    <a:lnTo>
                      <a:pt x="49" y="38"/>
                    </a:lnTo>
                    <a:lnTo>
                      <a:pt x="45" y="34"/>
                    </a:lnTo>
                    <a:lnTo>
                      <a:pt x="39" y="26"/>
                    </a:lnTo>
                    <a:lnTo>
                      <a:pt x="37" y="16"/>
                    </a:lnTo>
                    <a:lnTo>
                      <a:pt x="31" y="10"/>
                    </a:lnTo>
                    <a:lnTo>
                      <a:pt x="19" y="0"/>
                    </a:lnTo>
                    <a:lnTo>
                      <a:pt x="12" y="0"/>
                    </a:lnTo>
                    <a:lnTo>
                      <a:pt x="0" y="6"/>
                    </a:lnTo>
                    <a:lnTo>
                      <a:pt x="13" y="6"/>
                    </a:lnTo>
                    <a:lnTo>
                      <a:pt x="23" y="10"/>
                    </a:lnTo>
                    <a:lnTo>
                      <a:pt x="47" y="42"/>
                    </a:lnTo>
                    <a:lnTo>
                      <a:pt x="51" y="56"/>
                    </a:lnTo>
                    <a:lnTo>
                      <a:pt x="53" y="74"/>
                    </a:lnTo>
                    <a:lnTo>
                      <a:pt x="49" y="88"/>
                    </a:lnTo>
                    <a:lnTo>
                      <a:pt x="43" y="94"/>
                    </a:lnTo>
                  </a:path>
                </a:pathLst>
              </a:custGeom>
              <a:noFill/>
              <a:ln w="1588">
                <a:solidFill>
                  <a:srgbClr val="000000"/>
                </a:solidFill>
                <a:prstDash val="solid"/>
                <a:round/>
                <a:headEnd/>
                <a:tailEnd/>
              </a:ln>
            </p:spPr>
            <p:txBody>
              <a:bodyPr/>
              <a:lstStyle/>
              <a:p>
                <a:endParaRPr lang="en-US"/>
              </a:p>
            </p:txBody>
          </p:sp>
          <p:sp>
            <p:nvSpPr>
              <p:cNvPr id="431384" name="Freeform 280"/>
              <p:cNvSpPr>
                <a:spLocks/>
              </p:cNvSpPr>
              <p:nvPr/>
            </p:nvSpPr>
            <p:spPr bwMode="auto">
              <a:xfrm>
                <a:off x="4279" y="742"/>
                <a:ext cx="4" cy="13"/>
              </a:xfrm>
              <a:custGeom>
                <a:avLst/>
                <a:gdLst/>
                <a:ahLst/>
                <a:cxnLst>
                  <a:cxn ang="0">
                    <a:pos x="8" y="0"/>
                  </a:cxn>
                  <a:cxn ang="0">
                    <a:pos x="8" y="18"/>
                  </a:cxn>
                  <a:cxn ang="0">
                    <a:pos x="6" y="24"/>
                  </a:cxn>
                  <a:cxn ang="0">
                    <a:pos x="0" y="26"/>
                  </a:cxn>
                </a:cxnLst>
                <a:rect l="0" t="0" r="r" b="b"/>
                <a:pathLst>
                  <a:path w="8" h="26">
                    <a:moveTo>
                      <a:pt x="8" y="0"/>
                    </a:moveTo>
                    <a:lnTo>
                      <a:pt x="8" y="18"/>
                    </a:lnTo>
                    <a:lnTo>
                      <a:pt x="6" y="24"/>
                    </a:lnTo>
                    <a:lnTo>
                      <a:pt x="0" y="26"/>
                    </a:lnTo>
                  </a:path>
                </a:pathLst>
              </a:custGeom>
              <a:noFill/>
              <a:ln w="1588">
                <a:solidFill>
                  <a:srgbClr val="000000"/>
                </a:solidFill>
                <a:prstDash val="solid"/>
                <a:round/>
                <a:headEnd/>
                <a:tailEnd/>
              </a:ln>
            </p:spPr>
            <p:txBody>
              <a:bodyPr/>
              <a:lstStyle/>
              <a:p>
                <a:endParaRPr lang="en-US"/>
              </a:p>
            </p:txBody>
          </p:sp>
          <p:sp>
            <p:nvSpPr>
              <p:cNvPr id="431385" name="Freeform 281"/>
              <p:cNvSpPr>
                <a:spLocks/>
              </p:cNvSpPr>
              <p:nvPr/>
            </p:nvSpPr>
            <p:spPr bwMode="auto">
              <a:xfrm>
                <a:off x="4247" y="759"/>
                <a:ext cx="23" cy="29"/>
              </a:xfrm>
              <a:custGeom>
                <a:avLst/>
                <a:gdLst/>
                <a:ahLst/>
                <a:cxnLst>
                  <a:cxn ang="0">
                    <a:pos x="12" y="40"/>
                  </a:cxn>
                  <a:cxn ang="0">
                    <a:pos x="21" y="48"/>
                  </a:cxn>
                  <a:cxn ang="0">
                    <a:pos x="29" y="54"/>
                  </a:cxn>
                  <a:cxn ang="0">
                    <a:pos x="35" y="58"/>
                  </a:cxn>
                  <a:cxn ang="0">
                    <a:pos x="37" y="58"/>
                  </a:cxn>
                  <a:cxn ang="0">
                    <a:pos x="39" y="58"/>
                  </a:cxn>
                  <a:cxn ang="0">
                    <a:pos x="43" y="56"/>
                  </a:cxn>
                  <a:cxn ang="0">
                    <a:pos x="45" y="52"/>
                  </a:cxn>
                  <a:cxn ang="0">
                    <a:pos x="45" y="50"/>
                  </a:cxn>
                  <a:cxn ang="0">
                    <a:pos x="45" y="46"/>
                  </a:cxn>
                  <a:cxn ang="0">
                    <a:pos x="41" y="40"/>
                  </a:cxn>
                  <a:cxn ang="0">
                    <a:pos x="37" y="30"/>
                  </a:cxn>
                  <a:cxn ang="0">
                    <a:pos x="29" y="22"/>
                  </a:cxn>
                  <a:cxn ang="0">
                    <a:pos x="23" y="14"/>
                  </a:cxn>
                  <a:cxn ang="0">
                    <a:pos x="14" y="6"/>
                  </a:cxn>
                  <a:cxn ang="0">
                    <a:pos x="6" y="2"/>
                  </a:cxn>
                  <a:cxn ang="0">
                    <a:pos x="2" y="0"/>
                  </a:cxn>
                  <a:cxn ang="0">
                    <a:pos x="0" y="0"/>
                  </a:cxn>
                  <a:cxn ang="0">
                    <a:pos x="4" y="4"/>
                  </a:cxn>
                  <a:cxn ang="0">
                    <a:pos x="6" y="6"/>
                  </a:cxn>
                  <a:cxn ang="0">
                    <a:pos x="6" y="8"/>
                  </a:cxn>
                  <a:cxn ang="0">
                    <a:pos x="6" y="10"/>
                  </a:cxn>
                  <a:cxn ang="0">
                    <a:pos x="6" y="14"/>
                  </a:cxn>
                  <a:cxn ang="0">
                    <a:pos x="4" y="16"/>
                  </a:cxn>
                  <a:cxn ang="0">
                    <a:pos x="2" y="18"/>
                  </a:cxn>
                  <a:cxn ang="0">
                    <a:pos x="4" y="18"/>
                  </a:cxn>
                  <a:cxn ang="0">
                    <a:pos x="8" y="20"/>
                  </a:cxn>
                  <a:cxn ang="0">
                    <a:pos x="12" y="24"/>
                  </a:cxn>
                  <a:cxn ang="0">
                    <a:pos x="14" y="28"/>
                  </a:cxn>
                  <a:cxn ang="0">
                    <a:pos x="25" y="38"/>
                  </a:cxn>
                  <a:cxn ang="0">
                    <a:pos x="25" y="40"/>
                  </a:cxn>
                  <a:cxn ang="0">
                    <a:pos x="25" y="42"/>
                  </a:cxn>
                  <a:cxn ang="0">
                    <a:pos x="25" y="44"/>
                  </a:cxn>
                  <a:cxn ang="0">
                    <a:pos x="23" y="44"/>
                  </a:cxn>
                  <a:cxn ang="0">
                    <a:pos x="21" y="44"/>
                  </a:cxn>
                  <a:cxn ang="0">
                    <a:pos x="18" y="42"/>
                  </a:cxn>
                  <a:cxn ang="0">
                    <a:pos x="12" y="40"/>
                  </a:cxn>
                </a:cxnLst>
                <a:rect l="0" t="0" r="r" b="b"/>
                <a:pathLst>
                  <a:path w="45" h="58">
                    <a:moveTo>
                      <a:pt x="12" y="40"/>
                    </a:moveTo>
                    <a:lnTo>
                      <a:pt x="21" y="48"/>
                    </a:lnTo>
                    <a:lnTo>
                      <a:pt x="29" y="54"/>
                    </a:lnTo>
                    <a:lnTo>
                      <a:pt x="35" y="58"/>
                    </a:lnTo>
                    <a:lnTo>
                      <a:pt x="37" y="58"/>
                    </a:lnTo>
                    <a:lnTo>
                      <a:pt x="39" y="58"/>
                    </a:lnTo>
                    <a:lnTo>
                      <a:pt x="43" y="56"/>
                    </a:lnTo>
                    <a:lnTo>
                      <a:pt x="45" y="52"/>
                    </a:lnTo>
                    <a:lnTo>
                      <a:pt x="45" y="50"/>
                    </a:lnTo>
                    <a:lnTo>
                      <a:pt x="45" y="46"/>
                    </a:lnTo>
                    <a:lnTo>
                      <a:pt x="41" y="40"/>
                    </a:lnTo>
                    <a:lnTo>
                      <a:pt x="37" y="30"/>
                    </a:lnTo>
                    <a:lnTo>
                      <a:pt x="29" y="22"/>
                    </a:lnTo>
                    <a:lnTo>
                      <a:pt x="23" y="14"/>
                    </a:lnTo>
                    <a:lnTo>
                      <a:pt x="14" y="6"/>
                    </a:lnTo>
                    <a:lnTo>
                      <a:pt x="6" y="2"/>
                    </a:lnTo>
                    <a:lnTo>
                      <a:pt x="2" y="0"/>
                    </a:lnTo>
                    <a:lnTo>
                      <a:pt x="0" y="0"/>
                    </a:lnTo>
                    <a:lnTo>
                      <a:pt x="4" y="4"/>
                    </a:lnTo>
                    <a:lnTo>
                      <a:pt x="6" y="6"/>
                    </a:lnTo>
                    <a:lnTo>
                      <a:pt x="6" y="8"/>
                    </a:lnTo>
                    <a:lnTo>
                      <a:pt x="6" y="10"/>
                    </a:lnTo>
                    <a:lnTo>
                      <a:pt x="6" y="14"/>
                    </a:lnTo>
                    <a:lnTo>
                      <a:pt x="4" y="16"/>
                    </a:lnTo>
                    <a:lnTo>
                      <a:pt x="2" y="18"/>
                    </a:lnTo>
                    <a:lnTo>
                      <a:pt x="4" y="18"/>
                    </a:lnTo>
                    <a:lnTo>
                      <a:pt x="8" y="20"/>
                    </a:lnTo>
                    <a:lnTo>
                      <a:pt x="12" y="24"/>
                    </a:lnTo>
                    <a:lnTo>
                      <a:pt x="14" y="28"/>
                    </a:lnTo>
                    <a:lnTo>
                      <a:pt x="25" y="38"/>
                    </a:lnTo>
                    <a:lnTo>
                      <a:pt x="25" y="40"/>
                    </a:lnTo>
                    <a:lnTo>
                      <a:pt x="25" y="42"/>
                    </a:lnTo>
                    <a:lnTo>
                      <a:pt x="25" y="44"/>
                    </a:lnTo>
                    <a:lnTo>
                      <a:pt x="23" y="44"/>
                    </a:lnTo>
                    <a:lnTo>
                      <a:pt x="21" y="44"/>
                    </a:lnTo>
                    <a:lnTo>
                      <a:pt x="18" y="42"/>
                    </a:lnTo>
                    <a:lnTo>
                      <a:pt x="12" y="40"/>
                    </a:lnTo>
                    <a:close/>
                  </a:path>
                </a:pathLst>
              </a:custGeom>
              <a:solidFill>
                <a:srgbClr val="B3664C"/>
              </a:solidFill>
              <a:ln w="9525">
                <a:noFill/>
                <a:round/>
                <a:headEnd/>
                <a:tailEnd/>
              </a:ln>
            </p:spPr>
            <p:txBody>
              <a:bodyPr/>
              <a:lstStyle/>
              <a:p>
                <a:endParaRPr lang="en-US"/>
              </a:p>
            </p:txBody>
          </p:sp>
          <p:sp>
            <p:nvSpPr>
              <p:cNvPr id="431386" name="Freeform 282"/>
              <p:cNvSpPr>
                <a:spLocks/>
              </p:cNvSpPr>
              <p:nvPr/>
            </p:nvSpPr>
            <p:spPr bwMode="auto">
              <a:xfrm>
                <a:off x="4246" y="759"/>
                <a:ext cx="24" cy="29"/>
              </a:xfrm>
              <a:custGeom>
                <a:avLst/>
                <a:gdLst/>
                <a:ahLst/>
                <a:cxnLst>
                  <a:cxn ang="0">
                    <a:pos x="0" y="0"/>
                  </a:cxn>
                  <a:cxn ang="0">
                    <a:pos x="16" y="6"/>
                  </a:cxn>
                  <a:cxn ang="0">
                    <a:pos x="31" y="22"/>
                  </a:cxn>
                  <a:cxn ang="0">
                    <a:pos x="43" y="38"/>
                  </a:cxn>
                  <a:cxn ang="0">
                    <a:pos x="47" y="46"/>
                  </a:cxn>
                  <a:cxn ang="0">
                    <a:pos x="47" y="52"/>
                  </a:cxn>
                  <a:cxn ang="0">
                    <a:pos x="41" y="56"/>
                  </a:cxn>
                  <a:cxn ang="0">
                    <a:pos x="35" y="58"/>
                  </a:cxn>
                  <a:cxn ang="0">
                    <a:pos x="14" y="40"/>
                  </a:cxn>
                </a:cxnLst>
                <a:rect l="0" t="0" r="r" b="b"/>
                <a:pathLst>
                  <a:path w="47" h="58">
                    <a:moveTo>
                      <a:pt x="0" y="0"/>
                    </a:moveTo>
                    <a:lnTo>
                      <a:pt x="16" y="6"/>
                    </a:lnTo>
                    <a:lnTo>
                      <a:pt x="31" y="22"/>
                    </a:lnTo>
                    <a:lnTo>
                      <a:pt x="43" y="38"/>
                    </a:lnTo>
                    <a:lnTo>
                      <a:pt x="47" y="46"/>
                    </a:lnTo>
                    <a:lnTo>
                      <a:pt x="47" y="52"/>
                    </a:lnTo>
                    <a:lnTo>
                      <a:pt x="41" y="56"/>
                    </a:lnTo>
                    <a:lnTo>
                      <a:pt x="35" y="58"/>
                    </a:lnTo>
                    <a:lnTo>
                      <a:pt x="14" y="40"/>
                    </a:lnTo>
                  </a:path>
                </a:pathLst>
              </a:custGeom>
              <a:noFill/>
              <a:ln w="1588">
                <a:solidFill>
                  <a:srgbClr val="000000"/>
                </a:solidFill>
                <a:prstDash val="solid"/>
                <a:round/>
                <a:headEnd/>
                <a:tailEnd/>
              </a:ln>
            </p:spPr>
            <p:txBody>
              <a:bodyPr/>
              <a:lstStyle/>
              <a:p>
                <a:endParaRPr lang="en-US"/>
              </a:p>
            </p:txBody>
          </p:sp>
          <p:sp>
            <p:nvSpPr>
              <p:cNvPr id="431387" name="Freeform 283"/>
              <p:cNvSpPr>
                <a:spLocks/>
              </p:cNvSpPr>
              <p:nvPr/>
            </p:nvSpPr>
            <p:spPr bwMode="auto">
              <a:xfrm>
                <a:off x="4199" y="777"/>
                <a:ext cx="27" cy="20"/>
              </a:xfrm>
              <a:custGeom>
                <a:avLst/>
                <a:gdLst/>
                <a:ahLst/>
                <a:cxnLst>
                  <a:cxn ang="0">
                    <a:pos x="44" y="0"/>
                  </a:cxn>
                  <a:cxn ang="0">
                    <a:pos x="36" y="2"/>
                  </a:cxn>
                  <a:cxn ang="0">
                    <a:pos x="28" y="6"/>
                  </a:cxn>
                  <a:cxn ang="0">
                    <a:pos x="22" y="12"/>
                  </a:cxn>
                  <a:cxn ang="0">
                    <a:pos x="14" y="18"/>
                  </a:cxn>
                  <a:cxn ang="0">
                    <a:pos x="10" y="24"/>
                  </a:cxn>
                  <a:cxn ang="0">
                    <a:pos x="4" y="30"/>
                  </a:cxn>
                  <a:cxn ang="0">
                    <a:pos x="2" y="36"/>
                  </a:cxn>
                  <a:cxn ang="0">
                    <a:pos x="0" y="40"/>
                  </a:cxn>
                  <a:cxn ang="0">
                    <a:pos x="14" y="40"/>
                  </a:cxn>
                  <a:cxn ang="0">
                    <a:pos x="54" y="40"/>
                  </a:cxn>
                  <a:cxn ang="0">
                    <a:pos x="36" y="40"/>
                  </a:cxn>
                  <a:cxn ang="0">
                    <a:pos x="24" y="40"/>
                  </a:cxn>
                  <a:cxn ang="0">
                    <a:pos x="22" y="40"/>
                  </a:cxn>
                  <a:cxn ang="0">
                    <a:pos x="20" y="40"/>
                  </a:cxn>
                  <a:cxn ang="0">
                    <a:pos x="18" y="38"/>
                  </a:cxn>
                  <a:cxn ang="0">
                    <a:pos x="18" y="36"/>
                  </a:cxn>
                  <a:cxn ang="0">
                    <a:pos x="18" y="32"/>
                  </a:cxn>
                  <a:cxn ang="0">
                    <a:pos x="20" y="28"/>
                  </a:cxn>
                  <a:cxn ang="0">
                    <a:pos x="24" y="20"/>
                  </a:cxn>
                  <a:cxn ang="0">
                    <a:pos x="28" y="14"/>
                  </a:cxn>
                  <a:cxn ang="0">
                    <a:pos x="32" y="10"/>
                  </a:cxn>
                  <a:cxn ang="0">
                    <a:pos x="40" y="2"/>
                  </a:cxn>
                  <a:cxn ang="0">
                    <a:pos x="44" y="0"/>
                  </a:cxn>
                </a:cxnLst>
                <a:rect l="0" t="0" r="r" b="b"/>
                <a:pathLst>
                  <a:path w="54" h="40">
                    <a:moveTo>
                      <a:pt x="44" y="0"/>
                    </a:moveTo>
                    <a:lnTo>
                      <a:pt x="36" y="2"/>
                    </a:lnTo>
                    <a:lnTo>
                      <a:pt x="28" y="6"/>
                    </a:lnTo>
                    <a:lnTo>
                      <a:pt x="22" y="12"/>
                    </a:lnTo>
                    <a:lnTo>
                      <a:pt x="14" y="18"/>
                    </a:lnTo>
                    <a:lnTo>
                      <a:pt x="10" y="24"/>
                    </a:lnTo>
                    <a:lnTo>
                      <a:pt x="4" y="30"/>
                    </a:lnTo>
                    <a:lnTo>
                      <a:pt x="2" y="36"/>
                    </a:lnTo>
                    <a:lnTo>
                      <a:pt x="0" y="40"/>
                    </a:lnTo>
                    <a:lnTo>
                      <a:pt x="14" y="40"/>
                    </a:lnTo>
                    <a:lnTo>
                      <a:pt x="54" y="40"/>
                    </a:lnTo>
                    <a:lnTo>
                      <a:pt x="36" y="40"/>
                    </a:lnTo>
                    <a:lnTo>
                      <a:pt x="24" y="40"/>
                    </a:lnTo>
                    <a:lnTo>
                      <a:pt x="22" y="40"/>
                    </a:lnTo>
                    <a:lnTo>
                      <a:pt x="20" y="40"/>
                    </a:lnTo>
                    <a:lnTo>
                      <a:pt x="18" y="38"/>
                    </a:lnTo>
                    <a:lnTo>
                      <a:pt x="18" y="36"/>
                    </a:lnTo>
                    <a:lnTo>
                      <a:pt x="18" y="32"/>
                    </a:lnTo>
                    <a:lnTo>
                      <a:pt x="20" y="28"/>
                    </a:lnTo>
                    <a:lnTo>
                      <a:pt x="24" y="20"/>
                    </a:lnTo>
                    <a:lnTo>
                      <a:pt x="28" y="14"/>
                    </a:lnTo>
                    <a:lnTo>
                      <a:pt x="32" y="10"/>
                    </a:lnTo>
                    <a:lnTo>
                      <a:pt x="40" y="2"/>
                    </a:lnTo>
                    <a:lnTo>
                      <a:pt x="44" y="0"/>
                    </a:lnTo>
                    <a:close/>
                  </a:path>
                </a:pathLst>
              </a:custGeom>
              <a:solidFill>
                <a:srgbClr val="000000"/>
              </a:solidFill>
              <a:ln w="9525">
                <a:noFill/>
                <a:round/>
                <a:headEnd/>
                <a:tailEnd/>
              </a:ln>
            </p:spPr>
            <p:txBody>
              <a:bodyPr/>
              <a:lstStyle/>
              <a:p>
                <a:endParaRPr lang="en-US"/>
              </a:p>
            </p:txBody>
          </p:sp>
          <p:sp>
            <p:nvSpPr>
              <p:cNvPr id="431388" name="Freeform 284"/>
              <p:cNvSpPr>
                <a:spLocks/>
              </p:cNvSpPr>
              <p:nvPr/>
            </p:nvSpPr>
            <p:spPr bwMode="auto">
              <a:xfrm>
                <a:off x="4198" y="711"/>
                <a:ext cx="61" cy="77"/>
              </a:xfrm>
              <a:custGeom>
                <a:avLst/>
                <a:gdLst/>
                <a:ahLst/>
                <a:cxnLst>
                  <a:cxn ang="0">
                    <a:pos x="10" y="128"/>
                  </a:cxn>
                  <a:cxn ang="0">
                    <a:pos x="30" y="90"/>
                  </a:cxn>
                  <a:cxn ang="0">
                    <a:pos x="44" y="60"/>
                  </a:cxn>
                  <a:cxn ang="0">
                    <a:pos x="50" y="48"/>
                  </a:cxn>
                  <a:cxn ang="0">
                    <a:pos x="54" y="40"/>
                  </a:cxn>
                  <a:cxn ang="0">
                    <a:pos x="68" y="34"/>
                  </a:cxn>
                  <a:cxn ang="0">
                    <a:pos x="121" y="0"/>
                  </a:cxn>
                  <a:cxn ang="0">
                    <a:pos x="108" y="14"/>
                  </a:cxn>
                  <a:cxn ang="0">
                    <a:pos x="119" y="12"/>
                  </a:cxn>
                  <a:cxn ang="0">
                    <a:pos x="114" y="24"/>
                  </a:cxn>
                  <a:cxn ang="0">
                    <a:pos x="108" y="30"/>
                  </a:cxn>
                  <a:cxn ang="0">
                    <a:pos x="96" y="36"/>
                  </a:cxn>
                  <a:cxn ang="0">
                    <a:pos x="82" y="40"/>
                  </a:cxn>
                  <a:cxn ang="0">
                    <a:pos x="60" y="48"/>
                  </a:cxn>
                  <a:cxn ang="0">
                    <a:pos x="52" y="58"/>
                  </a:cxn>
                  <a:cxn ang="0">
                    <a:pos x="78" y="56"/>
                  </a:cxn>
                  <a:cxn ang="0">
                    <a:pos x="98" y="58"/>
                  </a:cxn>
                  <a:cxn ang="0">
                    <a:pos x="108" y="60"/>
                  </a:cxn>
                  <a:cxn ang="0">
                    <a:pos x="119" y="60"/>
                  </a:cxn>
                  <a:cxn ang="0">
                    <a:pos x="118" y="64"/>
                  </a:cxn>
                  <a:cxn ang="0">
                    <a:pos x="102" y="74"/>
                  </a:cxn>
                  <a:cxn ang="0">
                    <a:pos x="88" y="74"/>
                  </a:cxn>
                  <a:cxn ang="0">
                    <a:pos x="72" y="70"/>
                  </a:cxn>
                  <a:cxn ang="0">
                    <a:pos x="58" y="70"/>
                  </a:cxn>
                  <a:cxn ang="0">
                    <a:pos x="50" y="74"/>
                  </a:cxn>
                  <a:cxn ang="0">
                    <a:pos x="58" y="80"/>
                  </a:cxn>
                  <a:cxn ang="0">
                    <a:pos x="76" y="90"/>
                  </a:cxn>
                  <a:cxn ang="0">
                    <a:pos x="94" y="96"/>
                  </a:cxn>
                  <a:cxn ang="0">
                    <a:pos x="100" y="102"/>
                  </a:cxn>
                  <a:cxn ang="0">
                    <a:pos x="98" y="108"/>
                  </a:cxn>
                  <a:cxn ang="0">
                    <a:pos x="92" y="110"/>
                  </a:cxn>
                  <a:cxn ang="0">
                    <a:pos x="84" y="104"/>
                  </a:cxn>
                  <a:cxn ang="0">
                    <a:pos x="74" y="92"/>
                  </a:cxn>
                  <a:cxn ang="0">
                    <a:pos x="64" y="88"/>
                  </a:cxn>
                  <a:cxn ang="0">
                    <a:pos x="52" y="90"/>
                  </a:cxn>
                  <a:cxn ang="0">
                    <a:pos x="38" y="100"/>
                  </a:cxn>
                  <a:cxn ang="0">
                    <a:pos x="32" y="108"/>
                  </a:cxn>
                  <a:cxn ang="0">
                    <a:pos x="20" y="132"/>
                  </a:cxn>
                  <a:cxn ang="0">
                    <a:pos x="12" y="148"/>
                  </a:cxn>
                  <a:cxn ang="0">
                    <a:pos x="4" y="154"/>
                  </a:cxn>
                  <a:cxn ang="0">
                    <a:pos x="0" y="152"/>
                  </a:cxn>
                </a:cxnLst>
                <a:rect l="0" t="0" r="r" b="b"/>
                <a:pathLst>
                  <a:path w="121" h="154">
                    <a:moveTo>
                      <a:pt x="2" y="140"/>
                    </a:moveTo>
                    <a:lnTo>
                      <a:pt x="10" y="128"/>
                    </a:lnTo>
                    <a:lnTo>
                      <a:pt x="16" y="116"/>
                    </a:lnTo>
                    <a:lnTo>
                      <a:pt x="30" y="90"/>
                    </a:lnTo>
                    <a:lnTo>
                      <a:pt x="40" y="68"/>
                    </a:lnTo>
                    <a:lnTo>
                      <a:pt x="44" y="60"/>
                    </a:lnTo>
                    <a:lnTo>
                      <a:pt x="46" y="56"/>
                    </a:lnTo>
                    <a:lnTo>
                      <a:pt x="50" y="48"/>
                    </a:lnTo>
                    <a:lnTo>
                      <a:pt x="52" y="44"/>
                    </a:lnTo>
                    <a:lnTo>
                      <a:pt x="54" y="40"/>
                    </a:lnTo>
                    <a:lnTo>
                      <a:pt x="58" y="38"/>
                    </a:lnTo>
                    <a:lnTo>
                      <a:pt x="68" y="34"/>
                    </a:lnTo>
                    <a:lnTo>
                      <a:pt x="82" y="28"/>
                    </a:lnTo>
                    <a:lnTo>
                      <a:pt x="121" y="0"/>
                    </a:lnTo>
                    <a:lnTo>
                      <a:pt x="114" y="8"/>
                    </a:lnTo>
                    <a:lnTo>
                      <a:pt x="108" y="14"/>
                    </a:lnTo>
                    <a:lnTo>
                      <a:pt x="100" y="20"/>
                    </a:lnTo>
                    <a:lnTo>
                      <a:pt x="119" y="12"/>
                    </a:lnTo>
                    <a:lnTo>
                      <a:pt x="116" y="18"/>
                    </a:lnTo>
                    <a:lnTo>
                      <a:pt x="114" y="24"/>
                    </a:lnTo>
                    <a:lnTo>
                      <a:pt x="110" y="26"/>
                    </a:lnTo>
                    <a:lnTo>
                      <a:pt x="108" y="30"/>
                    </a:lnTo>
                    <a:lnTo>
                      <a:pt x="102" y="32"/>
                    </a:lnTo>
                    <a:lnTo>
                      <a:pt x="96" y="36"/>
                    </a:lnTo>
                    <a:lnTo>
                      <a:pt x="90" y="38"/>
                    </a:lnTo>
                    <a:lnTo>
                      <a:pt x="82" y="40"/>
                    </a:lnTo>
                    <a:lnTo>
                      <a:pt x="70" y="42"/>
                    </a:lnTo>
                    <a:lnTo>
                      <a:pt x="60" y="48"/>
                    </a:lnTo>
                    <a:lnTo>
                      <a:pt x="56" y="52"/>
                    </a:lnTo>
                    <a:lnTo>
                      <a:pt x="52" y="58"/>
                    </a:lnTo>
                    <a:lnTo>
                      <a:pt x="64" y="56"/>
                    </a:lnTo>
                    <a:lnTo>
                      <a:pt x="78" y="56"/>
                    </a:lnTo>
                    <a:lnTo>
                      <a:pt x="92" y="58"/>
                    </a:lnTo>
                    <a:lnTo>
                      <a:pt x="98" y="58"/>
                    </a:lnTo>
                    <a:lnTo>
                      <a:pt x="102" y="62"/>
                    </a:lnTo>
                    <a:lnTo>
                      <a:pt x="108" y="60"/>
                    </a:lnTo>
                    <a:lnTo>
                      <a:pt x="114" y="60"/>
                    </a:lnTo>
                    <a:lnTo>
                      <a:pt x="119" y="60"/>
                    </a:lnTo>
                    <a:lnTo>
                      <a:pt x="119" y="62"/>
                    </a:lnTo>
                    <a:lnTo>
                      <a:pt x="118" y="64"/>
                    </a:lnTo>
                    <a:lnTo>
                      <a:pt x="110" y="70"/>
                    </a:lnTo>
                    <a:lnTo>
                      <a:pt x="102" y="74"/>
                    </a:lnTo>
                    <a:lnTo>
                      <a:pt x="94" y="74"/>
                    </a:lnTo>
                    <a:lnTo>
                      <a:pt x="88" y="74"/>
                    </a:lnTo>
                    <a:lnTo>
                      <a:pt x="84" y="72"/>
                    </a:lnTo>
                    <a:lnTo>
                      <a:pt x="72" y="70"/>
                    </a:lnTo>
                    <a:lnTo>
                      <a:pt x="62" y="70"/>
                    </a:lnTo>
                    <a:lnTo>
                      <a:pt x="58" y="70"/>
                    </a:lnTo>
                    <a:lnTo>
                      <a:pt x="54" y="72"/>
                    </a:lnTo>
                    <a:lnTo>
                      <a:pt x="50" y="74"/>
                    </a:lnTo>
                    <a:lnTo>
                      <a:pt x="46" y="76"/>
                    </a:lnTo>
                    <a:lnTo>
                      <a:pt x="58" y="80"/>
                    </a:lnTo>
                    <a:lnTo>
                      <a:pt x="66" y="86"/>
                    </a:lnTo>
                    <a:lnTo>
                      <a:pt x="76" y="90"/>
                    </a:lnTo>
                    <a:lnTo>
                      <a:pt x="82" y="92"/>
                    </a:lnTo>
                    <a:lnTo>
                      <a:pt x="94" y="96"/>
                    </a:lnTo>
                    <a:lnTo>
                      <a:pt x="100" y="98"/>
                    </a:lnTo>
                    <a:lnTo>
                      <a:pt x="100" y="102"/>
                    </a:lnTo>
                    <a:lnTo>
                      <a:pt x="100" y="106"/>
                    </a:lnTo>
                    <a:lnTo>
                      <a:pt x="98" y="108"/>
                    </a:lnTo>
                    <a:lnTo>
                      <a:pt x="96" y="110"/>
                    </a:lnTo>
                    <a:lnTo>
                      <a:pt x="92" y="110"/>
                    </a:lnTo>
                    <a:lnTo>
                      <a:pt x="88" y="108"/>
                    </a:lnTo>
                    <a:lnTo>
                      <a:pt x="84" y="104"/>
                    </a:lnTo>
                    <a:lnTo>
                      <a:pt x="80" y="96"/>
                    </a:lnTo>
                    <a:lnTo>
                      <a:pt x="74" y="92"/>
                    </a:lnTo>
                    <a:lnTo>
                      <a:pt x="70" y="90"/>
                    </a:lnTo>
                    <a:lnTo>
                      <a:pt x="64" y="88"/>
                    </a:lnTo>
                    <a:lnTo>
                      <a:pt x="58" y="90"/>
                    </a:lnTo>
                    <a:lnTo>
                      <a:pt x="52" y="90"/>
                    </a:lnTo>
                    <a:lnTo>
                      <a:pt x="48" y="94"/>
                    </a:lnTo>
                    <a:lnTo>
                      <a:pt x="38" y="100"/>
                    </a:lnTo>
                    <a:lnTo>
                      <a:pt x="36" y="104"/>
                    </a:lnTo>
                    <a:lnTo>
                      <a:pt x="32" y="108"/>
                    </a:lnTo>
                    <a:lnTo>
                      <a:pt x="26" y="120"/>
                    </a:lnTo>
                    <a:lnTo>
                      <a:pt x="20" y="132"/>
                    </a:lnTo>
                    <a:lnTo>
                      <a:pt x="14" y="142"/>
                    </a:lnTo>
                    <a:lnTo>
                      <a:pt x="12" y="148"/>
                    </a:lnTo>
                    <a:lnTo>
                      <a:pt x="8" y="150"/>
                    </a:lnTo>
                    <a:lnTo>
                      <a:pt x="4" y="154"/>
                    </a:lnTo>
                    <a:lnTo>
                      <a:pt x="2" y="154"/>
                    </a:lnTo>
                    <a:lnTo>
                      <a:pt x="0" y="152"/>
                    </a:lnTo>
                    <a:lnTo>
                      <a:pt x="2" y="140"/>
                    </a:lnTo>
                    <a:close/>
                  </a:path>
                </a:pathLst>
              </a:custGeom>
              <a:solidFill>
                <a:srgbClr val="FFE6CC"/>
              </a:solidFill>
              <a:ln w="9525">
                <a:noFill/>
                <a:round/>
                <a:headEnd/>
                <a:tailEnd/>
              </a:ln>
            </p:spPr>
            <p:txBody>
              <a:bodyPr/>
              <a:lstStyle/>
              <a:p>
                <a:endParaRPr lang="en-US"/>
              </a:p>
            </p:txBody>
          </p:sp>
          <p:sp>
            <p:nvSpPr>
              <p:cNvPr id="431389" name="Freeform 285"/>
              <p:cNvSpPr>
                <a:spLocks/>
              </p:cNvSpPr>
              <p:nvPr/>
            </p:nvSpPr>
            <p:spPr bwMode="auto">
              <a:xfrm>
                <a:off x="4195" y="778"/>
                <a:ext cx="22" cy="19"/>
              </a:xfrm>
              <a:custGeom>
                <a:avLst/>
                <a:gdLst/>
                <a:ahLst/>
                <a:cxnLst>
                  <a:cxn ang="0">
                    <a:pos x="10" y="0"/>
                  </a:cxn>
                  <a:cxn ang="0">
                    <a:pos x="10" y="4"/>
                  </a:cxn>
                  <a:cxn ang="0">
                    <a:pos x="10" y="8"/>
                  </a:cxn>
                  <a:cxn ang="0">
                    <a:pos x="12" y="14"/>
                  </a:cxn>
                  <a:cxn ang="0">
                    <a:pos x="16" y="22"/>
                  </a:cxn>
                  <a:cxn ang="0">
                    <a:pos x="20" y="28"/>
                  </a:cxn>
                  <a:cxn ang="0">
                    <a:pos x="26" y="32"/>
                  </a:cxn>
                  <a:cxn ang="0">
                    <a:pos x="30" y="34"/>
                  </a:cxn>
                  <a:cxn ang="0">
                    <a:pos x="34" y="36"/>
                  </a:cxn>
                  <a:cxn ang="0">
                    <a:pos x="44" y="38"/>
                  </a:cxn>
                  <a:cxn ang="0">
                    <a:pos x="22" y="38"/>
                  </a:cxn>
                  <a:cxn ang="0">
                    <a:pos x="8" y="38"/>
                  </a:cxn>
                  <a:cxn ang="0">
                    <a:pos x="2" y="38"/>
                  </a:cxn>
                  <a:cxn ang="0">
                    <a:pos x="2" y="32"/>
                  </a:cxn>
                  <a:cxn ang="0">
                    <a:pos x="0" y="22"/>
                  </a:cxn>
                  <a:cxn ang="0">
                    <a:pos x="2" y="16"/>
                  </a:cxn>
                  <a:cxn ang="0">
                    <a:pos x="2" y="10"/>
                  </a:cxn>
                  <a:cxn ang="0">
                    <a:pos x="6" y="4"/>
                  </a:cxn>
                  <a:cxn ang="0">
                    <a:pos x="10" y="0"/>
                  </a:cxn>
                </a:cxnLst>
                <a:rect l="0" t="0" r="r" b="b"/>
                <a:pathLst>
                  <a:path w="44" h="38">
                    <a:moveTo>
                      <a:pt x="10" y="0"/>
                    </a:moveTo>
                    <a:lnTo>
                      <a:pt x="10" y="4"/>
                    </a:lnTo>
                    <a:lnTo>
                      <a:pt x="10" y="8"/>
                    </a:lnTo>
                    <a:lnTo>
                      <a:pt x="12" y="14"/>
                    </a:lnTo>
                    <a:lnTo>
                      <a:pt x="16" y="22"/>
                    </a:lnTo>
                    <a:lnTo>
                      <a:pt x="20" y="28"/>
                    </a:lnTo>
                    <a:lnTo>
                      <a:pt x="26" y="32"/>
                    </a:lnTo>
                    <a:lnTo>
                      <a:pt x="30" y="34"/>
                    </a:lnTo>
                    <a:lnTo>
                      <a:pt x="34" y="36"/>
                    </a:lnTo>
                    <a:lnTo>
                      <a:pt x="44" y="38"/>
                    </a:lnTo>
                    <a:lnTo>
                      <a:pt x="22" y="38"/>
                    </a:lnTo>
                    <a:lnTo>
                      <a:pt x="8" y="38"/>
                    </a:lnTo>
                    <a:lnTo>
                      <a:pt x="2" y="38"/>
                    </a:lnTo>
                    <a:lnTo>
                      <a:pt x="2" y="32"/>
                    </a:lnTo>
                    <a:lnTo>
                      <a:pt x="0" y="22"/>
                    </a:lnTo>
                    <a:lnTo>
                      <a:pt x="2" y="16"/>
                    </a:lnTo>
                    <a:lnTo>
                      <a:pt x="2" y="10"/>
                    </a:lnTo>
                    <a:lnTo>
                      <a:pt x="6" y="4"/>
                    </a:lnTo>
                    <a:lnTo>
                      <a:pt x="10" y="0"/>
                    </a:lnTo>
                    <a:close/>
                  </a:path>
                </a:pathLst>
              </a:custGeom>
              <a:solidFill>
                <a:srgbClr val="A6A6A6"/>
              </a:solidFill>
              <a:ln w="9525">
                <a:noFill/>
                <a:round/>
                <a:headEnd/>
                <a:tailEnd/>
              </a:ln>
            </p:spPr>
            <p:txBody>
              <a:bodyPr/>
              <a:lstStyle/>
              <a:p>
                <a:endParaRPr lang="en-US"/>
              </a:p>
            </p:txBody>
          </p:sp>
          <p:sp>
            <p:nvSpPr>
              <p:cNvPr id="431390" name="Freeform 286"/>
              <p:cNvSpPr>
                <a:spLocks/>
              </p:cNvSpPr>
              <p:nvPr/>
            </p:nvSpPr>
            <p:spPr bwMode="auto">
              <a:xfrm>
                <a:off x="4195" y="778"/>
                <a:ext cx="22" cy="19"/>
              </a:xfrm>
              <a:custGeom>
                <a:avLst/>
                <a:gdLst/>
                <a:ahLst/>
                <a:cxnLst>
                  <a:cxn ang="0">
                    <a:pos x="10" y="0"/>
                  </a:cxn>
                  <a:cxn ang="0">
                    <a:pos x="10" y="8"/>
                  </a:cxn>
                  <a:cxn ang="0">
                    <a:pos x="16" y="20"/>
                  </a:cxn>
                  <a:cxn ang="0">
                    <a:pos x="26" y="32"/>
                  </a:cxn>
                  <a:cxn ang="0">
                    <a:pos x="44" y="38"/>
                  </a:cxn>
                  <a:cxn ang="0">
                    <a:pos x="2" y="38"/>
                  </a:cxn>
                  <a:cxn ang="0">
                    <a:pos x="0" y="20"/>
                  </a:cxn>
                  <a:cxn ang="0">
                    <a:pos x="2" y="10"/>
                  </a:cxn>
                  <a:cxn ang="0">
                    <a:pos x="10" y="0"/>
                  </a:cxn>
                </a:cxnLst>
                <a:rect l="0" t="0" r="r" b="b"/>
                <a:pathLst>
                  <a:path w="44" h="38">
                    <a:moveTo>
                      <a:pt x="10" y="0"/>
                    </a:moveTo>
                    <a:lnTo>
                      <a:pt x="10" y="8"/>
                    </a:lnTo>
                    <a:lnTo>
                      <a:pt x="16" y="20"/>
                    </a:lnTo>
                    <a:lnTo>
                      <a:pt x="26" y="32"/>
                    </a:lnTo>
                    <a:lnTo>
                      <a:pt x="44" y="38"/>
                    </a:lnTo>
                    <a:lnTo>
                      <a:pt x="2" y="38"/>
                    </a:lnTo>
                    <a:lnTo>
                      <a:pt x="0" y="20"/>
                    </a:lnTo>
                    <a:lnTo>
                      <a:pt x="2" y="10"/>
                    </a:lnTo>
                    <a:lnTo>
                      <a:pt x="10" y="0"/>
                    </a:lnTo>
                  </a:path>
                </a:pathLst>
              </a:custGeom>
              <a:noFill/>
              <a:ln w="1588">
                <a:solidFill>
                  <a:srgbClr val="000000"/>
                </a:solidFill>
                <a:prstDash val="solid"/>
                <a:round/>
                <a:headEnd/>
                <a:tailEnd/>
              </a:ln>
            </p:spPr>
            <p:txBody>
              <a:bodyPr/>
              <a:lstStyle/>
              <a:p>
                <a:endParaRPr lang="en-US"/>
              </a:p>
            </p:txBody>
          </p:sp>
          <p:sp>
            <p:nvSpPr>
              <p:cNvPr id="431391" name="Freeform 287"/>
              <p:cNvSpPr>
                <a:spLocks/>
              </p:cNvSpPr>
              <p:nvPr/>
            </p:nvSpPr>
            <p:spPr bwMode="auto">
              <a:xfrm>
                <a:off x="4199" y="711"/>
                <a:ext cx="60" cy="70"/>
              </a:xfrm>
              <a:custGeom>
                <a:avLst/>
                <a:gdLst/>
                <a:ahLst/>
                <a:cxnLst>
                  <a:cxn ang="0">
                    <a:pos x="0" y="140"/>
                  </a:cxn>
                  <a:cxn ang="0">
                    <a:pos x="14" y="116"/>
                  </a:cxn>
                  <a:cxn ang="0">
                    <a:pos x="26" y="90"/>
                  </a:cxn>
                  <a:cxn ang="0">
                    <a:pos x="44" y="56"/>
                  </a:cxn>
                  <a:cxn ang="0">
                    <a:pos x="50" y="44"/>
                  </a:cxn>
                  <a:cxn ang="0">
                    <a:pos x="56" y="38"/>
                  </a:cxn>
                  <a:cxn ang="0">
                    <a:pos x="80" y="28"/>
                  </a:cxn>
                  <a:cxn ang="0">
                    <a:pos x="119" y="0"/>
                  </a:cxn>
                </a:cxnLst>
                <a:rect l="0" t="0" r="r" b="b"/>
                <a:pathLst>
                  <a:path w="119" h="140">
                    <a:moveTo>
                      <a:pt x="0" y="140"/>
                    </a:moveTo>
                    <a:lnTo>
                      <a:pt x="14" y="116"/>
                    </a:lnTo>
                    <a:lnTo>
                      <a:pt x="26" y="90"/>
                    </a:lnTo>
                    <a:lnTo>
                      <a:pt x="44" y="56"/>
                    </a:lnTo>
                    <a:lnTo>
                      <a:pt x="50" y="44"/>
                    </a:lnTo>
                    <a:lnTo>
                      <a:pt x="56" y="38"/>
                    </a:lnTo>
                    <a:lnTo>
                      <a:pt x="80" y="28"/>
                    </a:lnTo>
                    <a:lnTo>
                      <a:pt x="119" y="0"/>
                    </a:lnTo>
                  </a:path>
                </a:pathLst>
              </a:custGeom>
              <a:noFill/>
              <a:ln w="1588">
                <a:solidFill>
                  <a:srgbClr val="000000"/>
                </a:solidFill>
                <a:prstDash val="solid"/>
                <a:round/>
                <a:headEnd/>
                <a:tailEnd/>
              </a:ln>
            </p:spPr>
            <p:txBody>
              <a:bodyPr/>
              <a:lstStyle/>
              <a:p>
                <a:endParaRPr lang="en-US"/>
              </a:p>
            </p:txBody>
          </p:sp>
          <p:sp>
            <p:nvSpPr>
              <p:cNvPr id="431392" name="Freeform 288"/>
              <p:cNvSpPr>
                <a:spLocks/>
              </p:cNvSpPr>
              <p:nvPr/>
            </p:nvSpPr>
            <p:spPr bwMode="auto">
              <a:xfrm>
                <a:off x="4325" y="689"/>
                <a:ext cx="29" cy="33"/>
              </a:xfrm>
              <a:custGeom>
                <a:avLst/>
                <a:gdLst/>
                <a:ahLst/>
                <a:cxnLst>
                  <a:cxn ang="0">
                    <a:pos x="58" y="18"/>
                  </a:cxn>
                  <a:cxn ang="0">
                    <a:pos x="52" y="22"/>
                  </a:cxn>
                  <a:cxn ang="0">
                    <a:pos x="44" y="28"/>
                  </a:cxn>
                  <a:cxn ang="0">
                    <a:pos x="30" y="44"/>
                  </a:cxn>
                  <a:cxn ang="0">
                    <a:pos x="20" y="58"/>
                  </a:cxn>
                  <a:cxn ang="0">
                    <a:pos x="14" y="66"/>
                  </a:cxn>
                  <a:cxn ang="0">
                    <a:pos x="10" y="60"/>
                  </a:cxn>
                  <a:cxn ang="0">
                    <a:pos x="6" y="52"/>
                  </a:cxn>
                  <a:cxn ang="0">
                    <a:pos x="2" y="36"/>
                  </a:cxn>
                  <a:cxn ang="0">
                    <a:pos x="0" y="22"/>
                  </a:cxn>
                  <a:cxn ang="0">
                    <a:pos x="0" y="8"/>
                  </a:cxn>
                  <a:cxn ang="0">
                    <a:pos x="8" y="8"/>
                  </a:cxn>
                  <a:cxn ang="0">
                    <a:pos x="14" y="8"/>
                  </a:cxn>
                  <a:cxn ang="0">
                    <a:pos x="24" y="6"/>
                  </a:cxn>
                  <a:cxn ang="0">
                    <a:pos x="30" y="2"/>
                  </a:cxn>
                  <a:cxn ang="0">
                    <a:pos x="34" y="0"/>
                  </a:cxn>
                  <a:cxn ang="0">
                    <a:pos x="40" y="6"/>
                  </a:cxn>
                  <a:cxn ang="0">
                    <a:pos x="48" y="12"/>
                  </a:cxn>
                  <a:cxn ang="0">
                    <a:pos x="58" y="18"/>
                  </a:cxn>
                </a:cxnLst>
                <a:rect l="0" t="0" r="r" b="b"/>
                <a:pathLst>
                  <a:path w="58" h="66">
                    <a:moveTo>
                      <a:pt x="58" y="18"/>
                    </a:moveTo>
                    <a:lnTo>
                      <a:pt x="52" y="22"/>
                    </a:lnTo>
                    <a:lnTo>
                      <a:pt x="44" y="28"/>
                    </a:lnTo>
                    <a:lnTo>
                      <a:pt x="30" y="44"/>
                    </a:lnTo>
                    <a:lnTo>
                      <a:pt x="20" y="58"/>
                    </a:lnTo>
                    <a:lnTo>
                      <a:pt x="14" y="66"/>
                    </a:lnTo>
                    <a:lnTo>
                      <a:pt x="10" y="60"/>
                    </a:lnTo>
                    <a:lnTo>
                      <a:pt x="6" y="52"/>
                    </a:lnTo>
                    <a:lnTo>
                      <a:pt x="2" y="36"/>
                    </a:lnTo>
                    <a:lnTo>
                      <a:pt x="0" y="22"/>
                    </a:lnTo>
                    <a:lnTo>
                      <a:pt x="0" y="8"/>
                    </a:lnTo>
                    <a:lnTo>
                      <a:pt x="8" y="8"/>
                    </a:lnTo>
                    <a:lnTo>
                      <a:pt x="14" y="8"/>
                    </a:lnTo>
                    <a:lnTo>
                      <a:pt x="24" y="6"/>
                    </a:lnTo>
                    <a:lnTo>
                      <a:pt x="30" y="2"/>
                    </a:lnTo>
                    <a:lnTo>
                      <a:pt x="34" y="0"/>
                    </a:lnTo>
                    <a:lnTo>
                      <a:pt x="40" y="6"/>
                    </a:lnTo>
                    <a:lnTo>
                      <a:pt x="48" y="12"/>
                    </a:lnTo>
                    <a:lnTo>
                      <a:pt x="58" y="18"/>
                    </a:lnTo>
                    <a:close/>
                  </a:path>
                </a:pathLst>
              </a:custGeom>
              <a:solidFill>
                <a:srgbClr val="FFFFFF"/>
              </a:solidFill>
              <a:ln w="9525">
                <a:noFill/>
                <a:round/>
                <a:headEnd/>
                <a:tailEnd/>
              </a:ln>
            </p:spPr>
            <p:txBody>
              <a:bodyPr/>
              <a:lstStyle/>
              <a:p>
                <a:endParaRPr lang="en-US"/>
              </a:p>
            </p:txBody>
          </p:sp>
          <p:sp>
            <p:nvSpPr>
              <p:cNvPr id="431393" name="Freeform 289"/>
              <p:cNvSpPr>
                <a:spLocks/>
              </p:cNvSpPr>
              <p:nvPr/>
            </p:nvSpPr>
            <p:spPr bwMode="auto">
              <a:xfrm>
                <a:off x="4325" y="689"/>
                <a:ext cx="29" cy="33"/>
              </a:xfrm>
              <a:custGeom>
                <a:avLst/>
                <a:gdLst/>
                <a:ahLst/>
                <a:cxnLst>
                  <a:cxn ang="0">
                    <a:pos x="58" y="18"/>
                  </a:cxn>
                  <a:cxn ang="0">
                    <a:pos x="30" y="42"/>
                  </a:cxn>
                  <a:cxn ang="0">
                    <a:pos x="14" y="66"/>
                  </a:cxn>
                  <a:cxn ang="0">
                    <a:pos x="2" y="36"/>
                  </a:cxn>
                  <a:cxn ang="0">
                    <a:pos x="0" y="22"/>
                  </a:cxn>
                  <a:cxn ang="0">
                    <a:pos x="0" y="8"/>
                  </a:cxn>
                  <a:cxn ang="0">
                    <a:pos x="14" y="8"/>
                  </a:cxn>
                  <a:cxn ang="0">
                    <a:pos x="34" y="0"/>
                  </a:cxn>
                  <a:cxn ang="0">
                    <a:pos x="48" y="12"/>
                  </a:cxn>
                  <a:cxn ang="0">
                    <a:pos x="58" y="18"/>
                  </a:cxn>
                </a:cxnLst>
                <a:rect l="0" t="0" r="r" b="b"/>
                <a:pathLst>
                  <a:path w="58" h="66">
                    <a:moveTo>
                      <a:pt x="58" y="18"/>
                    </a:moveTo>
                    <a:lnTo>
                      <a:pt x="30" y="42"/>
                    </a:lnTo>
                    <a:lnTo>
                      <a:pt x="14" y="66"/>
                    </a:lnTo>
                    <a:lnTo>
                      <a:pt x="2" y="36"/>
                    </a:lnTo>
                    <a:lnTo>
                      <a:pt x="0" y="22"/>
                    </a:lnTo>
                    <a:lnTo>
                      <a:pt x="0" y="8"/>
                    </a:lnTo>
                    <a:lnTo>
                      <a:pt x="14" y="8"/>
                    </a:lnTo>
                    <a:lnTo>
                      <a:pt x="34" y="0"/>
                    </a:lnTo>
                    <a:lnTo>
                      <a:pt x="48" y="12"/>
                    </a:lnTo>
                    <a:lnTo>
                      <a:pt x="58" y="18"/>
                    </a:lnTo>
                  </a:path>
                </a:pathLst>
              </a:custGeom>
              <a:noFill/>
              <a:ln w="1588">
                <a:solidFill>
                  <a:srgbClr val="000000"/>
                </a:solidFill>
                <a:prstDash val="solid"/>
                <a:round/>
                <a:headEnd/>
                <a:tailEnd/>
              </a:ln>
            </p:spPr>
            <p:txBody>
              <a:bodyPr/>
              <a:lstStyle/>
              <a:p>
                <a:endParaRPr lang="en-US"/>
              </a:p>
            </p:txBody>
          </p:sp>
          <p:sp>
            <p:nvSpPr>
              <p:cNvPr id="431394" name="Freeform 290"/>
              <p:cNvSpPr>
                <a:spLocks/>
              </p:cNvSpPr>
              <p:nvPr/>
            </p:nvSpPr>
            <p:spPr bwMode="auto">
              <a:xfrm>
                <a:off x="4354" y="618"/>
                <a:ext cx="58" cy="101"/>
              </a:xfrm>
              <a:custGeom>
                <a:avLst/>
                <a:gdLst/>
                <a:ahLst/>
                <a:cxnLst>
                  <a:cxn ang="0">
                    <a:pos x="0" y="159"/>
                  </a:cxn>
                  <a:cxn ang="0">
                    <a:pos x="14" y="147"/>
                  </a:cxn>
                  <a:cxn ang="0">
                    <a:pos x="36" y="129"/>
                  </a:cxn>
                  <a:cxn ang="0">
                    <a:pos x="57" y="108"/>
                  </a:cxn>
                  <a:cxn ang="0">
                    <a:pos x="65" y="98"/>
                  </a:cxn>
                  <a:cxn ang="0">
                    <a:pos x="73" y="88"/>
                  </a:cxn>
                  <a:cxn ang="0">
                    <a:pos x="81" y="78"/>
                  </a:cxn>
                  <a:cxn ang="0">
                    <a:pos x="85" y="68"/>
                  </a:cxn>
                  <a:cxn ang="0">
                    <a:pos x="89" y="56"/>
                  </a:cxn>
                  <a:cxn ang="0">
                    <a:pos x="91" y="46"/>
                  </a:cxn>
                  <a:cxn ang="0">
                    <a:pos x="91" y="34"/>
                  </a:cxn>
                  <a:cxn ang="0">
                    <a:pos x="89" y="28"/>
                  </a:cxn>
                  <a:cxn ang="0">
                    <a:pos x="87" y="22"/>
                  </a:cxn>
                  <a:cxn ang="0">
                    <a:pos x="79" y="12"/>
                  </a:cxn>
                  <a:cxn ang="0">
                    <a:pos x="75" y="6"/>
                  </a:cxn>
                  <a:cxn ang="0">
                    <a:pos x="67" y="0"/>
                  </a:cxn>
                  <a:cxn ang="0">
                    <a:pos x="75" y="4"/>
                  </a:cxn>
                  <a:cxn ang="0">
                    <a:pos x="81" y="8"/>
                  </a:cxn>
                  <a:cxn ang="0">
                    <a:pos x="87" y="14"/>
                  </a:cxn>
                  <a:cxn ang="0">
                    <a:pos x="91" y="20"/>
                  </a:cxn>
                  <a:cxn ang="0">
                    <a:pos x="95" y="26"/>
                  </a:cxn>
                  <a:cxn ang="0">
                    <a:pos x="99" y="32"/>
                  </a:cxn>
                  <a:cxn ang="0">
                    <a:pos x="103" y="40"/>
                  </a:cxn>
                  <a:cxn ang="0">
                    <a:pos x="107" y="50"/>
                  </a:cxn>
                  <a:cxn ang="0">
                    <a:pos x="111" y="56"/>
                  </a:cxn>
                  <a:cxn ang="0">
                    <a:pos x="113" y="66"/>
                  </a:cxn>
                  <a:cxn ang="0">
                    <a:pos x="115" y="76"/>
                  </a:cxn>
                  <a:cxn ang="0">
                    <a:pos x="115" y="86"/>
                  </a:cxn>
                  <a:cxn ang="0">
                    <a:pos x="113" y="100"/>
                  </a:cxn>
                  <a:cxn ang="0">
                    <a:pos x="111" y="114"/>
                  </a:cxn>
                  <a:cxn ang="0">
                    <a:pos x="107" y="127"/>
                  </a:cxn>
                  <a:cxn ang="0">
                    <a:pos x="101" y="141"/>
                  </a:cxn>
                  <a:cxn ang="0">
                    <a:pos x="87" y="165"/>
                  </a:cxn>
                  <a:cxn ang="0">
                    <a:pos x="77" y="185"/>
                  </a:cxn>
                  <a:cxn ang="0">
                    <a:pos x="73" y="193"/>
                  </a:cxn>
                  <a:cxn ang="0">
                    <a:pos x="71" y="201"/>
                  </a:cxn>
                  <a:cxn ang="0">
                    <a:pos x="55" y="189"/>
                  </a:cxn>
                  <a:cxn ang="0">
                    <a:pos x="38" y="179"/>
                  </a:cxn>
                  <a:cxn ang="0">
                    <a:pos x="22" y="171"/>
                  </a:cxn>
                  <a:cxn ang="0">
                    <a:pos x="12" y="167"/>
                  </a:cxn>
                  <a:cxn ang="0">
                    <a:pos x="2" y="161"/>
                  </a:cxn>
                  <a:cxn ang="0">
                    <a:pos x="0" y="159"/>
                  </a:cxn>
                </a:cxnLst>
                <a:rect l="0" t="0" r="r" b="b"/>
                <a:pathLst>
                  <a:path w="115" h="201">
                    <a:moveTo>
                      <a:pt x="0" y="159"/>
                    </a:moveTo>
                    <a:lnTo>
                      <a:pt x="14" y="147"/>
                    </a:lnTo>
                    <a:lnTo>
                      <a:pt x="36" y="129"/>
                    </a:lnTo>
                    <a:lnTo>
                      <a:pt x="57" y="108"/>
                    </a:lnTo>
                    <a:lnTo>
                      <a:pt x="65" y="98"/>
                    </a:lnTo>
                    <a:lnTo>
                      <a:pt x="73" y="88"/>
                    </a:lnTo>
                    <a:lnTo>
                      <a:pt x="81" y="78"/>
                    </a:lnTo>
                    <a:lnTo>
                      <a:pt x="85" y="68"/>
                    </a:lnTo>
                    <a:lnTo>
                      <a:pt x="89" y="56"/>
                    </a:lnTo>
                    <a:lnTo>
                      <a:pt x="91" y="46"/>
                    </a:lnTo>
                    <a:lnTo>
                      <a:pt x="91" y="34"/>
                    </a:lnTo>
                    <a:lnTo>
                      <a:pt x="89" y="28"/>
                    </a:lnTo>
                    <a:lnTo>
                      <a:pt x="87" y="22"/>
                    </a:lnTo>
                    <a:lnTo>
                      <a:pt x="79" y="12"/>
                    </a:lnTo>
                    <a:lnTo>
                      <a:pt x="75" y="6"/>
                    </a:lnTo>
                    <a:lnTo>
                      <a:pt x="67" y="0"/>
                    </a:lnTo>
                    <a:lnTo>
                      <a:pt x="75" y="4"/>
                    </a:lnTo>
                    <a:lnTo>
                      <a:pt x="81" y="8"/>
                    </a:lnTo>
                    <a:lnTo>
                      <a:pt x="87" y="14"/>
                    </a:lnTo>
                    <a:lnTo>
                      <a:pt x="91" y="20"/>
                    </a:lnTo>
                    <a:lnTo>
                      <a:pt x="95" y="26"/>
                    </a:lnTo>
                    <a:lnTo>
                      <a:pt x="99" y="32"/>
                    </a:lnTo>
                    <a:lnTo>
                      <a:pt x="103" y="40"/>
                    </a:lnTo>
                    <a:lnTo>
                      <a:pt x="107" y="50"/>
                    </a:lnTo>
                    <a:lnTo>
                      <a:pt x="111" y="56"/>
                    </a:lnTo>
                    <a:lnTo>
                      <a:pt x="113" y="66"/>
                    </a:lnTo>
                    <a:lnTo>
                      <a:pt x="115" y="76"/>
                    </a:lnTo>
                    <a:lnTo>
                      <a:pt x="115" y="86"/>
                    </a:lnTo>
                    <a:lnTo>
                      <a:pt x="113" y="100"/>
                    </a:lnTo>
                    <a:lnTo>
                      <a:pt x="111" y="114"/>
                    </a:lnTo>
                    <a:lnTo>
                      <a:pt x="107" y="127"/>
                    </a:lnTo>
                    <a:lnTo>
                      <a:pt x="101" y="141"/>
                    </a:lnTo>
                    <a:lnTo>
                      <a:pt x="87" y="165"/>
                    </a:lnTo>
                    <a:lnTo>
                      <a:pt x="77" y="185"/>
                    </a:lnTo>
                    <a:lnTo>
                      <a:pt x="73" y="193"/>
                    </a:lnTo>
                    <a:lnTo>
                      <a:pt x="71" y="201"/>
                    </a:lnTo>
                    <a:lnTo>
                      <a:pt x="55" y="189"/>
                    </a:lnTo>
                    <a:lnTo>
                      <a:pt x="38" y="179"/>
                    </a:lnTo>
                    <a:lnTo>
                      <a:pt x="22" y="171"/>
                    </a:lnTo>
                    <a:lnTo>
                      <a:pt x="12" y="167"/>
                    </a:lnTo>
                    <a:lnTo>
                      <a:pt x="2" y="161"/>
                    </a:lnTo>
                    <a:lnTo>
                      <a:pt x="0" y="159"/>
                    </a:lnTo>
                    <a:close/>
                  </a:path>
                </a:pathLst>
              </a:custGeom>
              <a:solidFill>
                <a:srgbClr val="EBEBEB"/>
              </a:solidFill>
              <a:ln w="9525">
                <a:noFill/>
                <a:round/>
                <a:headEnd/>
                <a:tailEnd/>
              </a:ln>
            </p:spPr>
            <p:txBody>
              <a:bodyPr/>
              <a:lstStyle/>
              <a:p>
                <a:endParaRPr lang="en-US"/>
              </a:p>
            </p:txBody>
          </p:sp>
          <p:sp>
            <p:nvSpPr>
              <p:cNvPr id="431395" name="Freeform 291"/>
              <p:cNvSpPr>
                <a:spLocks/>
              </p:cNvSpPr>
              <p:nvPr/>
            </p:nvSpPr>
            <p:spPr bwMode="auto">
              <a:xfrm>
                <a:off x="4354" y="618"/>
                <a:ext cx="58" cy="100"/>
              </a:xfrm>
              <a:custGeom>
                <a:avLst/>
                <a:gdLst/>
                <a:ahLst/>
                <a:cxnLst>
                  <a:cxn ang="0">
                    <a:pos x="0" y="159"/>
                  </a:cxn>
                  <a:cxn ang="0">
                    <a:pos x="36" y="129"/>
                  </a:cxn>
                  <a:cxn ang="0">
                    <a:pos x="73" y="88"/>
                  </a:cxn>
                  <a:cxn ang="0">
                    <a:pos x="85" y="68"/>
                  </a:cxn>
                  <a:cxn ang="0">
                    <a:pos x="91" y="44"/>
                  </a:cxn>
                  <a:cxn ang="0">
                    <a:pos x="91" y="34"/>
                  </a:cxn>
                  <a:cxn ang="0">
                    <a:pos x="87" y="22"/>
                  </a:cxn>
                  <a:cxn ang="0">
                    <a:pos x="79" y="12"/>
                  </a:cxn>
                  <a:cxn ang="0">
                    <a:pos x="67" y="0"/>
                  </a:cxn>
                  <a:cxn ang="0">
                    <a:pos x="81" y="8"/>
                  </a:cxn>
                  <a:cxn ang="0">
                    <a:pos x="91" y="20"/>
                  </a:cxn>
                  <a:cxn ang="0">
                    <a:pos x="103" y="40"/>
                  </a:cxn>
                  <a:cxn ang="0">
                    <a:pos x="113" y="66"/>
                  </a:cxn>
                  <a:cxn ang="0">
                    <a:pos x="115" y="86"/>
                  </a:cxn>
                  <a:cxn ang="0">
                    <a:pos x="111" y="114"/>
                  </a:cxn>
                  <a:cxn ang="0">
                    <a:pos x="101" y="141"/>
                  </a:cxn>
                  <a:cxn ang="0">
                    <a:pos x="87" y="165"/>
                  </a:cxn>
                  <a:cxn ang="0">
                    <a:pos x="77" y="185"/>
                  </a:cxn>
                  <a:cxn ang="0">
                    <a:pos x="71" y="199"/>
                  </a:cxn>
                  <a:cxn ang="0">
                    <a:pos x="38" y="179"/>
                  </a:cxn>
                  <a:cxn ang="0">
                    <a:pos x="12" y="167"/>
                  </a:cxn>
                  <a:cxn ang="0">
                    <a:pos x="0" y="159"/>
                  </a:cxn>
                </a:cxnLst>
                <a:rect l="0" t="0" r="r" b="b"/>
                <a:pathLst>
                  <a:path w="115" h="199">
                    <a:moveTo>
                      <a:pt x="0" y="159"/>
                    </a:moveTo>
                    <a:lnTo>
                      <a:pt x="36" y="129"/>
                    </a:lnTo>
                    <a:lnTo>
                      <a:pt x="73" y="88"/>
                    </a:lnTo>
                    <a:lnTo>
                      <a:pt x="85" y="68"/>
                    </a:lnTo>
                    <a:lnTo>
                      <a:pt x="91" y="44"/>
                    </a:lnTo>
                    <a:lnTo>
                      <a:pt x="91" y="34"/>
                    </a:lnTo>
                    <a:lnTo>
                      <a:pt x="87" y="22"/>
                    </a:lnTo>
                    <a:lnTo>
                      <a:pt x="79" y="12"/>
                    </a:lnTo>
                    <a:lnTo>
                      <a:pt x="67" y="0"/>
                    </a:lnTo>
                    <a:lnTo>
                      <a:pt x="81" y="8"/>
                    </a:lnTo>
                    <a:lnTo>
                      <a:pt x="91" y="20"/>
                    </a:lnTo>
                    <a:lnTo>
                      <a:pt x="103" y="40"/>
                    </a:lnTo>
                    <a:lnTo>
                      <a:pt x="113" y="66"/>
                    </a:lnTo>
                    <a:lnTo>
                      <a:pt x="115" y="86"/>
                    </a:lnTo>
                    <a:lnTo>
                      <a:pt x="111" y="114"/>
                    </a:lnTo>
                    <a:lnTo>
                      <a:pt x="101" y="141"/>
                    </a:lnTo>
                    <a:lnTo>
                      <a:pt x="87" y="165"/>
                    </a:lnTo>
                    <a:lnTo>
                      <a:pt x="77" y="185"/>
                    </a:lnTo>
                    <a:lnTo>
                      <a:pt x="71" y="199"/>
                    </a:lnTo>
                    <a:lnTo>
                      <a:pt x="38" y="179"/>
                    </a:lnTo>
                    <a:lnTo>
                      <a:pt x="12" y="167"/>
                    </a:lnTo>
                    <a:lnTo>
                      <a:pt x="0" y="159"/>
                    </a:lnTo>
                  </a:path>
                </a:pathLst>
              </a:custGeom>
              <a:noFill/>
              <a:ln w="1588">
                <a:solidFill>
                  <a:srgbClr val="000000"/>
                </a:solidFill>
                <a:prstDash val="solid"/>
                <a:round/>
                <a:headEnd/>
                <a:tailEnd/>
              </a:ln>
            </p:spPr>
            <p:txBody>
              <a:bodyPr/>
              <a:lstStyle/>
              <a:p>
                <a:endParaRPr lang="en-US"/>
              </a:p>
            </p:txBody>
          </p:sp>
          <p:sp>
            <p:nvSpPr>
              <p:cNvPr id="431396" name="Freeform 292"/>
              <p:cNvSpPr>
                <a:spLocks/>
              </p:cNvSpPr>
              <p:nvPr/>
            </p:nvSpPr>
            <p:spPr bwMode="auto">
              <a:xfrm>
                <a:off x="4391" y="697"/>
                <a:ext cx="6" cy="33"/>
              </a:xfrm>
              <a:custGeom>
                <a:avLst/>
                <a:gdLst/>
                <a:ahLst/>
                <a:cxnLst>
                  <a:cxn ang="0">
                    <a:pos x="4" y="66"/>
                  </a:cxn>
                  <a:cxn ang="0">
                    <a:pos x="8" y="54"/>
                  </a:cxn>
                  <a:cxn ang="0">
                    <a:pos x="10" y="48"/>
                  </a:cxn>
                  <a:cxn ang="0">
                    <a:pos x="12" y="46"/>
                  </a:cxn>
                  <a:cxn ang="0">
                    <a:pos x="12" y="42"/>
                  </a:cxn>
                  <a:cxn ang="0">
                    <a:pos x="12" y="32"/>
                  </a:cxn>
                  <a:cxn ang="0">
                    <a:pos x="12" y="20"/>
                  </a:cxn>
                  <a:cxn ang="0">
                    <a:pos x="12" y="10"/>
                  </a:cxn>
                  <a:cxn ang="0">
                    <a:pos x="12" y="2"/>
                  </a:cxn>
                  <a:cxn ang="0">
                    <a:pos x="12" y="0"/>
                  </a:cxn>
                  <a:cxn ang="0">
                    <a:pos x="10" y="0"/>
                  </a:cxn>
                  <a:cxn ang="0">
                    <a:pos x="8" y="2"/>
                  </a:cxn>
                  <a:cxn ang="0">
                    <a:pos x="6" y="6"/>
                  </a:cxn>
                  <a:cxn ang="0">
                    <a:pos x="4" y="10"/>
                  </a:cxn>
                  <a:cxn ang="0">
                    <a:pos x="2" y="16"/>
                  </a:cxn>
                  <a:cxn ang="0">
                    <a:pos x="2" y="24"/>
                  </a:cxn>
                  <a:cxn ang="0">
                    <a:pos x="2" y="28"/>
                  </a:cxn>
                  <a:cxn ang="0">
                    <a:pos x="2" y="34"/>
                  </a:cxn>
                  <a:cxn ang="0">
                    <a:pos x="4" y="44"/>
                  </a:cxn>
                  <a:cxn ang="0">
                    <a:pos x="4" y="52"/>
                  </a:cxn>
                  <a:cxn ang="0">
                    <a:pos x="2" y="60"/>
                  </a:cxn>
                  <a:cxn ang="0">
                    <a:pos x="0" y="64"/>
                  </a:cxn>
                  <a:cxn ang="0">
                    <a:pos x="4" y="66"/>
                  </a:cxn>
                </a:cxnLst>
                <a:rect l="0" t="0" r="r" b="b"/>
                <a:pathLst>
                  <a:path w="12" h="66">
                    <a:moveTo>
                      <a:pt x="4" y="66"/>
                    </a:moveTo>
                    <a:lnTo>
                      <a:pt x="8" y="54"/>
                    </a:lnTo>
                    <a:lnTo>
                      <a:pt x="10" y="48"/>
                    </a:lnTo>
                    <a:lnTo>
                      <a:pt x="12" y="46"/>
                    </a:lnTo>
                    <a:lnTo>
                      <a:pt x="12" y="42"/>
                    </a:lnTo>
                    <a:lnTo>
                      <a:pt x="12" y="32"/>
                    </a:lnTo>
                    <a:lnTo>
                      <a:pt x="12" y="20"/>
                    </a:lnTo>
                    <a:lnTo>
                      <a:pt x="12" y="10"/>
                    </a:lnTo>
                    <a:lnTo>
                      <a:pt x="12" y="2"/>
                    </a:lnTo>
                    <a:lnTo>
                      <a:pt x="12" y="0"/>
                    </a:lnTo>
                    <a:lnTo>
                      <a:pt x="10" y="0"/>
                    </a:lnTo>
                    <a:lnTo>
                      <a:pt x="8" y="2"/>
                    </a:lnTo>
                    <a:lnTo>
                      <a:pt x="6" y="6"/>
                    </a:lnTo>
                    <a:lnTo>
                      <a:pt x="4" y="10"/>
                    </a:lnTo>
                    <a:lnTo>
                      <a:pt x="2" y="16"/>
                    </a:lnTo>
                    <a:lnTo>
                      <a:pt x="2" y="24"/>
                    </a:lnTo>
                    <a:lnTo>
                      <a:pt x="2" y="28"/>
                    </a:lnTo>
                    <a:lnTo>
                      <a:pt x="2" y="34"/>
                    </a:lnTo>
                    <a:lnTo>
                      <a:pt x="4" y="44"/>
                    </a:lnTo>
                    <a:lnTo>
                      <a:pt x="4" y="52"/>
                    </a:lnTo>
                    <a:lnTo>
                      <a:pt x="2" y="60"/>
                    </a:lnTo>
                    <a:lnTo>
                      <a:pt x="0" y="64"/>
                    </a:lnTo>
                    <a:lnTo>
                      <a:pt x="4" y="66"/>
                    </a:lnTo>
                    <a:close/>
                  </a:path>
                </a:pathLst>
              </a:custGeom>
              <a:solidFill>
                <a:srgbClr val="000000"/>
              </a:solidFill>
              <a:ln w="9525">
                <a:noFill/>
                <a:round/>
                <a:headEnd/>
                <a:tailEnd/>
              </a:ln>
            </p:spPr>
            <p:txBody>
              <a:bodyPr/>
              <a:lstStyle/>
              <a:p>
                <a:endParaRPr lang="en-US"/>
              </a:p>
            </p:txBody>
          </p:sp>
          <p:sp>
            <p:nvSpPr>
              <p:cNvPr id="431397" name="Freeform 293"/>
              <p:cNvSpPr>
                <a:spLocks/>
              </p:cNvSpPr>
              <p:nvPr/>
            </p:nvSpPr>
            <p:spPr bwMode="auto">
              <a:xfrm>
                <a:off x="4391" y="697"/>
                <a:ext cx="6" cy="33"/>
              </a:xfrm>
              <a:custGeom>
                <a:avLst/>
                <a:gdLst/>
                <a:ahLst/>
                <a:cxnLst>
                  <a:cxn ang="0">
                    <a:pos x="2" y="66"/>
                  </a:cxn>
                  <a:cxn ang="0">
                    <a:pos x="10" y="48"/>
                  </a:cxn>
                  <a:cxn ang="0">
                    <a:pos x="12" y="32"/>
                  </a:cxn>
                  <a:cxn ang="0">
                    <a:pos x="12" y="10"/>
                  </a:cxn>
                  <a:cxn ang="0">
                    <a:pos x="10" y="0"/>
                  </a:cxn>
                  <a:cxn ang="0">
                    <a:pos x="6" y="6"/>
                  </a:cxn>
                  <a:cxn ang="0">
                    <a:pos x="2" y="16"/>
                  </a:cxn>
                  <a:cxn ang="0">
                    <a:pos x="2" y="32"/>
                  </a:cxn>
                  <a:cxn ang="0">
                    <a:pos x="2" y="52"/>
                  </a:cxn>
                  <a:cxn ang="0">
                    <a:pos x="0" y="64"/>
                  </a:cxn>
                </a:cxnLst>
                <a:rect l="0" t="0" r="r" b="b"/>
                <a:pathLst>
                  <a:path w="12" h="66">
                    <a:moveTo>
                      <a:pt x="2" y="66"/>
                    </a:moveTo>
                    <a:lnTo>
                      <a:pt x="10" y="48"/>
                    </a:lnTo>
                    <a:lnTo>
                      <a:pt x="12" y="32"/>
                    </a:lnTo>
                    <a:lnTo>
                      <a:pt x="12" y="10"/>
                    </a:lnTo>
                    <a:lnTo>
                      <a:pt x="10" y="0"/>
                    </a:lnTo>
                    <a:lnTo>
                      <a:pt x="6" y="6"/>
                    </a:lnTo>
                    <a:lnTo>
                      <a:pt x="2" y="16"/>
                    </a:lnTo>
                    <a:lnTo>
                      <a:pt x="2" y="32"/>
                    </a:lnTo>
                    <a:lnTo>
                      <a:pt x="2" y="52"/>
                    </a:lnTo>
                    <a:lnTo>
                      <a:pt x="0" y="64"/>
                    </a:lnTo>
                  </a:path>
                </a:pathLst>
              </a:custGeom>
              <a:noFill/>
              <a:ln w="1588">
                <a:solidFill>
                  <a:srgbClr val="000000"/>
                </a:solidFill>
                <a:prstDash val="solid"/>
                <a:round/>
                <a:headEnd/>
                <a:tailEnd/>
              </a:ln>
            </p:spPr>
            <p:txBody>
              <a:bodyPr/>
              <a:lstStyle/>
              <a:p>
                <a:endParaRPr lang="en-US"/>
              </a:p>
            </p:txBody>
          </p:sp>
          <p:sp>
            <p:nvSpPr>
              <p:cNvPr id="431398" name="Freeform 294"/>
              <p:cNvSpPr>
                <a:spLocks/>
              </p:cNvSpPr>
              <p:nvPr/>
            </p:nvSpPr>
            <p:spPr bwMode="auto">
              <a:xfrm>
                <a:off x="4332" y="689"/>
                <a:ext cx="22" cy="33"/>
              </a:xfrm>
              <a:custGeom>
                <a:avLst/>
                <a:gdLst/>
                <a:ahLst/>
                <a:cxnLst>
                  <a:cxn ang="0">
                    <a:pos x="0" y="66"/>
                  </a:cxn>
                  <a:cxn ang="0">
                    <a:pos x="6" y="58"/>
                  </a:cxn>
                  <a:cxn ang="0">
                    <a:pos x="16" y="44"/>
                  </a:cxn>
                  <a:cxn ang="0">
                    <a:pos x="24" y="36"/>
                  </a:cxn>
                  <a:cxn ang="0">
                    <a:pos x="30" y="28"/>
                  </a:cxn>
                  <a:cxn ang="0">
                    <a:pos x="38" y="22"/>
                  </a:cxn>
                  <a:cxn ang="0">
                    <a:pos x="44" y="18"/>
                  </a:cxn>
                  <a:cxn ang="0">
                    <a:pos x="34" y="12"/>
                  </a:cxn>
                  <a:cxn ang="0">
                    <a:pos x="26" y="6"/>
                  </a:cxn>
                  <a:cxn ang="0">
                    <a:pos x="20" y="0"/>
                  </a:cxn>
                  <a:cxn ang="0">
                    <a:pos x="26" y="8"/>
                  </a:cxn>
                  <a:cxn ang="0">
                    <a:pos x="32" y="14"/>
                  </a:cxn>
                  <a:cxn ang="0">
                    <a:pos x="34" y="16"/>
                  </a:cxn>
                  <a:cxn ang="0">
                    <a:pos x="36" y="20"/>
                  </a:cxn>
                  <a:cxn ang="0">
                    <a:pos x="30" y="24"/>
                  </a:cxn>
                  <a:cxn ang="0">
                    <a:pos x="22" y="36"/>
                  </a:cxn>
                  <a:cxn ang="0">
                    <a:pos x="10" y="50"/>
                  </a:cxn>
                  <a:cxn ang="0">
                    <a:pos x="4" y="58"/>
                  </a:cxn>
                  <a:cxn ang="0">
                    <a:pos x="0" y="66"/>
                  </a:cxn>
                </a:cxnLst>
                <a:rect l="0" t="0" r="r" b="b"/>
                <a:pathLst>
                  <a:path w="44" h="66">
                    <a:moveTo>
                      <a:pt x="0" y="66"/>
                    </a:moveTo>
                    <a:lnTo>
                      <a:pt x="6" y="58"/>
                    </a:lnTo>
                    <a:lnTo>
                      <a:pt x="16" y="44"/>
                    </a:lnTo>
                    <a:lnTo>
                      <a:pt x="24" y="36"/>
                    </a:lnTo>
                    <a:lnTo>
                      <a:pt x="30" y="28"/>
                    </a:lnTo>
                    <a:lnTo>
                      <a:pt x="38" y="22"/>
                    </a:lnTo>
                    <a:lnTo>
                      <a:pt x="44" y="18"/>
                    </a:lnTo>
                    <a:lnTo>
                      <a:pt x="34" y="12"/>
                    </a:lnTo>
                    <a:lnTo>
                      <a:pt x="26" y="6"/>
                    </a:lnTo>
                    <a:lnTo>
                      <a:pt x="20" y="0"/>
                    </a:lnTo>
                    <a:lnTo>
                      <a:pt x="26" y="8"/>
                    </a:lnTo>
                    <a:lnTo>
                      <a:pt x="32" y="14"/>
                    </a:lnTo>
                    <a:lnTo>
                      <a:pt x="34" y="16"/>
                    </a:lnTo>
                    <a:lnTo>
                      <a:pt x="36" y="20"/>
                    </a:lnTo>
                    <a:lnTo>
                      <a:pt x="30" y="24"/>
                    </a:lnTo>
                    <a:lnTo>
                      <a:pt x="22" y="36"/>
                    </a:lnTo>
                    <a:lnTo>
                      <a:pt x="10" y="50"/>
                    </a:lnTo>
                    <a:lnTo>
                      <a:pt x="4" y="58"/>
                    </a:lnTo>
                    <a:lnTo>
                      <a:pt x="0" y="66"/>
                    </a:lnTo>
                    <a:close/>
                  </a:path>
                </a:pathLst>
              </a:custGeom>
              <a:solidFill>
                <a:srgbClr val="EBEBEB"/>
              </a:solidFill>
              <a:ln w="9525">
                <a:noFill/>
                <a:round/>
                <a:headEnd/>
                <a:tailEnd/>
              </a:ln>
            </p:spPr>
            <p:txBody>
              <a:bodyPr/>
              <a:lstStyle/>
              <a:p>
                <a:endParaRPr lang="en-US"/>
              </a:p>
            </p:txBody>
          </p:sp>
          <p:sp>
            <p:nvSpPr>
              <p:cNvPr id="431399" name="Freeform 295"/>
              <p:cNvSpPr>
                <a:spLocks/>
              </p:cNvSpPr>
              <p:nvPr/>
            </p:nvSpPr>
            <p:spPr bwMode="auto">
              <a:xfrm>
                <a:off x="4332" y="689"/>
                <a:ext cx="22" cy="33"/>
              </a:xfrm>
              <a:custGeom>
                <a:avLst/>
                <a:gdLst/>
                <a:ahLst/>
                <a:cxnLst>
                  <a:cxn ang="0">
                    <a:pos x="0" y="66"/>
                  </a:cxn>
                  <a:cxn ang="0">
                    <a:pos x="16" y="42"/>
                  </a:cxn>
                  <a:cxn ang="0">
                    <a:pos x="30" y="28"/>
                  </a:cxn>
                  <a:cxn ang="0">
                    <a:pos x="44" y="18"/>
                  </a:cxn>
                  <a:cxn ang="0">
                    <a:pos x="20" y="0"/>
                  </a:cxn>
                </a:cxnLst>
                <a:rect l="0" t="0" r="r" b="b"/>
                <a:pathLst>
                  <a:path w="44" h="66">
                    <a:moveTo>
                      <a:pt x="0" y="66"/>
                    </a:moveTo>
                    <a:lnTo>
                      <a:pt x="16" y="42"/>
                    </a:lnTo>
                    <a:lnTo>
                      <a:pt x="30" y="28"/>
                    </a:lnTo>
                    <a:lnTo>
                      <a:pt x="44" y="18"/>
                    </a:lnTo>
                    <a:lnTo>
                      <a:pt x="20" y="0"/>
                    </a:lnTo>
                  </a:path>
                </a:pathLst>
              </a:custGeom>
              <a:noFill/>
              <a:ln w="1588">
                <a:solidFill>
                  <a:srgbClr val="000000"/>
                </a:solidFill>
                <a:prstDash val="solid"/>
                <a:round/>
                <a:headEnd/>
                <a:tailEnd/>
              </a:ln>
            </p:spPr>
            <p:txBody>
              <a:bodyPr/>
              <a:lstStyle/>
              <a:p>
                <a:endParaRPr lang="en-US"/>
              </a:p>
            </p:txBody>
          </p:sp>
          <p:sp>
            <p:nvSpPr>
              <p:cNvPr id="431400" name="Freeform 296"/>
              <p:cNvSpPr>
                <a:spLocks/>
              </p:cNvSpPr>
              <p:nvPr/>
            </p:nvSpPr>
            <p:spPr bwMode="auto">
              <a:xfrm>
                <a:off x="4387" y="646"/>
                <a:ext cx="30" cy="151"/>
              </a:xfrm>
              <a:custGeom>
                <a:avLst/>
                <a:gdLst/>
                <a:ahLst/>
                <a:cxnLst>
                  <a:cxn ang="0">
                    <a:pos x="44" y="0"/>
                  </a:cxn>
                  <a:cxn ang="0">
                    <a:pos x="56" y="8"/>
                  </a:cxn>
                  <a:cxn ang="0">
                    <a:pos x="58" y="10"/>
                  </a:cxn>
                  <a:cxn ang="0">
                    <a:pos x="60" y="12"/>
                  </a:cxn>
                  <a:cxn ang="0">
                    <a:pos x="60" y="14"/>
                  </a:cxn>
                  <a:cxn ang="0">
                    <a:pos x="60" y="18"/>
                  </a:cxn>
                  <a:cxn ang="0">
                    <a:pos x="60" y="22"/>
                  </a:cxn>
                  <a:cxn ang="0">
                    <a:pos x="60" y="189"/>
                  </a:cxn>
                  <a:cxn ang="0">
                    <a:pos x="60" y="301"/>
                  </a:cxn>
                  <a:cxn ang="0">
                    <a:pos x="58" y="301"/>
                  </a:cxn>
                  <a:cxn ang="0">
                    <a:pos x="52" y="301"/>
                  </a:cxn>
                  <a:cxn ang="0">
                    <a:pos x="32" y="301"/>
                  </a:cxn>
                  <a:cxn ang="0">
                    <a:pos x="2" y="301"/>
                  </a:cxn>
                  <a:cxn ang="0">
                    <a:pos x="0" y="299"/>
                  </a:cxn>
                  <a:cxn ang="0">
                    <a:pos x="0" y="295"/>
                  </a:cxn>
                  <a:cxn ang="0">
                    <a:pos x="0" y="291"/>
                  </a:cxn>
                  <a:cxn ang="0">
                    <a:pos x="0" y="283"/>
                  </a:cxn>
                  <a:cxn ang="0">
                    <a:pos x="4" y="265"/>
                  </a:cxn>
                  <a:cxn ang="0">
                    <a:pos x="8" y="243"/>
                  </a:cxn>
                  <a:cxn ang="0">
                    <a:pos x="14" y="223"/>
                  </a:cxn>
                  <a:cxn ang="0">
                    <a:pos x="20" y="205"/>
                  </a:cxn>
                  <a:cxn ang="0">
                    <a:pos x="24" y="189"/>
                  </a:cxn>
                  <a:cxn ang="0">
                    <a:pos x="34" y="133"/>
                  </a:cxn>
                  <a:cxn ang="0">
                    <a:pos x="40" y="95"/>
                  </a:cxn>
                  <a:cxn ang="0">
                    <a:pos x="44" y="71"/>
                  </a:cxn>
                  <a:cxn ang="0">
                    <a:pos x="48" y="38"/>
                  </a:cxn>
                  <a:cxn ang="0">
                    <a:pos x="48" y="18"/>
                  </a:cxn>
                  <a:cxn ang="0">
                    <a:pos x="46" y="8"/>
                  </a:cxn>
                  <a:cxn ang="0">
                    <a:pos x="44" y="0"/>
                  </a:cxn>
                </a:cxnLst>
                <a:rect l="0" t="0" r="r" b="b"/>
                <a:pathLst>
                  <a:path w="60" h="301">
                    <a:moveTo>
                      <a:pt x="44" y="0"/>
                    </a:moveTo>
                    <a:lnTo>
                      <a:pt x="56" y="8"/>
                    </a:lnTo>
                    <a:lnTo>
                      <a:pt x="58" y="10"/>
                    </a:lnTo>
                    <a:lnTo>
                      <a:pt x="60" y="12"/>
                    </a:lnTo>
                    <a:lnTo>
                      <a:pt x="60" y="14"/>
                    </a:lnTo>
                    <a:lnTo>
                      <a:pt x="60" y="18"/>
                    </a:lnTo>
                    <a:lnTo>
                      <a:pt x="60" y="22"/>
                    </a:lnTo>
                    <a:lnTo>
                      <a:pt x="60" y="189"/>
                    </a:lnTo>
                    <a:lnTo>
                      <a:pt x="60" y="301"/>
                    </a:lnTo>
                    <a:lnTo>
                      <a:pt x="58" y="301"/>
                    </a:lnTo>
                    <a:lnTo>
                      <a:pt x="52" y="301"/>
                    </a:lnTo>
                    <a:lnTo>
                      <a:pt x="32" y="301"/>
                    </a:lnTo>
                    <a:lnTo>
                      <a:pt x="2" y="301"/>
                    </a:lnTo>
                    <a:lnTo>
                      <a:pt x="0" y="299"/>
                    </a:lnTo>
                    <a:lnTo>
                      <a:pt x="0" y="295"/>
                    </a:lnTo>
                    <a:lnTo>
                      <a:pt x="0" y="291"/>
                    </a:lnTo>
                    <a:lnTo>
                      <a:pt x="0" y="283"/>
                    </a:lnTo>
                    <a:lnTo>
                      <a:pt x="4" y="265"/>
                    </a:lnTo>
                    <a:lnTo>
                      <a:pt x="8" y="243"/>
                    </a:lnTo>
                    <a:lnTo>
                      <a:pt x="14" y="223"/>
                    </a:lnTo>
                    <a:lnTo>
                      <a:pt x="20" y="205"/>
                    </a:lnTo>
                    <a:lnTo>
                      <a:pt x="24" y="189"/>
                    </a:lnTo>
                    <a:lnTo>
                      <a:pt x="34" y="133"/>
                    </a:lnTo>
                    <a:lnTo>
                      <a:pt x="40" y="95"/>
                    </a:lnTo>
                    <a:lnTo>
                      <a:pt x="44" y="71"/>
                    </a:lnTo>
                    <a:lnTo>
                      <a:pt x="48" y="38"/>
                    </a:lnTo>
                    <a:lnTo>
                      <a:pt x="48" y="18"/>
                    </a:lnTo>
                    <a:lnTo>
                      <a:pt x="46" y="8"/>
                    </a:lnTo>
                    <a:lnTo>
                      <a:pt x="44" y="0"/>
                    </a:lnTo>
                    <a:close/>
                  </a:path>
                </a:pathLst>
              </a:custGeom>
              <a:solidFill>
                <a:srgbClr val="B3997F"/>
              </a:solidFill>
              <a:ln w="9525">
                <a:noFill/>
                <a:round/>
                <a:headEnd/>
                <a:tailEnd/>
              </a:ln>
            </p:spPr>
            <p:txBody>
              <a:bodyPr/>
              <a:lstStyle/>
              <a:p>
                <a:endParaRPr lang="en-US"/>
              </a:p>
            </p:txBody>
          </p:sp>
          <p:sp>
            <p:nvSpPr>
              <p:cNvPr id="431401" name="Freeform 297"/>
              <p:cNvSpPr>
                <a:spLocks/>
              </p:cNvSpPr>
              <p:nvPr/>
            </p:nvSpPr>
            <p:spPr bwMode="auto">
              <a:xfrm>
                <a:off x="4387" y="646"/>
                <a:ext cx="30" cy="151"/>
              </a:xfrm>
              <a:custGeom>
                <a:avLst/>
                <a:gdLst/>
                <a:ahLst/>
                <a:cxnLst>
                  <a:cxn ang="0">
                    <a:pos x="44" y="0"/>
                  </a:cxn>
                  <a:cxn ang="0">
                    <a:pos x="60" y="12"/>
                  </a:cxn>
                  <a:cxn ang="0">
                    <a:pos x="60" y="22"/>
                  </a:cxn>
                  <a:cxn ang="0">
                    <a:pos x="60" y="301"/>
                  </a:cxn>
                  <a:cxn ang="0">
                    <a:pos x="2" y="301"/>
                  </a:cxn>
                  <a:cxn ang="0">
                    <a:pos x="0" y="295"/>
                  </a:cxn>
                  <a:cxn ang="0">
                    <a:pos x="0" y="283"/>
                  </a:cxn>
                  <a:cxn ang="0">
                    <a:pos x="8" y="243"/>
                  </a:cxn>
                  <a:cxn ang="0">
                    <a:pos x="24" y="189"/>
                  </a:cxn>
                  <a:cxn ang="0">
                    <a:pos x="44" y="69"/>
                  </a:cxn>
                  <a:cxn ang="0">
                    <a:pos x="48" y="38"/>
                  </a:cxn>
                  <a:cxn ang="0">
                    <a:pos x="48" y="18"/>
                  </a:cxn>
                  <a:cxn ang="0">
                    <a:pos x="44" y="0"/>
                  </a:cxn>
                </a:cxnLst>
                <a:rect l="0" t="0" r="r" b="b"/>
                <a:pathLst>
                  <a:path w="60" h="301">
                    <a:moveTo>
                      <a:pt x="44" y="0"/>
                    </a:moveTo>
                    <a:lnTo>
                      <a:pt x="60" y="12"/>
                    </a:lnTo>
                    <a:lnTo>
                      <a:pt x="60" y="22"/>
                    </a:lnTo>
                    <a:lnTo>
                      <a:pt x="60" y="301"/>
                    </a:lnTo>
                    <a:lnTo>
                      <a:pt x="2" y="301"/>
                    </a:lnTo>
                    <a:lnTo>
                      <a:pt x="0" y="295"/>
                    </a:lnTo>
                    <a:lnTo>
                      <a:pt x="0" y="283"/>
                    </a:lnTo>
                    <a:lnTo>
                      <a:pt x="8" y="243"/>
                    </a:lnTo>
                    <a:lnTo>
                      <a:pt x="24" y="189"/>
                    </a:lnTo>
                    <a:lnTo>
                      <a:pt x="44" y="69"/>
                    </a:lnTo>
                    <a:lnTo>
                      <a:pt x="48" y="38"/>
                    </a:lnTo>
                    <a:lnTo>
                      <a:pt x="48" y="18"/>
                    </a:lnTo>
                    <a:lnTo>
                      <a:pt x="44" y="0"/>
                    </a:lnTo>
                  </a:path>
                </a:pathLst>
              </a:custGeom>
              <a:noFill/>
              <a:ln w="1588">
                <a:solidFill>
                  <a:srgbClr val="000000"/>
                </a:solidFill>
                <a:prstDash val="solid"/>
                <a:round/>
                <a:headEnd/>
                <a:tailEnd/>
              </a:ln>
            </p:spPr>
            <p:txBody>
              <a:bodyPr/>
              <a:lstStyle/>
              <a:p>
                <a:endParaRPr lang="en-US"/>
              </a:p>
            </p:txBody>
          </p:sp>
          <p:sp>
            <p:nvSpPr>
              <p:cNvPr id="431402" name="Freeform 298"/>
              <p:cNvSpPr>
                <a:spLocks/>
              </p:cNvSpPr>
              <p:nvPr/>
            </p:nvSpPr>
            <p:spPr bwMode="auto">
              <a:xfrm>
                <a:off x="4233" y="747"/>
                <a:ext cx="127" cy="50"/>
              </a:xfrm>
              <a:custGeom>
                <a:avLst/>
                <a:gdLst/>
                <a:ahLst/>
                <a:cxnLst>
                  <a:cxn ang="0">
                    <a:pos x="255" y="100"/>
                  </a:cxn>
                  <a:cxn ang="0">
                    <a:pos x="241" y="58"/>
                  </a:cxn>
                  <a:cxn ang="0">
                    <a:pos x="229" y="24"/>
                  </a:cxn>
                  <a:cxn ang="0">
                    <a:pos x="219" y="0"/>
                  </a:cxn>
                  <a:cxn ang="0">
                    <a:pos x="195" y="14"/>
                  </a:cxn>
                  <a:cxn ang="0">
                    <a:pos x="167" y="28"/>
                  </a:cxn>
                  <a:cxn ang="0">
                    <a:pos x="101" y="58"/>
                  </a:cxn>
                  <a:cxn ang="0">
                    <a:pos x="40" y="84"/>
                  </a:cxn>
                  <a:cxn ang="0">
                    <a:pos x="0" y="100"/>
                  </a:cxn>
                  <a:cxn ang="0">
                    <a:pos x="255" y="100"/>
                  </a:cxn>
                </a:cxnLst>
                <a:rect l="0" t="0" r="r" b="b"/>
                <a:pathLst>
                  <a:path w="255" h="100">
                    <a:moveTo>
                      <a:pt x="255" y="100"/>
                    </a:moveTo>
                    <a:lnTo>
                      <a:pt x="241" y="58"/>
                    </a:lnTo>
                    <a:lnTo>
                      <a:pt x="229" y="24"/>
                    </a:lnTo>
                    <a:lnTo>
                      <a:pt x="219" y="0"/>
                    </a:lnTo>
                    <a:lnTo>
                      <a:pt x="195" y="14"/>
                    </a:lnTo>
                    <a:lnTo>
                      <a:pt x="167" y="28"/>
                    </a:lnTo>
                    <a:lnTo>
                      <a:pt x="101" y="58"/>
                    </a:lnTo>
                    <a:lnTo>
                      <a:pt x="40" y="84"/>
                    </a:lnTo>
                    <a:lnTo>
                      <a:pt x="0" y="100"/>
                    </a:lnTo>
                    <a:lnTo>
                      <a:pt x="255" y="100"/>
                    </a:lnTo>
                    <a:close/>
                  </a:path>
                </a:pathLst>
              </a:custGeom>
              <a:solidFill>
                <a:srgbClr val="FFF3B3"/>
              </a:solidFill>
              <a:ln w="9525">
                <a:noFill/>
                <a:round/>
                <a:headEnd/>
                <a:tailEnd/>
              </a:ln>
            </p:spPr>
            <p:txBody>
              <a:bodyPr/>
              <a:lstStyle/>
              <a:p>
                <a:endParaRPr lang="en-US"/>
              </a:p>
            </p:txBody>
          </p:sp>
          <p:sp>
            <p:nvSpPr>
              <p:cNvPr id="431403" name="Freeform 299"/>
              <p:cNvSpPr>
                <a:spLocks/>
              </p:cNvSpPr>
              <p:nvPr/>
            </p:nvSpPr>
            <p:spPr bwMode="auto">
              <a:xfrm>
                <a:off x="4233" y="747"/>
                <a:ext cx="127" cy="50"/>
              </a:xfrm>
              <a:custGeom>
                <a:avLst/>
                <a:gdLst/>
                <a:ahLst/>
                <a:cxnLst>
                  <a:cxn ang="0">
                    <a:pos x="255" y="100"/>
                  </a:cxn>
                  <a:cxn ang="0">
                    <a:pos x="241" y="56"/>
                  </a:cxn>
                  <a:cxn ang="0">
                    <a:pos x="219" y="0"/>
                  </a:cxn>
                  <a:cxn ang="0">
                    <a:pos x="167" y="28"/>
                  </a:cxn>
                  <a:cxn ang="0">
                    <a:pos x="101" y="58"/>
                  </a:cxn>
                  <a:cxn ang="0">
                    <a:pos x="0" y="100"/>
                  </a:cxn>
                </a:cxnLst>
                <a:rect l="0" t="0" r="r" b="b"/>
                <a:pathLst>
                  <a:path w="255" h="100">
                    <a:moveTo>
                      <a:pt x="255" y="100"/>
                    </a:moveTo>
                    <a:lnTo>
                      <a:pt x="241" y="56"/>
                    </a:lnTo>
                    <a:lnTo>
                      <a:pt x="219" y="0"/>
                    </a:lnTo>
                    <a:lnTo>
                      <a:pt x="167" y="28"/>
                    </a:lnTo>
                    <a:lnTo>
                      <a:pt x="101" y="58"/>
                    </a:lnTo>
                    <a:lnTo>
                      <a:pt x="0" y="100"/>
                    </a:lnTo>
                  </a:path>
                </a:pathLst>
              </a:custGeom>
              <a:noFill/>
              <a:ln w="1588">
                <a:solidFill>
                  <a:srgbClr val="000000"/>
                </a:solidFill>
                <a:prstDash val="solid"/>
                <a:round/>
                <a:headEnd/>
                <a:tailEnd/>
              </a:ln>
            </p:spPr>
            <p:txBody>
              <a:bodyPr/>
              <a:lstStyle/>
              <a:p>
                <a:endParaRPr lang="en-US"/>
              </a:p>
            </p:txBody>
          </p:sp>
          <p:sp>
            <p:nvSpPr>
              <p:cNvPr id="431404" name="Freeform 300"/>
              <p:cNvSpPr>
                <a:spLocks/>
              </p:cNvSpPr>
              <p:nvPr/>
            </p:nvSpPr>
            <p:spPr bwMode="auto">
              <a:xfrm>
                <a:off x="4277" y="751"/>
                <a:ext cx="32" cy="17"/>
              </a:xfrm>
              <a:custGeom>
                <a:avLst/>
                <a:gdLst/>
                <a:ahLst/>
                <a:cxnLst>
                  <a:cxn ang="0">
                    <a:pos x="58" y="22"/>
                  </a:cxn>
                  <a:cxn ang="0">
                    <a:pos x="54" y="20"/>
                  </a:cxn>
                  <a:cxn ang="0">
                    <a:pos x="48" y="16"/>
                  </a:cxn>
                  <a:cxn ang="0">
                    <a:pos x="34" y="8"/>
                  </a:cxn>
                  <a:cxn ang="0">
                    <a:pos x="18" y="2"/>
                  </a:cxn>
                  <a:cxn ang="0">
                    <a:pos x="12" y="0"/>
                  </a:cxn>
                  <a:cxn ang="0">
                    <a:pos x="10" y="4"/>
                  </a:cxn>
                  <a:cxn ang="0">
                    <a:pos x="8" y="8"/>
                  </a:cxn>
                  <a:cxn ang="0">
                    <a:pos x="4" y="8"/>
                  </a:cxn>
                  <a:cxn ang="0">
                    <a:pos x="0" y="8"/>
                  </a:cxn>
                  <a:cxn ang="0">
                    <a:pos x="10" y="14"/>
                  </a:cxn>
                  <a:cxn ang="0">
                    <a:pos x="26" y="24"/>
                  </a:cxn>
                  <a:cxn ang="0">
                    <a:pos x="42" y="32"/>
                  </a:cxn>
                  <a:cxn ang="0">
                    <a:pos x="48" y="34"/>
                  </a:cxn>
                  <a:cxn ang="0">
                    <a:pos x="50" y="34"/>
                  </a:cxn>
                  <a:cxn ang="0">
                    <a:pos x="64" y="26"/>
                  </a:cxn>
                  <a:cxn ang="0">
                    <a:pos x="58" y="22"/>
                  </a:cxn>
                </a:cxnLst>
                <a:rect l="0" t="0" r="r" b="b"/>
                <a:pathLst>
                  <a:path w="64" h="34">
                    <a:moveTo>
                      <a:pt x="58" y="22"/>
                    </a:moveTo>
                    <a:lnTo>
                      <a:pt x="54" y="20"/>
                    </a:lnTo>
                    <a:lnTo>
                      <a:pt x="48" y="16"/>
                    </a:lnTo>
                    <a:lnTo>
                      <a:pt x="34" y="8"/>
                    </a:lnTo>
                    <a:lnTo>
                      <a:pt x="18" y="2"/>
                    </a:lnTo>
                    <a:lnTo>
                      <a:pt x="12" y="0"/>
                    </a:lnTo>
                    <a:lnTo>
                      <a:pt x="10" y="4"/>
                    </a:lnTo>
                    <a:lnTo>
                      <a:pt x="8" y="8"/>
                    </a:lnTo>
                    <a:lnTo>
                      <a:pt x="4" y="8"/>
                    </a:lnTo>
                    <a:lnTo>
                      <a:pt x="0" y="8"/>
                    </a:lnTo>
                    <a:lnTo>
                      <a:pt x="10" y="14"/>
                    </a:lnTo>
                    <a:lnTo>
                      <a:pt x="26" y="24"/>
                    </a:lnTo>
                    <a:lnTo>
                      <a:pt x="42" y="32"/>
                    </a:lnTo>
                    <a:lnTo>
                      <a:pt x="48" y="34"/>
                    </a:lnTo>
                    <a:lnTo>
                      <a:pt x="50" y="34"/>
                    </a:lnTo>
                    <a:lnTo>
                      <a:pt x="64" y="26"/>
                    </a:lnTo>
                    <a:lnTo>
                      <a:pt x="58" y="22"/>
                    </a:lnTo>
                    <a:close/>
                  </a:path>
                </a:pathLst>
              </a:custGeom>
              <a:solidFill>
                <a:srgbClr val="FFFFFF"/>
              </a:solidFill>
              <a:ln w="9525">
                <a:noFill/>
                <a:round/>
                <a:headEnd/>
                <a:tailEnd/>
              </a:ln>
            </p:spPr>
            <p:txBody>
              <a:bodyPr/>
              <a:lstStyle/>
              <a:p>
                <a:endParaRPr lang="en-US"/>
              </a:p>
            </p:txBody>
          </p:sp>
          <p:sp>
            <p:nvSpPr>
              <p:cNvPr id="431405" name="Freeform 301"/>
              <p:cNvSpPr>
                <a:spLocks/>
              </p:cNvSpPr>
              <p:nvPr/>
            </p:nvSpPr>
            <p:spPr bwMode="auto">
              <a:xfrm>
                <a:off x="4355" y="782"/>
                <a:ext cx="9" cy="13"/>
              </a:xfrm>
              <a:custGeom>
                <a:avLst/>
                <a:gdLst/>
                <a:ahLst/>
                <a:cxnLst>
                  <a:cxn ang="0">
                    <a:pos x="8" y="22"/>
                  </a:cxn>
                  <a:cxn ang="0">
                    <a:pos x="12" y="26"/>
                  </a:cxn>
                  <a:cxn ang="0">
                    <a:pos x="16" y="26"/>
                  </a:cxn>
                  <a:cxn ang="0">
                    <a:pos x="18" y="16"/>
                  </a:cxn>
                  <a:cxn ang="0">
                    <a:pos x="16" y="12"/>
                  </a:cxn>
                  <a:cxn ang="0">
                    <a:pos x="16" y="10"/>
                  </a:cxn>
                  <a:cxn ang="0">
                    <a:pos x="14" y="8"/>
                  </a:cxn>
                  <a:cxn ang="0">
                    <a:pos x="0" y="0"/>
                  </a:cxn>
                  <a:cxn ang="0">
                    <a:pos x="8" y="22"/>
                  </a:cxn>
                </a:cxnLst>
                <a:rect l="0" t="0" r="r" b="b"/>
                <a:pathLst>
                  <a:path w="18" h="26">
                    <a:moveTo>
                      <a:pt x="8" y="22"/>
                    </a:moveTo>
                    <a:lnTo>
                      <a:pt x="12" y="26"/>
                    </a:lnTo>
                    <a:lnTo>
                      <a:pt x="16" y="26"/>
                    </a:lnTo>
                    <a:lnTo>
                      <a:pt x="18" y="16"/>
                    </a:lnTo>
                    <a:lnTo>
                      <a:pt x="16" y="12"/>
                    </a:lnTo>
                    <a:lnTo>
                      <a:pt x="16" y="10"/>
                    </a:lnTo>
                    <a:lnTo>
                      <a:pt x="14" y="8"/>
                    </a:lnTo>
                    <a:lnTo>
                      <a:pt x="0" y="0"/>
                    </a:lnTo>
                    <a:lnTo>
                      <a:pt x="8" y="22"/>
                    </a:lnTo>
                    <a:close/>
                  </a:path>
                </a:pathLst>
              </a:custGeom>
              <a:solidFill>
                <a:srgbClr val="FFFFFF"/>
              </a:solidFill>
              <a:ln w="9525">
                <a:noFill/>
                <a:round/>
                <a:headEnd/>
                <a:tailEnd/>
              </a:ln>
            </p:spPr>
            <p:txBody>
              <a:bodyPr/>
              <a:lstStyle/>
              <a:p>
                <a:endParaRPr lang="en-US"/>
              </a:p>
            </p:txBody>
          </p:sp>
          <p:sp>
            <p:nvSpPr>
              <p:cNvPr id="431406" name="Freeform 302"/>
              <p:cNvSpPr>
                <a:spLocks/>
              </p:cNvSpPr>
              <p:nvPr/>
            </p:nvSpPr>
            <p:spPr bwMode="auto">
              <a:xfrm>
                <a:off x="4196" y="655"/>
                <a:ext cx="221" cy="142"/>
              </a:xfrm>
              <a:custGeom>
                <a:avLst/>
                <a:gdLst/>
                <a:ahLst/>
                <a:cxnLst>
                  <a:cxn ang="0">
                    <a:pos x="442" y="0"/>
                  </a:cxn>
                  <a:cxn ang="0">
                    <a:pos x="442" y="283"/>
                  </a:cxn>
                  <a:cxn ang="0">
                    <a:pos x="0" y="283"/>
                  </a:cxn>
                </a:cxnLst>
                <a:rect l="0" t="0" r="r" b="b"/>
                <a:pathLst>
                  <a:path w="442" h="283">
                    <a:moveTo>
                      <a:pt x="442" y="0"/>
                    </a:moveTo>
                    <a:lnTo>
                      <a:pt x="442" y="283"/>
                    </a:lnTo>
                    <a:lnTo>
                      <a:pt x="0" y="283"/>
                    </a:lnTo>
                  </a:path>
                </a:pathLst>
              </a:custGeom>
              <a:noFill/>
              <a:ln w="1588">
                <a:solidFill>
                  <a:srgbClr val="000000"/>
                </a:solidFill>
                <a:prstDash val="solid"/>
                <a:round/>
                <a:headEnd/>
                <a:tailEnd/>
              </a:ln>
            </p:spPr>
            <p:txBody>
              <a:bodyPr/>
              <a:lstStyle/>
              <a:p>
                <a:endParaRPr lang="en-US"/>
              </a:p>
            </p:txBody>
          </p:sp>
        </p:grpSp>
        <p:sp>
          <p:nvSpPr>
            <p:cNvPr id="431407" name="Text Box 303"/>
            <p:cNvSpPr txBox="1">
              <a:spLocks noChangeArrowheads="1"/>
            </p:cNvSpPr>
            <p:nvPr/>
          </p:nvSpPr>
          <p:spPr bwMode="auto">
            <a:xfrm>
              <a:off x="1543" y="2540"/>
              <a:ext cx="676" cy="442"/>
            </a:xfrm>
            <a:prstGeom prst="rect">
              <a:avLst/>
            </a:prstGeom>
            <a:noFill/>
            <a:ln w="9525">
              <a:noFill/>
              <a:miter lim="800000"/>
              <a:headEnd/>
              <a:tailEnd/>
            </a:ln>
            <a:effectLst/>
          </p:spPr>
          <p:txBody>
            <a:bodyPr>
              <a:spAutoFit/>
            </a:bodyPr>
            <a:lstStyle/>
            <a:p>
              <a:pPr algn="l"/>
              <a:r>
                <a:rPr lang="en-US" sz="1000" b="1">
                  <a:solidFill>
                    <a:schemeClr val="bg1"/>
                  </a:solidFill>
                </a:rPr>
                <a:t>Emerson</a:t>
              </a:r>
            </a:p>
            <a:p>
              <a:pPr algn="l"/>
              <a:r>
                <a:rPr lang="en-US" sz="1000" b="1">
                  <a:solidFill>
                    <a:schemeClr val="bg1"/>
                  </a:solidFill>
                </a:rPr>
                <a:t>Service</a:t>
              </a:r>
            </a:p>
            <a:p>
              <a:pPr algn="l"/>
              <a:r>
                <a:rPr lang="en-US" sz="1000" b="1">
                  <a:solidFill>
                    <a:schemeClr val="bg1"/>
                  </a:solidFill>
                </a:rPr>
                <a:t>Professional</a:t>
              </a:r>
            </a:p>
            <a:p>
              <a:endParaRPr lang="en-US" sz="1000" b="1">
                <a:solidFill>
                  <a:schemeClr val="bg1"/>
                </a:solidFill>
              </a:endParaRPr>
            </a:p>
          </p:txBody>
        </p:sp>
        <p:sp>
          <p:nvSpPr>
            <p:cNvPr id="431408" name="Line 304"/>
            <p:cNvSpPr>
              <a:spLocks noChangeShapeType="1"/>
            </p:cNvSpPr>
            <p:nvPr/>
          </p:nvSpPr>
          <p:spPr bwMode="auto">
            <a:xfrm flipV="1">
              <a:off x="1740" y="1694"/>
              <a:ext cx="1046" cy="240"/>
            </a:xfrm>
            <a:prstGeom prst="line">
              <a:avLst/>
            </a:prstGeom>
            <a:noFill/>
            <a:ln w="38100">
              <a:solidFill>
                <a:srgbClr val="FEEA0F"/>
              </a:solidFill>
              <a:prstDash val="sysDot"/>
              <a:round/>
              <a:headEnd type="triangle" w="med" len="med"/>
              <a:tailEnd type="triangle" w="med" len="med"/>
            </a:ln>
            <a:effectLst/>
          </p:spPr>
          <p:txBody>
            <a:bodyPr wrap="none" anchor="ctr"/>
            <a:lstStyle/>
            <a:p>
              <a:endParaRPr lang="en-US"/>
            </a:p>
          </p:txBody>
        </p:sp>
        <p:sp>
          <p:nvSpPr>
            <p:cNvPr id="431409" name="Line 305"/>
            <p:cNvSpPr>
              <a:spLocks noChangeShapeType="1"/>
            </p:cNvSpPr>
            <p:nvPr/>
          </p:nvSpPr>
          <p:spPr bwMode="auto">
            <a:xfrm flipV="1">
              <a:off x="2085" y="1797"/>
              <a:ext cx="716" cy="504"/>
            </a:xfrm>
            <a:prstGeom prst="line">
              <a:avLst/>
            </a:prstGeom>
            <a:noFill/>
            <a:ln w="38100">
              <a:solidFill>
                <a:srgbClr val="FEEA0F"/>
              </a:solidFill>
              <a:prstDash val="sysDot"/>
              <a:round/>
              <a:headEnd type="triangle" w="med" len="med"/>
              <a:tailEnd type="triangle" w="med" len="med"/>
            </a:ln>
            <a:effectLst/>
          </p:spPr>
          <p:txBody>
            <a:bodyPr wrap="none" anchor="ctr"/>
            <a:lstStyle/>
            <a:p>
              <a:endParaRPr lang="en-US"/>
            </a:p>
          </p:txBody>
        </p:sp>
        <p:sp>
          <p:nvSpPr>
            <p:cNvPr id="431410" name="Freeform 306"/>
            <p:cNvSpPr>
              <a:spLocks/>
            </p:cNvSpPr>
            <p:nvPr/>
          </p:nvSpPr>
          <p:spPr bwMode="auto">
            <a:xfrm>
              <a:off x="2966" y="1723"/>
              <a:ext cx="1724" cy="1148"/>
            </a:xfrm>
            <a:custGeom>
              <a:avLst/>
              <a:gdLst/>
              <a:ahLst/>
              <a:cxnLst>
                <a:cxn ang="0">
                  <a:pos x="0" y="0"/>
                </a:cxn>
                <a:cxn ang="0">
                  <a:pos x="1583" y="411"/>
                </a:cxn>
                <a:cxn ang="0">
                  <a:pos x="1817" y="1394"/>
                </a:cxn>
              </a:cxnLst>
              <a:rect l="0" t="0" r="r" b="b"/>
              <a:pathLst>
                <a:path w="1817" h="1394">
                  <a:moveTo>
                    <a:pt x="0" y="0"/>
                  </a:moveTo>
                  <a:lnTo>
                    <a:pt x="1583" y="411"/>
                  </a:lnTo>
                  <a:lnTo>
                    <a:pt x="1817" y="1394"/>
                  </a:lnTo>
                </a:path>
              </a:pathLst>
            </a:custGeom>
            <a:noFill/>
            <a:ln w="38100" cap="flat" cmpd="sng">
              <a:solidFill>
                <a:srgbClr val="FEEA0F"/>
              </a:solidFill>
              <a:prstDash val="sysDot"/>
              <a:round/>
              <a:headEnd type="triangle" w="med" len="med"/>
              <a:tailEnd type="triangle" w="med" len="med"/>
            </a:ln>
            <a:effectLst/>
          </p:spPr>
          <p:txBody>
            <a:bodyPr wrap="none" anchor="ctr"/>
            <a:lstStyle/>
            <a:p>
              <a:endParaRPr lang="en-US"/>
            </a:p>
          </p:txBody>
        </p:sp>
        <p:sp>
          <p:nvSpPr>
            <p:cNvPr id="431411" name="Line 307"/>
            <p:cNvSpPr>
              <a:spLocks noChangeShapeType="1"/>
            </p:cNvSpPr>
            <p:nvPr/>
          </p:nvSpPr>
          <p:spPr bwMode="auto">
            <a:xfrm>
              <a:off x="611" y="3244"/>
              <a:ext cx="352" cy="0"/>
            </a:xfrm>
            <a:prstGeom prst="line">
              <a:avLst/>
            </a:prstGeom>
            <a:noFill/>
            <a:ln w="38100">
              <a:solidFill>
                <a:srgbClr val="FEEA0F"/>
              </a:solidFill>
              <a:round/>
              <a:headEnd/>
              <a:tailEnd/>
            </a:ln>
            <a:effectLst/>
          </p:spPr>
          <p:txBody>
            <a:bodyPr wrap="none" anchor="ctr"/>
            <a:lstStyle/>
            <a:p>
              <a:endParaRPr lang="en-US"/>
            </a:p>
          </p:txBody>
        </p:sp>
        <p:sp>
          <p:nvSpPr>
            <p:cNvPr id="431412" name="Line 308"/>
            <p:cNvSpPr>
              <a:spLocks noChangeShapeType="1"/>
            </p:cNvSpPr>
            <p:nvPr/>
          </p:nvSpPr>
          <p:spPr bwMode="auto">
            <a:xfrm>
              <a:off x="612" y="3406"/>
              <a:ext cx="352" cy="0"/>
            </a:xfrm>
            <a:prstGeom prst="line">
              <a:avLst/>
            </a:prstGeom>
            <a:noFill/>
            <a:ln w="38100">
              <a:solidFill>
                <a:srgbClr val="FEEA0F"/>
              </a:solidFill>
              <a:prstDash val="sysDot"/>
              <a:round/>
              <a:headEnd/>
              <a:tailEnd/>
            </a:ln>
            <a:effectLst/>
          </p:spPr>
          <p:txBody>
            <a:bodyPr wrap="none" anchor="ctr"/>
            <a:lstStyle/>
            <a:p>
              <a:endParaRPr lang="en-US"/>
            </a:p>
          </p:txBody>
        </p:sp>
        <p:sp>
          <p:nvSpPr>
            <p:cNvPr id="431413" name="Text Box 309"/>
            <p:cNvSpPr txBox="1">
              <a:spLocks noChangeArrowheads="1"/>
            </p:cNvSpPr>
            <p:nvPr/>
          </p:nvSpPr>
          <p:spPr bwMode="auto">
            <a:xfrm>
              <a:off x="948" y="3100"/>
              <a:ext cx="1449" cy="404"/>
            </a:xfrm>
            <a:prstGeom prst="rect">
              <a:avLst/>
            </a:prstGeom>
            <a:noFill/>
            <a:ln w="9525">
              <a:noFill/>
              <a:miter lim="800000"/>
              <a:headEnd/>
              <a:tailEnd/>
            </a:ln>
            <a:effectLst/>
          </p:spPr>
          <p:txBody>
            <a:bodyPr wrap="none">
              <a:spAutoFit/>
            </a:bodyPr>
            <a:lstStyle/>
            <a:p>
              <a:pPr algn="l">
                <a:lnSpc>
                  <a:spcPct val="180000"/>
                </a:lnSpc>
              </a:pPr>
              <a:r>
                <a:rPr lang="en-US" sz="1000" b="1">
                  <a:solidFill>
                    <a:schemeClr val="bg1"/>
                  </a:solidFill>
                </a:rPr>
                <a:t>Submit Data</a:t>
              </a:r>
            </a:p>
            <a:p>
              <a:pPr algn="l">
                <a:lnSpc>
                  <a:spcPct val="180000"/>
                </a:lnSpc>
              </a:pPr>
              <a:r>
                <a:rPr lang="en-US" sz="1000" b="1">
                  <a:solidFill>
                    <a:schemeClr val="bg1"/>
                  </a:solidFill>
                </a:rPr>
                <a:t>Access to Reports via Internet Link</a:t>
              </a:r>
            </a:p>
          </p:txBody>
        </p:sp>
        <p:sp>
          <p:nvSpPr>
            <p:cNvPr id="431414" name="Text Box 310"/>
            <p:cNvSpPr txBox="1">
              <a:spLocks noChangeArrowheads="1"/>
            </p:cNvSpPr>
            <p:nvPr/>
          </p:nvSpPr>
          <p:spPr bwMode="auto">
            <a:xfrm>
              <a:off x="554" y="2995"/>
              <a:ext cx="307" cy="250"/>
            </a:xfrm>
            <a:prstGeom prst="rect">
              <a:avLst/>
            </a:prstGeom>
            <a:noFill/>
            <a:ln w="9525">
              <a:noFill/>
              <a:miter lim="800000"/>
              <a:headEnd/>
              <a:tailEnd/>
            </a:ln>
            <a:effectLst/>
          </p:spPr>
          <p:txBody>
            <a:bodyPr wrap="none">
              <a:spAutoFit/>
            </a:bodyPr>
            <a:lstStyle/>
            <a:p>
              <a:pPr algn="l">
                <a:lnSpc>
                  <a:spcPct val="200000"/>
                </a:lnSpc>
              </a:pPr>
              <a:r>
                <a:rPr lang="en-US" sz="1000" b="1" u="sng">
                  <a:solidFill>
                    <a:schemeClr val="bg1"/>
                  </a:solidFill>
                </a:rPr>
                <a:t>KEY:</a:t>
              </a:r>
            </a:p>
          </p:txBody>
        </p:sp>
        <p:grpSp>
          <p:nvGrpSpPr>
            <p:cNvPr id="12" name="Group 311"/>
            <p:cNvGrpSpPr>
              <a:grpSpLocks/>
            </p:cNvGrpSpPr>
            <p:nvPr/>
          </p:nvGrpSpPr>
          <p:grpSpPr bwMode="auto">
            <a:xfrm>
              <a:off x="2098" y="2696"/>
              <a:ext cx="676" cy="585"/>
              <a:chOff x="2000" y="2502"/>
              <a:chExt cx="712" cy="709"/>
            </a:xfrm>
          </p:grpSpPr>
          <p:grpSp>
            <p:nvGrpSpPr>
              <p:cNvPr id="13" name="Group 312"/>
              <p:cNvGrpSpPr>
                <a:grpSpLocks/>
              </p:cNvGrpSpPr>
              <p:nvPr/>
            </p:nvGrpSpPr>
            <p:grpSpPr bwMode="auto">
              <a:xfrm>
                <a:off x="2085" y="2502"/>
                <a:ext cx="217" cy="293"/>
                <a:chOff x="4195" y="497"/>
                <a:chExt cx="222" cy="300"/>
              </a:xfrm>
            </p:grpSpPr>
            <p:sp>
              <p:nvSpPr>
                <p:cNvPr id="431417" name="Freeform 313"/>
                <p:cNvSpPr>
                  <a:spLocks/>
                </p:cNvSpPr>
                <p:nvPr/>
              </p:nvSpPr>
              <p:spPr bwMode="auto">
                <a:xfrm>
                  <a:off x="4278" y="649"/>
                  <a:ext cx="132" cy="148"/>
                </a:xfrm>
                <a:custGeom>
                  <a:avLst/>
                  <a:gdLst/>
                  <a:ahLst/>
                  <a:cxnLst>
                    <a:cxn ang="0">
                      <a:pos x="265" y="0"/>
                    </a:cxn>
                    <a:cxn ang="0">
                      <a:pos x="54" y="87"/>
                    </a:cxn>
                    <a:cxn ang="0">
                      <a:pos x="0" y="295"/>
                    </a:cxn>
                    <a:cxn ang="0">
                      <a:pos x="247" y="295"/>
                    </a:cxn>
                    <a:cxn ang="0">
                      <a:pos x="265" y="0"/>
                    </a:cxn>
                  </a:cxnLst>
                  <a:rect l="0" t="0" r="r" b="b"/>
                  <a:pathLst>
                    <a:path w="265" h="295">
                      <a:moveTo>
                        <a:pt x="265" y="0"/>
                      </a:moveTo>
                      <a:lnTo>
                        <a:pt x="54" y="87"/>
                      </a:lnTo>
                      <a:lnTo>
                        <a:pt x="0" y="295"/>
                      </a:lnTo>
                      <a:lnTo>
                        <a:pt x="247" y="295"/>
                      </a:lnTo>
                      <a:lnTo>
                        <a:pt x="265" y="0"/>
                      </a:lnTo>
                      <a:close/>
                    </a:path>
                  </a:pathLst>
                </a:custGeom>
                <a:solidFill>
                  <a:srgbClr val="FFFFFF"/>
                </a:solidFill>
                <a:ln w="9525">
                  <a:noFill/>
                  <a:round/>
                  <a:headEnd/>
                  <a:tailEnd/>
                </a:ln>
              </p:spPr>
              <p:txBody>
                <a:bodyPr/>
                <a:lstStyle/>
                <a:p>
                  <a:endParaRPr lang="en-US"/>
                </a:p>
              </p:txBody>
            </p:sp>
            <p:sp>
              <p:nvSpPr>
                <p:cNvPr id="431418" name="Freeform 314"/>
                <p:cNvSpPr>
                  <a:spLocks/>
                </p:cNvSpPr>
                <p:nvPr/>
              </p:nvSpPr>
              <p:spPr bwMode="auto">
                <a:xfrm>
                  <a:off x="4383" y="617"/>
                  <a:ext cx="22" cy="32"/>
                </a:xfrm>
                <a:custGeom>
                  <a:avLst/>
                  <a:gdLst/>
                  <a:ahLst/>
                  <a:cxnLst>
                    <a:cxn ang="0">
                      <a:pos x="0" y="0"/>
                    </a:cxn>
                    <a:cxn ang="0">
                      <a:pos x="8" y="2"/>
                    </a:cxn>
                    <a:cxn ang="0">
                      <a:pos x="14" y="4"/>
                    </a:cxn>
                    <a:cxn ang="0">
                      <a:pos x="20" y="8"/>
                    </a:cxn>
                    <a:cxn ang="0">
                      <a:pos x="24" y="12"/>
                    </a:cxn>
                    <a:cxn ang="0">
                      <a:pos x="28" y="18"/>
                    </a:cxn>
                    <a:cxn ang="0">
                      <a:pos x="34" y="24"/>
                    </a:cxn>
                    <a:cxn ang="0">
                      <a:pos x="38" y="30"/>
                    </a:cxn>
                    <a:cxn ang="0">
                      <a:pos x="40" y="38"/>
                    </a:cxn>
                    <a:cxn ang="0">
                      <a:pos x="42" y="42"/>
                    </a:cxn>
                    <a:cxn ang="0">
                      <a:pos x="44" y="46"/>
                    </a:cxn>
                    <a:cxn ang="0">
                      <a:pos x="44" y="52"/>
                    </a:cxn>
                    <a:cxn ang="0">
                      <a:pos x="42" y="56"/>
                    </a:cxn>
                    <a:cxn ang="0">
                      <a:pos x="40" y="58"/>
                    </a:cxn>
                    <a:cxn ang="0">
                      <a:pos x="34" y="62"/>
                    </a:cxn>
                    <a:cxn ang="0">
                      <a:pos x="30" y="64"/>
                    </a:cxn>
                    <a:cxn ang="0">
                      <a:pos x="0" y="0"/>
                    </a:cxn>
                  </a:cxnLst>
                  <a:rect l="0" t="0" r="r" b="b"/>
                  <a:pathLst>
                    <a:path w="44" h="64">
                      <a:moveTo>
                        <a:pt x="0" y="0"/>
                      </a:moveTo>
                      <a:lnTo>
                        <a:pt x="8" y="2"/>
                      </a:lnTo>
                      <a:lnTo>
                        <a:pt x="14" y="4"/>
                      </a:lnTo>
                      <a:lnTo>
                        <a:pt x="20" y="8"/>
                      </a:lnTo>
                      <a:lnTo>
                        <a:pt x="24" y="12"/>
                      </a:lnTo>
                      <a:lnTo>
                        <a:pt x="28" y="18"/>
                      </a:lnTo>
                      <a:lnTo>
                        <a:pt x="34" y="24"/>
                      </a:lnTo>
                      <a:lnTo>
                        <a:pt x="38" y="30"/>
                      </a:lnTo>
                      <a:lnTo>
                        <a:pt x="40" y="38"/>
                      </a:lnTo>
                      <a:lnTo>
                        <a:pt x="42" y="42"/>
                      </a:lnTo>
                      <a:lnTo>
                        <a:pt x="44" y="46"/>
                      </a:lnTo>
                      <a:lnTo>
                        <a:pt x="44" y="52"/>
                      </a:lnTo>
                      <a:lnTo>
                        <a:pt x="42" y="56"/>
                      </a:lnTo>
                      <a:lnTo>
                        <a:pt x="40" y="58"/>
                      </a:lnTo>
                      <a:lnTo>
                        <a:pt x="34" y="62"/>
                      </a:lnTo>
                      <a:lnTo>
                        <a:pt x="30" y="64"/>
                      </a:lnTo>
                      <a:lnTo>
                        <a:pt x="0" y="0"/>
                      </a:lnTo>
                      <a:close/>
                    </a:path>
                  </a:pathLst>
                </a:custGeom>
                <a:solidFill>
                  <a:srgbClr val="000000"/>
                </a:solidFill>
                <a:ln w="9525">
                  <a:noFill/>
                  <a:round/>
                  <a:headEnd/>
                  <a:tailEnd/>
                </a:ln>
              </p:spPr>
              <p:txBody>
                <a:bodyPr/>
                <a:lstStyle/>
                <a:p>
                  <a:endParaRPr lang="en-US"/>
                </a:p>
              </p:txBody>
            </p:sp>
            <p:sp>
              <p:nvSpPr>
                <p:cNvPr id="431419" name="Freeform 315"/>
                <p:cNvSpPr>
                  <a:spLocks/>
                </p:cNvSpPr>
                <p:nvPr/>
              </p:nvSpPr>
              <p:spPr bwMode="auto">
                <a:xfrm>
                  <a:off x="4393" y="649"/>
                  <a:ext cx="18" cy="60"/>
                </a:xfrm>
                <a:custGeom>
                  <a:avLst/>
                  <a:gdLst/>
                  <a:ahLst/>
                  <a:cxnLst>
                    <a:cxn ang="0">
                      <a:pos x="32" y="0"/>
                    </a:cxn>
                    <a:cxn ang="0">
                      <a:pos x="32" y="4"/>
                    </a:cxn>
                    <a:cxn ang="0">
                      <a:pos x="34" y="8"/>
                    </a:cxn>
                    <a:cxn ang="0">
                      <a:pos x="36" y="14"/>
                    </a:cxn>
                    <a:cxn ang="0">
                      <a:pos x="36" y="22"/>
                    </a:cxn>
                    <a:cxn ang="0">
                      <a:pos x="36" y="38"/>
                    </a:cxn>
                    <a:cxn ang="0">
                      <a:pos x="34" y="54"/>
                    </a:cxn>
                    <a:cxn ang="0">
                      <a:pos x="32" y="73"/>
                    </a:cxn>
                    <a:cxn ang="0">
                      <a:pos x="30" y="89"/>
                    </a:cxn>
                    <a:cxn ang="0">
                      <a:pos x="24" y="119"/>
                    </a:cxn>
                    <a:cxn ang="0">
                      <a:pos x="24" y="101"/>
                    </a:cxn>
                    <a:cxn ang="0">
                      <a:pos x="22" y="95"/>
                    </a:cxn>
                    <a:cxn ang="0">
                      <a:pos x="20" y="93"/>
                    </a:cxn>
                    <a:cxn ang="0">
                      <a:pos x="20" y="91"/>
                    </a:cxn>
                    <a:cxn ang="0">
                      <a:pos x="16" y="93"/>
                    </a:cxn>
                    <a:cxn ang="0">
                      <a:pos x="12" y="95"/>
                    </a:cxn>
                    <a:cxn ang="0">
                      <a:pos x="10" y="99"/>
                    </a:cxn>
                    <a:cxn ang="0">
                      <a:pos x="8" y="101"/>
                    </a:cxn>
                    <a:cxn ang="0">
                      <a:pos x="0" y="111"/>
                    </a:cxn>
                    <a:cxn ang="0">
                      <a:pos x="2" y="97"/>
                    </a:cxn>
                    <a:cxn ang="0">
                      <a:pos x="6" y="79"/>
                    </a:cxn>
                    <a:cxn ang="0">
                      <a:pos x="12" y="61"/>
                    </a:cxn>
                    <a:cxn ang="0">
                      <a:pos x="16" y="44"/>
                    </a:cxn>
                    <a:cxn ang="0">
                      <a:pos x="32" y="0"/>
                    </a:cxn>
                  </a:cxnLst>
                  <a:rect l="0" t="0" r="r" b="b"/>
                  <a:pathLst>
                    <a:path w="36" h="119">
                      <a:moveTo>
                        <a:pt x="32" y="0"/>
                      </a:moveTo>
                      <a:lnTo>
                        <a:pt x="32" y="4"/>
                      </a:lnTo>
                      <a:lnTo>
                        <a:pt x="34" y="8"/>
                      </a:lnTo>
                      <a:lnTo>
                        <a:pt x="36" y="14"/>
                      </a:lnTo>
                      <a:lnTo>
                        <a:pt x="36" y="22"/>
                      </a:lnTo>
                      <a:lnTo>
                        <a:pt x="36" y="38"/>
                      </a:lnTo>
                      <a:lnTo>
                        <a:pt x="34" y="54"/>
                      </a:lnTo>
                      <a:lnTo>
                        <a:pt x="32" y="73"/>
                      </a:lnTo>
                      <a:lnTo>
                        <a:pt x="30" y="89"/>
                      </a:lnTo>
                      <a:lnTo>
                        <a:pt x="24" y="119"/>
                      </a:lnTo>
                      <a:lnTo>
                        <a:pt x="24" y="101"/>
                      </a:lnTo>
                      <a:lnTo>
                        <a:pt x="22" y="95"/>
                      </a:lnTo>
                      <a:lnTo>
                        <a:pt x="20" y="93"/>
                      </a:lnTo>
                      <a:lnTo>
                        <a:pt x="20" y="91"/>
                      </a:lnTo>
                      <a:lnTo>
                        <a:pt x="16" y="93"/>
                      </a:lnTo>
                      <a:lnTo>
                        <a:pt x="12" y="95"/>
                      </a:lnTo>
                      <a:lnTo>
                        <a:pt x="10" y="99"/>
                      </a:lnTo>
                      <a:lnTo>
                        <a:pt x="8" y="101"/>
                      </a:lnTo>
                      <a:lnTo>
                        <a:pt x="0" y="111"/>
                      </a:lnTo>
                      <a:lnTo>
                        <a:pt x="2" y="97"/>
                      </a:lnTo>
                      <a:lnTo>
                        <a:pt x="6" y="79"/>
                      </a:lnTo>
                      <a:lnTo>
                        <a:pt x="12" y="61"/>
                      </a:lnTo>
                      <a:lnTo>
                        <a:pt x="16" y="44"/>
                      </a:lnTo>
                      <a:lnTo>
                        <a:pt x="32" y="0"/>
                      </a:lnTo>
                      <a:close/>
                    </a:path>
                  </a:pathLst>
                </a:custGeom>
                <a:solidFill>
                  <a:srgbClr val="000000"/>
                </a:solidFill>
                <a:ln w="9525">
                  <a:noFill/>
                  <a:round/>
                  <a:headEnd/>
                  <a:tailEnd/>
                </a:ln>
              </p:spPr>
              <p:txBody>
                <a:bodyPr/>
                <a:lstStyle/>
                <a:p>
                  <a:endParaRPr lang="en-US"/>
                </a:p>
              </p:txBody>
            </p:sp>
            <p:sp>
              <p:nvSpPr>
                <p:cNvPr id="431420" name="Freeform 316"/>
                <p:cNvSpPr>
                  <a:spLocks/>
                </p:cNvSpPr>
                <p:nvPr/>
              </p:nvSpPr>
              <p:spPr bwMode="auto">
                <a:xfrm>
                  <a:off x="4290" y="686"/>
                  <a:ext cx="44" cy="102"/>
                </a:xfrm>
                <a:custGeom>
                  <a:avLst/>
                  <a:gdLst/>
                  <a:ahLst/>
                  <a:cxnLst>
                    <a:cxn ang="0">
                      <a:pos x="72" y="0"/>
                    </a:cxn>
                    <a:cxn ang="0">
                      <a:pos x="66" y="0"/>
                    </a:cxn>
                    <a:cxn ang="0">
                      <a:pos x="58" y="2"/>
                    </a:cxn>
                    <a:cxn ang="0">
                      <a:pos x="52" y="8"/>
                    </a:cxn>
                    <a:cxn ang="0">
                      <a:pos x="44" y="16"/>
                    </a:cxn>
                    <a:cxn ang="0">
                      <a:pos x="36" y="28"/>
                    </a:cxn>
                    <a:cxn ang="0">
                      <a:pos x="28" y="44"/>
                    </a:cxn>
                    <a:cxn ang="0">
                      <a:pos x="20" y="64"/>
                    </a:cxn>
                    <a:cxn ang="0">
                      <a:pos x="14" y="88"/>
                    </a:cxn>
                    <a:cxn ang="0">
                      <a:pos x="8" y="114"/>
                    </a:cxn>
                    <a:cxn ang="0">
                      <a:pos x="2" y="138"/>
                    </a:cxn>
                    <a:cxn ang="0">
                      <a:pos x="0" y="158"/>
                    </a:cxn>
                    <a:cxn ang="0">
                      <a:pos x="0" y="176"/>
                    </a:cxn>
                    <a:cxn ang="0">
                      <a:pos x="2" y="184"/>
                    </a:cxn>
                    <a:cxn ang="0">
                      <a:pos x="4" y="190"/>
                    </a:cxn>
                    <a:cxn ang="0">
                      <a:pos x="6" y="196"/>
                    </a:cxn>
                    <a:cxn ang="0">
                      <a:pos x="10" y="200"/>
                    </a:cxn>
                    <a:cxn ang="0">
                      <a:pos x="14" y="202"/>
                    </a:cxn>
                    <a:cxn ang="0">
                      <a:pos x="18" y="204"/>
                    </a:cxn>
                    <a:cxn ang="0">
                      <a:pos x="26" y="204"/>
                    </a:cxn>
                    <a:cxn ang="0">
                      <a:pos x="32" y="202"/>
                    </a:cxn>
                    <a:cxn ang="0">
                      <a:pos x="40" y="198"/>
                    </a:cxn>
                    <a:cxn ang="0">
                      <a:pos x="46" y="194"/>
                    </a:cxn>
                    <a:cxn ang="0">
                      <a:pos x="52" y="190"/>
                    </a:cxn>
                    <a:cxn ang="0">
                      <a:pos x="58" y="184"/>
                    </a:cxn>
                    <a:cxn ang="0">
                      <a:pos x="68" y="172"/>
                    </a:cxn>
                    <a:cxn ang="0">
                      <a:pos x="74" y="160"/>
                    </a:cxn>
                    <a:cxn ang="0">
                      <a:pos x="78" y="148"/>
                    </a:cxn>
                    <a:cxn ang="0">
                      <a:pos x="78" y="140"/>
                    </a:cxn>
                    <a:cxn ang="0">
                      <a:pos x="78" y="136"/>
                    </a:cxn>
                    <a:cxn ang="0">
                      <a:pos x="76" y="134"/>
                    </a:cxn>
                    <a:cxn ang="0">
                      <a:pos x="74" y="134"/>
                    </a:cxn>
                    <a:cxn ang="0">
                      <a:pos x="72" y="134"/>
                    </a:cxn>
                    <a:cxn ang="0">
                      <a:pos x="66" y="136"/>
                    </a:cxn>
                    <a:cxn ang="0">
                      <a:pos x="62" y="134"/>
                    </a:cxn>
                    <a:cxn ang="0">
                      <a:pos x="60" y="130"/>
                    </a:cxn>
                    <a:cxn ang="0">
                      <a:pos x="58" y="124"/>
                    </a:cxn>
                    <a:cxn ang="0">
                      <a:pos x="56" y="110"/>
                    </a:cxn>
                    <a:cxn ang="0">
                      <a:pos x="56" y="102"/>
                    </a:cxn>
                    <a:cxn ang="0">
                      <a:pos x="54" y="96"/>
                    </a:cxn>
                    <a:cxn ang="0">
                      <a:pos x="48" y="80"/>
                    </a:cxn>
                    <a:cxn ang="0">
                      <a:pos x="46" y="72"/>
                    </a:cxn>
                    <a:cxn ang="0">
                      <a:pos x="46" y="64"/>
                    </a:cxn>
                    <a:cxn ang="0">
                      <a:pos x="46" y="56"/>
                    </a:cxn>
                    <a:cxn ang="0">
                      <a:pos x="48" y="48"/>
                    </a:cxn>
                    <a:cxn ang="0">
                      <a:pos x="50" y="46"/>
                    </a:cxn>
                    <a:cxn ang="0">
                      <a:pos x="52" y="44"/>
                    </a:cxn>
                    <a:cxn ang="0">
                      <a:pos x="56" y="42"/>
                    </a:cxn>
                    <a:cxn ang="0">
                      <a:pos x="60" y="40"/>
                    </a:cxn>
                    <a:cxn ang="0">
                      <a:pos x="64" y="40"/>
                    </a:cxn>
                    <a:cxn ang="0">
                      <a:pos x="66" y="42"/>
                    </a:cxn>
                    <a:cxn ang="0">
                      <a:pos x="70" y="44"/>
                    </a:cxn>
                    <a:cxn ang="0">
                      <a:pos x="72" y="48"/>
                    </a:cxn>
                    <a:cxn ang="0">
                      <a:pos x="78" y="56"/>
                    </a:cxn>
                    <a:cxn ang="0">
                      <a:pos x="82" y="60"/>
                    </a:cxn>
                    <a:cxn ang="0">
                      <a:pos x="86" y="62"/>
                    </a:cxn>
                    <a:cxn ang="0">
                      <a:pos x="88" y="64"/>
                    </a:cxn>
                    <a:cxn ang="0">
                      <a:pos x="90" y="62"/>
                    </a:cxn>
                    <a:cxn ang="0">
                      <a:pos x="90" y="56"/>
                    </a:cxn>
                    <a:cxn ang="0">
                      <a:pos x="88" y="46"/>
                    </a:cxn>
                    <a:cxn ang="0">
                      <a:pos x="84" y="34"/>
                    </a:cxn>
                    <a:cxn ang="0">
                      <a:pos x="76" y="10"/>
                    </a:cxn>
                    <a:cxn ang="0">
                      <a:pos x="72" y="0"/>
                    </a:cxn>
                  </a:cxnLst>
                  <a:rect l="0" t="0" r="r" b="b"/>
                  <a:pathLst>
                    <a:path w="90" h="204">
                      <a:moveTo>
                        <a:pt x="72" y="0"/>
                      </a:moveTo>
                      <a:lnTo>
                        <a:pt x="66" y="0"/>
                      </a:lnTo>
                      <a:lnTo>
                        <a:pt x="58" y="2"/>
                      </a:lnTo>
                      <a:lnTo>
                        <a:pt x="52" y="8"/>
                      </a:lnTo>
                      <a:lnTo>
                        <a:pt x="44" y="16"/>
                      </a:lnTo>
                      <a:lnTo>
                        <a:pt x="36" y="28"/>
                      </a:lnTo>
                      <a:lnTo>
                        <a:pt x="28" y="44"/>
                      </a:lnTo>
                      <a:lnTo>
                        <a:pt x="20" y="64"/>
                      </a:lnTo>
                      <a:lnTo>
                        <a:pt x="14" y="88"/>
                      </a:lnTo>
                      <a:lnTo>
                        <a:pt x="8" y="114"/>
                      </a:lnTo>
                      <a:lnTo>
                        <a:pt x="2" y="138"/>
                      </a:lnTo>
                      <a:lnTo>
                        <a:pt x="0" y="158"/>
                      </a:lnTo>
                      <a:lnTo>
                        <a:pt x="0" y="176"/>
                      </a:lnTo>
                      <a:lnTo>
                        <a:pt x="2" y="184"/>
                      </a:lnTo>
                      <a:lnTo>
                        <a:pt x="4" y="190"/>
                      </a:lnTo>
                      <a:lnTo>
                        <a:pt x="6" y="196"/>
                      </a:lnTo>
                      <a:lnTo>
                        <a:pt x="10" y="200"/>
                      </a:lnTo>
                      <a:lnTo>
                        <a:pt x="14" y="202"/>
                      </a:lnTo>
                      <a:lnTo>
                        <a:pt x="18" y="204"/>
                      </a:lnTo>
                      <a:lnTo>
                        <a:pt x="26" y="204"/>
                      </a:lnTo>
                      <a:lnTo>
                        <a:pt x="32" y="202"/>
                      </a:lnTo>
                      <a:lnTo>
                        <a:pt x="40" y="198"/>
                      </a:lnTo>
                      <a:lnTo>
                        <a:pt x="46" y="194"/>
                      </a:lnTo>
                      <a:lnTo>
                        <a:pt x="52" y="190"/>
                      </a:lnTo>
                      <a:lnTo>
                        <a:pt x="58" y="184"/>
                      </a:lnTo>
                      <a:lnTo>
                        <a:pt x="68" y="172"/>
                      </a:lnTo>
                      <a:lnTo>
                        <a:pt x="74" y="160"/>
                      </a:lnTo>
                      <a:lnTo>
                        <a:pt x="78" y="148"/>
                      </a:lnTo>
                      <a:lnTo>
                        <a:pt x="78" y="140"/>
                      </a:lnTo>
                      <a:lnTo>
                        <a:pt x="78" y="136"/>
                      </a:lnTo>
                      <a:lnTo>
                        <a:pt x="76" y="134"/>
                      </a:lnTo>
                      <a:lnTo>
                        <a:pt x="74" y="134"/>
                      </a:lnTo>
                      <a:lnTo>
                        <a:pt x="72" y="134"/>
                      </a:lnTo>
                      <a:lnTo>
                        <a:pt x="66" y="136"/>
                      </a:lnTo>
                      <a:lnTo>
                        <a:pt x="62" y="134"/>
                      </a:lnTo>
                      <a:lnTo>
                        <a:pt x="60" y="130"/>
                      </a:lnTo>
                      <a:lnTo>
                        <a:pt x="58" y="124"/>
                      </a:lnTo>
                      <a:lnTo>
                        <a:pt x="56" y="110"/>
                      </a:lnTo>
                      <a:lnTo>
                        <a:pt x="56" y="102"/>
                      </a:lnTo>
                      <a:lnTo>
                        <a:pt x="54" y="96"/>
                      </a:lnTo>
                      <a:lnTo>
                        <a:pt x="48" y="80"/>
                      </a:lnTo>
                      <a:lnTo>
                        <a:pt x="46" y="72"/>
                      </a:lnTo>
                      <a:lnTo>
                        <a:pt x="46" y="64"/>
                      </a:lnTo>
                      <a:lnTo>
                        <a:pt x="46" y="56"/>
                      </a:lnTo>
                      <a:lnTo>
                        <a:pt x="48" y="48"/>
                      </a:lnTo>
                      <a:lnTo>
                        <a:pt x="50" y="46"/>
                      </a:lnTo>
                      <a:lnTo>
                        <a:pt x="52" y="44"/>
                      </a:lnTo>
                      <a:lnTo>
                        <a:pt x="56" y="42"/>
                      </a:lnTo>
                      <a:lnTo>
                        <a:pt x="60" y="40"/>
                      </a:lnTo>
                      <a:lnTo>
                        <a:pt x="64" y="40"/>
                      </a:lnTo>
                      <a:lnTo>
                        <a:pt x="66" y="42"/>
                      </a:lnTo>
                      <a:lnTo>
                        <a:pt x="70" y="44"/>
                      </a:lnTo>
                      <a:lnTo>
                        <a:pt x="72" y="48"/>
                      </a:lnTo>
                      <a:lnTo>
                        <a:pt x="78" y="56"/>
                      </a:lnTo>
                      <a:lnTo>
                        <a:pt x="82" y="60"/>
                      </a:lnTo>
                      <a:lnTo>
                        <a:pt x="86" y="62"/>
                      </a:lnTo>
                      <a:lnTo>
                        <a:pt x="88" y="64"/>
                      </a:lnTo>
                      <a:lnTo>
                        <a:pt x="90" y="62"/>
                      </a:lnTo>
                      <a:lnTo>
                        <a:pt x="90" y="56"/>
                      </a:lnTo>
                      <a:lnTo>
                        <a:pt x="88" y="46"/>
                      </a:lnTo>
                      <a:lnTo>
                        <a:pt x="84" y="34"/>
                      </a:lnTo>
                      <a:lnTo>
                        <a:pt x="76" y="10"/>
                      </a:lnTo>
                      <a:lnTo>
                        <a:pt x="72" y="0"/>
                      </a:lnTo>
                      <a:close/>
                    </a:path>
                  </a:pathLst>
                </a:custGeom>
                <a:solidFill>
                  <a:srgbClr val="E1C7C7"/>
                </a:solidFill>
                <a:ln w="9525">
                  <a:noFill/>
                  <a:round/>
                  <a:headEnd/>
                  <a:tailEnd/>
                </a:ln>
              </p:spPr>
              <p:txBody>
                <a:bodyPr/>
                <a:lstStyle/>
                <a:p>
                  <a:endParaRPr lang="en-US"/>
                </a:p>
              </p:txBody>
            </p:sp>
            <p:sp>
              <p:nvSpPr>
                <p:cNvPr id="431421" name="Freeform 317"/>
                <p:cNvSpPr>
                  <a:spLocks/>
                </p:cNvSpPr>
                <p:nvPr/>
              </p:nvSpPr>
              <p:spPr bwMode="auto">
                <a:xfrm>
                  <a:off x="4195" y="651"/>
                  <a:ext cx="141" cy="146"/>
                </a:xfrm>
                <a:custGeom>
                  <a:avLst/>
                  <a:gdLst/>
                  <a:ahLst/>
                  <a:cxnLst>
                    <a:cxn ang="0">
                      <a:pos x="203" y="0"/>
                    </a:cxn>
                    <a:cxn ang="0">
                      <a:pos x="151" y="0"/>
                    </a:cxn>
                    <a:cxn ang="0">
                      <a:pos x="118" y="0"/>
                    </a:cxn>
                    <a:cxn ang="0">
                      <a:pos x="106" y="6"/>
                    </a:cxn>
                    <a:cxn ang="0">
                      <a:pos x="96" y="18"/>
                    </a:cxn>
                    <a:cxn ang="0">
                      <a:pos x="88" y="24"/>
                    </a:cxn>
                    <a:cxn ang="0">
                      <a:pos x="76" y="46"/>
                    </a:cxn>
                    <a:cxn ang="0">
                      <a:pos x="74" y="53"/>
                    </a:cxn>
                    <a:cxn ang="0">
                      <a:pos x="66" y="59"/>
                    </a:cxn>
                    <a:cxn ang="0">
                      <a:pos x="60" y="65"/>
                    </a:cxn>
                    <a:cxn ang="0">
                      <a:pos x="54" y="77"/>
                    </a:cxn>
                    <a:cxn ang="0">
                      <a:pos x="48" y="81"/>
                    </a:cxn>
                    <a:cxn ang="0">
                      <a:pos x="40" y="95"/>
                    </a:cxn>
                    <a:cxn ang="0">
                      <a:pos x="28" y="115"/>
                    </a:cxn>
                    <a:cxn ang="0">
                      <a:pos x="20" y="127"/>
                    </a:cxn>
                    <a:cxn ang="0">
                      <a:pos x="14" y="135"/>
                    </a:cxn>
                    <a:cxn ang="0">
                      <a:pos x="6" y="161"/>
                    </a:cxn>
                    <a:cxn ang="0">
                      <a:pos x="2" y="217"/>
                    </a:cxn>
                    <a:cxn ang="0">
                      <a:pos x="0" y="285"/>
                    </a:cxn>
                    <a:cxn ang="0">
                      <a:pos x="58" y="291"/>
                    </a:cxn>
                    <a:cxn ang="0">
                      <a:pos x="122" y="291"/>
                    </a:cxn>
                    <a:cxn ang="0">
                      <a:pos x="187" y="289"/>
                    </a:cxn>
                    <a:cxn ang="0">
                      <a:pos x="197" y="279"/>
                    </a:cxn>
                    <a:cxn ang="0">
                      <a:pos x="203" y="261"/>
                    </a:cxn>
                    <a:cxn ang="0">
                      <a:pos x="211" y="227"/>
                    </a:cxn>
                    <a:cxn ang="0">
                      <a:pos x="219" y="159"/>
                    </a:cxn>
                    <a:cxn ang="0">
                      <a:pos x="223" y="145"/>
                    </a:cxn>
                    <a:cxn ang="0">
                      <a:pos x="239" y="101"/>
                    </a:cxn>
                    <a:cxn ang="0">
                      <a:pos x="255" y="71"/>
                    </a:cxn>
                    <a:cxn ang="0">
                      <a:pos x="275" y="38"/>
                    </a:cxn>
                    <a:cxn ang="0">
                      <a:pos x="283" y="24"/>
                    </a:cxn>
                    <a:cxn ang="0">
                      <a:pos x="283" y="16"/>
                    </a:cxn>
                    <a:cxn ang="0">
                      <a:pos x="275" y="8"/>
                    </a:cxn>
                    <a:cxn ang="0">
                      <a:pos x="251" y="4"/>
                    </a:cxn>
                    <a:cxn ang="0">
                      <a:pos x="227" y="4"/>
                    </a:cxn>
                  </a:cxnLst>
                  <a:rect l="0" t="0" r="r" b="b"/>
                  <a:pathLst>
                    <a:path w="283" h="291">
                      <a:moveTo>
                        <a:pt x="227" y="4"/>
                      </a:moveTo>
                      <a:lnTo>
                        <a:pt x="203" y="0"/>
                      </a:lnTo>
                      <a:lnTo>
                        <a:pt x="183" y="0"/>
                      </a:lnTo>
                      <a:lnTo>
                        <a:pt x="151" y="0"/>
                      </a:lnTo>
                      <a:lnTo>
                        <a:pt x="129" y="0"/>
                      </a:lnTo>
                      <a:lnTo>
                        <a:pt x="118" y="0"/>
                      </a:lnTo>
                      <a:lnTo>
                        <a:pt x="112" y="2"/>
                      </a:lnTo>
                      <a:lnTo>
                        <a:pt x="106" y="6"/>
                      </a:lnTo>
                      <a:lnTo>
                        <a:pt x="102" y="12"/>
                      </a:lnTo>
                      <a:lnTo>
                        <a:pt x="96" y="18"/>
                      </a:lnTo>
                      <a:lnTo>
                        <a:pt x="92" y="20"/>
                      </a:lnTo>
                      <a:lnTo>
                        <a:pt x="88" y="24"/>
                      </a:lnTo>
                      <a:lnTo>
                        <a:pt x="82" y="34"/>
                      </a:lnTo>
                      <a:lnTo>
                        <a:pt x="76" y="46"/>
                      </a:lnTo>
                      <a:lnTo>
                        <a:pt x="74" y="50"/>
                      </a:lnTo>
                      <a:lnTo>
                        <a:pt x="74" y="53"/>
                      </a:lnTo>
                      <a:lnTo>
                        <a:pt x="70" y="55"/>
                      </a:lnTo>
                      <a:lnTo>
                        <a:pt x="66" y="59"/>
                      </a:lnTo>
                      <a:lnTo>
                        <a:pt x="62" y="61"/>
                      </a:lnTo>
                      <a:lnTo>
                        <a:pt x="60" y="65"/>
                      </a:lnTo>
                      <a:lnTo>
                        <a:pt x="56" y="73"/>
                      </a:lnTo>
                      <a:lnTo>
                        <a:pt x="54" y="77"/>
                      </a:lnTo>
                      <a:lnTo>
                        <a:pt x="50" y="79"/>
                      </a:lnTo>
                      <a:lnTo>
                        <a:pt x="48" y="81"/>
                      </a:lnTo>
                      <a:lnTo>
                        <a:pt x="44" y="89"/>
                      </a:lnTo>
                      <a:lnTo>
                        <a:pt x="40" y="95"/>
                      </a:lnTo>
                      <a:lnTo>
                        <a:pt x="38" y="101"/>
                      </a:lnTo>
                      <a:lnTo>
                        <a:pt x="28" y="115"/>
                      </a:lnTo>
                      <a:lnTo>
                        <a:pt x="22" y="123"/>
                      </a:lnTo>
                      <a:lnTo>
                        <a:pt x="20" y="127"/>
                      </a:lnTo>
                      <a:lnTo>
                        <a:pt x="16" y="131"/>
                      </a:lnTo>
                      <a:lnTo>
                        <a:pt x="14" y="135"/>
                      </a:lnTo>
                      <a:lnTo>
                        <a:pt x="10" y="141"/>
                      </a:lnTo>
                      <a:lnTo>
                        <a:pt x="6" y="161"/>
                      </a:lnTo>
                      <a:lnTo>
                        <a:pt x="4" y="187"/>
                      </a:lnTo>
                      <a:lnTo>
                        <a:pt x="2" y="217"/>
                      </a:lnTo>
                      <a:lnTo>
                        <a:pt x="0" y="267"/>
                      </a:lnTo>
                      <a:lnTo>
                        <a:pt x="0" y="285"/>
                      </a:lnTo>
                      <a:lnTo>
                        <a:pt x="2" y="291"/>
                      </a:lnTo>
                      <a:lnTo>
                        <a:pt x="58" y="291"/>
                      </a:lnTo>
                      <a:lnTo>
                        <a:pt x="88" y="291"/>
                      </a:lnTo>
                      <a:lnTo>
                        <a:pt x="122" y="291"/>
                      </a:lnTo>
                      <a:lnTo>
                        <a:pt x="181" y="291"/>
                      </a:lnTo>
                      <a:lnTo>
                        <a:pt x="187" y="289"/>
                      </a:lnTo>
                      <a:lnTo>
                        <a:pt x="191" y="285"/>
                      </a:lnTo>
                      <a:lnTo>
                        <a:pt x="197" y="279"/>
                      </a:lnTo>
                      <a:lnTo>
                        <a:pt x="199" y="271"/>
                      </a:lnTo>
                      <a:lnTo>
                        <a:pt x="203" y="261"/>
                      </a:lnTo>
                      <a:lnTo>
                        <a:pt x="205" y="251"/>
                      </a:lnTo>
                      <a:lnTo>
                        <a:pt x="211" y="227"/>
                      </a:lnTo>
                      <a:lnTo>
                        <a:pt x="217" y="179"/>
                      </a:lnTo>
                      <a:lnTo>
                        <a:pt x="219" y="159"/>
                      </a:lnTo>
                      <a:lnTo>
                        <a:pt x="221" y="151"/>
                      </a:lnTo>
                      <a:lnTo>
                        <a:pt x="223" y="145"/>
                      </a:lnTo>
                      <a:lnTo>
                        <a:pt x="229" y="127"/>
                      </a:lnTo>
                      <a:lnTo>
                        <a:pt x="239" y="101"/>
                      </a:lnTo>
                      <a:lnTo>
                        <a:pt x="247" y="85"/>
                      </a:lnTo>
                      <a:lnTo>
                        <a:pt x="255" y="71"/>
                      </a:lnTo>
                      <a:lnTo>
                        <a:pt x="265" y="55"/>
                      </a:lnTo>
                      <a:lnTo>
                        <a:pt x="275" y="38"/>
                      </a:lnTo>
                      <a:lnTo>
                        <a:pt x="281" y="32"/>
                      </a:lnTo>
                      <a:lnTo>
                        <a:pt x="283" y="24"/>
                      </a:lnTo>
                      <a:lnTo>
                        <a:pt x="283" y="20"/>
                      </a:lnTo>
                      <a:lnTo>
                        <a:pt x="283" y="16"/>
                      </a:lnTo>
                      <a:lnTo>
                        <a:pt x="279" y="12"/>
                      </a:lnTo>
                      <a:lnTo>
                        <a:pt x="275" y="8"/>
                      </a:lnTo>
                      <a:lnTo>
                        <a:pt x="263" y="4"/>
                      </a:lnTo>
                      <a:lnTo>
                        <a:pt x="251" y="4"/>
                      </a:lnTo>
                      <a:lnTo>
                        <a:pt x="239" y="2"/>
                      </a:lnTo>
                      <a:lnTo>
                        <a:pt x="227" y="4"/>
                      </a:lnTo>
                      <a:close/>
                    </a:path>
                  </a:pathLst>
                </a:custGeom>
                <a:solidFill>
                  <a:srgbClr val="B3997F"/>
                </a:solidFill>
                <a:ln w="9525">
                  <a:noFill/>
                  <a:round/>
                  <a:headEnd/>
                  <a:tailEnd/>
                </a:ln>
              </p:spPr>
              <p:txBody>
                <a:bodyPr/>
                <a:lstStyle/>
                <a:p>
                  <a:endParaRPr lang="en-US"/>
                </a:p>
              </p:txBody>
            </p:sp>
            <p:sp>
              <p:nvSpPr>
                <p:cNvPr id="431422" name="Freeform 318"/>
                <p:cNvSpPr>
                  <a:spLocks/>
                </p:cNvSpPr>
                <p:nvPr/>
              </p:nvSpPr>
              <p:spPr bwMode="auto">
                <a:xfrm>
                  <a:off x="4196" y="650"/>
                  <a:ext cx="140" cy="147"/>
                </a:xfrm>
                <a:custGeom>
                  <a:avLst/>
                  <a:gdLst/>
                  <a:ahLst/>
                  <a:cxnLst>
                    <a:cxn ang="0">
                      <a:pos x="225" y="4"/>
                    </a:cxn>
                    <a:cxn ang="0">
                      <a:pos x="181" y="2"/>
                    </a:cxn>
                    <a:cxn ang="0">
                      <a:pos x="149" y="0"/>
                    </a:cxn>
                    <a:cxn ang="0">
                      <a:pos x="116" y="2"/>
                    </a:cxn>
                    <a:cxn ang="0">
                      <a:pos x="104" y="8"/>
                    </a:cxn>
                    <a:cxn ang="0">
                      <a:pos x="94" y="20"/>
                    </a:cxn>
                    <a:cxn ang="0">
                      <a:pos x="80" y="36"/>
                    </a:cxn>
                    <a:cxn ang="0">
                      <a:pos x="70" y="55"/>
                    </a:cxn>
                    <a:cxn ang="0">
                      <a:pos x="64" y="59"/>
                    </a:cxn>
                    <a:cxn ang="0">
                      <a:pos x="58" y="67"/>
                    </a:cxn>
                    <a:cxn ang="0">
                      <a:pos x="52" y="79"/>
                    </a:cxn>
                    <a:cxn ang="0">
                      <a:pos x="46" y="83"/>
                    </a:cxn>
                    <a:cxn ang="0">
                      <a:pos x="42" y="91"/>
                    </a:cxn>
                    <a:cxn ang="0">
                      <a:pos x="34" y="103"/>
                    </a:cxn>
                    <a:cxn ang="0">
                      <a:pos x="14" y="133"/>
                    </a:cxn>
                    <a:cxn ang="0">
                      <a:pos x="8" y="143"/>
                    </a:cxn>
                    <a:cxn ang="0">
                      <a:pos x="4" y="163"/>
                    </a:cxn>
                    <a:cxn ang="0">
                      <a:pos x="0" y="217"/>
                    </a:cxn>
                    <a:cxn ang="0">
                      <a:pos x="0" y="293"/>
                    </a:cxn>
                    <a:cxn ang="0">
                      <a:pos x="179" y="293"/>
                    </a:cxn>
                    <a:cxn ang="0">
                      <a:pos x="189" y="287"/>
                    </a:cxn>
                    <a:cxn ang="0">
                      <a:pos x="197" y="273"/>
                    </a:cxn>
                    <a:cxn ang="0">
                      <a:pos x="209" y="229"/>
                    </a:cxn>
                    <a:cxn ang="0">
                      <a:pos x="215" y="181"/>
                    </a:cxn>
                    <a:cxn ang="0">
                      <a:pos x="221" y="147"/>
                    </a:cxn>
                    <a:cxn ang="0">
                      <a:pos x="227" y="129"/>
                    </a:cxn>
                    <a:cxn ang="0">
                      <a:pos x="237" y="103"/>
                    </a:cxn>
                    <a:cxn ang="0">
                      <a:pos x="253" y="71"/>
                    </a:cxn>
                    <a:cxn ang="0">
                      <a:pos x="263" y="55"/>
                    </a:cxn>
                    <a:cxn ang="0">
                      <a:pos x="273" y="40"/>
                    </a:cxn>
                    <a:cxn ang="0">
                      <a:pos x="281" y="26"/>
                    </a:cxn>
                    <a:cxn ang="0">
                      <a:pos x="279" y="16"/>
                    </a:cxn>
                    <a:cxn ang="0">
                      <a:pos x="273" y="10"/>
                    </a:cxn>
                    <a:cxn ang="0">
                      <a:pos x="261" y="6"/>
                    </a:cxn>
                    <a:cxn ang="0">
                      <a:pos x="237" y="4"/>
                    </a:cxn>
                    <a:cxn ang="0">
                      <a:pos x="225" y="4"/>
                    </a:cxn>
                  </a:cxnLst>
                  <a:rect l="0" t="0" r="r" b="b"/>
                  <a:pathLst>
                    <a:path w="281" h="293">
                      <a:moveTo>
                        <a:pt x="225" y="4"/>
                      </a:moveTo>
                      <a:lnTo>
                        <a:pt x="181" y="2"/>
                      </a:lnTo>
                      <a:lnTo>
                        <a:pt x="149" y="0"/>
                      </a:lnTo>
                      <a:lnTo>
                        <a:pt x="116" y="2"/>
                      </a:lnTo>
                      <a:lnTo>
                        <a:pt x="104" y="8"/>
                      </a:lnTo>
                      <a:lnTo>
                        <a:pt x="94" y="20"/>
                      </a:lnTo>
                      <a:lnTo>
                        <a:pt x="80" y="36"/>
                      </a:lnTo>
                      <a:lnTo>
                        <a:pt x="70" y="55"/>
                      </a:lnTo>
                      <a:lnTo>
                        <a:pt x="64" y="59"/>
                      </a:lnTo>
                      <a:lnTo>
                        <a:pt x="58" y="67"/>
                      </a:lnTo>
                      <a:lnTo>
                        <a:pt x="52" y="79"/>
                      </a:lnTo>
                      <a:lnTo>
                        <a:pt x="46" y="83"/>
                      </a:lnTo>
                      <a:lnTo>
                        <a:pt x="42" y="91"/>
                      </a:lnTo>
                      <a:lnTo>
                        <a:pt x="34" y="103"/>
                      </a:lnTo>
                      <a:lnTo>
                        <a:pt x="14" y="133"/>
                      </a:lnTo>
                      <a:lnTo>
                        <a:pt x="8" y="143"/>
                      </a:lnTo>
                      <a:lnTo>
                        <a:pt x="4" y="163"/>
                      </a:lnTo>
                      <a:lnTo>
                        <a:pt x="0" y="217"/>
                      </a:lnTo>
                      <a:lnTo>
                        <a:pt x="0" y="293"/>
                      </a:lnTo>
                      <a:lnTo>
                        <a:pt x="179" y="293"/>
                      </a:lnTo>
                      <a:lnTo>
                        <a:pt x="189" y="287"/>
                      </a:lnTo>
                      <a:lnTo>
                        <a:pt x="197" y="273"/>
                      </a:lnTo>
                      <a:lnTo>
                        <a:pt x="209" y="229"/>
                      </a:lnTo>
                      <a:lnTo>
                        <a:pt x="215" y="181"/>
                      </a:lnTo>
                      <a:lnTo>
                        <a:pt x="221" y="147"/>
                      </a:lnTo>
                      <a:lnTo>
                        <a:pt x="227" y="129"/>
                      </a:lnTo>
                      <a:lnTo>
                        <a:pt x="237" y="103"/>
                      </a:lnTo>
                      <a:lnTo>
                        <a:pt x="253" y="71"/>
                      </a:lnTo>
                      <a:lnTo>
                        <a:pt x="263" y="55"/>
                      </a:lnTo>
                      <a:lnTo>
                        <a:pt x="273" y="40"/>
                      </a:lnTo>
                      <a:lnTo>
                        <a:pt x="281" y="26"/>
                      </a:lnTo>
                      <a:lnTo>
                        <a:pt x="279" y="16"/>
                      </a:lnTo>
                      <a:lnTo>
                        <a:pt x="273" y="10"/>
                      </a:lnTo>
                      <a:lnTo>
                        <a:pt x="261" y="6"/>
                      </a:lnTo>
                      <a:lnTo>
                        <a:pt x="237" y="4"/>
                      </a:lnTo>
                      <a:lnTo>
                        <a:pt x="225" y="4"/>
                      </a:lnTo>
                    </a:path>
                  </a:pathLst>
                </a:custGeom>
                <a:noFill/>
                <a:ln w="1588">
                  <a:solidFill>
                    <a:srgbClr val="000000"/>
                  </a:solidFill>
                  <a:prstDash val="solid"/>
                  <a:round/>
                  <a:headEnd/>
                  <a:tailEnd/>
                </a:ln>
              </p:spPr>
              <p:txBody>
                <a:bodyPr/>
                <a:lstStyle/>
                <a:p>
                  <a:endParaRPr lang="en-US"/>
                </a:p>
              </p:txBody>
            </p:sp>
            <p:sp>
              <p:nvSpPr>
                <p:cNvPr id="431423" name="Freeform 319"/>
                <p:cNvSpPr>
                  <a:spLocks/>
                </p:cNvSpPr>
                <p:nvPr/>
              </p:nvSpPr>
              <p:spPr bwMode="auto">
                <a:xfrm>
                  <a:off x="4286" y="670"/>
                  <a:ext cx="46" cy="127"/>
                </a:xfrm>
                <a:custGeom>
                  <a:avLst/>
                  <a:gdLst/>
                  <a:ahLst/>
                  <a:cxnLst>
                    <a:cxn ang="0">
                      <a:pos x="0" y="253"/>
                    </a:cxn>
                    <a:cxn ang="0">
                      <a:pos x="4" y="253"/>
                    </a:cxn>
                    <a:cxn ang="0">
                      <a:pos x="10" y="251"/>
                    </a:cxn>
                    <a:cxn ang="0">
                      <a:pos x="12" y="245"/>
                    </a:cxn>
                    <a:cxn ang="0">
                      <a:pos x="16" y="237"/>
                    </a:cxn>
                    <a:cxn ang="0">
                      <a:pos x="22" y="217"/>
                    </a:cxn>
                    <a:cxn ang="0">
                      <a:pos x="28" y="193"/>
                    </a:cxn>
                    <a:cxn ang="0">
                      <a:pos x="34" y="141"/>
                    </a:cxn>
                    <a:cxn ang="0">
                      <a:pos x="38" y="121"/>
                    </a:cxn>
                    <a:cxn ang="0">
                      <a:pos x="42" y="107"/>
                    </a:cxn>
                    <a:cxn ang="0">
                      <a:pos x="48" y="89"/>
                    </a:cxn>
                    <a:cxn ang="0">
                      <a:pos x="58" y="63"/>
                    </a:cxn>
                    <a:cxn ang="0">
                      <a:pos x="66" y="47"/>
                    </a:cxn>
                    <a:cxn ang="0">
                      <a:pos x="74" y="33"/>
                    </a:cxn>
                    <a:cxn ang="0">
                      <a:pos x="84" y="17"/>
                    </a:cxn>
                    <a:cxn ang="0">
                      <a:pos x="94" y="0"/>
                    </a:cxn>
                    <a:cxn ang="0">
                      <a:pos x="82" y="15"/>
                    </a:cxn>
                    <a:cxn ang="0">
                      <a:pos x="78" y="23"/>
                    </a:cxn>
                    <a:cxn ang="0">
                      <a:pos x="72" y="31"/>
                    </a:cxn>
                    <a:cxn ang="0">
                      <a:pos x="62" y="47"/>
                    </a:cxn>
                    <a:cxn ang="0">
                      <a:pos x="56" y="61"/>
                    </a:cxn>
                    <a:cxn ang="0">
                      <a:pos x="44" y="89"/>
                    </a:cxn>
                    <a:cxn ang="0">
                      <a:pos x="38" y="105"/>
                    </a:cxn>
                    <a:cxn ang="0">
                      <a:pos x="34" y="119"/>
                    </a:cxn>
                    <a:cxn ang="0">
                      <a:pos x="26" y="143"/>
                    </a:cxn>
                    <a:cxn ang="0">
                      <a:pos x="20" y="167"/>
                    </a:cxn>
                    <a:cxn ang="0">
                      <a:pos x="16" y="185"/>
                    </a:cxn>
                    <a:cxn ang="0">
                      <a:pos x="8" y="223"/>
                    </a:cxn>
                    <a:cxn ang="0">
                      <a:pos x="0" y="253"/>
                    </a:cxn>
                  </a:cxnLst>
                  <a:rect l="0" t="0" r="r" b="b"/>
                  <a:pathLst>
                    <a:path w="94" h="253">
                      <a:moveTo>
                        <a:pt x="0" y="253"/>
                      </a:moveTo>
                      <a:lnTo>
                        <a:pt x="4" y="253"/>
                      </a:lnTo>
                      <a:lnTo>
                        <a:pt x="10" y="251"/>
                      </a:lnTo>
                      <a:lnTo>
                        <a:pt x="12" y="245"/>
                      </a:lnTo>
                      <a:lnTo>
                        <a:pt x="16" y="237"/>
                      </a:lnTo>
                      <a:lnTo>
                        <a:pt x="22" y="217"/>
                      </a:lnTo>
                      <a:lnTo>
                        <a:pt x="28" y="193"/>
                      </a:lnTo>
                      <a:lnTo>
                        <a:pt x="34" y="141"/>
                      </a:lnTo>
                      <a:lnTo>
                        <a:pt x="38" y="121"/>
                      </a:lnTo>
                      <a:lnTo>
                        <a:pt x="42" y="107"/>
                      </a:lnTo>
                      <a:lnTo>
                        <a:pt x="48" y="89"/>
                      </a:lnTo>
                      <a:lnTo>
                        <a:pt x="58" y="63"/>
                      </a:lnTo>
                      <a:lnTo>
                        <a:pt x="66" y="47"/>
                      </a:lnTo>
                      <a:lnTo>
                        <a:pt x="74" y="33"/>
                      </a:lnTo>
                      <a:lnTo>
                        <a:pt x="84" y="17"/>
                      </a:lnTo>
                      <a:lnTo>
                        <a:pt x="94" y="0"/>
                      </a:lnTo>
                      <a:lnTo>
                        <a:pt x="82" y="15"/>
                      </a:lnTo>
                      <a:lnTo>
                        <a:pt x="78" y="23"/>
                      </a:lnTo>
                      <a:lnTo>
                        <a:pt x="72" y="31"/>
                      </a:lnTo>
                      <a:lnTo>
                        <a:pt x="62" y="47"/>
                      </a:lnTo>
                      <a:lnTo>
                        <a:pt x="56" y="61"/>
                      </a:lnTo>
                      <a:lnTo>
                        <a:pt x="44" y="89"/>
                      </a:lnTo>
                      <a:lnTo>
                        <a:pt x="38" y="105"/>
                      </a:lnTo>
                      <a:lnTo>
                        <a:pt x="34" y="119"/>
                      </a:lnTo>
                      <a:lnTo>
                        <a:pt x="26" y="143"/>
                      </a:lnTo>
                      <a:lnTo>
                        <a:pt x="20" y="167"/>
                      </a:lnTo>
                      <a:lnTo>
                        <a:pt x="16" y="185"/>
                      </a:lnTo>
                      <a:lnTo>
                        <a:pt x="8" y="223"/>
                      </a:lnTo>
                      <a:lnTo>
                        <a:pt x="0" y="253"/>
                      </a:lnTo>
                      <a:close/>
                    </a:path>
                  </a:pathLst>
                </a:custGeom>
                <a:solidFill>
                  <a:srgbClr val="663300"/>
                </a:solidFill>
                <a:ln w="9525">
                  <a:noFill/>
                  <a:round/>
                  <a:headEnd/>
                  <a:tailEnd/>
                </a:ln>
              </p:spPr>
              <p:txBody>
                <a:bodyPr/>
                <a:lstStyle/>
                <a:p>
                  <a:endParaRPr lang="en-US"/>
                </a:p>
              </p:txBody>
            </p:sp>
            <p:sp>
              <p:nvSpPr>
                <p:cNvPr id="431424" name="Freeform 320"/>
                <p:cNvSpPr>
                  <a:spLocks/>
                </p:cNvSpPr>
                <p:nvPr/>
              </p:nvSpPr>
              <p:spPr bwMode="auto">
                <a:xfrm>
                  <a:off x="4276" y="656"/>
                  <a:ext cx="40" cy="34"/>
                </a:xfrm>
                <a:custGeom>
                  <a:avLst/>
                  <a:gdLst/>
                  <a:ahLst/>
                  <a:cxnLst>
                    <a:cxn ang="0">
                      <a:pos x="80" y="16"/>
                    </a:cxn>
                    <a:cxn ang="0">
                      <a:pos x="64" y="24"/>
                    </a:cxn>
                    <a:cxn ang="0">
                      <a:pos x="50" y="32"/>
                    </a:cxn>
                    <a:cxn ang="0">
                      <a:pos x="28" y="45"/>
                    </a:cxn>
                    <a:cxn ang="0">
                      <a:pos x="18" y="53"/>
                    </a:cxn>
                    <a:cxn ang="0">
                      <a:pos x="10" y="59"/>
                    </a:cxn>
                    <a:cxn ang="0">
                      <a:pos x="0" y="67"/>
                    </a:cxn>
                    <a:cxn ang="0">
                      <a:pos x="10" y="57"/>
                    </a:cxn>
                    <a:cxn ang="0">
                      <a:pos x="18" y="47"/>
                    </a:cxn>
                    <a:cxn ang="0">
                      <a:pos x="24" y="36"/>
                    </a:cxn>
                    <a:cxn ang="0">
                      <a:pos x="26" y="26"/>
                    </a:cxn>
                    <a:cxn ang="0">
                      <a:pos x="28" y="22"/>
                    </a:cxn>
                    <a:cxn ang="0">
                      <a:pos x="30" y="20"/>
                    </a:cxn>
                    <a:cxn ang="0">
                      <a:pos x="32" y="16"/>
                    </a:cxn>
                    <a:cxn ang="0">
                      <a:pos x="32" y="14"/>
                    </a:cxn>
                    <a:cxn ang="0">
                      <a:pos x="30" y="10"/>
                    </a:cxn>
                    <a:cxn ang="0">
                      <a:pos x="26" y="8"/>
                    </a:cxn>
                    <a:cxn ang="0">
                      <a:pos x="12" y="0"/>
                    </a:cxn>
                    <a:cxn ang="0">
                      <a:pos x="30" y="2"/>
                    </a:cxn>
                    <a:cxn ang="0">
                      <a:pos x="50" y="6"/>
                    </a:cxn>
                    <a:cxn ang="0">
                      <a:pos x="68" y="10"/>
                    </a:cxn>
                    <a:cxn ang="0">
                      <a:pos x="76" y="14"/>
                    </a:cxn>
                    <a:cxn ang="0">
                      <a:pos x="80" y="16"/>
                    </a:cxn>
                  </a:cxnLst>
                  <a:rect l="0" t="0" r="r" b="b"/>
                  <a:pathLst>
                    <a:path w="80" h="67">
                      <a:moveTo>
                        <a:pt x="80" y="16"/>
                      </a:moveTo>
                      <a:lnTo>
                        <a:pt x="64" y="24"/>
                      </a:lnTo>
                      <a:lnTo>
                        <a:pt x="50" y="32"/>
                      </a:lnTo>
                      <a:lnTo>
                        <a:pt x="28" y="45"/>
                      </a:lnTo>
                      <a:lnTo>
                        <a:pt x="18" y="53"/>
                      </a:lnTo>
                      <a:lnTo>
                        <a:pt x="10" y="59"/>
                      </a:lnTo>
                      <a:lnTo>
                        <a:pt x="0" y="67"/>
                      </a:lnTo>
                      <a:lnTo>
                        <a:pt x="10" y="57"/>
                      </a:lnTo>
                      <a:lnTo>
                        <a:pt x="18" y="47"/>
                      </a:lnTo>
                      <a:lnTo>
                        <a:pt x="24" y="36"/>
                      </a:lnTo>
                      <a:lnTo>
                        <a:pt x="26" y="26"/>
                      </a:lnTo>
                      <a:lnTo>
                        <a:pt x="28" y="22"/>
                      </a:lnTo>
                      <a:lnTo>
                        <a:pt x="30" y="20"/>
                      </a:lnTo>
                      <a:lnTo>
                        <a:pt x="32" y="16"/>
                      </a:lnTo>
                      <a:lnTo>
                        <a:pt x="32" y="14"/>
                      </a:lnTo>
                      <a:lnTo>
                        <a:pt x="30" y="10"/>
                      </a:lnTo>
                      <a:lnTo>
                        <a:pt x="26" y="8"/>
                      </a:lnTo>
                      <a:lnTo>
                        <a:pt x="12" y="0"/>
                      </a:lnTo>
                      <a:lnTo>
                        <a:pt x="30" y="2"/>
                      </a:lnTo>
                      <a:lnTo>
                        <a:pt x="50" y="6"/>
                      </a:lnTo>
                      <a:lnTo>
                        <a:pt x="68" y="10"/>
                      </a:lnTo>
                      <a:lnTo>
                        <a:pt x="76" y="14"/>
                      </a:lnTo>
                      <a:lnTo>
                        <a:pt x="80" y="16"/>
                      </a:lnTo>
                      <a:close/>
                    </a:path>
                  </a:pathLst>
                </a:custGeom>
                <a:solidFill>
                  <a:srgbClr val="3F0000"/>
                </a:solidFill>
                <a:ln w="9525">
                  <a:noFill/>
                  <a:round/>
                  <a:headEnd/>
                  <a:tailEnd/>
                </a:ln>
              </p:spPr>
              <p:txBody>
                <a:bodyPr/>
                <a:lstStyle/>
                <a:p>
                  <a:endParaRPr lang="en-US"/>
                </a:p>
              </p:txBody>
            </p:sp>
            <p:sp>
              <p:nvSpPr>
                <p:cNvPr id="431425" name="Freeform 321"/>
                <p:cNvSpPr>
                  <a:spLocks/>
                </p:cNvSpPr>
                <p:nvPr/>
              </p:nvSpPr>
              <p:spPr bwMode="auto">
                <a:xfrm>
                  <a:off x="4196" y="659"/>
                  <a:ext cx="56" cy="114"/>
                </a:xfrm>
                <a:custGeom>
                  <a:avLst/>
                  <a:gdLst/>
                  <a:ahLst/>
                  <a:cxnLst>
                    <a:cxn ang="0">
                      <a:pos x="98" y="24"/>
                    </a:cxn>
                    <a:cxn ang="0">
                      <a:pos x="80" y="65"/>
                    </a:cxn>
                    <a:cxn ang="0">
                      <a:pos x="70" y="105"/>
                    </a:cxn>
                    <a:cxn ang="0">
                      <a:pos x="66" y="139"/>
                    </a:cxn>
                    <a:cxn ang="0">
                      <a:pos x="64" y="157"/>
                    </a:cxn>
                    <a:cxn ang="0">
                      <a:pos x="58" y="177"/>
                    </a:cxn>
                    <a:cxn ang="0">
                      <a:pos x="46" y="199"/>
                    </a:cxn>
                    <a:cxn ang="0">
                      <a:pos x="32" y="215"/>
                    </a:cxn>
                    <a:cxn ang="0">
                      <a:pos x="20" y="227"/>
                    </a:cxn>
                    <a:cxn ang="0">
                      <a:pos x="12" y="227"/>
                    </a:cxn>
                    <a:cxn ang="0">
                      <a:pos x="6" y="223"/>
                    </a:cxn>
                    <a:cxn ang="0">
                      <a:pos x="2" y="213"/>
                    </a:cxn>
                    <a:cxn ang="0">
                      <a:pos x="0" y="199"/>
                    </a:cxn>
                    <a:cxn ang="0">
                      <a:pos x="4" y="179"/>
                    </a:cxn>
                    <a:cxn ang="0">
                      <a:pos x="10" y="169"/>
                    </a:cxn>
                    <a:cxn ang="0">
                      <a:pos x="20" y="165"/>
                    </a:cxn>
                    <a:cxn ang="0">
                      <a:pos x="26" y="169"/>
                    </a:cxn>
                    <a:cxn ang="0">
                      <a:pos x="38" y="177"/>
                    </a:cxn>
                    <a:cxn ang="0">
                      <a:pos x="38" y="167"/>
                    </a:cxn>
                    <a:cxn ang="0">
                      <a:pos x="26" y="143"/>
                    </a:cxn>
                    <a:cxn ang="0">
                      <a:pos x="20" y="127"/>
                    </a:cxn>
                    <a:cxn ang="0">
                      <a:pos x="20" y="115"/>
                    </a:cxn>
                    <a:cxn ang="0">
                      <a:pos x="22" y="121"/>
                    </a:cxn>
                    <a:cxn ang="0">
                      <a:pos x="28" y="137"/>
                    </a:cxn>
                    <a:cxn ang="0">
                      <a:pos x="42" y="155"/>
                    </a:cxn>
                    <a:cxn ang="0">
                      <a:pos x="48" y="157"/>
                    </a:cxn>
                    <a:cxn ang="0">
                      <a:pos x="38" y="143"/>
                    </a:cxn>
                    <a:cxn ang="0">
                      <a:pos x="28" y="123"/>
                    </a:cxn>
                    <a:cxn ang="0">
                      <a:pos x="28" y="123"/>
                    </a:cxn>
                    <a:cxn ang="0">
                      <a:pos x="38" y="137"/>
                    </a:cxn>
                    <a:cxn ang="0">
                      <a:pos x="46" y="143"/>
                    </a:cxn>
                    <a:cxn ang="0">
                      <a:pos x="48" y="141"/>
                    </a:cxn>
                    <a:cxn ang="0">
                      <a:pos x="44" y="129"/>
                    </a:cxn>
                    <a:cxn ang="0">
                      <a:pos x="36" y="113"/>
                    </a:cxn>
                    <a:cxn ang="0">
                      <a:pos x="32" y="105"/>
                    </a:cxn>
                    <a:cxn ang="0">
                      <a:pos x="34" y="95"/>
                    </a:cxn>
                    <a:cxn ang="0">
                      <a:pos x="36" y="95"/>
                    </a:cxn>
                    <a:cxn ang="0">
                      <a:pos x="38" y="111"/>
                    </a:cxn>
                    <a:cxn ang="0">
                      <a:pos x="46" y="127"/>
                    </a:cxn>
                    <a:cxn ang="0">
                      <a:pos x="52" y="137"/>
                    </a:cxn>
                    <a:cxn ang="0">
                      <a:pos x="54" y="149"/>
                    </a:cxn>
                    <a:cxn ang="0">
                      <a:pos x="56" y="155"/>
                    </a:cxn>
                    <a:cxn ang="0">
                      <a:pos x="60" y="151"/>
                    </a:cxn>
                    <a:cxn ang="0">
                      <a:pos x="62" y="139"/>
                    </a:cxn>
                    <a:cxn ang="0">
                      <a:pos x="64" y="109"/>
                    </a:cxn>
                    <a:cxn ang="0">
                      <a:pos x="68" y="79"/>
                    </a:cxn>
                    <a:cxn ang="0">
                      <a:pos x="78" y="53"/>
                    </a:cxn>
                    <a:cxn ang="0">
                      <a:pos x="92" y="26"/>
                    </a:cxn>
                    <a:cxn ang="0">
                      <a:pos x="100" y="12"/>
                    </a:cxn>
                    <a:cxn ang="0">
                      <a:pos x="112" y="0"/>
                    </a:cxn>
                  </a:cxnLst>
                  <a:rect l="0" t="0" r="r" b="b"/>
                  <a:pathLst>
                    <a:path w="112" h="227">
                      <a:moveTo>
                        <a:pt x="112" y="2"/>
                      </a:moveTo>
                      <a:lnTo>
                        <a:pt x="98" y="24"/>
                      </a:lnTo>
                      <a:lnTo>
                        <a:pt x="88" y="43"/>
                      </a:lnTo>
                      <a:lnTo>
                        <a:pt x="80" y="65"/>
                      </a:lnTo>
                      <a:lnTo>
                        <a:pt x="74" y="85"/>
                      </a:lnTo>
                      <a:lnTo>
                        <a:pt x="70" y="105"/>
                      </a:lnTo>
                      <a:lnTo>
                        <a:pt x="68" y="123"/>
                      </a:lnTo>
                      <a:lnTo>
                        <a:pt x="66" y="139"/>
                      </a:lnTo>
                      <a:lnTo>
                        <a:pt x="64" y="151"/>
                      </a:lnTo>
                      <a:lnTo>
                        <a:pt x="64" y="157"/>
                      </a:lnTo>
                      <a:lnTo>
                        <a:pt x="62" y="163"/>
                      </a:lnTo>
                      <a:lnTo>
                        <a:pt x="58" y="177"/>
                      </a:lnTo>
                      <a:lnTo>
                        <a:pt x="54" y="187"/>
                      </a:lnTo>
                      <a:lnTo>
                        <a:pt x="46" y="199"/>
                      </a:lnTo>
                      <a:lnTo>
                        <a:pt x="40" y="207"/>
                      </a:lnTo>
                      <a:lnTo>
                        <a:pt x="32" y="215"/>
                      </a:lnTo>
                      <a:lnTo>
                        <a:pt x="22" y="225"/>
                      </a:lnTo>
                      <a:lnTo>
                        <a:pt x="20" y="227"/>
                      </a:lnTo>
                      <a:lnTo>
                        <a:pt x="16" y="227"/>
                      </a:lnTo>
                      <a:lnTo>
                        <a:pt x="12" y="227"/>
                      </a:lnTo>
                      <a:lnTo>
                        <a:pt x="8" y="225"/>
                      </a:lnTo>
                      <a:lnTo>
                        <a:pt x="6" y="223"/>
                      </a:lnTo>
                      <a:lnTo>
                        <a:pt x="4" y="219"/>
                      </a:lnTo>
                      <a:lnTo>
                        <a:pt x="2" y="213"/>
                      </a:lnTo>
                      <a:lnTo>
                        <a:pt x="0" y="207"/>
                      </a:lnTo>
                      <a:lnTo>
                        <a:pt x="0" y="199"/>
                      </a:lnTo>
                      <a:lnTo>
                        <a:pt x="2" y="189"/>
                      </a:lnTo>
                      <a:lnTo>
                        <a:pt x="4" y="179"/>
                      </a:lnTo>
                      <a:lnTo>
                        <a:pt x="8" y="171"/>
                      </a:lnTo>
                      <a:lnTo>
                        <a:pt x="10" y="169"/>
                      </a:lnTo>
                      <a:lnTo>
                        <a:pt x="14" y="167"/>
                      </a:lnTo>
                      <a:lnTo>
                        <a:pt x="20" y="165"/>
                      </a:lnTo>
                      <a:lnTo>
                        <a:pt x="22" y="167"/>
                      </a:lnTo>
                      <a:lnTo>
                        <a:pt x="26" y="169"/>
                      </a:lnTo>
                      <a:lnTo>
                        <a:pt x="36" y="177"/>
                      </a:lnTo>
                      <a:lnTo>
                        <a:pt x="38" y="177"/>
                      </a:lnTo>
                      <a:lnTo>
                        <a:pt x="38" y="173"/>
                      </a:lnTo>
                      <a:lnTo>
                        <a:pt x="38" y="167"/>
                      </a:lnTo>
                      <a:lnTo>
                        <a:pt x="36" y="159"/>
                      </a:lnTo>
                      <a:lnTo>
                        <a:pt x="26" y="143"/>
                      </a:lnTo>
                      <a:lnTo>
                        <a:pt x="22" y="133"/>
                      </a:lnTo>
                      <a:lnTo>
                        <a:pt x="20" y="127"/>
                      </a:lnTo>
                      <a:lnTo>
                        <a:pt x="20" y="123"/>
                      </a:lnTo>
                      <a:lnTo>
                        <a:pt x="20" y="115"/>
                      </a:lnTo>
                      <a:lnTo>
                        <a:pt x="22" y="117"/>
                      </a:lnTo>
                      <a:lnTo>
                        <a:pt x="22" y="121"/>
                      </a:lnTo>
                      <a:lnTo>
                        <a:pt x="24" y="127"/>
                      </a:lnTo>
                      <a:lnTo>
                        <a:pt x="28" y="137"/>
                      </a:lnTo>
                      <a:lnTo>
                        <a:pt x="36" y="149"/>
                      </a:lnTo>
                      <a:lnTo>
                        <a:pt x="42" y="155"/>
                      </a:lnTo>
                      <a:lnTo>
                        <a:pt x="48" y="159"/>
                      </a:lnTo>
                      <a:lnTo>
                        <a:pt x="48" y="157"/>
                      </a:lnTo>
                      <a:lnTo>
                        <a:pt x="46" y="153"/>
                      </a:lnTo>
                      <a:lnTo>
                        <a:pt x="38" y="143"/>
                      </a:lnTo>
                      <a:lnTo>
                        <a:pt x="30" y="131"/>
                      </a:lnTo>
                      <a:lnTo>
                        <a:pt x="28" y="123"/>
                      </a:lnTo>
                      <a:lnTo>
                        <a:pt x="26" y="115"/>
                      </a:lnTo>
                      <a:lnTo>
                        <a:pt x="28" y="123"/>
                      </a:lnTo>
                      <a:lnTo>
                        <a:pt x="32" y="129"/>
                      </a:lnTo>
                      <a:lnTo>
                        <a:pt x="38" y="137"/>
                      </a:lnTo>
                      <a:lnTo>
                        <a:pt x="44" y="143"/>
                      </a:lnTo>
                      <a:lnTo>
                        <a:pt x="46" y="143"/>
                      </a:lnTo>
                      <a:lnTo>
                        <a:pt x="48" y="143"/>
                      </a:lnTo>
                      <a:lnTo>
                        <a:pt x="48" y="141"/>
                      </a:lnTo>
                      <a:lnTo>
                        <a:pt x="48" y="139"/>
                      </a:lnTo>
                      <a:lnTo>
                        <a:pt x="44" y="129"/>
                      </a:lnTo>
                      <a:lnTo>
                        <a:pt x="40" y="121"/>
                      </a:lnTo>
                      <a:lnTo>
                        <a:pt x="36" y="113"/>
                      </a:lnTo>
                      <a:lnTo>
                        <a:pt x="32" y="109"/>
                      </a:lnTo>
                      <a:lnTo>
                        <a:pt x="32" y="105"/>
                      </a:lnTo>
                      <a:lnTo>
                        <a:pt x="32" y="101"/>
                      </a:lnTo>
                      <a:lnTo>
                        <a:pt x="34" y="95"/>
                      </a:lnTo>
                      <a:lnTo>
                        <a:pt x="36" y="93"/>
                      </a:lnTo>
                      <a:lnTo>
                        <a:pt x="36" y="95"/>
                      </a:lnTo>
                      <a:lnTo>
                        <a:pt x="36" y="105"/>
                      </a:lnTo>
                      <a:lnTo>
                        <a:pt x="38" y="111"/>
                      </a:lnTo>
                      <a:lnTo>
                        <a:pt x="42" y="119"/>
                      </a:lnTo>
                      <a:lnTo>
                        <a:pt x="46" y="127"/>
                      </a:lnTo>
                      <a:lnTo>
                        <a:pt x="50" y="135"/>
                      </a:lnTo>
                      <a:lnTo>
                        <a:pt x="52" y="137"/>
                      </a:lnTo>
                      <a:lnTo>
                        <a:pt x="54" y="141"/>
                      </a:lnTo>
                      <a:lnTo>
                        <a:pt x="54" y="149"/>
                      </a:lnTo>
                      <a:lnTo>
                        <a:pt x="54" y="153"/>
                      </a:lnTo>
                      <a:lnTo>
                        <a:pt x="56" y="155"/>
                      </a:lnTo>
                      <a:lnTo>
                        <a:pt x="58" y="153"/>
                      </a:lnTo>
                      <a:lnTo>
                        <a:pt x="60" y="151"/>
                      </a:lnTo>
                      <a:lnTo>
                        <a:pt x="60" y="147"/>
                      </a:lnTo>
                      <a:lnTo>
                        <a:pt x="62" y="139"/>
                      </a:lnTo>
                      <a:lnTo>
                        <a:pt x="62" y="125"/>
                      </a:lnTo>
                      <a:lnTo>
                        <a:pt x="64" y="109"/>
                      </a:lnTo>
                      <a:lnTo>
                        <a:pt x="66" y="91"/>
                      </a:lnTo>
                      <a:lnTo>
                        <a:pt x="68" y="79"/>
                      </a:lnTo>
                      <a:lnTo>
                        <a:pt x="72" y="67"/>
                      </a:lnTo>
                      <a:lnTo>
                        <a:pt x="78" y="53"/>
                      </a:lnTo>
                      <a:lnTo>
                        <a:pt x="84" y="39"/>
                      </a:lnTo>
                      <a:lnTo>
                        <a:pt x="92" y="26"/>
                      </a:lnTo>
                      <a:lnTo>
                        <a:pt x="96" y="18"/>
                      </a:lnTo>
                      <a:lnTo>
                        <a:pt x="100" y="12"/>
                      </a:lnTo>
                      <a:lnTo>
                        <a:pt x="110" y="0"/>
                      </a:lnTo>
                      <a:lnTo>
                        <a:pt x="112" y="0"/>
                      </a:lnTo>
                      <a:lnTo>
                        <a:pt x="112" y="2"/>
                      </a:lnTo>
                      <a:close/>
                    </a:path>
                  </a:pathLst>
                </a:custGeom>
                <a:solidFill>
                  <a:srgbClr val="3F0000"/>
                </a:solidFill>
                <a:ln w="9525">
                  <a:noFill/>
                  <a:round/>
                  <a:headEnd/>
                  <a:tailEnd/>
                </a:ln>
              </p:spPr>
              <p:txBody>
                <a:bodyPr/>
                <a:lstStyle/>
                <a:p>
                  <a:endParaRPr lang="en-US"/>
                </a:p>
              </p:txBody>
            </p:sp>
            <p:sp>
              <p:nvSpPr>
                <p:cNvPr id="431426" name="Freeform 322"/>
                <p:cNvSpPr>
                  <a:spLocks/>
                </p:cNvSpPr>
                <p:nvPr/>
              </p:nvSpPr>
              <p:spPr bwMode="auto">
                <a:xfrm>
                  <a:off x="4264" y="541"/>
                  <a:ext cx="142" cy="161"/>
                </a:xfrm>
                <a:custGeom>
                  <a:avLst/>
                  <a:gdLst/>
                  <a:ahLst/>
                  <a:cxnLst>
                    <a:cxn ang="0">
                      <a:pos x="259" y="175"/>
                    </a:cxn>
                    <a:cxn ang="0">
                      <a:pos x="239" y="141"/>
                    </a:cxn>
                    <a:cxn ang="0">
                      <a:pos x="249" y="129"/>
                    </a:cxn>
                    <a:cxn ang="0">
                      <a:pos x="261" y="101"/>
                    </a:cxn>
                    <a:cxn ang="0">
                      <a:pos x="261" y="91"/>
                    </a:cxn>
                    <a:cxn ang="0">
                      <a:pos x="261" y="67"/>
                    </a:cxn>
                    <a:cxn ang="0">
                      <a:pos x="259" y="61"/>
                    </a:cxn>
                    <a:cxn ang="0">
                      <a:pos x="247" y="51"/>
                    </a:cxn>
                    <a:cxn ang="0">
                      <a:pos x="241" y="51"/>
                    </a:cxn>
                    <a:cxn ang="0">
                      <a:pos x="233" y="61"/>
                    </a:cxn>
                    <a:cxn ang="0">
                      <a:pos x="224" y="73"/>
                    </a:cxn>
                    <a:cxn ang="0">
                      <a:pos x="202" y="61"/>
                    </a:cxn>
                    <a:cxn ang="0">
                      <a:pos x="158" y="31"/>
                    </a:cxn>
                    <a:cxn ang="0">
                      <a:pos x="130" y="15"/>
                    </a:cxn>
                    <a:cxn ang="0">
                      <a:pos x="102" y="6"/>
                    </a:cxn>
                    <a:cxn ang="0">
                      <a:pos x="74" y="0"/>
                    </a:cxn>
                    <a:cxn ang="0">
                      <a:pos x="54" y="0"/>
                    </a:cxn>
                    <a:cxn ang="0">
                      <a:pos x="38" y="6"/>
                    </a:cxn>
                    <a:cxn ang="0">
                      <a:pos x="22" y="13"/>
                    </a:cxn>
                    <a:cxn ang="0">
                      <a:pos x="10" y="23"/>
                    </a:cxn>
                    <a:cxn ang="0">
                      <a:pos x="2" y="35"/>
                    </a:cxn>
                    <a:cxn ang="0">
                      <a:pos x="0" y="51"/>
                    </a:cxn>
                    <a:cxn ang="0">
                      <a:pos x="6" y="87"/>
                    </a:cxn>
                    <a:cxn ang="0">
                      <a:pos x="10" y="107"/>
                    </a:cxn>
                    <a:cxn ang="0">
                      <a:pos x="12" y="115"/>
                    </a:cxn>
                    <a:cxn ang="0">
                      <a:pos x="14" y="143"/>
                    </a:cxn>
                    <a:cxn ang="0">
                      <a:pos x="16" y="145"/>
                    </a:cxn>
                    <a:cxn ang="0">
                      <a:pos x="22" y="149"/>
                    </a:cxn>
                    <a:cxn ang="0">
                      <a:pos x="24" y="151"/>
                    </a:cxn>
                    <a:cxn ang="0">
                      <a:pos x="32" y="177"/>
                    </a:cxn>
                    <a:cxn ang="0">
                      <a:pos x="44" y="201"/>
                    </a:cxn>
                    <a:cxn ang="0">
                      <a:pos x="52" y="223"/>
                    </a:cxn>
                    <a:cxn ang="0">
                      <a:pos x="66" y="243"/>
                    </a:cxn>
                    <a:cxn ang="0">
                      <a:pos x="84" y="271"/>
                    </a:cxn>
                    <a:cxn ang="0">
                      <a:pos x="94" y="294"/>
                    </a:cxn>
                    <a:cxn ang="0">
                      <a:pos x="100" y="302"/>
                    </a:cxn>
                    <a:cxn ang="0">
                      <a:pos x="104" y="304"/>
                    </a:cxn>
                    <a:cxn ang="0">
                      <a:pos x="120" y="304"/>
                    </a:cxn>
                    <a:cxn ang="0">
                      <a:pos x="136" y="304"/>
                    </a:cxn>
                    <a:cxn ang="0">
                      <a:pos x="148" y="302"/>
                    </a:cxn>
                    <a:cxn ang="0">
                      <a:pos x="170" y="306"/>
                    </a:cxn>
                    <a:cxn ang="0">
                      <a:pos x="186" y="318"/>
                    </a:cxn>
                    <a:cxn ang="0">
                      <a:pos x="198" y="322"/>
                    </a:cxn>
                    <a:cxn ang="0">
                      <a:pos x="210" y="316"/>
                    </a:cxn>
                    <a:cxn ang="0">
                      <a:pos x="231" y="292"/>
                    </a:cxn>
                    <a:cxn ang="0">
                      <a:pos x="261" y="249"/>
                    </a:cxn>
                    <a:cxn ang="0">
                      <a:pos x="285" y="211"/>
                    </a:cxn>
                  </a:cxnLst>
                  <a:rect l="0" t="0" r="r" b="b"/>
                  <a:pathLst>
                    <a:path w="285" h="322">
                      <a:moveTo>
                        <a:pt x="285" y="211"/>
                      </a:moveTo>
                      <a:lnTo>
                        <a:pt x="259" y="175"/>
                      </a:lnTo>
                      <a:lnTo>
                        <a:pt x="247" y="153"/>
                      </a:lnTo>
                      <a:lnTo>
                        <a:pt x="239" y="141"/>
                      </a:lnTo>
                      <a:lnTo>
                        <a:pt x="245" y="135"/>
                      </a:lnTo>
                      <a:lnTo>
                        <a:pt x="249" y="129"/>
                      </a:lnTo>
                      <a:lnTo>
                        <a:pt x="255" y="115"/>
                      </a:lnTo>
                      <a:lnTo>
                        <a:pt x="261" y="101"/>
                      </a:lnTo>
                      <a:lnTo>
                        <a:pt x="261" y="97"/>
                      </a:lnTo>
                      <a:lnTo>
                        <a:pt x="261" y="91"/>
                      </a:lnTo>
                      <a:lnTo>
                        <a:pt x="261" y="75"/>
                      </a:lnTo>
                      <a:lnTo>
                        <a:pt x="261" y="67"/>
                      </a:lnTo>
                      <a:lnTo>
                        <a:pt x="261" y="63"/>
                      </a:lnTo>
                      <a:lnTo>
                        <a:pt x="259" y="61"/>
                      </a:lnTo>
                      <a:lnTo>
                        <a:pt x="253" y="55"/>
                      </a:lnTo>
                      <a:lnTo>
                        <a:pt x="247" y="51"/>
                      </a:lnTo>
                      <a:lnTo>
                        <a:pt x="245" y="51"/>
                      </a:lnTo>
                      <a:lnTo>
                        <a:pt x="241" y="51"/>
                      </a:lnTo>
                      <a:lnTo>
                        <a:pt x="237" y="55"/>
                      </a:lnTo>
                      <a:lnTo>
                        <a:pt x="233" y="61"/>
                      </a:lnTo>
                      <a:lnTo>
                        <a:pt x="227" y="69"/>
                      </a:lnTo>
                      <a:lnTo>
                        <a:pt x="224" y="73"/>
                      </a:lnTo>
                      <a:lnTo>
                        <a:pt x="220" y="75"/>
                      </a:lnTo>
                      <a:lnTo>
                        <a:pt x="202" y="61"/>
                      </a:lnTo>
                      <a:lnTo>
                        <a:pt x="182" y="47"/>
                      </a:lnTo>
                      <a:lnTo>
                        <a:pt x="158" y="31"/>
                      </a:lnTo>
                      <a:lnTo>
                        <a:pt x="144" y="23"/>
                      </a:lnTo>
                      <a:lnTo>
                        <a:pt x="130" y="15"/>
                      </a:lnTo>
                      <a:lnTo>
                        <a:pt x="116" y="10"/>
                      </a:lnTo>
                      <a:lnTo>
                        <a:pt x="102" y="6"/>
                      </a:lnTo>
                      <a:lnTo>
                        <a:pt x="88" y="2"/>
                      </a:lnTo>
                      <a:lnTo>
                        <a:pt x="74" y="0"/>
                      </a:lnTo>
                      <a:lnTo>
                        <a:pt x="60" y="0"/>
                      </a:lnTo>
                      <a:lnTo>
                        <a:pt x="54" y="0"/>
                      </a:lnTo>
                      <a:lnTo>
                        <a:pt x="48" y="2"/>
                      </a:lnTo>
                      <a:lnTo>
                        <a:pt x="38" y="6"/>
                      </a:lnTo>
                      <a:lnTo>
                        <a:pt x="28" y="10"/>
                      </a:lnTo>
                      <a:lnTo>
                        <a:pt x="22" y="13"/>
                      </a:lnTo>
                      <a:lnTo>
                        <a:pt x="14" y="19"/>
                      </a:lnTo>
                      <a:lnTo>
                        <a:pt x="10" y="23"/>
                      </a:lnTo>
                      <a:lnTo>
                        <a:pt x="6" y="27"/>
                      </a:lnTo>
                      <a:lnTo>
                        <a:pt x="2" y="35"/>
                      </a:lnTo>
                      <a:lnTo>
                        <a:pt x="0" y="43"/>
                      </a:lnTo>
                      <a:lnTo>
                        <a:pt x="0" y="51"/>
                      </a:lnTo>
                      <a:lnTo>
                        <a:pt x="2" y="63"/>
                      </a:lnTo>
                      <a:lnTo>
                        <a:pt x="6" y="87"/>
                      </a:lnTo>
                      <a:lnTo>
                        <a:pt x="8" y="99"/>
                      </a:lnTo>
                      <a:lnTo>
                        <a:pt x="10" y="107"/>
                      </a:lnTo>
                      <a:lnTo>
                        <a:pt x="10" y="111"/>
                      </a:lnTo>
                      <a:lnTo>
                        <a:pt x="12" y="115"/>
                      </a:lnTo>
                      <a:lnTo>
                        <a:pt x="12" y="127"/>
                      </a:lnTo>
                      <a:lnTo>
                        <a:pt x="14" y="143"/>
                      </a:lnTo>
                      <a:lnTo>
                        <a:pt x="14" y="145"/>
                      </a:lnTo>
                      <a:lnTo>
                        <a:pt x="16" y="145"/>
                      </a:lnTo>
                      <a:lnTo>
                        <a:pt x="18" y="147"/>
                      </a:lnTo>
                      <a:lnTo>
                        <a:pt x="22" y="149"/>
                      </a:lnTo>
                      <a:lnTo>
                        <a:pt x="24" y="149"/>
                      </a:lnTo>
                      <a:lnTo>
                        <a:pt x="24" y="151"/>
                      </a:lnTo>
                      <a:lnTo>
                        <a:pt x="28" y="165"/>
                      </a:lnTo>
                      <a:lnTo>
                        <a:pt x="32" y="177"/>
                      </a:lnTo>
                      <a:lnTo>
                        <a:pt x="38" y="189"/>
                      </a:lnTo>
                      <a:lnTo>
                        <a:pt x="44" y="201"/>
                      </a:lnTo>
                      <a:lnTo>
                        <a:pt x="48" y="211"/>
                      </a:lnTo>
                      <a:lnTo>
                        <a:pt x="52" y="223"/>
                      </a:lnTo>
                      <a:lnTo>
                        <a:pt x="58" y="231"/>
                      </a:lnTo>
                      <a:lnTo>
                        <a:pt x="66" y="243"/>
                      </a:lnTo>
                      <a:lnTo>
                        <a:pt x="76" y="257"/>
                      </a:lnTo>
                      <a:lnTo>
                        <a:pt x="84" y="271"/>
                      </a:lnTo>
                      <a:lnTo>
                        <a:pt x="90" y="284"/>
                      </a:lnTo>
                      <a:lnTo>
                        <a:pt x="94" y="294"/>
                      </a:lnTo>
                      <a:lnTo>
                        <a:pt x="98" y="300"/>
                      </a:lnTo>
                      <a:lnTo>
                        <a:pt x="100" y="302"/>
                      </a:lnTo>
                      <a:lnTo>
                        <a:pt x="102" y="304"/>
                      </a:lnTo>
                      <a:lnTo>
                        <a:pt x="104" y="304"/>
                      </a:lnTo>
                      <a:lnTo>
                        <a:pt x="108" y="304"/>
                      </a:lnTo>
                      <a:lnTo>
                        <a:pt x="120" y="304"/>
                      </a:lnTo>
                      <a:lnTo>
                        <a:pt x="134" y="304"/>
                      </a:lnTo>
                      <a:lnTo>
                        <a:pt x="136" y="304"/>
                      </a:lnTo>
                      <a:lnTo>
                        <a:pt x="140" y="304"/>
                      </a:lnTo>
                      <a:lnTo>
                        <a:pt x="148" y="302"/>
                      </a:lnTo>
                      <a:lnTo>
                        <a:pt x="158" y="296"/>
                      </a:lnTo>
                      <a:lnTo>
                        <a:pt x="170" y="306"/>
                      </a:lnTo>
                      <a:lnTo>
                        <a:pt x="180" y="314"/>
                      </a:lnTo>
                      <a:lnTo>
                        <a:pt x="186" y="318"/>
                      </a:lnTo>
                      <a:lnTo>
                        <a:pt x="194" y="322"/>
                      </a:lnTo>
                      <a:lnTo>
                        <a:pt x="198" y="322"/>
                      </a:lnTo>
                      <a:lnTo>
                        <a:pt x="204" y="320"/>
                      </a:lnTo>
                      <a:lnTo>
                        <a:pt x="210" y="316"/>
                      </a:lnTo>
                      <a:lnTo>
                        <a:pt x="218" y="308"/>
                      </a:lnTo>
                      <a:lnTo>
                        <a:pt x="231" y="292"/>
                      </a:lnTo>
                      <a:lnTo>
                        <a:pt x="247" y="271"/>
                      </a:lnTo>
                      <a:lnTo>
                        <a:pt x="261" y="249"/>
                      </a:lnTo>
                      <a:lnTo>
                        <a:pt x="275" y="231"/>
                      </a:lnTo>
                      <a:lnTo>
                        <a:pt x="285" y="211"/>
                      </a:lnTo>
                      <a:close/>
                    </a:path>
                  </a:pathLst>
                </a:custGeom>
                <a:solidFill>
                  <a:srgbClr val="FFCCB3"/>
                </a:solidFill>
                <a:ln w="9525">
                  <a:noFill/>
                  <a:round/>
                  <a:headEnd/>
                  <a:tailEnd/>
                </a:ln>
              </p:spPr>
              <p:txBody>
                <a:bodyPr/>
                <a:lstStyle/>
                <a:p>
                  <a:endParaRPr lang="en-US"/>
                </a:p>
              </p:txBody>
            </p:sp>
            <p:sp>
              <p:nvSpPr>
                <p:cNvPr id="431427" name="Freeform 323"/>
                <p:cNvSpPr>
                  <a:spLocks/>
                </p:cNvSpPr>
                <p:nvPr/>
              </p:nvSpPr>
              <p:spPr bwMode="auto">
                <a:xfrm>
                  <a:off x="4264" y="541"/>
                  <a:ext cx="142" cy="161"/>
                </a:xfrm>
                <a:custGeom>
                  <a:avLst/>
                  <a:gdLst/>
                  <a:ahLst/>
                  <a:cxnLst>
                    <a:cxn ang="0">
                      <a:pos x="285" y="211"/>
                    </a:cxn>
                    <a:cxn ang="0">
                      <a:pos x="259" y="173"/>
                    </a:cxn>
                    <a:cxn ang="0">
                      <a:pos x="239" y="139"/>
                    </a:cxn>
                    <a:cxn ang="0">
                      <a:pos x="249" y="129"/>
                    </a:cxn>
                    <a:cxn ang="0">
                      <a:pos x="255" y="115"/>
                    </a:cxn>
                    <a:cxn ang="0">
                      <a:pos x="261" y="91"/>
                    </a:cxn>
                    <a:cxn ang="0">
                      <a:pos x="261" y="75"/>
                    </a:cxn>
                    <a:cxn ang="0">
                      <a:pos x="259" y="61"/>
                    </a:cxn>
                    <a:cxn ang="0">
                      <a:pos x="253" y="55"/>
                    </a:cxn>
                    <a:cxn ang="0">
                      <a:pos x="247" y="51"/>
                    </a:cxn>
                    <a:cxn ang="0">
                      <a:pos x="241" y="51"/>
                    </a:cxn>
                    <a:cxn ang="0">
                      <a:pos x="233" y="61"/>
                    </a:cxn>
                    <a:cxn ang="0">
                      <a:pos x="224" y="73"/>
                    </a:cxn>
                    <a:cxn ang="0">
                      <a:pos x="220" y="75"/>
                    </a:cxn>
                    <a:cxn ang="0">
                      <a:pos x="202" y="61"/>
                    </a:cxn>
                    <a:cxn ang="0">
                      <a:pos x="158" y="31"/>
                    </a:cxn>
                    <a:cxn ang="0">
                      <a:pos x="102" y="6"/>
                    </a:cxn>
                    <a:cxn ang="0">
                      <a:pos x="74" y="0"/>
                    </a:cxn>
                    <a:cxn ang="0">
                      <a:pos x="48" y="2"/>
                    </a:cxn>
                    <a:cxn ang="0">
                      <a:pos x="14" y="17"/>
                    </a:cxn>
                    <a:cxn ang="0">
                      <a:pos x="6" y="27"/>
                    </a:cxn>
                    <a:cxn ang="0">
                      <a:pos x="2" y="35"/>
                    </a:cxn>
                    <a:cxn ang="0">
                      <a:pos x="0" y="51"/>
                    </a:cxn>
                    <a:cxn ang="0">
                      <a:pos x="2" y="63"/>
                    </a:cxn>
                    <a:cxn ang="0">
                      <a:pos x="10" y="107"/>
                    </a:cxn>
                    <a:cxn ang="0">
                      <a:pos x="14" y="141"/>
                    </a:cxn>
                    <a:cxn ang="0">
                      <a:pos x="18" y="147"/>
                    </a:cxn>
                    <a:cxn ang="0">
                      <a:pos x="24" y="151"/>
                    </a:cxn>
                    <a:cxn ang="0">
                      <a:pos x="38" y="189"/>
                    </a:cxn>
                    <a:cxn ang="0">
                      <a:pos x="48" y="211"/>
                    </a:cxn>
                    <a:cxn ang="0">
                      <a:pos x="58" y="231"/>
                    </a:cxn>
                    <a:cxn ang="0">
                      <a:pos x="90" y="284"/>
                    </a:cxn>
                    <a:cxn ang="0">
                      <a:pos x="98" y="300"/>
                    </a:cxn>
                    <a:cxn ang="0">
                      <a:pos x="102" y="304"/>
                    </a:cxn>
                    <a:cxn ang="0">
                      <a:pos x="108" y="304"/>
                    </a:cxn>
                    <a:cxn ang="0">
                      <a:pos x="132" y="304"/>
                    </a:cxn>
                    <a:cxn ang="0">
                      <a:pos x="148" y="302"/>
                    </a:cxn>
                    <a:cxn ang="0">
                      <a:pos x="158" y="296"/>
                    </a:cxn>
                    <a:cxn ang="0">
                      <a:pos x="168" y="306"/>
                    </a:cxn>
                    <a:cxn ang="0">
                      <a:pos x="194" y="322"/>
                    </a:cxn>
                    <a:cxn ang="0">
                      <a:pos x="204" y="320"/>
                    </a:cxn>
                    <a:cxn ang="0">
                      <a:pos x="216" y="308"/>
                    </a:cxn>
                    <a:cxn ang="0">
                      <a:pos x="247" y="271"/>
                    </a:cxn>
                    <a:cxn ang="0">
                      <a:pos x="285" y="211"/>
                    </a:cxn>
                  </a:cxnLst>
                  <a:rect l="0" t="0" r="r" b="b"/>
                  <a:pathLst>
                    <a:path w="285" h="322">
                      <a:moveTo>
                        <a:pt x="285" y="211"/>
                      </a:moveTo>
                      <a:lnTo>
                        <a:pt x="259" y="173"/>
                      </a:lnTo>
                      <a:lnTo>
                        <a:pt x="239" y="139"/>
                      </a:lnTo>
                      <a:lnTo>
                        <a:pt x="249" y="129"/>
                      </a:lnTo>
                      <a:lnTo>
                        <a:pt x="255" y="115"/>
                      </a:lnTo>
                      <a:lnTo>
                        <a:pt x="261" y="91"/>
                      </a:lnTo>
                      <a:lnTo>
                        <a:pt x="261" y="75"/>
                      </a:lnTo>
                      <a:lnTo>
                        <a:pt x="259" y="61"/>
                      </a:lnTo>
                      <a:lnTo>
                        <a:pt x="253" y="55"/>
                      </a:lnTo>
                      <a:lnTo>
                        <a:pt x="247" y="51"/>
                      </a:lnTo>
                      <a:lnTo>
                        <a:pt x="241" y="51"/>
                      </a:lnTo>
                      <a:lnTo>
                        <a:pt x="233" y="61"/>
                      </a:lnTo>
                      <a:lnTo>
                        <a:pt x="224" y="73"/>
                      </a:lnTo>
                      <a:lnTo>
                        <a:pt x="220" y="75"/>
                      </a:lnTo>
                      <a:lnTo>
                        <a:pt x="202" y="61"/>
                      </a:lnTo>
                      <a:lnTo>
                        <a:pt x="158" y="31"/>
                      </a:lnTo>
                      <a:lnTo>
                        <a:pt x="102" y="6"/>
                      </a:lnTo>
                      <a:lnTo>
                        <a:pt x="74" y="0"/>
                      </a:lnTo>
                      <a:lnTo>
                        <a:pt x="48" y="2"/>
                      </a:lnTo>
                      <a:lnTo>
                        <a:pt x="14" y="17"/>
                      </a:lnTo>
                      <a:lnTo>
                        <a:pt x="6" y="27"/>
                      </a:lnTo>
                      <a:lnTo>
                        <a:pt x="2" y="35"/>
                      </a:lnTo>
                      <a:lnTo>
                        <a:pt x="0" y="51"/>
                      </a:lnTo>
                      <a:lnTo>
                        <a:pt x="2" y="63"/>
                      </a:lnTo>
                      <a:lnTo>
                        <a:pt x="10" y="107"/>
                      </a:lnTo>
                      <a:lnTo>
                        <a:pt x="14" y="141"/>
                      </a:lnTo>
                      <a:lnTo>
                        <a:pt x="18" y="147"/>
                      </a:lnTo>
                      <a:lnTo>
                        <a:pt x="24" y="151"/>
                      </a:lnTo>
                      <a:lnTo>
                        <a:pt x="38" y="189"/>
                      </a:lnTo>
                      <a:lnTo>
                        <a:pt x="48" y="211"/>
                      </a:lnTo>
                      <a:lnTo>
                        <a:pt x="58" y="231"/>
                      </a:lnTo>
                      <a:lnTo>
                        <a:pt x="90" y="284"/>
                      </a:lnTo>
                      <a:lnTo>
                        <a:pt x="98" y="300"/>
                      </a:lnTo>
                      <a:lnTo>
                        <a:pt x="102" y="304"/>
                      </a:lnTo>
                      <a:lnTo>
                        <a:pt x="108" y="304"/>
                      </a:lnTo>
                      <a:lnTo>
                        <a:pt x="132" y="304"/>
                      </a:lnTo>
                      <a:lnTo>
                        <a:pt x="148" y="302"/>
                      </a:lnTo>
                      <a:lnTo>
                        <a:pt x="158" y="296"/>
                      </a:lnTo>
                      <a:lnTo>
                        <a:pt x="168" y="306"/>
                      </a:lnTo>
                      <a:lnTo>
                        <a:pt x="194" y="322"/>
                      </a:lnTo>
                      <a:lnTo>
                        <a:pt x="204" y="320"/>
                      </a:lnTo>
                      <a:lnTo>
                        <a:pt x="216" y="308"/>
                      </a:lnTo>
                      <a:lnTo>
                        <a:pt x="247" y="271"/>
                      </a:lnTo>
                      <a:lnTo>
                        <a:pt x="285" y="211"/>
                      </a:lnTo>
                    </a:path>
                  </a:pathLst>
                </a:custGeom>
                <a:noFill/>
                <a:ln w="1588">
                  <a:solidFill>
                    <a:srgbClr val="000000"/>
                  </a:solidFill>
                  <a:prstDash val="solid"/>
                  <a:round/>
                  <a:headEnd/>
                  <a:tailEnd/>
                </a:ln>
              </p:spPr>
              <p:txBody>
                <a:bodyPr/>
                <a:lstStyle/>
                <a:p>
                  <a:endParaRPr lang="en-US"/>
                </a:p>
              </p:txBody>
            </p:sp>
            <p:sp>
              <p:nvSpPr>
                <p:cNvPr id="431428" name="Freeform 324"/>
                <p:cNvSpPr>
                  <a:spLocks/>
                </p:cNvSpPr>
                <p:nvPr/>
              </p:nvSpPr>
              <p:spPr bwMode="auto">
                <a:xfrm>
                  <a:off x="4342" y="612"/>
                  <a:ext cx="64" cy="90"/>
                </a:xfrm>
                <a:custGeom>
                  <a:avLst/>
                  <a:gdLst/>
                  <a:ahLst/>
                  <a:cxnLst>
                    <a:cxn ang="0">
                      <a:pos x="0" y="155"/>
                    </a:cxn>
                    <a:cxn ang="0">
                      <a:pos x="12" y="165"/>
                    </a:cxn>
                    <a:cxn ang="0">
                      <a:pos x="22" y="173"/>
                    </a:cxn>
                    <a:cxn ang="0">
                      <a:pos x="28" y="177"/>
                    </a:cxn>
                    <a:cxn ang="0">
                      <a:pos x="36" y="181"/>
                    </a:cxn>
                    <a:cxn ang="0">
                      <a:pos x="40" y="181"/>
                    </a:cxn>
                    <a:cxn ang="0">
                      <a:pos x="46" y="179"/>
                    </a:cxn>
                    <a:cxn ang="0">
                      <a:pos x="52" y="175"/>
                    </a:cxn>
                    <a:cxn ang="0">
                      <a:pos x="60" y="167"/>
                    </a:cxn>
                    <a:cxn ang="0">
                      <a:pos x="73" y="151"/>
                    </a:cxn>
                    <a:cxn ang="0">
                      <a:pos x="89" y="130"/>
                    </a:cxn>
                    <a:cxn ang="0">
                      <a:pos x="103" y="108"/>
                    </a:cxn>
                    <a:cxn ang="0">
                      <a:pos x="117" y="90"/>
                    </a:cxn>
                    <a:cxn ang="0">
                      <a:pos x="127" y="70"/>
                    </a:cxn>
                    <a:cxn ang="0">
                      <a:pos x="101" y="34"/>
                    </a:cxn>
                    <a:cxn ang="0">
                      <a:pos x="89" y="12"/>
                    </a:cxn>
                    <a:cxn ang="0">
                      <a:pos x="81" y="0"/>
                    </a:cxn>
                    <a:cxn ang="0">
                      <a:pos x="89" y="18"/>
                    </a:cxn>
                    <a:cxn ang="0">
                      <a:pos x="93" y="28"/>
                    </a:cxn>
                    <a:cxn ang="0">
                      <a:pos x="95" y="42"/>
                    </a:cxn>
                    <a:cxn ang="0">
                      <a:pos x="97" y="54"/>
                    </a:cxn>
                    <a:cxn ang="0">
                      <a:pos x="97" y="62"/>
                    </a:cxn>
                    <a:cxn ang="0">
                      <a:pos x="97" y="68"/>
                    </a:cxn>
                    <a:cxn ang="0">
                      <a:pos x="95" y="82"/>
                    </a:cxn>
                    <a:cxn ang="0">
                      <a:pos x="91" y="88"/>
                    </a:cxn>
                    <a:cxn ang="0">
                      <a:pos x="89" y="96"/>
                    </a:cxn>
                    <a:cxn ang="0">
                      <a:pos x="81" y="104"/>
                    </a:cxn>
                    <a:cxn ang="0">
                      <a:pos x="79" y="106"/>
                    </a:cxn>
                    <a:cxn ang="0">
                      <a:pos x="75" y="108"/>
                    </a:cxn>
                    <a:cxn ang="0">
                      <a:pos x="71" y="106"/>
                    </a:cxn>
                    <a:cxn ang="0">
                      <a:pos x="69" y="100"/>
                    </a:cxn>
                    <a:cxn ang="0">
                      <a:pos x="68" y="94"/>
                    </a:cxn>
                    <a:cxn ang="0">
                      <a:pos x="68" y="84"/>
                    </a:cxn>
                    <a:cxn ang="0">
                      <a:pos x="69" y="76"/>
                    </a:cxn>
                    <a:cxn ang="0">
                      <a:pos x="71" y="68"/>
                    </a:cxn>
                    <a:cxn ang="0">
                      <a:pos x="73" y="62"/>
                    </a:cxn>
                    <a:cxn ang="0">
                      <a:pos x="73" y="54"/>
                    </a:cxn>
                    <a:cxn ang="0">
                      <a:pos x="71" y="38"/>
                    </a:cxn>
                    <a:cxn ang="0">
                      <a:pos x="68" y="20"/>
                    </a:cxn>
                    <a:cxn ang="0">
                      <a:pos x="64" y="8"/>
                    </a:cxn>
                    <a:cxn ang="0">
                      <a:pos x="64" y="22"/>
                    </a:cxn>
                    <a:cxn ang="0">
                      <a:pos x="64" y="38"/>
                    </a:cxn>
                    <a:cxn ang="0">
                      <a:pos x="60" y="54"/>
                    </a:cxn>
                    <a:cxn ang="0">
                      <a:pos x="56" y="72"/>
                    </a:cxn>
                    <a:cxn ang="0">
                      <a:pos x="50" y="88"/>
                    </a:cxn>
                    <a:cxn ang="0">
                      <a:pos x="44" y="106"/>
                    </a:cxn>
                    <a:cxn ang="0">
                      <a:pos x="34" y="120"/>
                    </a:cxn>
                    <a:cxn ang="0">
                      <a:pos x="24" y="133"/>
                    </a:cxn>
                    <a:cxn ang="0">
                      <a:pos x="16" y="143"/>
                    </a:cxn>
                    <a:cxn ang="0">
                      <a:pos x="10" y="149"/>
                    </a:cxn>
                    <a:cxn ang="0">
                      <a:pos x="0" y="155"/>
                    </a:cxn>
                  </a:cxnLst>
                  <a:rect l="0" t="0" r="r" b="b"/>
                  <a:pathLst>
                    <a:path w="127" h="181">
                      <a:moveTo>
                        <a:pt x="0" y="155"/>
                      </a:moveTo>
                      <a:lnTo>
                        <a:pt x="12" y="165"/>
                      </a:lnTo>
                      <a:lnTo>
                        <a:pt x="22" y="173"/>
                      </a:lnTo>
                      <a:lnTo>
                        <a:pt x="28" y="177"/>
                      </a:lnTo>
                      <a:lnTo>
                        <a:pt x="36" y="181"/>
                      </a:lnTo>
                      <a:lnTo>
                        <a:pt x="40" y="181"/>
                      </a:lnTo>
                      <a:lnTo>
                        <a:pt x="46" y="179"/>
                      </a:lnTo>
                      <a:lnTo>
                        <a:pt x="52" y="175"/>
                      </a:lnTo>
                      <a:lnTo>
                        <a:pt x="60" y="167"/>
                      </a:lnTo>
                      <a:lnTo>
                        <a:pt x="73" y="151"/>
                      </a:lnTo>
                      <a:lnTo>
                        <a:pt x="89" y="130"/>
                      </a:lnTo>
                      <a:lnTo>
                        <a:pt x="103" y="108"/>
                      </a:lnTo>
                      <a:lnTo>
                        <a:pt x="117" y="90"/>
                      </a:lnTo>
                      <a:lnTo>
                        <a:pt x="127" y="70"/>
                      </a:lnTo>
                      <a:lnTo>
                        <a:pt x="101" y="34"/>
                      </a:lnTo>
                      <a:lnTo>
                        <a:pt x="89" y="12"/>
                      </a:lnTo>
                      <a:lnTo>
                        <a:pt x="81" y="0"/>
                      </a:lnTo>
                      <a:lnTo>
                        <a:pt x="89" y="18"/>
                      </a:lnTo>
                      <a:lnTo>
                        <a:pt x="93" y="28"/>
                      </a:lnTo>
                      <a:lnTo>
                        <a:pt x="95" y="42"/>
                      </a:lnTo>
                      <a:lnTo>
                        <a:pt x="97" y="54"/>
                      </a:lnTo>
                      <a:lnTo>
                        <a:pt x="97" y="62"/>
                      </a:lnTo>
                      <a:lnTo>
                        <a:pt x="97" y="68"/>
                      </a:lnTo>
                      <a:lnTo>
                        <a:pt x="95" y="82"/>
                      </a:lnTo>
                      <a:lnTo>
                        <a:pt x="91" y="88"/>
                      </a:lnTo>
                      <a:lnTo>
                        <a:pt x="89" y="96"/>
                      </a:lnTo>
                      <a:lnTo>
                        <a:pt x="81" y="104"/>
                      </a:lnTo>
                      <a:lnTo>
                        <a:pt x="79" y="106"/>
                      </a:lnTo>
                      <a:lnTo>
                        <a:pt x="75" y="108"/>
                      </a:lnTo>
                      <a:lnTo>
                        <a:pt x="71" y="106"/>
                      </a:lnTo>
                      <a:lnTo>
                        <a:pt x="69" y="100"/>
                      </a:lnTo>
                      <a:lnTo>
                        <a:pt x="68" y="94"/>
                      </a:lnTo>
                      <a:lnTo>
                        <a:pt x="68" y="84"/>
                      </a:lnTo>
                      <a:lnTo>
                        <a:pt x="69" y="76"/>
                      </a:lnTo>
                      <a:lnTo>
                        <a:pt x="71" y="68"/>
                      </a:lnTo>
                      <a:lnTo>
                        <a:pt x="73" y="62"/>
                      </a:lnTo>
                      <a:lnTo>
                        <a:pt x="73" y="54"/>
                      </a:lnTo>
                      <a:lnTo>
                        <a:pt x="71" y="38"/>
                      </a:lnTo>
                      <a:lnTo>
                        <a:pt x="68" y="20"/>
                      </a:lnTo>
                      <a:lnTo>
                        <a:pt x="64" y="8"/>
                      </a:lnTo>
                      <a:lnTo>
                        <a:pt x="64" y="22"/>
                      </a:lnTo>
                      <a:lnTo>
                        <a:pt x="64" y="38"/>
                      </a:lnTo>
                      <a:lnTo>
                        <a:pt x="60" y="54"/>
                      </a:lnTo>
                      <a:lnTo>
                        <a:pt x="56" y="72"/>
                      </a:lnTo>
                      <a:lnTo>
                        <a:pt x="50" y="88"/>
                      </a:lnTo>
                      <a:lnTo>
                        <a:pt x="44" y="106"/>
                      </a:lnTo>
                      <a:lnTo>
                        <a:pt x="34" y="120"/>
                      </a:lnTo>
                      <a:lnTo>
                        <a:pt x="24" y="133"/>
                      </a:lnTo>
                      <a:lnTo>
                        <a:pt x="16" y="143"/>
                      </a:lnTo>
                      <a:lnTo>
                        <a:pt x="10" y="149"/>
                      </a:lnTo>
                      <a:lnTo>
                        <a:pt x="0" y="155"/>
                      </a:lnTo>
                      <a:close/>
                    </a:path>
                  </a:pathLst>
                </a:custGeom>
                <a:solidFill>
                  <a:srgbClr val="C7877A"/>
                </a:solidFill>
                <a:ln w="9525">
                  <a:noFill/>
                  <a:round/>
                  <a:headEnd/>
                  <a:tailEnd/>
                </a:ln>
              </p:spPr>
              <p:txBody>
                <a:bodyPr/>
                <a:lstStyle/>
                <a:p>
                  <a:endParaRPr lang="en-US"/>
                </a:p>
              </p:txBody>
            </p:sp>
            <p:sp>
              <p:nvSpPr>
                <p:cNvPr id="431429" name="Freeform 325"/>
                <p:cNvSpPr>
                  <a:spLocks/>
                </p:cNvSpPr>
                <p:nvPr/>
              </p:nvSpPr>
              <p:spPr bwMode="auto">
                <a:xfrm>
                  <a:off x="4342" y="612"/>
                  <a:ext cx="64" cy="90"/>
                </a:xfrm>
                <a:custGeom>
                  <a:avLst/>
                  <a:gdLst/>
                  <a:ahLst/>
                  <a:cxnLst>
                    <a:cxn ang="0">
                      <a:pos x="81" y="0"/>
                    </a:cxn>
                    <a:cxn ang="0">
                      <a:pos x="85" y="4"/>
                    </a:cxn>
                    <a:cxn ang="0">
                      <a:pos x="89" y="12"/>
                    </a:cxn>
                    <a:cxn ang="0">
                      <a:pos x="101" y="34"/>
                    </a:cxn>
                    <a:cxn ang="0">
                      <a:pos x="127" y="70"/>
                    </a:cxn>
                    <a:cxn ang="0">
                      <a:pos x="117" y="90"/>
                    </a:cxn>
                    <a:cxn ang="0">
                      <a:pos x="89" y="130"/>
                    </a:cxn>
                    <a:cxn ang="0">
                      <a:pos x="73" y="151"/>
                    </a:cxn>
                    <a:cxn ang="0">
                      <a:pos x="60" y="167"/>
                    </a:cxn>
                    <a:cxn ang="0">
                      <a:pos x="52" y="175"/>
                    </a:cxn>
                    <a:cxn ang="0">
                      <a:pos x="46" y="179"/>
                    </a:cxn>
                    <a:cxn ang="0">
                      <a:pos x="40" y="181"/>
                    </a:cxn>
                    <a:cxn ang="0">
                      <a:pos x="38" y="181"/>
                    </a:cxn>
                    <a:cxn ang="0">
                      <a:pos x="36" y="181"/>
                    </a:cxn>
                    <a:cxn ang="0">
                      <a:pos x="22" y="173"/>
                    </a:cxn>
                    <a:cxn ang="0">
                      <a:pos x="12" y="165"/>
                    </a:cxn>
                    <a:cxn ang="0">
                      <a:pos x="4" y="159"/>
                    </a:cxn>
                    <a:cxn ang="0">
                      <a:pos x="0" y="155"/>
                    </a:cxn>
                    <a:cxn ang="0">
                      <a:pos x="10" y="149"/>
                    </a:cxn>
                    <a:cxn ang="0">
                      <a:pos x="16" y="143"/>
                    </a:cxn>
                    <a:cxn ang="0">
                      <a:pos x="24" y="133"/>
                    </a:cxn>
                    <a:cxn ang="0">
                      <a:pos x="36" y="120"/>
                    </a:cxn>
                    <a:cxn ang="0">
                      <a:pos x="46" y="106"/>
                    </a:cxn>
                    <a:cxn ang="0">
                      <a:pos x="52" y="92"/>
                    </a:cxn>
                    <a:cxn ang="0">
                      <a:pos x="58" y="76"/>
                    </a:cxn>
                    <a:cxn ang="0">
                      <a:pos x="62" y="60"/>
                    </a:cxn>
                    <a:cxn ang="0">
                      <a:pos x="64" y="44"/>
                    </a:cxn>
                    <a:cxn ang="0">
                      <a:pos x="66" y="26"/>
                    </a:cxn>
                    <a:cxn ang="0">
                      <a:pos x="64" y="8"/>
                    </a:cxn>
                    <a:cxn ang="0">
                      <a:pos x="68" y="26"/>
                    </a:cxn>
                    <a:cxn ang="0">
                      <a:pos x="68" y="40"/>
                    </a:cxn>
                    <a:cxn ang="0">
                      <a:pos x="68" y="52"/>
                    </a:cxn>
                    <a:cxn ang="0">
                      <a:pos x="66" y="64"/>
                    </a:cxn>
                    <a:cxn ang="0">
                      <a:pos x="64" y="74"/>
                    </a:cxn>
                    <a:cxn ang="0">
                      <a:pos x="62" y="82"/>
                    </a:cxn>
                    <a:cxn ang="0">
                      <a:pos x="54" y="100"/>
                    </a:cxn>
                    <a:cxn ang="0">
                      <a:pos x="48" y="114"/>
                    </a:cxn>
                    <a:cxn ang="0">
                      <a:pos x="42" y="126"/>
                    </a:cxn>
                    <a:cxn ang="0">
                      <a:pos x="30" y="143"/>
                    </a:cxn>
                    <a:cxn ang="0">
                      <a:pos x="28" y="149"/>
                    </a:cxn>
                    <a:cxn ang="0">
                      <a:pos x="28" y="151"/>
                    </a:cxn>
                    <a:cxn ang="0">
                      <a:pos x="30" y="151"/>
                    </a:cxn>
                    <a:cxn ang="0">
                      <a:pos x="38" y="145"/>
                    </a:cxn>
                    <a:cxn ang="0">
                      <a:pos x="56" y="133"/>
                    </a:cxn>
                    <a:cxn ang="0">
                      <a:pos x="71" y="120"/>
                    </a:cxn>
                    <a:cxn ang="0">
                      <a:pos x="77" y="114"/>
                    </a:cxn>
                    <a:cxn ang="0">
                      <a:pos x="85" y="108"/>
                    </a:cxn>
                    <a:cxn ang="0">
                      <a:pos x="95" y="94"/>
                    </a:cxn>
                    <a:cxn ang="0">
                      <a:pos x="101" y="84"/>
                    </a:cxn>
                    <a:cxn ang="0">
                      <a:pos x="105" y="74"/>
                    </a:cxn>
                    <a:cxn ang="0">
                      <a:pos x="107" y="66"/>
                    </a:cxn>
                    <a:cxn ang="0">
                      <a:pos x="105" y="60"/>
                    </a:cxn>
                    <a:cxn ang="0">
                      <a:pos x="105" y="56"/>
                    </a:cxn>
                    <a:cxn ang="0">
                      <a:pos x="103" y="44"/>
                    </a:cxn>
                    <a:cxn ang="0">
                      <a:pos x="97" y="32"/>
                    </a:cxn>
                    <a:cxn ang="0">
                      <a:pos x="81" y="0"/>
                    </a:cxn>
                  </a:cxnLst>
                  <a:rect l="0" t="0" r="r" b="b"/>
                  <a:pathLst>
                    <a:path w="127" h="181">
                      <a:moveTo>
                        <a:pt x="81" y="0"/>
                      </a:moveTo>
                      <a:lnTo>
                        <a:pt x="85" y="4"/>
                      </a:lnTo>
                      <a:lnTo>
                        <a:pt x="89" y="12"/>
                      </a:lnTo>
                      <a:lnTo>
                        <a:pt x="101" y="34"/>
                      </a:lnTo>
                      <a:lnTo>
                        <a:pt x="127" y="70"/>
                      </a:lnTo>
                      <a:lnTo>
                        <a:pt x="117" y="90"/>
                      </a:lnTo>
                      <a:lnTo>
                        <a:pt x="89" y="130"/>
                      </a:lnTo>
                      <a:lnTo>
                        <a:pt x="73" y="151"/>
                      </a:lnTo>
                      <a:lnTo>
                        <a:pt x="60" y="167"/>
                      </a:lnTo>
                      <a:lnTo>
                        <a:pt x="52" y="175"/>
                      </a:lnTo>
                      <a:lnTo>
                        <a:pt x="46" y="179"/>
                      </a:lnTo>
                      <a:lnTo>
                        <a:pt x="40" y="181"/>
                      </a:lnTo>
                      <a:lnTo>
                        <a:pt x="38" y="181"/>
                      </a:lnTo>
                      <a:lnTo>
                        <a:pt x="36" y="181"/>
                      </a:lnTo>
                      <a:lnTo>
                        <a:pt x="22" y="173"/>
                      </a:lnTo>
                      <a:lnTo>
                        <a:pt x="12" y="165"/>
                      </a:lnTo>
                      <a:lnTo>
                        <a:pt x="4" y="159"/>
                      </a:lnTo>
                      <a:lnTo>
                        <a:pt x="0" y="155"/>
                      </a:lnTo>
                      <a:lnTo>
                        <a:pt x="10" y="149"/>
                      </a:lnTo>
                      <a:lnTo>
                        <a:pt x="16" y="143"/>
                      </a:lnTo>
                      <a:lnTo>
                        <a:pt x="24" y="133"/>
                      </a:lnTo>
                      <a:lnTo>
                        <a:pt x="36" y="120"/>
                      </a:lnTo>
                      <a:lnTo>
                        <a:pt x="46" y="106"/>
                      </a:lnTo>
                      <a:lnTo>
                        <a:pt x="52" y="92"/>
                      </a:lnTo>
                      <a:lnTo>
                        <a:pt x="58" y="76"/>
                      </a:lnTo>
                      <a:lnTo>
                        <a:pt x="62" y="60"/>
                      </a:lnTo>
                      <a:lnTo>
                        <a:pt x="64" y="44"/>
                      </a:lnTo>
                      <a:lnTo>
                        <a:pt x="66" y="26"/>
                      </a:lnTo>
                      <a:lnTo>
                        <a:pt x="64" y="8"/>
                      </a:lnTo>
                      <a:lnTo>
                        <a:pt x="68" y="26"/>
                      </a:lnTo>
                      <a:lnTo>
                        <a:pt x="68" y="40"/>
                      </a:lnTo>
                      <a:lnTo>
                        <a:pt x="68" y="52"/>
                      </a:lnTo>
                      <a:lnTo>
                        <a:pt x="66" y="64"/>
                      </a:lnTo>
                      <a:lnTo>
                        <a:pt x="64" y="74"/>
                      </a:lnTo>
                      <a:lnTo>
                        <a:pt x="62" y="82"/>
                      </a:lnTo>
                      <a:lnTo>
                        <a:pt x="54" y="100"/>
                      </a:lnTo>
                      <a:lnTo>
                        <a:pt x="48" y="114"/>
                      </a:lnTo>
                      <a:lnTo>
                        <a:pt x="42" y="126"/>
                      </a:lnTo>
                      <a:lnTo>
                        <a:pt x="30" y="143"/>
                      </a:lnTo>
                      <a:lnTo>
                        <a:pt x="28" y="149"/>
                      </a:lnTo>
                      <a:lnTo>
                        <a:pt x="28" y="151"/>
                      </a:lnTo>
                      <a:lnTo>
                        <a:pt x="30" y="151"/>
                      </a:lnTo>
                      <a:lnTo>
                        <a:pt x="38" y="145"/>
                      </a:lnTo>
                      <a:lnTo>
                        <a:pt x="56" y="133"/>
                      </a:lnTo>
                      <a:lnTo>
                        <a:pt x="71" y="120"/>
                      </a:lnTo>
                      <a:lnTo>
                        <a:pt x="77" y="114"/>
                      </a:lnTo>
                      <a:lnTo>
                        <a:pt x="85" y="108"/>
                      </a:lnTo>
                      <a:lnTo>
                        <a:pt x="95" y="94"/>
                      </a:lnTo>
                      <a:lnTo>
                        <a:pt x="101" y="84"/>
                      </a:lnTo>
                      <a:lnTo>
                        <a:pt x="105" y="74"/>
                      </a:lnTo>
                      <a:lnTo>
                        <a:pt x="107" y="66"/>
                      </a:lnTo>
                      <a:lnTo>
                        <a:pt x="105" y="60"/>
                      </a:lnTo>
                      <a:lnTo>
                        <a:pt x="105" y="56"/>
                      </a:lnTo>
                      <a:lnTo>
                        <a:pt x="103" y="44"/>
                      </a:lnTo>
                      <a:lnTo>
                        <a:pt x="97" y="32"/>
                      </a:lnTo>
                      <a:lnTo>
                        <a:pt x="81" y="0"/>
                      </a:lnTo>
                      <a:close/>
                    </a:path>
                  </a:pathLst>
                </a:custGeom>
                <a:solidFill>
                  <a:srgbClr val="B3664C"/>
                </a:solidFill>
                <a:ln w="9525">
                  <a:noFill/>
                  <a:round/>
                  <a:headEnd/>
                  <a:tailEnd/>
                </a:ln>
              </p:spPr>
              <p:txBody>
                <a:bodyPr/>
                <a:lstStyle/>
                <a:p>
                  <a:endParaRPr lang="en-US"/>
                </a:p>
              </p:txBody>
            </p:sp>
            <p:sp>
              <p:nvSpPr>
                <p:cNvPr id="431430" name="Freeform 326"/>
                <p:cNvSpPr>
                  <a:spLocks/>
                </p:cNvSpPr>
                <p:nvPr/>
              </p:nvSpPr>
              <p:spPr bwMode="auto">
                <a:xfrm>
                  <a:off x="4342" y="612"/>
                  <a:ext cx="64" cy="90"/>
                </a:xfrm>
                <a:custGeom>
                  <a:avLst/>
                  <a:gdLst/>
                  <a:ahLst/>
                  <a:cxnLst>
                    <a:cxn ang="0">
                      <a:pos x="81" y="0"/>
                    </a:cxn>
                    <a:cxn ang="0">
                      <a:pos x="85" y="4"/>
                    </a:cxn>
                    <a:cxn ang="0">
                      <a:pos x="89" y="12"/>
                    </a:cxn>
                    <a:cxn ang="0">
                      <a:pos x="101" y="34"/>
                    </a:cxn>
                    <a:cxn ang="0">
                      <a:pos x="127" y="70"/>
                    </a:cxn>
                    <a:cxn ang="0">
                      <a:pos x="117" y="90"/>
                    </a:cxn>
                    <a:cxn ang="0">
                      <a:pos x="89" y="130"/>
                    </a:cxn>
                    <a:cxn ang="0">
                      <a:pos x="73" y="151"/>
                    </a:cxn>
                    <a:cxn ang="0">
                      <a:pos x="60" y="167"/>
                    </a:cxn>
                    <a:cxn ang="0">
                      <a:pos x="52" y="175"/>
                    </a:cxn>
                    <a:cxn ang="0">
                      <a:pos x="46" y="179"/>
                    </a:cxn>
                    <a:cxn ang="0">
                      <a:pos x="40" y="181"/>
                    </a:cxn>
                    <a:cxn ang="0">
                      <a:pos x="38" y="181"/>
                    </a:cxn>
                    <a:cxn ang="0">
                      <a:pos x="36" y="181"/>
                    </a:cxn>
                    <a:cxn ang="0">
                      <a:pos x="22" y="173"/>
                    </a:cxn>
                    <a:cxn ang="0">
                      <a:pos x="12" y="165"/>
                    </a:cxn>
                    <a:cxn ang="0">
                      <a:pos x="4" y="159"/>
                    </a:cxn>
                    <a:cxn ang="0">
                      <a:pos x="0" y="155"/>
                    </a:cxn>
                    <a:cxn ang="0">
                      <a:pos x="10" y="149"/>
                    </a:cxn>
                    <a:cxn ang="0">
                      <a:pos x="16" y="143"/>
                    </a:cxn>
                    <a:cxn ang="0">
                      <a:pos x="24" y="133"/>
                    </a:cxn>
                    <a:cxn ang="0">
                      <a:pos x="18" y="143"/>
                    </a:cxn>
                    <a:cxn ang="0">
                      <a:pos x="12" y="149"/>
                    </a:cxn>
                    <a:cxn ang="0">
                      <a:pos x="10" y="153"/>
                    </a:cxn>
                    <a:cxn ang="0">
                      <a:pos x="10" y="155"/>
                    </a:cxn>
                    <a:cxn ang="0">
                      <a:pos x="10" y="157"/>
                    </a:cxn>
                    <a:cxn ang="0">
                      <a:pos x="14" y="159"/>
                    </a:cxn>
                    <a:cxn ang="0">
                      <a:pos x="18" y="161"/>
                    </a:cxn>
                    <a:cxn ang="0">
                      <a:pos x="24" y="159"/>
                    </a:cxn>
                    <a:cxn ang="0">
                      <a:pos x="32" y="157"/>
                    </a:cxn>
                    <a:cxn ang="0">
                      <a:pos x="40" y="151"/>
                    </a:cxn>
                    <a:cxn ang="0">
                      <a:pos x="50" y="143"/>
                    </a:cxn>
                    <a:cxn ang="0">
                      <a:pos x="62" y="133"/>
                    </a:cxn>
                    <a:cxn ang="0">
                      <a:pos x="91" y="104"/>
                    </a:cxn>
                    <a:cxn ang="0">
                      <a:pos x="99" y="94"/>
                    </a:cxn>
                    <a:cxn ang="0">
                      <a:pos x="103" y="84"/>
                    </a:cxn>
                    <a:cxn ang="0">
                      <a:pos x="107" y="76"/>
                    </a:cxn>
                    <a:cxn ang="0">
                      <a:pos x="109" y="68"/>
                    </a:cxn>
                    <a:cxn ang="0">
                      <a:pos x="109" y="60"/>
                    </a:cxn>
                    <a:cxn ang="0">
                      <a:pos x="107" y="52"/>
                    </a:cxn>
                    <a:cxn ang="0">
                      <a:pos x="105" y="42"/>
                    </a:cxn>
                    <a:cxn ang="0">
                      <a:pos x="91" y="16"/>
                    </a:cxn>
                    <a:cxn ang="0">
                      <a:pos x="81" y="0"/>
                    </a:cxn>
                  </a:cxnLst>
                  <a:rect l="0" t="0" r="r" b="b"/>
                  <a:pathLst>
                    <a:path w="127" h="181">
                      <a:moveTo>
                        <a:pt x="81" y="0"/>
                      </a:moveTo>
                      <a:lnTo>
                        <a:pt x="85" y="4"/>
                      </a:lnTo>
                      <a:lnTo>
                        <a:pt x="89" y="12"/>
                      </a:lnTo>
                      <a:lnTo>
                        <a:pt x="101" y="34"/>
                      </a:lnTo>
                      <a:lnTo>
                        <a:pt x="127" y="70"/>
                      </a:lnTo>
                      <a:lnTo>
                        <a:pt x="117" y="90"/>
                      </a:lnTo>
                      <a:lnTo>
                        <a:pt x="89" y="130"/>
                      </a:lnTo>
                      <a:lnTo>
                        <a:pt x="73" y="151"/>
                      </a:lnTo>
                      <a:lnTo>
                        <a:pt x="60" y="167"/>
                      </a:lnTo>
                      <a:lnTo>
                        <a:pt x="52" y="175"/>
                      </a:lnTo>
                      <a:lnTo>
                        <a:pt x="46" y="179"/>
                      </a:lnTo>
                      <a:lnTo>
                        <a:pt x="40" y="181"/>
                      </a:lnTo>
                      <a:lnTo>
                        <a:pt x="38" y="181"/>
                      </a:lnTo>
                      <a:lnTo>
                        <a:pt x="36" y="181"/>
                      </a:lnTo>
                      <a:lnTo>
                        <a:pt x="22" y="173"/>
                      </a:lnTo>
                      <a:lnTo>
                        <a:pt x="12" y="165"/>
                      </a:lnTo>
                      <a:lnTo>
                        <a:pt x="4" y="159"/>
                      </a:lnTo>
                      <a:lnTo>
                        <a:pt x="0" y="155"/>
                      </a:lnTo>
                      <a:lnTo>
                        <a:pt x="10" y="149"/>
                      </a:lnTo>
                      <a:lnTo>
                        <a:pt x="16" y="143"/>
                      </a:lnTo>
                      <a:lnTo>
                        <a:pt x="24" y="133"/>
                      </a:lnTo>
                      <a:lnTo>
                        <a:pt x="18" y="143"/>
                      </a:lnTo>
                      <a:lnTo>
                        <a:pt x="12" y="149"/>
                      </a:lnTo>
                      <a:lnTo>
                        <a:pt x="10" y="153"/>
                      </a:lnTo>
                      <a:lnTo>
                        <a:pt x="10" y="155"/>
                      </a:lnTo>
                      <a:lnTo>
                        <a:pt x="10" y="157"/>
                      </a:lnTo>
                      <a:lnTo>
                        <a:pt x="14" y="159"/>
                      </a:lnTo>
                      <a:lnTo>
                        <a:pt x="18" y="161"/>
                      </a:lnTo>
                      <a:lnTo>
                        <a:pt x="24" y="159"/>
                      </a:lnTo>
                      <a:lnTo>
                        <a:pt x="32" y="157"/>
                      </a:lnTo>
                      <a:lnTo>
                        <a:pt x="40" y="151"/>
                      </a:lnTo>
                      <a:lnTo>
                        <a:pt x="50" y="143"/>
                      </a:lnTo>
                      <a:lnTo>
                        <a:pt x="62" y="133"/>
                      </a:lnTo>
                      <a:lnTo>
                        <a:pt x="91" y="104"/>
                      </a:lnTo>
                      <a:lnTo>
                        <a:pt x="99" y="94"/>
                      </a:lnTo>
                      <a:lnTo>
                        <a:pt x="103" y="84"/>
                      </a:lnTo>
                      <a:lnTo>
                        <a:pt x="107" y="76"/>
                      </a:lnTo>
                      <a:lnTo>
                        <a:pt x="109" y="68"/>
                      </a:lnTo>
                      <a:lnTo>
                        <a:pt x="109" y="60"/>
                      </a:lnTo>
                      <a:lnTo>
                        <a:pt x="107" y="52"/>
                      </a:lnTo>
                      <a:lnTo>
                        <a:pt x="105" y="42"/>
                      </a:lnTo>
                      <a:lnTo>
                        <a:pt x="91" y="16"/>
                      </a:lnTo>
                      <a:lnTo>
                        <a:pt x="81" y="0"/>
                      </a:lnTo>
                      <a:close/>
                    </a:path>
                  </a:pathLst>
                </a:custGeom>
                <a:solidFill>
                  <a:srgbClr val="000000"/>
                </a:solidFill>
                <a:ln w="9525">
                  <a:noFill/>
                  <a:round/>
                  <a:headEnd/>
                  <a:tailEnd/>
                </a:ln>
              </p:spPr>
              <p:txBody>
                <a:bodyPr/>
                <a:lstStyle/>
                <a:p>
                  <a:endParaRPr lang="en-US"/>
                </a:p>
              </p:txBody>
            </p:sp>
            <p:sp>
              <p:nvSpPr>
                <p:cNvPr id="431431" name="Freeform 327"/>
                <p:cNvSpPr>
                  <a:spLocks/>
                </p:cNvSpPr>
                <p:nvPr/>
              </p:nvSpPr>
              <p:spPr bwMode="auto">
                <a:xfrm>
                  <a:off x="4342" y="611"/>
                  <a:ext cx="64" cy="91"/>
                </a:xfrm>
                <a:custGeom>
                  <a:avLst/>
                  <a:gdLst/>
                  <a:ahLst/>
                  <a:cxnLst>
                    <a:cxn ang="0">
                      <a:pos x="81" y="0"/>
                    </a:cxn>
                    <a:cxn ang="0">
                      <a:pos x="101" y="34"/>
                    </a:cxn>
                    <a:cxn ang="0">
                      <a:pos x="127" y="72"/>
                    </a:cxn>
                    <a:cxn ang="0">
                      <a:pos x="89" y="132"/>
                    </a:cxn>
                    <a:cxn ang="0">
                      <a:pos x="58" y="169"/>
                    </a:cxn>
                    <a:cxn ang="0">
                      <a:pos x="46" y="181"/>
                    </a:cxn>
                    <a:cxn ang="0">
                      <a:pos x="36" y="183"/>
                    </a:cxn>
                    <a:cxn ang="0">
                      <a:pos x="10" y="167"/>
                    </a:cxn>
                    <a:cxn ang="0">
                      <a:pos x="0" y="157"/>
                    </a:cxn>
                    <a:cxn ang="0">
                      <a:pos x="24" y="135"/>
                    </a:cxn>
                    <a:cxn ang="0">
                      <a:pos x="12" y="151"/>
                    </a:cxn>
                    <a:cxn ang="0">
                      <a:pos x="10" y="157"/>
                    </a:cxn>
                    <a:cxn ang="0">
                      <a:pos x="14" y="161"/>
                    </a:cxn>
                    <a:cxn ang="0">
                      <a:pos x="24" y="161"/>
                    </a:cxn>
                    <a:cxn ang="0">
                      <a:pos x="40" y="153"/>
                    </a:cxn>
                    <a:cxn ang="0">
                      <a:pos x="62" y="133"/>
                    </a:cxn>
                    <a:cxn ang="0">
                      <a:pos x="91" y="104"/>
                    </a:cxn>
                    <a:cxn ang="0">
                      <a:pos x="103" y="86"/>
                    </a:cxn>
                    <a:cxn ang="0">
                      <a:pos x="109" y="70"/>
                    </a:cxn>
                    <a:cxn ang="0">
                      <a:pos x="107" y="54"/>
                    </a:cxn>
                    <a:cxn ang="0">
                      <a:pos x="105" y="44"/>
                    </a:cxn>
                    <a:cxn ang="0">
                      <a:pos x="81" y="0"/>
                    </a:cxn>
                  </a:cxnLst>
                  <a:rect l="0" t="0" r="r" b="b"/>
                  <a:pathLst>
                    <a:path w="127" h="183">
                      <a:moveTo>
                        <a:pt x="81" y="0"/>
                      </a:moveTo>
                      <a:lnTo>
                        <a:pt x="101" y="34"/>
                      </a:lnTo>
                      <a:lnTo>
                        <a:pt x="127" y="72"/>
                      </a:lnTo>
                      <a:lnTo>
                        <a:pt x="89" y="132"/>
                      </a:lnTo>
                      <a:lnTo>
                        <a:pt x="58" y="169"/>
                      </a:lnTo>
                      <a:lnTo>
                        <a:pt x="46" y="181"/>
                      </a:lnTo>
                      <a:lnTo>
                        <a:pt x="36" y="183"/>
                      </a:lnTo>
                      <a:lnTo>
                        <a:pt x="10" y="167"/>
                      </a:lnTo>
                      <a:lnTo>
                        <a:pt x="0" y="157"/>
                      </a:lnTo>
                      <a:lnTo>
                        <a:pt x="24" y="135"/>
                      </a:lnTo>
                      <a:lnTo>
                        <a:pt x="12" y="151"/>
                      </a:lnTo>
                      <a:lnTo>
                        <a:pt x="10" y="157"/>
                      </a:lnTo>
                      <a:lnTo>
                        <a:pt x="14" y="161"/>
                      </a:lnTo>
                      <a:lnTo>
                        <a:pt x="24" y="161"/>
                      </a:lnTo>
                      <a:lnTo>
                        <a:pt x="40" y="153"/>
                      </a:lnTo>
                      <a:lnTo>
                        <a:pt x="62" y="133"/>
                      </a:lnTo>
                      <a:lnTo>
                        <a:pt x="91" y="104"/>
                      </a:lnTo>
                      <a:lnTo>
                        <a:pt x="103" y="86"/>
                      </a:lnTo>
                      <a:lnTo>
                        <a:pt x="109" y="70"/>
                      </a:lnTo>
                      <a:lnTo>
                        <a:pt x="107" y="54"/>
                      </a:lnTo>
                      <a:lnTo>
                        <a:pt x="105" y="44"/>
                      </a:lnTo>
                      <a:lnTo>
                        <a:pt x="81" y="0"/>
                      </a:lnTo>
                    </a:path>
                  </a:pathLst>
                </a:custGeom>
                <a:noFill/>
                <a:ln w="1588">
                  <a:solidFill>
                    <a:srgbClr val="000000"/>
                  </a:solidFill>
                  <a:prstDash val="solid"/>
                  <a:round/>
                  <a:headEnd/>
                  <a:tailEnd/>
                </a:ln>
              </p:spPr>
              <p:txBody>
                <a:bodyPr/>
                <a:lstStyle/>
                <a:p>
                  <a:endParaRPr lang="en-US"/>
                </a:p>
              </p:txBody>
            </p:sp>
            <p:sp>
              <p:nvSpPr>
                <p:cNvPr id="431432" name="Freeform 328"/>
                <p:cNvSpPr>
                  <a:spLocks/>
                </p:cNvSpPr>
                <p:nvPr/>
              </p:nvSpPr>
              <p:spPr bwMode="auto">
                <a:xfrm>
                  <a:off x="4265" y="573"/>
                  <a:ext cx="58" cy="120"/>
                </a:xfrm>
                <a:custGeom>
                  <a:avLst/>
                  <a:gdLst/>
                  <a:ahLst/>
                  <a:cxnLst>
                    <a:cxn ang="0">
                      <a:pos x="98" y="239"/>
                    </a:cxn>
                    <a:cxn ang="0">
                      <a:pos x="88" y="221"/>
                    </a:cxn>
                    <a:cxn ang="0">
                      <a:pos x="56" y="168"/>
                    </a:cxn>
                    <a:cxn ang="0">
                      <a:pos x="46" y="148"/>
                    </a:cxn>
                    <a:cxn ang="0">
                      <a:pos x="30" y="114"/>
                    </a:cxn>
                    <a:cxn ang="0">
                      <a:pos x="20" y="86"/>
                    </a:cxn>
                    <a:cxn ang="0">
                      <a:pos x="12" y="82"/>
                    </a:cxn>
                    <a:cxn ang="0">
                      <a:pos x="10" y="52"/>
                    </a:cxn>
                    <a:cxn ang="0">
                      <a:pos x="0" y="0"/>
                    </a:cxn>
                    <a:cxn ang="0">
                      <a:pos x="32" y="14"/>
                    </a:cxn>
                    <a:cxn ang="0">
                      <a:pos x="48" y="32"/>
                    </a:cxn>
                    <a:cxn ang="0">
                      <a:pos x="58" y="36"/>
                    </a:cxn>
                    <a:cxn ang="0">
                      <a:pos x="70" y="36"/>
                    </a:cxn>
                    <a:cxn ang="0">
                      <a:pos x="78" y="46"/>
                    </a:cxn>
                    <a:cxn ang="0">
                      <a:pos x="90" y="52"/>
                    </a:cxn>
                    <a:cxn ang="0">
                      <a:pos x="108" y="54"/>
                    </a:cxn>
                    <a:cxn ang="0">
                      <a:pos x="112" y="60"/>
                    </a:cxn>
                    <a:cxn ang="0">
                      <a:pos x="96" y="68"/>
                    </a:cxn>
                    <a:cxn ang="0">
                      <a:pos x="76" y="78"/>
                    </a:cxn>
                    <a:cxn ang="0">
                      <a:pos x="72" y="86"/>
                    </a:cxn>
                    <a:cxn ang="0">
                      <a:pos x="78" y="94"/>
                    </a:cxn>
                    <a:cxn ang="0">
                      <a:pos x="78" y="118"/>
                    </a:cxn>
                    <a:cxn ang="0">
                      <a:pos x="78" y="136"/>
                    </a:cxn>
                    <a:cxn ang="0">
                      <a:pos x="84" y="148"/>
                    </a:cxn>
                    <a:cxn ang="0">
                      <a:pos x="74" y="156"/>
                    </a:cxn>
                    <a:cxn ang="0">
                      <a:pos x="86" y="162"/>
                    </a:cxn>
                    <a:cxn ang="0">
                      <a:pos x="90" y="170"/>
                    </a:cxn>
                    <a:cxn ang="0">
                      <a:pos x="86" y="178"/>
                    </a:cxn>
                    <a:cxn ang="0">
                      <a:pos x="72" y="174"/>
                    </a:cxn>
                    <a:cxn ang="0">
                      <a:pos x="74" y="180"/>
                    </a:cxn>
                    <a:cxn ang="0">
                      <a:pos x="76" y="182"/>
                    </a:cxn>
                    <a:cxn ang="0">
                      <a:pos x="88" y="182"/>
                    </a:cxn>
                    <a:cxn ang="0">
                      <a:pos x="102" y="188"/>
                    </a:cxn>
                    <a:cxn ang="0">
                      <a:pos x="116" y="188"/>
                    </a:cxn>
                    <a:cxn ang="0">
                      <a:pos x="108" y="194"/>
                    </a:cxn>
                    <a:cxn ang="0">
                      <a:pos x="94" y="209"/>
                    </a:cxn>
                    <a:cxn ang="0">
                      <a:pos x="98" y="213"/>
                    </a:cxn>
                    <a:cxn ang="0">
                      <a:pos x="110" y="211"/>
                    </a:cxn>
                    <a:cxn ang="0">
                      <a:pos x="118" y="217"/>
                    </a:cxn>
                    <a:cxn ang="0">
                      <a:pos x="118" y="227"/>
                    </a:cxn>
                    <a:cxn ang="0">
                      <a:pos x="108" y="229"/>
                    </a:cxn>
                    <a:cxn ang="0">
                      <a:pos x="100" y="225"/>
                    </a:cxn>
                    <a:cxn ang="0">
                      <a:pos x="100" y="237"/>
                    </a:cxn>
                  </a:cxnLst>
                  <a:rect l="0" t="0" r="r" b="b"/>
                  <a:pathLst>
                    <a:path w="118" h="241">
                      <a:moveTo>
                        <a:pt x="106" y="241"/>
                      </a:moveTo>
                      <a:lnTo>
                        <a:pt x="100" y="241"/>
                      </a:lnTo>
                      <a:lnTo>
                        <a:pt x="98" y="239"/>
                      </a:lnTo>
                      <a:lnTo>
                        <a:pt x="96" y="237"/>
                      </a:lnTo>
                      <a:lnTo>
                        <a:pt x="92" y="231"/>
                      </a:lnTo>
                      <a:lnTo>
                        <a:pt x="88" y="221"/>
                      </a:lnTo>
                      <a:lnTo>
                        <a:pt x="82" y="208"/>
                      </a:lnTo>
                      <a:lnTo>
                        <a:pt x="74" y="194"/>
                      </a:lnTo>
                      <a:lnTo>
                        <a:pt x="56" y="168"/>
                      </a:lnTo>
                      <a:lnTo>
                        <a:pt x="54" y="164"/>
                      </a:lnTo>
                      <a:lnTo>
                        <a:pt x="50" y="160"/>
                      </a:lnTo>
                      <a:lnTo>
                        <a:pt x="46" y="148"/>
                      </a:lnTo>
                      <a:lnTo>
                        <a:pt x="42" y="138"/>
                      </a:lnTo>
                      <a:lnTo>
                        <a:pt x="36" y="126"/>
                      </a:lnTo>
                      <a:lnTo>
                        <a:pt x="30" y="114"/>
                      </a:lnTo>
                      <a:lnTo>
                        <a:pt x="26" y="102"/>
                      </a:lnTo>
                      <a:lnTo>
                        <a:pt x="22" y="88"/>
                      </a:lnTo>
                      <a:lnTo>
                        <a:pt x="20" y="86"/>
                      </a:lnTo>
                      <a:lnTo>
                        <a:pt x="16" y="84"/>
                      </a:lnTo>
                      <a:lnTo>
                        <a:pt x="14" y="82"/>
                      </a:lnTo>
                      <a:lnTo>
                        <a:pt x="12" y="82"/>
                      </a:lnTo>
                      <a:lnTo>
                        <a:pt x="12" y="80"/>
                      </a:lnTo>
                      <a:lnTo>
                        <a:pt x="10" y="64"/>
                      </a:lnTo>
                      <a:lnTo>
                        <a:pt x="10" y="52"/>
                      </a:lnTo>
                      <a:lnTo>
                        <a:pt x="8" y="44"/>
                      </a:lnTo>
                      <a:lnTo>
                        <a:pt x="4" y="24"/>
                      </a:lnTo>
                      <a:lnTo>
                        <a:pt x="0" y="0"/>
                      </a:lnTo>
                      <a:lnTo>
                        <a:pt x="14" y="6"/>
                      </a:lnTo>
                      <a:lnTo>
                        <a:pt x="24" y="10"/>
                      </a:lnTo>
                      <a:lnTo>
                        <a:pt x="32" y="14"/>
                      </a:lnTo>
                      <a:lnTo>
                        <a:pt x="38" y="18"/>
                      </a:lnTo>
                      <a:lnTo>
                        <a:pt x="44" y="26"/>
                      </a:lnTo>
                      <a:lnTo>
                        <a:pt x="48" y="32"/>
                      </a:lnTo>
                      <a:lnTo>
                        <a:pt x="48" y="34"/>
                      </a:lnTo>
                      <a:lnTo>
                        <a:pt x="52" y="34"/>
                      </a:lnTo>
                      <a:lnTo>
                        <a:pt x="58" y="36"/>
                      </a:lnTo>
                      <a:lnTo>
                        <a:pt x="66" y="36"/>
                      </a:lnTo>
                      <a:lnTo>
                        <a:pt x="68" y="36"/>
                      </a:lnTo>
                      <a:lnTo>
                        <a:pt x="70" y="36"/>
                      </a:lnTo>
                      <a:lnTo>
                        <a:pt x="72" y="42"/>
                      </a:lnTo>
                      <a:lnTo>
                        <a:pt x="74" y="44"/>
                      </a:lnTo>
                      <a:lnTo>
                        <a:pt x="78" y="46"/>
                      </a:lnTo>
                      <a:lnTo>
                        <a:pt x="80" y="50"/>
                      </a:lnTo>
                      <a:lnTo>
                        <a:pt x="86" y="52"/>
                      </a:lnTo>
                      <a:lnTo>
                        <a:pt x="90" y="52"/>
                      </a:lnTo>
                      <a:lnTo>
                        <a:pt x="96" y="52"/>
                      </a:lnTo>
                      <a:lnTo>
                        <a:pt x="102" y="52"/>
                      </a:lnTo>
                      <a:lnTo>
                        <a:pt x="108" y="54"/>
                      </a:lnTo>
                      <a:lnTo>
                        <a:pt x="110" y="56"/>
                      </a:lnTo>
                      <a:lnTo>
                        <a:pt x="112" y="58"/>
                      </a:lnTo>
                      <a:lnTo>
                        <a:pt x="112" y="60"/>
                      </a:lnTo>
                      <a:lnTo>
                        <a:pt x="110" y="62"/>
                      </a:lnTo>
                      <a:lnTo>
                        <a:pt x="104" y="66"/>
                      </a:lnTo>
                      <a:lnTo>
                        <a:pt x="96" y="68"/>
                      </a:lnTo>
                      <a:lnTo>
                        <a:pt x="88" y="72"/>
                      </a:lnTo>
                      <a:lnTo>
                        <a:pt x="82" y="74"/>
                      </a:lnTo>
                      <a:lnTo>
                        <a:pt x="76" y="78"/>
                      </a:lnTo>
                      <a:lnTo>
                        <a:pt x="74" y="80"/>
                      </a:lnTo>
                      <a:lnTo>
                        <a:pt x="72" y="84"/>
                      </a:lnTo>
                      <a:lnTo>
                        <a:pt x="72" y="86"/>
                      </a:lnTo>
                      <a:lnTo>
                        <a:pt x="74" y="90"/>
                      </a:lnTo>
                      <a:lnTo>
                        <a:pt x="76" y="92"/>
                      </a:lnTo>
                      <a:lnTo>
                        <a:pt x="78" y="94"/>
                      </a:lnTo>
                      <a:lnTo>
                        <a:pt x="80" y="98"/>
                      </a:lnTo>
                      <a:lnTo>
                        <a:pt x="80" y="108"/>
                      </a:lnTo>
                      <a:lnTo>
                        <a:pt x="78" y="118"/>
                      </a:lnTo>
                      <a:lnTo>
                        <a:pt x="78" y="128"/>
                      </a:lnTo>
                      <a:lnTo>
                        <a:pt x="78" y="132"/>
                      </a:lnTo>
                      <a:lnTo>
                        <a:pt x="78" y="136"/>
                      </a:lnTo>
                      <a:lnTo>
                        <a:pt x="82" y="142"/>
                      </a:lnTo>
                      <a:lnTo>
                        <a:pt x="84" y="146"/>
                      </a:lnTo>
                      <a:lnTo>
                        <a:pt x="84" y="148"/>
                      </a:lnTo>
                      <a:lnTo>
                        <a:pt x="80" y="150"/>
                      </a:lnTo>
                      <a:lnTo>
                        <a:pt x="76" y="154"/>
                      </a:lnTo>
                      <a:lnTo>
                        <a:pt x="74" y="156"/>
                      </a:lnTo>
                      <a:lnTo>
                        <a:pt x="76" y="158"/>
                      </a:lnTo>
                      <a:lnTo>
                        <a:pt x="80" y="160"/>
                      </a:lnTo>
                      <a:lnTo>
                        <a:pt x="86" y="162"/>
                      </a:lnTo>
                      <a:lnTo>
                        <a:pt x="90" y="162"/>
                      </a:lnTo>
                      <a:lnTo>
                        <a:pt x="90" y="166"/>
                      </a:lnTo>
                      <a:lnTo>
                        <a:pt x="90" y="170"/>
                      </a:lnTo>
                      <a:lnTo>
                        <a:pt x="90" y="174"/>
                      </a:lnTo>
                      <a:lnTo>
                        <a:pt x="90" y="176"/>
                      </a:lnTo>
                      <a:lnTo>
                        <a:pt x="86" y="178"/>
                      </a:lnTo>
                      <a:lnTo>
                        <a:pt x="82" y="178"/>
                      </a:lnTo>
                      <a:lnTo>
                        <a:pt x="78" y="176"/>
                      </a:lnTo>
                      <a:lnTo>
                        <a:pt x="72" y="174"/>
                      </a:lnTo>
                      <a:lnTo>
                        <a:pt x="72" y="176"/>
                      </a:lnTo>
                      <a:lnTo>
                        <a:pt x="74" y="178"/>
                      </a:lnTo>
                      <a:lnTo>
                        <a:pt x="74" y="180"/>
                      </a:lnTo>
                      <a:lnTo>
                        <a:pt x="74" y="188"/>
                      </a:lnTo>
                      <a:lnTo>
                        <a:pt x="74" y="184"/>
                      </a:lnTo>
                      <a:lnTo>
                        <a:pt x="76" y="182"/>
                      </a:lnTo>
                      <a:lnTo>
                        <a:pt x="78" y="180"/>
                      </a:lnTo>
                      <a:lnTo>
                        <a:pt x="84" y="180"/>
                      </a:lnTo>
                      <a:lnTo>
                        <a:pt x="88" y="182"/>
                      </a:lnTo>
                      <a:lnTo>
                        <a:pt x="92" y="186"/>
                      </a:lnTo>
                      <a:lnTo>
                        <a:pt x="98" y="188"/>
                      </a:lnTo>
                      <a:lnTo>
                        <a:pt x="102" y="188"/>
                      </a:lnTo>
                      <a:lnTo>
                        <a:pt x="110" y="188"/>
                      </a:lnTo>
                      <a:lnTo>
                        <a:pt x="114" y="188"/>
                      </a:lnTo>
                      <a:lnTo>
                        <a:pt x="116" y="188"/>
                      </a:lnTo>
                      <a:lnTo>
                        <a:pt x="116" y="190"/>
                      </a:lnTo>
                      <a:lnTo>
                        <a:pt x="112" y="192"/>
                      </a:lnTo>
                      <a:lnTo>
                        <a:pt x="108" y="194"/>
                      </a:lnTo>
                      <a:lnTo>
                        <a:pt x="104" y="196"/>
                      </a:lnTo>
                      <a:lnTo>
                        <a:pt x="98" y="204"/>
                      </a:lnTo>
                      <a:lnTo>
                        <a:pt x="94" y="209"/>
                      </a:lnTo>
                      <a:lnTo>
                        <a:pt x="92" y="215"/>
                      </a:lnTo>
                      <a:lnTo>
                        <a:pt x="94" y="213"/>
                      </a:lnTo>
                      <a:lnTo>
                        <a:pt x="98" y="213"/>
                      </a:lnTo>
                      <a:lnTo>
                        <a:pt x="102" y="211"/>
                      </a:lnTo>
                      <a:lnTo>
                        <a:pt x="106" y="211"/>
                      </a:lnTo>
                      <a:lnTo>
                        <a:pt x="110" y="211"/>
                      </a:lnTo>
                      <a:lnTo>
                        <a:pt x="114" y="213"/>
                      </a:lnTo>
                      <a:lnTo>
                        <a:pt x="118" y="215"/>
                      </a:lnTo>
                      <a:lnTo>
                        <a:pt x="118" y="217"/>
                      </a:lnTo>
                      <a:lnTo>
                        <a:pt x="118" y="219"/>
                      </a:lnTo>
                      <a:lnTo>
                        <a:pt x="118" y="225"/>
                      </a:lnTo>
                      <a:lnTo>
                        <a:pt x="118" y="227"/>
                      </a:lnTo>
                      <a:lnTo>
                        <a:pt x="116" y="229"/>
                      </a:lnTo>
                      <a:lnTo>
                        <a:pt x="112" y="229"/>
                      </a:lnTo>
                      <a:lnTo>
                        <a:pt x="108" y="229"/>
                      </a:lnTo>
                      <a:lnTo>
                        <a:pt x="106" y="227"/>
                      </a:lnTo>
                      <a:lnTo>
                        <a:pt x="102" y="225"/>
                      </a:lnTo>
                      <a:lnTo>
                        <a:pt x="100" y="225"/>
                      </a:lnTo>
                      <a:lnTo>
                        <a:pt x="98" y="229"/>
                      </a:lnTo>
                      <a:lnTo>
                        <a:pt x="98" y="235"/>
                      </a:lnTo>
                      <a:lnTo>
                        <a:pt x="100" y="237"/>
                      </a:lnTo>
                      <a:lnTo>
                        <a:pt x="104" y="241"/>
                      </a:lnTo>
                      <a:lnTo>
                        <a:pt x="106" y="241"/>
                      </a:lnTo>
                      <a:close/>
                    </a:path>
                  </a:pathLst>
                </a:custGeom>
                <a:solidFill>
                  <a:srgbClr val="FFE6CC"/>
                </a:solidFill>
                <a:ln w="9525">
                  <a:noFill/>
                  <a:round/>
                  <a:headEnd/>
                  <a:tailEnd/>
                </a:ln>
              </p:spPr>
              <p:txBody>
                <a:bodyPr/>
                <a:lstStyle/>
                <a:p>
                  <a:endParaRPr lang="en-US"/>
                </a:p>
              </p:txBody>
            </p:sp>
            <p:sp>
              <p:nvSpPr>
                <p:cNvPr id="431433" name="Freeform 329"/>
                <p:cNvSpPr>
                  <a:spLocks/>
                </p:cNvSpPr>
                <p:nvPr/>
              </p:nvSpPr>
              <p:spPr bwMode="auto">
                <a:xfrm>
                  <a:off x="4307" y="659"/>
                  <a:ext cx="27" cy="7"/>
                </a:xfrm>
                <a:custGeom>
                  <a:avLst/>
                  <a:gdLst/>
                  <a:ahLst/>
                  <a:cxnLst>
                    <a:cxn ang="0">
                      <a:pos x="18" y="14"/>
                    </a:cxn>
                    <a:cxn ang="0">
                      <a:pos x="16" y="14"/>
                    </a:cxn>
                    <a:cxn ang="0">
                      <a:pos x="14" y="14"/>
                    </a:cxn>
                    <a:cxn ang="0">
                      <a:pos x="8" y="12"/>
                    </a:cxn>
                    <a:cxn ang="0">
                      <a:pos x="4" y="8"/>
                    </a:cxn>
                    <a:cxn ang="0">
                      <a:pos x="0" y="6"/>
                    </a:cxn>
                    <a:cxn ang="0">
                      <a:pos x="4" y="6"/>
                    </a:cxn>
                    <a:cxn ang="0">
                      <a:pos x="8" y="8"/>
                    </a:cxn>
                    <a:cxn ang="0">
                      <a:pos x="12" y="10"/>
                    </a:cxn>
                    <a:cxn ang="0">
                      <a:pos x="14" y="12"/>
                    </a:cxn>
                    <a:cxn ang="0">
                      <a:pos x="16" y="12"/>
                    </a:cxn>
                    <a:cxn ang="0">
                      <a:pos x="26" y="8"/>
                    </a:cxn>
                    <a:cxn ang="0">
                      <a:pos x="32" y="6"/>
                    </a:cxn>
                    <a:cxn ang="0">
                      <a:pos x="36" y="4"/>
                    </a:cxn>
                    <a:cxn ang="0">
                      <a:pos x="46" y="2"/>
                    </a:cxn>
                    <a:cxn ang="0">
                      <a:pos x="52" y="0"/>
                    </a:cxn>
                    <a:cxn ang="0">
                      <a:pos x="54" y="0"/>
                    </a:cxn>
                    <a:cxn ang="0">
                      <a:pos x="56" y="0"/>
                    </a:cxn>
                    <a:cxn ang="0">
                      <a:pos x="52" y="0"/>
                    </a:cxn>
                    <a:cxn ang="0">
                      <a:pos x="46" y="2"/>
                    </a:cxn>
                    <a:cxn ang="0">
                      <a:pos x="34" y="8"/>
                    </a:cxn>
                    <a:cxn ang="0">
                      <a:pos x="26" y="12"/>
                    </a:cxn>
                    <a:cxn ang="0">
                      <a:pos x="18" y="14"/>
                    </a:cxn>
                  </a:cxnLst>
                  <a:rect l="0" t="0" r="r" b="b"/>
                  <a:pathLst>
                    <a:path w="56" h="14">
                      <a:moveTo>
                        <a:pt x="18" y="14"/>
                      </a:moveTo>
                      <a:lnTo>
                        <a:pt x="16" y="14"/>
                      </a:lnTo>
                      <a:lnTo>
                        <a:pt x="14" y="14"/>
                      </a:lnTo>
                      <a:lnTo>
                        <a:pt x="8" y="12"/>
                      </a:lnTo>
                      <a:lnTo>
                        <a:pt x="4" y="8"/>
                      </a:lnTo>
                      <a:lnTo>
                        <a:pt x="0" y="6"/>
                      </a:lnTo>
                      <a:lnTo>
                        <a:pt x="4" y="6"/>
                      </a:lnTo>
                      <a:lnTo>
                        <a:pt x="8" y="8"/>
                      </a:lnTo>
                      <a:lnTo>
                        <a:pt x="12" y="10"/>
                      </a:lnTo>
                      <a:lnTo>
                        <a:pt x="14" y="12"/>
                      </a:lnTo>
                      <a:lnTo>
                        <a:pt x="16" y="12"/>
                      </a:lnTo>
                      <a:lnTo>
                        <a:pt x="26" y="8"/>
                      </a:lnTo>
                      <a:lnTo>
                        <a:pt x="32" y="6"/>
                      </a:lnTo>
                      <a:lnTo>
                        <a:pt x="36" y="4"/>
                      </a:lnTo>
                      <a:lnTo>
                        <a:pt x="46" y="2"/>
                      </a:lnTo>
                      <a:lnTo>
                        <a:pt x="52" y="0"/>
                      </a:lnTo>
                      <a:lnTo>
                        <a:pt x="54" y="0"/>
                      </a:lnTo>
                      <a:lnTo>
                        <a:pt x="56" y="0"/>
                      </a:lnTo>
                      <a:lnTo>
                        <a:pt x="52" y="0"/>
                      </a:lnTo>
                      <a:lnTo>
                        <a:pt x="46" y="2"/>
                      </a:lnTo>
                      <a:lnTo>
                        <a:pt x="34" y="8"/>
                      </a:lnTo>
                      <a:lnTo>
                        <a:pt x="26" y="12"/>
                      </a:lnTo>
                      <a:lnTo>
                        <a:pt x="18" y="14"/>
                      </a:lnTo>
                      <a:close/>
                    </a:path>
                  </a:pathLst>
                </a:custGeom>
                <a:solidFill>
                  <a:srgbClr val="282828"/>
                </a:solidFill>
                <a:ln w="9525">
                  <a:noFill/>
                  <a:round/>
                  <a:headEnd/>
                  <a:tailEnd/>
                </a:ln>
              </p:spPr>
              <p:txBody>
                <a:bodyPr/>
                <a:lstStyle/>
                <a:p>
                  <a:endParaRPr lang="en-US"/>
                </a:p>
              </p:txBody>
            </p:sp>
            <p:sp>
              <p:nvSpPr>
                <p:cNvPr id="431434" name="Freeform 330"/>
                <p:cNvSpPr>
                  <a:spLocks/>
                </p:cNvSpPr>
                <p:nvPr/>
              </p:nvSpPr>
              <p:spPr bwMode="auto">
                <a:xfrm>
                  <a:off x="4265" y="573"/>
                  <a:ext cx="52" cy="120"/>
                </a:xfrm>
                <a:custGeom>
                  <a:avLst/>
                  <a:gdLst/>
                  <a:ahLst/>
                  <a:cxnLst>
                    <a:cxn ang="0">
                      <a:pos x="98" y="229"/>
                    </a:cxn>
                    <a:cxn ang="0">
                      <a:pos x="100" y="237"/>
                    </a:cxn>
                    <a:cxn ang="0">
                      <a:pos x="106" y="241"/>
                    </a:cxn>
                    <a:cxn ang="0">
                      <a:pos x="100" y="241"/>
                    </a:cxn>
                    <a:cxn ang="0">
                      <a:pos x="96" y="237"/>
                    </a:cxn>
                    <a:cxn ang="0">
                      <a:pos x="88" y="221"/>
                    </a:cxn>
                    <a:cxn ang="0">
                      <a:pos x="56" y="168"/>
                    </a:cxn>
                    <a:cxn ang="0">
                      <a:pos x="46" y="148"/>
                    </a:cxn>
                    <a:cxn ang="0">
                      <a:pos x="36" y="126"/>
                    </a:cxn>
                    <a:cxn ang="0">
                      <a:pos x="22" y="88"/>
                    </a:cxn>
                    <a:cxn ang="0">
                      <a:pos x="16" y="84"/>
                    </a:cxn>
                    <a:cxn ang="0">
                      <a:pos x="14" y="82"/>
                    </a:cxn>
                    <a:cxn ang="0">
                      <a:pos x="12" y="78"/>
                    </a:cxn>
                    <a:cxn ang="0">
                      <a:pos x="10" y="62"/>
                    </a:cxn>
                    <a:cxn ang="0">
                      <a:pos x="8" y="44"/>
                    </a:cxn>
                    <a:cxn ang="0">
                      <a:pos x="0" y="0"/>
                    </a:cxn>
                  </a:cxnLst>
                  <a:rect l="0" t="0" r="r" b="b"/>
                  <a:pathLst>
                    <a:path w="106" h="241">
                      <a:moveTo>
                        <a:pt x="98" y="229"/>
                      </a:moveTo>
                      <a:lnTo>
                        <a:pt x="100" y="237"/>
                      </a:lnTo>
                      <a:lnTo>
                        <a:pt x="106" y="241"/>
                      </a:lnTo>
                      <a:lnTo>
                        <a:pt x="100" y="241"/>
                      </a:lnTo>
                      <a:lnTo>
                        <a:pt x="96" y="237"/>
                      </a:lnTo>
                      <a:lnTo>
                        <a:pt x="88" y="221"/>
                      </a:lnTo>
                      <a:lnTo>
                        <a:pt x="56" y="168"/>
                      </a:lnTo>
                      <a:lnTo>
                        <a:pt x="46" y="148"/>
                      </a:lnTo>
                      <a:lnTo>
                        <a:pt x="36" y="126"/>
                      </a:lnTo>
                      <a:lnTo>
                        <a:pt x="22" y="88"/>
                      </a:lnTo>
                      <a:lnTo>
                        <a:pt x="16" y="84"/>
                      </a:lnTo>
                      <a:lnTo>
                        <a:pt x="14" y="82"/>
                      </a:lnTo>
                      <a:lnTo>
                        <a:pt x="12" y="78"/>
                      </a:lnTo>
                      <a:lnTo>
                        <a:pt x="10" y="62"/>
                      </a:lnTo>
                      <a:lnTo>
                        <a:pt x="8" y="44"/>
                      </a:lnTo>
                      <a:lnTo>
                        <a:pt x="0" y="0"/>
                      </a:lnTo>
                    </a:path>
                  </a:pathLst>
                </a:custGeom>
                <a:noFill/>
                <a:ln w="1588">
                  <a:solidFill>
                    <a:srgbClr val="000000"/>
                  </a:solidFill>
                  <a:prstDash val="solid"/>
                  <a:round/>
                  <a:headEnd/>
                  <a:tailEnd/>
                </a:ln>
              </p:spPr>
              <p:txBody>
                <a:bodyPr/>
                <a:lstStyle/>
                <a:p>
                  <a:endParaRPr lang="en-US"/>
                </a:p>
              </p:txBody>
            </p:sp>
            <p:sp>
              <p:nvSpPr>
                <p:cNvPr id="431435" name="Freeform 331"/>
                <p:cNvSpPr>
                  <a:spLocks/>
                </p:cNvSpPr>
                <p:nvPr/>
              </p:nvSpPr>
              <p:spPr bwMode="auto">
                <a:xfrm>
                  <a:off x="4288" y="558"/>
                  <a:ext cx="64" cy="134"/>
                </a:xfrm>
                <a:custGeom>
                  <a:avLst/>
                  <a:gdLst/>
                  <a:ahLst/>
                  <a:cxnLst>
                    <a:cxn ang="0">
                      <a:pos x="16" y="62"/>
                    </a:cxn>
                    <a:cxn ang="0">
                      <a:pos x="36" y="76"/>
                    </a:cxn>
                    <a:cxn ang="0">
                      <a:pos x="64" y="76"/>
                    </a:cxn>
                    <a:cxn ang="0">
                      <a:pos x="78" y="84"/>
                    </a:cxn>
                    <a:cxn ang="0">
                      <a:pos x="70" y="96"/>
                    </a:cxn>
                    <a:cxn ang="0">
                      <a:pos x="36" y="106"/>
                    </a:cxn>
                    <a:cxn ang="0">
                      <a:pos x="26" y="114"/>
                    </a:cxn>
                    <a:cxn ang="0">
                      <a:pos x="38" y="118"/>
                    </a:cxn>
                    <a:cxn ang="0">
                      <a:pos x="46" y="130"/>
                    </a:cxn>
                    <a:cxn ang="0">
                      <a:pos x="64" y="138"/>
                    </a:cxn>
                    <a:cxn ang="0">
                      <a:pos x="68" y="158"/>
                    </a:cxn>
                    <a:cxn ang="0">
                      <a:pos x="64" y="166"/>
                    </a:cxn>
                    <a:cxn ang="0">
                      <a:pos x="66" y="172"/>
                    </a:cxn>
                    <a:cxn ang="0">
                      <a:pos x="58" y="182"/>
                    </a:cxn>
                    <a:cxn ang="0">
                      <a:pos x="32" y="186"/>
                    </a:cxn>
                    <a:cxn ang="0">
                      <a:pos x="42" y="192"/>
                    </a:cxn>
                    <a:cxn ang="0">
                      <a:pos x="46" y="206"/>
                    </a:cxn>
                    <a:cxn ang="0">
                      <a:pos x="48" y="212"/>
                    </a:cxn>
                    <a:cxn ang="0">
                      <a:pos x="50" y="194"/>
                    </a:cxn>
                    <a:cxn ang="0">
                      <a:pos x="80" y="206"/>
                    </a:cxn>
                    <a:cxn ang="0">
                      <a:pos x="98" y="212"/>
                    </a:cxn>
                    <a:cxn ang="0">
                      <a:pos x="98" y="224"/>
                    </a:cxn>
                    <a:cxn ang="0">
                      <a:pos x="82" y="232"/>
                    </a:cxn>
                    <a:cxn ang="0">
                      <a:pos x="54" y="234"/>
                    </a:cxn>
                    <a:cxn ang="0">
                      <a:pos x="56" y="239"/>
                    </a:cxn>
                    <a:cxn ang="0">
                      <a:pos x="82" y="245"/>
                    </a:cxn>
                    <a:cxn ang="0">
                      <a:pos x="80" y="261"/>
                    </a:cxn>
                    <a:cxn ang="0">
                      <a:pos x="68" y="267"/>
                    </a:cxn>
                    <a:cxn ang="0">
                      <a:pos x="58" y="269"/>
                    </a:cxn>
                    <a:cxn ang="0">
                      <a:pos x="78" y="269"/>
                    </a:cxn>
                    <a:cxn ang="0">
                      <a:pos x="96" y="269"/>
                    </a:cxn>
                    <a:cxn ang="0">
                      <a:pos x="122" y="253"/>
                    </a:cxn>
                    <a:cxn ang="0">
                      <a:pos x="98" y="253"/>
                    </a:cxn>
                    <a:cxn ang="0">
                      <a:pos x="106" y="230"/>
                    </a:cxn>
                    <a:cxn ang="0">
                      <a:pos x="112" y="212"/>
                    </a:cxn>
                    <a:cxn ang="0">
                      <a:pos x="104" y="188"/>
                    </a:cxn>
                    <a:cxn ang="0">
                      <a:pos x="92" y="188"/>
                    </a:cxn>
                    <a:cxn ang="0">
                      <a:pos x="82" y="174"/>
                    </a:cxn>
                    <a:cxn ang="0">
                      <a:pos x="78" y="140"/>
                    </a:cxn>
                    <a:cxn ang="0">
                      <a:pos x="100" y="136"/>
                    </a:cxn>
                    <a:cxn ang="0">
                      <a:pos x="114" y="122"/>
                    </a:cxn>
                    <a:cxn ang="0">
                      <a:pos x="122" y="102"/>
                    </a:cxn>
                    <a:cxn ang="0">
                      <a:pos x="126" y="92"/>
                    </a:cxn>
                    <a:cxn ang="0">
                      <a:pos x="102" y="96"/>
                    </a:cxn>
                    <a:cxn ang="0">
                      <a:pos x="102" y="82"/>
                    </a:cxn>
                    <a:cxn ang="0">
                      <a:pos x="114" y="34"/>
                    </a:cxn>
                    <a:cxn ang="0">
                      <a:pos x="114" y="18"/>
                    </a:cxn>
                    <a:cxn ang="0">
                      <a:pos x="86" y="2"/>
                    </a:cxn>
                    <a:cxn ang="0">
                      <a:pos x="38" y="10"/>
                    </a:cxn>
                    <a:cxn ang="0">
                      <a:pos x="4" y="32"/>
                    </a:cxn>
                    <a:cxn ang="0">
                      <a:pos x="0" y="48"/>
                    </a:cxn>
                  </a:cxnLst>
                  <a:rect l="0" t="0" r="r" b="b"/>
                  <a:pathLst>
                    <a:path w="130" h="269">
                      <a:moveTo>
                        <a:pt x="2" y="54"/>
                      </a:moveTo>
                      <a:lnTo>
                        <a:pt x="6" y="58"/>
                      </a:lnTo>
                      <a:lnTo>
                        <a:pt x="8" y="60"/>
                      </a:lnTo>
                      <a:lnTo>
                        <a:pt x="16" y="62"/>
                      </a:lnTo>
                      <a:lnTo>
                        <a:pt x="22" y="62"/>
                      </a:lnTo>
                      <a:lnTo>
                        <a:pt x="24" y="64"/>
                      </a:lnTo>
                      <a:lnTo>
                        <a:pt x="30" y="72"/>
                      </a:lnTo>
                      <a:lnTo>
                        <a:pt x="36" y="76"/>
                      </a:lnTo>
                      <a:lnTo>
                        <a:pt x="38" y="78"/>
                      </a:lnTo>
                      <a:lnTo>
                        <a:pt x="42" y="78"/>
                      </a:lnTo>
                      <a:lnTo>
                        <a:pt x="52" y="76"/>
                      </a:lnTo>
                      <a:lnTo>
                        <a:pt x="64" y="76"/>
                      </a:lnTo>
                      <a:lnTo>
                        <a:pt x="70" y="78"/>
                      </a:lnTo>
                      <a:lnTo>
                        <a:pt x="74" y="80"/>
                      </a:lnTo>
                      <a:lnTo>
                        <a:pt x="76" y="82"/>
                      </a:lnTo>
                      <a:lnTo>
                        <a:pt x="78" y="84"/>
                      </a:lnTo>
                      <a:lnTo>
                        <a:pt x="78" y="90"/>
                      </a:lnTo>
                      <a:lnTo>
                        <a:pt x="76" y="90"/>
                      </a:lnTo>
                      <a:lnTo>
                        <a:pt x="74" y="92"/>
                      </a:lnTo>
                      <a:lnTo>
                        <a:pt x="70" y="96"/>
                      </a:lnTo>
                      <a:lnTo>
                        <a:pt x="62" y="100"/>
                      </a:lnTo>
                      <a:lnTo>
                        <a:pt x="54" y="102"/>
                      </a:lnTo>
                      <a:lnTo>
                        <a:pt x="46" y="104"/>
                      </a:lnTo>
                      <a:lnTo>
                        <a:pt x="36" y="106"/>
                      </a:lnTo>
                      <a:lnTo>
                        <a:pt x="32" y="108"/>
                      </a:lnTo>
                      <a:lnTo>
                        <a:pt x="30" y="110"/>
                      </a:lnTo>
                      <a:lnTo>
                        <a:pt x="28" y="112"/>
                      </a:lnTo>
                      <a:lnTo>
                        <a:pt x="26" y="114"/>
                      </a:lnTo>
                      <a:lnTo>
                        <a:pt x="28" y="116"/>
                      </a:lnTo>
                      <a:lnTo>
                        <a:pt x="28" y="118"/>
                      </a:lnTo>
                      <a:lnTo>
                        <a:pt x="32" y="118"/>
                      </a:lnTo>
                      <a:lnTo>
                        <a:pt x="38" y="118"/>
                      </a:lnTo>
                      <a:lnTo>
                        <a:pt x="38" y="120"/>
                      </a:lnTo>
                      <a:lnTo>
                        <a:pt x="40" y="122"/>
                      </a:lnTo>
                      <a:lnTo>
                        <a:pt x="42" y="126"/>
                      </a:lnTo>
                      <a:lnTo>
                        <a:pt x="46" y="130"/>
                      </a:lnTo>
                      <a:lnTo>
                        <a:pt x="50" y="132"/>
                      </a:lnTo>
                      <a:lnTo>
                        <a:pt x="54" y="134"/>
                      </a:lnTo>
                      <a:lnTo>
                        <a:pt x="60" y="136"/>
                      </a:lnTo>
                      <a:lnTo>
                        <a:pt x="64" y="138"/>
                      </a:lnTo>
                      <a:lnTo>
                        <a:pt x="64" y="140"/>
                      </a:lnTo>
                      <a:lnTo>
                        <a:pt x="66" y="142"/>
                      </a:lnTo>
                      <a:lnTo>
                        <a:pt x="66" y="150"/>
                      </a:lnTo>
                      <a:lnTo>
                        <a:pt x="68" y="158"/>
                      </a:lnTo>
                      <a:lnTo>
                        <a:pt x="68" y="164"/>
                      </a:lnTo>
                      <a:lnTo>
                        <a:pt x="68" y="166"/>
                      </a:lnTo>
                      <a:lnTo>
                        <a:pt x="66" y="168"/>
                      </a:lnTo>
                      <a:lnTo>
                        <a:pt x="64" y="166"/>
                      </a:lnTo>
                      <a:lnTo>
                        <a:pt x="62" y="164"/>
                      </a:lnTo>
                      <a:lnTo>
                        <a:pt x="56" y="164"/>
                      </a:lnTo>
                      <a:lnTo>
                        <a:pt x="64" y="168"/>
                      </a:lnTo>
                      <a:lnTo>
                        <a:pt x="66" y="172"/>
                      </a:lnTo>
                      <a:lnTo>
                        <a:pt x="66" y="176"/>
                      </a:lnTo>
                      <a:lnTo>
                        <a:pt x="66" y="178"/>
                      </a:lnTo>
                      <a:lnTo>
                        <a:pt x="64" y="180"/>
                      </a:lnTo>
                      <a:lnTo>
                        <a:pt x="58" y="182"/>
                      </a:lnTo>
                      <a:lnTo>
                        <a:pt x="48" y="186"/>
                      </a:lnTo>
                      <a:lnTo>
                        <a:pt x="40" y="188"/>
                      </a:lnTo>
                      <a:lnTo>
                        <a:pt x="34" y="186"/>
                      </a:lnTo>
                      <a:lnTo>
                        <a:pt x="32" y="186"/>
                      </a:lnTo>
                      <a:lnTo>
                        <a:pt x="32" y="188"/>
                      </a:lnTo>
                      <a:lnTo>
                        <a:pt x="34" y="190"/>
                      </a:lnTo>
                      <a:lnTo>
                        <a:pt x="40" y="192"/>
                      </a:lnTo>
                      <a:lnTo>
                        <a:pt x="42" y="192"/>
                      </a:lnTo>
                      <a:lnTo>
                        <a:pt x="44" y="192"/>
                      </a:lnTo>
                      <a:lnTo>
                        <a:pt x="44" y="194"/>
                      </a:lnTo>
                      <a:lnTo>
                        <a:pt x="46" y="198"/>
                      </a:lnTo>
                      <a:lnTo>
                        <a:pt x="46" y="206"/>
                      </a:lnTo>
                      <a:lnTo>
                        <a:pt x="44" y="208"/>
                      </a:lnTo>
                      <a:lnTo>
                        <a:pt x="44" y="210"/>
                      </a:lnTo>
                      <a:lnTo>
                        <a:pt x="44" y="212"/>
                      </a:lnTo>
                      <a:lnTo>
                        <a:pt x="48" y="212"/>
                      </a:lnTo>
                      <a:lnTo>
                        <a:pt x="50" y="210"/>
                      </a:lnTo>
                      <a:lnTo>
                        <a:pt x="50" y="206"/>
                      </a:lnTo>
                      <a:lnTo>
                        <a:pt x="50" y="202"/>
                      </a:lnTo>
                      <a:lnTo>
                        <a:pt x="50" y="194"/>
                      </a:lnTo>
                      <a:lnTo>
                        <a:pt x="58" y="204"/>
                      </a:lnTo>
                      <a:lnTo>
                        <a:pt x="62" y="206"/>
                      </a:lnTo>
                      <a:lnTo>
                        <a:pt x="66" y="208"/>
                      </a:lnTo>
                      <a:lnTo>
                        <a:pt x="80" y="206"/>
                      </a:lnTo>
                      <a:lnTo>
                        <a:pt x="88" y="204"/>
                      </a:lnTo>
                      <a:lnTo>
                        <a:pt x="92" y="206"/>
                      </a:lnTo>
                      <a:lnTo>
                        <a:pt x="96" y="206"/>
                      </a:lnTo>
                      <a:lnTo>
                        <a:pt x="98" y="212"/>
                      </a:lnTo>
                      <a:lnTo>
                        <a:pt x="100" y="214"/>
                      </a:lnTo>
                      <a:lnTo>
                        <a:pt x="100" y="218"/>
                      </a:lnTo>
                      <a:lnTo>
                        <a:pt x="100" y="220"/>
                      </a:lnTo>
                      <a:lnTo>
                        <a:pt x="98" y="224"/>
                      </a:lnTo>
                      <a:lnTo>
                        <a:pt x="96" y="226"/>
                      </a:lnTo>
                      <a:lnTo>
                        <a:pt x="90" y="230"/>
                      </a:lnTo>
                      <a:lnTo>
                        <a:pt x="86" y="230"/>
                      </a:lnTo>
                      <a:lnTo>
                        <a:pt x="82" y="232"/>
                      </a:lnTo>
                      <a:lnTo>
                        <a:pt x="72" y="230"/>
                      </a:lnTo>
                      <a:lnTo>
                        <a:pt x="64" y="230"/>
                      </a:lnTo>
                      <a:lnTo>
                        <a:pt x="58" y="232"/>
                      </a:lnTo>
                      <a:lnTo>
                        <a:pt x="54" y="234"/>
                      </a:lnTo>
                      <a:lnTo>
                        <a:pt x="52" y="238"/>
                      </a:lnTo>
                      <a:lnTo>
                        <a:pt x="48" y="241"/>
                      </a:lnTo>
                      <a:lnTo>
                        <a:pt x="52" y="241"/>
                      </a:lnTo>
                      <a:lnTo>
                        <a:pt x="56" y="239"/>
                      </a:lnTo>
                      <a:lnTo>
                        <a:pt x="68" y="239"/>
                      </a:lnTo>
                      <a:lnTo>
                        <a:pt x="74" y="241"/>
                      </a:lnTo>
                      <a:lnTo>
                        <a:pt x="78" y="243"/>
                      </a:lnTo>
                      <a:lnTo>
                        <a:pt x="82" y="245"/>
                      </a:lnTo>
                      <a:lnTo>
                        <a:pt x="82" y="247"/>
                      </a:lnTo>
                      <a:lnTo>
                        <a:pt x="82" y="249"/>
                      </a:lnTo>
                      <a:lnTo>
                        <a:pt x="82" y="257"/>
                      </a:lnTo>
                      <a:lnTo>
                        <a:pt x="80" y="261"/>
                      </a:lnTo>
                      <a:lnTo>
                        <a:pt x="78" y="263"/>
                      </a:lnTo>
                      <a:lnTo>
                        <a:pt x="76" y="265"/>
                      </a:lnTo>
                      <a:lnTo>
                        <a:pt x="74" y="267"/>
                      </a:lnTo>
                      <a:lnTo>
                        <a:pt x="68" y="267"/>
                      </a:lnTo>
                      <a:lnTo>
                        <a:pt x="64" y="267"/>
                      </a:lnTo>
                      <a:lnTo>
                        <a:pt x="60" y="265"/>
                      </a:lnTo>
                      <a:lnTo>
                        <a:pt x="56" y="265"/>
                      </a:lnTo>
                      <a:lnTo>
                        <a:pt x="58" y="269"/>
                      </a:lnTo>
                      <a:lnTo>
                        <a:pt x="60" y="269"/>
                      </a:lnTo>
                      <a:lnTo>
                        <a:pt x="64" y="269"/>
                      </a:lnTo>
                      <a:lnTo>
                        <a:pt x="70" y="269"/>
                      </a:lnTo>
                      <a:lnTo>
                        <a:pt x="78" y="269"/>
                      </a:lnTo>
                      <a:lnTo>
                        <a:pt x="84" y="269"/>
                      </a:lnTo>
                      <a:lnTo>
                        <a:pt x="88" y="269"/>
                      </a:lnTo>
                      <a:lnTo>
                        <a:pt x="92" y="269"/>
                      </a:lnTo>
                      <a:lnTo>
                        <a:pt x="96" y="269"/>
                      </a:lnTo>
                      <a:lnTo>
                        <a:pt x="104" y="265"/>
                      </a:lnTo>
                      <a:lnTo>
                        <a:pt x="112" y="261"/>
                      </a:lnTo>
                      <a:lnTo>
                        <a:pt x="118" y="257"/>
                      </a:lnTo>
                      <a:lnTo>
                        <a:pt x="122" y="253"/>
                      </a:lnTo>
                      <a:lnTo>
                        <a:pt x="114" y="255"/>
                      </a:lnTo>
                      <a:lnTo>
                        <a:pt x="108" y="255"/>
                      </a:lnTo>
                      <a:lnTo>
                        <a:pt x="102" y="255"/>
                      </a:lnTo>
                      <a:lnTo>
                        <a:pt x="98" y="253"/>
                      </a:lnTo>
                      <a:lnTo>
                        <a:pt x="98" y="249"/>
                      </a:lnTo>
                      <a:lnTo>
                        <a:pt x="98" y="243"/>
                      </a:lnTo>
                      <a:lnTo>
                        <a:pt x="100" y="238"/>
                      </a:lnTo>
                      <a:lnTo>
                        <a:pt x="106" y="230"/>
                      </a:lnTo>
                      <a:lnTo>
                        <a:pt x="108" y="226"/>
                      </a:lnTo>
                      <a:lnTo>
                        <a:pt x="110" y="222"/>
                      </a:lnTo>
                      <a:lnTo>
                        <a:pt x="112" y="218"/>
                      </a:lnTo>
                      <a:lnTo>
                        <a:pt x="112" y="212"/>
                      </a:lnTo>
                      <a:lnTo>
                        <a:pt x="112" y="202"/>
                      </a:lnTo>
                      <a:lnTo>
                        <a:pt x="110" y="198"/>
                      </a:lnTo>
                      <a:lnTo>
                        <a:pt x="106" y="192"/>
                      </a:lnTo>
                      <a:lnTo>
                        <a:pt x="104" y="188"/>
                      </a:lnTo>
                      <a:lnTo>
                        <a:pt x="100" y="186"/>
                      </a:lnTo>
                      <a:lnTo>
                        <a:pt x="98" y="186"/>
                      </a:lnTo>
                      <a:lnTo>
                        <a:pt x="96" y="186"/>
                      </a:lnTo>
                      <a:lnTo>
                        <a:pt x="92" y="188"/>
                      </a:lnTo>
                      <a:lnTo>
                        <a:pt x="90" y="188"/>
                      </a:lnTo>
                      <a:lnTo>
                        <a:pt x="88" y="188"/>
                      </a:lnTo>
                      <a:lnTo>
                        <a:pt x="84" y="184"/>
                      </a:lnTo>
                      <a:lnTo>
                        <a:pt x="82" y="174"/>
                      </a:lnTo>
                      <a:lnTo>
                        <a:pt x="78" y="162"/>
                      </a:lnTo>
                      <a:lnTo>
                        <a:pt x="78" y="150"/>
                      </a:lnTo>
                      <a:lnTo>
                        <a:pt x="78" y="144"/>
                      </a:lnTo>
                      <a:lnTo>
                        <a:pt x="78" y="140"/>
                      </a:lnTo>
                      <a:lnTo>
                        <a:pt x="82" y="138"/>
                      </a:lnTo>
                      <a:lnTo>
                        <a:pt x="86" y="138"/>
                      </a:lnTo>
                      <a:lnTo>
                        <a:pt x="94" y="138"/>
                      </a:lnTo>
                      <a:lnTo>
                        <a:pt x="100" y="136"/>
                      </a:lnTo>
                      <a:lnTo>
                        <a:pt x="104" y="134"/>
                      </a:lnTo>
                      <a:lnTo>
                        <a:pt x="108" y="130"/>
                      </a:lnTo>
                      <a:lnTo>
                        <a:pt x="112" y="126"/>
                      </a:lnTo>
                      <a:lnTo>
                        <a:pt x="114" y="122"/>
                      </a:lnTo>
                      <a:lnTo>
                        <a:pt x="116" y="114"/>
                      </a:lnTo>
                      <a:lnTo>
                        <a:pt x="118" y="108"/>
                      </a:lnTo>
                      <a:lnTo>
                        <a:pt x="120" y="104"/>
                      </a:lnTo>
                      <a:lnTo>
                        <a:pt x="122" y="102"/>
                      </a:lnTo>
                      <a:lnTo>
                        <a:pt x="124" y="100"/>
                      </a:lnTo>
                      <a:lnTo>
                        <a:pt x="128" y="98"/>
                      </a:lnTo>
                      <a:lnTo>
                        <a:pt x="130" y="94"/>
                      </a:lnTo>
                      <a:lnTo>
                        <a:pt x="126" y="92"/>
                      </a:lnTo>
                      <a:lnTo>
                        <a:pt x="122" y="92"/>
                      </a:lnTo>
                      <a:lnTo>
                        <a:pt x="118" y="92"/>
                      </a:lnTo>
                      <a:lnTo>
                        <a:pt x="108" y="94"/>
                      </a:lnTo>
                      <a:lnTo>
                        <a:pt x="102" y="96"/>
                      </a:lnTo>
                      <a:lnTo>
                        <a:pt x="100" y="98"/>
                      </a:lnTo>
                      <a:lnTo>
                        <a:pt x="102" y="94"/>
                      </a:lnTo>
                      <a:lnTo>
                        <a:pt x="102" y="88"/>
                      </a:lnTo>
                      <a:lnTo>
                        <a:pt x="102" y="82"/>
                      </a:lnTo>
                      <a:lnTo>
                        <a:pt x="102" y="74"/>
                      </a:lnTo>
                      <a:lnTo>
                        <a:pt x="102" y="64"/>
                      </a:lnTo>
                      <a:lnTo>
                        <a:pt x="106" y="50"/>
                      </a:lnTo>
                      <a:lnTo>
                        <a:pt x="114" y="34"/>
                      </a:lnTo>
                      <a:lnTo>
                        <a:pt x="116" y="30"/>
                      </a:lnTo>
                      <a:lnTo>
                        <a:pt x="116" y="26"/>
                      </a:lnTo>
                      <a:lnTo>
                        <a:pt x="114" y="22"/>
                      </a:lnTo>
                      <a:lnTo>
                        <a:pt x="114" y="18"/>
                      </a:lnTo>
                      <a:lnTo>
                        <a:pt x="110" y="14"/>
                      </a:lnTo>
                      <a:lnTo>
                        <a:pt x="106" y="12"/>
                      </a:lnTo>
                      <a:lnTo>
                        <a:pt x="98" y="6"/>
                      </a:lnTo>
                      <a:lnTo>
                        <a:pt x="86" y="2"/>
                      </a:lnTo>
                      <a:lnTo>
                        <a:pt x="76" y="0"/>
                      </a:lnTo>
                      <a:lnTo>
                        <a:pt x="64" y="0"/>
                      </a:lnTo>
                      <a:lnTo>
                        <a:pt x="56" y="2"/>
                      </a:lnTo>
                      <a:lnTo>
                        <a:pt x="38" y="10"/>
                      </a:lnTo>
                      <a:lnTo>
                        <a:pt x="26" y="14"/>
                      </a:lnTo>
                      <a:lnTo>
                        <a:pt x="16" y="20"/>
                      </a:lnTo>
                      <a:lnTo>
                        <a:pt x="8" y="28"/>
                      </a:lnTo>
                      <a:lnTo>
                        <a:pt x="4" y="32"/>
                      </a:lnTo>
                      <a:lnTo>
                        <a:pt x="2" y="36"/>
                      </a:lnTo>
                      <a:lnTo>
                        <a:pt x="0" y="40"/>
                      </a:lnTo>
                      <a:lnTo>
                        <a:pt x="0" y="44"/>
                      </a:lnTo>
                      <a:lnTo>
                        <a:pt x="0" y="48"/>
                      </a:lnTo>
                      <a:lnTo>
                        <a:pt x="2" y="54"/>
                      </a:lnTo>
                      <a:close/>
                    </a:path>
                  </a:pathLst>
                </a:custGeom>
                <a:solidFill>
                  <a:srgbClr val="B3664C"/>
                </a:solidFill>
                <a:ln w="9525">
                  <a:noFill/>
                  <a:round/>
                  <a:headEnd/>
                  <a:tailEnd/>
                </a:ln>
              </p:spPr>
              <p:txBody>
                <a:bodyPr/>
                <a:lstStyle/>
                <a:p>
                  <a:endParaRPr lang="en-US"/>
                </a:p>
              </p:txBody>
            </p:sp>
            <p:sp>
              <p:nvSpPr>
                <p:cNvPr id="431436" name="Freeform 332"/>
                <p:cNvSpPr>
                  <a:spLocks/>
                </p:cNvSpPr>
                <p:nvPr/>
              </p:nvSpPr>
              <p:spPr bwMode="auto">
                <a:xfrm>
                  <a:off x="4304" y="601"/>
                  <a:ext cx="37" cy="19"/>
                </a:xfrm>
                <a:custGeom>
                  <a:avLst/>
                  <a:gdLst/>
                  <a:ahLst/>
                  <a:cxnLst>
                    <a:cxn ang="0">
                      <a:pos x="0" y="28"/>
                    </a:cxn>
                    <a:cxn ang="0">
                      <a:pos x="4" y="22"/>
                    </a:cxn>
                    <a:cxn ang="0">
                      <a:pos x="10" y="18"/>
                    </a:cxn>
                    <a:cxn ang="0">
                      <a:pos x="16" y="16"/>
                    </a:cxn>
                    <a:cxn ang="0">
                      <a:pos x="22" y="16"/>
                    </a:cxn>
                    <a:cxn ang="0">
                      <a:pos x="28" y="14"/>
                    </a:cxn>
                    <a:cxn ang="0">
                      <a:pos x="34" y="12"/>
                    </a:cxn>
                    <a:cxn ang="0">
                      <a:pos x="46" y="6"/>
                    </a:cxn>
                    <a:cxn ang="0">
                      <a:pos x="52" y="4"/>
                    </a:cxn>
                    <a:cxn ang="0">
                      <a:pos x="58" y="2"/>
                    </a:cxn>
                    <a:cxn ang="0">
                      <a:pos x="72" y="0"/>
                    </a:cxn>
                    <a:cxn ang="0">
                      <a:pos x="74" y="2"/>
                    </a:cxn>
                    <a:cxn ang="0">
                      <a:pos x="76" y="2"/>
                    </a:cxn>
                    <a:cxn ang="0">
                      <a:pos x="72" y="4"/>
                    </a:cxn>
                    <a:cxn ang="0">
                      <a:pos x="66" y="6"/>
                    </a:cxn>
                    <a:cxn ang="0">
                      <a:pos x="62" y="8"/>
                    </a:cxn>
                    <a:cxn ang="0">
                      <a:pos x="56" y="8"/>
                    </a:cxn>
                    <a:cxn ang="0">
                      <a:pos x="48" y="12"/>
                    </a:cxn>
                    <a:cxn ang="0">
                      <a:pos x="34" y="18"/>
                    </a:cxn>
                    <a:cxn ang="0">
                      <a:pos x="32" y="22"/>
                    </a:cxn>
                    <a:cxn ang="0">
                      <a:pos x="30" y="24"/>
                    </a:cxn>
                    <a:cxn ang="0">
                      <a:pos x="30" y="28"/>
                    </a:cxn>
                    <a:cxn ang="0">
                      <a:pos x="32" y="28"/>
                    </a:cxn>
                    <a:cxn ang="0">
                      <a:pos x="36" y="30"/>
                    </a:cxn>
                    <a:cxn ang="0">
                      <a:pos x="40" y="28"/>
                    </a:cxn>
                    <a:cxn ang="0">
                      <a:pos x="44" y="28"/>
                    </a:cxn>
                    <a:cxn ang="0">
                      <a:pos x="50" y="28"/>
                    </a:cxn>
                    <a:cxn ang="0">
                      <a:pos x="54" y="30"/>
                    </a:cxn>
                    <a:cxn ang="0">
                      <a:pos x="58" y="28"/>
                    </a:cxn>
                    <a:cxn ang="0">
                      <a:pos x="64" y="22"/>
                    </a:cxn>
                    <a:cxn ang="0">
                      <a:pos x="62" y="28"/>
                    </a:cxn>
                    <a:cxn ang="0">
                      <a:pos x="58" y="32"/>
                    </a:cxn>
                    <a:cxn ang="0">
                      <a:pos x="54" y="36"/>
                    </a:cxn>
                    <a:cxn ang="0">
                      <a:pos x="50" y="38"/>
                    </a:cxn>
                    <a:cxn ang="0">
                      <a:pos x="44" y="40"/>
                    </a:cxn>
                    <a:cxn ang="0">
                      <a:pos x="38" y="40"/>
                    </a:cxn>
                    <a:cxn ang="0">
                      <a:pos x="28" y="38"/>
                    </a:cxn>
                    <a:cxn ang="0">
                      <a:pos x="26" y="38"/>
                    </a:cxn>
                    <a:cxn ang="0">
                      <a:pos x="26" y="36"/>
                    </a:cxn>
                    <a:cxn ang="0">
                      <a:pos x="26" y="30"/>
                    </a:cxn>
                    <a:cxn ang="0">
                      <a:pos x="26" y="26"/>
                    </a:cxn>
                    <a:cxn ang="0">
                      <a:pos x="24" y="24"/>
                    </a:cxn>
                    <a:cxn ang="0">
                      <a:pos x="20" y="22"/>
                    </a:cxn>
                    <a:cxn ang="0">
                      <a:pos x="16" y="22"/>
                    </a:cxn>
                    <a:cxn ang="0">
                      <a:pos x="14" y="22"/>
                    </a:cxn>
                    <a:cxn ang="0">
                      <a:pos x="12" y="22"/>
                    </a:cxn>
                    <a:cxn ang="0">
                      <a:pos x="8" y="26"/>
                    </a:cxn>
                    <a:cxn ang="0">
                      <a:pos x="2" y="30"/>
                    </a:cxn>
                    <a:cxn ang="0">
                      <a:pos x="0" y="30"/>
                    </a:cxn>
                    <a:cxn ang="0">
                      <a:pos x="0" y="28"/>
                    </a:cxn>
                  </a:cxnLst>
                  <a:rect l="0" t="0" r="r" b="b"/>
                  <a:pathLst>
                    <a:path w="76" h="40">
                      <a:moveTo>
                        <a:pt x="0" y="28"/>
                      </a:moveTo>
                      <a:lnTo>
                        <a:pt x="4" y="22"/>
                      </a:lnTo>
                      <a:lnTo>
                        <a:pt x="10" y="18"/>
                      </a:lnTo>
                      <a:lnTo>
                        <a:pt x="16" y="16"/>
                      </a:lnTo>
                      <a:lnTo>
                        <a:pt x="22" y="16"/>
                      </a:lnTo>
                      <a:lnTo>
                        <a:pt x="28" y="14"/>
                      </a:lnTo>
                      <a:lnTo>
                        <a:pt x="34" y="12"/>
                      </a:lnTo>
                      <a:lnTo>
                        <a:pt x="46" y="6"/>
                      </a:lnTo>
                      <a:lnTo>
                        <a:pt x="52" y="4"/>
                      </a:lnTo>
                      <a:lnTo>
                        <a:pt x="58" y="2"/>
                      </a:lnTo>
                      <a:lnTo>
                        <a:pt x="72" y="0"/>
                      </a:lnTo>
                      <a:lnTo>
                        <a:pt x="74" y="2"/>
                      </a:lnTo>
                      <a:lnTo>
                        <a:pt x="76" y="2"/>
                      </a:lnTo>
                      <a:lnTo>
                        <a:pt x="72" y="4"/>
                      </a:lnTo>
                      <a:lnTo>
                        <a:pt x="66" y="6"/>
                      </a:lnTo>
                      <a:lnTo>
                        <a:pt x="62" y="8"/>
                      </a:lnTo>
                      <a:lnTo>
                        <a:pt x="56" y="8"/>
                      </a:lnTo>
                      <a:lnTo>
                        <a:pt x="48" y="12"/>
                      </a:lnTo>
                      <a:lnTo>
                        <a:pt x="34" y="18"/>
                      </a:lnTo>
                      <a:lnTo>
                        <a:pt x="32" y="22"/>
                      </a:lnTo>
                      <a:lnTo>
                        <a:pt x="30" y="24"/>
                      </a:lnTo>
                      <a:lnTo>
                        <a:pt x="30" y="28"/>
                      </a:lnTo>
                      <a:lnTo>
                        <a:pt x="32" y="28"/>
                      </a:lnTo>
                      <a:lnTo>
                        <a:pt x="36" y="30"/>
                      </a:lnTo>
                      <a:lnTo>
                        <a:pt x="40" y="28"/>
                      </a:lnTo>
                      <a:lnTo>
                        <a:pt x="44" y="28"/>
                      </a:lnTo>
                      <a:lnTo>
                        <a:pt x="50" y="28"/>
                      </a:lnTo>
                      <a:lnTo>
                        <a:pt x="54" y="30"/>
                      </a:lnTo>
                      <a:lnTo>
                        <a:pt x="58" y="28"/>
                      </a:lnTo>
                      <a:lnTo>
                        <a:pt x="64" y="22"/>
                      </a:lnTo>
                      <a:lnTo>
                        <a:pt x="62" y="28"/>
                      </a:lnTo>
                      <a:lnTo>
                        <a:pt x="58" y="32"/>
                      </a:lnTo>
                      <a:lnTo>
                        <a:pt x="54" y="36"/>
                      </a:lnTo>
                      <a:lnTo>
                        <a:pt x="50" y="38"/>
                      </a:lnTo>
                      <a:lnTo>
                        <a:pt x="44" y="40"/>
                      </a:lnTo>
                      <a:lnTo>
                        <a:pt x="38" y="40"/>
                      </a:lnTo>
                      <a:lnTo>
                        <a:pt x="28" y="38"/>
                      </a:lnTo>
                      <a:lnTo>
                        <a:pt x="26" y="38"/>
                      </a:lnTo>
                      <a:lnTo>
                        <a:pt x="26" y="36"/>
                      </a:lnTo>
                      <a:lnTo>
                        <a:pt x="26" y="30"/>
                      </a:lnTo>
                      <a:lnTo>
                        <a:pt x="26" y="26"/>
                      </a:lnTo>
                      <a:lnTo>
                        <a:pt x="24" y="24"/>
                      </a:lnTo>
                      <a:lnTo>
                        <a:pt x="20" y="22"/>
                      </a:lnTo>
                      <a:lnTo>
                        <a:pt x="16" y="22"/>
                      </a:lnTo>
                      <a:lnTo>
                        <a:pt x="14" y="22"/>
                      </a:lnTo>
                      <a:lnTo>
                        <a:pt x="12" y="22"/>
                      </a:lnTo>
                      <a:lnTo>
                        <a:pt x="8" y="26"/>
                      </a:lnTo>
                      <a:lnTo>
                        <a:pt x="2" y="30"/>
                      </a:lnTo>
                      <a:lnTo>
                        <a:pt x="0" y="30"/>
                      </a:lnTo>
                      <a:lnTo>
                        <a:pt x="0" y="28"/>
                      </a:lnTo>
                      <a:close/>
                    </a:path>
                  </a:pathLst>
                </a:custGeom>
                <a:solidFill>
                  <a:srgbClr val="330000"/>
                </a:solidFill>
                <a:ln w="9525">
                  <a:noFill/>
                  <a:round/>
                  <a:headEnd/>
                  <a:tailEnd/>
                </a:ln>
              </p:spPr>
              <p:txBody>
                <a:bodyPr/>
                <a:lstStyle/>
                <a:p>
                  <a:endParaRPr lang="en-US"/>
                </a:p>
              </p:txBody>
            </p:sp>
            <p:sp>
              <p:nvSpPr>
                <p:cNvPr id="431437" name="Freeform 333"/>
                <p:cNvSpPr>
                  <a:spLocks/>
                </p:cNvSpPr>
                <p:nvPr/>
              </p:nvSpPr>
              <p:spPr bwMode="auto">
                <a:xfrm>
                  <a:off x="4313" y="647"/>
                  <a:ext cx="6" cy="2"/>
                </a:xfrm>
                <a:custGeom>
                  <a:avLst/>
                  <a:gdLst/>
                  <a:ahLst/>
                  <a:cxnLst>
                    <a:cxn ang="0">
                      <a:pos x="0" y="4"/>
                    </a:cxn>
                    <a:cxn ang="0">
                      <a:pos x="4" y="2"/>
                    </a:cxn>
                    <a:cxn ang="0">
                      <a:pos x="8" y="0"/>
                    </a:cxn>
                    <a:cxn ang="0">
                      <a:pos x="10" y="0"/>
                    </a:cxn>
                    <a:cxn ang="0">
                      <a:pos x="14" y="2"/>
                    </a:cxn>
                    <a:cxn ang="0">
                      <a:pos x="10" y="2"/>
                    </a:cxn>
                    <a:cxn ang="0">
                      <a:pos x="6" y="2"/>
                    </a:cxn>
                    <a:cxn ang="0">
                      <a:pos x="0" y="4"/>
                    </a:cxn>
                  </a:cxnLst>
                  <a:rect l="0" t="0" r="r" b="b"/>
                  <a:pathLst>
                    <a:path w="14" h="4">
                      <a:moveTo>
                        <a:pt x="0" y="4"/>
                      </a:moveTo>
                      <a:lnTo>
                        <a:pt x="4" y="2"/>
                      </a:lnTo>
                      <a:lnTo>
                        <a:pt x="8" y="0"/>
                      </a:lnTo>
                      <a:lnTo>
                        <a:pt x="10" y="0"/>
                      </a:lnTo>
                      <a:lnTo>
                        <a:pt x="14" y="2"/>
                      </a:lnTo>
                      <a:lnTo>
                        <a:pt x="10" y="2"/>
                      </a:lnTo>
                      <a:lnTo>
                        <a:pt x="6" y="2"/>
                      </a:lnTo>
                      <a:lnTo>
                        <a:pt x="0" y="4"/>
                      </a:lnTo>
                      <a:close/>
                    </a:path>
                  </a:pathLst>
                </a:custGeom>
                <a:solidFill>
                  <a:srgbClr val="000000"/>
                </a:solidFill>
                <a:ln w="9525">
                  <a:noFill/>
                  <a:round/>
                  <a:headEnd/>
                  <a:tailEnd/>
                </a:ln>
              </p:spPr>
              <p:txBody>
                <a:bodyPr/>
                <a:lstStyle/>
                <a:p>
                  <a:endParaRPr lang="en-US"/>
                </a:p>
              </p:txBody>
            </p:sp>
            <p:sp>
              <p:nvSpPr>
                <p:cNvPr id="431438" name="Freeform 334"/>
                <p:cNvSpPr>
                  <a:spLocks/>
                </p:cNvSpPr>
                <p:nvPr/>
              </p:nvSpPr>
              <p:spPr bwMode="auto">
                <a:xfrm>
                  <a:off x="4305" y="651"/>
                  <a:ext cx="11" cy="11"/>
                </a:xfrm>
                <a:custGeom>
                  <a:avLst/>
                  <a:gdLst/>
                  <a:ahLst/>
                  <a:cxnLst>
                    <a:cxn ang="0">
                      <a:pos x="22" y="0"/>
                    </a:cxn>
                    <a:cxn ang="0">
                      <a:pos x="18" y="0"/>
                    </a:cxn>
                    <a:cxn ang="0">
                      <a:pos x="10" y="2"/>
                    </a:cxn>
                    <a:cxn ang="0">
                      <a:pos x="4" y="2"/>
                    </a:cxn>
                    <a:cxn ang="0">
                      <a:pos x="0" y="0"/>
                    </a:cxn>
                    <a:cxn ang="0">
                      <a:pos x="4" y="2"/>
                    </a:cxn>
                    <a:cxn ang="0">
                      <a:pos x="8" y="2"/>
                    </a:cxn>
                    <a:cxn ang="0">
                      <a:pos x="10" y="4"/>
                    </a:cxn>
                    <a:cxn ang="0">
                      <a:pos x="12" y="6"/>
                    </a:cxn>
                    <a:cxn ang="0">
                      <a:pos x="12" y="12"/>
                    </a:cxn>
                    <a:cxn ang="0">
                      <a:pos x="12" y="18"/>
                    </a:cxn>
                    <a:cxn ang="0">
                      <a:pos x="12" y="22"/>
                    </a:cxn>
                    <a:cxn ang="0">
                      <a:pos x="14" y="16"/>
                    </a:cxn>
                    <a:cxn ang="0">
                      <a:pos x="14" y="12"/>
                    </a:cxn>
                    <a:cxn ang="0">
                      <a:pos x="14" y="6"/>
                    </a:cxn>
                    <a:cxn ang="0">
                      <a:pos x="16" y="4"/>
                    </a:cxn>
                    <a:cxn ang="0">
                      <a:pos x="16" y="2"/>
                    </a:cxn>
                    <a:cxn ang="0">
                      <a:pos x="22" y="0"/>
                    </a:cxn>
                  </a:cxnLst>
                  <a:rect l="0" t="0" r="r" b="b"/>
                  <a:pathLst>
                    <a:path w="22" h="22">
                      <a:moveTo>
                        <a:pt x="22" y="0"/>
                      </a:moveTo>
                      <a:lnTo>
                        <a:pt x="18" y="0"/>
                      </a:lnTo>
                      <a:lnTo>
                        <a:pt x="10" y="2"/>
                      </a:lnTo>
                      <a:lnTo>
                        <a:pt x="4" y="2"/>
                      </a:lnTo>
                      <a:lnTo>
                        <a:pt x="0" y="0"/>
                      </a:lnTo>
                      <a:lnTo>
                        <a:pt x="4" y="2"/>
                      </a:lnTo>
                      <a:lnTo>
                        <a:pt x="8" y="2"/>
                      </a:lnTo>
                      <a:lnTo>
                        <a:pt x="10" y="4"/>
                      </a:lnTo>
                      <a:lnTo>
                        <a:pt x="12" y="6"/>
                      </a:lnTo>
                      <a:lnTo>
                        <a:pt x="12" y="12"/>
                      </a:lnTo>
                      <a:lnTo>
                        <a:pt x="12" y="18"/>
                      </a:lnTo>
                      <a:lnTo>
                        <a:pt x="12" y="22"/>
                      </a:lnTo>
                      <a:lnTo>
                        <a:pt x="14" y="16"/>
                      </a:lnTo>
                      <a:lnTo>
                        <a:pt x="14" y="12"/>
                      </a:lnTo>
                      <a:lnTo>
                        <a:pt x="14" y="6"/>
                      </a:lnTo>
                      <a:lnTo>
                        <a:pt x="16" y="4"/>
                      </a:lnTo>
                      <a:lnTo>
                        <a:pt x="16" y="2"/>
                      </a:lnTo>
                      <a:lnTo>
                        <a:pt x="22" y="0"/>
                      </a:lnTo>
                      <a:close/>
                    </a:path>
                  </a:pathLst>
                </a:custGeom>
                <a:solidFill>
                  <a:srgbClr val="000000"/>
                </a:solidFill>
                <a:ln w="9525">
                  <a:noFill/>
                  <a:round/>
                  <a:headEnd/>
                  <a:tailEnd/>
                </a:ln>
              </p:spPr>
              <p:txBody>
                <a:bodyPr/>
                <a:lstStyle/>
                <a:p>
                  <a:endParaRPr lang="en-US"/>
                </a:p>
              </p:txBody>
            </p:sp>
            <p:sp>
              <p:nvSpPr>
                <p:cNvPr id="431439" name="Freeform 335"/>
                <p:cNvSpPr>
                  <a:spLocks/>
                </p:cNvSpPr>
                <p:nvPr/>
              </p:nvSpPr>
              <p:spPr bwMode="auto">
                <a:xfrm>
                  <a:off x="4315" y="672"/>
                  <a:ext cx="17" cy="6"/>
                </a:xfrm>
                <a:custGeom>
                  <a:avLst/>
                  <a:gdLst/>
                  <a:ahLst/>
                  <a:cxnLst>
                    <a:cxn ang="0">
                      <a:pos x="0" y="8"/>
                    </a:cxn>
                    <a:cxn ang="0">
                      <a:pos x="6" y="4"/>
                    </a:cxn>
                    <a:cxn ang="0">
                      <a:pos x="12" y="2"/>
                    </a:cxn>
                    <a:cxn ang="0">
                      <a:pos x="16" y="2"/>
                    </a:cxn>
                    <a:cxn ang="0">
                      <a:pos x="22" y="2"/>
                    </a:cxn>
                    <a:cxn ang="0">
                      <a:pos x="30" y="2"/>
                    </a:cxn>
                    <a:cxn ang="0">
                      <a:pos x="36" y="0"/>
                    </a:cxn>
                    <a:cxn ang="0">
                      <a:pos x="34" y="2"/>
                    </a:cxn>
                    <a:cxn ang="0">
                      <a:pos x="32" y="4"/>
                    </a:cxn>
                    <a:cxn ang="0">
                      <a:pos x="30" y="8"/>
                    </a:cxn>
                    <a:cxn ang="0">
                      <a:pos x="28" y="11"/>
                    </a:cxn>
                    <a:cxn ang="0">
                      <a:pos x="26" y="11"/>
                    </a:cxn>
                    <a:cxn ang="0">
                      <a:pos x="22" y="9"/>
                    </a:cxn>
                    <a:cxn ang="0">
                      <a:pos x="14" y="8"/>
                    </a:cxn>
                    <a:cxn ang="0">
                      <a:pos x="6" y="6"/>
                    </a:cxn>
                    <a:cxn ang="0">
                      <a:pos x="4" y="6"/>
                    </a:cxn>
                    <a:cxn ang="0">
                      <a:pos x="0" y="8"/>
                    </a:cxn>
                  </a:cxnLst>
                  <a:rect l="0" t="0" r="r" b="b"/>
                  <a:pathLst>
                    <a:path w="36" h="11">
                      <a:moveTo>
                        <a:pt x="0" y="8"/>
                      </a:moveTo>
                      <a:lnTo>
                        <a:pt x="6" y="4"/>
                      </a:lnTo>
                      <a:lnTo>
                        <a:pt x="12" y="2"/>
                      </a:lnTo>
                      <a:lnTo>
                        <a:pt x="16" y="2"/>
                      </a:lnTo>
                      <a:lnTo>
                        <a:pt x="22" y="2"/>
                      </a:lnTo>
                      <a:lnTo>
                        <a:pt x="30" y="2"/>
                      </a:lnTo>
                      <a:lnTo>
                        <a:pt x="36" y="0"/>
                      </a:lnTo>
                      <a:lnTo>
                        <a:pt x="34" y="2"/>
                      </a:lnTo>
                      <a:lnTo>
                        <a:pt x="32" y="4"/>
                      </a:lnTo>
                      <a:lnTo>
                        <a:pt x="30" y="8"/>
                      </a:lnTo>
                      <a:lnTo>
                        <a:pt x="28" y="11"/>
                      </a:lnTo>
                      <a:lnTo>
                        <a:pt x="26" y="11"/>
                      </a:lnTo>
                      <a:lnTo>
                        <a:pt x="22" y="9"/>
                      </a:lnTo>
                      <a:lnTo>
                        <a:pt x="14" y="8"/>
                      </a:lnTo>
                      <a:lnTo>
                        <a:pt x="6" y="6"/>
                      </a:lnTo>
                      <a:lnTo>
                        <a:pt x="4" y="6"/>
                      </a:lnTo>
                      <a:lnTo>
                        <a:pt x="0" y="8"/>
                      </a:lnTo>
                      <a:close/>
                    </a:path>
                  </a:pathLst>
                </a:custGeom>
                <a:solidFill>
                  <a:srgbClr val="4C0000"/>
                </a:solidFill>
                <a:ln w="9525">
                  <a:noFill/>
                  <a:round/>
                  <a:headEnd/>
                  <a:tailEnd/>
                </a:ln>
              </p:spPr>
              <p:txBody>
                <a:bodyPr/>
                <a:lstStyle/>
                <a:p>
                  <a:endParaRPr lang="en-US"/>
                </a:p>
              </p:txBody>
            </p:sp>
            <p:sp>
              <p:nvSpPr>
                <p:cNvPr id="431440" name="Freeform 336"/>
                <p:cNvSpPr>
                  <a:spLocks/>
                </p:cNvSpPr>
                <p:nvPr/>
              </p:nvSpPr>
              <p:spPr bwMode="auto">
                <a:xfrm>
                  <a:off x="4318" y="687"/>
                  <a:ext cx="23" cy="5"/>
                </a:xfrm>
                <a:custGeom>
                  <a:avLst/>
                  <a:gdLst/>
                  <a:ahLst/>
                  <a:cxnLst>
                    <a:cxn ang="0">
                      <a:pos x="26" y="0"/>
                    </a:cxn>
                    <a:cxn ang="0">
                      <a:pos x="22" y="4"/>
                    </a:cxn>
                    <a:cxn ang="0">
                      <a:pos x="16" y="8"/>
                    </a:cxn>
                    <a:cxn ang="0">
                      <a:pos x="8" y="10"/>
                    </a:cxn>
                    <a:cxn ang="0">
                      <a:pos x="0" y="10"/>
                    </a:cxn>
                    <a:cxn ang="0">
                      <a:pos x="16" y="10"/>
                    </a:cxn>
                    <a:cxn ang="0">
                      <a:pos x="24" y="10"/>
                    </a:cxn>
                    <a:cxn ang="0">
                      <a:pos x="30" y="10"/>
                    </a:cxn>
                    <a:cxn ang="0">
                      <a:pos x="36" y="8"/>
                    </a:cxn>
                    <a:cxn ang="0">
                      <a:pos x="46" y="4"/>
                    </a:cxn>
                    <a:cxn ang="0">
                      <a:pos x="34" y="6"/>
                    </a:cxn>
                    <a:cxn ang="0">
                      <a:pos x="26" y="8"/>
                    </a:cxn>
                    <a:cxn ang="0">
                      <a:pos x="24" y="8"/>
                    </a:cxn>
                    <a:cxn ang="0">
                      <a:pos x="24" y="6"/>
                    </a:cxn>
                    <a:cxn ang="0">
                      <a:pos x="24" y="4"/>
                    </a:cxn>
                    <a:cxn ang="0">
                      <a:pos x="26" y="0"/>
                    </a:cxn>
                  </a:cxnLst>
                  <a:rect l="0" t="0" r="r" b="b"/>
                  <a:pathLst>
                    <a:path w="46" h="10">
                      <a:moveTo>
                        <a:pt x="26" y="0"/>
                      </a:moveTo>
                      <a:lnTo>
                        <a:pt x="22" y="4"/>
                      </a:lnTo>
                      <a:lnTo>
                        <a:pt x="16" y="8"/>
                      </a:lnTo>
                      <a:lnTo>
                        <a:pt x="8" y="10"/>
                      </a:lnTo>
                      <a:lnTo>
                        <a:pt x="0" y="10"/>
                      </a:lnTo>
                      <a:lnTo>
                        <a:pt x="16" y="10"/>
                      </a:lnTo>
                      <a:lnTo>
                        <a:pt x="24" y="10"/>
                      </a:lnTo>
                      <a:lnTo>
                        <a:pt x="30" y="10"/>
                      </a:lnTo>
                      <a:lnTo>
                        <a:pt x="36" y="8"/>
                      </a:lnTo>
                      <a:lnTo>
                        <a:pt x="46" y="4"/>
                      </a:lnTo>
                      <a:lnTo>
                        <a:pt x="34" y="6"/>
                      </a:lnTo>
                      <a:lnTo>
                        <a:pt x="26" y="8"/>
                      </a:lnTo>
                      <a:lnTo>
                        <a:pt x="24" y="8"/>
                      </a:lnTo>
                      <a:lnTo>
                        <a:pt x="24" y="6"/>
                      </a:lnTo>
                      <a:lnTo>
                        <a:pt x="24" y="4"/>
                      </a:lnTo>
                      <a:lnTo>
                        <a:pt x="26" y="0"/>
                      </a:lnTo>
                      <a:close/>
                    </a:path>
                  </a:pathLst>
                </a:custGeom>
                <a:solidFill>
                  <a:srgbClr val="4C0000"/>
                </a:solidFill>
                <a:ln w="9525">
                  <a:noFill/>
                  <a:round/>
                  <a:headEnd/>
                  <a:tailEnd/>
                </a:ln>
              </p:spPr>
              <p:txBody>
                <a:bodyPr/>
                <a:lstStyle/>
                <a:p>
                  <a:endParaRPr lang="en-US"/>
                </a:p>
              </p:txBody>
            </p:sp>
            <p:sp>
              <p:nvSpPr>
                <p:cNvPr id="431441" name="Freeform 337"/>
                <p:cNvSpPr>
                  <a:spLocks/>
                </p:cNvSpPr>
                <p:nvPr/>
              </p:nvSpPr>
              <p:spPr bwMode="auto">
                <a:xfrm>
                  <a:off x="4284" y="617"/>
                  <a:ext cx="15" cy="24"/>
                </a:xfrm>
                <a:custGeom>
                  <a:avLst/>
                  <a:gdLst/>
                  <a:ahLst/>
                  <a:cxnLst>
                    <a:cxn ang="0">
                      <a:pos x="30" y="0"/>
                    </a:cxn>
                    <a:cxn ang="0">
                      <a:pos x="28" y="26"/>
                    </a:cxn>
                    <a:cxn ang="0">
                      <a:pos x="30" y="38"/>
                    </a:cxn>
                    <a:cxn ang="0">
                      <a:pos x="30" y="44"/>
                    </a:cxn>
                    <a:cxn ang="0">
                      <a:pos x="30" y="48"/>
                    </a:cxn>
                    <a:cxn ang="0">
                      <a:pos x="28" y="40"/>
                    </a:cxn>
                    <a:cxn ang="0">
                      <a:pos x="26" y="32"/>
                    </a:cxn>
                    <a:cxn ang="0">
                      <a:pos x="24" y="26"/>
                    </a:cxn>
                    <a:cxn ang="0">
                      <a:pos x="22" y="22"/>
                    </a:cxn>
                    <a:cxn ang="0">
                      <a:pos x="18" y="20"/>
                    </a:cxn>
                    <a:cxn ang="0">
                      <a:pos x="10" y="16"/>
                    </a:cxn>
                    <a:cxn ang="0">
                      <a:pos x="4" y="12"/>
                    </a:cxn>
                    <a:cxn ang="0">
                      <a:pos x="0" y="8"/>
                    </a:cxn>
                    <a:cxn ang="0">
                      <a:pos x="0" y="6"/>
                    </a:cxn>
                    <a:cxn ang="0">
                      <a:pos x="0" y="4"/>
                    </a:cxn>
                    <a:cxn ang="0">
                      <a:pos x="0" y="2"/>
                    </a:cxn>
                    <a:cxn ang="0">
                      <a:pos x="4" y="0"/>
                    </a:cxn>
                    <a:cxn ang="0">
                      <a:pos x="8" y="0"/>
                    </a:cxn>
                    <a:cxn ang="0">
                      <a:pos x="14" y="0"/>
                    </a:cxn>
                    <a:cxn ang="0">
                      <a:pos x="24" y="0"/>
                    </a:cxn>
                    <a:cxn ang="0">
                      <a:pos x="30" y="0"/>
                    </a:cxn>
                  </a:cxnLst>
                  <a:rect l="0" t="0" r="r" b="b"/>
                  <a:pathLst>
                    <a:path w="30" h="48">
                      <a:moveTo>
                        <a:pt x="30" y="0"/>
                      </a:moveTo>
                      <a:lnTo>
                        <a:pt x="28" y="26"/>
                      </a:lnTo>
                      <a:lnTo>
                        <a:pt x="30" y="38"/>
                      </a:lnTo>
                      <a:lnTo>
                        <a:pt x="30" y="44"/>
                      </a:lnTo>
                      <a:lnTo>
                        <a:pt x="30" y="48"/>
                      </a:lnTo>
                      <a:lnTo>
                        <a:pt x="28" y="40"/>
                      </a:lnTo>
                      <a:lnTo>
                        <a:pt x="26" y="32"/>
                      </a:lnTo>
                      <a:lnTo>
                        <a:pt x="24" y="26"/>
                      </a:lnTo>
                      <a:lnTo>
                        <a:pt x="22" y="22"/>
                      </a:lnTo>
                      <a:lnTo>
                        <a:pt x="18" y="20"/>
                      </a:lnTo>
                      <a:lnTo>
                        <a:pt x="10" y="16"/>
                      </a:lnTo>
                      <a:lnTo>
                        <a:pt x="4" y="12"/>
                      </a:lnTo>
                      <a:lnTo>
                        <a:pt x="0" y="8"/>
                      </a:lnTo>
                      <a:lnTo>
                        <a:pt x="0" y="6"/>
                      </a:lnTo>
                      <a:lnTo>
                        <a:pt x="0" y="4"/>
                      </a:lnTo>
                      <a:lnTo>
                        <a:pt x="0" y="2"/>
                      </a:lnTo>
                      <a:lnTo>
                        <a:pt x="4" y="0"/>
                      </a:lnTo>
                      <a:lnTo>
                        <a:pt x="8" y="0"/>
                      </a:lnTo>
                      <a:lnTo>
                        <a:pt x="14" y="0"/>
                      </a:lnTo>
                      <a:lnTo>
                        <a:pt x="24" y="0"/>
                      </a:lnTo>
                      <a:lnTo>
                        <a:pt x="30" y="0"/>
                      </a:lnTo>
                      <a:close/>
                    </a:path>
                  </a:pathLst>
                </a:custGeom>
                <a:solidFill>
                  <a:srgbClr val="FFCCB3"/>
                </a:solidFill>
                <a:ln w="9525">
                  <a:noFill/>
                  <a:round/>
                  <a:headEnd/>
                  <a:tailEnd/>
                </a:ln>
              </p:spPr>
              <p:txBody>
                <a:bodyPr/>
                <a:lstStyle/>
                <a:p>
                  <a:endParaRPr lang="en-US"/>
                </a:p>
              </p:txBody>
            </p:sp>
            <p:sp>
              <p:nvSpPr>
                <p:cNvPr id="431442" name="Freeform 338"/>
                <p:cNvSpPr>
                  <a:spLocks/>
                </p:cNvSpPr>
                <p:nvPr/>
              </p:nvSpPr>
              <p:spPr bwMode="auto">
                <a:xfrm>
                  <a:off x="4276" y="613"/>
                  <a:ext cx="23" cy="11"/>
                </a:xfrm>
                <a:custGeom>
                  <a:avLst/>
                  <a:gdLst/>
                  <a:ahLst/>
                  <a:cxnLst>
                    <a:cxn ang="0">
                      <a:pos x="46" y="10"/>
                    </a:cxn>
                    <a:cxn ang="0">
                      <a:pos x="46" y="6"/>
                    </a:cxn>
                    <a:cxn ang="0">
                      <a:pos x="44" y="2"/>
                    </a:cxn>
                    <a:cxn ang="0">
                      <a:pos x="40" y="2"/>
                    </a:cxn>
                    <a:cxn ang="0">
                      <a:pos x="38" y="2"/>
                    </a:cxn>
                    <a:cxn ang="0">
                      <a:pos x="32" y="2"/>
                    </a:cxn>
                    <a:cxn ang="0">
                      <a:pos x="28" y="0"/>
                    </a:cxn>
                    <a:cxn ang="0">
                      <a:pos x="24" y="0"/>
                    </a:cxn>
                    <a:cxn ang="0">
                      <a:pos x="20" y="0"/>
                    </a:cxn>
                    <a:cxn ang="0">
                      <a:pos x="8" y="2"/>
                    </a:cxn>
                    <a:cxn ang="0">
                      <a:pos x="4" y="2"/>
                    </a:cxn>
                    <a:cxn ang="0">
                      <a:pos x="0" y="2"/>
                    </a:cxn>
                    <a:cxn ang="0">
                      <a:pos x="12" y="8"/>
                    </a:cxn>
                    <a:cxn ang="0">
                      <a:pos x="14" y="10"/>
                    </a:cxn>
                    <a:cxn ang="0">
                      <a:pos x="14" y="14"/>
                    </a:cxn>
                    <a:cxn ang="0">
                      <a:pos x="12" y="16"/>
                    </a:cxn>
                    <a:cxn ang="0">
                      <a:pos x="14" y="16"/>
                    </a:cxn>
                    <a:cxn ang="0">
                      <a:pos x="16" y="16"/>
                    </a:cxn>
                    <a:cxn ang="0">
                      <a:pos x="22" y="18"/>
                    </a:cxn>
                    <a:cxn ang="0">
                      <a:pos x="26" y="20"/>
                    </a:cxn>
                    <a:cxn ang="0">
                      <a:pos x="28" y="20"/>
                    </a:cxn>
                    <a:cxn ang="0">
                      <a:pos x="38" y="22"/>
                    </a:cxn>
                    <a:cxn ang="0">
                      <a:pos x="42" y="22"/>
                    </a:cxn>
                    <a:cxn ang="0">
                      <a:pos x="44" y="20"/>
                    </a:cxn>
                    <a:cxn ang="0">
                      <a:pos x="44" y="14"/>
                    </a:cxn>
                    <a:cxn ang="0">
                      <a:pos x="46" y="10"/>
                    </a:cxn>
                  </a:cxnLst>
                  <a:rect l="0" t="0" r="r" b="b"/>
                  <a:pathLst>
                    <a:path w="46" h="22">
                      <a:moveTo>
                        <a:pt x="46" y="10"/>
                      </a:moveTo>
                      <a:lnTo>
                        <a:pt x="46" y="6"/>
                      </a:lnTo>
                      <a:lnTo>
                        <a:pt x="44" y="2"/>
                      </a:lnTo>
                      <a:lnTo>
                        <a:pt x="40" y="2"/>
                      </a:lnTo>
                      <a:lnTo>
                        <a:pt x="38" y="2"/>
                      </a:lnTo>
                      <a:lnTo>
                        <a:pt x="32" y="2"/>
                      </a:lnTo>
                      <a:lnTo>
                        <a:pt x="28" y="0"/>
                      </a:lnTo>
                      <a:lnTo>
                        <a:pt x="24" y="0"/>
                      </a:lnTo>
                      <a:lnTo>
                        <a:pt x="20" y="0"/>
                      </a:lnTo>
                      <a:lnTo>
                        <a:pt x="8" y="2"/>
                      </a:lnTo>
                      <a:lnTo>
                        <a:pt x="4" y="2"/>
                      </a:lnTo>
                      <a:lnTo>
                        <a:pt x="0" y="2"/>
                      </a:lnTo>
                      <a:lnTo>
                        <a:pt x="12" y="8"/>
                      </a:lnTo>
                      <a:lnTo>
                        <a:pt x="14" y="10"/>
                      </a:lnTo>
                      <a:lnTo>
                        <a:pt x="14" y="14"/>
                      </a:lnTo>
                      <a:lnTo>
                        <a:pt x="12" y="16"/>
                      </a:lnTo>
                      <a:lnTo>
                        <a:pt x="14" y="16"/>
                      </a:lnTo>
                      <a:lnTo>
                        <a:pt x="16" y="16"/>
                      </a:lnTo>
                      <a:lnTo>
                        <a:pt x="22" y="18"/>
                      </a:lnTo>
                      <a:lnTo>
                        <a:pt x="26" y="20"/>
                      </a:lnTo>
                      <a:lnTo>
                        <a:pt x="28" y="20"/>
                      </a:lnTo>
                      <a:lnTo>
                        <a:pt x="38" y="22"/>
                      </a:lnTo>
                      <a:lnTo>
                        <a:pt x="42" y="22"/>
                      </a:lnTo>
                      <a:lnTo>
                        <a:pt x="44" y="20"/>
                      </a:lnTo>
                      <a:lnTo>
                        <a:pt x="44" y="14"/>
                      </a:lnTo>
                      <a:lnTo>
                        <a:pt x="46" y="10"/>
                      </a:lnTo>
                      <a:close/>
                    </a:path>
                  </a:pathLst>
                </a:custGeom>
                <a:solidFill>
                  <a:srgbClr val="330000"/>
                </a:solidFill>
                <a:ln w="9525">
                  <a:noFill/>
                  <a:round/>
                  <a:headEnd/>
                  <a:tailEnd/>
                </a:ln>
              </p:spPr>
              <p:txBody>
                <a:bodyPr/>
                <a:lstStyle/>
                <a:p>
                  <a:endParaRPr lang="en-US"/>
                </a:p>
              </p:txBody>
            </p:sp>
            <p:sp>
              <p:nvSpPr>
                <p:cNvPr id="431443" name="Freeform 339"/>
                <p:cNvSpPr>
                  <a:spLocks/>
                </p:cNvSpPr>
                <p:nvPr/>
              </p:nvSpPr>
              <p:spPr bwMode="auto">
                <a:xfrm>
                  <a:off x="4278" y="614"/>
                  <a:ext cx="20" cy="9"/>
                </a:xfrm>
                <a:custGeom>
                  <a:avLst/>
                  <a:gdLst/>
                  <a:ahLst/>
                  <a:cxnLst>
                    <a:cxn ang="0">
                      <a:pos x="32" y="10"/>
                    </a:cxn>
                    <a:cxn ang="0">
                      <a:pos x="30" y="12"/>
                    </a:cxn>
                    <a:cxn ang="0">
                      <a:pos x="24" y="16"/>
                    </a:cxn>
                    <a:cxn ang="0">
                      <a:pos x="28" y="14"/>
                    </a:cxn>
                    <a:cxn ang="0">
                      <a:pos x="32" y="12"/>
                    </a:cxn>
                    <a:cxn ang="0">
                      <a:pos x="34" y="10"/>
                    </a:cxn>
                    <a:cxn ang="0">
                      <a:pos x="36" y="10"/>
                    </a:cxn>
                    <a:cxn ang="0">
                      <a:pos x="38" y="10"/>
                    </a:cxn>
                    <a:cxn ang="0">
                      <a:pos x="38" y="12"/>
                    </a:cxn>
                    <a:cxn ang="0">
                      <a:pos x="40" y="18"/>
                    </a:cxn>
                    <a:cxn ang="0">
                      <a:pos x="40" y="8"/>
                    </a:cxn>
                    <a:cxn ang="0">
                      <a:pos x="40" y="4"/>
                    </a:cxn>
                    <a:cxn ang="0">
                      <a:pos x="38" y="4"/>
                    </a:cxn>
                    <a:cxn ang="0">
                      <a:pos x="36" y="2"/>
                    </a:cxn>
                    <a:cxn ang="0">
                      <a:pos x="32" y="2"/>
                    </a:cxn>
                    <a:cxn ang="0">
                      <a:pos x="28" y="2"/>
                    </a:cxn>
                    <a:cxn ang="0">
                      <a:pos x="24" y="0"/>
                    </a:cxn>
                    <a:cxn ang="0">
                      <a:pos x="18" y="0"/>
                    </a:cxn>
                    <a:cxn ang="0">
                      <a:pos x="12" y="0"/>
                    </a:cxn>
                    <a:cxn ang="0">
                      <a:pos x="8" y="0"/>
                    </a:cxn>
                    <a:cxn ang="0">
                      <a:pos x="0" y="2"/>
                    </a:cxn>
                    <a:cxn ang="0">
                      <a:pos x="8" y="2"/>
                    </a:cxn>
                    <a:cxn ang="0">
                      <a:pos x="14" y="4"/>
                    </a:cxn>
                    <a:cxn ang="0">
                      <a:pos x="16" y="8"/>
                    </a:cxn>
                    <a:cxn ang="0">
                      <a:pos x="14" y="10"/>
                    </a:cxn>
                    <a:cxn ang="0">
                      <a:pos x="8" y="14"/>
                    </a:cxn>
                    <a:cxn ang="0">
                      <a:pos x="12" y="12"/>
                    </a:cxn>
                    <a:cxn ang="0">
                      <a:pos x="14" y="12"/>
                    </a:cxn>
                    <a:cxn ang="0">
                      <a:pos x="18" y="12"/>
                    </a:cxn>
                    <a:cxn ang="0">
                      <a:pos x="18" y="14"/>
                    </a:cxn>
                    <a:cxn ang="0">
                      <a:pos x="20" y="14"/>
                    </a:cxn>
                    <a:cxn ang="0">
                      <a:pos x="22" y="16"/>
                    </a:cxn>
                    <a:cxn ang="0">
                      <a:pos x="24" y="14"/>
                    </a:cxn>
                    <a:cxn ang="0">
                      <a:pos x="26" y="10"/>
                    </a:cxn>
                    <a:cxn ang="0">
                      <a:pos x="32" y="10"/>
                    </a:cxn>
                  </a:cxnLst>
                  <a:rect l="0" t="0" r="r" b="b"/>
                  <a:pathLst>
                    <a:path w="40" h="18">
                      <a:moveTo>
                        <a:pt x="32" y="10"/>
                      </a:moveTo>
                      <a:lnTo>
                        <a:pt x="30" y="12"/>
                      </a:lnTo>
                      <a:lnTo>
                        <a:pt x="24" y="16"/>
                      </a:lnTo>
                      <a:lnTo>
                        <a:pt x="28" y="14"/>
                      </a:lnTo>
                      <a:lnTo>
                        <a:pt x="32" y="12"/>
                      </a:lnTo>
                      <a:lnTo>
                        <a:pt x="34" y="10"/>
                      </a:lnTo>
                      <a:lnTo>
                        <a:pt x="36" y="10"/>
                      </a:lnTo>
                      <a:lnTo>
                        <a:pt x="38" y="10"/>
                      </a:lnTo>
                      <a:lnTo>
                        <a:pt x="38" y="12"/>
                      </a:lnTo>
                      <a:lnTo>
                        <a:pt x="40" y="18"/>
                      </a:lnTo>
                      <a:lnTo>
                        <a:pt x="40" y="8"/>
                      </a:lnTo>
                      <a:lnTo>
                        <a:pt x="40" y="4"/>
                      </a:lnTo>
                      <a:lnTo>
                        <a:pt x="38" y="4"/>
                      </a:lnTo>
                      <a:lnTo>
                        <a:pt x="36" y="2"/>
                      </a:lnTo>
                      <a:lnTo>
                        <a:pt x="32" y="2"/>
                      </a:lnTo>
                      <a:lnTo>
                        <a:pt x="28" y="2"/>
                      </a:lnTo>
                      <a:lnTo>
                        <a:pt x="24" y="0"/>
                      </a:lnTo>
                      <a:lnTo>
                        <a:pt x="18" y="0"/>
                      </a:lnTo>
                      <a:lnTo>
                        <a:pt x="12" y="0"/>
                      </a:lnTo>
                      <a:lnTo>
                        <a:pt x="8" y="0"/>
                      </a:lnTo>
                      <a:lnTo>
                        <a:pt x="0" y="2"/>
                      </a:lnTo>
                      <a:lnTo>
                        <a:pt x="8" y="2"/>
                      </a:lnTo>
                      <a:lnTo>
                        <a:pt x="14" y="4"/>
                      </a:lnTo>
                      <a:lnTo>
                        <a:pt x="16" y="8"/>
                      </a:lnTo>
                      <a:lnTo>
                        <a:pt x="14" y="10"/>
                      </a:lnTo>
                      <a:lnTo>
                        <a:pt x="8" y="14"/>
                      </a:lnTo>
                      <a:lnTo>
                        <a:pt x="12" y="12"/>
                      </a:lnTo>
                      <a:lnTo>
                        <a:pt x="14" y="12"/>
                      </a:lnTo>
                      <a:lnTo>
                        <a:pt x="18" y="12"/>
                      </a:lnTo>
                      <a:lnTo>
                        <a:pt x="18" y="14"/>
                      </a:lnTo>
                      <a:lnTo>
                        <a:pt x="20" y="14"/>
                      </a:lnTo>
                      <a:lnTo>
                        <a:pt x="22" y="16"/>
                      </a:lnTo>
                      <a:lnTo>
                        <a:pt x="24" y="14"/>
                      </a:lnTo>
                      <a:lnTo>
                        <a:pt x="26" y="10"/>
                      </a:lnTo>
                      <a:lnTo>
                        <a:pt x="32" y="10"/>
                      </a:lnTo>
                      <a:close/>
                    </a:path>
                  </a:pathLst>
                </a:custGeom>
                <a:solidFill>
                  <a:srgbClr val="000000"/>
                </a:solidFill>
                <a:ln w="9525">
                  <a:noFill/>
                  <a:round/>
                  <a:headEnd/>
                  <a:tailEnd/>
                </a:ln>
              </p:spPr>
              <p:txBody>
                <a:bodyPr/>
                <a:lstStyle/>
                <a:p>
                  <a:endParaRPr lang="en-US"/>
                </a:p>
              </p:txBody>
            </p:sp>
            <p:sp>
              <p:nvSpPr>
                <p:cNvPr id="431444" name="Freeform 340"/>
                <p:cNvSpPr>
                  <a:spLocks/>
                </p:cNvSpPr>
                <p:nvPr/>
              </p:nvSpPr>
              <p:spPr bwMode="auto">
                <a:xfrm>
                  <a:off x="4315" y="613"/>
                  <a:ext cx="18" cy="6"/>
                </a:xfrm>
                <a:custGeom>
                  <a:avLst/>
                  <a:gdLst/>
                  <a:ahLst/>
                  <a:cxnLst>
                    <a:cxn ang="0">
                      <a:pos x="0" y="12"/>
                    </a:cxn>
                    <a:cxn ang="0">
                      <a:pos x="4" y="8"/>
                    </a:cxn>
                    <a:cxn ang="0">
                      <a:pos x="10" y="6"/>
                    </a:cxn>
                    <a:cxn ang="0">
                      <a:pos x="18" y="8"/>
                    </a:cxn>
                    <a:cxn ang="0">
                      <a:pos x="22" y="8"/>
                    </a:cxn>
                    <a:cxn ang="0">
                      <a:pos x="28" y="6"/>
                    </a:cxn>
                    <a:cxn ang="0">
                      <a:pos x="34" y="4"/>
                    </a:cxn>
                    <a:cxn ang="0">
                      <a:pos x="38" y="0"/>
                    </a:cxn>
                    <a:cxn ang="0">
                      <a:pos x="32" y="6"/>
                    </a:cxn>
                    <a:cxn ang="0">
                      <a:pos x="28" y="10"/>
                    </a:cxn>
                    <a:cxn ang="0">
                      <a:pos x="24" y="12"/>
                    </a:cxn>
                    <a:cxn ang="0">
                      <a:pos x="20" y="12"/>
                    </a:cxn>
                    <a:cxn ang="0">
                      <a:pos x="8" y="10"/>
                    </a:cxn>
                    <a:cxn ang="0">
                      <a:pos x="0" y="12"/>
                    </a:cxn>
                  </a:cxnLst>
                  <a:rect l="0" t="0" r="r" b="b"/>
                  <a:pathLst>
                    <a:path w="38" h="12">
                      <a:moveTo>
                        <a:pt x="0" y="12"/>
                      </a:moveTo>
                      <a:lnTo>
                        <a:pt x="4" y="8"/>
                      </a:lnTo>
                      <a:lnTo>
                        <a:pt x="10" y="6"/>
                      </a:lnTo>
                      <a:lnTo>
                        <a:pt x="18" y="8"/>
                      </a:lnTo>
                      <a:lnTo>
                        <a:pt x="22" y="8"/>
                      </a:lnTo>
                      <a:lnTo>
                        <a:pt x="28" y="6"/>
                      </a:lnTo>
                      <a:lnTo>
                        <a:pt x="34" y="4"/>
                      </a:lnTo>
                      <a:lnTo>
                        <a:pt x="38" y="0"/>
                      </a:lnTo>
                      <a:lnTo>
                        <a:pt x="32" y="6"/>
                      </a:lnTo>
                      <a:lnTo>
                        <a:pt x="28" y="10"/>
                      </a:lnTo>
                      <a:lnTo>
                        <a:pt x="24" y="12"/>
                      </a:lnTo>
                      <a:lnTo>
                        <a:pt x="20" y="12"/>
                      </a:lnTo>
                      <a:lnTo>
                        <a:pt x="8" y="10"/>
                      </a:lnTo>
                      <a:lnTo>
                        <a:pt x="0" y="12"/>
                      </a:lnTo>
                      <a:close/>
                    </a:path>
                  </a:pathLst>
                </a:custGeom>
                <a:solidFill>
                  <a:srgbClr val="000000"/>
                </a:solidFill>
                <a:ln w="9525">
                  <a:noFill/>
                  <a:round/>
                  <a:headEnd/>
                  <a:tailEnd/>
                </a:ln>
              </p:spPr>
              <p:txBody>
                <a:bodyPr/>
                <a:lstStyle/>
                <a:p>
                  <a:endParaRPr lang="en-US"/>
                </a:p>
              </p:txBody>
            </p:sp>
            <p:sp>
              <p:nvSpPr>
                <p:cNvPr id="431445" name="Freeform 341"/>
                <p:cNvSpPr>
                  <a:spLocks/>
                </p:cNvSpPr>
                <p:nvPr/>
              </p:nvSpPr>
              <p:spPr bwMode="auto">
                <a:xfrm>
                  <a:off x="4382" y="571"/>
                  <a:ext cx="11" cy="15"/>
                </a:xfrm>
                <a:custGeom>
                  <a:avLst/>
                  <a:gdLst/>
                  <a:ahLst/>
                  <a:cxnLst>
                    <a:cxn ang="0">
                      <a:pos x="0" y="6"/>
                    </a:cxn>
                    <a:cxn ang="0">
                      <a:pos x="6" y="2"/>
                    </a:cxn>
                    <a:cxn ang="0">
                      <a:pos x="8" y="0"/>
                    </a:cxn>
                    <a:cxn ang="0">
                      <a:pos x="10" y="0"/>
                    </a:cxn>
                    <a:cxn ang="0">
                      <a:pos x="14" y="0"/>
                    </a:cxn>
                    <a:cxn ang="0">
                      <a:pos x="16" y="2"/>
                    </a:cxn>
                    <a:cxn ang="0">
                      <a:pos x="18" y="6"/>
                    </a:cxn>
                    <a:cxn ang="0">
                      <a:pos x="20" y="12"/>
                    </a:cxn>
                    <a:cxn ang="0">
                      <a:pos x="22" y="30"/>
                    </a:cxn>
                    <a:cxn ang="0">
                      <a:pos x="22" y="26"/>
                    </a:cxn>
                    <a:cxn ang="0">
                      <a:pos x="20" y="22"/>
                    </a:cxn>
                    <a:cxn ang="0">
                      <a:pos x="18" y="16"/>
                    </a:cxn>
                    <a:cxn ang="0">
                      <a:pos x="14" y="12"/>
                    </a:cxn>
                    <a:cxn ang="0">
                      <a:pos x="14" y="8"/>
                    </a:cxn>
                    <a:cxn ang="0">
                      <a:pos x="12" y="6"/>
                    </a:cxn>
                    <a:cxn ang="0">
                      <a:pos x="12" y="4"/>
                    </a:cxn>
                    <a:cxn ang="0">
                      <a:pos x="8" y="4"/>
                    </a:cxn>
                    <a:cxn ang="0">
                      <a:pos x="4" y="4"/>
                    </a:cxn>
                    <a:cxn ang="0">
                      <a:pos x="0" y="6"/>
                    </a:cxn>
                  </a:cxnLst>
                  <a:rect l="0" t="0" r="r" b="b"/>
                  <a:pathLst>
                    <a:path w="22" h="30">
                      <a:moveTo>
                        <a:pt x="0" y="6"/>
                      </a:moveTo>
                      <a:lnTo>
                        <a:pt x="6" y="2"/>
                      </a:lnTo>
                      <a:lnTo>
                        <a:pt x="8" y="0"/>
                      </a:lnTo>
                      <a:lnTo>
                        <a:pt x="10" y="0"/>
                      </a:lnTo>
                      <a:lnTo>
                        <a:pt x="14" y="0"/>
                      </a:lnTo>
                      <a:lnTo>
                        <a:pt x="16" y="2"/>
                      </a:lnTo>
                      <a:lnTo>
                        <a:pt x="18" y="6"/>
                      </a:lnTo>
                      <a:lnTo>
                        <a:pt x="20" y="12"/>
                      </a:lnTo>
                      <a:lnTo>
                        <a:pt x="22" y="30"/>
                      </a:lnTo>
                      <a:lnTo>
                        <a:pt x="22" y="26"/>
                      </a:lnTo>
                      <a:lnTo>
                        <a:pt x="20" y="22"/>
                      </a:lnTo>
                      <a:lnTo>
                        <a:pt x="18" y="16"/>
                      </a:lnTo>
                      <a:lnTo>
                        <a:pt x="14" y="12"/>
                      </a:lnTo>
                      <a:lnTo>
                        <a:pt x="14" y="8"/>
                      </a:lnTo>
                      <a:lnTo>
                        <a:pt x="12" y="6"/>
                      </a:lnTo>
                      <a:lnTo>
                        <a:pt x="12" y="4"/>
                      </a:lnTo>
                      <a:lnTo>
                        <a:pt x="8" y="4"/>
                      </a:lnTo>
                      <a:lnTo>
                        <a:pt x="4" y="4"/>
                      </a:lnTo>
                      <a:lnTo>
                        <a:pt x="0" y="6"/>
                      </a:lnTo>
                      <a:close/>
                    </a:path>
                  </a:pathLst>
                </a:custGeom>
                <a:solidFill>
                  <a:srgbClr val="B3664C"/>
                </a:solidFill>
                <a:ln w="9525">
                  <a:noFill/>
                  <a:round/>
                  <a:headEnd/>
                  <a:tailEnd/>
                </a:ln>
              </p:spPr>
              <p:txBody>
                <a:bodyPr/>
                <a:lstStyle/>
                <a:p>
                  <a:endParaRPr lang="en-US"/>
                </a:p>
              </p:txBody>
            </p:sp>
            <p:sp>
              <p:nvSpPr>
                <p:cNvPr id="431446" name="Freeform 342"/>
                <p:cNvSpPr>
                  <a:spLocks/>
                </p:cNvSpPr>
                <p:nvPr/>
              </p:nvSpPr>
              <p:spPr bwMode="auto">
                <a:xfrm>
                  <a:off x="4376" y="577"/>
                  <a:ext cx="13" cy="28"/>
                </a:xfrm>
                <a:custGeom>
                  <a:avLst/>
                  <a:gdLst/>
                  <a:ahLst/>
                  <a:cxnLst>
                    <a:cxn ang="0">
                      <a:pos x="7" y="0"/>
                    </a:cxn>
                    <a:cxn ang="0">
                      <a:pos x="5" y="2"/>
                    </a:cxn>
                    <a:cxn ang="0">
                      <a:pos x="5" y="4"/>
                    </a:cxn>
                    <a:cxn ang="0">
                      <a:pos x="7" y="6"/>
                    </a:cxn>
                    <a:cxn ang="0">
                      <a:pos x="7" y="10"/>
                    </a:cxn>
                    <a:cxn ang="0">
                      <a:pos x="5" y="14"/>
                    </a:cxn>
                    <a:cxn ang="0">
                      <a:pos x="1" y="20"/>
                    </a:cxn>
                    <a:cxn ang="0">
                      <a:pos x="5" y="22"/>
                    </a:cxn>
                    <a:cxn ang="0">
                      <a:pos x="7" y="24"/>
                    </a:cxn>
                    <a:cxn ang="0">
                      <a:pos x="7" y="26"/>
                    </a:cxn>
                    <a:cxn ang="0">
                      <a:pos x="9" y="30"/>
                    </a:cxn>
                    <a:cxn ang="0">
                      <a:pos x="9" y="34"/>
                    </a:cxn>
                    <a:cxn ang="0">
                      <a:pos x="9" y="38"/>
                    </a:cxn>
                    <a:cxn ang="0">
                      <a:pos x="7" y="42"/>
                    </a:cxn>
                    <a:cxn ang="0">
                      <a:pos x="3" y="44"/>
                    </a:cxn>
                    <a:cxn ang="0">
                      <a:pos x="1" y="46"/>
                    </a:cxn>
                    <a:cxn ang="0">
                      <a:pos x="1" y="48"/>
                    </a:cxn>
                    <a:cxn ang="0">
                      <a:pos x="0" y="52"/>
                    </a:cxn>
                    <a:cxn ang="0">
                      <a:pos x="1" y="54"/>
                    </a:cxn>
                    <a:cxn ang="0">
                      <a:pos x="1" y="56"/>
                    </a:cxn>
                    <a:cxn ang="0">
                      <a:pos x="3" y="56"/>
                    </a:cxn>
                    <a:cxn ang="0">
                      <a:pos x="5" y="56"/>
                    </a:cxn>
                    <a:cxn ang="0">
                      <a:pos x="7" y="54"/>
                    </a:cxn>
                    <a:cxn ang="0">
                      <a:pos x="11" y="44"/>
                    </a:cxn>
                    <a:cxn ang="0">
                      <a:pos x="15" y="40"/>
                    </a:cxn>
                    <a:cxn ang="0">
                      <a:pos x="17" y="38"/>
                    </a:cxn>
                    <a:cxn ang="0">
                      <a:pos x="21" y="36"/>
                    </a:cxn>
                    <a:cxn ang="0">
                      <a:pos x="23" y="34"/>
                    </a:cxn>
                    <a:cxn ang="0">
                      <a:pos x="25" y="28"/>
                    </a:cxn>
                    <a:cxn ang="0">
                      <a:pos x="25" y="26"/>
                    </a:cxn>
                    <a:cxn ang="0">
                      <a:pos x="25" y="22"/>
                    </a:cxn>
                    <a:cxn ang="0">
                      <a:pos x="21" y="16"/>
                    </a:cxn>
                    <a:cxn ang="0">
                      <a:pos x="17" y="14"/>
                    </a:cxn>
                    <a:cxn ang="0">
                      <a:pos x="13" y="12"/>
                    </a:cxn>
                    <a:cxn ang="0">
                      <a:pos x="11" y="12"/>
                    </a:cxn>
                    <a:cxn ang="0">
                      <a:pos x="9" y="12"/>
                    </a:cxn>
                    <a:cxn ang="0">
                      <a:pos x="9" y="10"/>
                    </a:cxn>
                    <a:cxn ang="0">
                      <a:pos x="11" y="6"/>
                    </a:cxn>
                    <a:cxn ang="0">
                      <a:pos x="11" y="4"/>
                    </a:cxn>
                    <a:cxn ang="0">
                      <a:pos x="9" y="2"/>
                    </a:cxn>
                    <a:cxn ang="0">
                      <a:pos x="7" y="0"/>
                    </a:cxn>
                  </a:cxnLst>
                  <a:rect l="0" t="0" r="r" b="b"/>
                  <a:pathLst>
                    <a:path w="25" h="56">
                      <a:moveTo>
                        <a:pt x="7" y="0"/>
                      </a:moveTo>
                      <a:lnTo>
                        <a:pt x="5" y="2"/>
                      </a:lnTo>
                      <a:lnTo>
                        <a:pt x="5" y="4"/>
                      </a:lnTo>
                      <a:lnTo>
                        <a:pt x="7" y="6"/>
                      </a:lnTo>
                      <a:lnTo>
                        <a:pt x="7" y="10"/>
                      </a:lnTo>
                      <a:lnTo>
                        <a:pt x="5" y="14"/>
                      </a:lnTo>
                      <a:lnTo>
                        <a:pt x="1" y="20"/>
                      </a:lnTo>
                      <a:lnTo>
                        <a:pt x="5" y="22"/>
                      </a:lnTo>
                      <a:lnTo>
                        <a:pt x="7" y="24"/>
                      </a:lnTo>
                      <a:lnTo>
                        <a:pt x="7" y="26"/>
                      </a:lnTo>
                      <a:lnTo>
                        <a:pt x="9" y="30"/>
                      </a:lnTo>
                      <a:lnTo>
                        <a:pt x="9" y="34"/>
                      </a:lnTo>
                      <a:lnTo>
                        <a:pt x="9" y="38"/>
                      </a:lnTo>
                      <a:lnTo>
                        <a:pt x="7" y="42"/>
                      </a:lnTo>
                      <a:lnTo>
                        <a:pt x="3" y="44"/>
                      </a:lnTo>
                      <a:lnTo>
                        <a:pt x="1" y="46"/>
                      </a:lnTo>
                      <a:lnTo>
                        <a:pt x="1" y="48"/>
                      </a:lnTo>
                      <a:lnTo>
                        <a:pt x="0" y="52"/>
                      </a:lnTo>
                      <a:lnTo>
                        <a:pt x="1" y="54"/>
                      </a:lnTo>
                      <a:lnTo>
                        <a:pt x="1" y="56"/>
                      </a:lnTo>
                      <a:lnTo>
                        <a:pt x="3" y="56"/>
                      </a:lnTo>
                      <a:lnTo>
                        <a:pt x="5" y="56"/>
                      </a:lnTo>
                      <a:lnTo>
                        <a:pt x="7" y="54"/>
                      </a:lnTo>
                      <a:lnTo>
                        <a:pt x="11" y="44"/>
                      </a:lnTo>
                      <a:lnTo>
                        <a:pt x="15" y="40"/>
                      </a:lnTo>
                      <a:lnTo>
                        <a:pt x="17" y="38"/>
                      </a:lnTo>
                      <a:lnTo>
                        <a:pt x="21" y="36"/>
                      </a:lnTo>
                      <a:lnTo>
                        <a:pt x="23" y="34"/>
                      </a:lnTo>
                      <a:lnTo>
                        <a:pt x="25" y="28"/>
                      </a:lnTo>
                      <a:lnTo>
                        <a:pt x="25" y="26"/>
                      </a:lnTo>
                      <a:lnTo>
                        <a:pt x="25" y="22"/>
                      </a:lnTo>
                      <a:lnTo>
                        <a:pt x="21" y="16"/>
                      </a:lnTo>
                      <a:lnTo>
                        <a:pt x="17" y="14"/>
                      </a:lnTo>
                      <a:lnTo>
                        <a:pt x="13" y="12"/>
                      </a:lnTo>
                      <a:lnTo>
                        <a:pt x="11" y="12"/>
                      </a:lnTo>
                      <a:lnTo>
                        <a:pt x="9" y="12"/>
                      </a:lnTo>
                      <a:lnTo>
                        <a:pt x="9" y="10"/>
                      </a:lnTo>
                      <a:lnTo>
                        <a:pt x="11" y="6"/>
                      </a:lnTo>
                      <a:lnTo>
                        <a:pt x="11" y="4"/>
                      </a:lnTo>
                      <a:lnTo>
                        <a:pt x="9" y="2"/>
                      </a:lnTo>
                      <a:lnTo>
                        <a:pt x="7" y="0"/>
                      </a:lnTo>
                      <a:close/>
                    </a:path>
                  </a:pathLst>
                </a:custGeom>
                <a:solidFill>
                  <a:srgbClr val="E6B399"/>
                </a:solidFill>
                <a:ln w="9525">
                  <a:noFill/>
                  <a:round/>
                  <a:headEnd/>
                  <a:tailEnd/>
                </a:ln>
              </p:spPr>
              <p:txBody>
                <a:bodyPr/>
                <a:lstStyle/>
                <a:p>
                  <a:endParaRPr lang="en-US"/>
                </a:p>
              </p:txBody>
            </p:sp>
            <p:sp>
              <p:nvSpPr>
                <p:cNvPr id="431447" name="Freeform 343"/>
                <p:cNvSpPr>
                  <a:spLocks/>
                </p:cNvSpPr>
                <p:nvPr/>
              </p:nvSpPr>
              <p:spPr bwMode="auto">
                <a:xfrm>
                  <a:off x="4377" y="584"/>
                  <a:ext cx="10" cy="20"/>
                </a:xfrm>
                <a:custGeom>
                  <a:avLst/>
                  <a:gdLst/>
                  <a:ahLst/>
                  <a:cxnLst>
                    <a:cxn ang="0">
                      <a:pos x="6" y="0"/>
                    </a:cxn>
                    <a:cxn ang="0">
                      <a:pos x="12" y="0"/>
                    </a:cxn>
                    <a:cxn ang="0">
                      <a:pos x="16" y="2"/>
                    </a:cxn>
                    <a:cxn ang="0">
                      <a:pos x="18" y="4"/>
                    </a:cxn>
                    <a:cxn ang="0">
                      <a:pos x="20" y="8"/>
                    </a:cxn>
                    <a:cxn ang="0">
                      <a:pos x="20" y="10"/>
                    </a:cxn>
                    <a:cxn ang="0">
                      <a:pos x="20" y="14"/>
                    </a:cxn>
                    <a:cxn ang="0">
                      <a:pos x="20" y="18"/>
                    </a:cxn>
                    <a:cxn ang="0">
                      <a:pos x="20" y="22"/>
                    </a:cxn>
                    <a:cxn ang="0">
                      <a:pos x="18" y="24"/>
                    </a:cxn>
                    <a:cxn ang="0">
                      <a:pos x="16" y="24"/>
                    </a:cxn>
                    <a:cxn ang="0">
                      <a:pos x="12" y="28"/>
                    </a:cxn>
                    <a:cxn ang="0">
                      <a:pos x="10" y="30"/>
                    </a:cxn>
                    <a:cxn ang="0">
                      <a:pos x="6" y="38"/>
                    </a:cxn>
                    <a:cxn ang="0">
                      <a:pos x="4" y="40"/>
                    </a:cxn>
                    <a:cxn ang="0">
                      <a:pos x="2" y="38"/>
                    </a:cxn>
                    <a:cxn ang="0">
                      <a:pos x="0" y="36"/>
                    </a:cxn>
                    <a:cxn ang="0">
                      <a:pos x="2" y="32"/>
                    </a:cxn>
                    <a:cxn ang="0">
                      <a:pos x="6" y="28"/>
                    </a:cxn>
                    <a:cxn ang="0">
                      <a:pos x="8" y="24"/>
                    </a:cxn>
                    <a:cxn ang="0">
                      <a:pos x="8" y="22"/>
                    </a:cxn>
                    <a:cxn ang="0">
                      <a:pos x="8" y="20"/>
                    </a:cxn>
                    <a:cxn ang="0">
                      <a:pos x="8" y="16"/>
                    </a:cxn>
                    <a:cxn ang="0">
                      <a:pos x="6" y="12"/>
                    </a:cxn>
                    <a:cxn ang="0">
                      <a:pos x="10" y="16"/>
                    </a:cxn>
                    <a:cxn ang="0">
                      <a:pos x="10" y="18"/>
                    </a:cxn>
                    <a:cxn ang="0">
                      <a:pos x="10" y="20"/>
                    </a:cxn>
                    <a:cxn ang="0">
                      <a:pos x="10" y="24"/>
                    </a:cxn>
                    <a:cxn ang="0">
                      <a:pos x="10" y="26"/>
                    </a:cxn>
                    <a:cxn ang="0">
                      <a:pos x="12" y="26"/>
                    </a:cxn>
                    <a:cxn ang="0">
                      <a:pos x="12" y="24"/>
                    </a:cxn>
                    <a:cxn ang="0">
                      <a:pos x="14" y="22"/>
                    </a:cxn>
                    <a:cxn ang="0">
                      <a:pos x="14" y="18"/>
                    </a:cxn>
                    <a:cxn ang="0">
                      <a:pos x="12" y="8"/>
                    </a:cxn>
                    <a:cxn ang="0">
                      <a:pos x="10" y="4"/>
                    </a:cxn>
                    <a:cxn ang="0">
                      <a:pos x="6" y="0"/>
                    </a:cxn>
                  </a:cxnLst>
                  <a:rect l="0" t="0" r="r" b="b"/>
                  <a:pathLst>
                    <a:path w="20" h="40">
                      <a:moveTo>
                        <a:pt x="6" y="0"/>
                      </a:moveTo>
                      <a:lnTo>
                        <a:pt x="12" y="0"/>
                      </a:lnTo>
                      <a:lnTo>
                        <a:pt x="16" y="2"/>
                      </a:lnTo>
                      <a:lnTo>
                        <a:pt x="18" y="4"/>
                      </a:lnTo>
                      <a:lnTo>
                        <a:pt x="20" y="8"/>
                      </a:lnTo>
                      <a:lnTo>
                        <a:pt x="20" y="10"/>
                      </a:lnTo>
                      <a:lnTo>
                        <a:pt x="20" y="14"/>
                      </a:lnTo>
                      <a:lnTo>
                        <a:pt x="20" y="18"/>
                      </a:lnTo>
                      <a:lnTo>
                        <a:pt x="20" y="22"/>
                      </a:lnTo>
                      <a:lnTo>
                        <a:pt x="18" y="24"/>
                      </a:lnTo>
                      <a:lnTo>
                        <a:pt x="16" y="24"/>
                      </a:lnTo>
                      <a:lnTo>
                        <a:pt x="12" y="28"/>
                      </a:lnTo>
                      <a:lnTo>
                        <a:pt x="10" y="30"/>
                      </a:lnTo>
                      <a:lnTo>
                        <a:pt x="6" y="38"/>
                      </a:lnTo>
                      <a:lnTo>
                        <a:pt x="4" y="40"/>
                      </a:lnTo>
                      <a:lnTo>
                        <a:pt x="2" y="38"/>
                      </a:lnTo>
                      <a:lnTo>
                        <a:pt x="0" y="36"/>
                      </a:lnTo>
                      <a:lnTo>
                        <a:pt x="2" y="32"/>
                      </a:lnTo>
                      <a:lnTo>
                        <a:pt x="6" y="28"/>
                      </a:lnTo>
                      <a:lnTo>
                        <a:pt x="8" y="24"/>
                      </a:lnTo>
                      <a:lnTo>
                        <a:pt x="8" y="22"/>
                      </a:lnTo>
                      <a:lnTo>
                        <a:pt x="8" y="20"/>
                      </a:lnTo>
                      <a:lnTo>
                        <a:pt x="8" y="16"/>
                      </a:lnTo>
                      <a:lnTo>
                        <a:pt x="6" y="12"/>
                      </a:lnTo>
                      <a:lnTo>
                        <a:pt x="10" y="16"/>
                      </a:lnTo>
                      <a:lnTo>
                        <a:pt x="10" y="18"/>
                      </a:lnTo>
                      <a:lnTo>
                        <a:pt x="10" y="20"/>
                      </a:lnTo>
                      <a:lnTo>
                        <a:pt x="10" y="24"/>
                      </a:lnTo>
                      <a:lnTo>
                        <a:pt x="10" y="26"/>
                      </a:lnTo>
                      <a:lnTo>
                        <a:pt x="12" y="26"/>
                      </a:lnTo>
                      <a:lnTo>
                        <a:pt x="12" y="24"/>
                      </a:lnTo>
                      <a:lnTo>
                        <a:pt x="14" y="22"/>
                      </a:lnTo>
                      <a:lnTo>
                        <a:pt x="14" y="18"/>
                      </a:lnTo>
                      <a:lnTo>
                        <a:pt x="12" y="8"/>
                      </a:lnTo>
                      <a:lnTo>
                        <a:pt x="10" y="4"/>
                      </a:lnTo>
                      <a:lnTo>
                        <a:pt x="6" y="0"/>
                      </a:lnTo>
                      <a:close/>
                    </a:path>
                  </a:pathLst>
                </a:custGeom>
                <a:solidFill>
                  <a:srgbClr val="4C0000"/>
                </a:solidFill>
                <a:ln w="9525">
                  <a:noFill/>
                  <a:round/>
                  <a:headEnd/>
                  <a:tailEnd/>
                </a:ln>
              </p:spPr>
              <p:txBody>
                <a:bodyPr/>
                <a:lstStyle/>
                <a:p>
                  <a:endParaRPr lang="en-US"/>
                </a:p>
              </p:txBody>
            </p:sp>
            <p:sp>
              <p:nvSpPr>
                <p:cNvPr id="431448" name="Freeform 344"/>
                <p:cNvSpPr>
                  <a:spLocks/>
                </p:cNvSpPr>
                <p:nvPr/>
              </p:nvSpPr>
              <p:spPr bwMode="auto">
                <a:xfrm>
                  <a:off x="4379" y="594"/>
                  <a:ext cx="13" cy="16"/>
                </a:xfrm>
                <a:custGeom>
                  <a:avLst/>
                  <a:gdLst/>
                  <a:ahLst/>
                  <a:cxnLst>
                    <a:cxn ang="0">
                      <a:pos x="26" y="0"/>
                    </a:cxn>
                    <a:cxn ang="0">
                      <a:pos x="18" y="10"/>
                    </a:cxn>
                    <a:cxn ang="0">
                      <a:pos x="16" y="12"/>
                    </a:cxn>
                    <a:cxn ang="0">
                      <a:pos x="14" y="10"/>
                    </a:cxn>
                    <a:cxn ang="0">
                      <a:pos x="14" y="16"/>
                    </a:cxn>
                    <a:cxn ang="0">
                      <a:pos x="10" y="24"/>
                    </a:cxn>
                    <a:cxn ang="0">
                      <a:pos x="4" y="30"/>
                    </a:cxn>
                    <a:cxn ang="0">
                      <a:pos x="0" y="32"/>
                    </a:cxn>
                    <a:cxn ang="0">
                      <a:pos x="8" y="28"/>
                    </a:cxn>
                    <a:cxn ang="0">
                      <a:pos x="12" y="26"/>
                    </a:cxn>
                    <a:cxn ang="0">
                      <a:pos x="14" y="22"/>
                    </a:cxn>
                    <a:cxn ang="0">
                      <a:pos x="16" y="20"/>
                    </a:cxn>
                    <a:cxn ang="0">
                      <a:pos x="18" y="16"/>
                    </a:cxn>
                    <a:cxn ang="0">
                      <a:pos x="22" y="10"/>
                    </a:cxn>
                    <a:cxn ang="0">
                      <a:pos x="26" y="0"/>
                    </a:cxn>
                  </a:cxnLst>
                  <a:rect l="0" t="0" r="r" b="b"/>
                  <a:pathLst>
                    <a:path w="26" h="32">
                      <a:moveTo>
                        <a:pt x="26" y="0"/>
                      </a:moveTo>
                      <a:lnTo>
                        <a:pt x="18" y="10"/>
                      </a:lnTo>
                      <a:lnTo>
                        <a:pt x="16" y="12"/>
                      </a:lnTo>
                      <a:lnTo>
                        <a:pt x="14" y="10"/>
                      </a:lnTo>
                      <a:lnTo>
                        <a:pt x="14" y="16"/>
                      </a:lnTo>
                      <a:lnTo>
                        <a:pt x="10" y="24"/>
                      </a:lnTo>
                      <a:lnTo>
                        <a:pt x="4" y="30"/>
                      </a:lnTo>
                      <a:lnTo>
                        <a:pt x="0" y="32"/>
                      </a:lnTo>
                      <a:lnTo>
                        <a:pt x="8" y="28"/>
                      </a:lnTo>
                      <a:lnTo>
                        <a:pt x="12" y="26"/>
                      </a:lnTo>
                      <a:lnTo>
                        <a:pt x="14" y="22"/>
                      </a:lnTo>
                      <a:lnTo>
                        <a:pt x="16" y="20"/>
                      </a:lnTo>
                      <a:lnTo>
                        <a:pt x="18" y="16"/>
                      </a:lnTo>
                      <a:lnTo>
                        <a:pt x="22" y="10"/>
                      </a:lnTo>
                      <a:lnTo>
                        <a:pt x="26" y="0"/>
                      </a:lnTo>
                      <a:close/>
                    </a:path>
                  </a:pathLst>
                </a:custGeom>
                <a:solidFill>
                  <a:srgbClr val="B3664C"/>
                </a:solidFill>
                <a:ln w="9525">
                  <a:noFill/>
                  <a:round/>
                  <a:headEnd/>
                  <a:tailEnd/>
                </a:ln>
              </p:spPr>
              <p:txBody>
                <a:bodyPr/>
                <a:lstStyle/>
                <a:p>
                  <a:endParaRPr lang="en-US"/>
                </a:p>
              </p:txBody>
            </p:sp>
            <p:sp>
              <p:nvSpPr>
                <p:cNvPr id="431449" name="Freeform 345"/>
                <p:cNvSpPr>
                  <a:spLocks/>
                </p:cNvSpPr>
                <p:nvPr/>
              </p:nvSpPr>
              <p:spPr bwMode="auto">
                <a:xfrm>
                  <a:off x="4257" y="497"/>
                  <a:ext cx="135" cy="107"/>
                </a:xfrm>
                <a:custGeom>
                  <a:avLst/>
                  <a:gdLst/>
                  <a:ahLst/>
                  <a:cxnLst>
                    <a:cxn ang="0">
                      <a:pos x="47" y="173"/>
                    </a:cxn>
                    <a:cxn ang="0">
                      <a:pos x="11" y="153"/>
                    </a:cxn>
                    <a:cxn ang="0">
                      <a:pos x="7" y="151"/>
                    </a:cxn>
                    <a:cxn ang="0">
                      <a:pos x="1" y="135"/>
                    </a:cxn>
                    <a:cxn ang="0">
                      <a:pos x="0" y="113"/>
                    </a:cxn>
                    <a:cxn ang="0">
                      <a:pos x="1" y="90"/>
                    </a:cxn>
                    <a:cxn ang="0">
                      <a:pos x="11" y="64"/>
                    </a:cxn>
                    <a:cxn ang="0">
                      <a:pos x="19" y="50"/>
                    </a:cxn>
                    <a:cxn ang="0">
                      <a:pos x="35" y="32"/>
                    </a:cxn>
                    <a:cxn ang="0">
                      <a:pos x="57" y="16"/>
                    </a:cxn>
                    <a:cxn ang="0">
                      <a:pos x="75" y="8"/>
                    </a:cxn>
                    <a:cxn ang="0">
                      <a:pos x="97" y="2"/>
                    </a:cxn>
                    <a:cxn ang="0">
                      <a:pos x="123" y="0"/>
                    </a:cxn>
                    <a:cxn ang="0">
                      <a:pos x="159" y="0"/>
                    </a:cxn>
                    <a:cxn ang="0">
                      <a:pos x="189" y="4"/>
                    </a:cxn>
                    <a:cxn ang="0">
                      <a:pos x="219" y="18"/>
                    </a:cxn>
                    <a:cxn ang="0">
                      <a:pos x="231" y="30"/>
                    </a:cxn>
                    <a:cxn ang="0">
                      <a:pos x="242" y="42"/>
                    </a:cxn>
                    <a:cxn ang="0">
                      <a:pos x="256" y="72"/>
                    </a:cxn>
                    <a:cxn ang="0">
                      <a:pos x="268" y="117"/>
                    </a:cxn>
                    <a:cxn ang="0">
                      <a:pos x="270" y="131"/>
                    </a:cxn>
                    <a:cxn ang="0">
                      <a:pos x="270" y="147"/>
                    </a:cxn>
                    <a:cxn ang="0">
                      <a:pos x="260" y="139"/>
                    </a:cxn>
                    <a:cxn ang="0">
                      <a:pos x="254" y="141"/>
                    </a:cxn>
                    <a:cxn ang="0">
                      <a:pos x="246" y="149"/>
                    </a:cxn>
                    <a:cxn ang="0">
                      <a:pos x="237" y="161"/>
                    </a:cxn>
                    <a:cxn ang="0">
                      <a:pos x="237" y="163"/>
                    </a:cxn>
                    <a:cxn ang="0">
                      <a:pos x="235" y="169"/>
                    </a:cxn>
                    <a:cxn ang="0">
                      <a:pos x="235" y="179"/>
                    </a:cxn>
                    <a:cxn ang="0">
                      <a:pos x="235" y="193"/>
                    </a:cxn>
                    <a:cxn ang="0">
                      <a:pos x="229" y="209"/>
                    </a:cxn>
                    <a:cxn ang="0">
                      <a:pos x="225" y="211"/>
                    </a:cxn>
                    <a:cxn ang="0">
                      <a:pos x="221" y="197"/>
                    </a:cxn>
                    <a:cxn ang="0">
                      <a:pos x="215" y="191"/>
                    </a:cxn>
                    <a:cxn ang="0">
                      <a:pos x="205" y="175"/>
                    </a:cxn>
                    <a:cxn ang="0">
                      <a:pos x="201" y="165"/>
                    </a:cxn>
                    <a:cxn ang="0">
                      <a:pos x="191" y="163"/>
                    </a:cxn>
                    <a:cxn ang="0">
                      <a:pos x="179" y="163"/>
                    </a:cxn>
                    <a:cxn ang="0">
                      <a:pos x="173" y="165"/>
                    </a:cxn>
                    <a:cxn ang="0">
                      <a:pos x="165" y="163"/>
                    </a:cxn>
                    <a:cxn ang="0">
                      <a:pos x="153" y="153"/>
                    </a:cxn>
                    <a:cxn ang="0">
                      <a:pos x="149" y="143"/>
                    </a:cxn>
                    <a:cxn ang="0">
                      <a:pos x="143" y="139"/>
                    </a:cxn>
                    <a:cxn ang="0">
                      <a:pos x="133" y="141"/>
                    </a:cxn>
                    <a:cxn ang="0">
                      <a:pos x="111" y="155"/>
                    </a:cxn>
                    <a:cxn ang="0">
                      <a:pos x="83" y="169"/>
                    </a:cxn>
                    <a:cxn ang="0">
                      <a:pos x="61" y="175"/>
                    </a:cxn>
                  </a:cxnLst>
                  <a:rect l="0" t="0" r="r" b="b"/>
                  <a:pathLst>
                    <a:path w="270" h="213">
                      <a:moveTo>
                        <a:pt x="57" y="175"/>
                      </a:moveTo>
                      <a:lnTo>
                        <a:pt x="47" y="173"/>
                      </a:lnTo>
                      <a:lnTo>
                        <a:pt x="35" y="165"/>
                      </a:lnTo>
                      <a:lnTo>
                        <a:pt x="11" y="153"/>
                      </a:lnTo>
                      <a:lnTo>
                        <a:pt x="9" y="153"/>
                      </a:lnTo>
                      <a:lnTo>
                        <a:pt x="7" y="151"/>
                      </a:lnTo>
                      <a:lnTo>
                        <a:pt x="5" y="145"/>
                      </a:lnTo>
                      <a:lnTo>
                        <a:pt x="1" y="135"/>
                      </a:lnTo>
                      <a:lnTo>
                        <a:pt x="0" y="125"/>
                      </a:lnTo>
                      <a:lnTo>
                        <a:pt x="0" y="113"/>
                      </a:lnTo>
                      <a:lnTo>
                        <a:pt x="0" y="101"/>
                      </a:lnTo>
                      <a:lnTo>
                        <a:pt x="1" y="90"/>
                      </a:lnTo>
                      <a:lnTo>
                        <a:pt x="5" y="76"/>
                      </a:lnTo>
                      <a:lnTo>
                        <a:pt x="11" y="64"/>
                      </a:lnTo>
                      <a:lnTo>
                        <a:pt x="13" y="56"/>
                      </a:lnTo>
                      <a:lnTo>
                        <a:pt x="19" y="50"/>
                      </a:lnTo>
                      <a:lnTo>
                        <a:pt x="29" y="38"/>
                      </a:lnTo>
                      <a:lnTo>
                        <a:pt x="35" y="32"/>
                      </a:lnTo>
                      <a:lnTo>
                        <a:pt x="41" y="26"/>
                      </a:lnTo>
                      <a:lnTo>
                        <a:pt x="57" y="16"/>
                      </a:lnTo>
                      <a:lnTo>
                        <a:pt x="67" y="12"/>
                      </a:lnTo>
                      <a:lnTo>
                        <a:pt x="75" y="8"/>
                      </a:lnTo>
                      <a:lnTo>
                        <a:pt x="87" y="6"/>
                      </a:lnTo>
                      <a:lnTo>
                        <a:pt x="97" y="2"/>
                      </a:lnTo>
                      <a:lnTo>
                        <a:pt x="111" y="2"/>
                      </a:lnTo>
                      <a:lnTo>
                        <a:pt x="123" y="0"/>
                      </a:lnTo>
                      <a:lnTo>
                        <a:pt x="149" y="0"/>
                      </a:lnTo>
                      <a:lnTo>
                        <a:pt x="159" y="0"/>
                      </a:lnTo>
                      <a:lnTo>
                        <a:pt x="171" y="2"/>
                      </a:lnTo>
                      <a:lnTo>
                        <a:pt x="189" y="4"/>
                      </a:lnTo>
                      <a:lnTo>
                        <a:pt x="205" y="10"/>
                      </a:lnTo>
                      <a:lnTo>
                        <a:pt x="219" y="18"/>
                      </a:lnTo>
                      <a:lnTo>
                        <a:pt x="225" y="24"/>
                      </a:lnTo>
                      <a:lnTo>
                        <a:pt x="231" y="30"/>
                      </a:lnTo>
                      <a:lnTo>
                        <a:pt x="237" y="36"/>
                      </a:lnTo>
                      <a:lnTo>
                        <a:pt x="242" y="42"/>
                      </a:lnTo>
                      <a:lnTo>
                        <a:pt x="250" y="58"/>
                      </a:lnTo>
                      <a:lnTo>
                        <a:pt x="256" y="72"/>
                      </a:lnTo>
                      <a:lnTo>
                        <a:pt x="262" y="90"/>
                      </a:lnTo>
                      <a:lnTo>
                        <a:pt x="268" y="117"/>
                      </a:lnTo>
                      <a:lnTo>
                        <a:pt x="270" y="123"/>
                      </a:lnTo>
                      <a:lnTo>
                        <a:pt x="270" y="131"/>
                      </a:lnTo>
                      <a:lnTo>
                        <a:pt x="270" y="139"/>
                      </a:lnTo>
                      <a:lnTo>
                        <a:pt x="270" y="147"/>
                      </a:lnTo>
                      <a:lnTo>
                        <a:pt x="264" y="141"/>
                      </a:lnTo>
                      <a:lnTo>
                        <a:pt x="260" y="139"/>
                      </a:lnTo>
                      <a:lnTo>
                        <a:pt x="256" y="139"/>
                      </a:lnTo>
                      <a:lnTo>
                        <a:pt x="254" y="141"/>
                      </a:lnTo>
                      <a:lnTo>
                        <a:pt x="250" y="143"/>
                      </a:lnTo>
                      <a:lnTo>
                        <a:pt x="246" y="149"/>
                      </a:lnTo>
                      <a:lnTo>
                        <a:pt x="240" y="157"/>
                      </a:lnTo>
                      <a:lnTo>
                        <a:pt x="237" y="161"/>
                      </a:lnTo>
                      <a:lnTo>
                        <a:pt x="233" y="163"/>
                      </a:lnTo>
                      <a:lnTo>
                        <a:pt x="237" y="163"/>
                      </a:lnTo>
                      <a:lnTo>
                        <a:pt x="239" y="163"/>
                      </a:lnTo>
                      <a:lnTo>
                        <a:pt x="235" y="169"/>
                      </a:lnTo>
                      <a:lnTo>
                        <a:pt x="235" y="173"/>
                      </a:lnTo>
                      <a:lnTo>
                        <a:pt x="235" y="179"/>
                      </a:lnTo>
                      <a:lnTo>
                        <a:pt x="235" y="183"/>
                      </a:lnTo>
                      <a:lnTo>
                        <a:pt x="235" y="193"/>
                      </a:lnTo>
                      <a:lnTo>
                        <a:pt x="233" y="203"/>
                      </a:lnTo>
                      <a:lnTo>
                        <a:pt x="229" y="209"/>
                      </a:lnTo>
                      <a:lnTo>
                        <a:pt x="227" y="213"/>
                      </a:lnTo>
                      <a:lnTo>
                        <a:pt x="225" y="211"/>
                      </a:lnTo>
                      <a:lnTo>
                        <a:pt x="225" y="205"/>
                      </a:lnTo>
                      <a:lnTo>
                        <a:pt x="221" y="197"/>
                      </a:lnTo>
                      <a:lnTo>
                        <a:pt x="219" y="195"/>
                      </a:lnTo>
                      <a:lnTo>
                        <a:pt x="215" y="191"/>
                      </a:lnTo>
                      <a:lnTo>
                        <a:pt x="209" y="183"/>
                      </a:lnTo>
                      <a:lnTo>
                        <a:pt x="205" y="175"/>
                      </a:lnTo>
                      <a:lnTo>
                        <a:pt x="203" y="169"/>
                      </a:lnTo>
                      <a:lnTo>
                        <a:pt x="201" y="165"/>
                      </a:lnTo>
                      <a:lnTo>
                        <a:pt x="199" y="165"/>
                      </a:lnTo>
                      <a:lnTo>
                        <a:pt x="191" y="163"/>
                      </a:lnTo>
                      <a:lnTo>
                        <a:pt x="183" y="163"/>
                      </a:lnTo>
                      <a:lnTo>
                        <a:pt x="179" y="163"/>
                      </a:lnTo>
                      <a:lnTo>
                        <a:pt x="175" y="165"/>
                      </a:lnTo>
                      <a:lnTo>
                        <a:pt x="173" y="165"/>
                      </a:lnTo>
                      <a:lnTo>
                        <a:pt x="169" y="165"/>
                      </a:lnTo>
                      <a:lnTo>
                        <a:pt x="165" y="163"/>
                      </a:lnTo>
                      <a:lnTo>
                        <a:pt x="161" y="161"/>
                      </a:lnTo>
                      <a:lnTo>
                        <a:pt x="153" y="153"/>
                      </a:lnTo>
                      <a:lnTo>
                        <a:pt x="149" y="145"/>
                      </a:lnTo>
                      <a:lnTo>
                        <a:pt x="149" y="143"/>
                      </a:lnTo>
                      <a:lnTo>
                        <a:pt x="147" y="141"/>
                      </a:lnTo>
                      <a:lnTo>
                        <a:pt x="143" y="139"/>
                      </a:lnTo>
                      <a:lnTo>
                        <a:pt x="139" y="141"/>
                      </a:lnTo>
                      <a:lnTo>
                        <a:pt x="133" y="141"/>
                      </a:lnTo>
                      <a:lnTo>
                        <a:pt x="123" y="147"/>
                      </a:lnTo>
                      <a:lnTo>
                        <a:pt x="111" y="155"/>
                      </a:lnTo>
                      <a:lnTo>
                        <a:pt x="99" y="161"/>
                      </a:lnTo>
                      <a:lnTo>
                        <a:pt x="83" y="169"/>
                      </a:lnTo>
                      <a:lnTo>
                        <a:pt x="67" y="173"/>
                      </a:lnTo>
                      <a:lnTo>
                        <a:pt x="61" y="175"/>
                      </a:lnTo>
                      <a:lnTo>
                        <a:pt x="57" y="175"/>
                      </a:lnTo>
                      <a:close/>
                    </a:path>
                  </a:pathLst>
                </a:custGeom>
                <a:solidFill>
                  <a:srgbClr val="330000"/>
                </a:solidFill>
                <a:ln w="9525">
                  <a:noFill/>
                  <a:round/>
                  <a:headEnd/>
                  <a:tailEnd/>
                </a:ln>
              </p:spPr>
              <p:txBody>
                <a:bodyPr/>
                <a:lstStyle/>
                <a:p>
                  <a:endParaRPr lang="en-US"/>
                </a:p>
              </p:txBody>
            </p:sp>
            <p:sp>
              <p:nvSpPr>
                <p:cNvPr id="431450" name="Freeform 346"/>
                <p:cNvSpPr>
                  <a:spLocks/>
                </p:cNvSpPr>
                <p:nvPr/>
              </p:nvSpPr>
              <p:spPr bwMode="auto">
                <a:xfrm>
                  <a:off x="4335" y="688"/>
                  <a:ext cx="72" cy="109"/>
                </a:xfrm>
                <a:custGeom>
                  <a:avLst/>
                  <a:gdLst/>
                  <a:ahLst/>
                  <a:cxnLst>
                    <a:cxn ang="0">
                      <a:pos x="2" y="50"/>
                    </a:cxn>
                    <a:cxn ang="0">
                      <a:pos x="12" y="32"/>
                    </a:cxn>
                    <a:cxn ang="0">
                      <a:pos x="26" y="18"/>
                    </a:cxn>
                    <a:cxn ang="0">
                      <a:pos x="42" y="10"/>
                    </a:cxn>
                    <a:cxn ang="0">
                      <a:pos x="62" y="4"/>
                    </a:cxn>
                    <a:cxn ang="0">
                      <a:pos x="70" y="6"/>
                    </a:cxn>
                    <a:cxn ang="0">
                      <a:pos x="80" y="14"/>
                    </a:cxn>
                    <a:cxn ang="0">
                      <a:pos x="93" y="26"/>
                    </a:cxn>
                    <a:cxn ang="0">
                      <a:pos x="99" y="26"/>
                    </a:cxn>
                    <a:cxn ang="0">
                      <a:pos x="113" y="18"/>
                    </a:cxn>
                    <a:cxn ang="0">
                      <a:pos x="135" y="2"/>
                    </a:cxn>
                    <a:cxn ang="0">
                      <a:pos x="141" y="2"/>
                    </a:cxn>
                    <a:cxn ang="0">
                      <a:pos x="143" y="12"/>
                    </a:cxn>
                    <a:cxn ang="0">
                      <a:pos x="133" y="86"/>
                    </a:cxn>
                    <a:cxn ang="0">
                      <a:pos x="129" y="110"/>
                    </a:cxn>
                    <a:cxn ang="0">
                      <a:pos x="121" y="176"/>
                    </a:cxn>
                    <a:cxn ang="0">
                      <a:pos x="117" y="206"/>
                    </a:cxn>
                    <a:cxn ang="0">
                      <a:pos x="113" y="214"/>
                    </a:cxn>
                    <a:cxn ang="0">
                      <a:pos x="109" y="218"/>
                    </a:cxn>
                    <a:cxn ang="0">
                      <a:pos x="60" y="218"/>
                    </a:cxn>
                    <a:cxn ang="0">
                      <a:pos x="34" y="218"/>
                    </a:cxn>
                    <a:cxn ang="0">
                      <a:pos x="36" y="148"/>
                    </a:cxn>
                    <a:cxn ang="0">
                      <a:pos x="40" y="118"/>
                    </a:cxn>
                    <a:cxn ang="0">
                      <a:pos x="46" y="96"/>
                    </a:cxn>
                    <a:cxn ang="0">
                      <a:pos x="54" y="82"/>
                    </a:cxn>
                    <a:cxn ang="0">
                      <a:pos x="60" y="80"/>
                    </a:cxn>
                    <a:cxn ang="0">
                      <a:pos x="66" y="82"/>
                    </a:cxn>
                    <a:cxn ang="0">
                      <a:pos x="82" y="102"/>
                    </a:cxn>
                    <a:cxn ang="0">
                      <a:pos x="91" y="122"/>
                    </a:cxn>
                    <a:cxn ang="0">
                      <a:pos x="97" y="142"/>
                    </a:cxn>
                    <a:cxn ang="0">
                      <a:pos x="95" y="168"/>
                    </a:cxn>
                    <a:cxn ang="0">
                      <a:pos x="89" y="194"/>
                    </a:cxn>
                    <a:cxn ang="0">
                      <a:pos x="85" y="210"/>
                    </a:cxn>
                    <a:cxn ang="0">
                      <a:pos x="89" y="216"/>
                    </a:cxn>
                    <a:cxn ang="0">
                      <a:pos x="97" y="204"/>
                    </a:cxn>
                    <a:cxn ang="0">
                      <a:pos x="105" y="182"/>
                    </a:cxn>
                    <a:cxn ang="0">
                      <a:pos x="115" y="144"/>
                    </a:cxn>
                    <a:cxn ang="0">
                      <a:pos x="123" y="92"/>
                    </a:cxn>
                    <a:cxn ang="0">
                      <a:pos x="123" y="72"/>
                    </a:cxn>
                    <a:cxn ang="0">
                      <a:pos x="121" y="66"/>
                    </a:cxn>
                    <a:cxn ang="0">
                      <a:pos x="117" y="68"/>
                    </a:cxn>
                    <a:cxn ang="0">
                      <a:pos x="107" y="78"/>
                    </a:cxn>
                    <a:cxn ang="0">
                      <a:pos x="99" y="82"/>
                    </a:cxn>
                    <a:cxn ang="0">
                      <a:pos x="87" y="82"/>
                    </a:cxn>
                    <a:cxn ang="0">
                      <a:pos x="72" y="72"/>
                    </a:cxn>
                    <a:cxn ang="0">
                      <a:pos x="62" y="56"/>
                    </a:cxn>
                    <a:cxn ang="0">
                      <a:pos x="56" y="40"/>
                    </a:cxn>
                    <a:cxn ang="0">
                      <a:pos x="52" y="38"/>
                    </a:cxn>
                    <a:cxn ang="0">
                      <a:pos x="48" y="40"/>
                    </a:cxn>
                    <a:cxn ang="0">
                      <a:pos x="36" y="52"/>
                    </a:cxn>
                    <a:cxn ang="0">
                      <a:pos x="24" y="60"/>
                    </a:cxn>
                    <a:cxn ang="0">
                      <a:pos x="6" y="62"/>
                    </a:cxn>
                  </a:cxnLst>
                  <a:rect l="0" t="0" r="r" b="b"/>
                  <a:pathLst>
                    <a:path w="143" h="218">
                      <a:moveTo>
                        <a:pt x="0" y="62"/>
                      </a:moveTo>
                      <a:lnTo>
                        <a:pt x="2" y="50"/>
                      </a:lnTo>
                      <a:lnTo>
                        <a:pt x="6" y="40"/>
                      </a:lnTo>
                      <a:lnTo>
                        <a:pt x="12" y="32"/>
                      </a:lnTo>
                      <a:lnTo>
                        <a:pt x="18" y="24"/>
                      </a:lnTo>
                      <a:lnTo>
                        <a:pt x="26" y="18"/>
                      </a:lnTo>
                      <a:lnTo>
                        <a:pt x="34" y="14"/>
                      </a:lnTo>
                      <a:lnTo>
                        <a:pt x="42" y="10"/>
                      </a:lnTo>
                      <a:lnTo>
                        <a:pt x="52" y="6"/>
                      </a:lnTo>
                      <a:lnTo>
                        <a:pt x="62" y="4"/>
                      </a:lnTo>
                      <a:lnTo>
                        <a:pt x="66" y="4"/>
                      </a:lnTo>
                      <a:lnTo>
                        <a:pt x="70" y="6"/>
                      </a:lnTo>
                      <a:lnTo>
                        <a:pt x="76" y="10"/>
                      </a:lnTo>
                      <a:lnTo>
                        <a:pt x="80" y="14"/>
                      </a:lnTo>
                      <a:lnTo>
                        <a:pt x="89" y="24"/>
                      </a:lnTo>
                      <a:lnTo>
                        <a:pt x="93" y="26"/>
                      </a:lnTo>
                      <a:lnTo>
                        <a:pt x="95" y="26"/>
                      </a:lnTo>
                      <a:lnTo>
                        <a:pt x="99" y="26"/>
                      </a:lnTo>
                      <a:lnTo>
                        <a:pt x="105" y="24"/>
                      </a:lnTo>
                      <a:lnTo>
                        <a:pt x="113" y="18"/>
                      </a:lnTo>
                      <a:lnTo>
                        <a:pt x="127" y="6"/>
                      </a:lnTo>
                      <a:lnTo>
                        <a:pt x="135" y="2"/>
                      </a:lnTo>
                      <a:lnTo>
                        <a:pt x="139" y="0"/>
                      </a:lnTo>
                      <a:lnTo>
                        <a:pt x="141" y="2"/>
                      </a:lnTo>
                      <a:lnTo>
                        <a:pt x="143" y="4"/>
                      </a:lnTo>
                      <a:lnTo>
                        <a:pt x="143" y="12"/>
                      </a:lnTo>
                      <a:lnTo>
                        <a:pt x="137" y="62"/>
                      </a:lnTo>
                      <a:lnTo>
                        <a:pt x="133" y="86"/>
                      </a:lnTo>
                      <a:lnTo>
                        <a:pt x="131" y="98"/>
                      </a:lnTo>
                      <a:lnTo>
                        <a:pt x="129" y="110"/>
                      </a:lnTo>
                      <a:lnTo>
                        <a:pt x="125" y="140"/>
                      </a:lnTo>
                      <a:lnTo>
                        <a:pt x="121" y="176"/>
                      </a:lnTo>
                      <a:lnTo>
                        <a:pt x="119" y="192"/>
                      </a:lnTo>
                      <a:lnTo>
                        <a:pt x="117" y="206"/>
                      </a:lnTo>
                      <a:lnTo>
                        <a:pt x="115" y="210"/>
                      </a:lnTo>
                      <a:lnTo>
                        <a:pt x="113" y="214"/>
                      </a:lnTo>
                      <a:lnTo>
                        <a:pt x="111" y="218"/>
                      </a:lnTo>
                      <a:lnTo>
                        <a:pt x="109" y="218"/>
                      </a:lnTo>
                      <a:lnTo>
                        <a:pt x="83" y="218"/>
                      </a:lnTo>
                      <a:lnTo>
                        <a:pt x="60" y="218"/>
                      </a:lnTo>
                      <a:lnTo>
                        <a:pt x="40" y="218"/>
                      </a:lnTo>
                      <a:lnTo>
                        <a:pt x="34" y="218"/>
                      </a:lnTo>
                      <a:lnTo>
                        <a:pt x="34" y="172"/>
                      </a:lnTo>
                      <a:lnTo>
                        <a:pt x="36" y="148"/>
                      </a:lnTo>
                      <a:lnTo>
                        <a:pt x="38" y="134"/>
                      </a:lnTo>
                      <a:lnTo>
                        <a:pt x="40" y="118"/>
                      </a:lnTo>
                      <a:lnTo>
                        <a:pt x="42" y="106"/>
                      </a:lnTo>
                      <a:lnTo>
                        <a:pt x="46" y="96"/>
                      </a:lnTo>
                      <a:lnTo>
                        <a:pt x="48" y="88"/>
                      </a:lnTo>
                      <a:lnTo>
                        <a:pt x="54" y="82"/>
                      </a:lnTo>
                      <a:lnTo>
                        <a:pt x="56" y="80"/>
                      </a:lnTo>
                      <a:lnTo>
                        <a:pt x="60" y="80"/>
                      </a:lnTo>
                      <a:lnTo>
                        <a:pt x="62" y="80"/>
                      </a:lnTo>
                      <a:lnTo>
                        <a:pt x="66" y="82"/>
                      </a:lnTo>
                      <a:lnTo>
                        <a:pt x="76" y="94"/>
                      </a:lnTo>
                      <a:lnTo>
                        <a:pt x="82" y="102"/>
                      </a:lnTo>
                      <a:lnTo>
                        <a:pt x="85" y="112"/>
                      </a:lnTo>
                      <a:lnTo>
                        <a:pt x="91" y="122"/>
                      </a:lnTo>
                      <a:lnTo>
                        <a:pt x="95" y="132"/>
                      </a:lnTo>
                      <a:lnTo>
                        <a:pt x="97" y="142"/>
                      </a:lnTo>
                      <a:lnTo>
                        <a:pt x="97" y="152"/>
                      </a:lnTo>
                      <a:lnTo>
                        <a:pt x="95" y="168"/>
                      </a:lnTo>
                      <a:lnTo>
                        <a:pt x="93" y="182"/>
                      </a:lnTo>
                      <a:lnTo>
                        <a:pt x="89" y="194"/>
                      </a:lnTo>
                      <a:lnTo>
                        <a:pt x="85" y="204"/>
                      </a:lnTo>
                      <a:lnTo>
                        <a:pt x="85" y="210"/>
                      </a:lnTo>
                      <a:lnTo>
                        <a:pt x="87" y="214"/>
                      </a:lnTo>
                      <a:lnTo>
                        <a:pt x="89" y="216"/>
                      </a:lnTo>
                      <a:lnTo>
                        <a:pt x="93" y="212"/>
                      </a:lnTo>
                      <a:lnTo>
                        <a:pt x="97" y="204"/>
                      </a:lnTo>
                      <a:lnTo>
                        <a:pt x="101" y="194"/>
                      </a:lnTo>
                      <a:lnTo>
                        <a:pt x="105" y="182"/>
                      </a:lnTo>
                      <a:lnTo>
                        <a:pt x="111" y="164"/>
                      </a:lnTo>
                      <a:lnTo>
                        <a:pt x="115" y="144"/>
                      </a:lnTo>
                      <a:lnTo>
                        <a:pt x="119" y="120"/>
                      </a:lnTo>
                      <a:lnTo>
                        <a:pt x="123" y="92"/>
                      </a:lnTo>
                      <a:lnTo>
                        <a:pt x="123" y="82"/>
                      </a:lnTo>
                      <a:lnTo>
                        <a:pt x="123" y="72"/>
                      </a:lnTo>
                      <a:lnTo>
                        <a:pt x="123" y="68"/>
                      </a:lnTo>
                      <a:lnTo>
                        <a:pt x="121" y="66"/>
                      </a:lnTo>
                      <a:lnTo>
                        <a:pt x="119" y="66"/>
                      </a:lnTo>
                      <a:lnTo>
                        <a:pt x="117" y="68"/>
                      </a:lnTo>
                      <a:lnTo>
                        <a:pt x="111" y="74"/>
                      </a:lnTo>
                      <a:lnTo>
                        <a:pt x="107" y="78"/>
                      </a:lnTo>
                      <a:lnTo>
                        <a:pt x="103" y="80"/>
                      </a:lnTo>
                      <a:lnTo>
                        <a:pt x="99" y="82"/>
                      </a:lnTo>
                      <a:lnTo>
                        <a:pt x="95" y="84"/>
                      </a:lnTo>
                      <a:lnTo>
                        <a:pt x="87" y="82"/>
                      </a:lnTo>
                      <a:lnTo>
                        <a:pt x="80" y="78"/>
                      </a:lnTo>
                      <a:lnTo>
                        <a:pt x="72" y="72"/>
                      </a:lnTo>
                      <a:lnTo>
                        <a:pt x="66" y="64"/>
                      </a:lnTo>
                      <a:lnTo>
                        <a:pt x="62" y="56"/>
                      </a:lnTo>
                      <a:lnTo>
                        <a:pt x="58" y="46"/>
                      </a:lnTo>
                      <a:lnTo>
                        <a:pt x="56" y="40"/>
                      </a:lnTo>
                      <a:lnTo>
                        <a:pt x="54" y="40"/>
                      </a:lnTo>
                      <a:lnTo>
                        <a:pt x="52" y="38"/>
                      </a:lnTo>
                      <a:lnTo>
                        <a:pt x="50" y="38"/>
                      </a:lnTo>
                      <a:lnTo>
                        <a:pt x="48" y="40"/>
                      </a:lnTo>
                      <a:lnTo>
                        <a:pt x="44" y="42"/>
                      </a:lnTo>
                      <a:lnTo>
                        <a:pt x="36" y="52"/>
                      </a:lnTo>
                      <a:lnTo>
                        <a:pt x="30" y="58"/>
                      </a:lnTo>
                      <a:lnTo>
                        <a:pt x="24" y="60"/>
                      </a:lnTo>
                      <a:lnTo>
                        <a:pt x="16" y="62"/>
                      </a:lnTo>
                      <a:lnTo>
                        <a:pt x="6" y="62"/>
                      </a:lnTo>
                      <a:lnTo>
                        <a:pt x="0" y="62"/>
                      </a:lnTo>
                      <a:close/>
                    </a:path>
                  </a:pathLst>
                </a:custGeom>
                <a:solidFill>
                  <a:srgbClr val="D7BDBD"/>
                </a:solidFill>
                <a:ln w="9525">
                  <a:noFill/>
                  <a:round/>
                  <a:headEnd/>
                  <a:tailEnd/>
                </a:ln>
              </p:spPr>
              <p:txBody>
                <a:bodyPr/>
                <a:lstStyle/>
                <a:p>
                  <a:endParaRPr lang="en-US"/>
                </a:p>
              </p:txBody>
            </p:sp>
            <p:sp>
              <p:nvSpPr>
                <p:cNvPr id="431451" name="Freeform 347"/>
                <p:cNvSpPr>
                  <a:spLocks/>
                </p:cNvSpPr>
                <p:nvPr/>
              </p:nvSpPr>
              <p:spPr bwMode="auto">
                <a:xfrm>
                  <a:off x="4339" y="698"/>
                  <a:ext cx="31" cy="99"/>
                </a:xfrm>
                <a:custGeom>
                  <a:avLst/>
                  <a:gdLst/>
                  <a:ahLst/>
                  <a:cxnLst>
                    <a:cxn ang="0">
                      <a:pos x="50" y="12"/>
                    </a:cxn>
                    <a:cxn ang="0">
                      <a:pos x="38" y="6"/>
                    </a:cxn>
                    <a:cxn ang="0">
                      <a:pos x="34" y="4"/>
                    </a:cxn>
                    <a:cxn ang="0">
                      <a:pos x="30" y="0"/>
                    </a:cxn>
                    <a:cxn ang="0">
                      <a:pos x="18" y="10"/>
                    </a:cxn>
                    <a:cxn ang="0">
                      <a:pos x="20" y="16"/>
                    </a:cxn>
                    <a:cxn ang="0">
                      <a:pos x="22" y="26"/>
                    </a:cxn>
                    <a:cxn ang="0">
                      <a:pos x="24" y="38"/>
                    </a:cxn>
                    <a:cxn ang="0">
                      <a:pos x="22" y="44"/>
                    </a:cxn>
                    <a:cxn ang="0">
                      <a:pos x="18" y="54"/>
                    </a:cxn>
                    <a:cxn ang="0">
                      <a:pos x="10" y="82"/>
                    </a:cxn>
                    <a:cxn ang="0">
                      <a:pos x="2" y="110"/>
                    </a:cxn>
                    <a:cxn ang="0">
                      <a:pos x="0" y="122"/>
                    </a:cxn>
                    <a:cxn ang="0">
                      <a:pos x="0" y="128"/>
                    </a:cxn>
                    <a:cxn ang="0">
                      <a:pos x="2" y="138"/>
                    </a:cxn>
                    <a:cxn ang="0">
                      <a:pos x="6" y="148"/>
                    </a:cxn>
                    <a:cxn ang="0">
                      <a:pos x="12" y="160"/>
                    </a:cxn>
                    <a:cxn ang="0">
                      <a:pos x="20" y="172"/>
                    </a:cxn>
                    <a:cxn ang="0">
                      <a:pos x="30" y="182"/>
                    </a:cxn>
                    <a:cxn ang="0">
                      <a:pos x="38" y="192"/>
                    </a:cxn>
                    <a:cxn ang="0">
                      <a:pos x="42" y="194"/>
                    </a:cxn>
                    <a:cxn ang="0">
                      <a:pos x="46" y="196"/>
                    </a:cxn>
                    <a:cxn ang="0">
                      <a:pos x="50" y="198"/>
                    </a:cxn>
                    <a:cxn ang="0">
                      <a:pos x="54" y="198"/>
                    </a:cxn>
                    <a:cxn ang="0">
                      <a:pos x="60" y="154"/>
                    </a:cxn>
                    <a:cxn ang="0">
                      <a:pos x="62" y="138"/>
                    </a:cxn>
                    <a:cxn ang="0">
                      <a:pos x="62" y="124"/>
                    </a:cxn>
                    <a:cxn ang="0">
                      <a:pos x="62" y="114"/>
                    </a:cxn>
                    <a:cxn ang="0">
                      <a:pos x="60" y="106"/>
                    </a:cxn>
                    <a:cxn ang="0">
                      <a:pos x="58" y="90"/>
                    </a:cxn>
                    <a:cxn ang="0">
                      <a:pos x="48" y="58"/>
                    </a:cxn>
                    <a:cxn ang="0">
                      <a:pos x="44" y="44"/>
                    </a:cxn>
                    <a:cxn ang="0">
                      <a:pos x="42" y="34"/>
                    </a:cxn>
                    <a:cxn ang="0">
                      <a:pos x="50" y="12"/>
                    </a:cxn>
                  </a:cxnLst>
                  <a:rect l="0" t="0" r="r" b="b"/>
                  <a:pathLst>
                    <a:path w="62" h="198">
                      <a:moveTo>
                        <a:pt x="50" y="12"/>
                      </a:moveTo>
                      <a:lnTo>
                        <a:pt x="38" y="6"/>
                      </a:lnTo>
                      <a:lnTo>
                        <a:pt x="34" y="4"/>
                      </a:lnTo>
                      <a:lnTo>
                        <a:pt x="30" y="0"/>
                      </a:lnTo>
                      <a:lnTo>
                        <a:pt x="18" y="10"/>
                      </a:lnTo>
                      <a:lnTo>
                        <a:pt x="20" y="16"/>
                      </a:lnTo>
                      <a:lnTo>
                        <a:pt x="22" y="26"/>
                      </a:lnTo>
                      <a:lnTo>
                        <a:pt x="24" y="38"/>
                      </a:lnTo>
                      <a:lnTo>
                        <a:pt x="22" y="44"/>
                      </a:lnTo>
                      <a:lnTo>
                        <a:pt x="18" y="54"/>
                      </a:lnTo>
                      <a:lnTo>
                        <a:pt x="10" y="82"/>
                      </a:lnTo>
                      <a:lnTo>
                        <a:pt x="2" y="110"/>
                      </a:lnTo>
                      <a:lnTo>
                        <a:pt x="0" y="122"/>
                      </a:lnTo>
                      <a:lnTo>
                        <a:pt x="0" y="128"/>
                      </a:lnTo>
                      <a:lnTo>
                        <a:pt x="2" y="138"/>
                      </a:lnTo>
                      <a:lnTo>
                        <a:pt x="6" y="148"/>
                      </a:lnTo>
                      <a:lnTo>
                        <a:pt x="12" y="160"/>
                      </a:lnTo>
                      <a:lnTo>
                        <a:pt x="20" y="172"/>
                      </a:lnTo>
                      <a:lnTo>
                        <a:pt x="30" y="182"/>
                      </a:lnTo>
                      <a:lnTo>
                        <a:pt x="38" y="192"/>
                      </a:lnTo>
                      <a:lnTo>
                        <a:pt x="42" y="194"/>
                      </a:lnTo>
                      <a:lnTo>
                        <a:pt x="46" y="196"/>
                      </a:lnTo>
                      <a:lnTo>
                        <a:pt x="50" y="198"/>
                      </a:lnTo>
                      <a:lnTo>
                        <a:pt x="54" y="198"/>
                      </a:lnTo>
                      <a:lnTo>
                        <a:pt x="60" y="154"/>
                      </a:lnTo>
                      <a:lnTo>
                        <a:pt x="62" y="138"/>
                      </a:lnTo>
                      <a:lnTo>
                        <a:pt x="62" y="124"/>
                      </a:lnTo>
                      <a:lnTo>
                        <a:pt x="62" y="114"/>
                      </a:lnTo>
                      <a:lnTo>
                        <a:pt x="60" y="106"/>
                      </a:lnTo>
                      <a:lnTo>
                        <a:pt x="58" y="90"/>
                      </a:lnTo>
                      <a:lnTo>
                        <a:pt x="48" y="58"/>
                      </a:lnTo>
                      <a:lnTo>
                        <a:pt x="44" y="44"/>
                      </a:lnTo>
                      <a:lnTo>
                        <a:pt x="42" y="34"/>
                      </a:lnTo>
                      <a:lnTo>
                        <a:pt x="50" y="12"/>
                      </a:lnTo>
                      <a:close/>
                    </a:path>
                  </a:pathLst>
                </a:custGeom>
                <a:solidFill>
                  <a:srgbClr val="005671"/>
                </a:solidFill>
                <a:ln w="9525">
                  <a:noFill/>
                  <a:round/>
                  <a:headEnd/>
                  <a:tailEnd/>
                </a:ln>
              </p:spPr>
              <p:txBody>
                <a:bodyPr/>
                <a:lstStyle/>
                <a:p>
                  <a:endParaRPr lang="en-US"/>
                </a:p>
              </p:txBody>
            </p:sp>
            <p:sp>
              <p:nvSpPr>
                <p:cNvPr id="431452" name="Freeform 348"/>
                <p:cNvSpPr>
                  <a:spLocks/>
                </p:cNvSpPr>
                <p:nvPr/>
              </p:nvSpPr>
              <p:spPr bwMode="auto">
                <a:xfrm>
                  <a:off x="4339" y="698"/>
                  <a:ext cx="31" cy="99"/>
                </a:xfrm>
                <a:custGeom>
                  <a:avLst/>
                  <a:gdLst/>
                  <a:ahLst/>
                  <a:cxnLst>
                    <a:cxn ang="0">
                      <a:pos x="50" y="12"/>
                    </a:cxn>
                    <a:cxn ang="0">
                      <a:pos x="38" y="6"/>
                    </a:cxn>
                    <a:cxn ang="0">
                      <a:pos x="30" y="0"/>
                    </a:cxn>
                    <a:cxn ang="0">
                      <a:pos x="16" y="10"/>
                    </a:cxn>
                    <a:cxn ang="0">
                      <a:pos x="24" y="38"/>
                    </a:cxn>
                    <a:cxn ang="0">
                      <a:pos x="18" y="54"/>
                    </a:cxn>
                    <a:cxn ang="0">
                      <a:pos x="10" y="82"/>
                    </a:cxn>
                    <a:cxn ang="0">
                      <a:pos x="0" y="128"/>
                    </a:cxn>
                    <a:cxn ang="0">
                      <a:pos x="6" y="148"/>
                    </a:cxn>
                    <a:cxn ang="0">
                      <a:pos x="20" y="172"/>
                    </a:cxn>
                    <a:cxn ang="0">
                      <a:pos x="38" y="190"/>
                    </a:cxn>
                    <a:cxn ang="0">
                      <a:pos x="54" y="198"/>
                    </a:cxn>
                    <a:cxn ang="0">
                      <a:pos x="62" y="124"/>
                    </a:cxn>
                    <a:cxn ang="0">
                      <a:pos x="56" y="90"/>
                    </a:cxn>
                    <a:cxn ang="0">
                      <a:pos x="42" y="34"/>
                    </a:cxn>
                    <a:cxn ang="0">
                      <a:pos x="50" y="12"/>
                    </a:cxn>
                  </a:cxnLst>
                  <a:rect l="0" t="0" r="r" b="b"/>
                  <a:pathLst>
                    <a:path w="62" h="198">
                      <a:moveTo>
                        <a:pt x="50" y="12"/>
                      </a:moveTo>
                      <a:lnTo>
                        <a:pt x="38" y="6"/>
                      </a:lnTo>
                      <a:lnTo>
                        <a:pt x="30" y="0"/>
                      </a:lnTo>
                      <a:lnTo>
                        <a:pt x="16" y="10"/>
                      </a:lnTo>
                      <a:lnTo>
                        <a:pt x="24" y="38"/>
                      </a:lnTo>
                      <a:lnTo>
                        <a:pt x="18" y="54"/>
                      </a:lnTo>
                      <a:lnTo>
                        <a:pt x="10" y="82"/>
                      </a:lnTo>
                      <a:lnTo>
                        <a:pt x="0" y="128"/>
                      </a:lnTo>
                      <a:lnTo>
                        <a:pt x="6" y="148"/>
                      </a:lnTo>
                      <a:lnTo>
                        <a:pt x="20" y="172"/>
                      </a:lnTo>
                      <a:lnTo>
                        <a:pt x="38" y="190"/>
                      </a:lnTo>
                      <a:lnTo>
                        <a:pt x="54" y="198"/>
                      </a:lnTo>
                      <a:lnTo>
                        <a:pt x="62" y="124"/>
                      </a:lnTo>
                      <a:lnTo>
                        <a:pt x="56" y="90"/>
                      </a:lnTo>
                      <a:lnTo>
                        <a:pt x="42" y="34"/>
                      </a:lnTo>
                      <a:lnTo>
                        <a:pt x="50" y="12"/>
                      </a:lnTo>
                    </a:path>
                  </a:pathLst>
                </a:custGeom>
                <a:noFill/>
                <a:ln w="1588">
                  <a:solidFill>
                    <a:srgbClr val="000000"/>
                  </a:solidFill>
                  <a:prstDash val="solid"/>
                  <a:round/>
                  <a:headEnd/>
                  <a:tailEnd/>
                </a:ln>
              </p:spPr>
              <p:txBody>
                <a:bodyPr/>
                <a:lstStyle/>
                <a:p>
                  <a:endParaRPr lang="en-US"/>
                </a:p>
              </p:txBody>
            </p:sp>
            <p:sp>
              <p:nvSpPr>
                <p:cNvPr id="431453" name="Freeform 349"/>
                <p:cNvSpPr>
                  <a:spLocks/>
                </p:cNvSpPr>
                <p:nvPr/>
              </p:nvSpPr>
              <p:spPr bwMode="auto">
                <a:xfrm>
                  <a:off x="4272" y="664"/>
                  <a:ext cx="121" cy="133"/>
                </a:xfrm>
                <a:custGeom>
                  <a:avLst/>
                  <a:gdLst/>
                  <a:ahLst/>
                  <a:cxnLst>
                    <a:cxn ang="0">
                      <a:pos x="194" y="225"/>
                    </a:cxn>
                    <a:cxn ang="0">
                      <a:pos x="186" y="237"/>
                    </a:cxn>
                    <a:cxn ang="0">
                      <a:pos x="170" y="233"/>
                    </a:cxn>
                    <a:cxn ang="0">
                      <a:pos x="134" y="211"/>
                    </a:cxn>
                    <a:cxn ang="0">
                      <a:pos x="120" y="205"/>
                    </a:cxn>
                    <a:cxn ang="0">
                      <a:pos x="94" y="209"/>
                    </a:cxn>
                    <a:cxn ang="0">
                      <a:pos x="84" y="209"/>
                    </a:cxn>
                    <a:cxn ang="0">
                      <a:pos x="80" y="203"/>
                    </a:cxn>
                    <a:cxn ang="0">
                      <a:pos x="80" y="199"/>
                    </a:cxn>
                    <a:cxn ang="0">
                      <a:pos x="76" y="195"/>
                    </a:cxn>
                    <a:cxn ang="0">
                      <a:pos x="64" y="187"/>
                    </a:cxn>
                    <a:cxn ang="0">
                      <a:pos x="40" y="175"/>
                    </a:cxn>
                    <a:cxn ang="0">
                      <a:pos x="24" y="167"/>
                    </a:cxn>
                    <a:cxn ang="0">
                      <a:pos x="20" y="163"/>
                    </a:cxn>
                    <a:cxn ang="0">
                      <a:pos x="18" y="157"/>
                    </a:cxn>
                    <a:cxn ang="0">
                      <a:pos x="20" y="143"/>
                    </a:cxn>
                    <a:cxn ang="0">
                      <a:pos x="44" y="91"/>
                    </a:cxn>
                    <a:cxn ang="0">
                      <a:pos x="62" y="41"/>
                    </a:cxn>
                    <a:cxn ang="0">
                      <a:pos x="74" y="24"/>
                    </a:cxn>
                    <a:cxn ang="0">
                      <a:pos x="96" y="2"/>
                    </a:cxn>
                    <a:cxn ang="0">
                      <a:pos x="92" y="0"/>
                    </a:cxn>
                    <a:cxn ang="0">
                      <a:pos x="74" y="16"/>
                    </a:cxn>
                    <a:cxn ang="0">
                      <a:pos x="58" y="39"/>
                    </a:cxn>
                    <a:cxn ang="0">
                      <a:pos x="16" y="127"/>
                    </a:cxn>
                    <a:cxn ang="0">
                      <a:pos x="6" y="147"/>
                    </a:cxn>
                    <a:cxn ang="0">
                      <a:pos x="0" y="175"/>
                    </a:cxn>
                    <a:cxn ang="0">
                      <a:pos x="2" y="181"/>
                    </a:cxn>
                    <a:cxn ang="0">
                      <a:pos x="14" y="189"/>
                    </a:cxn>
                    <a:cxn ang="0">
                      <a:pos x="64" y="215"/>
                    </a:cxn>
                    <a:cxn ang="0">
                      <a:pos x="128" y="243"/>
                    </a:cxn>
                    <a:cxn ang="0">
                      <a:pos x="178" y="261"/>
                    </a:cxn>
                    <a:cxn ang="0">
                      <a:pos x="202" y="237"/>
                    </a:cxn>
                    <a:cxn ang="0">
                      <a:pos x="243" y="131"/>
                    </a:cxn>
                  </a:cxnLst>
                  <a:rect l="0" t="0" r="r" b="b"/>
                  <a:pathLst>
                    <a:path w="243" h="265">
                      <a:moveTo>
                        <a:pt x="239" y="129"/>
                      </a:moveTo>
                      <a:lnTo>
                        <a:pt x="194" y="225"/>
                      </a:lnTo>
                      <a:lnTo>
                        <a:pt x="190" y="233"/>
                      </a:lnTo>
                      <a:lnTo>
                        <a:pt x="186" y="237"/>
                      </a:lnTo>
                      <a:lnTo>
                        <a:pt x="182" y="239"/>
                      </a:lnTo>
                      <a:lnTo>
                        <a:pt x="170" y="233"/>
                      </a:lnTo>
                      <a:lnTo>
                        <a:pt x="152" y="221"/>
                      </a:lnTo>
                      <a:lnTo>
                        <a:pt x="134" y="211"/>
                      </a:lnTo>
                      <a:lnTo>
                        <a:pt x="126" y="207"/>
                      </a:lnTo>
                      <a:lnTo>
                        <a:pt x="120" y="205"/>
                      </a:lnTo>
                      <a:lnTo>
                        <a:pt x="108" y="207"/>
                      </a:lnTo>
                      <a:lnTo>
                        <a:pt x="94" y="209"/>
                      </a:lnTo>
                      <a:lnTo>
                        <a:pt x="88" y="209"/>
                      </a:lnTo>
                      <a:lnTo>
                        <a:pt x="84" y="209"/>
                      </a:lnTo>
                      <a:lnTo>
                        <a:pt x="80" y="207"/>
                      </a:lnTo>
                      <a:lnTo>
                        <a:pt x="80" y="203"/>
                      </a:lnTo>
                      <a:lnTo>
                        <a:pt x="80" y="201"/>
                      </a:lnTo>
                      <a:lnTo>
                        <a:pt x="80" y="199"/>
                      </a:lnTo>
                      <a:lnTo>
                        <a:pt x="78" y="197"/>
                      </a:lnTo>
                      <a:lnTo>
                        <a:pt x="76" y="195"/>
                      </a:lnTo>
                      <a:lnTo>
                        <a:pt x="72" y="191"/>
                      </a:lnTo>
                      <a:lnTo>
                        <a:pt x="64" y="187"/>
                      </a:lnTo>
                      <a:lnTo>
                        <a:pt x="50" y="179"/>
                      </a:lnTo>
                      <a:lnTo>
                        <a:pt x="40" y="175"/>
                      </a:lnTo>
                      <a:lnTo>
                        <a:pt x="32" y="171"/>
                      </a:lnTo>
                      <a:lnTo>
                        <a:pt x="24" y="167"/>
                      </a:lnTo>
                      <a:lnTo>
                        <a:pt x="22" y="165"/>
                      </a:lnTo>
                      <a:lnTo>
                        <a:pt x="20" y="163"/>
                      </a:lnTo>
                      <a:lnTo>
                        <a:pt x="18" y="159"/>
                      </a:lnTo>
                      <a:lnTo>
                        <a:pt x="18" y="157"/>
                      </a:lnTo>
                      <a:lnTo>
                        <a:pt x="18" y="151"/>
                      </a:lnTo>
                      <a:lnTo>
                        <a:pt x="20" y="143"/>
                      </a:lnTo>
                      <a:lnTo>
                        <a:pt x="26" y="127"/>
                      </a:lnTo>
                      <a:lnTo>
                        <a:pt x="44" y="91"/>
                      </a:lnTo>
                      <a:lnTo>
                        <a:pt x="56" y="59"/>
                      </a:lnTo>
                      <a:lnTo>
                        <a:pt x="62" y="41"/>
                      </a:lnTo>
                      <a:lnTo>
                        <a:pt x="68" y="31"/>
                      </a:lnTo>
                      <a:lnTo>
                        <a:pt x="74" y="24"/>
                      </a:lnTo>
                      <a:lnTo>
                        <a:pt x="82" y="16"/>
                      </a:lnTo>
                      <a:lnTo>
                        <a:pt x="96" y="2"/>
                      </a:lnTo>
                      <a:lnTo>
                        <a:pt x="96" y="0"/>
                      </a:lnTo>
                      <a:lnTo>
                        <a:pt x="92" y="0"/>
                      </a:lnTo>
                      <a:lnTo>
                        <a:pt x="86" y="2"/>
                      </a:lnTo>
                      <a:lnTo>
                        <a:pt x="74" y="16"/>
                      </a:lnTo>
                      <a:lnTo>
                        <a:pt x="64" y="27"/>
                      </a:lnTo>
                      <a:lnTo>
                        <a:pt x="58" y="39"/>
                      </a:lnTo>
                      <a:lnTo>
                        <a:pt x="44" y="65"/>
                      </a:lnTo>
                      <a:lnTo>
                        <a:pt x="16" y="127"/>
                      </a:lnTo>
                      <a:lnTo>
                        <a:pt x="10" y="137"/>
                      </a:lnTo>
                      <a:lnTo>
                        <a:pt x="6" y="147"/>
                      </a:lnTo>
                      <a:lnTo>
                        <a:pt x="2" y="163"/>
                      </a:lnTo>
                      <a:lnTo>
                        <a:pt x="0" y="175"/>
                      </a:lnTo>
                      <a:lnTo>
                        <a:pt x="0" y="177"/>
                      </a:lnTo>
                      <a:lnTo>
                        <a:pt x="2" y="181"/>
                      </a:lnTo>
                      <a:lnTo>
                        <a:pt x="6" y="183"/>
                      </a:lnTo>
                      <a:lnTo>
                        <a:pt x="14" y="189"/>
                      </a:lnTo>
                      <a:lnTo>
                        <a:pt x="36" y="201"/>
                      </a:lnTo>
                      <a:lnTo>
                        <a:pt x="64" y="215"/>
                      </a:lnTo>
                      <a:lnTo>
                        <a:pt x="96" y="229"/>
                      </a:lnTo>
                      <a:lnTo>
                        <a:pt x="128" y="243"/>
                      </a:lnTo>
                      <a:lnTo>
                        <a:pt x="156" y="253"/>
                      </a:lnTo>
                      <a:lnTo>
                        <a:pt x="178" y="261"/>
                      </a:lnTo>
                      <a:lnTo>
                        <a:pt x="190" y="265"/>
                      </a:lnTo>
                      <a:lnTo>
                        <a:pt x="202" y="237"/>
                      </a:lnTo>
                      <a:lnTo>
                        <a:pt x="215" y="201"/>
                      </a:lnTo>
                      <a:lnTo>
                        <a:pt x="243" y="131"/>
                      </a:lnTo>
                      <a:lnTo>
                        <a:pt x="239" y="129"/>
                      </a:lnTo>
                      <a:close/>
                    </a:path>
                  </a:pathLst>
                </a:custGeom>
                <a:solidFill>
                  <a:srgbClr val="000000"/>
                </a:solidFill>
                <a:ln w="9525">
                  <a:noFill/>
                  <a:round/>
                  <a:headEnd/>
                  <a:tailEnd/>
                </a:ln>
              </p:spPr>
              <p:txBody>
                <a:bodyPr/>
                <a:lstStyle/>
                <a:p>
                  <a:endParaRPr lang="en-US"/>
                </a:p>
              </p:txBody>
            </p:sp>
            <p:sp>
              <p:nvSpPr>
                <p:cNvPr id="431454" name="Freeform 350"/>
                <p:cNvSpPr>
                  <a:spLocks/>
                </p:cNvSpPr>
                <p:nvPr/>
              </p:nvSpPr>
              <p:spPr bwMode="auto">
                <a:xfrm>
                  <a:off x="4272" y="664"/>
                  <a:ext cx="120" cy="133"/>
                </a:xfrm>
                <a:custGeom>
                  <a:avLst/>
                  <a:gdLst/>
                  <a:ahLst/>
                  <a:cxnLst>
                    <a:cxn ang="0">
                      <a:pos x="239" y="129"/>
                    </a:cxn>
                    <a:cxn ang="0">
                      <a:pos x="194" y="225"/>
                    </a:cxn>
                    <a:cxn ang="0">
                      <a:pos x="186" y="237"/>
                    </a:cxn>
                    <a:cxn ang="0">
                      <a:pos x="182" y="239"/>
                    </a:cxn>
                    <a:cxn ang="0">
                      <a:pos x="152" y="221"/>
                    </a:cxn>
                    <a:cxn ang="0">
                      <a:pos x="134" y="211"/>
                    </a:cxn>
                    <a:cxn ang="0">
                      <a:pos x="120" y="205"/>
                    </a:cxn>
                    <a:cxn ang="0">
                      <a:pos x="94" y="209"/>
                    </a:cxn>
                    <a:cxn ang="0">
                      <a:pos x="82" y="207"/>
                    </a:cxn>
                    <a:cxn ang="0">
                      <a:pos x="80" y="203"/>
                    </a:cxn>
                    <a:cxn ang="0">
                      <a:pos x="80" y="199"/>
                    </a:cxn>
                    <a:cxn ang="0">
                      <a:pos x="76" y="195"/>
                    </a:cxn>
                    <a:cxn ang="0">
                      <a:pos x="64" y="187"/>
                    </a:cxn>
                    <a:cxn ang="0">
                      <a:pos x="40" y="173"/>
                    </a:cxn>
                    <a:cxn ang="0">
                      <a:pos x="24" y="167"/>
                    </a:cxn>
                    <a:cxn ang="0">
                      <a:pos x="18" y="163"/>
                    </a:cxn>
                    <a:cxn ang="0">
                      <a:pos x="18" y="155"/>
                    </a:cxn>
                    <a:cxn ang="0">
                      <a:pos x="26" y="127"/>
                    </a:cxn>
                    <a:cxn ang="0">
                      <a:pos x="42" y="91"/>
                    </a:cxn>
                    <a:cxn ang="0">
                      <a:pos x="68" y="31"/>
                    </a:cxn>
                    <a:cxn ang="0">
                      <a:pos x="96" y="0"/>
                    </a:cxn>
                    <a:cxn ang="0">
                      <a:pos x="86" y="2"/>
                    </a:cxn>
                    <a:cxn ang="0">
                      <a:pos x="64" y="27"/>
                    </a:cxn>
                    <a:cxn ang="0">
                      <a:pos x="16" y="125"/>
                    </a:cxn>
                    <a:cxn ang="0">
                      <a:pos x="2" y="163"/>
                    </a:cxn>
                    <a:cxn ang="0">
                      <a:pos x="0" y="177"/>
                    </a:cxn>
                    <a:cxn ang="0">
                      <a:pos x="36" y="201"/>
                    </a:cxn>
                    <a:cxn ang="0">
                      <a:pos x="96" y="229"/>
                    </a:cxn>
                    <a:cxn ang="0">
                      <a:pos x="156" y="253"/>
                    </a:cxn>
                    <a:cxn ang="0">
                      <a:pos x="188" y="265"/>
                    </a:cxn>
                    <a:cxn ang="0">
                      <a:pos x="241" y="131"/>
                    </a:cxn>
                  </a:cxnLst>
                  <a:rect l="0" t="0" r="r" b="b"/>
                  <a:pathLst>
                    <a:path w="241" h="265">
                      <a:moveTo>
                        <a:pt x="239" y="129"/>
                      </a:moveTo>
                      <a:lnTo>
                        <a:pt x="194" y="225"/>
                      </a:lnTo>
                      <a:lnTo>
                        <a:pt x="186" y="237"/>
                      </a:lnTo>
                      <a:lnTo>
                        <a:pt x="182" y="239"/>
                      </a:lnTo>
                      <a:lnTo>
                        <a:pt x="152" y="221"/>
                      </a:lnTo>
                      <a:lnTo>
                        <a:pt x="134" y="211"/>
                      </a:lnTo>
                      <a:lnTo>
                        <a:pt x="120" y="205"/>
                      </a:lnTo>
                      <a:lnTo>
                        <a:pt x="94" y="209"/>
                      </a:lnTo>
                      <a:lnTo>
                        <a:pt x="82" y="207"/>
                      </a:lnTo>
                      <a:lnTo>
                        <a:pt x="80" y="203"/>
                      </a:lnTo>
                      <a:lnTo>
                        <a:pt x="80" y="199"/>
                      </a:lnTo>
                      <a:lnTo>
                        <a:pt x="76" y="195"/>
                      </a:lnTo>
                      <a:lnTo>
                        <a:pt x="64" y="187"/>
                      </a:lnTo>
                      <a:lnTo>
                        <a:pt x="40" y="173"/>
                      </a:lnTo>
                      <a:lnTo>
                        <a:pt x="24" y="167"/>
                      </a:lnTo>
                      <a:lnTo>
                        <a:pt x="18" y="163"/>
                      </a:lnTo>
                      <a:lnTo>
                        <a:pt x="18" y="155"/>
                      </a:lnTo>
                      <a:lnTo>
                        <a:pt x="26" y="127"/>
                      </a:lnTo>
                      <a:lnTo>
                        <a:pt x="42" y="91"/>
                      </a:lnTo>
                      <a:lnTo>
                        <a:pt x="68" y="31"/>
                      </a:lnTo>
                      <a:lnTo>
                        <a:pt x="96" y="0"/>
                      </a:lnTo>
                      <a:lnTo>
                        <a:pt x="86" y="2"/>
                      </a:lnTo>
                      <a:lnTo>
                        <a:pt x="64" y="27"/>
                      </a:lnTo>
                      <a:lnTo>
                        <a:pt x="16" y="125"/>
                      </a:lnTo>
                      <a:lnTo>
                        <a:pt x="2" y="163"/>
                      </a:lnTo>
                      <a:lnTo>
                        <a:pt x="0" y="177"/>
                      </a:lnTo>
                      <a:lnTo>
                        <a:pt x="36" y="201"/>
                      </a:lnTo>
                      <a:lnTo>
                        <a:pt x="96" y="229"/>
                      </a:lnTo>
                      <a:lnTo>
                        <a:pt x="156" y="253"/>
                      </a:lnTo>
                      <a:lnTo>
                        <a:pt x="188" y="265"/>
                      </a:lnTo>
                      <a:lnTo>
                        <a:pt x="241" y="131"/>
                      </a:lnTo>
                    </a:path>
                  </a:pathLst>
                </a:custGeom>
                <a:noFill/>
                <a:ln w="1588">
                  <a:solidFill>
                    <a:srgbClr val="000000"/>
                  </a:solidFill>
                  <a:prstDash val="solid"/>
                  <a:round/>
                  <a:headEnd/>
                  <a:tailEnd/>
                </a:ln>
              </p:spPr>
              <p:txBody>
                <a:bodyPr/>
                <a:lstStyle/>
                <a:p>
                  <a:endParaRPr lang="en-US"/>
                </a:p>
              </p:txBody>
            </p:sp>
            <p:sp>
              <p:nvSpPr>
                <p:cNvPr id="431455" name="Freeform 351"/>
                <p:cNvSpPr>
                  <a:spLocks/>
                </p:cNvSpPr>
                <p:nvPr/>
              </p:nvSpPr>
              <p:spPr bwMode="auto">
                <a:xfrm>
                  <a:off x="4242" y="725"/>
                  <a:ext cx="30" cy="52"/>
                </a:xfrm>
                <a:custGeom>
                  <a:avLst/>
                  <a:gdLst/>
                  <a:ahLst/>
                  <a:cxnLst>
                    <a:cxn ang="0">
                      <a:pos x="59" y="22"/>
                    </a:cxn>
                    <a:cxn ang="0">
                      <a:pos x="57" y="34"/>
                    </a:cxn>
                    <a:cxn ang="0">
                      <a:pos x="55" y="46"/>
                    </a:cxn>
                    <a:cxn ang="0">
                      <a:pos x="51" y="58"/>
                    </a:cxn>
                    <a:cxn ang="0">
                      <a:pos x="47" y="70"/>
                    </a:cxn>
                    <a:cxn ang="0">
                      <a:pos x="43" y="80"/>
                    </a:cxn>
                    <a:cxn ang="0">
                      <a:pos x="37" y="90"/>
                    </a:cxn>
                    <a:cxn ang="0">
                      <a:pos x="33" y="98"/>
                    </a:cxn>
                    <a:cxn ang="0">
                      <a:pos x="30" y="104"/>
                    </a:cxn>
                    <a:cxn ang="0">
                      <a:pos x="28" y="104"/>
                    </a:cxn>
                    <a:cxn ang="0">
                      <a:pos x="26" y="102"/>
                    </a:cxn>
                    <a:cxn ang="0">
                      <a:pos x="18" y="96"/>
                    </a:cxn>
                    <a:cxn ang="0">
                      <a:pos x="10" y="84"/>
                    </a:cxn>
                    <a:cxn ang="0">
                      <a:pos x="4" y="70"/>
                    </a:cxn>
                    <a:cxn ang="0">
                      <a:pos x="2" y="62"/>
                    </a:cxn>
                    <a:cxn ang="0">
                      <a:pos x="0" y="54"/>
                    </a:cxn>
                    <a:cxn ang="0">
                      <a:pos x="0" y="46"/>
                    </a:cxn>
                    <a:cxn ang="0">
                      <a:pos x="0" y="38"/>
                    </a:cxn>
                    <a:cxn ang="0">
                      <a:pos x="2" y="30"/>
                    </a:cxn>
                    <a:cxn ang="0">
                      <a:pos x="6" y="22"/>
                    </a:cxn>
                    <a:cxn ang="0">
                      <a:pos x="14" y="16"/>
                    </a:cxn>
                    <a:cxn ang="0">
                      <a:pos x="22" y="8"/>
                    </a:cxn>
                    <a:cxn ang="0">
                      <a:pos x="28" y="4"/>
                    </a:cxn>
                    <a:cxn ang="0">
                      <a:pos x="33" y="2"/>
                    </a:cxn>
                    <a:cxn ang="0">
                      <a:pos x="43" y="0"/>
                    </a:cxn>
                    <a:cxn ang="0">
                      <a:pos x="49" y="2"/>
                    </a:cxn>
                    <a:cxn ang="0">
                      <a:pos x="53" y="4"/>
                    </a:cxn>
                    <a:cxn ang="0">
                      <a:pos x="55" y="6"/>
                    </a:cxn>
                    <a:cxn ang="0">
                      <a:pos x="57" y="12"/>
                    </a:cxn>
                    <a:cxn ang="0">
                      <a:pos x="59" y="16"/>
                    </a:cxn>
                    <a:cxn ang="0">
                      <a:pos x="59" y="22"/>
                    </a:cxn>
                  </a:cxnLst>
                  <a:rect l="0" t="0" r="r" b="b"/>
                  <a:pathLst>
                    <a:path w="59" h="104">
                      <a:moveTo>
                        <a:pt x="59" y="22"/>
                      </a:moveTo>
                      <a:lnTo>
                        <a:pt x="57" y="34"/>
                      </a:lnTo>
                      <a:lnTo>
                        <a:pt x="55" y="46"/>
                      </a:lnTo>
                      <a:lnTo>
                        <a:pt x="51" y="58"/>
                      </a:lnTo>
                      <a:lnTo>
                        <a:pt x="47" y="70"/>
                      </a:lnTo>
                      <a:lnTo>
                        <a:pt x="43" y="80"/>
                      </a:lnTo>
                      <a:lnTo>
                        <a:pt x="37" y="90"/>
                      </a:lnTo>
                      <a:lnTo>
                        <a:pt x="33" y="98"/>
                      </a:lnTo>
                      <a:lnTo>
                        <a:pt x="30" y="104"/>
                      </a:lnTo>
                      <a:lnTo>
                        <a:pt x="28" y="104"/>
                      </a:lnTo>
                      <a:lnTo>
                        <a:pt x="26" y="102"/>
                      </a:lnTo>
                      <a:lnTo>
                        <a:pt x="18" y="96"/>
                      </a:lnTo>
                      <a:lnTo>
                        <a:pt x="10" y="84"/>
                      </a:lnTo>
                      <a:lnTo>
                        <a:pt x="4" y="70"/>
                      </a:lnTo>
                      <a:lnTo>
                        <a:pt x="2" y="62"/>
                      </a:lnTo>
                      <a:lnTo>
                        <a:pt x="0" y="54"/>
                      </a:lnTo>
                      <a:lnTo>
                        <a:pt x="0" y="46"/>
                      </a:lnTo>
                      <a:lnTo>
                        <a:pt x="0" y="38"/>
                      </a:lnTo>
                      <a:lnTo>
                        <a:pt x="2" y="30"/>
                      </a:lnTo>
                      <a:lnTo>
                        <a:pt x="6" y="22"/>
                      </a:lnTo>
                      <a:lnTo>
                        <a:pt x="14" y="16"/>
                      </a:lnTo>
                      <a:lnTo>
                        <a:pt x="22" y="8"/>
                      </a:lnTo>
                      <a:lnTo>
                        <a:pt x="28" y="4"/>
                      </a:lnTo>
                      <a:lnTo>
                        <a:pt x="33" y="2"/>
                      </a:lnTo>
                      <a:lnTo>
                        <a:pt x="43" y="0"/>
                      </a:lnTo>
                      <a:lnTo>
                        <a:pt x="49" y="2"/>
                      </a:lnTo>
                      <a:lnTo>
                        <a:pt x="53" y="4"/>
                      </a:lnTo>
                      <a:lnTo>
                        <a:pt x="55" y="6"/>
                      </a:lnTo>
                      <a:lnTo>
                        <a:pt x="57" y="12"/>
                      </a:lnTo>
                      <a:lnTo>
                        <a:pt x="59" y="16"/>
                      </a:lnTo>
                      <a:lnTo>
                        <a:pt x="59" y="22"/>
                      </a:lnTo>
                      <a:close/>
                    </a:path>
                  </a:pathLst>
                </a:custGeom>
                <a:solidFill>
                  <a:srgbClr val="4C0000"/>
                </a:solidFill>
                <a:ln w="9525">
                  <a:noFill/>
                  <a:round/>
                  <a:headEnd/>
                  <a:tailEnd/>
                </a:ln>
              </p:spPr>
              <p:txBody>
                <a:bodyPr/>
                <a:lstStyle/>
                <a:p>
                  <a:endParaRPr lang="en-US"/>
                </a:p>
              </p:txBody>
            </p:sp>
            <p:sp>
              <p:nvSpPr>
                <p:cNvPr id="431456" name="Freeform 352"/>
                <p:cNvSpPr>
                  <a:spLocks/>
                </p:cNvSpPr>
                <p:nvPr/>
              </p:nvSpPr>
              <p:spPr bwMode="auto">
                <a:xfrm>
                  <a:off x="4196" y="710"/>
                  <a:ext cx="98" cy="87"/>
                </a:xfrm>
                <a:custGeom>
                  <a:avLst/>
                  <a:gdLst/>
                  <a:ahLst/>
                  <a:cxnLst>
                    <a:cxn ang="0">
                      <a:pos x="50" y="174"/>
                    </a:cxn>
                    <a:cxn ang="0">
                      <a:pos x="16" y="168"/>
                    </a:cxn>
                    <a:cxn ang="0">
                      <a:pos x="8" y="166"/>
                    </a:cxn>
                    <a:cxn ang="0">
                      <a:pos x="2" y="158"/>
                    </a:cxn>
                    <a:cxn ang="0">
                      <a:pos x="2" y="148"/>
                    </a:cxn>
                    <a:cxn ang="0">
                      <a:pos x="14" y="130"/>
                    </a:cxn>
                    <a:cxn ang="0">
                      <a:pos x="34" y="92"/>
                    </a:cxn>
                    <a:cxn ang="0">
                      <a:pos x="48" y="62"/>
                    </a:cxn>
                    <a:cxn ang="0">
                      <a:pos x="54" y="50"/>
                    </a:cxn>
                    <a:cxn ang="0">
                      <a:pos x="58" y="42"/>
                    </a:cxn>
                    <a:cxn ang="0">
                      <a:pos x="72" y="36"/>
                    </a:cxn>
                    <a:cxn ang="0">
                      <a:pos x="125" y="2"/>
                    </a:cxn>
                    <a:cxn ang="0">
                      <a:pos x="131" y="0"/>
                    </a:cxn>
                    <a:cxn ang="0">
                      <a:pos x="149" y="2"/>
                    </a:cxn>
                    <a:cxn ang="0">
                      <a:pos x="185" y="8"/>
                    </a:cxn>
                    <a:cxn ang="0">
                      <a:pos x="195" y="12"/>
                    </a:cxn>
                    <a:cxn ang="0">
                      <a:pos x="195" y="16"/>
                    </a:cxn>
                    <a:cxn ang="0">
                      <a:pos x="191" y="26"/>
                    </a:cxn>
                    <a:cxn ang="0">
                      <a:pos x="181" y="30"/>
                    </a:cxn>
                    <a:cxn ang="0">
                      <a:pos x="167" y="30"/>
                    </a:cxn>
                    <a:cxn ang="0">
                      <a:pos x="151" y="32"/>
                    </a:cxn>
                    <a:cxn ang="0">
                      <a:pos x="163" y="40"/>
                    </a:cxn>
                    <a:cxn ang="0">
                      <a:pos x="169" y="50"/>
                    </a:cxn>
                    <a:cxn ang="0">
                      <a:pos x="173" y="64"/>
                    </a:cxn>
                    <a:cxn ang="0">
                      <a:pos x="173" y="82"/>
                    </a:cxn>
                    <a:cxn ang="0">
                      <a:pos x="169" y="90"/>
                    </a:cxn>
                    <a:cxn ang="0">
                      <a:pos x="163" y="92"/>
                    </a:cxn>
                    <a:cxn ang="0">
                      <a:pos x="157" y="88"/>
                    </a:cxn>
                    <a:cxn ang="0">
                      <a:pos x="151" y="78"/>
                    </a:cxn>
                    <a:cxn ang="0">
                      <a:pos x="145" y="66"/>
                    </a:cxn>
                    <a:cxn ang="0">
                      <a:pos x="129" y="52"/>
                    </a:cxn>
                    <a:cxn ang="0">
                      <a:pos x="125" y="52"/>
                    </a:cxn>
                    <a:cxn ang="0">
                      <a:pos x="116" y="56"/>
                    </a:cxn>
                    <a:cxn ang="0">
                      <a:pos x="118" y="58"/>
                    </a:cxn>
                    <a:cxn ang="0">
                      <a:pos x="127" y="60"/>
                    </a:cxn>
                    <a:cxn ang="0">
                      <a:pos x="139" y="68"/>
                    </a:cxn>
                    <a:cxn ang="0">
                      <a:pos x="157" y="94"/>
                    </a:cxn>
                    <a:cxn ang="0">
                      <a:pos x="161" y="102"/>
                    </a:cxn>
                    <a:cxn ang="0">
                      <a:pos x="163" y="116"/>
                    </a:cxn>
                    <a:cxn ang="0">
                      <a:pos x="161" y="134"/>
                    </a:cxn>
                    <a:cxn ang="0">
                      <a:pos x="159" y="144"/>
                    </a:cxn>
                    <a:cxn ang="0">
                      <a:pos x="153" y="146"/>
                    </a:cxn>
                    <a:cxn ang="0">
                      <a:pos x="147" y="142"/>
                    </a:cxn>
                    <a:cxn ang="0">
                      <a:pos x="143" y="134"/>
                    </a:cxn>
                    <a:cxn ang="0">
                      <a:pos x="141" y="126"/>
                    </a:cxn>
                    <a:cxn ang="0">
                      <a:pos x="137" y="116"/>
                    </a:cxn>
                    <a:cxn ang="0">
                      <a:pos x="129" y="106"/>
                    </a:cxn>
                    <a:cxn ang="0">
                      <a:pos x="114" y="90"/>
                    </a:cxn>
                    <a:cxn ang="0">
                      <a:pos x="106" y="94"/>
                    </a:cxn>
                    <a:cxn ang="0">
                      <a:pos x="104" y="98"/>
                    </a:cxn>
                    <a:cxn ang="0">
                      <a:pos x="116" y="104"/>
                    </a:cxn>
                    <a:cxn ang="0">
                      <a:pos x="131" y="120"/>
                    </a:cxn>
                    <a:cxn ang="0">
                      <a:pos x="143" y="138"/>
                    </a:cxn>
                    <a:cxn ang="0">
                      <a:pos x="147" y="148"/>
                    </a:cxn>
                    <a:cxn ang="0">
                      <a:pos x="141" y="156"/>
                    </a:cxn>
                    <a:cxn ang="0">
                      <a:pos x="137" y="156"/>
                    </a:cxn>
                    <a:cxn ang="0">
                      <a:pos x="123" y="146"/>
                    </a:cxn>
                    <a:cxn ang="0">
                      <a:pos x="104" y="150"/>
                    </a:cxn>
                    <a:cxn ang="0">
                      <a:pos x="84" y="168"/>
                    </a:cxn>
                  </a:cxnLst>
                  <a:rect l="0" t="0" r="r" b="b"/>
                  <a:pathLst>
                    <a:path w="195" h="174">
                      <a:moveTo>
                        <a:pt x="74" y="174"/>
                      </a:moveTo>
                      <a:lnTo>
                        <a:pt x="50" y="174"/>
                      </a:lnTo>
                      <a:lnTo>
                        <a:pt x="30" y="172"/>
                      </a:lnTo>
                      <a:lnTo>
                        <a:pt x="16" y="168"/>
                      </a:lnTo>
                      <a:lnTo>
                        <a:pt x="12" y="168"/>
                      </a:lnTo>
                      <a:lnTo>
                        <a:pt x="8" y="166"/>
                      </a:lnTo>
                      <a:lnTo>
                        <a:pt x="2" y="160"/>
                      </a:lnTo>
                      <a:lnTo>
                        <a:pt x="2" y="158"/>
                      </a:lnTo>
                      <a:lnTo>
                        <a:pt x="0" y="154"/>
                      </a:lnTo>
                      <a:lnTo>
                        <a:pt x="2" y="148"/>
                      </a:lnTo>
                      <a:lnTo>
                        <a:pt x="6" y="142"/>
                      </a:lnTo>
                      <a:lnTo>
                        <a:pt x="14" y="130"/>
                      </a:lnTo>
                      <a:lnTo>
                        <a:pt x="20" y="118"/>
                      </a:lnTo>
                      <a:lnTo>
                        <a:pt x="34" y="92"/>
                      </a:lnTo>
                      <a:lnTo>
                        <a:pt x="44" y="70"/>
                      </a:lnTo>
                      <a:lnTo>
                        <a:pt x="48" y="62"/>
                      </a:lnTo>
                      <a:lnTo>
                        <a:pt x="50" y="58"/>
                      </a:lnTo>
                      <a:lnTo>
                        <a:pt x="54" y="50"/>
                      </a:lnTo>
                      <a:lnTo>
                        <a:pt x="56" y="46"/>
                      </a:lnTo>
                      <a:lnTo>
                        <a:pt x="58" y="42"/>
                      </a:lnTo>
                      <a:lnTo>
                        <a:pt x="62" y="40"/>
                      </a:lnTo>
                      <a:lnTo>
                        <a:pt x="72" y="36"/>
                      </a:lnTo>
                      <a:lnTo>
                        <a:pt x="86" y="30"/>
                      </a:lnTo>
                      <a:lnTo>
                        <a:pt x="125" y="2"/>
                      </a:lnTo>
                      <a:lnTo>
                        <a:pt x="129" y="2"/>
                      </a:lnTo>
                      <a:lnTo>
                        <a:pt x="131" y="0"/>
                      </a:lnTo>
                      <a:lnTo>
                        <a:pt x="137" y="0"/>
                      </a:lnTo>
                      <a:lnTo>
                        <a:pt x="149" y="2"/>
                      </a:lnTo>
                      <a:lnTo>
                        <a:pt x="165" y="4"/>
                      </a:lnTo>
                      <a:lnTo>
                        <a:pt x="185" y="8"/>
                      </a:lnTo>
                      <a:lnTo>
                        <a:pt x="191" y="10"/>
                      </a:lnTo>
                      <a:lnTo>
                        <a:pt x="195" y="12"/>
                      </a:lnTo>
                      <a:lnTo>
                        <a:pt x="195" y="14"/>
                      </a:lnTo>
                      <a:lnTo>
                        <a:pt x="195" y="16"/>
                      </a:lnTo>
                      <a:lnTo>
                        <a:pt x="193" y="24"/>
                      </a:lnTo>
                      <a:lnTo>
                        <a:pt x="191" y="26"/>
                      </a:lnTo>
                      <a:lnTo>
                        <a:pt x="187" y="30"/>
                      </a:lnTo>
                      <a:lnTo>
                        <a:pt x="181" y="30"/>
                      </a:lnTo>
                      <a:lnTo>
                        <a:pt x="175" y="30"/>
                      </a:lnTo>
                      <a:lnTo>
                        <a:pt x="167" y="30"/>
                      </a:lnTo>
                      <a:lnTo>
                        <a:pt x="155" y="30"/>
                      </a:lnTo>
                      <a:lnTo>
                        <a:pt x="151" y="32"/>
                      </a:lnTo>
                      <a:lnTo>
                        <a:pt x="159" y="38"/>
                      </a:lnTo>
                      <a:lnTo>
                        <a:pt x="163" y="40"/>
                      </a:lnTo>
                      <a:lnTo>
                        <a:pt x="167" y="44"/>
                      </a:lnTo>
                      <a:lnTo>
                        <a:pt x="169" y="50"/>
                      </a:lnTo>
                      <a:lnTo>
                        <a:pt x="171" y="54"/>
                      </a:lnTo>
                      <a:lnTo>
                        <a:pt x="173" y="64"/>
                      </a:lnTo>
                      <a:lnTo>
                        <a:pt x="173" y="74"/>
                      </a:lnTo>
                      <a:lnTo>
                        <a:pt x="173" y="82"/>
                      </a:lnTo>
                      <a:lnTo>
                        <a:pt x="171" y="88"/>
                      </a:lnTo>
                      <a:lnTo>
                        <a:pt x="169" y="90"/>
                      </a:lnTo>
                      <a:lnTo>
                        <a:pt x="165" y="92"/>
                      </a:lnTo>
                      <a:lnTo>
                        <a:pt x="163" y="92"/>
                      </a:lnTo>
                      <a:lnTo>
                        <a:pt x="159" y="90"/>
                      </a:lnTo>
                      <a:lnTo>
                        <a:pt x="157" y="88"/>
                      </a:lnTo>
                      <a:lnTo>
                        <a:pt x="155" y="86"/>
                      </a:lnTo>
                      <a:lnTo>
                        <a:pt x="151" y="78"/>
                      </a:lnTo>
                      <a:lnTo>
                        <a:pt x="147" y="68"/>
                      </a:lnTo>
                      <a:lnTo>
                        <a:pt x="145" y="66"/>
                      </a:lnTo>
                      <a:lnTo>
                        <a:pt x="141" y="62"/>
                      </a:lnTo>
                      <a:lnTo>
                        <a:pt x="129" y="52"/>
                      </a:lnTo>
                      <a:lnTo>
                        <a:pt x="127" y="52"/>
                      </a:lnTo>
                      <a:lnTo>
                        <a:pt x="125" y="52"/>
                      </a:lnTo>
                      <a:lnTo>
                        <a:pt x="122" y="52"/>
                      </a:lnTo>
                      <a:lnTo>
                        <a:pt x="116" y="56"/>
                      </a:lnTo>
                      <a:lnTo>
                        <a:pt x="110" y="58"/>
                      </a:lnTo>
                      <a:lnTo>
                        <a:pt x="118" y="58"/>
                      </a:lnTo>
                      <a:lnTo>
                        <a:pt x="123" y="58"/>
                      </a:lnTo>
                      <a:lnTo>
                        <a:pt x="127" y="60"/>
                      </a:lnTo>
                      <a:lnTo>
                        <a:pt x="133" y="62"/>
                      </a:lnTo>
                      <a:lnTo>
                        <a:pt x="139" y="68"/>
                      </a:lnTo>
                      <a:lnTo>
                        <a:pt x="145" y="78"/>
                      </a:lnTo>
                      <a:lnTo>
                        <a:pt x="157" y="94"/>
                      </a:lnTo>
                      <a:lnTo>
                        <a:pt x="159" y="98"/>
                      </a:lnTo>
                      <a:lnTo>
                        <a:pt x="161" y="102"/>
                      </a:lnTo>
                      <a:lnTo>
                        <a:pt x="161" y="108"/>
                      </a:lnTo>
                      <a:lnTo>
                        <a:pt x="163" y="116"/>
                      </a:lnTo>
                      <a:lnTo>
                        <a:pt x="163" y="126"/>
                      </a:lnTo>
                      <a:lnTo>
                        <a:pt x="161" y="134"/>
                      </a:lnTo>
                      <a:lnTo>
                        <a:pt x="159" y="142"/>
                      </a:lnTo>
                      <a:lnTo>
                        <a:pt x="159" y="144"/>
                      </a:lnTo>
                      <a:lnTo>
                        <a:pt x="157" y="144"/>
                      </a:lnTo>
                      <a:lnTo>
                        <a:pt x="153" y="146"/>
                      </a:lnTo>
                      <a:lnTo>
                        <a:pt x="149" y="144"/>
                      </a:lnTo>
                      <a:lnTo>
                        <a:pt x="147" y="142"/>
                      </a:lnTo>
                      <a:lnTo>
                        <a:pt x="145" y="140"/>
                      </a:lnTo>
                      <a:lnTo>
                        <a:pt x="143" y="134"/>
                      </a:lnTo>
                      <a:lnTo>
                        <a:pt x="141" y="130"/>
                      </a:lnTo>
                      <a:lnTo>
                        <a:pt x="141" y="126"/>
                      </a:lnTo>
                      <a:lnTo>
                        <a:pt x="139" y="120"/>
                      </a:lnTo>
                      <a:lnTo>
                        <a:pt x="137" y="116"/>
                      </a:lnTo>
                      <a:lnTo>
                        <a:pt x="133" y="110"/>
                      </a:lnTo>
                      <a:lnTo>
                        <a:pt x="129" y="106"/>
                      </a:lnTo>
                      <a:lnTo>
                        <a:pt x="122" y="96"/>
                      </a:lnTo>
                      <a:lnTo>
                        <a:pt x="114" y="90"/>
                      </a:lnTo>
                      <a:lnTo>
                        <a:pt x="110" y="90"/>
                      </a:lnTo>
                      <a:lnTo>
                        <a:pt x="106" y="94"/>
                      </a:lnTo>
                      <a:lnTo>
                        <a:pt x="102" y="98"/>
                      </a:lnTo>
                      <a:lnTo>
                        <a:pt x="104" y="98"/>
                      </a:lnTo>
                      <a:lnTo>
                        <a:pt x="108" y="100"/>
                      </a:lnTo>
                      <a:lnTo>
                        <a:pt x="116" y="104"/>
                      </a:lnTo>
                      <a:lnTo>
                        <a:pt x="125" y="112"/>
                      </a:lnTo>
                      <a:lnTo>
                        <a:pt x="131" y="120"/>
                      </a:lnTo>
                      <a:lnTo>
                        <a:pt x="139" y="128"/>
                      </a:lnTo>
                      <a:lnTo>
                        <a:pt x="143" y="138"/>
                      </a:lnTo>
                      <a:lnTo>
                        <a:pt x="147" y="144"/>
                      </a:lnTo>
                      <a:lnTo>
                        <a:pt x="147" y="148"/>
                      </a:lnTo>
                      <a:lnTo>
                        <a:pt x="147" y="150"/>
                      </a:lnTo>
                      <a:lnTo>
                        <a:pt x="141" y="156"/>
                      </a:lnTo>
                      <a:lnTo>
                        <a:pt x="139" y="156"/>
                      </a:lnTo>
                      <a:lnTo>
                        <a:pt x="137" y="156"/>
                      </a:lnTo>
                      <a:lnTo>
                        <a:pt x="131" y="152"/>
                      </a:lnTo>
                      <a:lnTo>
                        <a:pt x="123" y="146"/>
                      </a:lnTo>
                      <a:lnTo>
                        <a:pt x="114" y="138"/>
                      </a:lnTo>
                      <a:lnTo>
                        <a:pt x="104" y="150"/>
                      </a:lnTo>
                      <a:lnTo>
                        <a:pt x="94" y="160"/>
                      </a:lnTo>
                      <a:lnTo>
                        <a:pt x="84" y="168"/>
                      </a:lnTo>
                      <a:lnTo>
                        <a:pt x="74" y="174"/>
                      </a:lnTo>
                      <a:close/>
                    </a:path>
                  </a:pathLst>
                </a:custGeom>
                <a:solidFill>
                  <a:srgbClr val="FFCCB3"/>
                </a:solidFill>
                <a:ln w="9525">
                  <a:noFill/>
                  <a:round/>
                  <a:headEnd/>
                  <a:tailEnd/>
                </a:ln>
              </p:spPr>
              <p:txBody>
                <a:bodyPr/>
                <a:lstStyle/>
                <a:p>
                  <a:endParaRPr lang="en-US"/>
                </a:p>
              </p:txBody>
            </p:sp>
            <p:sp>
              <p:nvSpPr>
                <p:cNvPr id="431457" name="Freeform 353"/>
                <p:cNvSpPr>
                  <a:spLocks/>
                </p:cNvSpPr>
                <p:nvPr/>
              </p:nvSpPr>
              <p:spPr bwMode="auto">
                <a:xfrm>
                  <a:off x="4196" y="710"/>
                  <a:ext cx="98" cy="87"/>
                </a:xfrm>
                <a:custGeom>
                  <a:avLst/>
                  <a:gdLst/>
                  <a:ahLst/>
                  <a:cxnLst>
                    <a:cxn ang="0">
                      <a:pos x="74" y="174"/>
                    </a:cxn>
                    <a:cxn ang="0">
                      <a:pos x="30" y="172"/>
                    </a:cxn>
                    <a:cxn ang="0">
                      <a:pos x="8" y="164"/>
                    </a:cxn>
                    <a:cxn ang="0">
                      <a:pos x="2" y="160"/>
                    </a:cxn>
                    <a:cxn ang="0">
                      <a:pos x="0" y="154"/>
                    </a:cxn>
                    <a:cxn ang="0">
                      <a:pos x="6" y="142"/>
                    </a:cxn>
                    <a:cxn ang="0">
                      <a:pos x="20" y="118"/>
                    </a:cxn>
                    <a:cxn ang="0">
                      <a:pos x="32" y="92"/>
                    </a:cxn>
                    <a:cxn ang="0">
                      <a:pos x="50" y="58"/>
                    </a:cxn>
                    <a:cxn ang="0">
                      <a:pos x="56" y="46"/>
                    </a:cxn>
                    <a:cxn ang="0">
                      <a:pos x="62" y="40"/>
                    </a:cxn>
                    <a:cxn ang="0">
                      <a:pos x="86" y="30"/>
                    </a:cxn>
                    <a:cxn ang="0">
                      <a:pos x="125" y="2"/>
                    </a:cxn>
                    <a:cxn ang="0">
                      <a:pos x="137" y="0"/>
                    </a:cxn>
                    <a:cxn ang="0">
                      <a:pos x="149" y="2"/>
                    </a:cxn>
                    <a:cxn ang="0">
                      <a:pos x="183" y="8"/>
                    </a:cxn>
                    <a:cxn ang="0">
                      <a:pos x="195" y="12"/>
                    </a:cxn>
                    <a:cxn ang="0">
                      <a:pos x="193" y="24"/>
                    </a:cxn>
                    <a:cxn ang="0">
                      <a:pos x="187" y="28"/>
                    </a:cxn>
                    <a:cxn ang="0">
                      <a:pos x="181" y="30"/>
                    </a:cxn>
                    <a:cxn ang="0">
                      <a:pos x="167" y="30"/>
                    </a:cxn>
                    <a:cxn ang="0">
                      <a:pos x="151" y="32"/>
                    </a:cxn>
                    <a:cxn ang="0">
                      <a:pos x="159" y="36"/>
                    </a:cxn>
                    <a:cxn ang="0">
                      <a:pos x="167" y="44"/>
                    </a:cxn>
                    <a:cxn ang="0">
                      <a:pos x="173" y="64"/>
                    </a:cxn>
                    <a:cxn ang="0">
                      <a:pos x="173" y="82"/>
                    </a:cxn>
                    <a:cxn ang="0">
                      <a:pos x="171" y="88"/>
                    </a:cxn>
                    <a:cxn ang="0">
                      <a:pos x="165" y="90"/>
                    </a:cxn>
                    <a:cxn ang="0">
                      <a:pos x="159" y="90"/>
                    </a:cxn>
                    <a:cxn ang="0">
                      <a:pos x="155" y="86"/>
                    </a:cxn>
                    <a:cxn ang="0">
                      <a:pos x="149" y="78"/>
                    </a:cxn>
                    <a:cxn ang="0">
                      <a:pos x="147" y="68"/>
                    </a:cxn>
                    <a:cxn ang="0">
                      <a:pos x="141" y="62"/>
                    </a:cxn>
                    <a:cxn ang="0">
                      <a:pos x="129" y="52"/>
                    </a:cxn>
                    <a:cxn ang="0">
                      <a:pos x="122" y="52"/>
                    </a:cxn>
                    <a:cxn ang="0">
                      <a:pos x="110" y="58"/>
                    </a:cxn>
                    <a:cxn ang="0">
                      <a:pos x="123" y="58"/>
                    </a:cxn>
                    <a:cxn ang="0">
                      <a:pos x="133" y="62"/>
                    </a:cxn>
                    <a:cxn ang="0">
                      <a:pos x="157" y="94"/>
                    </a:cxn>
                    <a:cxn ang="0">
                      <a:pos x="161" y="108"/>
                    </a:cxn>
                    <a:cxn ang="0">
                      <a:pos x="163" y="126"/>
                    </a:cxn>
                    <a:cxn ang="0">
                      <a:pos x="159" y="140"/>
                    </a:cxn>
                    <a:cxn ang="0">
                      <a:pos x="153" y="146"/>
                    </a:cxn>
                    <a:cxn ang="0">
                      <a:pos x="145" y="140"/>
                    </a:cxn>
                    <a:cxn ang="0">
                      <a:pos x="141" y="126"/>
                    </a:cxn>
                    <a:cxn ang="0">
                      <a:pos x="137" y="116"/>
                    </a:cxn>
                    <a:cxn ang="0">
                      <a:pos x="129" y="106"/>
                    </a:cxn>
                    <a:cxn ang="0">
                      <a:pos x="114" y="90"/>
                    </a:cxn>
                    <a:cxn ang="0">
                      <a:pos x="106" y="92"/>
                    </a:cxn>
                    <a:cxn ang="0">
                      <a:pos x="100" y="98"/>
                    </a:cxn>
                    <a:cxn ang="0">
                      <a:pos x="116" y="104"/>
                    </a:cxn>
                    <a:cxn ang="0">
                      <a:pos x="131" y="120"/>
                    </a:cxn>
                    <a:cxn ang="0">
                      <a:pos x="143" y="136"/>
                    </a:cxn>
                    <a:cxn ang="0">
                      <a:pos x="147" y="144"/>
                    </a:cxn>
                    <a:cxn ang="0">
                      <a:pos x="147" y="150"/>
                    </a:cxn>
                    <a:cxn ang="0">
                      <a:pos x="141" y="154"/>
                    </a:cxn>
                    <a:cxn ang="0">
                      <a:pos x="135" y="156"/>
                    </a:cxn>
                    <a:cxn ang="0">
                      <a:pos x="114" y="138"/>
                    </a:cxn>
                    <a:cxn ang="0">
                      <a:pos x="94" y="160"/>
                    </a:cxn>
                    <a:cxn ang="0">
                      <a:pos x="74" y="174"/>
                    </a:cxn>
                  </a:cxnLst>
                  <a:rect l="0" t="0" r="r" b="b"/>
                  <a:pathLst>
                    <a:path w="195" h="174">
                      <a:moveTo>
                        <a:pt x="74" y="174"/>
                      </a:moveTo>
                      <a:lnTo>
                        <a:pt x="30" y="172"/>
                      </a:lnTo>
                      <a:lnTo>
                        <a:pt x="8" y="164"/>
                      </a:lnTo>
                      <a:lnTo>
                        <a:pt x="2" y="160"/>
                      </a:lnTo>
                      <a:lnTo>
                        <a:pt x="0" y="154"/>
                      </a:lnTo>
                      <a:lnTo>
                        <a:pt x="6" y="142"/>
                      </a:lnTo>
                      <a:lnTo>
                        <a:pt x="20" y="118"/>
                      </a:lnTo>
                      <a:lnTo>
                        <a:pt x="32" y="92"/>
                      </a:lnTo>
                      <a:lnTo>
                        <a:pt x="50" y="58"/>
                      </a:lnTo>
                      <a:lnTo>
                        <a:pt x="56" y="46"/>
                      </a:lnTo>
                      <a:lnTo>
                        <a:pt x="62" y="40"/>
                      </a:lnTo>
                      <a:lnTo>
                        <a:pt x="86" y="30"/>
                      </a:lnTo>
                      <a:lnTo>
                        <a:pt x="125" y="2"/>
                      </a:lnTo>
                      <a:lnTo>
                        <a:pt x="137" y="0"/>
                      </a:lnTo>
                      <a:lnTo>
                        <a:pt x="149" y="2"/>
                      </a:lnTo>
                      <a:lnTo>
                        <a:pt x="183" y="8"/>
                      </a:lnTo>
                      <a:lnTo>
                        <a:pt x="195" y="12"/>
                      </a:lnTo>
                      <a:lnTo>
                        <a:pt x="193" y="24"/>
                      </a:lnTo>
                      <a:lnTo>
                        <a:pt x="187" y="28"/>
                      </a:lnTo>
                      <a:lnTo>
                        <a:pt x="181" y="30"/>
                      </a:lnTo>
                      <a:lnTo>
                        <a:pt x="167" y="30"/>
                      </a:lnTo>
                      <a:lnTo>
                        <a:pt x="151" y="32"/>
                      </a:lnTo>
                      <a:lnTo>
                        <a:pt x="159" y="36"/>
                      </a:lnTo>
                      <a:lnTo>
                        <a:pt x="167" y="44"/>
                      </a:lnTo>
                      <a:lnTo>
                        <a:pt x="173" y="64"/>
                      </a:lnTo>
                      <a:lnTo>
                        <a:pt x="173" y="82"/>
                      </a:lnTo>
                      <a:lnTo>
                        <a:pt x="171" y="88"/>
                      </a:lnTo>
                      <a:lnTo>
                        <a:pt x="165" y="90"/>
                      </a:lnTo>
                      <a:lnTo>
                        <a:pt x="159" y="90"/>
                      </a:lnTo>
                      <a:lnTo>
                        <a:pt x="155" y="86"/>
                      </a:lnTo>
                      <a:lnTo>
                        <a:pt x="149" y="78"/>
                      </a:lnTo>
                      <a:lnTo>
                        <a:pt x="147" y="68"/>
                      </a:lnTo>
                      <a:lnTo>
                        <a:pt x="141" y="62"/>
                      </a:lnTo>
                      <a:lnTo>
                        <a:pt x="129" y="52"/>
                      </a:lnTo>
                      <a:lnTo>
                        <a:pt x="122" y="52"/>
                      </a:lnTo>
                      <a:lnTo>
                        <a:pt x="110" y="58"/>
                      </a:lnTo>
                      <a:lnTo>
                        <a:pt x="123" y="58"/>
                      </a:lnTo>
                      <a:lnTo>
                        <a:pt x="133" y="62"/>
                      </a:lnTo>
                      <a:lnTo>
                        <a:pt x="157" y="94"/>
                      </a:lnTo>
                      <a:lnTo>
                        <a:pt x="161" y="108"/>
                      </a:lnTo>
                      <a:lnTo>
                        <a:pt x="163" y="126"/>
                      </a:lnTo>
                      <a:lnTo>
                        <a:pt x="159" y="140"/>
                      </a:lnTo>
                      <a:lnTo>
                        <a:pt x="153" y="146"/>
                      </a:lnTo>
                      <a:lnTo>
                        <a:pt x="145" y="140"/>
                      </a:lnTo>
                      <a:lnTo>
                        <a:pt x="141" y="126"/>
                      </a:lnTo>
                      <a:lnTo>
                        <a:pt x="137" y="116"/>
                      </a:lnTo>
                      <a:lnTo>
                        <a:pt x="129" y="106"/>
                      </a:lnTo>
                      <a:lnTo>
                        <a:pt x="114" y="90"/>
                      </a:lnTo>
                      <a:lnTo>
                        <a:pt x="106" y="92"/>
                      </a:lnTo>
                      <a:lnTo>
                        <a:pt x="100" y="98"/>
                      </a:lnTo>
                      <a:lnTo>
                        <a:pt x="116" y="104"/>
                      </a:lnTo>
                      <a:lnTo>
                        <a:pt x="131" y="120"/>
                      </a:lnTo>
                      <a:lnTo>
                        <a:pt x="143" y="136"/>
                      </a:lnTo>
                      <a:lnTo>
                        <a:pt x="147" y="144"/>
                      </a:lnTo>
                      <a:lnTo>
                        <a:pt x="147" y="150"/>
                      </a:lnTo>
                      <a:lnTo>
                        <a:pt x="141" y="154"/>
                      </a:lnTo>
                      <a:lnTo>
                        <a:pt x="135" y="156"/>
                      </a:lnTo>
                      <a:lnTo>
                        <a:pt x="114" y="138"/>
                      </a:lnTo>
                      <a:lnTo>
                        <a:pt x="94" y="160"/>
                      </a:lnTo>
                      <a:lnTo>
                        <a:pt x="74" y="174"/>
                      </a:lnTo>
                    </a:path>
                  </a:pathLst>
                </a:custGeom>
                <a:noFill/>
                <a:ln w="1588">
                  <a:solidFill>
                    <a:srgbClr val="000000"/>
                  </a:solidFill>
                  <a:prstDash val="solid"/>
                  <a:round/>
                  <a:headEnd/>
                  <a:tailEnd/>
                </a:ln>
              </p:spPr>
              <p:txBody>
                <a:bodyPr/>
                <a:lstStyle/>
                <a:p>
                  <a:endParaRPr lang="en-US"/>
                </a:p>
              </p:txBody>
            </p:sp>
            <p:sp>
              <p:nvSpPr>
                <p:cNvPr id="431458" name="Freeform 354"/>
                <p:cNvSpPr>
                  <a:spLocks/>
                </p:cNvSpPr>
                <p:nvPr/>
              </p:nvSpPr>
              <p:spPr bwMode="auto">
                <a:xfrm>
                  <a:off x="4232" y="753"/>
                  <a:ext cx="21" cy="6"/>
                </a:xfrm>
                <a:custGeom>
                  <a:avLst/>
                  <a:gdLst/>
                  <a:ahLst/>
                  <a:cxnLst>
                    <a:cxn ang="0">
                      <a:pos x="42" y="4"/>
                    </a:cxn>
                    <a:cxn ang="0">
                      <a:pos x="38" y="4"/>
                    </a:cxn>
                    <a:cxn ang="0">
                      <a:pos x="34" y="8"/>
                    </a:cxn>
                    <a:cxn ang="0">
                      <a:pos x="30" y="12"/>
                    </a:cxn>
                    <a:cxn ang="0">
                      <a:pos x="22" y="10"/>
                    </a:cxn>
                    <a:cxn ang="0">
                      <a:pos x="12" y="6"/>
                    </a:cxn>
                    <a:cxn ang="0">
                      <a:pos x="4" y="2"/>
                    </a:cxn>
                    <a:cxn ang="0">
                      <a:pos x="0" y="0"/>
                    </a:cxn>
                    <a:cxn ang="0">
                      <a:pos x="6" y="0"/>
                    </a:cxn>
                    <a:cxn ang="0">
                      <a:pos x="14" y="2"/>
                    </a:cxn>
                    <a:cxn ang="0">
                      <a:pos x="28" y="4"/>
                    </a:cxn>
                    <a:cxn ang="0">
                      <a:pos x="42" y="4"/>
                    </a:cxn>
                  </a:cxnLst>
                  <a:rect l="0" t="0" r="r" b="b"/>
                  <a:pathLst>
                    <a:path w="42" h="12">
                      <a:moveTo>
                        <a:pt x="42" y="4"/>
                      </a:moveTo>
                      <a:lnTo>
                        <a:pt x="38" y="4"/>
                      </a:lnTo>
                      <a:lnTo>
                        <a:pt x="34" y="8"/>
                      </a:lnTo>
                      <a:lnTo>
                        <a:pt x="30" y="12"/>
                      </a:lnTo>
                      <a:lnTo>
                        <a:pt x="22" y="10"/>
                      </a:lnTo>
                      <a:lnTo>
                        <a:pt x="12" y="6"/>
                      </a:lnTo>
                      <a:lnTo>
                        <a:pt x="4" y="2"/>
                      </a:lnTo>
                      <a:lnTo>
                        <a:pt x="0" y="0"/>
                      </a:lnTo>
                      <a:lnTo>
                        <a:pt x="6" y="0"/>
                      </a:lnTo>
                      <a:lnTo>
                        <a:pt x="14" y="2"/>
                      </a:lnTo>
                      <a:lnTo>
                        <a:pt x="28" y="4"/>
                      </a:lnTo>
                      <a:lnTo>
                        <a:pt x="42" y="4"/>
                      </a:lnTo>
                      <a:close/>
                    </a:path>
                  </a:pathLst>
                </a:custGeom>
                <a:solidFill>
                  <a:srgbClr val="000000"/>
                </a:solidFill>
                <a:ln w="9525">
                  <a:noFill/>
                  <a:round/>
                  <a:headEnd/>
                  <a:tailEnd/>
                </a:ln>
              </p:spPr>
              <p:txBody>
                <a:bodyPr/>
                <a:lstStyle/>
                <a:p>
                  <a:endParaRPr lang="en-US"/>
                </a:p>
              </p:txBody>
            </p:sp>
            <p:sp>
              <p:nvSpPr>
                <p:cNvPr id="431459" name="Freeform 355"/>
                <p:cNvSpPr>
                  <a:spLocks/>
                </p:cNvSpPr>
                <p:nvPr/>
              </p:nvSpPr>
              <p:spPr bwMode="auto">
                <a:xfrm>
                  <a:off x="4197" y="770"/>
                  <a:ext cx="56" cy="27"/>
                </a:xfrm>
                <a:custGeom>
                  <a:avLst/>
                  <a:gdLst/>
                  <a:ahLst/>
                  <a:cxnLst>
                    <a:cxn ang="0">
                      <a:pos x="4" y="22"/>
                    </a:cxn>
                    <a:cxn ang="0">
                      <a:pos x="2" y="26"/>
                    </a:cxn>
                    <a:cxn ang="0">
                      <a:pos x="0" y="28"/>
                    </a:cxn>
                    <a:cxn ang="0">
                      <a:pos x="0" y="36"/>
                    </a:cxn>
                    <a:cxn ang="0">
                      <a:pos x="2" y="38"/>
                    </a:cxn>
                    <a:cxn ang="0">
                      <a:pos x="4" y="40"/>
                    </a:cxn>
                    <a:cxn ang="0">
                      <a:pos x="6" y="44"/>
                    </a:cxn>
                    <a:cxn ang="0">
                      <a:pos x="10" y="46"/>
                    </a:cxn>
                    <a:cxn ang="0">
                      <a:pos x="20" y="50"/>
                    </a:cxn>
                    <a:cxn ang="0">
                      <a:pos x="34" y="52"/>
                    </a:cxn>
                    <a:cxn ang="0">
                      <a:pos x="42" y="54"/>
                    </a:cxn>
                    <a:cxn ang="0">
                      <a:pos x="52" y="54"/>
                    </a:cxn>
                    <a:cxn ang="0">
                      <a:pos x="72" y="54"/>
                    </a:cxn>
                    <a:cxn ang="0">
                      <a:pos x="82" y="48"/>
                    </a:cxn>
                    <a:cxn ang="0">
                      <a:pos x="92" y="40"/>
                    </a:cxn>
                    <a:cxn ang="0">
                      <a:pos x="96" y="36"/>
                    </a:cxn>
                    <a:cxn ang="0">
                      <a:pos x="102" y="30"/>
                    </a:cxn>
                    <a:cxn ang="0">
                      <a:pos x="112" y="18"/>
                    </a:cxn>
                    <a:cxn ang="0">
                      <a:pos x="102" y="8"/>
                    </a:cxn>
                    <a:cxn ang="0">
                      <a:pos x="98" y="6"/>
                    </a:cxn>
                    <a:cxn ang="0">
                      <a:pos x="98" y="4"/>
                    </a:cxn>
                    <a:cxn ang="0">
                      <a:pos x="84" y="4"/>
                    </a:cxn>
                    <a:cxn ang="0">
                      <a:pos x="66" y="4"/>
                    </a:cxn>
                    <a:cxn ang="0">
                      <a:pos x="50" y="2"/>
                    </a:cxn>
                    <a:cxn ang="0">
                      <a:pos x="42" y="0"/>
                    </a:cxn>
                    <a:cxn ang="0">
                      <a:pos x="52" y="4"/>
                    </a:cxn>
                    <a:cxn ang="0">
                      <a:pos x="48" y="6"/>
                    </a:cxn>
                    <a:cxn ang="0">
                      <a:pos x="44" y="6"/>
                    </a:cxn>
                    <a:cxn ang="0">
                      <a:pos x="40" y="4"/>
                    </a:cxn>
                    <a:cxn ang="0">
                      <a:pos x="40" y="8"/>
                    </a:cxn>
                    <a:cxn ang="0">
                      <a:pos x="38" y="10"/>
                    </a:cxn>
                    <a:cxn ang="0">
                      <a:pos x="28" y="20"/>
                    </a:cxn>
                    <a:cxn ang="0">
                      <a:pos x="20" y="28"/>
                    </a:cxn>
                    <a:cxn ang="0">
                      <a:pos x="14" y="36"/>
                    </a:cxn>
                    <a:cxn ang="0">
                      <a:pos x="10" y="44"/>
                    </a:cxn>
                    <a:cxn ang="0">
                      <a:pos x="6" y="48"/>
                    </a:cxn>
                    <a:cxn ang="0">
                      <a:pos x="4" y="44"/>
                    </a:cxn>
                    <a:cxn ang="0">
                      <a:pos x="2" y="38"/>
                    </a:cxn>
                    <a:cxn ang="0">
                      <a:pos x="2" y="30"/>
                    </a:cxn>
                    <a:cxn ang="0">
                      <a:pos x="4" y="26"/>
                    </a:cxn>
                    <a:cxn ang="0">
                      <a:pos x="4" y="22"/>
                    </a:cxn>
                  </a:cxnLst>
                  <a:rect l="0" t="0" r="r" b="b"/>
                  <a:pathLst>
                    <a:path w="112" h="54">
                      <a:moveTo>
                        <a:pt x="4" y="22"/>
                      </a:moveTo>
                      <a:lnTo>
                        <a:pt x="2" y="26"/>
                      </a:lnTo>
                      <a:lnTo>
                        <a:pt x="0" y="28"/>
                      </a:lnTo>
                      <a:lnTo>
                        <a:pt x="0" y="36"/>
                      </a:lnTo>
                      <a:lnTo>
                        <a:pt x="2" y="38"/>
                      </a:lnTo>
                      <a:lnTo>
                        <a:pt x="4" y="40"/>
                      </a:lnTo>
                      <a:lnTo>
                        <a:pt x="6" y="44"/>
                      </a:lnTo>
                      <a:lnTo>
                        <a:pt x="10" y="46"/>
                      </a:lnTo>
                      <a:lnTo>
                        <a:pt x="20" y="50"/>
                      </a:lnTo>
                      <a:lnTo>
                        <a:pt x="34" y="52"/>
                      </a:lnTo>
                      <a:lnTo>
                        <a:pt x="42" y="54"/>
                      </a:lnTo>
                      <a:lnTo>
                        <a:pt x="52" y="54"/>
                      </a:lnTo>
                      <a:lnTo>
                        <a:pt x="72" y="54"/>
                      </a:lnTo>
                      <a:lnTo>
                        <a:pt x="82" y="48"/>
                      </a:lnTo>
                      <a:lnTo>
                        <a:pt x="92" y="40"/>
                      </a:lnTo>
                      <a:lnTo>
                        <a:pt x="96" y="36"/>
                      </a:lnTo>
                      <a:lnTo>
                        <a:pt x="102" y="30"/>
                      </a:lnTo>
                      <a:lnTo>
                        <a:pt x="112" y="18"/>
                      </a:lnTo>
                      <a:lnTo>
                        <a:pt x="102" y="8"/>
                      </a:lnTo>
                      <a:lnTo>
                        <a:pt x="98" y="6"/>
                      </a:lnTo>
                      <a:lnTo>
                        <a:pt x="98" y="4"/>
                      </a:lnTo>
                      <a:lnTo>
                        <a:pt x="84" y="4"/>
                      </a:lnTo>
                      <a:lnTo>
                        <a:pt x="66" y="4"/>
                      </a:lnTo>
                      <a:lnTo>
                        <a:pt x="50" y="2"/>
                      </a:lnTo>
                      <a:lnTo>
                        <a:pt x="42" y="0"/>
                      </a:lnTo>
                      <a:lnTo>
                        <a:pt x="52" y="4"/>
                      </a:lnTo>
                      <a:lnTo>
                        <a:pt x="48" y="6"/>
                      </a:lnTo>
                      <a:lnTo>
                        <a:pt x="44" y="6"/>
                      </a:lnTo>
                      <a:lnTo>
                        <a:pt x="40" y="4"/>
                      </a:lnTo>
                      <a:lnTo>
                        <a:pt x="40" y="8"/>
                      </a:lnTo>
                      <a:lnTo>
                        <a:pt x="38" y="10"/>
                      </a:lnTo>
                      <a:lnTo>
                        <a:pt x="28" y="20"/>
                      </a:lnTo>
                      <a:lnTo>
                        <a:pt x="20" y="28"/>
                      </a:lnTo>
                      <a:lnTo>
                        <a:pt x="14" y="36"/>
                      </a:lnTo>
                      <a:lnTo>
                        <a:pt x="10" y="44"/>
                      </a:lnTo>
                      <a:lnTo>
                        <a:pt x="6" y="48"/>
                      </a:lnTo>
                      <a:lnTo>
                        <a:pt x="4" y="44"/>
                      </a:lnTo>
                      <a:lnTo>
                        <a:pt x="2" y="38"/>
                      </a:lnTo>
                      <a:lnTo>
                        <a:pt x="2" y="30"/>
                      </a:lnTo>
                      <a:lnTo>
                        <a:pt x="4" y="26"/>
                      </a:lnTo>
                      <a:lnTo>
                        <a:pt x="4" y="22"/>
                      </a:lnTo>
                      <a:close/>
                    </a:path>
                  </a:pathLst>
                </a:custGeom>
                <a:solidFill>
                  <a:srgbClr val="4C0000"/>
                </a:solidFill>
                <a:ln w="9525">
                  <a:noFill/>
                  <a:round/>
                  <a:headEnd/>
                  <a:tailEnd/>
                </a:ln>
              </p:spPr>
              <p:txBody>
                <a:bodyPr/>
                <a:lstStyle/>
                <a:p>
                  <a:endParaRPr lang="en-US"/>
                </a:p>
              </p:txBody>
            </p:sp>
            <p:sp>
              <p:nvSpPr>
                <p:cNvPr id="431460" name="Freeform 356"/>
                <p:cNvSpPr>
                  <a:spLocks/>
                </p:cNvSpPr>
                <p:nvPr/>
              </p:nvSpPr>
              <p:spPr bwMode="auto">
                <a:xfrm>
                  <a:off x="4197" y="779"/>
                  <a:ext cx="56" cy="18"/>
                </a:xfrm>
                <a:custGeom>
                  <a:avLst/>
                  <a:gdLst/>
                  <a:ahLst/>
                  <a:cxnLst>
                    <a:cxn ang="0">
                      <a:pos x="112" y="0"/>
                    </a:cxn>
                    <a:cxn ang="0">
                      <a:pos x="92" y="22"/>
                    </a:cxn>
                    <a:cxn ang="0">
                      <a:pos x="72" y="36"/>
                    </a:cxn>
                    <a:cxn ang="0">
                      <a:pos x="26" y="36"/>
                    </a:cxn>
                    <a:cxn ang="0">
                      <a:pos x="6" y="28"/>
                    </a:cxn>
                    <a:cxn ang="0">
                      <a:pos x="2" y="24"/>
                    </a:cxn>
                    <a:cxn ang="0">
                      <a:pos x="0" y="18"/>
                    </a:cxn>
                    <a:cxn ang="0">
                      <a:pos x="4" y="4"/>
                    </a:cxn>
                  </a:cxnLst>
                  <a:rect l="0" t="0" r="r" b="b"/>
                  <a:pathLst>
                    <a:path w="112" h="36">
                      <a:moveTo>
                        <a:pt x="112" y="0"/>
                      </a:moveTo>
                      <a:lnTo>
                        <a:pt x="92" y="22"/>
                      </a:lnTo>
                      <a:lnTo>
                        <a:pt x="72" y="36"/>
                      </a:lnTo>
                      <a:lnTo>
                        <a:pt x="26" y="36"/>
                      </a:lnTo>
                      <a:lnTo>
                        <a:pt x="6" y="28"/>
                      </a:lnTo>
                      <a:lnTo>
                        <a:pt x="2" y="24"/>
                      </a:lnTo>
                      <a:lnTo>
                        <a:pt x="0" y="18"/>
                      </a:lnTo>
                      <a:lnTo>
                        <a:pt x="4" y="4"/>
                      </a:lnTo>
                    </a:path>
                  </a:pathLst>
                </a:custGeom>
                <a:noFill/>
                <a:ln w="1588">
                  <a:solidFill>
                    <a:srgbClr val="000000"/>
                  </a:solidFill>
                  <a:prstDash val="solid"/>
                  <a:round/>
                  <a:headEnd/>
                  <a:tailEnd/>
                </a:ln>
              </p:spPr>
              <p:txBody>
                <a:bodyPr/>
                <a:lstStyle/>
                <a:p>
                  <a:endParaRPr lang="en-US"/>
                </a:p>
              </p:txBody>
            </p:sp>
            <p:sp>
              <p:nvSpPr>
                <p:cNvPr id="431461" name="Freeform 357"/>
                <p:cNvSpPr>
                  <a:spLocks/>
                </p:cNvSpPr>
                <p:nvPr/>
              </p:nvSpPr>
              <p:spPr bwMode="auto">
                <a:xfrm>
                  <a:off x="4234" y="717"/>
                  <a:ext cx="59" cy="66"/>
                </a:xfrm>
                <a:custGeom>
                  <a:avLst/>
                  <a:gdLst/>
                  <a:ahLst/>
                  <a:cxnLst>
                    <a:cxn ang="0">
                      <a:pos x="81" y="130"/>
                    </a:cxn>
                    <a:cxn ang="0">
                      <a:pos x="85" y="120"/>
                    </a:cxn>
                    <a:cxn ang="0">
                      <a:pos x="87" y="102"/>
                    </a:cxn>
                    <a:cxn ang="0">
                      <a:pos x="85" y="88"/>
                    </a:cxn>
                    <a:cxn ang="0">
                      <a:pos x="75" y="72"/>
                    </a:cxn>
                    <a:cxn ang="0">
                      <a:pos x="63" y="54"/>
                    </a:cxn>
                    <a:cxn ang="0">
                      <a:pos x="51" y="46"/>
                    </a:cxn>
                    <a:cxn ang="0">
                      <a:pos x="42" y="44"/>
                    </a:cxn>
                    <a:cxn ang="0">
                      <a:pos x="46" y="38"/>
                    </a:cxn>
                    <a:cxn ang="0">
                      <a:pos x="53" y="38"/>
                    </a:cxn>
                    <a:cxn ang="0">
                      <a:pos x="69" y="52"/>
                    </a:cxn>
                    <a:cxn ang="0">
                      <a:pos x="75" y="64"/>
                    </a:cxn>
                    <a:cxn ang="0">
                      <a:pos x="81" y="74"/>
                    </a:cxn>
                    <a:cxn ang="0">
                      <a:pos x="87" y="78"/>
                    </a:cxn>
                    <a:cxn ang="0">
                      <a:pos x="93" y="76"/>
                    </a:cxn>
                    <a:cxn ang="0">
                      <a:pos x="97" y="68"/>
                    </a:cxn>
                    <a:cxn ang="0">
                      <a:pos x="97" y="50"/>
                    </a:cxn>
                    <a:cxn ang="0">
                      <a:pos x="93" y="36"/>
                    </a:cxn>
                    <a:cxn ang="0">
                      <a:pos x="87" y="26"/>
                    </a:cxn>
                    <a:cxn ang="0">
                      <a:pos x="75" y="18"/>
                    </a:cxn>
                    <a:cxn ang="0">
                      <a:pos x="91" y="16"/>
                    </a:cxn>
                    <a:cxn ang="0">
                      <a:pos x="111" y="16"/>
                    </a:cxn>
                    <a:cxn ang="0">
                      <a:pos x="117" y="10"/>
                    </a:cxn>
                    <a:cxn ang="0">
                      <a:pos x="111" y="12"/>
                    </a:cxn>
                    <a:cxn ang="0">
                      <a:pos x="99" y="14"/>
                    </a:cxn>
                    <a:cxn ang="0">
                      <a:pos x="69" y="8"/>
                    </a:cxn>
                    <a:cxn ang="0">
                      <a:pos x="51" y="2"/>
                    </a:cxn>
                    <a:cxn ang="0">
                      <a:pos x="51" y="2"/>
                    </a:cxn>
                    <a:cxn ang="0">
                      <a:pos x="53" y="8"/>
                    </a:cxn>
                    <a:cxn ang="0">
                      <a:pos x="51" y="16"/>
                    </a:cxn>
                    <a:cxn ang="0">
                      <a:pos x="53" y="22"/>
                    </a:cxn>
                    <a:cxn ang="0">
                      <a:pos x="53" y="26"/>
                    </a:cxn>
                    <a:cxn ang="0">
                      <a:pos x="46" y="28"/>
                    </a:cxn>
                    <a:cxn ang="0">
                      <a:pos x="12" y="40"/>
                    </a:cxn>
                    <a:cxn ang="0">
                      <a:pos x="18" y="42"/>
                    </a:cxn>
                    <a:cxn ang="0">
                      <a:pos x="30" y="44"/>
                    </a:cxn>
                    <a:cxn ang="0">
                      <a:pos x="42" y="46"/>
                    </a:cxn>
                    <a:cxn ang="0">
                      <a:pos x="51" y="48"/>
                    </a:cxn>
                    <a:cxn ang="0">
                      <a:pos x="49" y="56"/>
                    </a:cxn>
                    <a:cxn ang="0">
                      <a:pos x="49" y="62"/>
                    </a:cxn>
                    <a:cxn ang="0">
                      <a:pos x="53" y="64"/>
                    </a:cxn>
                    <a:cxn ang="0">
                      <a:pos x="63" y="70"/>
                    </a:cxn>
                    <a:cxn ang="0">
                      <a:pos x="71" y="76"/>
                    </a:cxn>
                    <a:cxn ang="0">
                      <a:pos x="75" y="88"/>
                    </a:cxn>
                    <a:cxn ang="0">
                      <a:pos x="69" y="102"/>
                    </a:cxn>
                    <a:cxn ang="0">
                      <a:pos x="69" y="112"/>
                    </a:cxn>
                    <a:cxn ang="0">
                      <a:pos x="71" y="128"/>
                    </a:cxn>
                    <a:cxn ang="0">
                      <a:pos x="75" y="130"/>
                    </a:cxn>
                  </a:cxnLst>
                  <a:rect l="0" t="0" r="r" b="b"/>
                  <a:pathLst>
                    <a:path w="117" h="132">
                      <a:moveTo>
                        <a:pt x="77" y="132"/>
                      </a:moveTo>
                      <a:lnTo>
                        <a:pt x="81" y="130"/>
                      </a:lnTo>
                      <a:lnTo>
                        <a:pt x="83" y="128"/>
                      </a:lnTo>
                      <a:lnTo>
                        <a:pt x="85" y="120"/>
                      </a:lnTo>
                      <a:lnTo>
                        <a:pt x="87" y="112"/>
                      </a:lnTo>
                      <a:lnTo>
                        <a:pt x="87" y="102"/>
                      </a:lnTo>
                      <a:lnTo>
                        <a:pt x="85" y="94"/>
                      </a:lnTo>
                      <a:lnTo>
                        <a:pt x="85" y="88"/>
                      </a:lnTo>
                      <a:lnTo>
                        <a:pt x="81" y="80"/>
                      </a:lnTo>
                      <a:lnTo>
                        <a:pt x="75" y="72"/>
                      </a:lnTo>
                      <a:lnTo>
                        <a:pt x="69" y="64"/>
                      </a:lnTo>
                      <a:lnTo>
                        <a:pt x="63" y="54"/>
                      </a:lnTo>
                      <a:lnTo>
                        <a:pt x="57" y="48"/>
                      </a:lnTo>
                      <a:lnTo>
                        <a:pt x="51" y="46"/>
                      </a:lnTo>
                      <a:lnTo>
                        <a:pt x="47" y="44"/>
                      </a:lnTo>
                      <a:lnTo>
                        <a:pt x="42" y="44"/>
                      </a:lnTo>
                      <a:lnTo>
                        <a:pt x="34" y="44"/>
                      </a:lnTo>
                      <a:lnTo>
                        <a:pt x="46" y="38"/>
                      </a:lnTo>
                      <a:lnTo>
                        <a:pt x="49" y="38"/>
                      </a:lnTo>
                      <a:lnTo>
                        <a:pt x="53" y="38"/>
                      </a:lnTo>
                      <a:lnTo>
                        <a:pt x="65" y="48"/>
                      </a:lnTo>
                      <a:lnTo>
                        <a:pt x="69" y="52"/>
                      </a:lnTo>
                      <a:lnTo>
                        <a:pt x="71" y="54"/>
                      </a:lnTo>
                      <a:lnTo>
                        <a:pt x="75" y="64"/>
                      </a:lnTo>
                      <a:lnTo>
                        <a:pt x="79" y="72"/>
                      </a:lnTo>
                      <a:lnTo>
                        <a:pt x="81" y="74"/>
                      </a:lnTo>
                      <a:lnTo>
                        <a:pt x="83" y="76"/>
                      </a:lnTo>
                      <a:lnTo>
                        <a:pt x="87" y="78"/>
                      </a:lnTo>
                      <a:lnTo>
                        <a:pt x="89" y="78"/>
                      </a:lnTo>
                      <a:lnTo>
                        <a:pt x="93" y="76"/>
                      </a:lnTo>
                      <a:lnTo>
                        <a:pt x="95" y="74"/>
                      </a:lnTo>
                      <a:lnTo>
                        <a:pt x="97" y="68"/>
                      </a:lnTo>
                      <a:lnTo>
                        <a:pt x="97" y="60"/>
                      </a:lnTo>
                      <a:lnTo>
                        <a:pt x="97" y="50"/>
                      </a:lnTo>
                      <a:lnTo>
                        <a:pt x="95" y="40"/>
                      </a:lnTo>
                      <a:lnTo>
                        <a:pt x="93" y="36"/>
                      </a:lnTo>
                      <a:lnTo>
                        <a:pt x="91" y="30"/>
                      </a:lnTo>
                      <a:lnTo>
                        <a:pt x="87" y="26"/>
                      </a:lnTo>
                      <a:lnTo>
                        <a:pt x="83" y="24"/>
                      </a:lnTo>
                      <a:lnTo>
                        <a:pt x="75" y="18"/>
                      </a:lnTo>
                      <a:lnTo>
                        <a:pt x="79" y="16"/>
                      </a:lnTo>
                      <a:lnTo>
                        <a:pt x="91" y="16"/>
                      </a:lnTo>
                      <a:lnTo>
                        <a:pt x="105" y="16"/>
                      </a:lnTo>
                      <a:lnTo>
                        <a:pt x="111" y="16"/>
                      </a:lnTo>
                      <a:lnTo>
                        <a:pt x="115" y="12"/>
                      </a:lnTo>
                      <a:lnTo>
                        <a:pt x="117" y="10"/>
                      </a:lnTo>
                      <a:lnTo>
                        <a:pt x="115" y="12"/>
                      </a:lnTo>
                      <a:lnTo>
                        <a:pt x="111" y="12"/>
                      </a:lnTo>
                      <a:lnTo>
                        <a:pt x="105" y="14"/>
                      </a:lnTo>
                      <a:lnTo>
                        <a:pt x="99" y="14"/>
                      </a:lnTo>
                      <a:lnTo>
                        <a:pt x="93" y="12"/>
                      </a:lnTo>
                      <a:lnTo>
                        <a:pt x="69" y="8"/>
                      </a:lnTo>
                      <a:lnTo>
                        <a:pt x="59" y="6"/>
                      </a:lnTo>
                      <a:lnTo>
                        <a:pt x="51" y="2"/>
                      </a:lnTo>
                      <a:lnTo>
                        <a:pt x="47" y="0"/>
                      </a:lnTo>
                      <a:lnTo>
                        <a:pt x="51" y="2"/>
                      </a:lnTo>
                      <a:lnTo>
                        <a:pt x="53" y="6"/>
                      </a:lnTo>
                      <a:lnTo>
                        <a:pt x="53" y="8"/>
                      </a:lnTo>
                      <a:lnTo>
                        <a:pt x="53" y="10"/>
                      </a:lnTo>
                      <a:lnTo>
                        <a:pt x="51" y="16"/>
                      </a:lnTo>
                      <a:lnTo>
                        <a:pt x="51" y="18"/>
                      </a:lnTo>
                      <a:lnTo>
                        <a:pt x="53" y="22"/>
                      </a:lnTo>
                      <a:lnTo>
                        <a:pt x="53" y="24"/>
                      </a:lnTo>
                      <a:lnTo>
                        <a:pt x="53" y="26"/>
                      </a:lnTo>
                      <a:lnTo>
                        <a:pt x="49" y="28"/>
                      </a:lnTo>
                      <a:lnTo>
                        <a:pt x="46" y="28"/>
                      </a:lnTo>
                      <a:lnTo>
                        <a:pt x="28" y="34"/>
                      </a:lnTo>
                      <a:lnTo>
                        <a:pt x="12" y="40"/>
                      </a:lnTo>
                      <a:lnTo>
                        <a:pt x="0" y="42"/>
                      </a:lnTo>
                      <a:lnTo>
                        <a:pt x="18" y="42"/>
                      </a:lnTo>
                      <a:lnTo>
                        <a:pt x="26" y="44"/>
                      </a:lnTo>
                      <a:lnTo>
                        <a:pt x="30" y="44"/>
                      </a:lnTo>
                      <a:lnTo>
                        <a:pt x="36" y="46"/>
                      </a:lnTo>
                      <a:lnTo>
                        <a:pt x="42" y="46"/>
                      </a:lnTo>
                      <a:lnTo>
                        <a:pt x="47" y="46"/>
                      </a:lnTo>
                      <a:lnTo>
                        <a:pt x="51" y="48"/>
                      </a:lnTo>
                      <a:lnTo>
                        <a:pt x="51" y="52"/>
                      </a:lnTo>
                      <a:lnTo>
                        <a:pt x="49" y="56"/>
                      </a:lnTo>
                      <a:lnTo>
                        <a:pt x="49" y="58"/>
                      </a:lnTo>
                      <a:lnTo>
                        <a:pt x="49" y="62"/>
                      </a:lnTo>
                      <a:lnTo>
                        <a:pt x="49" y="64"/>
                      </a:lnTo>
                      <a:lnTo>
                        <a:pt x="53" y="64"/>
                      </a:lnTo>
                      <a:lnTo>
                        <a:pt x="59" y="68"/>
                      </a:lnTo>
                      <a:lnTo>
                        <a:pt x="63" y="70"/>
                      </a:lnTo>
                      <a:lnTo>
                        <a:pt x="67" y="72"/>
                      </a:lnTo>
                      <a:lnTo>
                        <a:pt x="71" y="76"/>
                      </a:lnTo>
                      <a:lnTo>
                        <a:pt x="75" y="82"/>
                      </a:lnTo>
                      <a:lnTo>
                        <a:pt x="75" y="88"/>
                      </a:lnTo>
                      <a:lnTo>
                        <a:pt x="73" y="94"/>
                      </a:lnTo>
                      <a:lnTo>
                        <a:pt x="69" y="102"/>
                      </a:lnTo>
                      <a:lnTo>
                        <a:pt x="69" y="108"/>
                      </a:lnTo>
                      <a:lnTo>
                        <a:pt x="69" y="112"/>
                      </a:lnTo>
                      <a:lnTo>
                        <a:pt x="69" y="122"/>
                      </a:lnTo>
                      <a:lnTo>
                        <a:pt x="71" y="128"/>
                      </a:lnTo>
                      <a:lnTo>
                        <a:pt x="73" y="130"/>
                      </a:lnTo>
                      <a:lnTo>
                        <a:pt x="75" y="130"/>
                      </a:lnTo>
                      <a:lnTo>
                        <a:pt x="77" y="132"/>
                      </a:lnTo>
                      <a:close/>
                    </a:path>
                  </a:pathLst>
                </a:custGeom>
                <a:solidFill>
                  <a:srgbClr val="B3664C"/>
                </a:solidFill>
                <a:ln w="9525">
                  <a:noFill/>
                  <a:round/>
                  <a:headEnd/>
                  <a:tailEnd/>
                </a:ln>
              </p:spPr>
              <p:txBody>
                <a:bodyPr/>
                <a:lstStyle/>
                <a:p>
                  <a:endParaRPr lang="en-US"/>
                </a:p>
              </p:txBody>
            </p:sp>
            <p:sp>
              <p:nvSpPr>
                <p:cNvPr id="431462" name="Freeform 358"/>
                <p:cNvSpPr>
                  <a:spLocks/>
                </p:cNvSpPr>
                <p:nvPr/>
              </p:nvSpPr>
              <p:spPr bwMode="auto">
                <a:xfrm>
                  <a:off x="4272" y="722"/>
                  <a:ext cx="21" cy="20"/>
                </a:xfrm>
                <a:custGeom>
                  <a:avLst/>
                  <a:gdLst/>
                  <a:ahLst/>
                  <a:cxnLst>
                    <a:cxn ang="0">
                      <a:pos x="42" y="0"/>
                    </a:cxn>
                    <a:cxn ang="0">
                      <a:pos x="36" y="4"/>
                    </a:cxn>
                    <a:cxn ang="0">
                      <a:pos x="30" y="6"/>
                    </a:cxn>
                    <a:cxn ang="0">
                      <a:pos x="16" y="6"/>
                    </a:cxn>
                    <a:cxn ang="0">
                      <a:pos x="0" y="8"/>
                    </a:cxn>
                    <a:cxn ang="0">
                      <a:pos x="8" y="12"/>
                    </a:cxn>
                    <a:cxn ang="0">
                      <a:pos x="16" y="20"/>
                    </a:cxn>
                    <a:cxn ang="0">
                      <a:pos x="22" y="40"/>
                    </a:cxn>
                  </a:cxnLst>
                  <a:rect l="0" t="0" r="r" b="b"/>
                  <a:pathLst>
                    <a:path w="42" h="40">
                      <a:moveTo>
                        <a:pt x="42" y="0"/>
                      </a:moveTo>
                      <a:lnTo>
                        <a:pt x="36" y="4"/>
                      </a:lnTo>
                      <a:lnTo>
                        <a:pt x="30" y="6"/>
                      </a:lnTo>
                      <a:lnTo>
                        <a:pt x="16" y="6"/>
                      </a:lnTo>
                      <a:lnTo>
                        <a:pt x="0" y="8"/>
                      </a:lnTo>
                      <a:lnTo>
                        <a:pt x="8" y="12"/>
                      </a:lnTo>
                      <a:lnTo>
                        <a:pt x="16" y="20"/>
                      </a:lnTo>
                      <a:lnTo>
                        <a:pt x="22" y="40"/>
                      </a:lnTo>
                    </a:path>
                  </a:pathLst>
                </a:custGeom>
                <a:noFill/>
                <a:ln w="1588">
                  <a:solidFill>
                    <a:srgbClr val="000000"/>
                  </a:solidFill>
                  <a:prstDash val="solid"/>
                  <a:round/>
                  <a:headEnd/>
                  <a:tailEnd/>
                </a:ln>
              </p:spPr>
              <p:txBody>
                <a:bodyPr/>
                <a:lstStyle/>
                <a:p>
                  <a:endParaRPr lang="en-US"/>
                </a:p>
              </p:txBody>
            </p:sp>
            <p:sp>
              <p:nvSpPr>
                <p:cNvPr id="431463" name="Freeform 359"/>
                <p:cNvSpPr>
                  <a:spLocks/>
                </p:cNvSpPr>
                <p:nvPr/>
              </p:nvSpPr>
              <p:spPr bwMode="auto">
                <a:xfrm>
                  <a:off x="4251" y="736"/>
                  <a:ext cx="28" cy="47"/>
                </a:xfrm>
                <a:custGeom>
                  <a:avLst/>
                  <a:gdLst/>
                  <a:ahLst/>
                  <a:cxnLst>
                    <a:cxn ang="0">
                      <a:pos x="55" y="38"/>
                    </a:cxn>
                    <a:cxn ang="0">
                      <a:pos x="49" y="38"/>
                    </a:cxn>
                    <a:cxn ang="0">
                      <a:pos x="45" y="34"/>
                    </a:cxn>
                    <a:cxn ang="0">
                      <a:pos x="39" y="26"/>
                    </a:cxn>
                    <a:cxn ang="0">
                      <a:pos x="37" y="16"/>
                    </a:cxn>
                    <a:cxn ang="0">
                      <a:pos x="31" y="10"/>
                    </a:cxn>
                    <a:cxn ang="0">
                      <a:pos x="19" y="0"/>
                    </a:cxn>
                    <a:cxn ang="0">
                      <a:pos x="12" y="0"/>
                    </a:cxn>
                    <a:cxn ang="0">
                      <a:pos x="0" y="6"/>
                    </a:cxn>
                    <a:cxn ang="0">
                      <a:pos x="13" y="6"/>
                    </a:cxn>
                    <a:cxn ang="0">
                      <a:pos x="23" y="10"/>
                    </a:cxn>
                    <a:cxn ang="0">
                      <a:pos x="47" y="42"/>
                    </a:cxn>
                    <a:cxn ang="0">
                      <a:pos x="51" y="56"/>
                    </a:cxn>
                    <a:cxn ang="0">
                      <a:pos x="53" y="74"/>
                    </a:cxn>
                    <a:cxn ang="0">
                      <a:pos x="49" y="88"/>
                    </a:cxn>
                    <a:cxn ang="0">
                      <a:pos x="43" y="94"/>
                    </a:cxn>
                  </a:cxnLst>
                  <a:rect l="0" t="0" r="r" b="b"/>
                  <a:pathLst>
                    <a:path w="55" h="94">
                      <a:moveTo>
                        <a:pt x="55" y="38"/>
                      </a:moveTo>
                      <a:lnTo>
                        <a:pt x="49" y="38"/>
                      </a:lnTo>
                      <a:lnTo>
                        <a:pt x="45" y="34"/>
                      </a:lnTo>
                      <a:lnTo>
                        <a:pt x="39" y="26"/>
                      </a:lnTo>
                      <a:lnTo>
                        <a:pt x="37" y="16"/>
                      </a:lnTo>
                      <a:lnTo>
                        <a:pt x="31" y="10"/>
                      </a:lnTo>
                      <a:lnTo>
                        <a:pt x="19" y="0"/>
                      </a:lnTo>
                      <a:lnTo>
                        <a:pt x="12" y="0"/>
                      </a:lnTo>
                      <a:lnTo>
                        <a:pt x="0" y="6"/>
                      </a:lnTo>
                      <a:lnTo>
                        <a:pt x="13" y="6"/>
                      </a:lnTo>
                      <a:lnTo>
                        <a:pt x="23" y="10"/>
                      </a:lnTo>
                      <a:lnTo>
                        <a:pt x="47" y="42"/>
                      </a:lnTo>
                      <a:lnTo>
                        <a:pt x="51" y="56"/>
                      </a:lnTo>
                      <a:lnTo>
                        <a:pt x="53" y="74"/>
                      </a:lnTo>
                      <a:lnTo>
                        <a:pt x="49" y="88"/>
                      </a:lnTo>
                      <a:lnTo>
                        <a:pt x="43" y="94"/>
                      </a:lnTo>
                    </a:path>
                  </a:pathLst>
                </a:custGeom>
                <a:noFill/>
                <a:ln w="1588">
                  <a:solidFill>
                    <a:srgbClr val="000000"/>
                  </a:solidFill>
                  <a:prstDash val="solid"/>
                  <a:round/>
                  <a:headEnd/>
                  <a:tailEnd/>
                </a:ln>
              </p:spPr>
              <p:txBody>
                <a:bodyPr/>
                <a:lstStyle/>
                <a:p>
                  <a:endParaRPr lang="en-US"/>
                </a:p>
              </p:txBody>
            </p:sp>
            <p:sp>
              <p:nvSpPr>
                <p:cNvPr id="431464" name="Freeform 360"/>
                <p:cNvSpPr>
                  <a:spLocks/>
                </p:cNvSpPr>
                <p:nvPr/>
              </p:nvSpPr>
              <p:spPr bwMode="auto">
                <a:xfrm>
                  <a:off x="4279" y="742"/>
                  <a:ext cx="4" cy="13"/>
                </a:xfrm>
                <a:custGeom>
                  <a:avLst/>
                  <a:gdLst/>
                  <a:ahLst/>
                  <a:cxnLst>
                    <a:cxn ang="0">
                      <a:pos x="8" y="0"/>
                    </a:cxn>
                    <a:cxn ang="0">
                      <a:pos x="8" y="18"/>
                    </a:cxn>
                    <a:cxn ang="0">
                      <a:pos x="6" y="24"/>
                    </a:cxn>
                    <a:cxn ang="0">
                      <a:pos x="0" y="26"/>
                    </a:cxn>
                  </a:cxnLst>
                  <a:rect l="0" t="0" r="r" b="b"/>
                  <a:pathLst>
                    <a:path w="8" h="26">
                      <a:moveTo>
                        <a:pt x="8" y="0"/>
                      </a:moveTo>
                      <a:lnTo>
                        <a:pt x="8" y="18"/>
                      </a:lnTo>
                      <a:lnTo>
                        <a:pt x="6" y="24"/>
                      </a:lnTo>
                      <a:lnTo>
                        <a:pt x="0" y="26"/>
                      </a:lnTo>
                    </a:path>
                  </a:pathLst>
                </a:custGeom>
                <a:noFill/>
                <a:ln w="1588">
                  <a:solidFill>
                    <a:srgbClr val="000000"/>
                  </a:solidFill>
                  <a:prstDash val="solid"/>
                  <a:round/>
                  <a:headEnd/>
                  <a:tailEnd/>
                </a:ln>
              </p:spPr>
              <p:txBody>
                <a:bodyPr/>
                <a:lstStyle/>
                <a:p>
                  <a:endParaRPr lang="en-US"/>
                </a:p>
              </p:txBody>
            </p:sp>
            <p:sp>
              <p:nvSpPr>
                <p:cNvPr id="431465" name="Freeform 361"/>
                <p:cNvSpPr>
                  <a:spLocks/>
                </p:cNvSpPr>
                <p:nvPr/>
              </p:nvSpPr>
              <p:spPr bwMode="auto">
                <a:xfrm>
                  <a:off x="4247" y="759"/>
                  <a:ext cx="23" cy="29"/>
                </a:xfrm>
                <a:custGeom>
                  <a:avLst/>
                  <a:gdLst/>
                  <a:ahLst/>
                  <a:cxnLst>
                    <a:cxn ang="0">
                      <a:pos x="12" y="40"/>
                    </a:cxn>
                    <a:cxn ang="0">
                      <a:pos x="21" y="48"/>
                    </a:cxn>
                    <a:cxn ang="0">
                      <a:pos x="29" y="54"/>
                    </a:cxn>
                    <a:cxn ang="0">
                      <a:pos x="35" y="58"/>
                    </a:cxn>
                    <a:cxn ang="0">
                      <a:pos x="37" y="58"/>
                    </a:cxn>
                    <a:cxn ang="0">
                      <a:pos x="39" y="58"/>
                    </a:cxn>
                    <a:cxn ang="0">
                      <a:pos x="43" y="56"/>
                    </a:cxn>
                    <a:cxn ang="0">
                      <a:pos x="45" y="52"/>
                    </a:cxn>
                    <a:cxn ang="0">
                      <a:pos x="45" y="50"/>
                    </a:cxn>
                    <a:cxn ang="0">
                      <a:pos x="45" y="46"/>
                    </a:cxn>
                    <a:cxn ang="0">
                      <a:pos x="41" y="40"/>
                    </a:cxn>
                    <a:cxn ang="0">
                      <a:pos x="37" y="30"/>
                    </a:cxn>
                    <a:cxn ang="0">
                      <a:pos x="29" y="22"/>
                    </a:cxn>
                    <a:cxn ang="0">
                      <a:pos x="23" y="14"/>
                    </a:cxn>
                    <a:cxn ang="0">
                      <a:pos x="14" y="6"/>
                    </a:cxn>
                    <a:cxn ang="0">
                      <a:pos x="6" y="2"/>
                    </a:cxn>
                    <a:cxn ang="0">
                      <a:pos x="2" y="0"/>
                    </a:cxn>
                    <a:cxn ang="0">
                      <a:pos x="0" y="0"/>
                    </a:cxn>
                    <a:cxn ang="0">
                      <a:pos x="4" y="4"/>
                    </a:cxn>
                    <a:cxn ang="0">
                      <a:pos x="6" y="6"/>
                    </a:cxn>
                    <a:cxn ang="0">
                      <a:pos x="6" y="8"/>
                    </a:cxn>
                    <a:cxn ang="0">
                      <a:pos x="6" y="10"/>
                    </a:cxn>
                    <a:cxn ang="0">
                      <a:pos x="6" y="14"/>
                    </a:cxn>
                    <a:cxn ang="0">
                      <a:pos x="4" y="16"/>
                    </a:cxn>
                    <a:cxn ang="0">
                      <a:pos x="2" y="18"/>
                    </a:cxn>
                    <a:cxn ang="0">
                      <a:pos x="4" y="18"/>
                    </a:cxn>
                    <a:cxn ang="0">
                      <a:pos x="8" y="20"/>
                    </a:cxn>
                    <a:cxn ang="0">
                      <a:pos x="12" y="24"/>
                    </a:cxn>
                    <a:cxn ang="0">
                      <a:pos x="14" y="28"/>
                    </a:cxn>
                    <a:cxn ang="0">
                      <a:pos x="25" y="38"/>
                    </a:cxn>
                    <a:cxn ang="0">
                      <a:pos x="25" y="40"/>
                    </a:cxn>
                    <a:cxn ang="0">
                      <a:pos x="25" y="42"/>
                    </a:cxn>
                    <a:cxn ang="0">
                      <a:pos x="25" y="44"/>
                    </a:cxn>
                    <a:cxn ang="0">
                      <a:pos x="23" y="44"/>
                    </a:cxn>
                    <a:cxn ang="0">
                      <a:pos x="21" y="44"/>
                    </a:cxn>
                    <a:cxn ang="0">
                      <a:pos x="18" y="42"/>
                    </a:cxn>
                    <a:cxn ang="0">
                      <a:pos x="12" y="40"/>
                    </a:cxn>
                  </a:cxnLst>
                  <a:rect l="0" t="0" r="r" b="b"/>
                  <a:pathLst>
                    <a:path w="45" h="58">
                      <a:moveTo>
                        <a:pt x="12" y="40"/>
                      </a:moveTo>
                      <a:lnTo>
                        <a:pt x="21" y="48"/>
                      </a:lnTo>
                      <a:lnTo>
                        <a:pt x="29" y="54"/>
                      </a:lnTo>
                      <a:lnTo>
                        <a:pt x="35" y="58"/>
                      </a:lnTo>
                      <a:lnTo>
                        <a:pt x="37" y="58"/>
                      </a:lnTo>
                      <a:lnTo>
                        <a:pt x="39" y="58"/>
                      </a:lnTo>
                      <a:lnTo>
                        <a:pt x="43" y="56"/>
                      </a:lnTo>
                      <a:lnTo>
                        <a:pt x="45" y="52"/>
                      </a:lnTo>
                      <a:lnTo>
                        <a:pt x="45" y="50"/>
                      </a:lnTo>
                      <a:lnTo>
                        <a:pt x="45" y="46"/>
                      </a:lnTo>
                      <a:lnTo>
                        <a:pt x="41" y="40"/>
                      </a:lnTo>
                      <a:lnTo>
                        <a:pt x="37" y="30"/>
                      </a:lnTo>
                      <a:lnTo>
                        <a:pt x="29" y="22"/>
                      </a:lnTo>
                      <a:lnTo>
                        <a:pt x="23" y="14"/>
                      </a:lnTo>
                      <a:lnTo>
                        <a:pt x="14" y="6"/>
                      </a:lnTo>
                      <a:lnTo>
                        <a:pt x="6" y="2"/>
                      </a:lnTo>
                      <a:lnTo>
                        <a:pt x="2" y="0"/>
                      </a:lnTo>
                      <a:lnTo>
                        <a:pt x="0" y="0"/>
                      </a:lnTo>
                      <a:lnTo>
                        <a:pt x="4" y="4"/>
                      </a:lnTo>
                      <a:lnTo>
                        <a:pt x="6" y="6"/>
                      </a:lnTo>
                      <a:lnTo>
                        <a:pt x="6" y="8"/>
                      </a:lnTo>
                      <a:lnTo>
                        <a:pt x="6" y="10"/>
                      </a:lnTo>
                      <a:lnTo>
                        <a:pt x="6" y="14"/>
                      </a:lnTo>
                      <a:lnTo>
                        <a:pt x="4" y="16"/>
                      </a:lnTo>
                      <a:lnTo>
                        <a:pt x="2" y="18"/>
                      </a:lnTo>
                      <a:lnTo>
                        <a:pt x="4" y="18"/>
                      </a:lnTo>
                      <a:lnTo>
                        <a:pt x="8" y="20"/>
                      </a:lnTo>
                      <a:lnTo>
                        <a:pt x="12" y="24"/>
                      </a:lnTo>
                      <a:lnTo>
                        <a:pt x="14" y="28"/>
                      </a:lnTo>
                      <a:lnTo>
                        <a:pt x="25" y="38"/>
                      </a:lnTo>
                      <a:lnTo>
                        <a:pt x="25" y="40"/>
                      </a:lnTo>
                      <a:lnTo>
                        <a:pt x="25" y="42"/>
                      </a:lnTo>
                      <a:lnTo>
                        <a:pt x="25" y="44"/>
                      </a:lnTo>
                      <a:lnTo>
                        <a:pt x="23" y="44"/>
                      </a:lnTo>
                      <a:lnTo>
                        <a:pt x="21" y="44"/>
                      </a:lnTo>
                      <a:lnTo>
                        <a:pt x="18" y="42"/>
                      </a:lnTo>
                      <a:lnTo>
                        <a:pt x="12" y="40"/>
                      </a:lnTo>
                      <a:close/>
                    </a:path>
                  </a:pathLst>
                </a:custGeom>
                <a:solidFill>
                  <a:srgbClr val="B3664C"/>
                </a:solidFill>
                <a:ln w="9525">
                  <a:noFill/>
                  <a:round/>
                  <a:headEnd/>
                  <a:tailEnd/>
                </a:ln>
              </p:spPr>
              <p:txBody>
                <a:bodyPr/>
                <a:lstStyle/>
                <a:p>
                  <a:endParaRPr lang="en-US"/>
                </a:p>
              </p:txBody>
            </p:sp>
            <p:sp>
              <p:nvSpPr>
                <p:cNvPr id="431466" name="Freeform 362"/>
                <p:cNvSpPr>
                  <a:spLocks/>
                </p:cNvSpPr>
                <p:nvPr/>
              </p:nvSpPr>
              <p:spPr bwMode="auto">
                <a:xfrm>
                  <a:off x="4246" y="759"/>
                  <a:ext cx="24" cy="29"/>
                </a:xfrm>
                <a:custGeom>
                  <a:avLst/>
                  <a:gdLst/>
                  <a:ahLst/>
                  <a:cxnLst>
                    <a:cxn ang="0">
                      <a:pos x="0" y="0"/>
                    </a:cxn>
                    <a:cxn ang="0">
                      <a:pos x="16" y="6"/>
                    </a:cxn>
                    <a:cxn ang="0">
                      <a:pos x="31" y="22"/>
                    </a:cxn>
                    <a:cxn ang="0">
                      <a:pos x="43" y="38"/>
                    </a:cxn>
                    <a:cxn ang="0">
                      <a:pos x="47" y="46"/>
                    </a:cxn>
                    <a:cxn ang="0">
                      <a:pos x="47" y="52"/>
                    </a:cxn>
                    <a:cxn ang="0">
                      <a:pos x="41" y="56"/>
                    </a:cxn>
                    <a:cxn ang="0">
                      <a:pos x="35" y="58"/>
                    </a:cxn>
                    <a:cxn ang="0">
                      <a:pos x="14" y="40"/>
                    </a:cxn>
                  </a:cxnLst>
                  <a:rect l="0" t="0" r="r" b="b"/>
                  <a:pathLst>
                    <a:path w="47" h="58">
                      <a:moveTo>
                        <a:pt x="0" y="0"/>
                      </a:moveTo>
                      <a:lnTo>
                        <a:pt x="16" y="6"/>
                      </a:lnTo>
                      <a:lnTo>
                        <a:pt x="31" y="22"/>
                      </a:lnTo>
                      <a:lnTo>
                        <a:pt x="43" y="38"/>
                      </a:lnTo>
                      <a:lnTo>
                        <a:pt x="47" y="46"/>
                      </a:lnTo>
                      <a:lnTo>
                        <a:pt x="47" y="52"/>
                      </a:lnTo>
                      <a:lnTo>
                        <a:pt x="41" y="56"/>
                      </a:lnTo>
                      <a:lnTo>
                        <a:pt x="35" y="58"/>
                      </a:lnTo>
                      <a:lnTo>
                        <a:pt x="14" y="40"/>
                      </a:lnTo>
                    </a:path>
                  </a:pathLst>
                </a:custGeom>
                <a:noFill/>
                <a:ln w="1588">
                  <a:solidFill>
                    <a:srgbClr val="000000"/>
                  </a:solidFill>
                  <a:prstDash val="solid"/>
                  <a:round/>
                  <a:headEnd/>
                  <a:tailEnd/>
                </a:ln>
              </p:spPr>
              <p:txBody>
                <a:bodyPr/>
                <a:lstStyle/>
                <a:p>
                  <a:endParaRPr lang="en-US"/>
                </a:p>
              </p:txBody>
            </p:sp>
            <p:sp>
              <p:nvSpPr>
                <p:cNvPr id="431467" name="Freeform 363"/>
                <p:cNvSpPr>
                  <a:spLocks/>
                </p:cNvSpPr>
                <p:nvPr/>
              </p:nvSpPr>
              <p:spPr bwMode="auto">
                <a:xfrm>
                  <a:off x="4199" y="777"/>
                  <a:ext cx="27" cy="20"/>
                </a:xfrm>
                <a:custGeom>
                  <a:avLst/>
                  <a:gdLst/>
                  <a:ahLst/>
                  <a:cxnLst>
                    <a:cxn ang="0">
                      <a:pos x="44" y="0"/>
                    </a:cxn>
                    <a:cxn ang="0">
                      <a:pos x="36" y="2"/>
                    </a:cxn>
                    <a:cxn ang="0">
                      <a:pos x="28" y="6"/>
                    </a:cxn>
                    <a:cxn ang="0">
                      <a:pos x="22" y="12"/>
                    </a:cxn>
                    <a:cxn ang="0">
                      <a:pos x="14" y="18"/>
                    </a:cxn>
                    <a:cxn ang="0">
                      <a:pos x="10" y="24"/>
                    </a:cxn>
                    <a:cxn ang="0">
                      <a:pos x="4" y="30"/>
                    </a:cxn>
                    <a:cxn ang="0">
                      <a:pos x="2" y="36"/>
                    </a:cxn>
                    <a:cxn ang="0">
                      <a:pos x="0" y="40"/>
                    </a:cxn>
                    <a:cxn ang="0">
                      <a:pos x="14" y="40"/>
                    </a:cxn>
                    <a:cxn ang="0">
                      <a:pos x="54" y="40"/>
                    </a:cxn>
                    <a:cxn ang="0">
                      <a:pos x="36" y="40"/>
                    </a:cxn>
                    <a:cxn ang="0">
                      <a:pos x="24" y="40"/>
                    </a:cxn>
                    <a:cxn ang="0">
                      <a:pos x="22" y="40"/>
                    </a:cxn>
                    <a:cxn ang="0">
                      <a:pos x="20" y="40"/>
                    </a:cxn>
                    <a:cxn ang="0">
                      <a:pos x="18" y="38"/>
                    </a:cxn>
                    <a:cxn ang="0">
                      <a:pos x="18" y="36"/>
                    </a:cxn>
                    <a:cxn ang="0">
                      <a:pos x="18" y="32"/>
                    </a:cxn>
                    <a:cxn ang="0">
                      <a:pos x="20" y="28"/>
                    </a:cxn>
                    <a:cxn ang="0">
                      <a:pos x="24" y="20"/>
                    </a:cxn>
                    <a:cxn ang="0">
                      <a:pos x="28" y="14"/>
                    </a:cxn>
                    <a:cxn ang="0">
                      <a:pos x="32" y="10"/>
                    </a:cxn>
                    <a:cxn ang="0">
                      <a:pos x="40" y="2"/>
                    </a:cxn>
                    <a:cxn ang="0">
                      <a:pos x="44" y="0"/>
                    </a:cxn>
                  </a:cxnLst>
                  <a:rect l="0" t="0" r="r" b="b"/>
                  <a:pathLst>
                    <a:path w="54" h="40">
                      <a:moveTo>
                        <a:pt x="44" y="0"/>
                      </a:moveTo>
                      <a:lnTo>
                        <a:pt x="36" y="2"/>
                      </a:lnTo>
                      <a:lnTo>
                        <a:pt x="28" y="6"/>
                      </a:lnTo>
                      <a:lnTo>
                        <a:pt x="22" y="12"/>
                      </a:lnTo>
                      <a:lnTo>
                        <a:pt x="14" y="18"/>
                      </a:lnTo>
                      <a:lnTo>
                        <a:pt x="10" y="24"/>
                      </a:lnTo>
                      <a:lnTo>
                        <a:pt x="4" y="30"/>
                      </a:lnTo>
                      <a:lnTo>
                        <a:pt x="2" y="36"/>
                      </a:lnTo>
                      <a:lnTo>
                        <a:pt x="0" y="40"/>
                      </a:lnTo>
                      <a:lnTo>
                        <a:pt x="14" y="40"/>
                      </a:lnTo>
                      <a:lnTo>
                        <a:pt x="54" y="40"/>
                      </a:lnTo>
                      <a:lnTo>
                        <a:pt x="36" y="40"/>
                      </a:lnTo>
                      <a:lnTo>
                        <a:pt x="24" y="40"/>
                      </a:lnTo>
                      <a:lnTo>
                        <a:pt x="22" y="40"/>
                      </a:lnTo>
                      <a:lnTo>
                        <a:pt x="20" y="40"/>
                      </a:lnTo>
                      <a:lnTo>
                        <a:pt x="18" y="38"/>
                      </a:lnTo>
                      <a:lnTo>
                        <a:pt x="18" y="36"/>
                      </a:lnTo>
                      <a:lnTo>
                        <a:pt x="18" y="32"/>
                      </a:lnTo>
                      <a:lnTo>
                        <a:pt x="20" y="28"/>
                      </a:lnTo>
                      <a:lnTo>
                        <a:pt x="24" y="20"/>
                      </a:lnTo>
                      <a:lnTo>
                        <a:pt x="28" y="14"/>
                      </a:lnTo>
                      <a:lnTo>
                        <a:pt x="32" y="10"/>
                      </a:lnTo>
                      <a:lnTo>
                        <a:pt x="40" y="2"/>
                      </a:lnTo>
                      <a:lnTo>
                        <a:pt x="44" y="0"/>
                      </a:lnTo>
                      <a:close/>
                    </a:path>
                  </a:pathLst>
                </a:custGeom>
                <a:solidFill>
                  <a:srgbClr val="000000"/>
                </a:solidFill>
                <a:ln w="9525">
                  <a:noFill/>
                  <a:round/>
                  <a:headEnd/>
                  <a:tailEnd/>
                </a:ln>
              </p:spPr>
              <p:txBody>
                <a:bodyPr/>
                <a:lstStyle/>
                <a:p>
                  <a:endParaRPr lang="en-US"/>
                </a:p>
              </p:txBody>
            </p:sp>
            <p:sp>
              <p:nvSpPr>
                <p:cNvPr id="431468" name="Freeform 364"/>
                <p:cNvSpPr>
                  <a:spLocks/>
                </p:cNvSpPr>
                <p:nvPr/>
              </p:nvSpPr>
              <p:spPr bwMode="auto">
                <a:xfrm>
                  <a:off x="4198" y="711"/>
                  <a:ext cx="61" cy="77"/>
                </a:xfrm>
                <a:custGeom>
                  <a:avLst/>
                  <a:gdLst/>
                  <a:ahLst/>
                  <a:cxnLst>
                    <a:cxn ang="0">
                      <a:pos x="10" y="128"/>
                    </a:cxn>
                    <a:cxn ang="0">
                      <a:pos x="30" y="90"/>
                    </a:cxn>
                    <a:cxn ang="0">
                      <a:pos x="44" y="60"/>
                    </a:cxn>
                    <a:cxn ang="0">
                      <a:pos x="50" y="48"/>
                    </a:cxn>
                    <a:cxn ang="0">
                      <a:pos x="54" y="40"/>
                    </a:cxn>
                    <a:cxn ang="0">
                      <a:pos x="68" y="34"/>
                    </a:cxn>
                    <a:cxn ang="0">
                      <a:pos x="121" y="0"/>
                    </a:cxn>
                    <a:cxn ang="0">
                      <a:pos x="108" y="14"/>
                    </a:cxn>
                    <a:cxn ang="0">
                      <a:pos x="119" y="12"/>
                    </a:cxn>
                    <a:cxn ang="0">
                      <a:pos x="114" y="24"/>
                    </a:cxn>
                    <a:cxn ang="0">
                      <a:pos x="108" y="30"/>
                    </a:cxn>
                    <a:cxn ang="0">
                      <a:pos x="96" y="36"/>
                    </a:cxn>
                    <a:cxn ang="0">
                      <a:pos x="82" y="40"/>
                    </a:cxn>
                    <a:cxn ang="0">
                      <a:pos x="60" y="48"/>
                    </a:cxn>
                    <a:cxn ang="0">
                      <a:pos x="52" y="58"/>
                    </a:cxn>
                    <a:cxn ang="0">
                      <a:pos x="78" y="56"/>
                    </a:cxn>
                    <a:cxn ang="0">
                      <a:pos x="98" y="58"/>
                    </a:cxn>
                    <a:cxn ang="0">
                      <a:pos x="108" y="60"/>
                    </a:cxn>
                    <a:cxn ang="0">
                      <a:pos x="119" y="60"/>
                    </a:cxn>
                    <a:cxn ang="0">
                      <a:pos x="118" y="64"/>
                    </a:cxn>
                    <a:cxn ang="0">
                      <a:pos x="102" y="74"/>
                    </a:cxn>
                    <a:cxn ang="0">
                      <a:pos x="88" y="74"/>
                    </a:cxn>
                    <a:cxn ang="0">
                      <a:pos x="72" y="70"/>
                    </a:cxn>
                    <a:cxn ang="0">
                      <a:pos x="58" y="70"/>
                    </a:cxn>
                    <a:cxn ang="0">
                      <a:pos x="50" y="74"/>
                    </a:cxn>
                    <a:cxn ang="0">
                      <a:pos x="58" y="80"/>
                    </a:cxn>
                    <a:cxn ang="0">
                      <a:pos x="76" y="90"/>
                    </a:cxn>
                    <a:cxn ang="0">
                      <a:pos x="94" y="96"/>
                    </a:cxn>
                    <a:cxn ang="0">
                      <a:pos x="100" y="102"/>
                    </a:cxn>
                    <a:cxn ang="0">
                      <a:pos x="98" y="108"/>
                    </a:cxn>
                    <a:cxn ang="0">
                      <a:pos x="92" y="110"/>
                    </a:cxn>
                    <a:cxn ang="0">
                      <a:pos x="84" y="104"/>
                    </a:cxn>
                    <a:cxn ang="0">
                      <a:pos x="74" y="92"/>
                    </a:cxn>
                    <a:cxn ang="0">
                      <a:pos x="64" y="88"/>
                    </a:cxn>
                    <a:cxn ang="0">
                      <a:pos x="52" y="90"/>
                    </a:cxn>
                    <a:cxn ang="0">
                      <a:pos x="38" y="100"/>
                    </a:cxn>
                    <a:cxn ang="0">
                      <a:pos x="32" y="108"/>
                    </a:cxn>
                    <a:cxn ang="0">
                      <a:pos x="20" y="132"/>
                    </a:cxn>
                    <a:cxn ang="0">
                      <a:pos x="12" y="148"/>
                    </a:cxn>
                    <a:cxn ang="0">
                      <a:pos x="4" y="154"/>
                    </a:cxn>
                    <a:cxn ang="0">
                      <a:pos x="0" y="152"/>
                    </a:cxn>
                  </a:cxnLst>
                  <a:rect l="0" t="0" r="r" b="b"/>
                  <a:pathLst>
                    <a:path w="121" h="154">
                      <a:moveTo>
                        <a:pt x="2" y="140"/>
                      </a:moveTo>
                      <a:lnTo>
                        <a:pt x="10" y="128"/>
                      </a:lnTo>
                      <a:lnTo>
                        <a:pt x="16" y="116"/>
                      </a:lnTo>
                      <a:lnTo>
                        <a:pt x="30" y="90"/>
                      </a:lnTo>
                      <a:lnTo>
                        <a:pt x="40" y="68"/>
                      </a:lnTo>
                      <a:lnTo>
                        <a:pt x="44" y="60"/>
                      </a:lnTo>
                      <a:lnTo>
                        <a:pt x="46" y="56"/>
                      </a:lnTo>
                      <a:lnTo>
                        <a:pt x="50" y="48"/>
                      </a:lnTo>
                      <a:lnTo>
                        <a:pt x="52" y="44"/>
                      </a:lnTo>
                      <a:lnTo>
                        <a:pt x="54" y="40"/>
                      </a:lnTo>
                      <a:lnTo>
                        <a:pt x="58" y="38"/>
                      </a:lnTo>
                      <a:lnTo>
                        <a:pt x="68" y="34"/>
                      </a:lnTo>
                      <a:lnTo>
                        <a:pt x="82" y="28"/>
                      </a:lnTo>
                      <a:lnTo>
                        <a:pt x="121" y="0"/>
                      </a:lnTo>
                      <a:lnTo>
                        <a:pt x="114" y="8"/>
                      </a:lnTo>
                      <a:lnTo>
                        <a:pt x="108" y="14"/>
                      </a:lnTo>
                      <a:lnTo>
                        <a:pt x="100" y="20"/>
                      </a:lnTo>
                      <a:lnTo>
                        <a:pt x="119" y="12"/>
                      </a:lnTo>
                      <a:lnTo>
                        <a:pt x="116" y="18"/>
                      </a:lnTo>
                      <a:lnTo>
                        <a:pt x="114" y="24"/>
                      </a:lnTo>
                      <a:lnTo>
                        <a:pt x="110" y="26"/>
                      </a:lnTo>
                      <a:lnTo>
                        <a:pt x="108" y="30"/>
                      </a:lnTo>
                      <a:lnTo>
                        <a:pt x="102" y="32"/>
                      </a:lnTo>
                      <a:lnTo>
                        <a:pt x="96" y="36"/>
                      </a:lnTo>
                      <a:lnTo>
                        <a:pt x="90" y="38"/>
                      </a:lnTo>
                      <a:lnTo>
                        <a:pt x="82" y="40"/>
                      </a:lnTo>
                      <a:lnTo>
                        <a:pt x="70" y="42"/>
                      </a:lnTo>
                      <a:lnTo>
                        <a:pt x="60" y="48"/>
                      </a:lnTo>
                      <a:lnTo>
                        <a:pt x="56" y="52"/>
                      </a:lnTo>
                      <a:lnTo>
                        <a:pt x="52" y="58"/>
                      </a:lnTo>
                      <a:lnTo>
                        <a:pt x="64" y="56"/>
                      </a:lnTo>
                      <a:lnTo>
                        <a:pt x="78" y="56"/>
                      </a:lnTo>
                      <a:lnTo>
                        <a:pt x="92" y="58"/>
                      </a:lnTo>
                      <a:lnTo>
                        <a:pt x="98" y="58"/>
                      </a:lnTo>
                      <a:lnTo>
                        <a:pt x="102" y="62"/>
                      </a:lnTo>
                      <a:lnTo>
                        <a:pt x="108" y="60"/>
                      </a:lnTo>
                      <a:lnTo>
                        <a:pt x="114" y="60"/>
                      </a:lnTo>
                      <a:lnTo>
                        <a:pt x="119" y="60"/>
                      </a:lnTo>
                      <a:lnTo>
                        <a:pt x="119" y="62"/>
                      </a:lnTo>
                      <a:lnTo>
                        <a:pt x="118" y="64"/>
                      </a:lnTo>
                      <a:lnTo>
                        <a:pt x="110" y="70"/>
                      </a:lnTo>
                      <a:lnTo>
                        <a:pt x="102" y="74"/>
                      </a:lnTo>
                      <a:lnTo>
                        <a:pt x="94" y="74"/>
                      </a:lnTo>
                      <a:lnTo>
                        <a:pt x="88" y="74"/>
                      </a:lnTo>
                      <a:lnTo>
                        <a:pt x="84" y="72"/>
                      </a:lnTo>
                      <a:lnTo>
                        <a:pt x="72" y="70"/>
                      </a:lnTo>
                      <a:lnTo>
                        <a:pt x="62" y="70"/>
                      </a:lnTo>
                      <a:lnTo>
                        <a:pt x="58" y="70"/>
                      </a:lnTo>
                      <a:lnTo>
                        <a:pt x="54" y="72"/>
                      </a:lnTo>
                      <a:lnTo>
                        <a:pt x="50" y="74"/>
                      </a:lnTo>
                      <a:lnTo>
                        <a:pt x="46" y="76"/>
                      </a:lnTo>
                      <a:lnTo>
                        <a:pt x="58" y="80"/>
                      </a:lnTo>
                      <a:lnTo>
                        <a:pt x="66" y="86"/>
                      </a:lnTo>
                      <a:lnTo>
                        <a:pt x="76" y="90"/>
                      </a:lnTo>
                      <a:lnTo>
                        <a:pt x="82" y="92"/>
                      </a:lnTo>
                      <a:lnTo>
                        <a:pt x="94" y="96"/>
                      </a:lnTo>
                      <a:lnTo>
                        <a:pt x="100" y="98"/>
                      </a:lnTo>
                      <a:lnTo>
                        <a:pt x="100" y="102"/>
                      </a:lnTo>
                      <a:lnTo>
                        <a:pt x="100" y="106"/>
                      </a:lnTo>
                      <a:lnTo>
                        <a:pt x="98" y="108"/>
                      </a:lnTo>
                      <a:lnTo>
                        <a:pt x="96" y="110"/>
                      </a:lnTo>
                      <a:lnTo>
                        <a:pt x="92" y="110"/>
                      </a:lnTo>
                      <a:lnTo>
                        <a:pt x="88" y="108"/>
                      </a:lnTo>
                      <a:lnTo>
                        <a:pt x="84" y="104"/>
                      </a:lnTo>
                      <a:lnTo>
                        <a:pt x="80" y="96"/>
                      </a:lnTo>
                      <a:lnTo>
                        <a:pt x="74" y="92"/>
                      </a:lnTo>
                      <a:lnTo>
                        <a:pt x="70" y="90"/>
                      </a:lnTo>
                      <a:lnTo>
                        <a:pt x="64" y="88"/>
                      </a:lnTo>
                      <a:lnTo>
                        <a:pt x="58" y="90"/>
                      </a:lnTo>
                      <a:lnTo>
                        <a:pt x="52" y="90"/>
                      </a:lnTo>
                      <a:lnTo>
                        <a:pt x="48" y="94"/>
                      </a:lnTo>
                      <a:lnTo>
                        <a:pt x="38" y="100"/>
                      </a:lnTo>
                      <a:lnTo>
                        <a:pt x="36" y="104"/>
                      </a:lnTo>
                      <a:lnTo>
                        <a:pt x="32" y="108"/>
                      </a:lnTo>
                      <a:lnTo>
                        <a:pt x="26" y="120"/>
                      </a:lnTo>
                      <a:lnTo>
                        <a:pt x="20" y="132"/>
                      </a:lnTo>
                      <a:lnTo>
                        <a:pt x="14" y="142"/>
                      </a:lnTo>
                      <a:lnTo>
                        <a:pt x="12" y="148"/>
                      </a:lnTo>
                      <a:lnTo>
                        <a:pt x="8" y="150"/>
                      </a:lnTo>
                      <a:lnTo>
                        <a:pt x="4" y="154"/>
                      </a:lnTo>
                      <a:lnTo>
                        <a:pt x="2" y="154"/>
                      </a:lnTo>
                      <a:lnTo>
                        <a:pt x="0" y="152"/>
                      </a:lnTo>
                      <a:lnTo>
                        <a:pt x="2" y="140"/>
                      </a:lnTo>
                      <a:close/>
                    </a:path>
                  </a:pathLst>
                </a:custGeom>
                <a:solidFill>
                  <a:srgbClr val="FFE6CC"/>
                </a:solidFill>
                <a:ln w="9525">
                  <a:noFill/>
                  <a:round/>
                  <a:headEnd/>
                  <a:tailEnd/>
                </a:ln>
              </p:spPr>
              <p:txBody>
                <a:bodyPr/>
                <a:lstStyle/>
                <a:p>
                  <a:endParaRPr lang="en-US"/>
                </a:p>
              </p:txBody>
            </p:sp>
            <p:sp>
              <p:nvSpPr>
                <p:cNvPr id="431469" name="Freeform 365"/>
                <p:cNvSpPr>
                  <a:spLocks/>
                </p:cNvSpPr>
                <p:nvPr/>
              </p:nvSpPr>
              <p:spPr bwMode="auto">
                <a:xfrm>
                  <a:off x="4195" y="778"/>
                  <a:ext cx="22" cy="19"/>
                </a:xfrm>
                <a:custGeom>
                  <a:avLst/>
                  <a:gdLst/>
                  <a:ahLst/>
                  <a:cxnLst>
                    <a:cxn ang="0">
                      <a:pos x="10" y="0"/>
                    </a:cxn>
                    <a:cxn ang="0">
                      <a:pos x="10" y="4"/>
                    </a:cxn>
                    <a:cxn ang="0">
                      <a:pos x="10" y="8"/>
                    </a:cxn>
                    <a:cxn ang="0">
                      <a:pos x="12" y="14"/>
                    </a:cxn>
                    <a:cxn ang="0">
                      <a:pos x="16" y="22"/>
                    </a:cxn>
                    <a:cxn ang="0">
                      <a:pos x="20" y="28"/>
                    </a:cxn>
                    <a:cxn ang="0">
                      <a:pos x="26" y="32"/>
                    </a:cxn>
                    <a:cxn ang="0">
                      <a:pos x="30" y="34"/>
                    </a:cxn>
                    <a:cxn ang="0">
                      <a:pos x="34" y="36"/>
                    </a:cxn>
                    <a:cxn ang="0">
                      <a:pos x="44" y="38"/>
                    </a:cxn>
                    <a:cxn ang="0">
                      <a:pos x="22" y="38"/>
                    </a:cxn>
                    <a:cxn ang="0">
                      <a:pos x="8" y="38"/>
                    </a:cxn>
                    <a:cxn ang="0">
                      <a:pos x="2" y="38"/>
                    </a:cxn>
                    <a:cxn ang="0">
                      <a:pos x="2" y="32"/>
                    </a:cxn>
                    <a:cxn ang="0">
                      <a:pos x="0" y="22"/>
                    </a:cxn>
                    <a:cxn ang="0">
                      <a:pos x="2" y="16"/>
                    </a:cxn>
                    <a:cxn ang="0">
                      <a:pos x="2" y="10"/>
                    </a:cxn>
                    <a:cxn ang="0">
                      <a:pos x="6" y="4"/>
                    </a:cxn>
                    <a:cxn ang="0">
                      <a:pos x="10" y="0"/>
                    </a:cxn>
                  </a:cxnLst>
                  <a:rect l="0" t="0" r="r" b="b"/>
                  <a:pathLst>
                    <a:path w="44" h="38">
                      <a:moveTo>
                        <a:pt x="10" y="0"/>
                      </a:moveTo>
                      <a:lnTo>
                        <a:pt x="10" y="4"/>
                      </a:lnTo>
                      <a:lnTo>
                        <a:pt x="10" y="8"/>
                      </a:lnTo>
                      <a:lnTo>
                        <a:pt x="12" y="14"/>
                      </a:lnTo>
                      <a:lnTo>
                        <a:pt x="16" y="22"/>
                      </a:lnTo>
                      <a:lnTo>
                        <a:pt x="20" y="28"/>
                      </a:lnTo>
                      <a:lnTo>
                        <a:pt x="26" y="32"/>
                      </a:lnTo>
                      <a:lnTo>
                        <a:pt x="30" y="34"/>
                      </a:lnTo>
                      <a:lnTo>
                        <a:pt x="34" y="36"/>
                      </a:lnTo>
                      <a:lnTo>
                        <a:pt x="44" y="38"/>
                      </a:lnTo>
                      <a:lnTo>
                        <a:pt x="22" y="38"/>
                      </a:lnTo>
                      <a:lnTo>
                        <a:pt x="8" y="38"/>
                      </a:lnTo>
                      <a:lnTo>
                        <a:pt x="2" y="38"/>
                      </a:lnTo>
                      <a:lnTo>
                        <a:pt x="2" y="32"/>
                      </a:lnTo>
                      <a:lnTo>
                        <a:pt x="0" y="22"/>
                      </a:lnTo>
                      <a:lnTo>
                        <a:pt x="2" y="16"/>
                      </a:lnTo>
                      <a:lnTo>
                        <a:pt x="2" y="10"/>
                      </a:lnTo>
                      <a:lnTo>
                        <a:pt x="6" y="4"/>
                      </a:lnTo>
                      <a:lnTo>
                        <a:pt x="10" y="0"/>
                      </a:lnTo>
                      <a:close/>
                    </a:path>
                  </a:pathLst>
                </a:custGeom>
                <a:solidFill>
                  <a:srgbClr val="A6A6A6"/>
                </a:solidFill>
                <a:ln w="9525">
                  <a:noFill/>
                  <a:round/>
                  <a:headEnd/>
                  <a:tailEnd/>
                </a:ln>
              </p:spPr>
              <p:txBody>
                <a:bodyPr/>
                <a:lstStyle/>
                <a:p>
                  <a:endParaRPr lang="en-US"/>
                </a:p>
              </p:txBody>
            </p:sp>
            <p:sp>
              <p:nvSpPr>
                <p:cNvPr id="431470" name="Freeform 366"/>
                <p:cNvSpPr>
                  <a:spLocks/>
                </p:cNvSpPr>
                <p:nvPr/>
              </p:nvSpPr>
              <p:spPr bwMode="auto">
                <a:xfrm>
                  <a:off x="4195" y="778"/>
                  <a:ext cx="22" cy="19"/>
                </a:xfrm>
                <a:custGeom>
                  <a:avLst/>
                  <a:gdLst/>
                  <a:ahLst/>
                  <a:cxnLst>
                    <a:cxn ang="0">
                      <a:pos x="10" y="0"/>
                    </a:cxn>
                    <a:cxn ang="0">
                      <a:pos x="10" y="8"/>
                    </a:cxn>
                    <a:cxn ang="0">
                      <a:pos x="16" y="20"/>
                    </a:cxn>
                    <a:cxn ang="0">
                      <a:pos x="26" y="32"/>
                    </a:cxn>
                    <a:cxn ang="0">
                      <a:pos x="44" y="38"/>
                    </a:cxn>
                    <a:cxn ang="0">
                      <a:pos x="2" y="38"/>
                    </a:cxn>
                    <a:cxn ang="0">
                      <a:pos x="0" y="20"/>
                    </a:cxn>
                    <a:cxn ang="0">
                      <a:pos x="2" y="10"/>
                    </a:cxn>
                    <a:cxn ang="0">
                      <a:pos x="10" y="0"/>
                    </a:cxn>
                  </a:cxnLst>
                  <a:rect l="0" t="0" r="r" b="b"/>
                  <a:pathLst>
                    <a:path w="44" h="38">
                      <a:moveTo>
                        <a:pt x="10" y="0"/>
                      </a:moveTo>
                      <a:lnTo>
                        <a:pt x="10" y="8"/>
                      </a:lnTo>
                      <a:lnTo>
                        <a:pt x="16" y="20"/>
                      </a:lnTo>
                      <a:lnTo>
                        <a:pt x="26" y="32"/>
                      </a:lnTo>
                      <a:lnTo>
                        <a:pt x="44" y="38"/>
                      </a:lnTo>
                      <a:lnTo>
                        <a:pt x="2" y="38"/>
                      </a:lnTo>
                      <a:lnTo>
                        <a:pt x="0" y="20"/>
                      </a:lnTo>
                      <a:lnTo>
                        <a:pt x="2" y="10"/>
                      </a:lnTo>
                      <a:lnTo>
                        <a:pt x="10" y="0"/>
                      </a:lnTo>
                    </a:path>
                  </a:pathLst>
                </a:custGeom>
                <a:noFill/>
                <a:ln w="1588">
                  <a:solidFill>
                    <a:srgbClr val="000000"/>
                  </a:solidFill>
                  <a:prstDash val="solid"/>
                  <a:round/>
                  <a:headEnd/>
                  <a:tailEnd/>
                </a:ln>
              </p:spPr>
              <p:txBody>
                <a:bodyPr/>
                <a:lstStyle/>
                <a:p>
                  <a:endParaRPr lang="en-US"/>
                </a:p>
              </p:txBody>
            </p:sp>
            <p:sp>
              <p:nvSpPr>
                <p:cNvPr id="431471" name="Freeform 367"/>
                <p:cNvSpPr>
                  <a:spLocks/>
                </p:cNvSpPr>
                <p:nvPr/>
              </p:nvSpPr>
              <p:spPr bwMode="auto">
                <a:xfrm>
                  <a:off x="4199" y="711"/>
                  <a:ext cx="60" cy="70"/>
                </a:xfrm>
                <a:custGeom>
                  <a:avLst/>
                  <a:gdLst/>
                  <a:ahLst/>
                  <a:cxnLst>
                    <a:cxn ang="0">
                      <a:pos x="0" y="140"/>
                    </a:cxn>
                    <a:cxn ang="0">
                      <a:pos x="14" y="116"/>
                    </a:cxn>
                    <a:cxn ang="0">
                      <a:pos x="26" y="90"/>
                    </a:cxn>
                    <a:cxn ang="0">
                      <a:pos x="44" y="56"/>
                    </a:cxn>
                    <a:cxn ang="0">
                      <a:pos x="50" y="44"/>
                    </a:cxn>
                    <a:cxn ang="0">
                      <a:pos x="56" y="38"/>
                    </a:cxn>
                    <a:cxn ang="0">
                      <a:pos x="80" y="28"/>
                    </a:cxn>
                    <a:cxn ang="0">
                      <a:pos x="119" y="0"/>
                    </a:cxn>
                  </a:cxnLst>
                  <a:rect l="0" t="0" r="r" b="b"/>
                  <a:pathLst>
                    <a:path w="119" h="140">
                      <a:moveTo>
                        <a:pt x="0" y="140"/>
                      </a:moveTo>
                      <a:lnTo>
                        <a:pt x="14" y="116"/>
                      </a:lnTo>
                      <a:lnTo>
                        <a:pt x="26" y="90"/>
                      </a:lnTo>
                      <a:lnTo>
                        <a:pt x="44" y="56"/>
                      </a:lnTo>
                      <a:lnTo>
                        <a:pt x="50" y="44"/>
                      </a:lnTo>
                      <a:lnTo>
                        <a:pt x="56" y="38"/>
                      </a:lnTo>
                      <a:lnTo>
                        <a:pt x="80" y="28"/>
                      </a:lnTo>
                      <a:lnTo>
                        <a:pt x="119" y="0"/>
                      </a:lnTo>
                    </a:path>
                  </a:pathLst>
                </a:custGeom>
                <a:noFill/>
                <a:ln w="1588">
                  <a:solidFill>
                    <a:srgbClr val="000000"/>
                  </a:solidFill>
                  <a:prstDash val="solid"/>
                  <a:round/>
                  <a:headEnd/>
                  <a:tailEnd/>
                </a:ln>
              </p:spPr>
              <p:txBody>
                <a:bodyPr/>
                <a:lstStyle/>
                <a:p>
                  <a:endParaRPr lang="en-US"/>
                </a:p>
              </p:txBody>
            </p:sp>
            <p:sp>
              <p:nvSpPr>
                <p:cNvPr id="431472" name="Freeform 368"/>
                <p:cNvSpPr>
                  <a:spLocks/>
                </p:cNvSpPr>
                <p:nvPr/>
              </p:nvSpPr>
              <p:spPr bwMode="auto">
                <a:xfrm>
                  <a:off x="4325" y="689"/>
                  <a:ext cx="29" cy="33"/>
                </a:xfrm>
                <a:custGeom>
                  <a:avLst/>
                  <a:gdLst/>
                  <a:ahLst/>
                  <a:cxnLst>
                    <a:cxn ang="0">
                      <a:pos x="58" y="18"/>
                    </a:cxn>
                    <a:cxn ang="0">
                      <a:pos x="52" y="22"/>
                    </a:cxn>
                    <a:cxn ang="0">
                      <a:pos x="44" y="28"/>
                    </a:cxn>
                    <a:cxn ang="0">
                      <a:pos x="30" y="44"/>
                    </a:cxn>
                    <a:cxn ang="0">
                      <a:pos x="20" y="58"/>
                    </a:cxn>
                    <a:cxn ang="0">
                      <a:pos x="14" y="66"/>
                    </a:cxn>
                    <a:cxn ang="0">
                      <a:pos x="10" y="60"/>
                    </a:cxn>
                    <a:cxn ang="0">
                      <a:pos x="6" y="52"/>
                    </a:cxn>
                    <a:cxn ang="0">
                      <a:pos x="2" y="36"/>
                    </a:cxn>
                    <a:cxn ang="0">
                      <a:pos x="0" y="22"/>
                    </a:cxn>
                    <a:cxn ang="0">
                      <a:pos x="0" y="8"/>
                    </a:cxn>
                    <a:cxn ang="0">
                      <a:pos x="8" y="8"/>
                    </a:cxn>
                    <a:cxn ang="0">
                      <a:pos x="14" y="8"/>
                    </a:cxn>
                    <a:cxn ang="0">
                      <a:pos x="24" y="6"/>
                    </a:cxn>
                    <a:cxn ang="0">
                      <a:pos x="30" y="2"/>
                    </a:cxn>
                    <a:cxn ang="0">
                      <a:pos x="34" y="0"/>
                    </a:cxn>
                    <a:cxn ang="0">
                      <a:pos x="40" y="6"/>
                    </a:cxn>
                    <a:cxn ang="0">
                      <a:pos x="48" y="12"/>
                    </a:cxn>
                    <a:cxn ang="0">
                      <a:pos x="58" y="18"/>
                    </a:cxn>
                  </a:cxnLst>
                  <a:rect l="0" t="0" r="r" b="b"/>
                  <a:pathLst>
                    <a:path w="58" h="66">
                      <a:moveTo>
                        <a:pt x="58" y="18"/>
                      </a:moveTo>
                      <a:lnTo>
                        <a:pt x="52" y="22"/>
                      </a:lnTo>
                      <a:lnTo>
                        <a:pt x="44" y="28"/>
                      </a:lnTo>
                      <a:lnTo>
                        <a:pt x="30" y="44"/>
                      </a:lnTo>
                      <a:lnTo>
                        <a:pt x="20" y="58"/>
                      </a:lnTo>
                      <a:lnTo>
                        <a:pt x="14" y="66"/>
                      </a:lnTo>
                      <a:lnTo>
                        <a:pt x="10" y="60"/>
                      </a:lnTo>
                      <a:lnTo>
                        <a:pt x="6" y="52"/>
                      </a:lnTo>
                      <a:lnTo>
                        <a:pt x="2" y="36"/>
                      </a:lnTo>
                      <a:lnTo>
                        <a:pt x="0" y="22"/>
                      </a:lnTo>
                      <a:lnTo>
                        <a:pt x="0" y="8"/>
                      </a:lnTo>
                      <a:lnTo>
                        <a:pt x="8" y="8"/>
                      </a:lnTo>
                      <a:lnTo>
                        <a:pt x="14" y="8"/>
                      </a:lnTo>
                      <a:lnTo>
                        <a:pt x="24" y="6"/>
                      </a:lnTo>
                      <a:lnTo>
                        <a:pt x="30" y="2"/>
                      </a:lnTo>
                      <a:lnTo>
                        <a:pt x="34" y="0"/>
                      </a:lnTo>
                      <a:lnTo>
                        <a:pt x="40" y="6"/>
                      </a:lnTo>
                      <a:lnTo>
                        <a:pt x="48" y="12"/>
                      </a:lnTo>
                      <a:lnTo>
                        <a:pt x="58" y="18"/>
                      </a:lnTo>
                      <a:close/>
                    </a:path>
                  </a:pathLst>
                </a:custGeom>
                <a:solidFill>
                  <a:srgbClr val="FFFFFF"/>
                </a:solidFill>
                <a:ln w="9525">
                  <a:noFill/>
                  <a:round/>
                  <a:headEnd/>
                  <a:tailEnd/>
                </a:ln>
              </p:spPr>
              <p:txBody>
                <a:bodyPr/>
                <a:lstStyle/>
                <a:p>
                  <a:endParaRPr lang="en-US"/>
                </a:p>
              </p:txBody>
            </p:sp>
            <p:sp>
              <p:nvSpPr>
                <p:cNvPr id="431473" name="Freeform 369"/>
                <p:cNvSpPr>
                  <a:spLocks/>
                </p:cNvSpPr>
                <p:nvPr/>
              </p:nvSpPr>
              <p:spPr bwMode="auto">
                <a:xfrm>
                  <a:off x="4325" y="689"/>
                  <a:ext cx="29" cy="33"/>
                </a:xfrm>
                <a:custGeom>
                  <a:avLst/>
                  <a:gdLst/>
                  <a:ahLst/>
                  <a:cxnLst>
                    <a:cxn ang="0">
                      <a:pos x="58" y="18"/>
                    </a:cxn>
                    <a:cxn ang="0">
                      <a:pos x="30" y="42"/>
                    </a:cxn>
                    <a:cxn ang="0">
                      <a:pos x="14" y="66"/>
                    </a:cxn>
                    <a:cxn ang="0">
                      <a:pos x="2" y="36"/>
                    </a:cxn>
                    <a:cxn ang="0">
                      <a:pos x="0" y="22"/>
                    </a:cxn>
                    <a:cxn ang="0">
                      <a:pos x="0" y="8"/>
                    </a:cxn>
                    <a:cxn ang="0">
                      <a:pos x="14" y="8"/>
                    </a:cxn>
                    <a:cxn ang="0">
                      <a:pos x="34" y="0"/>
                    </a:cxn>
                    <a:cxn ang="0">
                      <a:pos x="48" y="12"/>
                    </a:cxn>
                    <a:cxn ang="0">
                      <a:pos x="58" y="18"/>
                    </a:cxn>
                  </a:cxnLst>
                  <a:rect l="0" t="0" r="r" b="b"/>
                  <a:pathLst>
                    <a:path w="58" h="66">
                      <a:moveTo>
                        <a:pt x="58" y="18"/>
                      </a:moveTo>
                      <a:lnTo>
                        <a:pt x="30" y="42"/>
                      </a:lnTo>
                      <a:lnTo>
                        <a:pt x="14" y="66"/>
                      </a:lnTo>
                      <a:lnTo>
                        <a:pt x="2" y="36"/>
                      </a:lnTo>
                      <a:lnTo>
                        <a:pt x="0" y="22"/>
                      </a:lnTo>
                      <a:lnTo>
                        <a:pt x="0" y="8"/>
                      </a:lnTo>
                      <a:lnTo>
                        <a:pt x="14" y="8"/>
                      </a:lnTo>
                      <a:lnTo>
                        <a:pt x="34" y="0"/>
                      </a:lnTo>
                      <a:lnTo>
                        <a:pt x="48" y="12"/>
                      </a:lnTo>
                      <a:lnTo>
                        <a:pt x="58" y="18"/>
                      </a:lnTo>
                    </a:path>
                  </a:pathLst>
                </a:custGeom>
                <a:noFill/>
                <a:ln w="1588">
                  <a:solidFill>
                    <a:srgbClr val="000000"/>
                  </a:solidFill>
                  <a:prstDash val="solid"/>
                  <a:round/>
                  <a:headEnd/>
                  <a:tailEnd/>
                </a:ln>
              </p:spPr>
              <p:txBody>
                <a:bodyPr/>
                <a:lstStyle/>
                <a:p>
                  <a:endParaRPr lang="en-US"/>
                </a:p>
              </p:txBody>
            </p:sp>
            <p:sp>
              <p:nvSpPr>
                <p:cNvPr id="431474" name="Freeform 370"/>
                <p:cNvSpPr>
                  <a:spLocks/>
                </p:cNvSpPr>
                <p:nvPr/>
              </p:nvSpPr>
              <p:spPr bwMode="auto">
                <a:xfrm>
                  <a:off x="4354" y="618"/>
                  <a:ext cx="58" cy="101"/>
                </a:xfrm>
                <a:custGeom>
                  <a:avLst/>
                  <a:gdLst/>
                  <a:ahLst/>
                  <a:cxnLst>
                    <a:cxn ang="0">
                      <a:pos x="0" y="159"/>
                    </a:cxn>
                    <a:cxn ang="0">
                      <a:pos x="14" y="147"/>
                    </a:cxn>
                    <a:cxn ang="0">
                      <a:pos x="36" y="129"/>
                    </a:cxn>
                    <a:cxn ang="0">
                      <a:pos x="57" y="108"/>
                    </a:cxn>
                    <a:cxn ang="0">
                      <a:pos x="65" y="98"/>
                    </a:cxn>
                    <a:cxn ang="0">
                      <a:pos x="73" y="88"/>
                    </a:cxn>
                    <a:cxn ang="0">
                      <a:pos x="81" y="78"/>
                    </a:cxn>
                    <a:cxn ang="0">
                      <a:pos x="85" y="68"/>
                    </a:cxn>
                    <a:cxn ang="0">
                      <a:pos x="89" y="56"/>
                    </a:cxn>
                    <a:cxn ang="0">
                      <a:pos x="91" y="46"/>
                    </a:cxn>
                    <a:cxn ang="0">
                      <a:pos x="91" y="34"/>
                    </a:cxn>
                    <a:cxn ang="0">
                      <a:pos x="89" y="28"/>
                    </a:cxn>
                    <a:cxn ang="0">
                      <a:pos x="87" y="22"/>
                    </a:cxn>
                    <a:cxn ang="0">
                      <a:pos x="79" y="12"/>
                    </a:cxn>
                    <a:cxn ang="0">
                      <a:pos x="75" y="6"/>
                    </a:cxn>
                    <a:cxn ang="0">
                      <a:pos x="67" y="0"/>
                    </a:cxn>
                    <a:cxn ang="0">
                      <a:pos x="75" y="4"/>
                    </a:cxn>
                    <a:cxn ang="0">
                      <a:pos x="81" y="8"/>
                    </a:cxn>
                    <a:cxn ang="0">
                      <a:pos x="87" y="14"/>
                    </a:cxn>
                    <a:cxn ang="0">
                      <a:pos x="91" y="20"/>
                    </a:cxn>
                    <a:cxn ang="0">
                      <a:pos x="95" y="26"/>
                    </a:cxn>
                    <a:cxn ang="0">
                      <a:pos x="99" y="32"/>
                    </a:cxn>
                    <a:cxn ang="0">
                      <a:pos x="103" y="40"/>
                    </a:cxn>
                    <a:cxn ang="0">
                      <a:pos x="107" y="50"/>
                    </a:cxn>
                    <a:cxn ang="0">
                      <a:pos x="111" y="56"/>
                    </a:cxn>
                    <a:cxn ang="0">
                      <a:pos x="113" y="66"/>
                    </a:cxn>
                    <a:cxn ang="0">
                      <a:pos x="115" y="76"/>
                    </a:cxn>
                    <a:cxn ang="0">
                      <a:pos x="115" y="86"/>
                    </a:cxn>
                    <a:cxn ang="0">
                      <a:pos x="113" y="100"/>
                    </a:cxn>
                    <a:cxn ang="0">
                      <a:pos x="111" y="114"/>
                    </a:cxn>
                    <a:cxn ang="0">
                      <a:pos x="107" y="127"/>
                    </a:cxn>
                    <a:cxn ang="0">
                      <a:pos x="101" y="141"/>
                    </a:cxn>
                    <a:cxn ang="0">
                      <a:pos x="87" y="165"/>
                    </a:cxn>
                    <a:cxn ang="0">
                      <a:pos x="77" y="185"/>
                    </a:cxn>
                    <a:cxn ang="0">
                      <a:pos x="73" y="193"/>
                    </a:cxn>
                    <a:cxn ang="0">
                      <a:pos x="71" y="201"/>
                    </a:cxn>
                    <a:cxn ang="0">
                      <a:pos x="55" y="189"/>
                    </a:cxn>
                    <a:cxn ang="0">
                      <a:pos x="38" y="179"/>
                    </a:cxn>
                    <a:cxn ang="0">
                      <a:pos x="22" y="171"/>
                    </a:cxn>
                    <a:cxn ang="0">
                      <a:pos x="12" y="167"/>
                    </a:cxn>
                    <a:cxn ang="0">
                      <a:pos x="2" y="161"/>
                    </a:cxn>
                    <a:cxn ang="0">
                      <a:pos x="0" y="159"/>
                    </a:cxn>
                  </a:cxnLst>
                  <a:rect l="0" t="0" r="r" b="b"/>
                  <a:pathLst>
                    <a:path w="115" h="201">
                      <a:moveTo>
                        <a:pt x="0" y="159"/>
                      </a:moveTo>
                      <a:lnTo>
                        <a:pt x="14" y="147"/>
                      </a:lnTo>
                      <a:lnTo>
                        <a:pt x="36" y="129"/>
                      </a:lnTo>
                      <a:lnTo>
                        <a:pt x="57" y="108"/>
                      </a:lnTo>
                      <a:lnTo>
                        <a:pt x="65" y="98"/>
                      </a:lnTo>
                      <a:lnTo>
                        <a:pt x="73" y="88"/>
                      </a:lnTo>
                      <a:lnTo>
                        <a:pt x="81" y="78"/>
                      </a:lnTo>
                      <a:lnTo>
                        <a:pt x="85" y="68"/>
                      </a:lnTo>
                      <a:lnTo>
                        <a:pt x="89" y="56"/>
                      </a:lnTo>
                      <a:lnTo>
                        <a:pt x="91" y="46"/>
                      </a:lnTo>
                      <a:lnTo>
                        <a:pt x="91" y="34"/>
                      </a:lnTo>
                      <a:lnTo>
                        <a:pt x="89" y="28"/>
                      </a:lnTo>
                      <a:lnTo>
                        <a:pt x="87" y="22"/>
                      </a:lnTo>
                      <a:lnTo>
                        <a:pt x="79" y="12"/>
                      </a:lnTo>
                      <a:lnTo>
                        <a:pt x="75" y="6"/>
                      </a:lnTo>
                      <a:lnTo>
                        <a:pt x="67" y="0"/>
                      </a:lnTo>
                      <a:lnTo>
                        <a:pt x="75" y="4"/>
                      </a:lnTo>
                      <a:lnTo>
                        <a:pt x="81" y="8"/>
                      </a:lnTo>
                      <a:lnTo>
                        <a:pt x="87" y="14"/>
                      </a:lnTo>
                      <a:lnTo>
                        <a:pt x="91" y="20"/>
                      </a:lnTo>
                      <a:lnTo>
                        <a:pt x="95" y="26"/>
                      </a:lnTo>
                      <a:lnTo>
                        <a:pt x="99" y="32"/>
                      </a:lnTo>
                      <a:lnTo>
                        <a:pt x="103" y="40"/>
                      </a:lnTo>
                      <a:lnTo>
                        <a:pt x="107" y="50"/>
                      </a:lnTo>
                      <a:lnTo>
                        <a:pt x="111" y="56"/>
                      </a:lnTo>
                      <a:lnTo>
                        <a:pt x="113" y="66"/>
                      </a:lnTo>
                      <a:lnTo>
                        <a:pt x="115" y="76"/>
                      </a:lnTo>
                      <a:lnTo>
                        <a:pt x="115" y="86"/>
                      </a:lnTo>
                      <a:lnTo>
                        <a:pt x="113" y="100"/>
                      </a:lnTo>
                      <a:lnTo>
                        <a:pt x="111" y="114"/>
                      </a:lnTo>
                      <a:lnTo>
                        <a:pt x="107" y="127"/>
                      </a:lnTo>
                      <a:lnTo>
                        <a:pt x="101" y="141"/>
                      </a:lnTo>
                      <a:lnTo>
                        <a:pt x="87" y="165"/>
                      </a:lnTo>
                      <a:lnTo>
                        <a:pt x="77" y="185"/>
                      </a:lnTo>
                      <a:lnTo>
                        <a:pt x="73" y="193"/>
                      </a:lnTo>
                      <a:lnTo>
                        <a:pt x="71" y="201"/>
                      </a:lnTo>
                      <a:lnTo>
                        <a:pt x="55" y="189"/>
                      </a:lnTo>
                      <a:lnTo>
                        <a:pt x="38" y="179"/>
                      </a:lnTo>
                      <a:lnTo>
                        <a:pt x="22" y="171"/>
                      </a:lnTo>
                      <a:lnTo>
                        <a:pt x="12" y="167"/>
                      </a:lnTo>
                      <a:lnTo>
                        <a:pt x="2" y="161"/>
                      </a:lnTo>
                      <a:lnTo>
                        <a:pt x="0" y="159"/>
                      </a:lnTo>
                      <a:close/>
                    </a:path>
                  </a:pathLst>
                </a:custGeom>
                <a:solidFill>
                  <a:srgbClr val="EBEBEB"/>
                </a:solidFill>
                <a:ln w="9525">
                  <a:noFill/>
                  <a:round/>
                  <a:headEnd/>
                  <a:tailEnd/>
                </a:ln>
              </p:spPr>
              <p:txBody>
                <a:bodyPr/>
                <a:lstStyle/>
                <a:p>
                  <a:endParaRPr lang="en-US"/>
                </a:p>
              </p:txBody>
            </p:sp>
            <p:sp>
              <p:nvSpPr>
                <p:cNvPr id="431475" name="Freeform 371"/>
                <p:cNvSpPr>
                  <a:spLocks/>
                </p:cNvSpPr>
                <p:nvPr/>
              </p:nvSpPr>
              <p:spPr bwMode="auto">
                <a:xfrm>
                  <a:off x="4354" y="618"/>
                  <a:ext cx="58" cy="100"/>
                </a:xfrm>
                <a:custGeom>
                  <a:avLst/>
                  <a:gdLst/>
                  <a:ahLst/>
                  <a:cxnLst>
                    <a:cxn ang="0">
                      <a:pos x="0" y="159"/>
                    </a:cxn>
                    <a:cxn ang="0">
                      <a:pos x="36" y="129"/>
                    </a:cxn>
                    <a:cxn ang="0">
                      <a:pos x="73" y="88"/>
                    </a:cxn>
                    <a:cxn ang="0">
                      <a:pos x="85" y="68"/>
                    </a:cxn>
                    <a:cxn ang="0">
                      <a:pos x="91" y="44"/>
                    </a:cxn>
                    <a:cxn ang="0">
                      <a:pos x="91" y="34"/>
                    </a:cxn>
                    <a:cxn ang="0">
                      <a:pos x="87" y="22"/>
                    </a:cxn>
                    <a:cxn ang="0">
                      <a:pos x="79" y="12"/>
                    </a:cxn>
                    <a:cxn ang="0">
                      <a:pos x="67" y="0"/>
                    </a:cxn>
                    <a:cxn ang="0">
                      <a:pos x="81" y="8"/>
                    </a:cxn>
                    <a:cxn ang="0">
                      <a:pos x="91" y="20"/>
                    </a:cxn>
                    <a:cxn ang="0">
                      <a:pos x="103" y="40"/>
                    </a:cxn>
                    <a:cxn ang="0">
                      <a:pos x="113" y="66"/>
                    </a:cxn>
                    <a:cxn ang="0">
                      <a:pos x="115" y="86"/>
                    </a:cxn>
                    <a:cxn ang="0">
                      <a:pos x="111" y="114"/>
                    </a:cxn>
                    <a:cxn ang="0">
                      <a:pos x="101" y="141"/>
                    </a:cxn>
                    <a:cxn ang="0">
                      <a:pos x="87" y="165"/>
                    </a:cxn>
                    <a:cxn ang="0">
                      <a:pos x="77" y="185"/>
                    </a:cxn>
                    <a:cxn ang="0">
                      <a:pos x="71" y="199"/>
                    </a:cxn>
                    <a:cxn ang="0">
                      <a:pos x="38" y="179"/>
                    </a:cxn>
                    <a:cxn ang="0">
                      <a:pos x="12" y="167"/>
                    </a:cxn>
                    <a:cxn ang="0">
                      <a:pos x="0" y="159"/>
                    </a:cxn>
                  </a:cxnLst>
                  <a:rect l="0" t="0" r="r" b="b"/>
                  <a:pathLst>
                    <a:path w="115" h="199">
                      <a:moveTo>
                        <a:pt x="0" y="159"/>
                      </a:moveTo>
                      <a:lnTo>
                        <a:pt x="36" y="129"/>
                      </a:lnTo>
                      <a:lnTo>
                        <a:pt x="73" y="88"/>
                      </a:lnTo>
                      <a:lnTo>
                        <a:pt x="85" y="68"/>
                      </a:lnTo>
                      <a:lnTo>
                        <a:pt x="91" y="44"/>
                      </a:lnTo>
                      <a:lnTo>
                        <a:pt x="91" y="34"/>
                      </a:lnTo>
                      <a:lnTo>
                        <a:pt x="87" y="22"/>
                      </a:lnTo>
                      <a:lnTo>
                        <a:pt x="79" y="12"/>
                      </a:lnTo>
                      <a:lnTo>
                        <a:pt x="67" y="0"/>
                      </a:lnTo>
                      <a:lnTo>
                        <a:pt x="81" y="8"/>
                      </a:lnTo>
                      <a:lnTo>
                        <a:pt x="91" y="20"/>
                      </a:lnTo>
                      <a:lnTo>
                        <a:pt x="103" y="40"/>
                      </a:lnTo>
                      <a:lnTo>
                        <a:pt x="113" y="66"/>
                      </a:lnTo>
                      <a:lnTo>
                        <a:pt x="115" y="86"/>
                      </a:lnTo>
                      <a:lnTo>
                        <a:pt x="111" y="114"/>
                      </a:lnTo>
                      <a:lnTo>
                        <a:pt x="101" y="141"/>
                      </a:lnTo>
                      <a:lnTo>
                        <a:pt x="87" y="165"/>
                      </a:lnTo>
                      <a:lnTo>
                        <a:pt x="77" y="185"/>
                      </a:lnTo>
                      <a:lnTo>
                        <a:pt x="71" y="199"/>
                      </a:lnTo>
                      <a:lnTo>
                        <a:pt x="38" y="179"/>
                      </a:lnTo>
                      <a:lnTo>
                        <a:pt x="12" y="167"/>
                      </a:lnTo>
                      <a:lnTo>
                        <a:pt x="0" y="159"/>
                      </a:lnTo>
                    </a:path>
                  </a:pathLst>
                </a:custGeom>
                <a:noFill/>
                <a:ln w="1588">
                  <a:solidFill>
                    <a:srgbClr val="000000"/>
                  </a:solidFill>
                  <a:prstDash val="solid"/>
                  <a:round/>
                  <a:headEnd/>
                  <a:tailEnd/>
                </a:ln>
              </p:spPr>
              <p:txBody>
                <a:bodyPr/>
                <a:lstStyle/>
                <a:p>
                  <a:endParaRPr lang="en-US"/>
                </a:p>
              </p:txBody>
            </p:sp>
            <p:sp>
              <p:nvSpPr>
                <p:cNvPr id="431476" name="Freeform 372"/>
                <p:cNvSpPr>
                  <a:spLocks/>
                </p:cNvSpPr>
                <p:nvPr/>
              </p:nvSpPr>
              <p:spPr bwMode="auto">
                <a:xfrm>
                  <a:off x="4391" y="697"/>
                  <a:ext cx="6" cy="33"/>
                </a:xfrm>
                <a:custGeom>
                  <a:avLst/>
                  <a:gdLst/>
                  <a:ahLst/>
                  <a:cxnLst>
                    <a:cxn ang="0">
                      <a:pos x="4" y="66"/>
                    </a:cxn>
                    <a:cxn ang="0">
                      <a:pos x="8" y="54"/>
                    </a:cxn>
                    <a:cxn ang="0">
                      <a:pos x="10" y="48"/>
                    </a:cxn>
                    <a:cxn ang="0">
                      <a:pos x="12" y="46"/>
                    </a:cxn>
                    <a:cxn ang="0">
                      <a:pos x="12" y="42"/>
                    </a:cxn>
                    <a:cxn ang="0">
                      <a:pos x="12" y="32"/>
                    </a:cxn>
                    <a:cxn ang="0">
                      <a:pos x="12" y="20"/>
                    </a:cxn>
                    <a:cxn ang="0">
                      <a:pos x="12" y="10"/>
                    </a:cxn>
                    <a:cxn ang="0">
                      <a:pos x="12" y="2"/>
                    </a:cxn>
                    <a:cxn ang="0">
                      <a:pos x="12" y="0"/>
                    </a:cxn>
                    <a:cxn ang="0">
                      <a:pos x="10" y="0"/>
                    </a:cxn>
                    <a:cxn ang="0">
                      <a:pos x="8" y="2"/>
                    </a:cxn>
                    <a:cxn ang="0">
                      <a:pos x="6" y="6"/>
                    </a:cxn>
                    <a:cxn ang="0">
                      <a:pos x="4" y="10"/>
                    </a:cxn>
                    <a:cxn ang="0">
                      <a:pos x="2" y="16"/>
                    </a:cxn>
                    <a:cxn ang="0">
                      <a:pos x="2" y="24"/>
                    </a:cxn>
                    <a:cxn ang="0">
                      <a:pos x="2" y="28"/>
                    </a:cxn>
                    <a:cxn ang="0">
                      <a:pos x="2" y="34"/>
                    </a:cxn>
                    <a:cxn ang="0">
                      <a:pos x="4" y="44"/>
                    </a:cxn>
                    <a:cxn ang="0">
                      <a:pos x="4" y="52"/>
                    </a:cxn>
                    <a:cxn ang="0">
                      <a:pos x="2" y="60"/>
                    </a:cxn>
                    <a:cxn ang="0">
                      <a:pos x="0" y="64"/>
                    </a:cxn>
                    <a:cxn ang="0">
                      <a:pos x="4" y="66"/>
                    </a:cxn>
                  </a:cxnLst>
                  <a:rect l="0" t="0" r="r" b="b"/>
                  <a:pathLst>
                    <a:path w="12" h="66">
                      <a:moveTo>
                        <a:pt x="4" y="66"/>
                      </a:moveTo>
                      <a:lnTo>
                        <a:pt x="8" y="54"/>
                      </a:lnTo>
                      <a:lnTo>
                        <a:pt x="10" y="48"/>
                      </a:lnTo>
                      <a:lnTo>
                        <a:pt x="12" y="46"/>
                      </a:lnTo>
                      <a:lnTo>
                        <a:pt x="12" y="42"/>
                      </a:lnTo>
                      <a:lnTo>
                        <a:pt x="12" y="32"/>
                      </a:lnTo>
                      <a:lnTo>
                        <a:pt x="12" y="20"/>
                      </a:lnTo>
                      <a:lnTo>
                        <a:pt x="12" y="10"/>
                      </a:lnTo>
                      <a:lnTo>
                        <a:pt x="12" y="2"/>
                      </a:lnTo>
                      <a:lnTo>
                        <a:pt x="12" y="0"/>
                      </a:lnTo>
                      <a:lnTo>
                        <a:pt x="10" y="0"/>
                      </a:lnTo>
                      <a:lnTo>
                        <a:pt x="8" y="2"/>
                      </a:lnTo>
                      <a:lnTo>
                        <a:pt x="6" y="6"/>
                      </a:lnTo>
                      <a:lnTo>
                        <a:pt x="4" y="10"/>
                      </a:lnTo>
                      <a:lnTo>
                        <a:pt x="2" y="16"/>
                      </a:lnTo>
                      <a:lnTo>
                        <a:pt x="2" y="24"/>
                      </a:lnTo>
                      <a:lnTo>
                        <a:pt x="2" y="28"/>
                      </a:lnTo>
                      <a:lnTo>
                        <a:pt x="2" y="34"/>
                      </a:lnTo>
                      <a:lnTo>
                        <a:pt x="4" y="44"/>
                      </a:lnTo>
                      <a:lnTo>
                        <a:pt x="4" y="52"/>
                      </a:lnTo>
                      <a:lnTo>
                        <a:pt x="2" y="60"/>
                      </a:lnTo>
                      <a:lnTo>
                        <a:pt x="0" y="64"/>
                      </a:lnTo>
                      <a:lnTo>
                        <a:pt x="4" y="66"/>
                      </a:lnTo>
                      <a:close/>
                    </a:path>
                  </a:pathLst>
                </a:custGeom>
                <a:solidFill>
                  <a:srgbClr val="000000"/>
                </a:solidFill>
                <a:ln w="9525">
                  <a:noFill/>
                  <a:round/>
                  <a:headEnd/>
                  <a:tailEnd/>
                </a:ln>
              </p:spPr>
              <p:txBody>
                <a:bodyPr/>
                <a:lstStyle/>
                <a:p>
                  <a:endParaRPr lang="en-US"/>
                </a:p>
              </p:txBody>
            </p:sp>
            <p:sp>
              <p:nvSpPr>
                <p:cNvPr id="431477" name="Freeform 373"/>
                <p:cNvSpPr>
                  <a:spLocks/>
                </p:cNvSpPr>
                <p:nvPr/>
              </p:nvSpPr>
              <p:spPr bwMode="auto">
                <a:xfrm>
                  <a:off x="4391" y="697"/>
                  <a:ext cx="6" cy="33"/>
                </a:xfrm>
                <a:custGeom>
                  <a:avLst/>
                  <a:gdLst/>
                  <a:ahLst/>
                  <a:cxnLst>
                    <a:cxn ang="0">
                      <a:pos x="2" y="66"/>
                    </a:cxn>
                    <a:cxn ang="0">
                      <a:pos x="10" y="48"/>
                    </a:cxn>
                    <a:cxn ang="0">
                      <a:pos x="12" y="32"/>
                    </a:cxn>
                    <a:cxn ang="0">
                      <a:pos x="12" y="10"/>
                    </a:cxn>
                    <a:cxn ang="0">
                      <a:pos x="10" y="0"/>
                    </a:cxn>
                    <a:cxn ang="0">
                      <a:pos x="6" y="6"/>
                    </a:cxn>
                    <a:cxn ang="0">
                      <a:pos x="2" y="16"/>
                    </a:cxn>
                    <a:cxn ang="0">
                      <a:pos x="2" y="32"/>
                    </a:cxn>
                    <a:cxn ang="0">
                      <a:pos x="2" y="52"/>
                    </a:cxn>
                    <a:cxn ang="0">
                      <a:pos x="0" y="64"/>
                    </a:cxn>
                  </a:cxnLst>
                  <a:rect l="0" t="0" r="r" b="b"/>
                  <a:pathLst>
                    <a:path w="12" h="66">
                      <a:moveTo>
                        <a:pt x="2" y="66"/>
                      </a:moveTo>
                      <a:lnTo>
                        <a:pt x="10" y="48"/>
                      </a:lnTo>
                      <a:lnTo>
                        <a:pt x="12" y="32"/>
                      </a:lnTo>
                      <a:lnTo>
                        <a:pt x="12" y="10"/>
                      </a:lnTo>
                      <a:lnTo>
                        <a:pt x="10" y="0"/>
                      </a:lnTo>
                      <a:lnTo>
                        <a:pt x="6" y="6"/>
                      </a:lnTo>
                      <a:lnTo>
                        <a:pt x="2" y="16"/>
                      </a:lnTo>
                      <a:lnTo>
                        <a:pt x="2" y="32"/>
                      </a:lnTo>
                      <a:lnTo>
                        <a:pt x="2" y="52"/>
                      </a:lnTo>
                      <a:lnTo>
                        <a:pt x="0" y="64"/>
                      </a:lnTo>
                    </a:path>
                  </a:pathLst>
                </a:custGeom>
                <a:noFill/>
                <a:ln w="1588">
                  <a:solidFill>
                    <a:srgbClr val="000000"/>
                  </a:solidFill>
                  <a:prstDash val="solid"/>
                  <a:round/>
                  <a:headEnd/>
                  <a:tailEnd/>
                </a:ln>
              </p:spPr>
              <p:txBody>
                <a:bodyPr/>
                <a:lstStyle/>
                <a:p>
                  <a:endParaRPr lang="en-US"/>
                </a:p>
              </p:txBody>
            </p:sp>
            <p:sp>
              <p:nvSpPr>
                <p:cNvPr id="431478" name="Freeform 374"/>
                <p:cNvSpPr>
                  <a:spLocks/>
                </p:cNvSpPr>
                <p:nvPr/>
              </p:nvSpPr>
              <p:spPr bwMode="auto">
                <a:xfrm>
                  <a:off x="4332" y="689"/>
                  <a:ext cx="22" cy="33"/>
                </a:xfrm>
                <a:custGeom>
                  <a:avLst/>
                  <a:gdLst/>
                  <a:ahLst/>
                  <a:cxnLst>
                    <a:cxn ang="0">
                      <a:pos x="0" y="66"/>
                    </a:cxn>
                    <a:cxn ang="0">
                      <a:pos x="6" y="58"/>
                    </a:cxn>
                    <a:cxn ang="0">
                      <a:pos x="16" y="44"/>
                    </a:cxn>
                    <a:cxn ang="0">
                      <a:pos x="24" y="36"/>
                    </a:cxn>
                    <a:cxn ang="0">
                      <a:pos x="30" y="28"/>
                    </a:cxn>
                    <a:cxn ang="0">
                      <a:pos x="38" y="22"/>
                    </a:cxn>
                    <a:cxn ang="0">
                      <a:pos x="44" y="18"/>
                    </a:cxn>
                    <a:cxn ang="0">
                      <a:pos x="34" y="12"/>
                    </a:cxn>
                    <a:cxn ang="0">
                      <a:pos x="26" y="6"/>
                    </a:cxn>
                    <a:cxn ang="0">
                      <a:pos x="20" y="0"/>
                    </a:cxn>
                    <a:cxn ang="0">
                      <a:pos x="26" y="8"/>
                    </a:cxn>
                    <a:cxn ang="0">
                      <a:pos x="32" y="14"/>
                    </a:cxn>
                    <a:cxn ang="0">
                      <a:pos x="34" y="16"/>
                    </a:cxn>
                    <a:cxn ang="0">
                      <a:pos x="36" y="20"/>
                    </a:cxn>
                    <a:cxn ang="0">
                      <a:pos x="30" y="24"/>
                    </a:cxn>
                    <a:cxn ang="0">
                      <a:pos x="22" y="36"/>
                    </a:cxn>
                    <a:cxn ang="0">
                      <a:pos x="10" y="50"/>
                    </a:cxn>
                    <a:cxn ang="0">
                      <a:pos x="4" y="58"/>
                    </a:cxn>
                    <a:cxn ang="0">
                      <a:pos x="0" y="66"/>
                    </a:cxn>
                  </a:cxnLst>
                  <a:rect l="0" t="0" r="r" b="b"/>
                  <a:pathLst>
                    <a:path w="44" h="66">
                      <a:moveTo>
                        <a:pt x="0" y="66"/>
                      </a:moveTo>
                      <a:lnTo>
                        <a:pt x="6" y="58"/>
                      </a:lnTo>
                      <a:lnTo>
                        <a:pt x="16" y="44"/>
                      </a:lnTo>
                      <a:lnTo>
                        <a:pt x="24" y="36"/>
                      </a:lnTo>
                      <a:lnTo>
                        <a:pt x="30" y="28"/>
                      </a:lnTo>
                      <a:lnTo>
                        <a:pt x="38" y="22"/>
                      </a:lnTo>
                      <a:lnTo>
                        <a:pt x="44" y="18"/>
                      </a:lnTo>
                      <a:lnTo>
                        <a:pt x="34" y="12"/>
                      </a:lnTo>
                      <a:lnTo>
                        <a:pt x="26" y="6"/>
                      </a:lnTo>
                      <a:lnTo>
                        <a:pt x="20" y="0"/>
                      </a:lnTo>
                      <a:lnTo>
                        <a:pt x="26" y="8"/>
                      </a:lnTo>
                      <a:lnTo>
                        <a:pt x="32" y="14"/>
                      </a:lnTo>
                      <a:lnTo>
                        <a:pt x="34" y="16"/>
                      </a:lnTo>
                      <a:lnTo>
                        <a:pt x="36" y="20"/>
                      </a:lnTo>
                      <a:lnTo>
                        <a:pt x="30" y="24"/>
                      </a:lnTo>
                      <a:lnTo>
                        <a:pt x="22" y="36"/>
                      </a:lnTo>
                      <a:lnTo>
                        <a:pt x="10" y="50"/>
                      </a:lnTo>
                      <a:lnTo>
                        <a:pt x="4" y="58"/>
                      </a:lnTo>
                      <a:lnTo>
                        <a:pt x="0" y="66"/>
                      </a:lnTo>
                      <a:close/>
                    </a:path>
                  </a:pathLst>
                </a:custGeom>
                <a:solidFill>
                  <a:srgbClr val="EBEBEB"/>
                </a:solidFill>
                <a:ln w="9525">
                  <a:noFill/>
                  <a:round/>
                  <a:headEnd/>
                  <a:tailEnd/>
                </a:ln>
              </p:spPr>
              <p:txBody>
                <a:bodyPr/>
                <a:lstStyle/>
                <a:p>
                  <a:endParaRPr lang="en-US"/>
                </a:p>
              </p:txBody>
            </p:sp>
            <p:sp>
              <p:nvSpPr>
                <p:cNvPr id="431479" name="Freeform 375"/>
                <p:cNvSpPr>
                  <a:spLocks/>
                </p:cNvSpPr>
                <p:nvPr/>
              </p:nvSpPr>
              <p:spPr bwMode="auto">
                <a:xfrm>
                  <a:off x="4332" y="689"/>
                  <a:ext cx="22" cy="33"/>
                </a:xfrm>
                <a:custGeom>
                  <a:avLst/>
                  <a:gdLst/>
                  <a:ahLst/>
                  <a:cxnLst>
                    <a:cxn ang="0">
                      <a:pos x="0" y="66"/>
                    </a:cxn>
                    <a:cxn ang="0">
                      <a:pos x="16" y="42"/>
                    </a:cxn>
                    <a:cxn ang="0">
                      <a:pos x="30" y="28"/>
                    </a:cxn>
                    <a:cxn ang="0">
                      <a:pos x="44" y="18"/>
                    </a:cxn>
                    <a:cxn ang="0">
                      <a:pos x="20" y="0"/>
                    </a:cxn>
                  </a:cxnLst>
                  <a:rect l="0" t="0" r="r" b="b"/>
                  <a:pathLst>
                    <a:path w="44" h="66">
                      <a:moveTo>
                        <a:pt x="0" y="66"/>
                      </a:moveTo>
                      <a:lnTo>
                        <a:pt x="16" y="42"/>
                      </a:lnTo>
                      <a:lnTo>
                        <a:pt x="30" y="28"/>
                      </a:lnTo>
                      <a:lnTo>
                        <a:pt x="44" y="18"/>
                      </a:lnTo>
                      <a:lnTo>
                        <a:pt x="20" y="0"/>
                      </a:lnTo>
                    </a:path>
                  </a:pathLst>
                </a:custGeom>
                <a:noFill/>
                <a:ln w="1588">
                  <a:solidFill>
                    <a:srgbClr val="000000"/>
                  </a:solidFill>
                  <a:prstDash val="solid"/>
                  <a:round/>
                  <a:headEnd/>
                  <a:tailEnd/>
                </a:ln>
              </p:spPr>
              <p:txBody>
                <a:bodyPr/>
                <a:lstStyle/>
                <a:p>
                  <a:endParaRPr lang="en-US"/>
                </a:p>
              </p:txBody>
            </p:sp>
            <p:sp>
              <p:nvSpPr>
                <p:cNvPr id="431480" name="Freeform 376"/>
                <p:cNvSpPr>
                  <a:spLocks/>
                </p:cNvSpPr>
                <p:nvPr/>
              </p:nvSpPr>
              <p:spPr bwMode="auto">
                <a:xfrm>
                  <a:off x="4387" y="646"/>
                  <a:ext cx="30" cy="151"/>
                </a:xfrm>
                <a:custGeom>
                  <a:avLst/>
                  <a:gdLst/>
                  <a:ahLst/>
                  <a:cxnLst>
                    <a:cxn ang="0">
                      <a:pos x="44" y="0"/>
                    </a:cxn>
                    <a:cxn ang="0">
                      <a:pos x="56" y="8"/>
                    </a:cxn>
                    <a:cxn ang="0">
                      <a:pos x="58" y="10"/>
                    </a:cxn>
                    <a:cxn ang="0">
                      <a:pos x="60" y="12"/>
                    </a:cxn>
                    <a:cxn ang="0">
                      <a:pos x="60" y="14"/>
                    </a:cxn>
                    <a:cxn ang="0">
                      <a:pos x="60" y="18"/>
                    </a:cxn>
                    <a:cxn ang="0">
                      <a:pos x="60" y="22"/>
                    </a:cxn>
                    <a:cxn ang="0">
                      <a:pos x="60" y="189"/>
                    </a:cxn>
                    <a:cxn ang="0">
                      <a:pos x="60" y="301"/>
                    </a:cxn>
                    <a:cxn ang="0">
                      <a:pos x="58" y="301"/>
                    </a:cxn>
                    <a:cxn ang="0">
                      <a:pos x="52" y="301"/>
                    </a:cxn>
                    <a:cxn ang="0">
                      <a:pos x="32" y="301"/>
                    </a:cxn>
                    <a:cxn ang="0">
                      <a:pos x="2" y="301"/>
                    </a:cxn>
                    <a:cxn ang="0">
                      <a:pos x="0" y="299"/>
                    </a:cxn>
                    <a:cxn ang="0">
                      <a:pos x="0" y="295"/>
                    </a:cxn>
                    <a:cxn ang="0">
                      <a:pos x="0" y="291"/>
                    </a:cxn>
                    <a:cxn ang="0">
                      <a:pos x="0" y="283"/>
                    </a:cxn>
                    <a:cxn ang="0">
                      <a:pos x="4" y="265"/>
                    </a:cxn>
                    <a:cxn ang="0">
                      <a:pos x="8" y="243"/>
                    </a:cxn>
                    <a:cxn ang="0">
                      <a:pos x="14" y="223"/>
                    </a:cxn>
                    <a:cxn ang="0">
                      <a:pos x="20" y="205"/>
                    </a:cxn>
                    <a:cxn ang="0">
                      <a:pos x="24" y="189"/>
                    </a:cxn>
                    <a:cxn ang="0">
                      <a:pos x="34" y="133"/>
                    </a:cxn>
                    <a:cxn ang="0">
                      <a:pos x="40" y="95"/>
                    </a:cxn>
                    <a:cxn ang="0">
                      <a:pos x="44" y="71"/>
                    </a:cxn>
                    <a:cxn ang="0">
                      <a:pos x="48" y="38"/>
                    </a:cxn>
                    <a:cxn ang="0">
                      <a:pos x="48" y="18"/>
                    </a:cxn>
                    <a:cxn ang="0">
                      <a:pos x="46" y="8"/>
                    </a:cxn>
                    <a:cxn ang="0">
                      <a:pos x="44" y="0"/>
                    </a:cxn>
                  </a:cxnLst>
                  <a:rect l="0" t="0" r="r" b="b"/>
                  <a:pathLst>
                    <a:path w="60" h="301">
                      <a:moveTo>
                        <a:pt x="44" y="0"/>
                      </a:moveTo>
                      <a:lnTo>
                        <a:pt x="56" y="8"/>
                      </a:lnTo>
                      <a:lnTo>
                        <a:pt x="58" y="10"/>
                      </a:lnTo>
                      <a:lnTo>
                        <a:pt x="60" y="12"/>
                      </a:lnTo>
                      <a:lnTo>
                        <a:pt x="60" y="14"/>
                      </a:lnTo>
                      <a:lnTo>
                        <a:pt x="60" y="18"/>
                      </a:lnTo>
                      <a:lnTo>
                        <a:pt x="60" y="22"/>
                      </a:lnTo>
                      <a:lnTo>
                        <a:pt x="60" y="189"/>
                      </a:lnTo>
                      <a:lnTo>
                        <a:pt x="60" y="301"/>
                      </a:lnTo>
                      <a:lnTo>
                        <a:pt x="58" y="301"/>
                      </a:lnTo>
                      <a:lnTo>
                        <a:pt x="52" y="301"/>
                      </a:lnTo>
                      <a:lnTo>
                        <a:pt x="32" y="301"/>
                      </a:lnTo>
                      <a:lnTo>
                        <a:pt x="2" y="301"/>
                      </a:lnTo>
                      <a:lnTo>
                        <a:pt x="0" y="299"/>
                      </a:lnTo>
                      <a:lnTo>
                        <a:pt x="0" y="295"/>
                      </a:lnTo>
                      <a:lnTo>
                        <a:pt x="0" y="291"/>
                      </a:lnTo>
                      <a:lnTo>
                        <a:pt x="0" y="283"/>
                      </a:lnTo>
                      <a:lnTo>
                        <a:pt x="4" y="265"/>
                      </a:lnTo>
                      <a:lnTo>
                        <a:pt x="8" y="243"/>
                      </a:lnTo>
                      <a:lnTo>
                        <a:pt x="14" y="223"/>
                      </a:lnTo>
                      <a:lnTo>
                        <a:pt x="20" y="205"/>
                      </a:lnTo>
                      <a:lnTo>
                        <a:pt x="24" y="189"/>
                      </a:lnTo>
                      <a:lnTo>
                        <a:pt x="34" y="133"/>
                      </a:lnTo>
                      <a:lnTo>
                        <a:pt x="40" y="95"/>
                      </a:lnTo>
                      <a:lnTo>
                        <a:pt x="44" y="71"/>
                      </a:lnTo>
                      <a:lnTo>
                        <a:pt x="48" y="38"/>
                      </a:lnTo>
                      <a:lnTo>
                        <a:pt x="48" y="18"/>
                      </a:lnTo>
                      <a:lnTo>
                        <a:pt x="46" y="8"/>
                      </a:lnTo>
                      <a:lnTo>
                        <a:pt x="44" y="0"/>
                      </a:lnTo>
                      <a:close/>
                    </a:path>
                  </a:pathLst>
                </a:custGeom>
                <a:solidFill>
                  <a:srgbClr val="B3997F"/>
                </a:solidFill>
                <a:ln w="9525">
                  <a:noFill/>
                  <a:round/>
                  <a:headEnd/>
                  <a:tailEnd/>
                </a:ln>
              </p:spPr>
              <p:txBody>
                <a:bodyPr/>
                <a:lstStyle/>
                <a:p>
                  <a:endParaRPr lang="en-US"/>
                </a:p>
              </p:txBody>
            </p:sp>
            <p:sp>
              <p:nvSpPr>
                <p:cNvPr id="431481" name="Freeform 377"/>
                <p:cNvSpPr>
                  <a:spLocks/>
                </p:cNvSpPr>
                <p:nvPr/>
              </p:nvSpPr>
              <p:spPr bwMode="auto">
                <a:xfrm>
                  <a:off x="4387" y="646"/>
                  <a:ext cx="30" cy="151"/>
                </a:xfrm>
                <a:custGeom>
                  <a:avLst/>
                  <a:gdLst/>
                  <a:ahLst/>
                  <a:cxnLst>
                    <a:cxn ang="0">
                      <a:pos x="44" y="0"/>
                    </a:cxn>
                    <a:cxn ang="0">
                      <a:pos x="60" y="12"/>
                    </a:cxn>
                    <a:cxn ang="0">
                      <a:pos x="60" y="22"/>
                    </a:cxn>
                    <a:cxn ang="0">
                      <a:pos x="60" y="301"/>
                    </a:cxn>
                    <a:cxn ang="0">
                      <a:pos x="2" y="301"/>
                    </a:cxn>
                    <a:cxn ang="0">
                      <a:pos x="0" y="295"/>
                    </a:cxn>
                    <a:cxn ang="0">
                      <a:pos x="0" y="283"/>
                    </a:cxn>
                    <a:cxn ang="0">
                      <a:pos x="8" y="243"/>
                    </a:cxn>
                    <a:cxn ang="0">
                      <a:pos x="24" y="189"/>
                    </a:cxn>
                    <a:cxn ang="0">
                      <a:pos x="44" y="69"/>
                    </a:cxn>
                    <a:cxn ang="0">
                      <a:pos x="48" y="38"/>
                    </a:cxn>
                    <a:cxn ang="0">
                      <a:pos x="48" y="18"/>
                    </a:cxn>
                    <a:cxn ang="0">
                      <a:pos x="44" y="0"/>
                    </a:cxn>
                  </a:cxnLst>
                  <a:rect l="0" t="0" r="r" b="b"/>
                  <a:pathLst>
                    <a:path w="60" h="301">
                      <a:moveTo>
                        <a:pt x="44" y="0"/>
                      </a:moveTo>
                      <a:lnTo>
                        <a:pt x="60" y="12"/>
                      </a:lnTo>
                      <a:lnTo>
                        <a:pt x="60" y="22"/>
                      </a:lnTo>
                      <a:lnTo>
                        <a:pt x="60" y="301"/>
                      </a:lnTo>
                      <a:lnTo>
                        <a:pt x="2" y="301"/>
                      </a:lnTo>
                      <a:lnTo>
                        <a:pt x="0" y="295"/>
                      </a:lnTo>
                      <a:lnTo>
                        <a:pt x="0" y="283"/>
                      </a:lnTo>
                      <a:lnTo>
                        <a:pt x="8" y="243"/>
                      </a:lnTo>
                      <a:lnTo>
                        <a:pt x="24" y="189"/>
                      </a:lnTo>
                      <a:lnTo>
                        <a:pt x="44" y="69"/>
                      </a:lnTo>
                      <a:lnTo>
                        <a:pt x="48" y="38"/>
                      </a:lnTo>
                      <a:lnTo>
                        <a:pt x="48" y="18"/>
                      </a:lnTo>
                      <a:lnTo>
                        <a:pt x="44" y="0"/>
                      </a:lnTo>
                    </a:path>
                  </a:pathLst>
                </a:custGeom>
                <a:noFill/>
                <a:ln w="1588">
                  <a:solidFill>
                    <a:srgbClr val="000000"/>
                  </a:solidFill>
                  <a:prstDash val="solid"/>
                  <a:round/>
                  <a:headEnd/>
                  <a:tailEnd/>
                </a:ln>
              </p:spPr>
              <p:txBody>
                <a:bodyPr/>
                <a:lstStyle/>
                <a:p>
                  <a:endParaRPr lang="en-US"/>
                </a:p>
              </p:txBody>
            </p:sp>
            <p:sp>
              <p:nvSpPr>
                <p:cNvPr id="431482" name="Freeform 378"/>
                <p:cNvSpPr>
                  <a:spLocks/>
                </p:cNvSpPr>
                <p:nvPr/>
              </p:nvSpPr>
              <p:spPr bwMode="auto">
                <a:xfrm>
                  <a:off x="4233" y="747"/>
                  <a:ext cx="127" cy="50"/>
                </a:xfrm>
                <a:custGeom>
                  <a:avLst/>
                  <a:gdLst/>
                  <a:ahLst/>
                  <a:cxnLst>
                    <a:cxn ang="0">
                      <a:pos x="255" y="100"/>
                    </a:cxn>
                    <a:cxn ang="0">
                      <a:pos x="241" y="58"/>
                    </a:cxn>
                    <a:cxn ang="0">
                      <a:pos x="229" y="24"/>
                    </a:cxn>
                    <a:cxn ang="0">
                      <a:pos x="219" y="0"/>
                    </a:cxn>
                    <a:cxn ang="0">
                      <a:pos x="195" y="14"/>
                    </a:cxn>
                    <a:cxn ang="0">
                      <a:pos x="167" y="28"/>
                    </a:cxn>
                    <a:cxn ang="0">
                      <a:pos x="101" y="58"/>
                    </a:cxn>
                    <a:cxn ang="0">
                      <a:pos x="40" y="84"/>
                    </a:cxn>
                    <a:cxn ang="0">
                      <a:pos x="0" y="100"/>
                    </a:cxn>
                    <a:cxn ang="0">
                      <a:pos x="255" y="100"/>
                    </a:cxn>
                  </a:cxnLst>
                  <a:rect l="0" t="0" r="r" b="b"/>
                  <a:pathLst>
                    <a:path w="255" h="100">
                      <a:moveTo>
                        <a:pt x="255" y="100"/>
                      </a:moveTo>
                      <a:lnTo>
                        <a:pt x="241" y="58"/>
                      </a:lnTo>
                      <a:lnTo>
                        <a:pt x="229" y="24"/>
                      </a:lnTo>
                      <a:lnTo>
                        <a:pt x="219" y="0"/>
                      </a:lnTo>
                      <a:lnTo>
                        <a:pt x="195" y="14"/>
                      </a:lnTo>
                      <a:lnTo>
                        <a:pt x="167" y="28"/>
                      </a:lnTo>
                      <a:lnTo>
                        <a:pt x="101" y="58"/>
                      </a:lnTo>
                      <a:lnTo>
                        <a:pt x="40" y="84"/>
                      </a:lnTo>
                      <a:lnTo>
                        <a:pt x="0" y="100"/>
                      </a:lnTo>
                      <a:lnTo>
                        <a:pt x="255" y="100"/>
                      </a:lnTo>
                      <a:close/>
                    </a:path>
                  </a:pathLst>
                </a:custGeom>
                <a:solidFill>
                  <a:srgbClr val="FFF3B3"/>
                </a:solidFill>
                <a:ln w="9525">
                  <a:noFill/>
                  <a:round/>
                  <a:headEnd/>
                  <a:tailEnd/>
                </a:ln>
              </p:spPr>
              <p:txBody>
                <a:bodyPr/>
                <a:lstStyle/>
                <a:p>
                  <a:endParaRPr lang="en-US"/>
                </a:p>
              </p:txBody>
            </p:sp>
            <p:sp>
              <p:nvSpPr>
                <p:cNvPr id="431483" name="Freeform 379"/>
                <p:cNvSpPr>
                  <a:spLocks/>
                </p:cNvSpPr>
                <p:nvPr/>
              </p:nvSpPr>
              <p:spPr bwMode="auto">
                <a:xfrm>
                  <a:off x="4233" y="747"/>
                  <a:ext cx="127" cy="50"/>
                </a:xfrm>
                <a:custGeom>
                  <a:avLst/>
                  <a:gdLst/>
                  <a:ahLst/>
                  <a:cxnLst>
                    <a:cxn ang="0">
                      <a:pos x="255" y="100"/>
                    </a:cxn>
                    <a:cxn ang="0">
                      <a:pos x="241" y="56"/>
                    </a:cxn>
                    <a:cxn ang="0">
                      <a:pos x="219" y="0"/>
                    </a:cxn>
                    <a:cxn ang="0">
                      <a:pos x="167" y="28"/>
                    </a:cxn>
                    <a:cxn ang="0">
                      <a:pos x="101" y="58"/>
                    </a:cxn>
                    <a:cxn ang="0">
                      <a:pos x="0" y="100"/>
                    </a:cxn>
                  </a:cxnLst>
                  <a:rect l="0" t="0" r="r" b="b"/>
                  <a:pathLst>
                    <a:path w="255" h="100">
                      <a:moveTo>
                        <a:pt x="255" y="100"/>
                      </a:moveTo>
                      <a:lnTo>
                        <a:pt x="241" y="56"/>
                      </a:lnTo>
                      <a:lnTo>
                        <a:pt x="219" y="0"/>
                      </a:lnTo>
                      <a:lnTo>
                        <a:pt x="167" y="28"/>
                      </a:lnTo>
                      <a:lnTo>
                        <a:pt x="101" y="58"/>
                      </a:lnTo>
                      <a:lnTo>
                        <a:pt x="0" y="100"/>
                      </a:lnTo>
                    </a:path>
                  </a:pathLst>
                </a:custGeom>
                <a:noFill/>
                <a:ln w="1588">
                  <a:solidFill>
                    <a:srgbClr val="000000"/>
                  </a:solidFill>
                  <a:prstDash val="solid"/>
                  <a:round/>
                  <a:headEnd/>
                  <a:tailEnd/>
                </a:ln>
              </p:spPr>
              <p:txBody>
                <a:bodyPr/>
                <a:lstStyle/>
                <a:p>
                  <a:endParaRPr lang="en-US"/>
                </a:p>
              </p:txBody>
            </p:sp>
            <p:sp>
              <p:nvSpPr>
                <p:cNvPr id="431484" name="Freeform 380"/>
                <p:cNvSpPr>
                  <a:spLocks/>
                </p:cNvSpPr>
                <p:nvPr/>
              </p:nvSpPr>
              <p:spPr bwMode="auto">
                <a:xfrm>
                  <a:off x="4277" y="751"/>
                  <a:ext cx="32" cy="17"/>
                </a:xfrm>
                <a:custGeom>
                  <a:avLst/>
                  <a:gdLst/>
                  <a:ahLst/>
                  <a:cxnLst>
                    <a:cxn ang="0">
                      <a:pos x="58" y="22"/>
                    </a:cxn>
                    <a:cxn ang="0">
                      <a:pos x="54" y="20"/>
                    </a:cxn>
                    <a:cxn ang="0">
                      <a:pos x="48" y="16"/>
                    </a:cxn>
                    <a:cxn ang="0">
                      <a:pos x="34" y="8"/>
                    </a:cxn>
                    <a:cxn ang="0">
                      <a:pos x="18" y="2"/>
                    </a:cxn>
                    <a:cxn ang="0">
                      <a:pos x="12" y="0"/>
                    </a:cxn>
                    <a:cxn ang="0">
                      <a:pos x="10" y="4"/>
                    </a:cxn>
                    <a:cxn ang="0">
                      <a:pos x="8" y="8"/>
                    </a:cxn>
                    <a:cxn ang="0">
                      <a:pos x="4" y="8"/>
                    </a:cxn>
                    <a:cxn ang="0">
                      <a:pos x="0" y="8"/>
                    </a:cxn>
                    <a:cxn ang="0">
                      <a:pos x="10" y="14"/>
                    </a:cxn>
                    <a:cxn ang="0">
                      <a:pos x="26" y="24"/>
                    </a:cxn>
                    <a:cxn ang="0">
                      <a:pos x="42" y="32"/>
                    </a:cxn>
                    <a:cxn ang="0">
                      <a:pos x="48" y="34"/>
                    </a:cxn>
                    <a:cxn ang="0">
                      <a:pos x="50" y="34"/>
                    </a:cxn>
                    <a:cxn ang="0">
                      <a:pos x="64" y="26"/>
                    </a:cxn>
                    <a:cxn ang="0">
                      <a:pos x="58" y="22"/>
                    </a:cxn>
                  </a:cxnLst>
                  <a:rect l="0" t="0" r="r" b="b"/>
                  <a:pathLst>
                    <a:path w="64" h="34">
                      <a:moveTo>
                        <a:pt x="58" y="22"/>
                      </a:moveTo>
                      <a:lnTo>
                        <a:pt x="54" y="20"/>
                      </a:lnTo>
                      <a:lnTo>
                        <a:pt x="48" y="16"/>
                      </a:lnTo>
                      <a:lnTo>
                        <a:pt x="34" y="8"/>
                      </a:lnTo>
                      <a:lnTo>
                        <a:pt x="18" y="2"/>
                      </a:lnTo>
                      <a:lnTo>
                        <a:pt x="12" y="0"/>
                      </a:lnTo>
                      <a:lnTo>
                        <a:pt x="10" y="4"/>
                      </a:lnTo>
                      <a:lnTo>
                        <a:pt x="8" y="8"/>
                      </a:lnTo>
                      <a:lnTo>
                        <a:pt x="4" y="8"/>
                      </a:lnTo>
                      <a:lnTo>
                        <a:pt x="0" y="8"/>
                      </a:lnTo>
                      <a:lnTo>
                        <a:pt x="10" y="14"/>
                      </a:lnTo>
                      <a:lnTo>
                        <a:pt x="26" y="24"/>
                      </a:lnTo>
                      <a:lnTo>
                        <a:pt x="42" y="32"/>
                      </a:lnTo>
                      <a:lnTo>
                        <a:pt x="48" y="34"/>
                      </a:lnTo>
                      <a:lnTo>
                        <a:pt x="50" y="34"/>
                      </a:lnTo>
                      <a:lnTo>
                        <a:pt x="64" y="26"/>
                      </a:lnTo>
                      <a:lnTo>
                        <a:pt x="58" y="22"/>
                      </a:lnTo>
                      <a:close/>
                    </a:path>
                  </a:pathLst>
                </a:custGeom>
                <a:solidFill>
                  <a:srgbClr val="FFFFFF"/>
                </a:solidFill>
                <a:ln w="9525">
                  <a:noFill/>
                  <a:round/>
                  <a:headEnd/>
                  <a:tailEnd/>
                </a:ln>
              </p:spPr>
              <p:txBody>
                <a:bodyPr/>
                <a:lstStyle/>
                <a:p>
                  <a:endParaRPr lang="en-US"/>
                </a:p>
              </p:txBody>
            </p:sp>
            <p:sp>
              <p:nvSpPr>
                <p:cNvPr id="431485" name="Freeform 381"/>
                <p:cNvSpPr>
                  <a:spLocks/>
                </p:cNvSpPr>
                <p:nvPr/>
              </p:nvSpPr>
              <p:spPr bwMode="auto">
                <a:xfrm>
                  <a:off x="4355" y="782"/>
                  <a:ext cx="9" cy="13"/>
                </a:xfrm>
                <a:custGeom>
                  <a:avLst/>
                  <a:gdLst/>
                  <a:ahLst/>
                  <a:cxnLst>
                    <a:cxn ang="0">
                      <a:pos x="8" y="22"/>
                    </a:cxn>
                    <a:cxn ang="0">
                      <a:pos x="12" y="26"/>
                    </a:cxn>
                    <a:cxn ang="0">
                      <a:pos x="16" y="26"/>
                    </a:cxn>
                    <a:cxn ang="0">
                      <a:pos x="18" y="16"/>
                    </a:cxn>
                    <a:cxn ang="0">
                      <a:pos x="16" y="12"/>
                    </a:cxn>
                    <a:cxn ang="0">
                      <a:pos x="16" y="10"/>
                    </a:cxn>
                    <a:cxn ang="0">
                      <a:pos x="14" y="8"/>
                    </a:cxn>
                    <a:cxn ang="0">
                      <a:pos x="0" y="0"/>
                    </a:cxn>
                    <a:cxn ang="0">
                      <a:pos x="8" y="22"/>
                    </a:cxn>
                  </a:cxnLst>
                  <a:rect l="0" t="0" r="r" b="b"/>
                  <a:pathLst>
                    <a:path w="18" h="26">
                      <a:moveTo>
                        <a:pt x="8" y="22"/>
                      </a:moveTo>
                      <a:lnTo>
                        <a:pt x="12" y="26"/>
                      </a:lnTo>
                      <a:lnTo>
                        <a:pt x="16" y="26"/>
                      </a:lnTo>
                      <a:lnTo>
                        <a:pt x="18" y="16"/>
                      </a:lnTo>
                      <a:lnTo>
                        <a:pt x="16" y="12"/>
                      </a:lnTo>
                      <a:lnTo>
                        <a:pt x="16" y="10"/>
                      </a:lnTo>
                      <a:lnTo>
                        <a:pt x="14" y="8"/>
                      </a:lnTo>
                      <a:lnTo>
                        <a:pt x="0" y="0"/>
                      </a:lnTo>
                      <a:lnTo>
                        <a:pt x="8" y="22"/>
                      </a:lnTo>
                      <a:close/>
                    </a:path>
                  </a:pathLst>
                </a:custGeom>
                <a:solidFill>
                  <a:srgbClr val="FFFFFF"/>
                </a:solidFill>
                <a:ln w="9525">
                  <a:noFill/>
                  <a:round/>
                  <a:headEnd/>
                  <a:tailEnd/>
                </a:ln>
              </p:spPr>
              <p:txBody>
                <a:bodyPr/>
                <a:lstStyle/>
                <a:p>
                  <a:endParaRPr lang="en-US"/>
                </a:p>
              </p:txBody>
            </p:sp>
            <p:sp>
              <p:nvSpPr>
                <p:cNvPr id="431486" name="Freeform 382"/>
                <p:cNvSpPr>
                  <a:spLocks/>
                </p:cNvSpPr>
                <p:nvPr/>
              </p:nvSpPr>
              <p:spPr bwMode="auto">
                <a:xfrm>
                  <a:off x="4196" y="655"/>
                  <a:ext cx="221" cy="142"/>
                </a:xfrm>
                <a:custGeom>
                  <a:avLst/>
                  <a:gdLst/>
                  <a:ahLst/>
                  <a:cxnLst>
                    <a:cxn ang="0">
                      <a:pos x="442" y="0"/>
                    </a:cxn>
                    <a:cxn ang="0">
                      <a:pos x="442" y="283"/>
                    </a:cxn>
                    <a:cxn ang="0">
                      <a:pos x="0" y="283"/>
                    </a:cxn>
                  </a:cxnLst>
                  <a:rect l="0" t="0" r="r" b="b"/>
                  <a:pathLst>
                    <a:path w="442" h="283">
                      <a:moveTo>
                        <a:pt x="442" y="0"/>
                      </a:moveTo>
                      <a:lnTo>
                        <a:pt x="442" y="283"/>
                      </a:lnTo>
                      <a:lnTo>
                        <a:pt x="0" y="283"/>
                      </a:lnTo>
                    </a:path>
                  </a:pathLst>
                </a:custGeom>
                <a:noFill/>
                <a:ln w="1588">
                  <a:solidFill>
                    <a:srgbClr val="000000"/>
                  </a:solidFill>
                  <a:prstDash val="solid"/>
                  <a:round/>
                  <a:headEnd/>
                  <a:tailEnd/>
                </a:ln>
              </p:spPr>
              <p:txBody>
                <a:bodyPr/>
                <a:lstStyle/>
                <a:p>
                  <a:endParaRPr lang="en-US"/>
                </a:p>
              </p:txBody>
            </p:sp>
          </p:grpSp>
          <p:sp>
            <p:nvSpPr>
              <p:cNvPr id="431487" name="Text Box 383"/>
              <p:cNvSpPr txBox="1">
                <a:spLocks noChangeArrowheads="1"/>
              </p:cNvSpPr>
              <p:nvPr/>
            </p:nvSpPr>
            <p:spPr bwMode="auto">
              <a:xfrm>
                <a:off x="2000" y="2792"/>
                <a:ext cx="712" cy="419"/>
              </a:xfrm>
              <a:prstGeom prst="rect">
                <a:avLst/>
              </a:prstGeom>
              <a:noFill/>
              <a:ln w="9525">
                <a:noFill/>
                <a:miter lim="800000"/>
                <a:headEnd/>
                <a:tailEnd/>
              </a:ln>
              <a:effectLst/>
            </p:spPr>
            <p:txBody>
              <a:bodyPr>
                <a:spAutoFit/>
              </a:bodyPr>
              <a:lstStyle/>
              <a:p>
                <a:pPr algn="l"/>
                <a:r>
                  <a:rPr lang="en-US" sz="1000" b="1">
                    <a:solidFill>
                      <a:schemeClr val="bg1"/>
                    </a:solidFill>
                  </a:rPr>
                  <a:t>Reliability</a:t>
                </a:r>
              </a:p>
              <a:p>
                <a:pPr algn="l"/>
                <a:r>
                  <a:rPr lang="en-US" sz="1000" b="1">
                    <a:solidFill>
                      <a:schemeClr val="bg1"/>
                    </a:solidFill>
                  </a:rPr>
                  <a:t>Engineer</a:t>
                </a:r>
              </a:p>
              <a:p>
                <a:endParaRPr lang="en-US" sz="1000" b="1">
                  <a:solidFill>
                    <a:schemeClr val="bg1"/>
                  </a:solidFill>
                </a:endParaRPr>
              </a:p>
            </p:txBody>
          </p:sp>
        </p:grpSp>
        <p:grpSp>
          <p:nvGrpSpPr>
            <p:cNvPr id="14" name="Group 384"/>
            <p:cNvGrpSpPr>
              <a:grpSpLocks/>
            </p:cNvGrpSpPr>
            <p:nvPr/>
          </p:nvGrpSpPr>
          <p:grpSpPr bwMode="auto">
            <a:xfrm>
              <a:off x="2858" y="2357"/>
              <a:ext cx="628" cy="576"/>
              <a:chOff x="3227" y="1616"/>
              <a:chExt cx="661" cy="699"/>
            </a:xfrm>
          </p:grpSpPr>
          <p:sp>
            <p:nvSpPr>
              <p:cNvPr id="431489" name="Rectangle 385"/>
              <p:cNvSpPr>
                <a:spLocks noChangeArrowheads="1"/>
              </p:cNvSpPr>
              <p:nvPr/>
            </p:nvSpPr>
            <p:spPr bwMode="auto">
              <a:xfrm>
                <a:off x="3444" y="1966"/>
                <a:ext cx="70" cy="2"/>
              </a:xfrm>
              <a:prstGeom prst="rect">
                <a:avLst/>
              </a:prstGeom>
              <a:solidFill>
                <a:srgbClr val="000000"/>
              </a:solidFill>
              <a:ln w="9525">
                <a:noFill/>
                <a:miter lim="800000"/>
                <a:headEnd/>
                <a:tailEnd/>
              </a:ln>
            </p:spPr>
            <p:txBody>
              <a:bodyPr/>
              <a:lstStyle/>
              <a:p>
                <a:endParaRPr lang="en-US"/>
              </a:p>
            </p:txBody>
          </p:sp>
          <p:sp>
            <p:nvSpPr>
              <p:cNvPr id="431490" name="Rectangle 386"/>
              <p:cNvSpPr>
                <a:spLocks noChangeArrowheads="1"/>
              </p:cNvSpPr>
              <p:nvPr/>
            </p:nvSpPr>
            <p:spPr bwMode="auto">
              <a:xfrm>
                <a:off x="3444" y="1969"/>
                <a:ext cx="71" cy="3"/>
              </a:xfrm>
              <a:prstGeom prst="rect">
                <a:avLst/>
              </a:prstGeom>
              <a:solidFill>
                <a:srgbClr val="000000"/>
              </a:solidFill>
              <a:ln w="9525">
                <a:noFill/>
                <a:miter lim="800000"/>
                <a:headEnd/>
                <a:tailEnd/>
              </a:ln>
            </p:spPr>
            <p:txBody>
              <a:bodyPr/>
              <a:lstStyle/>
              <a:p>
                <a:endParaRPr lang="en-US"/>
              </a:p>
            </p:txBody>
          </p:sp>
          <p:sp>
            <p:nvSpPr>
              <p:cNvPr id="431491" name="Rectangle 387"/>
              <p:cNvSpPr>
                <a:spLocks noChangeArrowheads="1"/>
              </p:cNvSpPr>
              <p:nvPr/>
            </p:nvSpPr>
            <p:spPr bwMode="auto">
              <a:xfrm>
                <a:off x="3445" y="1986"/>
                <a:ext cx="70" cy="3"/>
              </a:xfrm>
              <a:prstGeom prst="rect">
                <a:avLst/>
              </a:prstGeom>
              <a:solidFill>
                <a:srgbClr val="000000"/>
              </a:solidFill>
              <a:ln w="9525">
                <a:noFill/>
                <a:miter lim="800000"/>
                <a:headEnd/>
                <a:tailEnd/>
              </a:ln>
            </p:spPr>
            <p:txBody>
              <a:bodyPr/>
              <a:lstStyle/>
              <a:p>
                <a:endParaRPr lang="en-US"/>
              </a:p>
            </p:txBody>
          </p:sp>
          <p:sp>
            <p:nvSpPr>
              <p:cNvPr id="431492" name="Rectangle 388"/>
              <p:cNvSpPr>
                <a:spLocks noChangeArrowheads="1"/>
              </p:cNvSpPr>
              <p:nvPr/>
            </p:nvSpPr>
            <p:spPr bwMode="auto">
              <a:xfrm>
                <a:off x="3491" y="1947"/>
                <a:ext cx="71" cy="3"/>
              </a:xfrm>
              <a:prstGeom prst="rect">
                <a:avLst/>
              </a:prstGeom>
              <a:solidFill>
                <a:srgbClr val="000000"/>
              </a:solidFill>
              <a:ln w="9525">
                <a:noFill/>
                <a:miter lim="800000"/>
                <a:headEnd/>
                <a:tailEnd/>
              </a:ln>
            </p:spPr>
            <p:txBody>
              <a:bodyPr/>
              <a:lstStyle/>
              <a:p>
                <a:endParaRPr lang="en-US"/>
              </a:p>
            </p:txBody>
          </p:sp>
          <p:sp>
            <p:nvSpPr>
              <p:cNvPr id="431493" name="Rectangle 389"/>
              <p:cNvSpPr>
                <a:spLocks noChangeArrowheads="1"/>
              </p:cNvSpPr>
              <p:nvPr/>
            </p:nvSpPr>
            <p:spPr bwMode="auto">
              <a:xfrm>
                <a:off x="3492" y="1964"/>
                <a:ext cx="70" cy="3"/>
              </a:xfrm>
              <a:prstGeom prst="rect">
                <a:avLst/>
              </a:prstGeom>
              <a:solidFill>
                <a:srgbClr val="000000"/>
              </a:solidFill>
              <a:ln w="9525">
                <a:noFill/>
                <a:miter lim="800000"/>
                <a:headEnd/>
                <a:tailEnd/>
              </a:ln>
            </p:spPr>
            <p:txBody>
              <a:bodyPr/>
              <a:lstStyle/>
              <a:p>
                <a:endParaRPr lang="en-US"/>
              </a:p>
            </p:txBody>
          </p:sp>
          <p:sp>
            <p:nvSpPr>
              <p:cNvPr id="431494" name="Rectangle 390"/>
              <p:cNvSpPr>
                <a:spLocks noChangeArrowheads="1"/>
              </p:cNvSpPr>
              <p:nvPr/>
            </p:nvSpPr>
            <p:spPr bwMode="auto">
              <a:xfrm>
                <a:off x="3492" y="1971"/>
                <a:ext cx="70" cy="3"/>
              </a:xfrm>
              <a:prstGeom prst="rect">
                <a:avLst/>
              </a:prstGeom>
              <a:solidFill>
                <a:srgbClr val="000000"/>
              </a:solidFill>
              <a:ln w="9525">
                <a:noFill/>
                <a:miter lim="800000"/>
                <a:headEnd/>
                <a:tailEnd/>
              </a:ln>
            </p:spPr>
            <p:txBody>
              <a:bodyPr/>
              <a:lstStyle/>
              <a:p>
                <a:endParaRPr lang="en-US"/>
              </a:p>
            </p:txBody>
          </p:sp>
          <p:sp>
            <p:nvSpPr>
              <p:cNvPr id="431495" name="Rectangle 391"/>
              <p:cNvSpPr>
                <a:spLocks noChangeArrowheads="1"/>
              </p:cNvSpPr>
              <p:nvPr/>
            </p:nvSpPr>
            <p:spPr bwMode="auto">
              <a:xfrm>
                <a:off x="3649" y="1963"/>
                <a:ext cx="71" cy="3"/>
              </a:xfrm>
              <a:prstGeom prst="rect">
                <a:avLst/>
              </a:prstGeom>
              <a:solidFill>
                <a:srgbClr val="000000"/>
              </a:solidFill>
              <a:ln w="9525">
                <a:noFill/>
                <a:miter lim="800000"/>
                <a:headEnd/>
                <a:tailEnd/>
              </a:ln>
            </p:spPr>
            <p:txBody>
              <a:bodyPr/>
              <a:lstStyle/>
              <a:p>
                <a:endParaRPr lang="en-US"/>
              </a:p>
            </p:txBody>
          </p:sp>
          <p:sp>
            <p:nvSpPr>
              <p:cNvPr id="431496" name="Rectangle 392"/>
              <p:cNvSpPr>
                <a:spLocks noChangeArrowheads="1"/>
              </p:cNvSpPr>
              <p:nvPr/>
            </p:nvSpPr>
            <p:spPr bwMode="auto">
              <a:xfrm>
                <a:off x="3650" y="1987"/>
                <a:ext cx="70" cy="3"/>
              </a:xfrm>
              <a:prstGeom prst="rect">
                <a:avLst/>
              </a:prstGeom>
              <a:solidFill>
                <a:srgbClr val="000000"/>
              </a:solidFill>
              <a:ln w="9525">
                <a:noFill/>
                <a:miter lim="800000"/>
                <a:headEnd/>
                <a:tailEnd/>
              </a:ln>
            </p:spPr>
            <p:txBody>
              <a:bodyPr/>
              <a:lstStyle/>
              <a:p>
                <a:endParaRPr lang="en-US"/>
              </a:p>
            </p:txBody>
          </p:sp>
          <p:sp>
            <p:nvSpPr>
              <p:cNvPr id="431497" name="Rectangle 393"/>
              <p:cNvSpPr>
                <a:spLocks noChangeArrowheads="1"/>
              </p:cNvSpPr>
              <p:nvPr/>
            </p:nvSpPr>
            <p:spPr bwMode="auto">
              <a:xfrm>
                <a:off x="3440" y="1843"/>
                <a:ext cx="71" cy="3"/>
              </a:xfrm>
              <a:prstGeom prst="rect">
                <a:avLst/>
              </a:prstGeom>
              <a:solidFill>
                <a:srgbClr val="000000"/>
              </a:solidFill>
              <a:ln w="9525">
                <a:noFill/>
                <a:miter lim="800000"/>
                <a:headEnd/>
                <a:tailEnd/>
              </a:ln>
            </p:spPr>
            <p:txBody>
              <a:bodyPr/>
              <a:lstStyle/>
              <a:p>
                <a:endParaRPr lang="en-US"/>
              </a:p>
            </p:txBody>
          </p:sp>
          <p:sp>
            <p:nvSpPr>
              <p:cNvPr id="431498" name="Rectangle 394"/>
              <p:cNvSpPr>
                <a:spLocks noChangeArrowheads="1"/>
              </p:cNvSpPr>
              <p:nvPr/>
            </p:nvSpPr>
            <p:spPr bwMode="auto">
              <a:xfrm>
                <a:off x="3599" y="1872"/>
                <a:ext cx="70" cy="3"/>
              </a:xfrm>
              <a:prstGeom prst="rect">
                <a:avLst/>
              </a:prstGeom>
              <a:solidFill>
                <a:srgbClr val="000000"/>
              </a:solidFill>
              <a:ln w="9525">
                <a:noFill/>
                <a:miter lim="800000"/>
                <a:headEnd/>
                <a:tailEnd/>
              </a:ln>
            </p:spPr>
            <p:txBody>
              <a:bodyPr/>
              <a:lstStyle/>
              <a:p>
                <a:endParaRPr lang="en-US"/>
              </a:p>
            </p:txBody>
          </p:sp>
          <p:grpSp>
            <p:nvGrpSpPr>
              <p:cNvPr id="15" name="Group 395"/>
              <p:cNvGrpSpPr>
                <a:grpSpLocks/>
              </p:cNvGrpSpPr>
              <p:nvPr/>
            </p:nvGrpSpPr>
            <p:grpSpPr bwMode="auto">
              <a:xfrm>
                <a:off x="3227" y="1616"/>
                <a:ext cx="661" cy="699"/>
                <a:chOff x="3227" y="1616"/>
                <a:chExt cx="661" cy="699"/>
              </a:xfrm>
            </p:grpSpPr>
            <p:grpSp>
              <p:nvGrpSpPr>
                <p:cNvPr id="16" name="Group 396"/>
                <p:cNvGrpSpPr>
                  <a:grpSpLocks/>
                </p:cNvGrpSpPr>
                <p:nvPr/>
              </p:nvGrpSpPr>
              <p:grpSpPr bwMode="auto">
                <a:xfrm>
                  <a:off x="3368" y="1616"/>
                  <a:ext cx="340" cy="393"/>
                  <a:chOff x="3368" y="1656"/>
                  <a:chExt cx="305" cy="353"/>
                </a:xfrm>
              </p:grpSpPr>
              <p:sp>
                <p:nvSpPr>
                  <p:cNvPr id="431501" name="Freeform 397"/>
                  <p:cNvSpPr>
                    <a:spLocks/>
                  </p:cNvSpPr>
                  <p:nvPr/>
                </p:nvSpPr>
                <p:spPr bwMode="auto">
                  <a:xfrm>
                    <a:off x="3396" y="1811"/>
                    <a:ext cx="65" cy="198"/>
                  </a:xfrm>
                  <a:custGeom>
                    <a:avLst/>
                    <a:gdLst/>
                    <a:ahLst/>
                    <a:cxnLst>
                      <a:cxn ang="0">
                        <a:pos x="107" y="0"/>
                      </a:cxn>
                      <a:cxn ang="0">
                        <a:pos x="127" y="5"/>
                      </a:cxn>
                      <a:cxn ang="0">
                        <a:pos x="135" y="10"/>
                      </a:cxn>
                      <a:cxn ang="0">
                        <a:pos x="152" y="22"/>
                      </a:cxn>
                      <a:cxn ang="0">
                        <a:pos x="166" y="38"/>
                      </a:cxn>
                      <a:cxn ang="0">
                        <a:pos x="176" y="51"/>
                      </a:cxn>
                      <a:cxn ang="0">
                        <a:pos x="183" y="67"/>
                      </a:cxn>
                      <a:cxn ang="0">
                        <a:pos x="190" y="90"/>
                      </a:cxn>
                      <a:cxn ang="0">
                        <a:pos x="192" y="103"/>
                      </a:cxn>
                      <a:cxn ang="0">
                        <a:pos x="194" y="129"/>
                      </a:cxn>
                      <a:cxn ang="0">
                        <a:pos x="194" y="476"/>
                      </a:cxn>
                      <a:cxn ang="0">
                        <a:pos x="192" y="489"/>
                      </a:cxn>
                      <a:cxn ang="0">
                        <a:pos x="187" y="513"/>
                      </a:cxn>
                      <a:cxn ang="0">
                        <a:pos x="178" y="535"/>
                      </a:cxn>
                      <a:cxn ang="0">
                        <a:pos x="166" y="554"/>
                      </a:cxn>
                      <a:cxn ang="0">
                        <a:pos x="159" y="563"/>
                      </a:cxn>
                      <a:cxn ang="0">
                        <a:pos x="152" y="570"/>
                      </a:cxn>
                      <a:cxn ang="0">
                        <a:pos x="139" y="579"/>
                      </a:cxn>
                      <a:cxn ang="0">
                        <a:pos x="127" y="586"/>
                      </a:cxn>
                      <a:cxn ang="0">
                        <a:pos x="112" y="590"/>
                      </a:cxn>
                      <a:cxn ang="0">
                        <a:pos x="98" y="592"/>
                      </a:cxn>
                      <a:cxn ang="0">
                        <a:pos x="78" y="589"/>
                      </a:cxn>
                      <a:cxn ang="0">
                        <a:pos x="64" y="584"/>
                      </a:cxn>
                      <a:cxn ang="0">
                        <a:pos x="51" y="576"/>
                      </a:cxn>
                      <a:cxn ang="0">
                        <a:pos x="35" y="563"/>
                      </a:cxn>
                      <a:cxn ang="0">
                        <a:pos x="23" y="545"/>
                      </a:cxn>
                      <a:cxn ang="0">
                        <a:pos x="17" y="535"/>
                      </a:cxn>
                      <a:cxn ang="0">
                        <a:pos x="8" y="513"/>
                      </a:cxn>
                      <a:cxn ang="0">
                        <a:pos x="3" y="495"/>
                      </a:cxn>
                      <a:cxn ang="0">
                        <a:pos x="1" y="476"/>
                      </a:cxn>
                      <a:cxn ang="0">
                        <a:pos x="0" y="129"/>
                      </a:cxn>
                      <a:cxn ang="0">
                        <a:pos x="2" y="109"/>
                      </a:cxn>
                      <a:cxn ang="0">
                        <a:pos x="5" y="90"/>
                      </a:cxn>
                      <a:cxn ang="0">
                        <a:pos x="13" y="67"/>
                      </a:cxn>
                      <a:cxn ang="0">
                        <a:pos x="23" y="47"/>
                      </a:cxn>
                      <a:cxn ang="0">
                        <a:pos x="32" y="34"/>
                      </a:cxn>
                      <a:cxn ang="0">
                        <a:pos x="40" y="25"/>
                      </a:cxn>
                      <a:cxn ang="0">
                        <a:pos x="51" y="16"/>
                      </a:cxn>
                      <a:cxn ang="0">
                        <a:pos x="60" y="10"/>
                      </a:cxn>
                      <a:cxn ang="0">
                        <a:pos x="78" y="2"/>
                      </a:cxn>
                      <a:cxn ang="0">
                        <a:pos x="87" y="0"/>
                      </a:cxn>
                    </a:cxnLst>
                    <a:rect l="0" t="0" r="r" b="b"/>
                    <a:pathLst>
                      <a:path w="194" h="592">
                        <a:moveTo>
                          <a:pt x="98" y="0"/>
                        </a:moveTo>
                        <a:lnTo>
                          <a:pt x="107" y="0"/>
                        </a:lnTo>
                        <a:lnTo>
                          <a:pt x="117" y="2"/>
                        </a:lnTo>
                        <a:lnTo>
                          <a:pt x="127" y="5"/>
                        </a:lnTo>
                        <a:lnTo>
                          <a:pt x="131" y="8"/>
                        </a:lnTo>
                        <a:lnTo>
                          <a:pt x="135" y="10"/>
                        </a:lnTo>
                        <a:lnTo>
                          <a:pt x="143" y="16"/>
                        </a:lnTo>
                        <a:lnTo>
                          <a:pt x="152" y="22"/>
                        </a:lnTo>
                        <a:lnTo>
                          <a:pt x="159" y="29"/>
                        </a:lnTo>
                        <a:lnTo>
                          <a:pt x="166" y="38"/>
                        </a:lnTo>
                        <a:lnTo>
                          <a:pt x="172" y="47"/>
                        </a:lnTo>
                        <a:lnTo>
                          <a:pt x="176" y="51"/>
                        </a:lnTo>
                        <a:lnTo>
                          <a:pt x="178" y="57"/>
                        </a:lnTo>
                        <a:lnTo>
                          <a:pt x="183" y="67"/>
                        </a:lnTo>
                        <a:lnTo>
                          <a:pt x="187" y="79"/>
                        </a:lnTo>
                        <a:lnTo>
                          <a:pt x="190" y="90"/>
                        </a:lnTo>
                        <a:lnTo>
                          <a:pt x="191" y="96"/>
                        </a:lnTo>
                        <a:lnTo>
                          <a:pt x="192" y="103"/>
                        </a:lnTo>
                        <a:lnTo>
                          <a:pt x="194" y="115"/>
                        </a:lnTo>
                        <a:lnTo>
                          <a:pt x="194" y="129"/>
                        </a:lnTo>
                        <a:lnTo>
                          <a:pt x="194" y="463"/>
                        </a:lnTo>
                        <a:lnTo>
                          <a:pt x="194" y="476"/>
                        </a:lnTo>
                        <a:lnTo>
                          <a:pt x="193" y="482"/>
                        </a:lnTo>
                        <a:lnTo>
                          <a:pt x="192" y="489"/>
                        </a:lnTo>
                        <a:lnTo>
                          <a:pt x="190" y="501"/>
                        </a:lnTo>
                        <a:lnTo>
                          <a:pt x="187" y="513"/>
                        </a:lnTo>
                        <a:lnTo>
                          <a:pt x="183" y="524"/>
                        </a:lnTo>
                        <a:lnTo>
                          <a:pt x="178" y="535"/>
                        </a:lnTo>
                        <a:lnTo>
                          <a:pt x="172" y="545"/>
                        </a:lnTo>
                        <a:lnTo>
                          <a:pt x="166" y="554"/>
                        </a:lnTo>
                        <a:lnTo>
                          <a:pt x="163" y="559"/>
                        </a:lnTo>
                        <a:lnTo>
                          <a:pt x="159" y="563"/>
                        </a:lnTo>
                        <a:lnTo>
                          <a:pt x="156" y="566"/>
                        </a:lnTo>
                        <a:lnTo>
                          <a:pt x="152" y="570"/>
                        </a:lnTo>
                        <a:lnTo>
                          <a:pt x="143" y="576"/>
                        </a:lnTo>
                        <a:lnTo>
                          <a:pt x="139" y="579"/>
                        </a:lnTo>
                        <a:lnTo>
                          <a:pt x="135" y="582"/>
                        </a:lnTo>
                        <a:lnTo>
                          <a:pt x="127" y="586"/>
                        </a:lnTo>
                        <a:lnTo>
                          <a:pt x="117" y="589"/>
                        </a:lnTo>
                        <a:lnTo>
                          <a:pt x="112" y="590"/>
                        </a:lnTo>
                        <a:lnTo>
                          <a:pt x="107" y="591"/>
                        </a:lnTo>
                        <a:lnTo>
                          <a:pt x="98" y="592"/>
                        </a:lnTo>
                        <a:lnTo>
                          <a:pt x="87" y="591"/>
                        </a:lnTo>
                        <a:lnTo>
                          <a:pt x="78" y="589"/>
                        </a:lnTo>
                        <a:lnTo>
                          <a:pt x="69" y="586"/>
                        </a:lnTo>
                        <a:lnTo>
                          <a:pt x="64" y="584"/>
                        </a:lnTo>
                        <a:lnTo>
                          <a:pt x="60" y="582"/>
                        </a:lnTo>
                        <a:lnTo>
                          <a:pt x="51" y="576"/>
                        </a:lnTo>
                        <a:lnTo>
                          <a:pt x="44" y="570"/>
                        </a:lnTo>
                        <a:lnTo>
                          <a:pt x="35" y="563"/>
                        </a:lnTo>
                        <a:lnTo>
                          <a:pt x="29" y="554"/>
                        </a:lnTo>
                        <a:lnTo>
                          <a:pt x="23" y="545"/>
                        </a:lnTo>
                        <a:lnTo>
                          <a:pt x="20" y="540"/>
                        </a:lnTo>
                        <a:lnTo>
                          <a:pt x="17" y="535"/>
                        </a:lnTo>
                        <a:lnTo>
                          <a:pt x="13" y="524"/>
                        </a:lnTo>
                        <a:lnTo>
                          <a:pt x="8" y="513"/>
                        </a:lnTo>
                        <a:lnTo>
                          <a:pt x="5" y="501"/>
                        </a:lnTo>
                        <a:lnTo>
                          <a:pt x="3" y="495"/>
                        </a:lnTo>
                        <a:lnTo>
                          <a:pt x="2" y="489"/>
                        </a:lnTo>
                        <a:lnTo>
                          <a:pt x="1" y="476"/>
                        </a:lnTo>
                        <a:lnTo>
                          <a:pt x="0" y="463"/>
                        </a:lnTo>
                        <a:lnTo>
                          <a:pt x="0" y="129"/>
                        </a:lnTo>
                        <a:lnTo>
                          <a:pt x="1" y="115"/>
                        </a:lnTo>
                        <a:lnTo>
                          <a:pt x="2" y="109"/>
                        </a:lnTo>
                        <a:lnTo>
                          <a:pt x="2" y="103"/>
                        </a:lnTo>
                        <a:lnTo>
                          <a:pt x="5" y="90"/>
                        </a:lnTo>
                        <a:lnTo>
                          <a:pt x="8" y="79"/>
                        </a:lnTo>
                        <a:lnTo>
                          <a:pt x="13" y="67"/>
                        </a:lnTo>
                        <a:lnTo>
                          <a:pt x="17" y="57"/>
                        </a:lnTo>
                        <a:lnTo>
                          <a:pt x="23" y="47"/>
                        </a:lnTo>
                        <a:lnTo>
                          <a:pt x="29" y="38"/>
                        </a:lnTo>
                        <a:lnTo>
                          <a:pt x="32" y="34"/>
                        </a:lnTo>
                        <a:lnTo>
                          <a:pt x="35" y="29"/>
                        </a:lnTo>
                        <a:lnTo>
                          <a:pt x="40" y="25"/>
                        </a:lnTo>
                        <a:lnTo>
                          <a:pt x="44" y="22"/>
                        </a:lnTo>
                        <a:lnTo>
                          <a:pt x="51" y="16"/>
                        </a:lnTo>
                        <a:lnTo>
                          <a:pt x="55" y="13"/>
                        </a:lnTo>
                        <a:lnTo>
                          <a:pt x="60" y="10"/>
                        </a:lnTo>
                        <a:lnTo>
                          <a:pt x="69" y="5"/>
                        </a:lnTo>
                        <a:lnTo>
                          <a:pt x="78" y="2"/>
                        </a:lnTo>
                        <a:lnTo>
                          <a:pt x="83" y="1"/>
                        </a:lnTo>
                        <a:lnTo>
                          <a:pt x="87" y="0"/>
                        </a:lnTo>
                        <a:lnTo>
                          <a:pt x="98" y="0"/>
                        </a:lnTo>
                        <a:close/>
                      </a:path>
                    </a:pathLst>
                  </a:custGeom>
                  <a:solidFill>
                    <a:schemeClr val="bg1"/>
                  </a:solidFill>
                  <a:ln w="9525">
                    <a:noFill/>
                    <a:round/>
                    <a:headEnd/>
                    <a:tailEnd/>
                  </a:ln>
                </p:spPr>
                <p:txBody>
                  <a:bodyPr/>
                  <a:lstStyle/>
                  <a:p>
                    <a:endParaRPr lang="en-US"/>
                  </a:p>
                </p:txBody>
              </p:sp>
              <p:sp>
                <p:nvSpPr>
                  <p:cNvPr id="431502" name="Freeform 398"/>
                  <p:cNvSpPr>
                    <a:spLocks/>
                  </p:cNvSpPr>
                  <p:nvPr/>
                </p:nvSpPr>
                <p:spPr bwMode="auto">
                  <a:xfrm>
                    <a:off x="3396" y="1811"/>
                    <a:ext cx="65" cy="198"/>
                  </a:xfrm>
                  <a:custGeom>
                    <a:avLst/>
                    <a:gdLst/>
                    <a:ahLst/>
                    <a:cxnLst>
                      <a:cxn ang="0">
                        <a:pos x="107" y="0"/>
                      </a:cxn>
                      <a:cxn ang="0">
                        <a:pos x="127" y="5"/>
                      </a:cxn>
                      <a:cxn ang="0">
                        <a:pos x="135" y="10"/>
                      </a:cxn>
                      <a:cxn ang="0">
                        <a:pos x="152" y="22"/>
                      </a:cxn>
                      <a:cxn ang="0">
                        <a:pos x="166" y="38"/>
                      </a:cxn>
                      <a:cxn ang="0">
                        <a:pos x="176" y="51"/>
                      </a:cxn>
                      <a:cxn ang="0">
                        <a:pos x="183" y="67"/>
                      </a:cxn>
                      <a:cxn ang="0">
                        <a:pos x="190" y="90"/>
                      </a:cxn>
                      <a:cxn ang="0">
                        <a:pos x="192" y="103"/>
                      </a:cxn>
                      <a:cxn ang="0">
                        <a:pos x="194" y="129"/>
                      </a:cxn>
                      <a:cxn ang="0">
                        <a:pos x="194" y="476"/>
                      </a:cxn>
                      <a:cxn ang="0">
                        <a:pos x="192" y="489"/>
                      </a:cxn>
                      <a:cxn ang="0">
                        <a:pos x="187" y="513"/>
                      </a:cxn>
                      <a:cxn ang="0">
                        <a:pos x="178" y="535"/>
                      </a:cxn>
                      <a:cxn ang="0">
                        <a:pos x="166" y="554"/>
                      </a:cxn>
                      <a:cxn ang="0">
                        <a:pos x="159" y="563"/>
                      </a:cxn>
                      <a:cxn ang="0">
                        <a:pos x="152" y="570"/>
                      </a:cxn>
                      <a:cxn ang="0">
                        <a:pos x="139" y="579"/>
                      </a:cxn>
                      <a:cxn ang="0">
                        <a:pos x="127" y="586"/>
                      </a:cxn>
                      <a:cxn ang="0">
                        <a:pos x="112" y="590"/>
                      </a:cxn>
                      <a:cxn ang="0">
                        <a:pos x="98" y="592"/>
                      </a:cxn>
                      <a:cxn ang="0">
                        <a:pos x="78" y="589"/>
                      </a:cxn>
                      <a:cxn ang="0">
                        <a:pos x="64" y="584"/>
                      </a:cxn>
                      <a:cxn ang="0">
                        <a:pos x="51" y="576"/>
                      </a:cxn>
                      <a:cxn ang="0">
                        <a:pos x="35" y="563"/>
                      </a:cxn>
                      <a:cxn ang="0">
                        <a:pos x="23" y="545"/>
                      </a:cxn>
                      <a:cxn ang="0">
                        <a:pos x="17" y="535"/>
                      </a:cxn>
                      <a:cxn ang="0">
                        <a:pos x="8" y="513"/>
                      </a:cxn>
                      <a:cxn ang="0">
                        <a:pos x="3" y="495"/>
                      </a:cxn>
                      <a:cxn ang="0">
                        <a:pos x="1" y="476"/>
                      </a:cxn>
                      <a:cxn ang="0">
                        <a:pos x="0" y="129"/>
                      </a:cxn>
                      <a:cxn ang="0">
                        <a:pos x="2" y="109"/>
                      </a:cxn>
                      <a:cxn ang="0">
                        <a:pos x="5" y="90"/>
                      </a:cxn>
                      <a:cxn ang="0">
                        <a:pos x="13" y="67"/>
                      </a:cxn>
                      <a:cxn ang="0">
                        <a:pos x="23" y="47"/>
                      </a:cxn>
                      <a:cxn ang="0">
                        <a:pos x="32" y="34"/>
                      </a:cxn>
                      <a:cxn ang="0">
                        <a:pos x="40" y="25"/>
                      </a:cxn>
                      <a:cxn ang="0">
                        <a:pos x="51" y="16"/>
                      </a:cxn>
                      <a:cxn ang="0">
                        <a:pos x="60" y="10"/>
                      </a:cxn>
                      <a:cxn ang="0">
                        <a:pos x="78" y="2"/>
                      </a:cxn>
                      <a:cxn ang="0">
                        <a:pos x="87" y="0"/>
                      </a:cxn>
                    </a:cxnLst>
                    <a:rect l="0" t="0" r="r" b="b"/>
                    <a:pathLst>
                      <a:path w="194" h="592">
                        <a:moveTo>
                          <a:pt x="98" y="0"/>
                        </a:moveTo>
                        <a:lnTo>
                          <a:pt x="107" y="0"/>
                        </a:lnTo>
                        <a:lnTo>
                          <a:pt x="117" y="2"/>
                        </a:lnTo>
                        <a:lnTo>
                          <a:pt x="127" y="5"/>
                        </a:lnTo>
                        <a:lnTo>
                          <a:pt x="131" y="8"/>
                        </a:lnTo>
                        <a:lnTo>
                          <a:pt x="135" y="10"/>
                        </a:lnTo>
                        <a:lnTo>
                          <a:pt x="143" y="16"/>
                        </a:lnTo>
                        <a:lnTo>
                          <a:pt x="152" y="22"/>
                        </a:lnTo>
                        <a:lnTo>
                          <a:pt x="159" y="29"/>
                        </a:lnTo>
                        <a:lnTo>
                          <a:pt x="166" y="38"/>
                        </a:lnTo>
                        <a:lnTo>
                          <a:pt x="172" y="47"/>
                        </a:lnTo>
                        <a:lnTo>
                          <a:pt x="176" y="51"/>
                        </a:lnTo>
                        <a:lnTo>
                          <a:pt x="178" y="57"/>
                        </a:lnTo>
                        <a:lnTo>
                          <a:pt x="183" y="67"/>
                        </a:lnTo>
                        <a:lnTo>
                          <a:pt x="187" y="79"/>
                        </a:lnTo>
                        <a:lnTo>
                          <a:pt x="190" y="90"/>
                        </a:lnTo>
                        <a:lnTo>
                          <a:pt x="191" y="96"/>
                        </a:lnTo>
                        <a:lnTo>
                          <a:pt x="192" y="103"/>
                        </a:lnTo>
                        <a:lnTo>
                          <a:pt x="194" y="115"/>
                        </a:lnTo>
                        <a:lnTo>
                          <a:pt x="194" y="129"/>
                        </a:lnTo>
                        <a:lnTo>
                          <a:pt x="194" y="463"/>
                        </a:lnTo>
                        <a:lnTo>
                          <a:pt x="194" y="476"/>
                        </a:lnTo>
                        <a:lnTo>
                          <a:pt x="193" y="482"/>
                        </a:lnTo>
                        <a:lnTo>
                          <a:pt x="192" y="489"/>
                        </a:lnTo>
                        <a:lnTo>
                          <a:pt x="190" y="501"/>
                        </a:lnTo>
                        <a:lnTo>
                          <a:pt x="187" y="513"/>
                        </a:lnTo>
                        <a:lnTo>
                          <a:pt x="183" y="524"/>
                        </a:lnTo>
                        <a:lnTo>
                          <a:pt x="178" y="535"/>
                        </a:lnTo>
                        <a:lnTo>
                          <a:pt x="172" y="545"/>
                        </a:lnTo>
                        <a:lnTo>
                          <a:pt x="166" y="554"/>
                        </a:lnTo>
                        <a:lnTo>
                          <a:pt x="163" y="559"/>
                        </a:lnTo>
                        <a:lnTo>
                          <a:pt x="159" y="563"/>
                        </a:lnTo>
                        <a:lnTo>
                          <a:pt x="156" y="566"/>
                        </a:lnTo>
                        <a:lnTo>
                          <a:pt x="152" y="570"/>
                        </a:lnTo>
                        <a:lnTo>
                          <a:pt x="143" y="576"/>
                        </a:lnTo>
                        <a:lnTo>
                          <a:pt x="139" y="579"/>
                        </a:lnTo>
                        <a:lnTo>
                          <a:pt x="135" y="582"/>
                        </a:lnTo>
                        <a:lnTo>
                          <a:pt x="127" y="586"/>
                        </a:lnTo>
                        <a:lnTo>
                          <a:pt x="117" y="589"/>
                        </a:lnTo>
                        <a:lnTo>
                          <a:pt x="112" y="590"/>
                        </a:lnTo>
                        <a:lnTo>
                          <a:pt x="107" y="591"/>
                        </a:lnTo>
                        <a:lnTo>
                          <a:pt x="98" y="592"/>
                        </a:lnTo>
                        <a:lnTo>
                          <a:pt x="87" y="591"/>
                        </a:lnTo>
                        <a:lnTo>
                          <a:pt x="78" y="589"/>
                        </a:lnTo>
                        <a:lnTo>
                          <a:pt x="69" y="586"/>
                        </a:lnTo>
                        <a:lnTo>
                          <a:pt x="64" y="584"/>
                        </a:lnTo>
                        <a:lnTo>
                          <a:pt x="60" y="582"/>
                        </a:lnTo>
                        <a:lnTo>
                          <a:pt x="51" y="576"/>
                        </a:lnTo>
                        <a:lnTo>
                          <a:pt x="44" y="570"/>
                        </a:lnTo>
                        <a:lnTo>
                          <a:pt x="35" y="563"/>
                        </a:lnTo>
                        <a:lnTo>
                          <a:pt x="29" y="554"/>
                        </a:lnTo>
                        <a:lnTo>
                          <a:pt x="23" y="545"/>
                        </a:lnTo>
                        <a:lnTo>
                          <a:pt x="20" y="540"/>
                        </a:lnTo>
                        <a:lnTo>
                          <a:pt x="17" y="535"/>
                        </a:lnTo>
                        <a:lnTo>
                          <a:pt x="13" y="524"/>
                        </a:lnTo>
                        <a:lnTo>
                          <a:pt x="8" y="513"/>
                        </a:lnTo>
                        <a:lnTo>
                          <a:pt x="5" y="501"/>
                        </a:lnTo>
                        <a:lnTo>
                          <a:pt x="3" y="495"/>
                        </a:lnTo>
                        <a:lnTo>
                          <a:pt x="2" y="489"/>
                        </a:lnTo>
                        <a:lnTo>
                          <a:pt x="1" y="476"/>
                        </a:lnTo>
                        <a:lnTo>
                          <a:pt x="0" y="463"/>
                        </a:lnTo>
                        <a:lnTo>
                          <a:pt x="0" y="129"/>
                        </a:lnTo>
                        <a:lnTo>
                          <a:pt x="1" y="115"/>
                        </a:lnTo>
                        <a:lnTo>
                          <a:pt x="2" y="109"/>
                        </a:lnTo>
                        <a:lnTo>
                          <a:pt x="2" y="103"/>
                        </a:lnTo>
                        <a:lnTo>
                          <a:pt x="5" y="90"/>
                        </a:lnTo>
                        <a:lnTo>
                          <a:pt x="8" y="79"/>
                        </a:lnTo>
                        <a:lnTo>
                          <a:pt x="13" y="67"/>
                        </a:lnTo>
                        <a:lnTo>
                          <a:pt x="17" y="57"/>
                        </a:lnTo>
                        <a:lnTo>
                          <a:pt x="23" y="47"/>
                        </a:lnTo>
                        <a:lnTo>
                          <a:pt x="29" y="38"/>
                        </a:lnTo>
                        <a:lnTo>
                          <a:pt x="32" y="34"/>
                        </a:lnTo>
                        <a:lnTo>
                          <a:pt x="35" y="29"/>
                        </a:lnTo>
                        <a:lnTo>
                          <a:pt x="40" y="25"/>
                        </a:lnTo>
                        <a:lnTo>
                          <a:pt x="44" y="22"/>
                        </a:lnTo>
                        <a:lnTo>
                          <a:pt x="51" y="16"/>
                        </a:lnTo>
                        <a:lnTo>
                          <a:pt x="55" y="13"/>
                        </a:lnTo>
                        <a:lnTo>
                          <a:pt x="60" y="10"/>
                        </a:lnTo>
                        <a:lnTo>
                          <a:pt x="69" y="5"/>
                        </a:lnTo>
                        <a:lnTo>
                          <a:pt x="78" y="2"/>
                        </a:lnTo>
                        <a:lnTo>
                          <a:pt x="83" y="1"/>
                        </a:lnTo>
                        <a:lnTo>
                          <a:pt x="87" y="0"/>
                        </a:lnTo>
                        <a:lnTo>
                          <a:pt x="98" y="0"/>
                        </a:lnTo>
                      </a:path>
                    </a:pathLst>
                  </a:custGeom>
                  <a:noFill/>
                  <a:ln w="1588">
                    <a:solidFill>
                      <a:srgbClr val="000000"/>
                    </a:solidFill>
                    <a:prstDash val="solid"/>
                    <a:round/>
                    <a:headEnd/>
                    <a:tailEnd/>
                  </a:ln>
                </p:spPr>
                <p:txBody>
                  <a:bodyPr/>
                  <a:lstStyle/>
                  <a:p>
                    <a:endParaRPr lang="en-US"/>
                  </a:p>
                </p:txBody>
              </p:sp>
              <p:sp>
                <p:nvSpPr>
                  <p:cNvPr id="431503" name="Rectangle 399"/>
                  <p:cNvSpPr>
                    <a:spLocks noChangeArrowheads="1"/>
                  </p:cNvSpPr>
                  <p:nvPr/>
                </p:nvSpPr>
                <p:spPr bwMode="auto">
                  <a:xfrm>
                    <a:off x="3393" y="1854"/>
                    <a:ext cx="70" cy="3"/>
                  </a:xfrm>
                  <a:prstGeom prst="rect">
                    <a:avLst/>
                  </a:prstGeom>
                  <a:solidFill>
                    <a:srgbClr val="000000"/>
                  </a:solidFill>
                  <a:ln w="9525">
                    <a:noFill/>
                    <a:miter lim="800000"/>
                    <a:headEnd/>
                    <a:tailEnd/>
                  </a:ln>
                </p:spPr>
                <p:txBody>
                  <a:bodyPr/>
                  <a:lstStyle/>
                  <a:p>
                    <a:endParaRPr lang="en-US"/>
                  </a:p>
                </p:txBody>
              </p:sp>
              <p:sp>
                <p:nvSpPr>
                  <p:cNvPr id="431504" name="Line 400"/>
                  <p:cNvSpPr>
                    <a:spLocks noChangeShapeType="1"/>
                  </p:cNvSpPr>
                  <p:nvPr/>
                </p:nvSpPr>
                <p:spPr bwMode="auto">
                  <a:xfrm>
                    <a:off x="3462" y="1854"/>
                    <a:ext cx="1" cy="10"/>
                  </a:xfrm>
                  <a:prstGeom prst="line">
                    <a:avLst/>
                  </a:prstGeom>
                  <a:noFill/>
                  <a:ln w="1588">
                    <a:solidFill>
                      <a:srgbClr val="000000"/>
                    </a:solidFill>
                    <a:round/>
                    <a:headEnd/>
                    <a:tailEnd/>
                  </a:ln>
                </p:spPr>
                <p:txBody>
                  <a:bodyPr/>
                  <a:lstStyle/>
                  <a:p>
                    <a:endParaRPr lang="en-US"/>
                  </a:p>
                </p:txBody>
              </p:sp>
              <p:sp>
                <p:nvSpPr>
                  <p:cNvPr id="431505" name="Line 401"/>
                  <p:cNvSpPr>
                    <a:spLocks noChangeShapeType="1"/>
                  </p:cNvSpPr>
                  <p:nvPr/>
                </p:nvSpPr>
                <p:spPr bwMode="auto">
                  <a:xfrm>
                    <a:off x="3394" y="1855"/>
                    <a:ext cx="1" cy="9"/>
                  </a:xfrm>
                  <a:prstGeom prst="line">
                    <a:avLst/>
                  </a:prstGeom>
                  <a:noFill/>
                  <a:ln w="1588">
                    <a:solidFill>
                      <a:srgbClr val="000000"/>
                    </a:solidFill>
                    <a:round/>
                    <a:headEnd/>
                    <a:tailEnd/>
                  </a:ln>
                </p:spPr>
                <p:txBody>
                  <a:bodyPr/>
                  <a:lstStyle/>
                  <a:p>
                    <a:endParaRPr lang="en-US"/>
                  </a:p>
                </p:txBody>
              </p:sp>
              <p:sp>
                <p:nvSpPr>
                  <p:cNvPr id="431506" name="Line 402"/>
                  <p:cNvSpPr>
                    <a:spLocks noChangeShapeType="1"/>
                  </p:cNvSpPr>
                  <p:nvPr/>
                </p:nvSpPr>
                <p:spPr bwMode="auto">
                  <a:xfrm>
                    <a:off x="3426" y="1855"/>
                    <a:ext cx="1" cy="8"/>
                  </a:xfrm>
                  <a:prstGeom prst="line">
                    <a:avLst/>
                  </a:prstGeom>
                  <a:noFill/>
                  <a:ln w="1588">
                    <a:solidFill>
                      <a:srgbClr val="000000"/>
                    </a:solidFill>
                    <a:round/>
                    <a:headEnd/>
                    <a:tailEnd/>
                  </a:ln>
                </p:spPr>
                <p:txBody>
                  <a:bodyPr/>
                  <a:lstStyle/>
                  <a:p>
                    <a:endParaRPr lang="en-US"/>
                  </a:p>
                </p:txBody>
              </p:sp>
              <p:sp>
                <p:nvSpPr>
                  <p:cNvPr id="431507" name="Rectangle 403"/>
                  <p:cNvSpPr>
                    <a:spLocks noChangeArrowheads="1"/>
                  </p:cNvSpPr>
                  <p:nvPr/>
                </p:nvSpPr>
                <p:spPr bwMode="auto">
                  <a:xfrm>
                    <a:off x="3394" y="1875"/>
                    <a:ext cx="70" cy="3"/>
                  </a:xfrm>
                  <a:prstGeom prst="rect">
                    <a:avLst/>
                  </a:prstGeom>
                  <a:solidFill>
                    <a:srgbClr val="000000"/>
                  </a:solidFill>
                  <a:ln w="9525">
                    <a:noFill/>
                    <a:miter lim="800000"/>
                    <a:headEnd/>
                    <a:tailEnd/>
                  </a:ln>
                </p:spPr>
                <p:txBody>
                  <a:bodyPr/>
                  <a:lstStyle/>
                  <a:p>
                    <a:endParaRPr lang="en-US"/>
                  </a:p>
                </p:txBody>
              </p:sp>
              <p:sp>
                <p:nvSpPr>
                  <p:cNvPr id="431508" name="Rectangle 404"/>
                  <p:cNvSpPr>
                    <a:spLocks noChangeArrowheads="1"/>
                  </p:cNvSpPr>
                  <p:nvPr/>
                </p:nvSpPr>
                <p:spPr bwMode="auto">
                  <a:xfrm>
                    <a:off x="3394" y="1882"/>
                    <a:ext cx="70" cy="3"/>
                  </a:xfrm>
                  <a:prstGeom prst="rect">
                    <a:avLst/>
                  </a:prstGeom>
                  <a:solidFill>
                    <a:srgbClr val="000000"/>
                  </a:solidFill>
                  <a:ln w="9525">
                    <a:noFill/>
                    <a:miter lim="800000"/>
                    <a:headEnd/>
                    <a:tailEnd/>
                  </a:ln>
                </p:spPr>
                <p:txBody>
                  <a:bodyPr/>
                  <a:lstStyle/>
                  <a:p>
                    <a:endParaRPr lang="en-US"/>
                  </a:p>
                </p:txBody>
              </p:sp>
              <p:sp>
                <p:nvSpPr>
                  <p:cNvPr id="431509" name="Line 405"/>
                  <p:cNvSpPr>
                    <a:spLocks noChangeShapeType="1"/>
                  </p:cNvSpPr>
                  <p:nvPr/>
                </p:nvSpPr>
                <p:spPr bwMode="auto">
                  <a:xfrm>
                    <a:off x="3463" y="1875"/>
                    <a:ext cx="1" cy="9"/>
                  </a:xfrm>
                  <a:prstGeom prst="line">
                    <a:avLst/>
                  </a:prstGeom>
                  <a:noFill/>
                  <a:ln w="1588">
                    <a:solidFill>
                      <a:srgbClr val="000000"/>
                    </a:solidFill>
                    <a:round/>
                    <a:headEnd/>
                    <a:tailEnd/>
                  </a:ln>
                </p:spPr>
                <p:txBody>
                  <a:bodyPr/>
                  <a:lstStyle/>
                  <a:p>
                    <a:endParaRPr lang="en-US"/>
                  </a:p>
                </p:txBody>
              </p:sp>
              <p:sp>
                <p:nvSpPr>
                  <p:cNvPr id="431510" name="Line 406"/>
                  <p:cNvSpPr>
                    <a:spLocks noChangeShapeType="1"/>
                  </p:cNvSpPr>
                  <p:nvPr/>
                </p:nvSpPr>
                <p:spPr bwMode="auto">
                  <a:xfrm>
                    <a:off x="3395" y="1875"/>
                    <a:ext cx="1" cy="9"/>
                  </a:xfrm>
                  <a:prstGeom prst="line">
                    <a:avLst/>
                  </a:prstGeom>
                  <a:noFill/>
                  <a:ln w="1588">
                    <a:solidFill>
                      <a:srgbClr val="000000"/>
                    </a:solidFill>
                    <a:round/>
                    <a:headEnd/>
                    <a:tailEnd/>
                  </a:ln>
                </p:spPr>
                <p:txBody>
                  <a:bodyPr/>
                  <a:lstStyle/>
                  <a:p>
                    <a:endParaRPr lang="en-US"/>
                  </a:p>
                </p:txBody>
              </p:sp>
              <p:sp>
                <p:nvSpPr>
                  <p:cNvPr id="431511" name="Line 407"/>
                  <p:cNvSpPr>
                    <a:spLocks noChangeShapeType="1"/>
                  </p:cNvSpPr>
                  <p:nvPr/>
                </p:nvSpPr>
                <p:spPr bwMode="auto">
                  <a:xfrm>
                    <a:off x="3426" y="1875"/>
                    <a:ext cx="1" cy="9"/>
                  </a:xfrm>
                  <a:prstGeom prst="line">
                    <a:avLst/>
                  </a:prstGeom>
                  <a:noFill/>
                  <a:ln w="1588">
                    <a:solidFill>
                      <a:srgbClr val="000000"/>
                    </a:solidFill>
                    <a:round/>
                    <a:headEnd/>
                    <a:tailEnd/>
                  </a:ln>
                </p:spPr>
                <p:txBody>
                  <a:bodyPr/>
                  <a:lstStyle/>
                  <a:p>
                    <a:endParaRPr lang="en-US"/>
                  </a:p>
                </p:txBody>
              </p:sp>
              <p:sp>
                <p:nvSpPr>
                  <p:cNvPr id="431512" name="Freeform 408"/>
                  <p:cNvSpPr>
                    <a:spLocks/>
                  </p:cNvSpPr>
                  <p:nvPr/>
                </p:nvSpPr>
                <p:spPr bwMode="auto">
                  <a:xfrm>
                    <a:off x="3444" y="1793"/>
                    <a:ext cx="64" cy="197"/>
                  </a:xfrm>
                  <a:custGeom>
                    <a:avLst/>
                    <a:gdLst/>
                    <a:ahLst/>
                    <a:cxnLst>
                      <a:cxn ang="0">
                        <a:pos x="107" y="1"/>
                      </a:cxn>
                      <a:cxn ang="0">
                        <a:pos x="126" y="5"/>
                      </a:cxn>
                      <a:cxn ang="0">
                        <a:pos x="134" y="10"/>
                      </a:cxn>
                      <a:cxn ang="0">
                        <a:pos x="151" y="22"/>
                      </a:cxn>
                      <a:cxn ang="0">
                        <a:pos x="165" y="37"/>
                      </a:cxn>
                      <a:cxn ang="0">
                        <a:pos x="175" y="51"/>
                      </a:cxn>
                      <a:cxn ang="0">
                        <a:pos x="182" y="67"/>
                      </a:cxn>
                      <a:cxn ang="0">
                        <a:pos x="189" y="91"/>
                      </a:cxn>
                      <a:cxn ang="0">
                        <a:pos x="192" y="102"/>
                      </a:cxn>
                      <a:cxn ang="0">
                        <a:pos x="193" y="128"/>
                      </a:cxn>
                      <a:cxn ang="0">
                        <a:pos x="193" y="476"/>
                      </a:cxn>
                      <a:cxn ang="0">
                        <a:pos x="192" y="489"/>
                      </a:cxn>
                      <a:cxn ang="0">
                        <a:pos x="186" y="513"/>
                      </a:cxn>
                      <a:cxn ang="0">
                        <a:pos x="178" y="535"/>
                      </a:cxn>
                      <a:cxn ang="0">
                        <a:pos x="165" y="554"/>
                      </a:cxn>
                      <a:cxn ang="0">
                        <a:pos x="159" y="562"/>
                      </a:cxn>
                      <a:cxn ang="0">
                        <a:pos x="151" y="570"/>
                      </a:cxn>
                      <a:cxn ang="0">
                        <a:pos x="139" y="579"/>
                      </a:cxn>
                      <a:cxn ang="0">
                        <a:pos x="126" y="585"/>
                      </a:cxn>
                      <a:cxn ang="0">
                        <a:pos x="111" y="591"/>
                      </a:cxn>
                      <a:cxn ang="0">
                        <a:pos x="97" y="592"/>
                      </a:cxn>
                      <a:cxn ang="0">
                        <a:pos x="77" y="588"/>
                      </a:cxn>
                      <a:cxn ang="0">
                        <a:pos x="64" y="583"/>
                      </a:cxn>
                      <a:cxn ang="0">
                        <a:pos x="51" y="576"/>
                      </a:cxn>
                      <a:cxn ang="0">
                        <a:pos x="36" y="562"/>
                      </a:cxn>
                      <a:cxn ang="0">
                        <a:pos x="22" y="545"/>
                      </a:cxn>
                      <a:cxn ang="0">
                        <a:pos x="17" y="535"/>
                      </a:cxn>
                      <a:cxn ang="0">
                        <a:pos x="8" y="513"/>
                      </a:cxn>
                      <a:cxn ang="0">
                        <a:pos x="3" y="495"/>
                      </a:cxn>
                      <a:cxn ang="0">
                        <a:pos x="0" y="476"/>
                      </a:cxn>
                      <a:cxn ang="0">
                        <a:pos x="0" y="128"/>
                      </a:cxn>
                      <a:cxn ang="0">
                        <a:pos x="1" y="108"/>
                      </a:cxn>
                      <a:cxn ang="0">
                        <a:pos x="4" y="91"/>
                      </a:cxn>
                      <a:cxn ang="0">
                        <a:pos x="12" y="67"/>
                      </a:cxn>
                      <a:cxn ang="0">
                        <a:pos x="22" y="47"/>
                      </a:cxn>
                      <a:cxn ang="0">
                        <a:pos x="31" y="33"/>
                      </a:cxn>
                      <a:cxn ang="0">
                        <a:pos x="39" y="25"/>
                      </a:cxn>
                      <a:cxn ang="0">
                        <a:pos x="51" y="16"/>
                      </a:cxn>
                      <a:cxn ang="0">
                        <a:pos x="59" y="10"/>
                      </a:cxn>
                      <a:cxn ang="0">
                        <a:pos x="77" y="2"/>
                      </a:cxn>
                      <a:cxn ang="0">
                        <a:pos x="87" y="1"/>
                      </a:cxn>
                    </a:cxnLst>
                    <a:rect l="0" t="0" r="r" b="b"/>
                    <a:pathLst>
                      <a:path w="193" h="592">
                        <a:moveTo>
                          <a:pt x="97" y="0"/>
                        </a:moveTo>
                        <a:lnTo>
                          <a:pt x="107" y="1"/>
                        </a:lnTo>
                        <a:lnTo>
                          <a:pt x="117" y="2"/>
                        </a:lnTo>
                        <a:lnTo>
                          <a:pt x="126" y="5"/>
                        </a:lnTo>
                        <a:lnTo>
                          <a:pt x="130" y="7"/>
                        </a:lnTo>
                        <a:lnTo>
                          <a:pt x="134" y="10"/>
                        </a:lnTo>
                        <a:lnTo>
                          <a:pt x="144" y="16"/>
                        </a:lnTo>
                        <a:lnTo>
                          <a:pt x="151" y="22"/>
                        </a:lnTo>
                        <a:lnTo>
                          <a:pt x="159" y="29"/>
                        </a:lnTo>
                        <a:lnTo>
                          <a:pt x="165" y="37"/>
                        </a:lnTo>
                        <a:lnTo>
                          <a:pt x="172" y="47"/>
                        </a:lnTo>
                        <a:lnTo>
                          <a:pt x="175" y="51"/>
                        </a:lnTo>
                        <a:lnTo>
                          <a:pt x="178" y="56"/>
                        </a:lnTo>
                        <a:lnTo>
                          <a:pt x="182" y="67"/>
                        </a:lnTo>
                        <a:lnTo>
                          <a:pt x="186" y="78"/>
                        </a:lnTo>
                        <a:lnTo>
                          <a:pt x="189" y="91"/>
                        </a:lnTo>
                        <a:lnTo>
                          <a:pt x="191" y="96"/>
                        </a:lnTo>
                        <a:lnTo>
                          <a:pt x="192" y="102"/>
                        </a:lnTo>
                        <a:lnTo>
                          <a:pt x="193" y="116"/>
                        </a:lnTo>
                        <a:lnTo>
                          <a:pt x="193" y="128"/>
                        </a:lnTo>
                        <a:lnTo>
                          <a:pt x="193" y="463"/>
                        </a:lnTo>
                        <a:lnTo>
                          <a:pt x="193" y="476"/>
                        </a:lnTo>
                        <a:lnTo>
                          <a:pt x="192" y="482"/>
                        </a:lnTo>
                        <a:lnTo>
                          <a:pt x="192" y="489"/>
                        </a:lnTo>
                        <a:lnTo>
                          <a:pt x="189" y="501"/>
                        </a:lnTo>
                        <a:lnTo>
                          <a:pt x="186" y="513"/>
                        </a:lnTo>
                        <a:lnTo>
                          <a:pt x="182" y="524"/>
                        </a:lnTo>
                        <a:lnTo>
                          <a:pt x="178" y="535"/>
                        </a:lnTo>
                        <a:lnTo>
                          <a:pt x="172" y="545"/>
                        </a:lnTo>
                        <a:lnTo>
                          <a:pt x="165" y="554"/>
                        </a:lnTo>
                        <a:lnTo>
                          <a:pt x="162" y="558"/>
                        </a:lnTo>
                        <a:lnTo>
                          <a:pt x="159" y="562"/>
                        </a:lnTo>
                        <a:lnTo>
                          <a:pt x="155" y="566"/>
                        </a:lnTo>
                        <a:lnTo>
                          <a:pt x="151" y="570"/>
                        </a:lnTo>
                        <a:lnTo>
                          <a:pt x="144" y="576"/>
                        </a:lnTo>
                        <a:lnTo>
                          <a:pt x="139" y="579"/>
                        </a:lnTo>
                        <a:lnTo>
                          <a:pt x="134" y="581"/>
                        </a:lnTo>
                        <a:lnTo>
                          <a:pt x="126" y="585"/>
                        </a:lnTo>
                        <a:lnTo>
                          <a:pt x="117" y="588"/>
                        </a:lnTo>
                        <a:lnTo>
                          <a:pt x="111" y="591"/>
                        </a:lnTo>
                        <a:lnTo>
                          <a:pt x="107" y="591"/>
                        </a:lnTo>
                        <a:lnTo>
                          <a:pt x="97" y="592"/>
                        </a:lnTo>
                        <a:lnTo>
                          <a:pt x="87" y="591"/>
                        </a:lnTo>
                        <a:lnTo>
                          <a:pt x="77" y="588"/>
                        </a:lnTo>
                        <a:lnTo>
                          <a:pt x="68" y="585"/>
                        </a:lnTo>
                        <a:lnTo>
                          <a:pt x="64" y="583"/>
                        </a:lnTo>
                        <a:lnTo>
                          <a:pt x="59" y="581"/>
                        </a:lnTo>
                        <a:lnTo>
                          <a:pt x="51" y="576"/>
                        </a:lnTo>
                        <a:lnTo>
                          <a:pt x="43" y="570"/>
                        </a:lnTo>
                        <a:lnTo>
                          <a:pt x="36" y="562"/>
                        </a:lnTo>
                        <a:lnTo>
                          <a:pt x="28" y="554"/>
                        </a:lnTo>
                        <a:lnTo>
                          <a:pt x="22" y="545"/>
                        </a:lnTo>
                        <a:lnTo>
                          <a:pt x="19" y="539"/>
                        </a:lnTo>
                        <a:lnTo>
                          <a:pt x="17" y="535"/>
                        </a:lnTo>
                        <a:lnTo>
                          <a:pt x="12" y="524"/>
                        </a:lnTo>
                        <a:lnTo>
                          <a:pt x="8" y="513"/>
                        </a:lnTo>
                        <a:lnTo>
                          <a:pt x="4" y="501"/>
                        </a:lnTo>
                        <a:lnTo>
                          <a:pt x="3" y="495"/>
                        </a:lnTo>
                        <a:lnTo>
                          <a:pt x="2" y="489"/>
                        </a:lnTo>
                        <a:lnTo>
                          <a:pt x="0" y="476"/>
                        </a:lnTo>
                        <a:lnTo>
                          <a:pt x="0" y="463"/>
                        </a:lnTo>
                        <a:lnTo>
                          <a:pt x="0" y="128"/>
                        </a:lnTo>
                        <a:lnTo>
                          <a:pt x="0" y="116"/>
                        </a:lnTo>
                        <a:lnTo>
                          <a:pt x="1" y="108"/>
                        </a:lnTo>
                        <a:lnTo>
                          <a:pt x="2" y="102"/>
                        </a:lnTo>
                        <a:lnTo>
                          <a:pt x="4" y="91"/>
                        </a:lnTo>
                        <a:lnTo>
                          <a:pt x="8" y="78"/>
                        </a:lnTo>
                        <a:lnTo>
                          <a:pt x="12" y="67"/>
                        </a:lnTo>
                        <a:lnTo>
                          <a:pt x="17" y="56"/>
                        </a:lnTo>
                        <a:lnTo>
                          <a:pt x="22" y="47"/>
                        </a:lnTo>
                        <a:lnTo>
                          <a:pt x="28" y="37"/>
                        </a:lnTo>
                        <a:lnTo>
                          <a:pt x="31" y="33"/>
                        </a:lnTo>
                        <a:lnTo>
                          <a:pt x="36" y="29"/>
                        </a:lnTo>
                        <a:lnTo>
                          <a:pt x="39" y="25"/>
                        </a:lnTo>
                        <a:lnTo>
                          <a:pt x="43" y="22"/>
                        </a:lnTo>
                        <a:lnTo>
                          <a:pt x="51" y="16"/>
                        </a:lnTo>
                        <a:lnTo>
                          <a:pt x="55" y="12"/>
                        </a:lnTo>
                        <a:lnTo>
                          <a:pt x="59" y="10"/>
                        </a:lnTo>
                        <a:lnTo>
                          <a:pt x="68" y="5"/>
                        </a:lnTo>
                        <a:lnTo>
                          <a:pt x="77" y="2"/>
                        </a:lnTo>
                        <a:lnTo>
                          <a:pt x="82" y="1"/>
                        </a:lnTo>
                        <a:lnTo>
                          <a:pt x="87" y="1"/>
                        </a:lnTo>
                        <a:lnTo>
                          <a:pt x="97" y="0"/>
                        </a:lnTo>
                        <a:close/>
                      </a:path>
                    </a:pathLst>
                  </a:custGeom>
                  <a:solidFill>
                    <a:schemeClr val="bg1"/>
                  </a:solidFill>
                  <a:ln w="9525">
                    <a:noFill/>
                    <a:round/>
                    <a:headEnd/>
                    <a:tailEnd/>
                  </a:ln>
                </p:spPr>
                <p:txBody>
                  <a:bodyPr/>
                  <a:lstStyle/>
                  <a:p>
                    <a:endParaRPr lang="en-US"/>
                  </a:p>
                </p:txBody>
              </p:sp>
              <p:sp>
                <p:nvSpPr>
                  <p:cNvPr id="431513" name="Freeform 409"/>
                  <p:cNvSpPr>
                    <a:spLocks/>
                  </p:cNvSpPr>
                  <p:nvPr/>
                </p:nvSpPr>
                <p:spPr bwMode="auto">
                  <a:xfrm>
                    <a:off x="3444" y="1793"/>
                    <a:ext cx="64" cy="197"/>
                  </a:xfrm>
                  <a:custGeom>
                    <a:avLst/>
                    <a:gdLst/>
                    <a:ahLst/>
                    <a:cxnLst>
                      <a:cxn ang="0">
                        <a:pos x="107" y="1"/>
                      </a:cxn>
                      <a:cxn ang="0">
                        <a:pos x="126" y="5"/>
                      </a:cxn>
                      <a:cxn ang="0">
                        <a:pos x="134" y="10"/>
                      </a:cxn>
                      <a:cxn ang="0">
                        <a:pos x="151" y="22"/>
                      </a:cxn>
                      <a:cxn ang="0">
                        <a:pos x="165" y="37"/>
                      </a:cxn>
                      <a:cxn ang="0">
                        <a:pos x="175" y="51"/>
                      </a:cxn>
                      <a:cxn ang="0">
                        <a:pos x="182" y="67"/>
                      </a:cxn>
                      <a:cxn ang="0">
                        <a:pos x="189" y="91"/>
                      </a:cxn>
                      <a:cxn ang="0">
                        <a:pos x="192" y="102"/>
                      </a:cxn>
                      <a:cxn ang="0">
                        <a:pos x="193" y="128"/>
                      </a:cxn>
                      <a:cxn ang="0">
                        <a:pos x="193" y="476"/>
                      </a:cxn>
                      <a:cxn ang="0">
                        <a:pos x="192" y="489"/>
                      </a:cxn>
                      <a:cxn ang="0">
                        <a:pos x="186" y="513"/>
                      </a:cxn>
                      <a:cxn ang="0">
                        <a:pos x="178" y="535"/>
                      </a:cxn>
                      <a:cxn ang="0">
                        <a:pos x="165" y="554"/>
                      </a:cxn>
                      <a:cxn ang="0">
                        <a:pos x="159" y="562"/>
                      </a:cxn>
                      <a:cxn ang="0">
                        <a:pos x="151" y="570"/>
                      </a:cxn>
                      <a:cxn ang="0">
                        <a:pos x="139" y="579"/>
                      </a:cxn>
                      <a:cxn ang="0">
                        <a:pos x="126" y="585"/>
                      </a:cxn>
                      <a:cxn ang="0">
                        <a:pos x="111" y="591"/>
                      </a:cxn>
                      <a:cxn ang="0">
                        <a:pos x="97" y="592"/>
                      </a:cxn>
                      <a:cxn ang="0">
                        <a:pos x="77" y="588"/>
                      </a:cxn>
                      <a:cxn ang="0">
                        <a:pos x="64" y="583"/>
                      </a:cxn>
                      <a:cxn ang="0">
                        <a:pos x="51" y="576"/>
                      </a:cxn>
                      <a:cxn ang="0">
                        <a:pos x="36" y="562"/>
                      </a:cxn>
                      <a:cxn ang="0">
                        <a:pos x="22" y="545"/>
                      </a:cxn>
                      <a:cxn ang="0">
                        <a:pos x="17" y="535"/>
                      </a:cxn>
                      <a:cxn ang="0">
                        <a:pos x="8" y="513"/>
                      </a:cxn>
                      <a:cxn ang="0">
                        <a:pos x="3" y="495"/>
                      </a:cxn>
                      <a:cxn ang="0">
                        <a:pos x="0" y="476"/>
                      </a:cxn>
                      <a:cxn ang="0">
                        <a:pos x="0" y="128"/>
                      </a:cxn>
                      <a:cxn ang="0">
                        <a:pos x="1" y="108"/>
                      </a:cxn>
                      <a:cxn ang="0">
                        <a:pos x="4" y="91"/>
                      </a:cxn>
                      <a:cxn ang="0">
                        <a:pos x="12" y="67"/>
                      </a:cxn>
                      <a:cxn ang="0">
                        <a:pos x="22" y="47"/>
                      </a:cxn>
                      <a:cxn ang="0">
                        <a:pos x="31" y="33"/>
                      </a:cxn>
                      <a:cxn ang="0">
                        <a:pos x="39" y="25"/>
                      </a:cxn>
                      <a:cxn ang="0">
                        <a:pos x="51" y="16"/>
                      </a:cxn>
                      <a:cxn ang="0">
                        <a:pos x="59" y="10"/>
                      </a:cxn>
                      <a:cxn ang="0">
                        <a:pos x="77" y="2"/>
                      </a:cxn>
                      <a:cxn ang="0">
                        <a:pos x="87" y="1"/>
                      </a:cxn>
                    </a:cxnLst>
                    <a:rect l="0" t="0" r="r" b="b"/>
                    <a:pathLst>
                      <a:path w="193" h="592">
                        <a:moveTo>
                          <a:pt x="97" y="0"/>
                        </a:moveTo>
                        <a:lnTo>
                          <a:pt x="107" y="1"/>
                        </a:lnTo>
                        <a:lnTo>
                          <a:pt x="117" y="2"/>
                        </a:lnTo>
                        <a:lnTo>
                          <a:pt x="126" y="5"/>
                        </a:lnTo>
                        <a:lnTo>
                          <a:pt x="130" y="7"/>
                        </a:lnTo>
                        <a:lnTo>
                          <a:pt x="134" y="10"/>
                        </a:lnTo>
                        <a:lnTo>
                          <a:pt x="144" y="16"/>
                        </a:lnTo>
                        <a:lnTo>
                          <a:pt x="151" y="22"/>
                        </a:lnTo>
                        <a:lnTo>
                          <a:pt x="159" y="29"/>
                        </a:lnTo>
                        <a:lnTo>
                          <a:pt x="165" y="37"/>
                        </a:lnTo>
                        <a:lnTo>
                          <a:pt x="172" y="47"/>
                        </a:lnTo>
                        <a:lnTo>
                          <a:pt x="175" y="51"/>
                        </a:lnTo>
                        <a:lnTo>
                          <a:pt x="178" y="56"/>
                        </a:lnTo>
                        <a:lnTo>
                          <a:pt x="182" y="67"/>
                        </a:lnTo>
                        <a:lnTo>
                          <a:pt x="186" y="78"/>
                        </a:lnTo>
                        <a:lnTo>
                          <a:pt x="189" y="91"/>
                        </a:lnTo>
                        <a:lnTo>
                          <a:pt x="191" y="96"/>
                        </a:lnTo>
                        <a:lnTo>
                          <a:pt x="192" y="102"/>
                        </a:lnTo>
                        <a:lnTo>
                          <a:pt x="193" y="116"/>
                        </a:lnTo>
                        <a:lnTo>
                          <a:pt x="193" y="128"/>
                        </a:lnTo>
                        <a:lnTo>
                          <a:pt x="193" y="463"/>
                        </a:lnTo>
                        <a:lnTo>
                          <a:pt x="193" y="476"/>
                        </a:lnTo>
                        <a:lnTo>
                          <a:pt x="192" y="482"/>
                        </a:lnTo>
                        <a:lnTo>
                          <a:pt x="192" y="489"/>
                        </a:lnTo>
                        <a:lnTo>
                          <a:pt x="189" y="501"/>
                        </a:lnTo>
                        <a:lnTo>
                          <a:pt x="186" y="513"/>
                        </a:lnTo>
                        <a:lnTo>
                          <a:pt x="182" y="524"/>
                        </a:lnTo>
                        <a:lnTo>
                          <a:pt x="178" y="535"/>
                        </a:lnTo>
                        <a:lnTo>
                          <a:pt x="172" y="545"/>
                        </a:lnTo>
                        <a:lnTo>
                          <a:pt x="165" y="554"/>
                        </a:lnTo>
                        <a:lnTo>
                          <a:pt x="162" y="558"/>
                        </a:lnTo>
                        <a:lnTo>
                          <a:pt x="159" y="562"/>
                        </a:lnTo>
                        <a:lnTo>
                          <a:pt x="155" y="566"/>
                        </a:lnTo>
                        <a:lnTo>
                          <a:pt x="151" y="570"/>
                        </a:lnTo>
                        <a:lnTo>
                          <a:pt x="144" y="576"/>
                        </a:lnTo>
                        <a:lnTo>
                          <a:pt x="139" y="579"/>
                        </a:lnTo>
                        <a:lnTo>
                          <a:pt x="134" y="581"/>
                        </a:lnTo>
                        <a:lnTo>
                          <a:pt x="126" y="585"/>
                        </a:lnTo>
                        <a:lnTo>
                          <a:pt x="117" y="588"/>
                        </a:lnTo>
                        <a:lnTo>
                          <a:pt x="111" y="591"/>
                        </a:lnTo>
                        <a:lnTo>
                          <a:pt x="107" y="591"/>
                        </a:lnTo>
                        <a:lnTo>
                          <a:pt x="97" y="592"/>
                        </a:lnTo>
                        <a:lnTo>
                          <a:pt x="87" y="591"/>
                        </a:lnTo>
                        <a:lnTo>
                          <a:pt x="77" y="588"/>
                        </a:lnTo>
                        <a:lnTo>
                          <a:pt x="68" y="585"/>
                        </a:lnTo>
                        <a:lnTo>
                          <a:pt x="64" y="583"/>
                        </a:lnTo>
                        <a:lnTo>
                          <a:pt x="59" y="581"/>
                        </a:lnTo>
                        <a:lnTo>
                          <a:pt x="51" y="576"/>
                        </a:lnTo>
                        <a:lnTo>
                          <a:pt x="43" y="570"/>
                        </a:lnTo>
                        <a:lnTo>
                          <a:pt x="36" y="562"/>
                        </a:lnTo>
                        <a:lnTo>
                          <a:pt x="28" y="554"/>
                        </a:lnTo>
                        <a:lnTo>
                          <a:pt x="22" y="545"/>
                        </a:lnTo>
                        <a:lnTo>
                          <a:pt x="19" y="539"/>
                        </a:lnTo>
                        <a:lnTo>
                          <a:pt x="17" y="535"/>
                        </a:lnTo>
                        <a:lnTo>
                          <a:pt x="12" y="524"/>
                        </a:lnTo>
                        <a:lnTo>
                          <a:pt x="8" y="513"/>
                        </a:lnTo>
                        <a:lnTo>
                          <a:pt x="4" y="501"/>
                        </a:lnTo>
                        <a:lnTo>
                          <a:pt x="3" y="495"/>
                        </a:lnTo>
                        <a:lnTo>
                          <a:pt x="2" y="489"/>
                        </a:lnTo>
                        <a:lnTo>
                          <a:pt x="0" y="476"/>
                        </a:lnTo>
                        <a:lnTo>
                          <a:pt x="0" y="463"/>
                        </a:lnTo>
                        <a:lnTo>
                          <a:pt x="0" y="128"/>
                        </a:lnTo>
                        <a:lnTo>
                          <a:pt x="0" y="116"/>
                        </a:lnTo>
                        <a:lnTo>
                          <a:pt x="1" y="108"/>
                        </a:lnTo>
                        <a:lnTo>
                          <a:pt x="2" y="102"/>
                        </a:lnTo>
                        <a:lnTo>
                          <a:pt x="4" y="91"/>
                        </a:lnTo>
                        <a:lnTo>
                          <a:pt x="8" y="78"/>
                        </a:lnTo>
                        <a:lnTo>
                          <a:pt x="12" y="67"/>
                        </a:lnTo>
                        <a:lnTo>
                          <a:pt x="17" y="56"/>
                        </a:lnTo>
                        <a:lnTo>
                          <a:pt x="22" y="47"/>
                        </a:lnTo>
                        <a:lnTo>
                          <a:pt x="28" y="37"/>
                        </a:lnTo>
                        <a:lnTo>
                          <a:pt x="31" y="33"/>
                        </a:lnTo>
                        <a:lnTo>
                          <a:pt x="36" y="29"/>
                        </a:lnTo>
                        <a:lnTo>
                          <a:pt x="39" y="25"/>
                        </a:lnTo>
                        <a:lnTo>
                          <a:pt x="43" y="22"/>
                        </a:lnTo>
                        <a:lnTo>
                          <a:pt x="51" y="16"/>
                        </a:lnTo>
                        <a:lnTo>
                          <a:pt x="55" y="12"/>
                        </a:lnTo>
                        <a:lnTo>
                          <a:pt x="59" y="10"/>
                        </a:lnTo>
                        <a:lnTo>
                          <a:pt x="68" y="5"/>
                        </a:lnTo>
                        <a:lnTo>
                          <a:pt x="77" y="2"/>
                        </a:lnTo>
                        <a:lnTo>
                          <a:pt x="82" y="1"/>
                        </a:lnTo>
                        <a:lnTo>
                          <a:pt x="87" y="1"/>
                        </a:lnTo>
                        <a:lnTo>
                          <a:pt x="97" y="0"/>
                        </a:lnTo>
                      </a:path>
                    </a:pathLst>
                  </a:custGeom>
                  <a:noFill/>
                  <a:ln w="1588">
                    <a:solidFill>
                      <a:srgbClr val="000000"/>
                    </a:solidFill>
                    <a:prstDash val="solid"/>
                    <a:round/>
                    <a:headEnd/>
                    <a:tailEnd/>
                  </a:ln>
                </p:spPr>
                <p:txBody>
                  <a:bodyPr/>
                  <a:lstStyle/>
                  <a:p>
                    <a:endParaRPr lang="en-US"/>
                  </a:p>
                </p:txBody>
              </p:sp>
              <p:sp>
                <p:nvSpPr>
                  <p:cNvPr id="431514" name="Rectangle 410"/>
                  <p:cNvSpPr>
                    <a:spLocks noChangeArrowheads="1"/>
                  </p:cNvSpPr>
                  <p:nvPr/>
                </p:nvSpPr>
                <p:spPr bwMode="auto">
                  <a:xfrm>
                    <a:off x="3440" y="1835"/>
                    <a:ext cx="71" cy="3"/>
                  </a:xfrm>
                  <a:prstGeom prst="rect">
                    <a:avLst/>
                  </a:prstGeom>
                  <a:solidFill>
                    <a:srgbClr val="000000"/>
                  </a:solidFill>
                  <a:ln w="9525">
                    <a:noFill/>
                    <a:miter lim="800000"/>
                    <a:headEnd/>
                    <a:tailEnd/>
                  </a:ln>
                </p:spPr>
                <p:txBody>
                  <a:bodyPr/>
                  <a:lstStyle/>
                  <a:p>
                    <a:endParaRPr lang="en-US"/>
                  </a:p>
                </p:txBody>
              </p:sp>
              <p:sp>
                <p:nvSpPr>
                  <p:cNvPr id="431515" name="Line 411"/>
                  <p:cNvSpPr>
                    <a:spLocks noChangeShapeType="1"/>
                  </p:cNvSpPr>
                  <p:nvPr/>
                </p:nvSpPr>
                <p:spPr bwMode="auto">
                  <a:xfrm>
                    <a:off x="3510" y="1836"/>
                    <a:ext cx="1" cy="9"/>
                  </a:xfrm>
                  <a:prstGeom prst="line">
                    <a:avLst/>
                  </a:prstGeom>
                  <a:noFill/>
                  <a:ln w="1588">
                    <a:solidFill>
                      <a:srgbClr val="000000"/>
                    </a:solidFill>
                    <a:round/>
                    <a:headEnd/>
                    <a:tailEnd/>
                  </a:ln>
                </p:spPr>
                <p:txBody>
                  <a:bodyPr/>
                  <a:lstStyle/>
                  <a:p>
                    <a:endParaRPr lang="en-US"/>
                  </a:p>
                </p:txBody>
              </p:sp>
              <p:sp>
                <p:nvSpPr>
                  <p:cNvPr id="431516" name="Line 412"/>
                  <p:cNvSpPr>
                    <a:spLocks noChangeShapeType="1"/>
                  </p:cNvSpPr>
                  <p:nvPr/>
                </p:nvSpPr>
                <p:spPr bwMode="auto">
                  <a:xfrm>
                    <a:off x="3441" y="1836"/>
                    <a:ext cx="1" cy="9"/>
                  </a:xfrm>
                  <a:prstGeom prst="line">
                    <a:avLst/>
                  </a:prstGeom>
                  <a:noFill/>
                  <a:ln w="1588">
                    <a:solidFill>
                      <a:srgbClr val="000000"/>
                    </a:solidFill>
                    <a:round/>
                    <a:headEnd/>
                    <a:tailEnd/>
                  </a:ln>
                </p:spPr>
                <p:txBody>
                  <a:bodyPr/>
                  <a:lstStyle/>
                  <a:p>
                    <a:endParaRPr lang="en-US"/>
                  </a:p>
                </p:txBody>
              </p:sp>
              <p:sp>
                <p:nvSpPr>
                  <p:cNvPr id="431517" name="Line 413"/>
                  <p:cNvSpPr>
                    <a:spLocks noChangeShapeType="1"/>
                  </p:cNvSpPr>
                  <p:nvPr/>
                </p:nvSpPr>
                <p:spPr bwMode="auto">
                  <a:xfrm>
                    <a:off x="3473" y="1836"/>
                    <a:ext cx="1" cy="8"/>
                  </a:xfrm>
                  <a:prstGeom prst="line">
                    <a:avLst/>
                  </a:prstGeom>
                  <a:noFill/>
                  <a:ln w="1588">
                    <a:solidFill>
                      <a:srgbClr val="000000"/>
                    </a:solidFill>
                    <a:round/>
                    <a:headEnd/>
                    <a:tailEnd/>
                  </a:ln>
                </p:spPr>
                <p:txBody>
                  <a:bodyPr/>
                  <a:lstStyle/>
                  <a:p>
                    <a:endParaRPr lang="en-US"/>
                  </a:p>
                </p:txBody>
              </p:sp>
              <p:sp>
                <p:nvSpPr>
                  <p:cNvPr id="431518" name="Rectangle 414"/>
                  <p:cNvSpPr>
                    <a:spLocks noChangeArrowheads="1"/>
                  </p:cNvSpPr>
                  <p:nvPr/>
                </p:nvSpPr>
                <p:spPr bwMode="auto">
                  <a:xfrm>
                    <a:off x="3441" y="1860"/>
                    <a:ext cx="70" cy="3"/>
                  </a:xfrm>
                  <a:prstGeom prst="rect">
                    <a:avLst/>
                  </a:prstGeom>
                  <a:solidFill>
                    <a:srgbClr val="000000"/>
                  </a:solidFill>
                  <a:ln w="9525">
                    <a:noFill/>
                    <a:miter lim="800000"/>
                    <a:headEnd/>
                    <a:tailEnd/>
                  </a:ln>
                </p:spPr>
                <p:txBody>
                  <a:bodyPr/>
                  <a:lstStyle/>
                  <a:p>
                    <a:endParaRPr lang="en-US"/>
                  </a:p>
                </p:txBody>
              </p:sp>
              <p:sp>
                <p:nvSpPr>
                  <p:cNvPr id="431519" name="Line 415"/>
                  <p:cNvSpPr>
                    <a:spLocks noChangeShapeType="1"/>
                  </p:cNvSpPr>
                  <p:nvPr/>
                </p:nvSpPr>
                <p:spPr bwMode="auto">
                  <a:xfrm>
                    <a:off x="3510" y="1856"/>
                    <a:ext cx="1" cy="10"/>
                  </a:xfrm>
                  <a:prstGeom prst="line">
                    <a:avLst/>
                  </a:prstGeom>
                  <a:noFill/>
                  <a:ln w="1588">
                    <a:solidFill>
                      <a:srgbClr val="000000"/>
                    </a:solidFill>
                    <a:round/>
                    <a:headEnd/>
                    <a:tailEnd/>
                  </a:ln>
                </p:spPr>
                <p:txBody>
                  <a:bodyPr/>
                  <a:lstStyle/>
                  <a:p>
                    <a:endParaRPr lang="en-US"/>
                  </a:p>
                </p:txBody>
              </p:sp>
              <p:sp>
                <p:nvSpPr>
                  <p:cNvPr id="431520" name="Line 416"/>
                  <p:cNvSpPr>
                    <a:spLocks noChangeShapeType="1"/>
                  </p:cNvSpPr>
                  <p:nvPr/>
                </p:nvSpPr>
                <p:spPr bwMode="auto">
                  <a:xfrm flipH="1">
                    <a:off x="3442" y="1856"/>
                    <a:ext cx="1" cy="10"/>
                  </a:xfrm>
                  <a:prstGeom prst="line">
                    <a:avLst/>
                  </a:prstGeom>
                  <a:noFill/>
                  <a:ln w="1588">
                    <a:solidFill>
                      <a:srgbClr val="000000"/>
                    </a:solidFill>
                    <a:round/>
                    <a:headEnd/>
                    <a:tailEnd/>
                  </a:ln>
                </p:spPr>
                <p:txBody>
                  <a:bodyPr/>
                  <a:lstStyle/>
                  <a:p>
                    <a:endParaRPr lang="en-US"/>
                  </a:p>
                </p:txBody>
              </p:sp>
              <p:sp>
                <p:nvSpPr>
                  <p:cNvPr id="431521" name="Line 417"/>
                  <p:cNvSpPr>
                    <a:spLocks noChangeShapeType="1"/>
                  </p:cNvSpPr>
                  <p:nvPr/>
                </p:nvSpPr>
                <p:spPr bwMode="auto">
                  <a:xfrm>
                    <a:off x="3474" y="1857"/>
                    <a:ext cx="1" cy="8"/>
                  </a:xfrm>
                  <a:prstGeom prst="line">
                    <a:avLst/>
                  </a:prstGeom>
                  <a:noFill/>
                  <a:ln w="1588">
                    <a:solidFill>
                      <a:srgbClr val="000000"/>
                    </a:solidFill>
                    <a:round/>
                    <a:headEnd/>
                    <a:tailEnd/>
                  </a:ln>
                </p:spPr>
                <p:txBody>
                  <a:bodyPr/>
                  <a:lstStyle/>
                  <a:p>
                    <a:endParaRPr lang="en-US"/>
                  </a:p>
                </p:txBody>
              </p:sp>
              <p:sp>
                <p:nvSpPr>
                  <p:cNvPr id="431522" name="Freeform 418"/>
                  <p:cNvSpPr>
                    <a:spLocks/>
                  </p:cNvSpPr>
                  <p:nvPr/>
                </p:nvSpPr>
                <p:spPr bwMode="auto">
                  <a:xfrm>
                    <a:off x="3368" y="1961"/>
                    <a:ext cx="305" cy="48"/>
                  </a:xfrm>
                  <a:custGeom>
                    <a:avLst/>
                    <a:gdLst/>
                    <a:ahLst/>
                    <a:cxnLst>
                      <a:cxn ang="0">
                        <a:pos x="0" y="0"/>
                      </a:cxn>
                      <a:cxn ang="0">
                        <a:pos x="457" y="0"/>
                      </a:cxn>
                      <a:cxn ang="0">
                        <a:pos x="914" y="0"/>
                      </a:cxn>
                      <a:cxn ang="0">
                        <a:pos x="914" y="142"/>
                      </a:cxn>
                      <a:cxn ang="0">
                        <a:pos x="457" y="142"/>
                      </a:cxn>
                      <a:cxn ang="0">
                        <a:pos x="0" y="142"/>
                      </a:cxn>
                      <a:cxn ang="0">
                        <a:pos x="0" y="0"/>
                      </a:cxn>
                    </a:cxnLst>
                    <a:rect l="0" t="0" r="r" b="b"/>
                    <a:pathLst>
                      <a:path w="914" h="142">
                        <a:moveTo>
                          <a:pt x="0" y="0"/>
                        </a:moveTo>
                        <a:lnTo>
                          <a:pt x="457" y="0"/>
                        </a:lnTo>
                        <a:lnTo>
                          <a:pt x="914" y="0"/>
                        </a:lnTo>
                        <a:lnTo>
                          <a:pt x="914" y="142"/>
                        </a:lnTo>
                        <a:lnTo>
                          <a:pt x="457" y="142"/>
                        </a:lnTo>
                        <a:lnTo>
                          <a:pt x="0" y="142"/>
                        </a:lnTo>
                        <a:lnTo>
                          <a:pt x="0" y="0"/>
                        </a:lnTo>
                        <a:close/>
                      </a:path>
                    </a:pathLst>
                  </a:custGeom>
                  <a:solidFill>
                    <a:srgbClr val="FFFFFF"/>
                  </a:solidFill>
                  <a:ln w="9525">
                    <a:noFill/>
                    <a:round/>
                    <a:headEnd/>
                    <a:tailEnd/>
                  </a:ln>
                </p:spPr>
                <p:txBody>
                  <a:bodyPr/>
                  <a:lstStyle/>
                  <a:p>
                    <a:endParaRPr lang="en-US"/>
                  </a:p>
                </p:txBody>
              </p:sp>
              <p:sp>
                <p:nvSpPr>
                  <p:cNvPr id="431523" name="Freeform 419"/>
                  <p:cNvSpPr>
                    <a:spLocks/>
                  </p:cNvSpPr>
                  <p:nvPr/>
                </p:nvSpPr>
                <p:spPr bwMode="auto">
                  <a:xfrm>
                    <a:off x="3368" y="1961"/>
                    <a:ext cx="305" cy="48"/>
                  </a:xfrm>
                  <a:custGeom>
                    <a:avLst/>
                    <a:gdLst/>
                    <a:ahLst/>
                    <a:cxnLst>
                      <a:cxn ang="0">
                        <a:pos x="0" y="0"/>
                      </a:cxn>
                      <a:cxn ang="0">
                        <a:pos x="457" y="0"/>
                      </a:cxn>
                      <a:cxn ang="0">
                        <a:pos x="914" y="0"/>
                      </a:cxn>
                      <a:cxn ang="0">
                        <a:pos x="914" y="142"/>
                      </a:cxn>
                      <a:cxn ang="0">
                        <a:pos x="457" y="142"/>
                      </a:cxn>
                      <a:cxn ang="0">
                        <a:pos x="0" y="142"/>
                      </a:cxn>
                      <a:cxn ang="0">
                        <a:pos x="0" y="0"/>
                      </a:cxn>
                    </a:cxnLst>
                    <a:rect l="0" t="0" r="r" b="b"/>
                    <a:pathLst>
                      <a:path w="914" h="142">
                        <a:moveTo>
                          <a:pt x="0" y="0"/>
                        </a:moveTo>
                        <a:lnTo>
                          <a:pt x="457" y="0"/>
                        </a:lnTo>
                        <a:lnTo>
                          <a:pt x="914" y="0"/>
                        </a:lnTo>
                        <a:lnTo>
                          <a:pt x="914" y="142"/>
                        </a:lnTo>
                        <a:lnTo>
                          <a:pt x="457" y="142"/>
                        </a:lnTo>
                        <a:lnTo>
                          <a:pt x="0" y="142"/>
                        </a:lnTo>
                        <a:lnTo>
                          <a:pt x="0" y="0"/>
                        </a:lnTo>
                      </a:path>
                    </a:pathLst>
                  </a:custGeom>
                  <a:noFill/>
                  <a:ln w="1588">
                    <a:solidFill>
                      <a:srgbClr val="000000"/>
                    </a:solidFill>
                    <a:prstDash val="solid"/>
                    <a:round/>
                    <a:headEnd/>
                    <a:tailEnd/>
                  </a:ln>
                </p:spPr>
                <p:txBody>
                  <a:bodyPr/>
                  <a:lstStyle/>
                  <a:p>
                    <a:endParaRPr lang="en-US"/>
                  </a:p>
                </p:txBody>
              </p:sp>
              <p:sp>
                <p:nvSpPr>
                  <p:cNvPr id="431524" name="Freeform 420"/>
                  <p:cNvSpPr>
                    <a:spLocks/>
                  </p:cNvSpPr>
                  <p:nvPr/>
                </p:nvSpPr>
                <p:spPr bwMode="auto">
                  <a:xfrm>
                    <a:off x="3566" y="1656"/>
                    <a:ext cx="25" cy="321"/>
                  </a:xfrm>
                  <a:custGeom>
                    <a:avLst/>
                    <a:gdLst/>
                    <a:ahLst/>
                    <a:cxnLst>
                      <a:cxn ang="0">
                        <a:pos x="0" y="0"/>
                      </a:cxn>
                      <a:cxn ang="0">
                        <a:pos x="76" y="0"/>
                      </a:cxn>
                      <a:cxn ang="0">
                        <a:pos x="76" y="481"/>
                      </a:cxn>
                      <a:cxn ang="0">
                        <a:pos x="76" y="963"/>
                      </a:cxn>
                      <a:cxn ang="0">
                        <a:pos x="0" y="963"/>
                      </a:cxn>
                      <a:cxn ang="0">
                        <a:pos x="0" y="481"/>
                      </a:cxn>
                      <a:cxn ang="0">
                        <a:pos x="0" y="0"/>
                      </a:cxn>
                    </a:cxnLst>
                    <a:rect l="0" t="0" r="r" b="b"/>
                    <a:pathLst>
                      <a:path w="76" h="963">
                        <a:moveTo>
                          <a:pt x="0" y="0"/>
                        </a:moveTo>
                        <a:lnTo>
                          <a:pt x="76" y="0"/>
                        </a:lnTo>
                        <a:lnTo>
                          <a:pt x="76" y="481"/>
                        </a:lnTo>
                        <a:lnTo>
                          <a:pt x="76" y="963"/>
                        </a:lnTo>
                        <a:lnTo>
                          <a:pt x="0" y="963"/>
                        </a:lnTo>
                        <a:lnTo>
                          <a:pt x="0" y="481"/>
                        </a:lnTo>
                        <a:lnTo>
                          <a:pt x="0" y="0"/>
                        </a:lnTo>
                        <a:close/>
                      </a:path>
                    </a:pathLst>
                  </a:custGeom>
                  <a:solidFill>
                    <a:srgbClr val="969696"/>
                  </a:solidFill>
                  <a:ln w="9525">
                    <a:noFill/>
                    <a:round/>
                    <a:headEnd/>
                    <a:tailEnd/>
                  </a:ln>
                </p:spPr>
                <p:txBody>
                  <a:bodyPr/>
                  <a:lstStyle/>
                  <a:p>
                    <a:endParaRPr lang="en-US"/>
                  </a:p>
                </p:txBody>
              </p:sp>
              <p:sp>
                <p:nvSpPr>
                  <p:cNvPr id="431525" name="Freeform 421"/>
                  <p:cNvSpPr>
                    <a:spLocks/>
                  </p:cNvSpPr>
                  <p:nvPr/>
                </p:nvSpPr>
                <p:spPr bwMode="auto">
                  <a:xfrm>
                    <a:off x="3566" y="1656"/>
                    <a:ext cx="25" cy="321"/>
                  </a:xfrm>
                  <a:custGeom>
                    <a:avLst/>
                    <a:gdLst/>
                    <a:ahLst/>
                    <a:cxnLst>
                      <a:cxn ang="0">
                        <a:pos x="0" y="0"/>
                      </a:cxn>
                      <a:cxn ang="0">
                        <a:pos x="76" y="0"/>
                      </a:cxn>
                      <a:cxn ang="0">
                        <a:pos x="76" y="481"/>
                      </a:cxn>
                      <a:cxn ang="0">
                        <a:pos x="76" y="963"/>
                      </a:cxn>
                      <a:cxn ang="0">
                        <a:pos x="0" y="963"/>
                      </a:cxn>
                      <a:cxn ang="0">
                        <a:pos x="0" y="481"/>
                      </a:cxn>
                      <a:cxn ang="0">
                        <a:pos x="0" y="0"/>
                      </a:cxn>
                    </a:cxnLst>
                    <a:rect l="0" t="0" r="r" b="b"/>
                    <a:pathLst>
                      <a:path w="76" h="963">
                        <a:moveTo>
                          <a:pt x="0" y="0"/>
                        </a:moveTo>
                        <a:lnTo>
                          <a:pt x="76" y="0"/>
                        </a:lnTo>
                        <a:lnTo>
                          <a:pt x="76" y="481"/>
                        </a:lnTo>
                        <a:lnTo>
                          <a:pt x="76" y="963"/>
                        </a:lnTo>
                        <a:lnTo>
                          <a:pt x="0" y="963"/>
                        </a:lnTo>
                        <a:lnTo>
                          <a:pt x="0" y="481"/>
                        </a:lnTo>
                        <a:lnTo>
                          <a:pt x="0" y="0"/>
                        </a:lnTo>
                      </a:path>
                    </a:pathLst>
                  </a:custGeom>
                  <a:noFill/>
                  <a:ln w="1588">
                    <a:solidFill>
                      <a:srgbClr val="000000"/>
                    </a:solidFill>
                    <a:prstDash val="solid"/>
                    <a:round/>
                    <a:headEnd/>
                    <a:tailEnd/>
                  </a:ln>
                </p:spPr>
                <p:txBody>
                  <a:bodyPr/>
                  <a:lstStyle/>
                  <a:p>
                    <a:endParaRPr lang="en-US"/>
                  </a:p>
                </p:txBody>
              </p:sp>
              <p:sp>
                <p:nvSpPr>
                  <p:cNvPr id="431526" name="Freeform 422"/>
                  <p:cNvSpPr>
                    <a:spLocks/>
                  </p:cNvSpPr>
                  <p:nvPr/>
                </p:nvSpPr>
                <p:spPr bwMode="auto">
                  <a:xfrm>
                    <a:off x="3534" y="1767"/>
                    <a:ext cx="106" cy="241"/>
                  </a:xfrm>
                  <a:custGeom>
                    <a:avLst/>
                    <a:gdLst/>
                    <a:ahLst/>
                    <a:cxnLst>
                      <a:cxn ang="0">
                        <a:pos x="274" y="275"/>
                      </a:cxn>
                      <a:cxn ang="0">
                        <a:pos x="319" y="275"/>
                      </a:cxn>
                      <a:cxn ang="0">
                        <a:pos x="319" y="57"/>
                      </a:cxn>
                      <a:cxn ang="0">
                        <a:pos x="319" y="49"/>
                      </a:cxn>
                      <a:cxn ang="0">
                        <a:pos x="318" y="41"/>
                      </a:cxn>
                      <a:cxn ang="0">
                        <a:pos x="308" y="31"/>
                      </a:cxn>
                      <a:cxn ang="0">
                        <a:pos x="300" y="21"/>
                      </a:cxn>
                      <a:cxn ang="0">
                        <a:pos x="292" y="15"/>
                      </a:cxn>
                      <a:cxn ang="0">
                        <a:pos x="279" y="7"/>
                      </a:cxn>
                      <a:cxn ang="0">
                        <a:pos x="255" y="0"/>
                      </a:cxn>
                      <a:cxn ang="0">
                        <a:pos x="72" y="0"/>
                      </a:cxn>
                      <a:cxn ang="0">
                        <a:pos x="54" y="4"/>
                      </a:cxn>
                      <a:cxn ang="0">
                        <a:pos x="46" y="10"/>
                      </a:cxn>
                      <a:cxn ang="0">
                        <a:pos x="38" y="14"/>
                      </a:cxn>
                      <a:cxn ang="0">
                        <a:pos x="30" y="20"/>
                      </a:cxn>
                      <a:cxn ang="0">
                        <a:pos x="23" y="26"/>
                      </a:cxn>
                      <a:cxn ang="0">
                        <a:pos x="16" y="34"/>
                      </a:cxn>
                      <a:cxn ang="0">
                        <a:pos x="10" y="39"/>
                      </a:cxn>
                      <a:cxn ang="0">
                        <a:pos x="4" y="47"/>
                      </a:cxn>
                      <a:cxn ang="0">
                        <a:pos x="1" y="53"/>
                      </a:cxn>
                      <a:cxn ang="0">
                        <a:pos x="0" y="58"/>
                      </a:cxn>
                      <a:cxn ang="0">
                        <a:pos x="0" y="723"/>
                      </a:cxn>
                      <a:cxn ang="0">
                        <a:pos x="47" y="722"/>
                      </a:cxn>
                      <a:cxn ang="0">
                        <a:pos x="47" y="85"/>
                      </a:cxn>
                      <a:cxn ang="0">
                        <a:pos x="48" y="79"/>
                      </a:cxn>
                      <a:cxn ang="0">
                        <a:pos x="49" y="73"/>
                      </a:cxn>
                      <a:cxn ang="0">
                        <a:pos x="53" y="69"/>
                      </a:cxn>
                      <a:cxn ang="0">
                        <a:pos x="56" y="64"/>
                      </a:cxn>
                      <a:cxn ang="0">
                        <a:pos x="62" y="59"/>
                      </a:cxn>
                      <a:cxn ang="0">
                        <a:pos x="70" y="55"/>
                      </a:cxn>
                      <a:cxn ang="0">
                        <a:pos x="75" y="52"/>
                      </a:cxn>
                      <a:cxn ang="0">
                        <a:pos x="83" y="49"/>
                      </a:cxn>
                      <a:cxn ang="0">
                        <a:pos x="89" y="47"/>
                      </a:cxn>
                      <a:cxn ang="0">
                        <a:pos x="99" y="46"/>
                      </a:cxn>
                      <a:cxn ang="0">
                        <a:pos x="106" y="44"/>
                      </a:cxn>
                      <a:cxn ang="0">
                        <a:pos x="212" y="44"/>
                      </a:cxn>
                      <a:cxn ang="0">
                        <a:pos x="225" y="46"/>
                      </a:cxn>
                      <a:cxn ang="0">
                        <a:pos x="233" y="48"/>
                      </a:cxn>
                      <a:cxn ang="0">
                        <a:pos x="241" y="51"/>
                      </a:cxn>
                      <a:cxn ang="0">
                        <a:pos x="252" y="56"/>
                      </a:cxn>
                      <a:cxn ang="0">
                        <a:pos x="261" y="61"/>
                      </a:cxn>
                      <a:cxn ang="0">
                        <a:pos x="264" y="66"/>
                      </a:cxn>
                      <a:cxn ang="0">
                        <a:pos x="271" y="73"/>
                      </a:cxn>
                      <a:cxn ang="0">
                        <a:pos x="274" y="80"/>
                      </a:cxn>
                      <a:cxn ang="0">
                        <a:pos x="274" y="275"/>
                      </a:cxn>
                    </a:cxnLst>
                    <a:rect l="0" t="0" r="r" b="b"/>
                    <a:pathLst>
                      <a:path w="319" h="723">
                        <a:moveTo>
                          <a:pt x="274" y="275"/>
                        </a:moveTo>
                        <a:lnTo>
                          <a:pt x="319" y="275"/>
                        </a:lnTo>
                        <a:lnTo>
                          <a:pt x="319" y="57"/>
                        </a:lnTo>
                        <a:lnTo>
                          <a:pt x="319" y="49"/>
                        </a:lnTo>
                        <a:lnTo>
                          <a:pt x="318" y="41"/>
                        </a:lnTo>
                        <a:lnTo>
                          <a:pt x="308" y="31"/>
                        </a:lnTo>
                        <a:lnTo>
                          <a:pt x="300" y="21"/>
                        </a:lnTo>
                        <a:lnTo>
                          <a:pt x="292" y="15"/>
                        </a:lnTo>
                        <a:lnTo>
                          <a:pt x="279" y="7"/>
                        </a:lnTo>
                        <a:lnTo>
                          <a:pt x="255" y="0"/>
                        </a:lnTo>
                        <a:lnTo>
                          <a:pt x="72" y="0"/>
                        </a:lnTo>
                        <a:lnTo>
                          <a:pt x="54" y="4"/>
                        </a:lnTo>
                        <a:lnTo>
                          <a:pt x="46" y="10"/>
                        </a:lnTo>
                        <a:lnTo>
                          <a:pt x="38" y="14"/>
                        </a:lnTo>
                        <a:lnTo>
                          <a:pt x="30" y="20"/>
                        </a:lnTo>
                        <a:lnTo>
                          <a:pt x="23" y="26"/>
                        </a:lnTo>
                        <a:lnTo>
                          <a:pt x="16" y="34"/>
                        </a:lnTo>
                        <a:lnTo>
                          <a:pt x="10" y="39"/>
                        </a:lnTo>
                        <a:lnTo>
                          <a:pt x="4" y="47"/>
                        </a:lnTo>
                        <a:lnTo>
                          <a:pt x="1" y="53"/>
                        </a:lnTo>
                        <a:lnTo>
                          <a:pt x="0" y="58"/>
                        </a:lnTo>
                        <a:lnTo>
                          <a:pt x="0" y="723"/>
                        </a:lnTo>
                        <a:lnTo>
                          <a:pt x="47" y="722"/>
                        </a:lnTo>
                        <a:lnTo>
                          <a:pt x="47" y="85"/>
                        </a:lnTo>
                        <a:lnTo>
                          <a:pt x="48" y="79"/>
                        </a:lnTo>
                        <a:lnTo>
                          <a:pt x="49" y="73"/>
                        </a:lnTo>
                        <a:lnTo>
                          <a:pt x="53" y="69"/>
                        </a:lnTo>
                        <a:lnTo>
                          <a:pt x="56" y="64"/>
                        </a:lnTo>
                        <a:lnTo>
                          <a:pt x="62" y="59"/>
                        </a:lnTo>
                        <a:lnTo>
                          <a:pt x="70" y="55"/>
                        </a:lnTo>
                        <a:lnTo>
                          <a:pt x="75" y="52"/>
                        </a:lnTo>
                        <a:lnTo>
                          <a:pt x="83" y="49"/>
                        </a:lnTo>
                        <a:lnTo>
                          <a:pt x="89" y="47"/>
                        </a:lnTo>
                        <a:lnTo>
                          <a:pt x="99" y="46"/>
                        </a:lnTo>
                        <a:lnTo>
                          <a:pt x="106" y="44"/>
                        </a:lnTo>
                        <a:lnTo>
                          <a:pt x="212" y="44"/>
                        </a:lnTo>
                        <a:lnTo>
                          <a:pt x="225" y="46"/>
                        </a:lnTo>
                        <a:lnTo>
                          <a:pt x="233" y="48"/>
                        </a:lnTo>
                        <a:lnTo>
                          <a:pt x="241" y="51"/>
                        </a:lnTo>
                        <a:lnTo>
                          <a:pt x="252" y="56"/>
                        </a:lnTo>
                        <a:lnTo>
                          <a:pt x="261" y="61"/>
                        </a:lnTo>
                        <a:lnTo>
                          <a:pt x="264" y="66"/>
                        </a:lnTo>
                        <a:lnTo>
                          <a:pt x="271" y="73"/>
                        </a:lnTo>
                        <a:lnTo>
                          <a:pt x="274" y="80"/>
                        </a:lnTo>
                        <a:lnTo>
                          <a:pt x="274" y="275"/>
                        </a:lnTo>
                        <a:close/>
                      </a:path>
                    </a:pathLst>
                  </a:custGeom>
                  <a:solidFill>
                    <a:srgbClr val="B2B2B2"/>
                  </a:solidFill>
                  <a:ln w="9525">
                    <a:noFill/>
                    <a:round/>
                    <a:headEnd/>
                    <a:tailEnd/>
                  </a:ln>
                </p:spPr>
                <p:txBody>
                  <a:bodyPr/>
                  <a:lstStyle/>
                  <a:p>
                    <a:endParaRPr lang="en-US"/>
                  </a:p>
                </p:txBody>
              </p:sp>
              <p:sp>
                <p:nvSpPr>
                  <p:cNvPr id="431527" name="Freeform 423"/>
                  <p:cNvSpPr>
                    <a:spLocks/>
                  </p:cNvSpPr>
                  <p:nvPr/>
                </p:nvSpPr>
                <p:spPr bwMode="auto">
                  <a:xfrm>
                    <a:off x="3534" y="1767"/>
                    <a:ext cx="106" cy="241"/>
                  </a:xfrm>
                  <a:custGeom>
                    <a:avLst/>
                    <a:gdLst/>
                    <a:ahLst/>
                    <a:cxnLst>
                      <a:cxn ang="0">
                        <a:pos x="274" y="275"/>
                      </a:cxn>
                      <a:cxn ang="0">
                        <a:pos x="319" y="275"/>
                      </a:cxn>
                      <a:cxn ang="0">
                        <a:pos x="319" y="57"/>
                      </a:cxn>
                      <a:cxn ang="0">
                        <a:pos x="319" y="49"/>
                      </a:cxn>
                      <a:cxn ang="0">
                        <a:pos x="318" y="41"/>
                      </a:cxn>
                      <a:cxn ang="0">
                        <a:pos x="308" y="31"/>
                      </a:cxn>
                      <a:cxn ang="0">
                        <a:pos x="300" y="21"/>
                      </a:cxn>
                      <a:cxn ang="0">
                        <a:pos x="292" y="15"/>
                      </a:cxn>
                      <a:cxn ang="0">
                        <a:pos x="279" y="7"/>
                      </a:cxn>
                      <a:cxn ang="0">
                        <a:pos x="255" y="0"/>
                      </a:cxn>
                      <a:cxn ang="0">
                        <a:pos x="72" y="0"/>
                      </a:cxn>
                      <a:cxn ang="0">
                        <a:pos x="54" y="4"/>
                      </a:cxn>
                      <a:cxn ang="0">
                        <a:pos x="46" y="10"/>
                      </a:cxn>
                      <a:cxn ang="0">
                        <a:pos x="38" y="14"/>
                      </a:cxn>
                      <a:cxn ang="0">
                        <a:pos x="30" y="20"/>
                      </a:cxn>
                      <a:cxn ang="0">
                        <a:pos x="23" y="26"/>
                      </a:cxn>
                      <a:cxn ang="0">
                        <a:pos x="16" y="34"/>
                      </a:cxn>
                      <a:cxn ang="0">
                        <a:pos x="10" y="39"/>
                      </a:cxn>
                      <a:cxn ang="0">
                        <a:pos x="4" y="47"/>
                      </a:cxn>
                      <a:cxn ang="0">
                        <a:pos x="1" y="53"/>
                      </a:cxn>
                      <a:cxn ang="0">
                        <a:pos x="0" y="58"/>
                      </a:cxn>
                      <a:cxn ang="0">
                        <a:pos x="0" y="723"/>
                      </a:cxn>
                      <a:cxn ang="0">
                        <a:pos x="47" y="722"/>
                      </a:cxn>
                      <a:cxn ang="0">
                        <a:pos x="47" y="85"/>
                      </a:cxn>
                      <a:cxn ang="0">
                        <a:pos x="48" y="79"/>
                      </a:cxn>
                      <a:cxn ang="0">
                        <a:pos x="49" y="73"/>
                      </a:cxn>
                      <a:cxn ang="0">
                        <a:pos x="53" y="69"/>
                      </a:cxn>
                      <a:cxn ang="0">
                        <a:pos x="56" y="64"/>
                      </a:cxn>
                      <a:cxn ang="0">
                        <a:pos x="62" y="59"/>
                      </a:cxn>
                      <a:cxn ang="0">
                        <a:pos x="70" y="55"/>
                      </a:cxn>
                      <a:cxn ang="0">
                        <a:pos x="75" y="52"/>
                      </a:cxn>
                      <a:cxn ang="0">
                        <a:pos x="83" y="49"/>
                      </a:cxn>
                      <a:cxn ang="0">
                        <a:pos x="89" y="47"/>
                      </a:cxn>
                      <a:cxn ang="0">
                        <a:pos x="99" y="46"/>
                      </a:cxn>
                      <a:cxn ang="0">
                        <a:pos x="106" y="44"/>
                      </a:cxn>
                      <a:cxn ang="0">
                        <a:pos x="212" y="44"/>
                      </a:cxn>
                      <a:cxn ang="0">
                        <a:pos x="225" y="46"/>
                      </a:cxn>
                      <a:cxn ang="0">
                        <a:pos x="233" y="48"/>
                      </a:cxn>
                      <a:cxn ang="0">
                        <a:pos x="241" y="51"/>
                      </a:cxn>
                      <a:cxn ang="0">
                        <a:pos x="252" y="56"/>
                      </a:cxn>
                      <a:cxn ang="0">
                        <a:pos x="261" y="61"/>
                      </a:cxn>
                      <a:cxn ang="0">
                        <a:pos x="264" y="66"/>
                      </a:cxn>
                      <a:cxn ang="0">
                        <a:pos x="271" y="73"/>
                      </a:cxn>
                      <a:cxn ang="0">
                        <a:pos x="274" y="80"/>
                      </a:cxn>
                      <a:cxn ang="0">
                        <a:pos x="274" y="275"/>
                      </a:cxn>
                    </a:cxnLst>
                    <a:rect l="0" t="0" r="r" b="b"/>
                    <a:pathLst>
                      <a:path w="319" h="723">
                        <a:moveTo>
                          <a:pt x="274" y="275"/>
                        </a:moveTo>
                        <a:lnTo>
                          <a:pt x="319" y="275"/>
                        </a:lnTo>
                        <a:lnTo>
                          <a:pt x="319" y="57"/>
                        </a:lnTo>
                        <a:lnTo>
                          <a:pt x="319" y="49"/>
                        </a:lnTo>
                        <a:lnTo>
                          <a:pt x="318" y="41"/>
                        </a:lnTo>
                        <a:lnTo>
                          <a:pt x="308" y="31"/>
                        </a:lnTo>
                        <a:lnTo>
                          <a:pt x="300" y="21"/>
                        </a:lnTo>
                        <a:lnTo>
                          <a:pt x="292" y="15"/>
                        </a:lnTo>
                        <a:lnTo>
                          <a:pt x="279" y="7"/>
                        </a:lnTo>
                        <a:lnTo>
                          <a:pt x="255" y="0"/>
                        </a:lnTo>
                        <a:lnTo>
                          <a:pt x="72" y="0"/>
                        </a:lnTo>
                        <a:lnTo>
                          <a:pt x="54" y="4"/>
                        </a:lnTo>
                        <a:lnTo>
                          <a:pt x="46" y="10"/>
                        </a:lnTo>
                        <a:lnTo>
                          <a:pt x="38" y="14"/>
                        </a:lnTo>
                        <a:lnTo>
                          <a:pt x="30" y="20"/>
                        </a:lnTo>
                        <a:lnTo>
                          <a:pt x="23" y="26"/>
                        </a:lnTo>
                        <a:lnTo>
                          <a:pt x="16" y="34"/>
                        </a:lnTo>
                        <a:lnTo>
                          <a:pt x="10" y="39"/>
                        </a:lnTo>
                        <a:lnTo>
                          <a:pt x="4" y="47"/>
                        </a:lnTo>
                        <a:lnTo>
                          <a:pt x="1" y="53"/>
                        </a:lnTo>
                        <a:lnTo>
                          <a:pt x="0" y="58"/>
                        </a:lnTo>
                        <a:lnTo>
                          <a:pt x="0" y="723"/>
                        </a:lnTo>
                        <a:lnTo>
                          <a:pt x="47" y="722"/>
                        </a:lnTo>
                        <a:lnTo>
                          <a:pt x="47" y="85"/>
                        </a:lnTo>
                        <a:lnTo>
                          <a:pt x="48" y="79"/>
                        </a:lnTo>
                        <a:lnTo>
                          <a:pt x="49" y="73"/>
                        </a:lnTo>
                        <a:lnTo>
                          <a:pt x="53" y="69"/>
                        </a:lnTo>
                        <a:lnTo>
                          <a:pt x="56" y="64"/>
                        </a:lnTo>
                        <a:lnTo>
                          <a:pt x="62" y="59"/>
                        </a:lnTo>
                        <a:lnTo>
                          <a:pt x="70" y="55"/>
                        </a:lnTo>
                        <a:lnTo>
                          <a:pt x="75" y="52"/>
                        </a:lnTo>
                        <a:lnTo>
                          <a:pt x="83" y="49"/>
                        </a:lnTo>
                        <a:lnTo>
                          <a:pt x="89" y="47"/>
                        </a:lnTo>
                        <a:lnTo>
                          <a:pt x="99" y="46"/>
                        </a:lnTo>
                        <a:lnTo>
                          <a:pt x="106" y="44"/>
                        </a:lnTo>
                        <a:lnTo>
                          <a:pt x="212" y="44"/>
                        </a:lnTo>
                        <a:lnTo>
                          <a:pt x="225" y="46"/>
                        </a:lnTo>
                        <a:lnTo>
                          <a:pt x="233" y="48"/>
                        </a:lnTo>
                        <a:lnTo>
                          <a:pt x="241" y="51"/>
                        </a:lnTo>
                        <a:lnTo>
                          <a:pt x="252" y="56"/>
                        </a:lnTo>
                        <a:lnTo>
                          <a:pt x="261" y="61"/>
                        </a:lnTo>
                        <a:lnTo>
                          <a:pt x="264" y="66"/>
                        </a:lnTo>
                        <a:lnTo>
                          <a:pt x="271" y="73"/>
                        </a:lnTo>
                        <a:lnTo>
                          <a:pt x="274" y="80"/>
                        </a:lnTo>
                        <a:lnTo>
                          <a:pt x="274" y="275"/>
                        </a:lnTo>
                      </a:path>
                    </a:pathLst>
                  </a:custGeom>
                  <a:noFill/>
                  <a:ln w="1588">
                    <a:solidFill>
                      <a:srgbClr val="000000"/>
                    </a:solidFill>
                    <a:prstDash val="solid"/>
                    <a:round/>
                    <a:headEnd/>
                    <a:tailEnd/>
                  </a:ln>
                </p:spPr>
                <p:txBody>
                  <a:bodyPr/>
                  <a:lstStyle/>
                  <a:p>
                    <a:endParaRPr lang="en-US"/>
                  </a:p>
                </p:txBody>
              </p:sp>
              <p:sp>
                <p:nvSpPr>
                  <p:cNvPr id="431528" name="Freeform 424"/>
                  <p:cNvSpPr>
                    <a:spLocks/>
                  </p:cNvSpPr>
                  <p:nvPr/>
                </p:nvSpPr>
                <p:spPr bwMode="auto">
                  <a:xfrm>
                    <a:off x="3387" y="1792"/>
                    <a:ext cx="47" cy="217"/>
                  </a:xfrm>
                  <a:custGeom>
                    <a:avLst/>
                    <a:gdLst/>
                    <a:ahLst/>
                    <a:cxnLst>
                      <a:cxn ang="0">
                        <a:pos x="123" y="60"/>
                      </a:cxn>
                      <a:cxn ang="0">
                        <a:pos x="142" y="60"/>
                      </a:cxn>
                      <a:cxn ang="0">
                        <a:pos x="142" y="33"/>
                      </a:cxn>
                      <a:cxn ang="0">
                        <a:pos x="142" y="26"/>
                      </a:cxn>
                      <a:cxn ang="0">
                        <a:pos x="139" y="20"/>
                      </a:cxn>
                      <a:cxn ang="0">
                        <a:pos x="136" y="11"/>
                      </a:cxn>
                      <a:cxn ang="0">
                        <a:pos x="131" y="6"/>
                      </a:cxn>
                      <a:cxn ang="0">
                        <a:pos x="127" y="2"/>
                      </a:cxn>
                      <a:cxn ang="0">
                        <a:pos x="119" y="1"/>
                      </a:cxn>
                      <a:cxn ang="0">
                        <a:pos x="115" y="0"/>
                      </a:cxn>
                      <a:cxn ang="0">
                        <a:pos x="28" y="0"/>
                      </a:cxn>
                      <a:cxn ang="0">
                        <a:pos x="25" y="1"/>
                      </a:cxn>
                      <a:cxn ang="0">
                        <a:pos x="21" y="1"/>
                      </a:cxn>
                      <a:cxn ang="0">
                        <a:pos x="18" y="3"/>
                      </a:cxn>
                      <a:cxn ang="0">
                        <a:pos x="14" y="6"/>
                      </a:cxn>
                      <a:cxn ang="0">
                        <a:pos x="9" y="9"/>
                      </a:cxn>
                      <a:cxn ang="0">
                        <a:pos x="6" y="13"/>
                      </a:cxn>
                      <a:cxn ang="0">
                        <a:pos x="4" y="19"/>
                      </a:cxn>
                      <a:cxn ang="0">
                        <a:pos x="1" y="24"/>
                      </a:cxn>
                      <a:cxn ang="0">
                        <a:pos x="0" y="30"/>
                      </a:cxn>
                      <a:cxn ang="0">
                        <a:pos x="0" y="34"/>
                      </a:cxn>
                      <a:cxn ang="0">
                        <a:pos x="0" y="651"/>
                      </a:cxn>
                      <a:cxn ang="0">
                        <a:pos x="18" y="651"/>
                      </a:cxn>
                      <a:cxn ang="0">
                        <a:pos x="18" y="56"/>
                      </a:cxn>
                      <a:cxn ang="0">
                        <a:pos x="19" y="51"/>
                      </a:cxn>
                      <a:cxn ang="0">
                        <a:pos x="19" y="46"/>
                      </a:cxn>
                      <a:cxn ang="0">
                        <a:pos x="21" y="43"/>
                      </a:cxn>
                      <a:cxn ang="0">
                        <a:pos x="22" y="38"/>
                      </a:cxn>
                      <a:cxn ang="0">
                        <a:pos x="24" y="34"/>
                      </a:cxn>
                      <a:cxn ang="0">
                        <a:pos x="27" y="31"/>
                      </a:cxn>
                      <a:cxn ang="0">
                        <a:pos x="29" y="29"/>
                      </a:cxn>
                      <a:cxn ang="0">
                        <a:pos x="32" y="26"/>
                      </a:cxn>
                      <a:cxn ang="0">
                        <a:pos x="34" y="25"/>
                      </a:cxn>
                      <a:cxn ang="0">
                        <a:pos x="38" y="23"/>
                      </a:cxn>
                      <a:cxn ang="0">
                        <a:pos x="42" y="22"/>
                      </a:cxn>
                      <a:cxn ang="0">
                        <a:pos x="99" y="22"/>
                      </a:cxn>
                      <a:cxn ang="0">
                        <a:pos x="104" y="23"/>
                      </a:cxn>
                      <a:cxn ang="0">
                        <a:pos x="106" y="25"/>
                      </a:cxn>
                      <a:cxn ang="0">
                        <a:pos x="110" y="28"/>
                      </a:cxn>
                      <a:cxn ang="0">
                        <a:pos x="114" y="32"/>
                      </a:cxn>
                      <a:cxn ang="0">
                        <a:pos x="117" y="36"/>
                      </a:cxn>
                      <a:cxn ang="0">
                        <a:pos x="118" y="40"/>
                      </a:cxn>
                      <a:cxn ang="0">
                        <a:pos x="121" y="46"/>
                      </a:cxn>
                      <a:cxn ang="0">
                        <a:pos x="123" y="52"/>
                      </a:cxn>
                      <a:cxn ang="0">
                        <a:pos x="123" y="60"/>
                      </a:cxn>
                    </a:cxnLst>
                    <a:rect l="0" t="0" r="r" b="b"/>
                    <a:pathLst>
                      <a:path w="142" h="651">
                        <a:moveTo>
                          <a:pt x="123" y="60"/>
                        </a:moveTo>
                        <a:lnTo>
                          <a:pt x="142" y="60"/>
                        </a:lnTo>
                        <a:lnTo>
                          <a:pt x="142" y="33"/>
                        </a:lnTo>
                        <a:lnTo>
                          <a:pt x="142" y="26"/>
                        </a:lnTo>
                        <a:lnTo>
                          <a:pt x="139" y="20"/>
                        </a:lnTo>
                        <a:lnTo>
                          <a:pt x="136" y="11"/>
                        </a:lnTo>
                        <a:lnTo>
                          <a:pt x="131" y="6"/>
                        </a:lnTo>
                        <a:lnTo>
                          <a:pt x="127" y="2"/>
                        </a:lnTo>
                        <a:lnTo>
                          <a:pt x="119" y="1"/>
                        </a:lnTo>
                        <a:lnTo>
                          <a:pt x="115" y="0"/>
                        </a:lnTo>
                        <a:lnTo>
                          <a:pt x="28" y="0"/>
                        </a:lnTo>
                        <a:lnTo>
                          <a:pt x="25" y="1"/>
                        </a:lnTo>
                        <a:lnTo>
                          <a:pt x="21" y="1"/>
                        </a:lnTo>
                        <a:lnTo>
                          <a:pt x="18" y="3"/>
                        </a:lnTo>
                        <a:lnTo>
                          <a:pt x="14" y="6"/>
                        </a:lnTo>
                        <a:lnTo>
                          <a:pt x="9" y="9"/>
                        </a:lnTo>
                        <a:lnTo>
                          <a:pt x="6" y="13"/>
                        </a:lnTo>
                        <a:lnTo>
                          <a:pt x="4" y="19"/>
                        </a:lnTo>
                        <a:lnTo>
                          <a:pt x="1" y="24"/>
                        </a:lnTo>
                        <a:lnTo>
                          <a:pt x="0" y="30"/>
                        </a:lnTo>
                        <a:lnTo>
                          <a:pt x="0" y="34"/>
                        </a:lnTo>
                        <a:lnTo>
                          <a:pt x="0" y="651"/>
                        </a:lnTo>
                        <a:lnTo>
                          <a:pt x="18" y="651"/>
                        </a:lnTo>
                        <a:lnTo>
                          <a:pt x="18" y="56"/>
                        </a:lnTo>
                        <a:lnTo>
                          <a:pt x="19" y="51"/>
                        </a:lnTo>
                        <a:lnTo>
                          <a:pt x="19" y="46"/>
                        </a:lnTo>
                        <a:lnTo>
                          <a:pt x="21" y="43"/>
                        </a:lnTo>
                        <a:lnTo>
                          <a:pt x="22" y="38"/>
                        </a:lnTo>
                        <a:lnTo>
                          <a:pt x="24" y="34"/>
                        </a:lnTo>
                        <a:lnTo>
                          <a:pt x="27" y="31"/>
                        </a:lnTo>
                        <a:lnTo>
                          <a:pt x="29" y="29"/>
                        </a:lnTo>
                        <a:lnTo>
                          <a:pt x="32" y="26"/>
                        </a:lnTo>
                        <a:lnTo>
                          <a:pt x="34" y="25"/>
                        </a:lnTo>
                        <a:lnTo>
                          <a:pt x="38" y="23"/>
                        </a:lnTo>
                        <a:lnTo>
                          <a:pt x="42" y="22"/>
                        </a:lnTo>
                        <a:lnTo>
                          <a:pt x="99" y="22"/>
                        </a:lnTo>
                        <a:lnTo>
                          <a:pt x="104" y="23"/>
                        </a:lnTo>
                        <a:lnTo>
                          <a:pt x="106" y="25"/>
                        </a:lnTo>
                        <a:lnTo>
                          <a:pt x="110" y="28"/>
                        </a:lnTo>
                        <a:lnTo>
                          <a:pt x="114" y="32"/>
                        </a:lnTo>
                        <a:lnTo>
                          <a:pt x="117" y="36"/>
                        </a:lnTo>
                        <a:lnTo>
                          <a:pt x="118" y="40"/>
                        </a:lnTo>
                        <a:lnTo>
                          <a:pt x="121" y="46"/>
                        </a:lnTo>
                        <a:lnTo>
                          <a:pt x="123" y="52"/>
                        </a:lnTo>
                        <a:lnTo>
                          <a:pt x="123" y="60"/>
                        </a:lnTo>
                        <a:close/>
                      </a:path>
                    </a:pathLst>
                  </a:custGeom>
                  <a:solidFill>
                    <a:srgbClr val="9E9E9E"/>
                  </a:solidFill>
                  <a:ln w="9525">
                    <a:noFill/>
                    <a:round/>
                    <a:headEnd/>
                    <a:tailEnd/>
                  </a:ln>
                </p:spPr>
                <p:txBody>
                  <a:bodyPr/>
                  <a:lstStyle/>
                  <a:p>
                    <a:endParaRPr lang="en-US"/>
                  </a:p>
                </p:txBody>
              </p:sp>
              <p:sp>
                <p:nvSpPr>
                  <p:cNvPr id="431529" name="Freeform 425"/>
                  <p:cNvSpPr>
                    <a:spLocks/>
                  </p:cNvSpPr>
                  <p:nvPr/>
                </p:nvSpPr>
                <p:spPr bwMode="auto">
                  <a:xfrm>
                    <a:off x="3387" y="1792"/>
                    <a:ext cx="47" cy="217"/>
                  </a:xfrm>
                  <a:custGeom>
                    <a:avLst/>
                    <a:gdLst/>
                    <a:ahLst/>
                    <a:cxnLst>
                      <a:cxn ang="0">
                        <a:pos x="123" y="60"/>
                      </a:cxn>
                      <a:cxn ang="0">
                        <a:pos x="142" y="60"/>
                      </a:cxn>
                      <a:cxn ang="0">
                        <a:pos x="142" y="33"/>
                      </a:cxn>
                      <a:cxn ang="0">
                        <a:pos x="142" y="26"/>
                      </a:cxn>
                      <a:cxn ang="0">
                        <a:pos x="139" y="20"/>
                      </a:cxn>
                      <a:cxn ang="0">
                        <a:pos x="136" y="11"/>
                      </a:cxn>
                      <a:cxn ang="0">
                        <a:pos x="131" y="6"/>
                      </a:cxn>
                      <a:cxn ang="0">
                        <a:pos x="127" y="2"/>
                      </a:cxn>
                      <a:cxn ang="0">
                        <a:pos x="119" y="1"/>
                      </a:cxn>
                      <a:cxn ang="0">
                        <a:pos x="115" y="0"/>
                      </a:cxn>
                      <a:cxn ang="0">
                        <a:pos x="28" y="0"/>
                      </a:cxn>
                      <a:cxn ang="0">
                        <a:pos x="25" y="1"/>
                      </a:cxn>
                      <a:cxn ang="0">
                        <a:pos x="21" y="1"/>
                      </a:cxn>
                      <a:cxn ang="0">
                        <a:pos x="18" y="3"/>
                      </a:cxn>
                      <a:cxn ang="0">
                        <a:pos x="14" y="6"/>
                      </a:cxn>
                      <a:cxn ang="0">
                        <a:pos x="9" y="9"/>
                      </a:cxn>
                      <a:cxn ang="0">
                        <a:pos x="6" y="13"/>
                      </a:cxn>
                      <a:cxn ang="0">
                        <a:pos x="4" y="19"/>
                      </a:cxn>
                      <a:cxn ang="0">
                        <a:pos x="1" y="24"/>
                      </a:cxn>
                      <a:cxn ang="0">
                        <a:pos x="0" y="30"/>
                      </a:cxn>
                      <a:cxn ang="0">
                        <a:pos x="0" y="34"/>
                      </a:cxn>
                      <a:cxn ang="0">
                        <a:pos x="0" y="651"/>
                      </a:cxn>
                      <a:cxn ang="0">
                        <a:pos x="18" y="651"/>
                      </a:cxn>
                      <a:cxn ang="0">
                        <a:pos x="18" y="56"/>
                      </a:cxn>
                      <a:cxn ang="0">
                        <a:pos x="19" y="51"/>
                      </a:cxn>
                      <a:cxn ang="0">
                        <a:pos x="19" y="46"/>
                      </a:cxn>
                      <a:cxn ang="0">
                        <a:pos x="21" y="43"/>
                      </a:cxn>
                      <a:cxn ang="0">
                        <a:pos x="22" y="38"/>
                      </a:cxn>
                      <a:cxn ang="0">
                        <a:pos x="24" y="34"/>
                      </a:cxn>
                      <a:cxn ang="0">
                        <a:pos x="27" y="31"/>
                      </a:cxn>
                      <a:cxn ang="0">
                        <a:pos x="29" y="29"/>
                      </a:cxn>
                      <a:cxn ang="0">
                        <a:pos x="32" y="26"/>
                      </a:cxn>
                      <a:cxn ang="0">
                        <a:pos x="34" y="25"/>
                      </a:cxn>
                      <a:cxn ang="0">
                        <a:pos x="38" y="23"/>
                      </a:cxn>
                      <a:cxn ang="0">
                        <a:pos x="42" y="22"/>
                      </a:cxn>
                      <a:cxn ang="0">
                        <a:pos x="99" y="22"/>
                      </a:cxn>
                      <a:cxn ang="0">
                        <a:pos x="104" y="23"/>
                      </a:cxn>
                      <a:cxn ang="0">
                        <a:pos x="106" y="25"/>
                      </a:cxn>
                      <a:cxn ang="0">
                        <a:pos x="110" y="28"/>
                      </a:cxn>
                      <a:cxn ang="0">
                        <a:pos x="114" y="32"/>
                      </a:cxn>
                      <a:cxn ang="0">
                        <a:pos x="117" y="36"/>
                      </a:cxn>
                      <a:cxn ang="0">
                        <a:pos x="118" y="40"/>
                      </a:cxn>
                      <a:cxn ang="0">
                        <a:pos x="121" y="46"/>
                      </a:cxn>
                      <a:cxn ang="0">
                        <a:pos x="123" y="52"/>
                      </a:cxn>
                      <a:cxn ang="0">
                        <a:pos x="123" y="60"/>
                      </a:cxn>
                    </a:cxnLst>
                    <a:rect l="0" t="0" r="r" b="b"/>
                    <a:pathLst>
                      <a:path w="142" h="651">
                        <a:moveTo>
                          <a:pt x="123" y="60"/>
                        </a:moveTo>
                        <a:lnTo>
                          <a:pt x="142" y="60"/>
                        </a:lnTo>
                        <a:lnTo>
                          <a:pt x="142" y="33"/>
                        </a:lnTo>
                        <a:lnTo>
                          <a:pt x="142" y="26"/>
                        </a:lnTo>
                        <a:lnTo>
                          <a:pt x="139" y="20"/>
                        </a:lnTo>
                        <a:lnTo>
                          <a:pt x="136" y="11"/>
                        </a:lnTo>
                        <a:lnTo>
                          <a:pt x="131" y="6"/>
                        </a:lnTo>
                        <a:lnTo>
                          <a:pt x="127" y="2"/>
                        </a:lnTo>
                        <a:lnTo>
                          <a:pt x="119" y="1"/>
                        </a:lnTo>
                        <a:lnTo>
                          <a:pt x="115" y="0"/>
                        </a:lnTo>
                        <a:lnTo>
                          <a:pt x="28" y="0"/>
                        </a:lnTo>
                        <a:lnTo>
                          <a:pt x="25" y="1"/>
                        </a:lnTo>
                        <a:lnTo>
                          <a:pt x="21" y="1"/>
                        </a:lnTo>
                        <a:lnTo>
                          <a:pt x="18" y="3"/>
                        </a:lnTo>
                        <a:lnTo>
                          <a:pt x="14" y="6"/>
                        </a:lnTo>
                        <a:lnTo>
                          <a:pt x="9" y="9"/>
                        </a:lnTo>
                        <a:lnTo>
                          <a:pt x="6" y="13"/>
                        </a:lnTo>
                        <a:lnTo>
                          <a:pt x="4" y="19"/>
                        </a:lnTo>
                        <a:lnTo>
                          <a:pt x="1" y="24"/>
                        </a:lnTo>
                        <a:lnTo>
                          <a:pt x="0" y="30"/>
                        </a:lnTo>
                        <a:lnTo>
                          <a:pt x="0" y="34"/>
                        </a:lnTo>
                        <a:lnTo>
                          <a:pt x="0" y="651"/>
                        </a:lnTo>
                        <a:lnTo>
                          <a:pt x="18" y="651"/>
                        </a:lnTo>
                        <a:lnTo>
                          <a:pt x="18" y="56"/>
                        </a:lnTo>
                        <a:lnTo>
                          <a:pt x="19" y="51"/>
                        </a:lnTo>
                        <a:lnTo>
                          <a:pt x="19" y="46"/>
                        </a:lnTo>
                        <a:lnTo>
                          <a:pt x="21" y="43"/>
                        </a:lnTo>
                        <a:lnTo>
                          <a:pt x="22" y="38"/>
                        </a:lnTo>
                        <a:lnTo>
                          <a:pt x="24" y="34"/>
                        </a:lnTo>
                        <a:lnTo>
                          <a:pt x="27" y="31"/>
                        </a:lnTo>
                        <a:lnTo>
                          <a:pt x="29" y="29"/>
                        </a:lnTo>
                        <a:lnTo>
                          <a:pt x="32" y="26"/>
                        </a:lnTo>
                        <a:lnTo>
                          <a:pt x="34" y="25"/>
                        </a:lnTo>
                        <a:lnTo>
                          <a:pt x="38" y="23"/>
                        </a:lnTo>
                        <a:lnTo>
                          <a:pt x="42" y="22"/>
                        </a:lnTo>
                        <a:lnTo>
                          <a:pt x="99" y="22"/>
                        </a:lnTo>
                        <a:lnTo>
                          <a:pt x="104" y="23"/>
                        </a:lnTo>
                        <a:lnTo>
                          <a:pt x="106" y="25"/>
                        </a:lnTo>
                        <a:lnTo>
                          <a:pt x="110" y="28"/>
                        </a:lnTo>
                        <a:lnTo>
                          <a:pt x="114" y="32"/>
                        </a:lnTo>
                        <a:lnTo>
                          <a:pt x="117" y="36"/>
                        </a:lnTo>
                        <a:lnTo>
                          <a:pt x="118" y="40"/>
                        </a:lnTo>
                        <a:lnTo>
                          <a:pt x="121" y="46"/>
                        </a:lnTo>
                        <a:lnTo>
                          <a:pt x="123" y="52"/>
                        </a:lnTo>
                        <a:lnTo>
                          <a:pt x="123" y="60"/>
                        </a:lnTo>
                      </a:path>
                    </a:pathLst>
                  </a:custGeom>
                  <a:noFill/>
                  <a:ln w="0">
                    <a:solidFill>
                      <a:srgbClr val="000000"/>
                    </a:solidFill>
                    <a:prstDash val="solid"/>
                    <a:round/>
                    <a:headEnd/>
                    <a:tailEnd/>
                  </a:ln>
                </p:spPr>
                <p:txBody>
                  <a:bodyPr/>
                  <a:lstStyle/>
                  <a:p>
                    <a:endParaRPr lang="en-US"/>
                  </a:p>
                </p:txBody>
              </p:sp>
              <p:sp>
                <p:nvSpPr>
                  <p:cNvPr id="431530" name="Oval 426"/>
                  <p:cNvSpPr>
                    <a:spLocks noChangeArrowheads="1"/>
                  </p:cNvSpPr>
                  <p:nvPr/>
                </p:nvSpPr>
                <p:spPr bwMode="auto">
                  <a:xfrm>
                    <a:off x="3507" y="1886"/>
                    <a:ext cx="86" cy="93"/>
                  </a:xfrm>
                  <a:prstGeom prst="ellipse">
                    <a:avLst/>
                  </a:prstGeom>
                  <a:solidFill>
                    <a:srgbClr val="C0C0C0"/>
                  </a:solidFill>
                  <a:ln w="9525">
                    <a:noFill/>
                    <a:round/>
                    <a:headEnd/>
                    <a:tailEnd/>
                  </a:ln>
                </p:spPr>
                <p:txBody>
                  <a:bodyPr/>
                  <a:lstStyle/>
                  <a:p>
                    <a:endParaRPr lang="en-US"/>
                  </a:p>
                </p:txBody>
              </p:sp>
              <p:sp>
                <p:nvSpPr>
                  <p:cNvPr id="431531" name="Oval 427"/>
                  <p:cNvSpPr>
                    <a:spLocks noChangeArrowheads="1"/>
                  </p:cNvSpPr>
                  <p:nvPr/>
                </p:nvSpPr>
                <p:spPr bwMode="auto">
                  <a:xfrm>
                    <a:off x="3507" y="1886"/>
                    <a:ext cx="86" cy="93"/>
                  </a:xfrm>
                  <a:prstGeom prst="ellipse">
                    <a:avLst/>
                  </a:prstGeom>
                  <a:noFill/>
                  <a:ln w="1588">
                    <a:solidFill>
                      <a:srgbClr val="000000"/>
                    </a:solidFill>
                    <a:round/>
                    <a:headEnd/>
                    <a:tailEnd/>
                  </a:ln>
                </p:spPr>
                <p:txBody>
                  <a:bodyPr/>
                  <a:lstStyle/>
                  <a:p>
                    <a:endParaRPr lang="en-US"/>
                  </a:p>
                </p:txBody>
              </p:sp>
              <p:sp>
                <p:nvSpPr>
                  <p:cNvPr id="431532" name="Freeform 428"/>
                  <p:cNvSpPr>
                    <a:spLocks/>
                  </p:cNvSpPr>
                  <p:nvPr/>
                </p:nvSpPr>
                <p:spPr bwMode="auto">
                  <a:xfrm>
                    <a:off x="3602" y="1809"/>
                    <a:ext cx="64" cy="197"/>
                  </a:xfrm>
                  <a:custGeom>
                    <a:avLst/>
                    <a:gdLst/>
                    <a:ahLst/>
                    <a:cxnLst>
                      <a:cxn ang="0">
                        <a:pos x="106" y="1"/>
                      </a:cxn>
                      <a:cxn ang="0">
                        <a:pos x="125" y="6"/>
                      </a:cxn>
                      <a:cxn ang="0">
                        <a:pos x="134" y="10"/>
                      </a:cxn>
                      <a:cxn ang="0">
                        <a:pos x="150" y="23"/>
                      </a:cxn>
                      <a:cxn ang="0">
                        <a:pos x="165" y="38"/>
                      </a:cxn>
                      <a:cxn ang="0">
                        <a:pos x="174" y="52"/>
                      </a:cxn>
                      <a:cxn ang="0">
                        <a:pos x="181" y="68"/>
                      </a:cxn>
                      <a:cxn ang="0">
                        <a:pos x="189" y="91"/>
                      </a:cxn>
                      <a:cxn ang="0">
                        <a:pos x="191" y="103"/>
                      </a:cxn>
                      <a:cxn ang="0">
                        <a:pos x="193" y="129"/>
                      </a:cxn>
                      <a:cxn ang="0">
                        <a:pos x="193" y="477"/>
                      </a:cxn>
                      <a:cxn ang="0">
                        <a:pos x="191" y="489"/>
                      </a:cxn>
                      <a:cxn ang="0">
                        <a:pos x="185" y="513"/>
                      </a:cxn>
                      <a:cxn ang="0">
                        <a:pos x="176" y="535"/>
                      </a:cxn>
                      <a:cxn ang="0">
                        <a:pos x="165" y="554"/>
                      </a:cxn>
                      <a:cxn ang="0">
                        <a:pos x="157" y="562"/>
                      </a:cxn>
                      <a:cxn ang="0">
                        <a:pos x="150" y="570"/>
                      </a:cxn>
                      <a:cxn ang="0">
                        <a:pos x="138" y="579"/>
                      </a:cxn>
                      <a:cxn ang="0">
                        <a:pos x="125" y="586"/>
                      </a:cxn>
                      <a:cxn ang="0">
                        <a:pos x="111" y="591"/>
                      </a:cxn>
                      <a:cxn ang="0">
                        <a:pos x="96" y="593"/>
                      </a:cxn>
                      <a:cxn ang="0">
                        <a:pos x="76" y="590"/>
                      </a:cxn>
                      <a:cxn ang="0">
                        <a:pos x="63" y="584"/>
                      </a:cxn>
                      <a:cxn ang="0">
                        <a:pos x="49" y="577"/>
                      </a:cxn>
                      <a:cxn ang="0">
                        <a:pos x="34" y="562"/>
                      </a:cxn>
                      <a:cxn ang="0">
                        <a:pos x="21" y="546"/>
                      </a:cxn>
                      <a:cxn ang="0">
                        <a:pos x="15" y="535"/>
                      </a:cxn>
                      <a:cxn ang="0">
                        <a:pos x="7" y="513"/>
                      </a:cxn>
                      <a:cxn ang="0">
                        <a:pos x="2" y="496"/>
                      </a:cxn>
                      <a:cxn ang="0">
                        <a:pos x="0" y="477"/>
                      </a:cxn>
                      <a:cxn ang="0">
                        <a:pos x="0" y="129"/>
                      </a:cxn>
                      <a:cxn ang="0">
                        <a:pos x="1" y="109"/>
                      </a:cxn>
                      <a:cxn ang="0">
                        <a:pos x="4" y="91"/>
                      </a:cxn>
                      <a:cxn ang="0">
                        <a:pos x="11" y="68"/>
                      </a:cxn>
                      <a:cxn ang="0">
                        <a:pos x="21" y="47"/>
                      </a:cxn>
                      <a:cxn ang="0">
                        <a:pos x="31" y="34"/>
                      </a:cxn>
                      <a:cxn ang="0">
                        <a:pos x="38" y="26"/>
                      </a:cxn>
                      <a:cxn ang="0">
                        <a:pos x="49" y="16"/>
                      </a:cxn>
                      <a:cxn ang="0">
                        <a:pos x="59" y="10"/>
                      </a:cxn>
                      <a:cxn ang="0">
                        <a:pos x="76" y="3"/>
                      </a:cxn>
                      <a:cxn ang="0">
                        <a:pos x="86" y="1"/>
                      </a:cxn>
                    </a:cxnLst>
                    <a:rect l="0" t="0" r="r" b="b"/>
                    <a:pathLst>
                      <a:path w="193" h="593">
                        <a:moveTo>
                          <a:pt x="96" y="0"/>
                        </a:moveTo>
                        <a:lnTo>
                          <a:pt x="106" y="1"/>
                        </a:lnTo>
                        <a:lnTo>
                          <a:pt x="116" y="3"/>
                        </a:lnTo>
                        <a:lnTo>
                          <a:pt x="125" y="6"/>
                        </a:lnTo>
                        <a:lnTo>
                          <a:pt x="129" y="8"/>
                        </a:lnTo>
                        <a:lnTo>
                          <a:pt x="134" y="10"/>
                        </a:lnTo>
                        <a:lnTo>
                          <a:pt x="142" y="16"/>
                        </a:lnTo>
                        <a:lnTo>
                          <a:pt x="150" y="23"/>
                        </a:lnTo>
                        <a:lnTo>
                          <a:pt x="157" y="30"/>
                        </a:lnTo>
                        <a:lnTo>
                          <a:pt x="165" y="38"/>
                        </a:lnTo>
                        <a:lnTo>
                          <a:pt x="171" y="47"/>
                        </a:lnTo>
                        <a:lnTo>
                          <a:pt x="174" y="52"/>
                        </a:lnTo>
                        <a:lnTo>
                          <a:pt x="176" y="57"/>
                        </a:lnTo>
                        <a:lnTo>
                          <a:pt x="181" y="68"/>
                        </a:lnTo>
                        <a:lnTo>
                          <a:pt x="185" y="79"/>
                        </a:lnTo>
                        <a:lnTo>
                          <a:pt x="189" y="91"/>
                        </a:lnTo>
                        <a:lnTo>
                          <a:pt x="190" y="97"/>
                        </a:lnTo>
                        <a:lnTo>
                          <a:pt x="191" y="103"/>
                        </a:lnTo>
                        <a:lnTo>
                          <a:pt x="193" y="116"/>
                        </a:lnTo>
                        <a:lnTo>
                          <a:pt x="193" y="129"/>
                        </a:lnTo>
                        <a:lnTo>
                          <a:pt x="193" y="463"/>
                        </a:lnTo>
                        <a:lnTo>
                          <a:pt x="193" y="477"/>
                        </a:lnTo>
                        <a:lnTo>
                          <a:pt x="192" y="483"/>
                        </a:lnTo>
                        <a:lnTo>
                          <a:pt x="191" y="489"/>
                        </a:lnTo>
                        <a:lnTo>
                          <a:pt x="189" y="502"/>
                        </a:lnTo>
                        <a:lnTo>
                          <a:pt x="185" y="513"/>
                        </a:lnTo>
                        <a:lnTo>
                          <a:pt x="181" y="525"/>
                        </a:lnTo>
                        <a:lnTo>
                          <a:pt x="176" y="535"/>
                        </a:lnTo>
                        <a:lnTo>
                          <a:pt x="171" y="546"/>
                        </a:lnTo>
                        <a:lnTo>
                          <a:pt x="165" y="554"/>
                        </a:lnTo>
                        <a:lnTo>
                          <a:pt x="162" y="558"/>
                        </a:lnTo>
                        <a:lnTo>
                          <a:pt x="157" y="562"/>
                        </a:lnTo>
                        <a:lnTo>
                          <a:pt x="154" y="567"/>
                        </a:lnTo>
                        <a:lnTo>
                          <a:pt x="150" y="570"/>
                        </a:lnTo>
                        <a:lnTo>
                          <a:pt x="142" y="577"/>
                        </a:lnTo>
                        <a:lnTo>
                          <a:pt x="138" y="579"/>
                        </a:lnTo>
                        <a:lnTo>
                          <a:pt x="134" y="582"/>
                        </a:lnTo>
                        <a:lnTo>
                          <a:pt x="125" y="586"/>
                        </a:lnTo>
                        <a:lnTo>
                          <a:pt x="116" y="590"/>
                        </a:lnTo>
                        <a:lnTo>
                          <a:pt x="111" y="591"/>
                        </a:lnTo>
                        <a:lnTo>
                          <a:pt x="106" y="592"/>
                        </a:lnTo>
                        <a:lnTo>
                          <a:pt x="96" y="593"/>
                        </a:lnTo>
                        <a:lnTo>
                          <a:pt x="86" y="592"/>
                        </a:lnTo>
                        <a:lnTo>
                          <a:pt x="76" y="590"/>
                        </a:lnTo>
                        <a:lnTo>
                          <a:pt x="67" y="586"/>
                        </a:lnTo>
                        <a:lnTo>
                          <a:pt x="63" y="584"/>
                        </a:lnTo>
                        <a:lnTo>
                          <a:pt x="59" y="582"/>
                        </a:lnTo>
                        <a:lnTo>
                          <a:pt x="49" y="577"/>
                        </a:lnTo>
                        <a:lnTo>
                          <a:pt x="42" y="570"/>
                        </a:lnTo>
                        <a:lnTo>
                          <a:pt x="34" y="562"/>
                        </a:lnTo>
                        <a:lnTo>
                          <a:pt x="28" y="554"/>
                        </a:lnTo>
                        <a:lnTo>
                          <a:pt x="21" y="546"/>
                        </a:lnTo>
                        <a:lnTo>
                          <a:pt x="18" y="540"/>
                        </a:lnTo>
                        <a:lnTo>
                          <a:pt x="15" y="535"/>
                        </a:lnTo>
                        <a:lnTo>
                          <a:pt x="11" y="525"/>
                        </a:lnTo>
                        <a:lnTo>
                          <a:pt x="7" y="513"/>
                        </a:lnTo>
                        <a:lnTo>
                          <a:pt x="4" y="502"/>
                        </a:lnTo>
                        <a:lnTo>
                          <a:pt x="2" y="496"/>
                        </a:lnTo>
                        <a:lnTo>
                          <a:pt x="1" y="489"/>
                        </a:lnTo>
                        <a:lnTo>
                          <a:pt x="0" y="477"/>
                        </a:lnTo>
                        <a:lnTo>
                          <a:pt x="0" y="463"/>
                        </a:lnTo>
                        <a:lnTo>
                          <a:pt x="0" y="129"/>
                        </a:lnTo>
                        <a:lnTo>
                          <a:pt x="0" y="116"/>
                        </a:lnTo>
                        <a:lnTo>
                          <a:pt x="1" y="109"/>
                        </a:lnTo>
                        <a:lnTo>
                          <a:pt x="1" y="103"/>
                        </a:lnTo>
                        <a:lnTo>
                          <a:pt x="4" y="91"/>
                        </a:lnTo>
                        <a:lnTo>
                          <a:pt x="7" y="79"/>
                        </a:lnTo>
                        <a:lnTo>
                          <a:pt x="11" y="68"/>
                        </a:lnTo>
                        <a:lnTo>
                          <a:pt x="15" y="57"/>
                        </a:lnTo>
                        <a:lnTo>
                          <a:pt x="21" y="47"/>
                        </a:lnTo>
                        <a:lnTo>
                          <a:pt x="28" y="38"/>
                        </a:lnTo>
                        <a:lnTo>
                          <a:pt x="31" y="34"/>
                        </a:lnTo>
                        <a:lnTo>
                          <a:pt x="34" y="30"/>
                        </a:lnTo>
                        <a:lnTo>
                          <a:pt x="38" y="26"/>
                        </a:lnTo>
                        <a:lnTo>
                          <a:pt x="42" y="23"/>
                        </a:lnTo>
                        <a:lnTo>
                          <a:pt x="49" y="16"/>
                        </a:lnTo>
                        <a:lnTo>
                          <a:pt x="54" y="13"/>
                        </a:lnTo>
                        <a:lnTo>
                          <a:pt x="59" y="10"/>
                        </a:lnTo>
                        <a:lnTo>
                          <a:pt x="67" y="6"/>
                        </a:lnTo>
                        <a:lnTo>
                          <a:pt x="76" y="3"/>
                        </a:lnTo>
                        <a:lnTo>
                          <a:pt x="82" y="2"/>
                        </a:lnTo>
                        <a:lnTo>
                          <a:pt x="86" y="1"/>
                        </a:lnTo>
                        <a:lnTo>
                          <a:pt x="96" y="0"/>
                        </a:lnTo>
                        <a:close/>
                      </a:path>
                    </a:pathLst>
                  </a:custGeom>
                  <a:solidFill>
                    <a:schemeClr val="bg1"/>
                  </a:solidFill>
                  <a:ln w="9525">
                    <a:noFill/>
                    <a:round/>
                    <a:headEnd/>
                    <a:tailEnd/>
                  </a:ln>
                </p:spPr>
                <p:txBody>
                  <a:bodyPr/>
                  <a:lstStyle/>
                  <a:p>
                    <a:endParaRPr lang="en-US"/>
                  </a:p>
                </p:txBody>
              </p:sp>
              <p:sp>
                <p:nvSpPr>
                  <p:cNvPr id="431533" name="Freeform 429"/>
                  <p:cNvSpPr>
                    <a:spLocks/>
                  </p:cNvSpPr>
                  <p:nvPr/>
                </p:nvSpPr>
                <p:spPr bwMode="auto">
                  <a:xfrm>
                    <a:off x="3602" y="1809"/>
                    <a:ext cx="64" cy="197"/>
                  </a:xfrm>
                  <a:custGeom>
                    <a:avLst/>
                    <a:gdLst/>
                    <a:ahLst/>
                    <a:cxnLst>
                      <a:cxn ang="0">
                        <a:pos x="106" y="1"/>
                      </a:cxn>
                      <a:cxn ang="0">
                        <a:pos x="125" y="6"/>
                      </a:cxn>
                      <a:cxn ang="0">
                        <a:pos x="134" y="10"/>
                      </a:cxn>
                      <a:cxn ang="0">
                        <a:pos x="150" y="23"/>
                      </a:cxn>
                      <a:cxn ang="0">
                        <a:pos x="165" y="38"/>
                      </a:cxn>
                      <a:cxn ang="0">
                        <a:pos x="174" y="52"/>
                      </a:cxn>
                      <a:cxn ang="0">
                        <a:pos x="181" y="68"/>
                      </a:cxn>
                      <a:cxn ang="0">
                        <a:pos x="189" y="91"/>
                      </a:cxn>
                      <a:cxn ang="0">
                        <a:pos x="191" y="103"/>
                      </a:cxn>
                      <a:cxn ang="0">
                        <a:pos x="193" y="129"/>
                      </a:cxn>
                      <a:cxn ang="0">
                        <a:pos x="193" y="477"/>
                      </a:cxn>
                      <a:cxn ang="0">
                        <a:pos x="191" y="489"/>
                      </a:cxn>
                      <a:cxn ang="0">
                        <a:pos x="185" y="513"/>
                      </a:cxn>
                      <a:cxn ang="0">
                        <a:pos x="176" y="535"/>
                      </a:cxn>
                      <a:cxn ang="0">
                        <a:pos x="165" y="554"/>
                      </a:cxn>
                      <a:cxn ang="0">
                        <a:pos x="157" y="562"/>
                      </a:cxn>
                      <a:cxn ang="0">
                        <a:pos x="150" y="570"/>
                      </a:cxn>
                      <a:cxn ang="0">
                        <a:pos x="138" y="579"/>
                      </a:cxn>
                      <a:cxn ang="0">
                        <a:pos x="125" y="586"/>
                      </a:cxn>
                      <a:cxn ang="0">
                        <a:pos x="111" y="591"/>
                      </a:cxn>
                      <a:cxn ang="0">
                        <a:pos x="96" y="593"/>
                      </a:cxn>
                      <a:cxn ang="0">
                        <a:pos x="76" y="590"/>
                      </a:cxn>
                      <a:cxn ang="0">
                        <a:pos x="63" y="584"/>
                      </a:cxn>
                      <a:cxn ang="0">
                        <a:pos x="49" y="577"/>
                      </a:cxn>
                      <a:cxn ang="0">
                        <a:pos x="34" y="562"/>
                      </a:cxn>
                      <a:cxn ang="0">
                        <a:pos x="21" y="546"/>
                      </a:cxn>
                      <a:cxn ang="0">
                        <a:pos x="15" y="535"/>
                      </a:cxn>
                      <a:cxn ang="0">
                        <a:pos x="7" y="513"/>
                      </a:cxn>
                      <a:cxn ang="0">
                        <a:pos x="2" y="496"/>
                      </a:cxn>
                      <a:cxn ang="0">
                        <a:pos x="0" y="477"/>
                      </a:cxn>
                      <a:cxn ang="0">
                        <a:pos x="0" y="129"/>
                      </a:cxn>
                      <a:cxn ang="0">
                        <a:pos x="1" y="109"/>
                      </a:cxn>
                      <a:cxn ang="0">
                        <a:pos x="4" y="91"/>
                      </a:cxn>
                      <a:cxn ang="0">
                        <a:pos x="11" y="68"/>
                      </a:cxn>
                      <a:cxn ang="0">
                        <a:pos x="21" y="47"/>
                      </a:cxn>
                      <a:cxn ang="0">
                        <a:pos x="31" y="34"/>
                      </a:cxn>
                      <a:cxn ang="0">
                        <a:pos x="38" y="26"/>
                      </a:cxn>
                      <a:cxn ang="0">
                        <a:pos x="49" y="16"/>
                      </a:cxn>
                      <a:cxn ang="0">
                        <a:pos x="59" y="10"/>
                      </a:cxn>
                      <a:cxn ang="0">
                        <a:pos x="76" y="3"/>
                      </a:cxn>
                      <a:cxn ang="0">
                        <a:pos x="86" y="1"/>
                      </a:cxn>
                    </a:cxnLst>
                    <a:rect l="0" t="0" r="r" b="b"/>
                    <a:pathLst>
                      <a:path w="193" h="593">
                        <a:moveTo>
                          <a:pt x="96" y="0"/>
                        </a:moveTo>
                        <a:lnTo>
                          <a:pt x="106" y="1"/>
                        </a:lnTo>
                        <a:lnTo>
                          <a:pt x="116" y="3"/>
                        </a:lnTo>
                        <a:lnTo>
                          <a:pt x="125" y="6"/>
                        </a:lnTo>
                        <a:lnTo>
                          <a:pt x="129" y="8"/>
                        </a:lnTo>
                        <a:lnTo>
                          <a:pt x="134" y="10"/>
                        </a:lnTo>
                        <a:lnTo>
                          <a:pt x="142" y="16"/>
                        </a:lnTo>
                        <a:lnTo>
                          <a:pt x="150" y="23"/>
                        </a:lnTo>
                        <a:lnTo>
                          <a:pt x="157" y="30"/>
                        </a:lnTo>
                        <a:lnTo>
                          <a:pt x="165" y="38"/>
                        </a:lnTo>
                        <a:lnTo>
                          <a:pt x="171" y="47"/>
                        </a:lnTo>
                        <a:lnTo>
                          <a:pt x="174" y="52"/>
                        </a:lnTo>
                        <a:lnTo>
                          <a:pt x="176" y="57"/>
                        </a:lnTo>
                        <a:lnTo>
                          <a:pt x="181" y="68"/>
                        </a:lnTo>
                        <a:lnTo>
                          <a:pt x="185" y="79"/>
                        </a:lnTo>
                        <a:lnTo>
                          <a:pt x="189" y="91"/>
                        </a:lnTo>
                        <a:lnTo>
                          <a:pt x="190" y="97"/>
                        </a:lnTo>
                        <a:lnTo>
                          <a:pt x="191" y="103"/>
                        </a:lnTo>
                        <a:lnTo>
                          <a:pt x="193" y="116"/>
                        </a:lnTo>
                        <a:lnTo>
                          <a:pt x="193" y="129"/>
                        </a:lnTo>
                        <a:lnTo>
                          <a:pt x="193" y="463"/>
                        </a:lnTo>
                        <a:lnTo>
                          <a:pt x="193" y="477"/>
                        </a:lnTo>
                        <a:lnTo>
                          <a:pt x="192" y="483"/>
                        </a:lnTo>
                        <a:lnTo>
                          <a:pt x="191" y="489"/>
                        </a:lnTo>
                        <a:lnTo>
                          <a:pt x="189" y="502"/>
                        </a:lnTo>
                        <a:lnTo>
                          <a:pt x="185" y="513"/>
                        </a:lnTo>
                        <a:lnTo>
                          <a:pt x="181" y="525"/>
                        </a:lnTo>
                        <a:lnTo>
                          <a:pt x="176" y="535"/>
                        </a:lnTo>
                        <a:lnTo>
                          <a:pt x="171" y="546"/>
                        </a:lnTo>
                        <a:lnTo>
                          <a:pt x="165" y="554"/>
                        </a:lnTo>
                        <a:lnTo>
                          <a:pt x="162" y="558"/>
                        </a:lnTo>
                        <a:lnTo>
                          <a:pt x="157" y="562"/>
                        </a:lnTo>
                        <a:lnTo>
                          <a:pt x="154" y="567"/>
                        </a:lnTo>
                        <a:lnTo>
                          <a:pt x="150" y="570"/>
                        </a:lnTo>
                        <a:lnTo>
                          <a:pt x="142" y="577"/>
                        </a:lnTo>
                        <a:lnTo>
                          <a:pt x="138" y="579"/>
                        </a:lnTo>
                        <a:lnTo>
                          <a:pt x="134" y="582"/>
                        </a:lnTo>
                        <a:lnTo>
                          <a:pt x="125" y="586"/>
                        </a:lnTo>
                        <a:lnTo>
                          <a:pt x="116" y="590"/>
                        </a:lnTo>
                        <a:lnTo>
                          <a:pt x="111" y="591"/>
                        </a:lnTo>
                        <a:lnTo>
                          <a:pt x="106" y="592"/>
                        </a:lnTo>
                        <a:lnTo>
                          <a:pt x="96" y="593"/>
                        </a:lnTo>
                        <a:lnTo>
                          <a:pt x="86" y="592"/>
                        </a:lnTo>
                        <a:lnTo>
                          <a:pt x="76" y="590"/>
                        </a:lnTo>
                        <a:lnTo>
                          <a:pt x="67" y="586"/>
                        </a:lnTo>
                        <a:lnTo>
                          <a:pt x="63" y="584"/>
                        </a:lnTo>
                        <a:lnTo>
                          <a:pt x="59" y="582"/>
                        </a:lnTo>
                        <a:lnTo>
                          <a:pt x="49" y="577"/>
                        </a:lnTo>
                        <a:lnTo>
                          <a:pt x="42" y="570"/>
                        </a:lnTo>
                        <a:lnTo>
                          <a:pt x="34" y="562"/>
                        </a:lnTo>
                        <a:lnTo>
                          <a:pt x="28" y="554"/>
                        </a:lnTo>
                        <a:lnTo>
                          <a:pt x="21" y="546"/>
                        </a:lnTo>
                        <a:lnTo>
                          <a:pt x="18" y="540"/>
                        </a:lnTo>
                        <a:lnTo>
                          <a:pt x="15" y="535"/>
                        </a:lnTo>
                        <a:lnTo>
                          <a:pt x="11" y="525"/>
                        </a:lnTo>
                        <a:lnTo>
                          <a:pt x="7" y="513"/>
                        </a:lnTo>
                        <a:lnTo>
                          <a:pt x="4" y="502"/>
                        </a:lnTo>
                        <a:lnTo>
                          <a:pt x="2" y="496"/>
                        </a:lnTo>
                        <a:lnTo>
                          <a:pt x="1" y="489"/>
                        </a:lnTo>
                        <a:lnTo>
                          <a:pt x="0" y="477"/>
                        </a:lnTo>
                        <a:lnTo>
                          <a:pt x="0" y="463"/>
                        </a:lnTo>
                        <a:lnTo>
                          <a:pt x="0" y="129"/>
                        </a:lnTo>
                        <a:lnTo>
                          <a:pt x="0" y="116"/>
                        </a:lnTo>
                        <a:lnTo>
                          <a:pt x="1" y="109"/>
                        </a:lnTo>
                        <a:lnTo>
                          <a:pt x="1" y="103"/>
                        </a:lnTo>
                        <a:lnTo>
                          <a:pt x="4" y="91"/>
                        </a:lnTo>
                        <a:lnTo>
                          <a:pt x="7" y="79"/>
                        </a:lnTo>
                        <a:lnTo>
                          <a:pt x="11" y="68"/>
                        </a:lnTo>
                        <a:lnTo>
                          <a:pt x="15" y="57"/>
                        </a:lnTo>
                        <a:lnTo>
                          <a:pt x="21" y="47"/>
                        </a:lnTo>
                        <a:lnTo>
                          <a:pt x="28" y="38"/>
                        </a:lnTo>
                        <a:lnTo>
                          <a:pt x="31" y="34"/>
                        </a:lnTo>
                        <a:lnTo>
                          <a:pt x="34" y="30"/>
                        </a:lnTo>
                        <a:lnTo>
                          <a:pt x="38" y="26"/>
                        </a:lnTo>
                        <a:lnTo>
                          <a:pt x="42" y="23"/>
                        </a:lnTo>
                        <a:lnTo>
                          <a:pt x="49" y="16"/>
                        </a:lnTo>
                        <a:lnTo>
                          <a:pt x="54" y="13"/>
                        </a:lnTo>
                        <a:lnTo>
                          <a:pt x="59" y="10"/>
                        </a:lnTo>
                        <a:lnTo>
                          <a:pt x="67" y="6"/>
                        </a:lnTo>
                        <a:lnTo>
                          <a:pt x="76" y="3"/>
                        </a:lnTo>
                        <a:lnTo>
                          <a:pt x="82" y="2"/>
                        </a:lnTo>
                        <a:lnTo>
                          <a:pt x="86" y="1"/>
                        </a:lnTo>
                        <a:lnTo>
                          <a:pt x="96" y="0"/>
                        </a:lnTo>
                      </a:path>
                    </a:pathLst>
                  </a:custGeom>
                  <a:noFill/>
                  <a:ln w="1588">
                    <a:solidFill>
                      <a:srgbClr val="000000"/>
                    </a:solidFill>
                    <a:prstDash val="solid"/>
                    <a:round/>
                    <a:headEnd/>
                    <a:tailEnd/>
                  </a:ln>
                </p:spPr>
                <p:txBody>
                  <a:bodyPr/>
                  <a:lstStyle/>
                  <a:p>
                    <a:endParaRPr lang="en-US"/>
                  </a:p>
                </p:txBody>
              </p:sp>
              <p:sp>
                <p:nvSpPr>
                  <p:cNvPr id="431534" name="Rectangle 430"/>
                  <p:cNvSpPr>
                    <a:spLocks noChangeArrowheads="1"/>
                  </p:cNvSpPr>
                  <p:nvPr/>
                </p:nvSpPr>
                <p:spPr bwMode="auto">
                  <a:xfrm>
                    <a:off x="3598" y="1852"/>
                    <a:ext cx="71" cy="3"/>
                  </a:xfrm>
                  <a:prstGeom prst="rect">
                    <a:avLst/>
                  </a:prstGeom>
                  <a:solidFill>
                    <a:srgbClr val="000000"/>
                  </a:solidFill>
                  <a:ln w="9525">
                    <a:noFill/>
                    <a:miter lim="800000"/>
                    <a:headEnd/>
                    <a:tailEnd/>
                  </a:ln>
                </p:spPr>
                <p:txBody>
                  <a:bodyPr/>
                  <a:lstStyle/>
                  <a:p>
                    <a:endParaRPr lang="en-US"/>
                  </a:p>
                </p:txBody>
              </p:sp>
              <p:sp>
                <p:nvSpPr>
                  <p:cNvPr id="431535" name="Rectangle 431"/>
                  <p:cNvSpPr>
                    <a:spLocks noChangeArrowheads="1"/>
                  </p:cNvSpPr>
                  <p:nvPr/>
                </p:nvSpPr>
                <p:spPr bwMode="auto">
                  <a:xfrm>
                    <a:off x="3598" y="1859"/>
                    <a:ext cx="71" cy="3"/>
                  </a:xfrm>
                  <a:prstGeom prst="rect">
                    <a:avLst/>
                  </a:prstGeom>
                  <a:solidFill>
                    <a:srgbClr val="000000"/>
                  </a:solidFill>
                  <a:ln w="9525">
                    <a:noFill/>
                    <a:miter lim="800000"/>
                    <a:headEnd/>
                    <a:tailEnd/>
                  </a:ln>
                </p:spPr>
                <p:txBody>
                  <a:bodyPr/>
                  <a:lstStyle/>
                  <a:p>
                    <a:endParaRPr lang="en-US"/>
                  </a:p>
                </p:txBody>
              </p:sp>
              <p:sp>
                <p:nvSpPr>
                  <p:cNvPr id="431536" name="Line 432"/>
                  <p:cNvSpPr>
                    <a:spLocks noChangeShapeType="1"/>
                  </p:cNvSpPr>
                  <p:nvPr/>
                </p:nvSpPr>
                <p:spPr bwMode="auto">
                  <a:xfrm>
                    <a:off x="3668" y="1852"/>
                    <a:ext cx="1" cy="9"/>
                  </a:xfrm>
                  <a:prstGeom prst="line">
                    <a:avLst/>
                  </a:prstGeom>
                  <a:noFill/>
                  <a:ln w="1588">
                    <a:solidFill>
                      <a:srgbClr val="000000"/>
                    </a:solidFill>
                    <a:round/>
                    <a:headEnd/>
                    <a:tailEnd/>
                  </a:ln>
                </p:spPr>
                <p:txBody>
                  <a:bodyPr/>
                  <a:lstStyle/>
                  <a:p>
                    <a:endParaRPr lang="en-US"/>
                  </a:p>
                </p:txBody>
              </p:sp>
              <p:sp>
                <p:nvSpPr>
                  <p:cNvPr id="431537" name="Line 433"/>
                  <p:cNvSpPr>
                    <a:spLocks noChangeShapeType="1"/>
                  </p:cNvSpPr>
                  <p:nvPr/>
                </p:nvSpPr>
                <p:spPr bwMode="auto">
                  <a:xfrm>
                    <a:off x="3599" y="1852"/>
                    <a:ext cx="1" cy="9"/>
                  </a:xfrm>
                  <a:prstGeom prst="line">
                    <a:avLst/>
                  </a:prstGeom>
                  <a:noFill/>
                  <a:ln w="1588">
                    <a:solidFill>
                      <a:srgbClr val="000000"/>
                    </a:solidFill>
                    <a:round/>
                    <a:headEnd/>
                    <a:tailEnd/>
                  </a:ln>
                </p:spPr>
                <p:txBody>
                  <a:bodyPr/>
                  <a:lstStyle/>
                  <a:p>
                    <a:endParaRPr lang="en-US"/>
                  </a:p>
                </p:txBody>
              </p:sp>
              <p:sp>
                <p:nvSpPr>
                  <p:cNvPr id="431538" name="Line 434"/>
                  <p:cNvSpPr>
                    <a:spLocks noChangeShapeType="1"/>
                  </p:cNvSpPr>
                  <p:nvPr/>
                </p:nvSpPr>
                <p:spPr bwMode="auto">
                  <a:xfrm>
                    <a:off x="3631" y="1852"/>
                    <a:ext cx="1" cy="8"/>
                  </a:xfrm>
                  <a:prstGeom prst="line">
                    <a:avLst/>
                  </a:prstGeom>
                  <a:noFill/>
                  <a:ln w="1588">
                    <a:solidFill>
                      <a:srgbClr val="000000"/>
                    </a:solidFill>
                    <a:round/>
                    <a:headEnd/>
                    <a:tailEnd/>
                  </a:ln>
                </p:spPr>
                <p:txBody>
                  <a:bodyPr/>
                  <a:lstStyle/>
                  <a:p>
                    <a:endParaRPr lang="en-US"/>
                  </a:p>
                </p:txBody>
              </p:sp>
              <p:sp>
                <p:nvSpPr>
                  <p:cNvPr id="431539" name="Rectangle 435"/>
                  <p:cNvSpPr>
                    <a:spLocks noChangeArrowheads="1"/>
                  </p:cNvSpPr>
                  <p:nvPr/>
                </p:nvSpPr>
                <p:spPr bwMode="auto">
                  <a:xfrm>
                    <a:off x="3599" y="1876"/>
                    <a:ext cx="70" cy="3"/>
                  </a:xfrm>
                  <a:prstGeom prst="rect">
                    <a:avLst/>
                  </a:prstGeom>
                  <a:solidFill>
                    <a:srgbClr val="000000"/>
                  </a:solidFill>
                  <a:ln w="9525">
                    <a:noFill/>
                    <a:miter lim="800000"/>
                    <a:headEnd/>
                    <a:tailEnd/>
                  </a:ln>
                </p:spPr>
                <p:txBody>
                  <a:bodyPr/>
                  <a:lstStyle/>
                  <a:p>
                    <a:endParaRPr lang="en-US"/>
                  </a:p>
                </p:txBody>
              </p:sp>
              <p:sp>
                <p:nvSpPr>
                  <p:cNvPr id="431540" name="Line 436"/>
                  <p:cNvSpPr>
                    <a:spLocks noChangeShapeType="1"/>
                  </p:cNvSpPr>
                  <p:nvPr/>
                </p:nvSpPr>
                <p:spPr bwMode="auto">
                  <a:xfrm>
                    <a:off x="3668" y="1872"/>
                    <a:ext cx="1" cy="10"/>
                  </a:xfrm>
                  <a:prstGeom prst="line">
                    <a:avLst/>
                  </a:prstGeom>
                  <a:noFill/>
                  <a:ln w="1588">
                    <a:solidFill>
                      <a:srgbClr val="000000"/>
                    </a:solidFill>
                    <a:round/>
                    <a:headEnd/>
                    <a:tailEnd/>
                  </a:ln>
                </p:spPr>
                <p:txBody>
                  <a:bodyPr/>
                  <a:lstStyle/>
                  <a:p>
                    <a:endParaRPr lang="en-US"/>
                  </a:p>
                </p:txBody>
              </p:sp>
              <p:sp>
                <p:nvSpPr>
                  <p:cNvPr id="431541" name="Line 437"/>
                  <p:cNvSpPr>
                    <a:spLocks noChangeShapeType="1"/>
                  </p:cNvSpPr>
                  <p:nvPr/>
                </p:nvSpPr>
                <p:spPr bwMode="auto">
                  <a:xfrm>
                    <a:off x="3600" y="1873"/>
                    <a:ext cx="1" cy="9"/>
                  </a:xfrm>
                  <a:prstGeom prst="line">
                    <a:avLst/>
                  </a:prstGeom>
                  <a:noFill/>
                  <a:ln w="1588">
                    <a:solidFill>
                      <a:srgbClr val="000000"/>
                    </a:solidFill>
                    <a:round/>
                    <a:headEnd/>
                    <a:tailEnd/>
                  </a:ln>
                </p:spPr>
                <p:txBody>
                  <a:bodyPr/>
                  <a:lstStyle/>
                  <a:p>
                    <a:endParaRPr lang="en-US"/>
                  </a:p>
                </p:txBody>
              </p:sp>
              <p:sp>
                <p:nvSpPr>
                  <p:cNvPr id="431542" name="Line 438"/>
                  <p:cNvSpPr>
                    <a:spLocks noChangeShapeType="1"/>
                  </p:cNvSpPr>
                  <p:nvPr/>
                </p:nvSpPr>
                <p:spPr bwMode="auto">
                  <a:xfrm>
                    <a:off x="3632" y="1873"/>
                    <a:ext cx="1" cy="8"/>
                  </a:xfrm>
                  <a:prstGeom prst="line">
                    <a:avLst/>
                  </a:prstGeom>
                  <a:noFill/>
                  <a:ln w="1588">
                    <a:solidFill>
                      <a:srgbClr val="000000"/>
                    </a:solidFill>
                    <a:round/>
                    <a:headEnd/>
                    <a:tailEnd/>
                  </a:ln>
                </p:spPr>
                <p:txBody>
                  <a:bodyPr/>
                  <a:lstStyle/>
                  <a:p>
                    <a:endParaRPr lang="en-US"/>
                  </a:p>
                </p:txBody>
              </p:sp>
              <p:sp>
                <p:nvSpPr>
                  <p:cNvPr id="431543" name="Freeform 439"/>
                  <p:cNvSpPr>
                    <a:spLocks/>
                  </p:cNvSpPr>
                  <p:nvPr/>
                </p:nvSpPr>
                <p:spPr bwMode="auto">
                  <a:xfrm>
                    <a:off x="3434" y="1773"/>
                    <a:ext cx="47" cy="235"/>
                  </a:xfrm>
                  <a:custGeom>
                    <a:avLst/>
                    <a:gdLst/>
                    <a:ahLst/>
                    <a:cxnLst>
                      <a:cxn ang="0">
                        <a:pos x="123" y="61"/>
                      </a:cxn>
                      <a:cxn ang="0">
                        <a:pos x="143" y="61"/>
                      </a:cxn>
                      <a:cxn ang="0">
                        <a:pos x="143" y="34"/>
                      </a:cxn>
                      <a:cxn ang="0">
                        <a:pos x="142" y="26"/>
                      </a:cxn>
                      <a:cxn ang="0">
                        <a:pos x="140" y="20"/>
                      </a:cxn>
                      <a:cxn ang="0">
                        <a:pos x="136" y="12"/>
                      </a:cxn>
                      <a:cxn ang="0">
                        <a:pos x="131" y="7"/>
                      </a:cxn>
                      <a:cxn ang="0">
                        <a:pos x="127" y="4"/>
                      </a:cxn>
                      <a:cxn ang="0">
                        <a:pos x="120" y="1"/>
                      </a:cxn>
                      <a:cxn ang="0">
                        <a:pos x="115" y="0"/>
                      </a:cxn>
                      <a:cxn ang="0">
                        <a:pos x="28" y="0"/>
                      </a:cxn>
                      <a:cxn ang="0">
                        <a:pos x="25" y="1"/>
                      </a:cxn>
                      <a:cxn ang="0">
                        <a:pos x="21" y="1"/>
                      </a:cxn>
                      <a:cxn ang="0">
                        <a:pos x="18" y="4"/>
                      </a:cxn>
                      <a:cxn ang="0">
                        <a:pos x="14" y="8"/>
                      </a:cxn>
                      <a:cxn ang="0">
                        <a:pos x="11" y="10"/>
                      </a:cxn>
                      <a:cxn ang="0">
                        <a:pos x="6" y="14"/>
                      </a:cxn>
                      <a:cxn ang="0">
                        <a:pos x="4" y="19"/>
                      </a:cxn>
                      <a:cxn ang="0">
                        <a:pos x="2" y="24"/>
                      </a:cxn>
                      <a:cxn ang="0">
                        <a:pos x="1" y="31"/>
                      </a:cxn>
                      <a:cxn ang="0">
                        <a:pos x="0" y="35"/>
                      </a:cxn>
                      <a:cxn ang="0">
                        <a:pos x="0" y="707"/>
                      </a:cxn>
                      <a:cxn ang="0">
                        <a:pos x="19" y="707"/>
                      </a:cxn>
                      <a:cxn ang="0">
                        <a:pos x="19" y="57"/>
                      </a:cxn>
                      <a:cxn ang="0">
                        <a:pos x="19" y="52"/>
                      </a:cxn>
                      <a:cxn ang="0">
                        <a:pos x="20" y="47"/>
                      </a:cxn>
                      <a:cxn ang="0">
                        <a:pos x="21" y="43"/>
                      </a:cxn>
                      <a:cxn ang="0">
                        <a:pos x="22" y="40"/>
                      </a:cxn>
                      <a:cxn ang="0">
                        <a:pos x="25" y="36"/>
                      </a:cxn>
                      <a:cxn ang="0">
                        <a:pos x="27" y="32"/>
                      </a:cxn>
                      <a:cxn ang="0">
                        <a:pos x="29" y="30"/>
                      </a:cxn>
                      <a:cxn ang="0">
                        <a:pos x="32" y="26"/>
                      </a:cxn>
                      <a:cxn ang="0">
                        <a:pos x="36" y="25"/>
                      </a:cxn>
                      <a:cxn ang="0">
                        <a:pos x="39" y="23"/>
                      </a:cxn>
                      <a:cxn ang="0">
                        <a:pos x="42" y="22"/>
                      </a:cxn>
                      <a:cxn ang="0">
                        <a:pos x="99" y="22"/>
                      </a:cxn>
                      <a:cxn ang="0">
                        <a:pos x="104" y="24"/>
                      </a:cxn>
                      <a:cxn ang="0">
                        <a:pos x="107" y="25"/>
                      </a:cxn>
                      <a:cxn ang="0">
                        <a:pos x="110" y="29"/>
                      </a:cxn>
                      <a:cxn ang="0">
                        <a:pos x="114" y="33"/>
                      </a:cxn>
                      <a:cxn ang="0">
                        <a:pos x="117" y="37"/>
                      </a:cxn>
                      <a:cxn ang="0">
                        <a:pos x="119" y="41"/>
                      </a:cxn>
                      <a:cxn ang="0">
                        <a:pos x="122" y="46"/>
                      </a:cxn>
                      <a:cxn ang="0">
                        <a:pos x="123" y="53"/>
                      </a:cxn>
                      <a:cxn ang="0">
                        <a:pos x="123" y="61"/>
                      </a:cxn>
                    </a:cxnLst>
                    <a:rect l="0" t="0" r="r" b="b"/>
                    <a:pathLst>
                      <a:path w="143" h="707">
                        <a:moveTo>
                          <a:pt x="123" y="61"/>
                        </a:moveTo>
                        <a:lnTo>
                          <a:pt x="143" y="61"/>
                        </a:lnTo>
                        <a:lnTo>
                          <a:pt x="143" y="34"/>
                        </a:lnTo>
                        <a:lnTo>
                          <a:pt x="142" y="26"/>
                        </a:lnTo>
                        <a:lnTo>
                          <a:pt x="140" y="20"/>
                        </a:lnTo>
                        <a:lnTo>
                          <a:pt x="136" y="12"/>
                        </a:lnTo>
                        <a:lnTo>
                          <a:pt x="131" y="7"/>
                        </a:lnTo>
                        <a:lnTo>
                          <a:pt x="127" y="4"/>
                        </a:lnTo>
                        <a:lnTo>
                          <a:pt x="120" y="1"/>
                        </a:lnTo>
                        <a:lnTo>
                          <a:pt x="115" y="0"/>
                        </a:lnTo>
                        <a:lnTo>
                          <a:pt x="28" y="0"/>
                        </a:lnTo>
                        <a:lnTo>
                          <a:pt x="25" y="1"/>
                        </a:lnTo>
                        <a:lnTo>
                          <a:pt x="21" y="1"/>
                        </a:lnTo>
                        <a:lnTo>
                          <a:pt x="18" y="4"/>
                        </a:lnTo>
                        <a:lnTo>
                          <a:pt x="14" y="8"/>
                        </a:lnTo>
                        <a:lnTo>
                          <a:pt x="11" y="10"/>
                        </a:lnTo>
                        <a:lnTo>
                          <a:pt x="6" y="14"/>
                        </a:lnTo>
                        <a:lnTo>
                          <a:pt x="4" y="19"/>
                        </a:lnTo>
                        <a:lnTo>
                          <a:pt x="2" y="24"/>
                        </a:lnTo>
                        <a:lnTo>
                          <a:pt x="1" y="31"/>
                        </a:lnTo>
                        <a:lnTo>
                          <a:pt x="0" y="35"/>
                        </a:lnTo>
                        <a:lnTo>
                          <a:pt x="0" y="707"/>
                        </a:lnTo>
                        <a:lnTo>
                          <a:pt x="19" y="707"/>
                        </a:lnTo>
                        <a:lnTo>
                          <a:pt x="19" y="57"/>
                        </a:lnTo>
                        <a:lnTo>
                          <a:pt x="19" y="52"/>
                        </a:lnTo>
                        <a:lnTo>
                          <a:pt x="20" y="47"/>
                        </a:lnTo>
                        <a:lnTo>
                          <a:pt x="21" y="43"/>
                        </a:lnTo>
                        <a:lnTo>
                          <a:pt x="22" y="40"/>
                        </a:lnTo>
                        <a:lnTo>
                          <a:pt x="25" y="36"/>
                        </a:lnTo>
                        <a:lnTo>
                          <a:pt x="27" y="32"/>
                        </a:lnTo>
                        <a:lnTo>
                          <a:pt x="29" y="30"/>
                        </a:lnTo>
                        <a:lnTo>
                          <a:pt x="32" y="26"/>
                        </a:lnTo>
                        <a:lnTo>
                          <a:pt x="36" y="25"/>
                        </a:lnTo>
                        <a:lnTo>
                          <a:pt x="39" y="23"/>
                        </a:lnTo>
                        <a:lnTo>
                          <a:pt x="42" y="22"/>
                        </a:lnTo>
                        <a:lnTo>
                          <a:pt x="99" y="22"/>
                        </a:lnTo>
                        <a:lnTo>
                          <a:pt x="104" y="24"/>
                        </a:lnTo>
                        <a:lnTo>
                          <a:pt x="107" y="25"/>
                        </a:lnTo>
                        <a:lnTo>
                          <a:pt x="110" y="29"/>
                        </a:lnTo>
                        <a:lnTo>
                          <a:pt x="114" y="33"/>
                        </a:lnTo>
                        <a:lnTo>
                          <a:pt x="117" y="37"/>
                        </a:lnTo>
                        <a:lnTo>
                          <a:pt x="119" y="41"/>
                        </a:lnTo>
                        <a:lnTo>
                          <a:pt x="122" y="46"/>
                        </a:lnTo>
                        <a:lnTo>
                          <a:pt x="123" y="53"/>
                        </a:lnTo>
                        <a:lnTo>
                          <a:pt x="123" y="61"/>
                        </a:lnTo>
                        <a:close/>
                      </a:path>
                    </a:pathLst>
                  </a:custGeom>
                  <a:solidFill>
                    <a:srgbClr val="9E9E9E"/>
                  </a:solidFill>
                  <a:ln w="9525">
                    <a:noFill/>
                    <a:round/>
                    <a:headEnd/>
                    <a:tailEnd/>
                  </a:ln>
                </p:spPr>
                <p:txBody>
                  <a:bodyPr/>
                  <a:lstStyle/>
                  <a:p>
                    <a:endParaRPr lang="en-US"/>
                  </a:p>
                </p:txBody>
              </p:sp>
              <p:sp>
                <p:nvSpPr>
                  <p:cNvPr id="431544" name="Freeform 440"/>
                  <p:cNvSpPr>
                    <a:spLocks/>
                  </p:cNvSpPr>
                  <p:nvPr/>
                </p:nvSpPr>
                <p:spPr bwMode="auto">
                  <a:xfrm>
                    <a:off x="3434" y="1773"/>
                    <a:ext cx="47" cy="235"/>
                  </a:xfrm>
                  <a:custGeom>
                    <a:avLst/>
                    <a:gdLst/>
                    <a:ahLst/>
                    <a:cxnLst>
                      <a:cxn ang="0">
                        <a:pos x="123" y="61"/>
                      </a:cxn>
                      <a:cxn ang="0">
                        <a:pos x="143" y="61"/>
                      </a:cxn>
                      <a:cxn ang="0">
                        <a:pos x="143" y="34"/>
                      </a:cxn>
                      <a:cxn ang="0">
                        <a:pos x="142" y="26"/>
                      </a:cxn>
                      <a:cxn ang="0">
                        <a:pos x="140" y="20"/>
                      </a:cxn>
                      <a:cxn ang="0">
                        <a:pos x="136" y="12"/>
                      </a:cxn>
                      <a:cxn ang="0">
                        <a:pos x="131" y="7"/>
                      </a:cxn>
                      <a:cxn ang="0">
                        <a:pos x="127" y="4"/>
                      </a:cxn>
                      <a:cxn ang="0">
                        <a:pos x="120" y="1"/>
                      </a:cxn>
                      <a:cxn ang="0">
                        <a:pos x="115" y="0"/>
                      </a:cxn>
                      <a:cxn ang="0">
                        <a:pos x="28" y="0"/>
                      </a:cxn>
                      <a:cxn ang="0">
                        <a:pos x="25" y="1"/>
                      </a:cxn>
                      <a:cxn ang="0">
                        <a:pos x="21" y="1"/>
                      </a:cxn>
                      <a:cxn ang="0">
                        <a:pos x="18" y="4"/>
                      </a:cxn>
                      <a:cxn ang="0">
                        <a:pos x="14" y="8"/>
                      </a:cxn>
                      <a:cxn ang="0">
                        <a:pos x="11" y="10"/>
                      </a:cxn>
                      <a:cxn ang="0">
                        <a:pos x="6" y="14"/>
                      </a:cxn>
                      <a:cxn ang="0">
                        <a:pos x="4" y="19"/>
                      </a:cxn>
                      <a:cxn ang="0">
                        <a:pos x="2" y="24"/>
                      </a:cxn>
                      <a:cxn ang="0">
                        <a:pos x="1" y="31"/>
                      </a:cxn>
                      <a:cxn ang="0">
                        <a:pos x="0" y="35"/>
                      </a:cxn>
                      <a:cxn ang="0">
                        <a:pos x="0" y="707"/>
                      </a:cxn>
                      <a:cxn ang="0">
                        <a:pos x="19" y="707"/>
                      </a:cxn>
                      <a:cxn ang="0">
                        <a:pos x="19" y="57"/>
                      </a:cxn>
                      <a:cxn ang="0">
                        <a:pos x="19" y="52"/>
                      </a:cxn>
                      <a:cxn ang="0">
                        <a:pos x="20" y="47"/>
                      </a:cxn>
                      <a:cxn ang="0">
                        <a:pos x="21" y="43"/>
                      </a:cxn>
                      <a:cxn ang="0">
                        <a:pos x="22" y="40"/>
                      </a:cxn>
                      <a:cxn ang="0">
                        <a:pos x="25" y="36"/>
                      </a:cxn>
                      <a:cxn ang="0">
                        <a:pos x="27" y="32"/>
                      </a:cxn>
                      <a:cxn ang="0">
                        <a:pos x="29" y="30"/>
                      </a:cxn>
                      <a:cxn ang="0">
                        <a:pos x="32" y="26"/>
                      </a:cxn>
                      <a:cxn ang="0">
                        <a:pos x="36" y="25"/>
                      </a:cxn>
                      <a:cxn ang="0">
                        <a:pos x="39" y="23"/>
                      </a:cxn>
                      <a:cxn ang="0">
                        <a:pos x="42" y="22"/>
                      </a:cxn>
                      <a:cxn ang="0">
                        <a:pos x="99" y="22"/>
                      </a:cxn>
                      <a:cxn ang="0">
                        <a:pos x="104" y="24"/>
                      </a:cxn>
                      <a:cxn ang="0">
                        <a:pos x="107" y="25"/>
                      </a:cxn>
                      <a:cxn ang="0">
                        <a:pos x="110" y="29"/>
                      </a:cxn>
                      <a:cxn ang="0">
                        <a:pos x="114" y="33"/>
                      </a:cxn>
                      <a:cxn ang="0">
                        <a:pos x="117" y="37"/>
                      </a:cxn>
                      <a:cxn ang="0">
                        <a:pos x="119" y="41"/>
                      </a:cxn>
                      <a:cxn ang="0">
                        <a:pos x="122" y="46"/>
                      </a:cxn>
                      <a:cxn ang="0">
                        <a:pos x="123" y="53"/>
                      </a:cxn>
                      <a:cxn ang="0">
                        <a:pos x="123" y="61"/>
                      </a:cxn>
                    </a:cxnLst>
                    <a:rect l="0" t="0" r="r" b="b"/>
                    <a:pathLst>
                      <a:path w="143" h="707">
                        <a:moveTo>
                          <a:pt x="123" y="61"/>
                        </a:moveTo>
                        <a:lnTo>
                          <a:pt x="143" y="61"/>
                        </a:lnTo>
                        <a:lnTo>
                          <a:pt x="143" y="34"/>
                        </a:lnTo>
                        <a:lnTo>
                          <a:pt x="142" y="26"/>
                        </a:lnTo>
                        <a:lnTo>
                          <a:pt x="140" y="20"/>
                        </a:lnTo>
                        <a:lnTo>
                          <a:pt x="136" y="12"/>
                        </a:lnTo>
                        <a:lnTo>
                          <a:pt x="131" y="7"/>
                        </a:lnTo>
                        <a:lnTo>
                          <a:pt x="127" y="4"/>
                        </a:lnTo>
                        <a:lnTo>
                          <a:pt x="120" y="1"/>
                        </a:lnTo>
                        <a:lnTo>
                          <a:pt x="115" y="0"/>
                        </a:lnTo>
                        <a:lnTo>
                          <a:pt x="28" y="0"/>
                        </a:lnTo>
                        <a:lnTo>
                          <a:pt x="25" y="1"/>
                        </a:lnTo>
                        <a:lnTo>
                          <a:pt x="21" y="1"/>
                        </a:lnTo>
                        <a:lnTo>
                          <a:pt x="18" y="4"/>
                        </a:lnTo>
                        <a:lnTo>
                          <a:pt x="14" y="8"/>
                        </a:lnTo>
                        <a:lnTo>
                          <a:pt x="11" y="10"/>
                        </a:lnTo>
                        <a:lnTo>
                          <a:pt x="6" y="14"/>
                        </a:lnTo>
                        <a:lnTo>
                          <a:pt x="4" y="19"/>
                        </a:lnTo>
                        <a:lnTo>
                          <a:pt x="2" y="24"/>
                        </a:lnTo>
                        <a:lnTo>
                          <a:pt x="1" y="31"/>
                        </a:lnTo>
                        <a:lnTo>
                          <a:pt x="0" y="35"/>
                        </a:lnTo>
                        <a:lnTo>
                          <a:pt x="0" y="707"/>
                        </a:lnTo>
                        <a:lnTo>
                          <a:pt x="19" y="707"/>
                        </a:lnTo>
                        <a:lnTo>
                          <a:pt x="19" y="57"/>
                        </a:lnTo>
                        <a:lnTo>
                          <a:pt x="19" y="52"/>
                        </a:lnTo>
                        <a:lnTo>
                          <a:pt x="20" y="47"/>
                        </a:lnTo>
                        <a:lnTo>
                          <a:pt x="21" y="43"/>
                        </a:lnTo>
                        <a:lnTo>
                          <a:pt x="22" y="40"/>
                        </a:lnTo>
                        <a:lnTo>
                          <a:pt x="25" y="36"/>
                        </a:lnTo>
                        <a:lnTo>
                          <a:pt x="27" y="32"/>
                        </a:lnTo>
                        <a:lnTo>
                          <a:pt x="29" y="30"/>
                        </a:lnTo>
                        <a:lnTo>
                          <a:pt x="32" y="26"/>
                        </a:lnTo>
                        <a:lnTo>
                          <a:pt x="36" y="25"/>
                        </a:lnTo>
                        <a:lnTo>
                          <a:pt x="39" y="23"/>
                        </a:lnTo>
                        <a:lnTo>
                          <a:pt x="42" y="22"/>
                        </a:lnTo>
                        <a:lnTo>
                          <a:pt x="99" y="22"/>
                        </a:lnTo>
                        <a:lnTo>
                          <a:pt x="104" y="24"/>
                        </a:lnTo>
                        <a:lnTo>
                          <a:pt x="107" y="25"/>
                        </a:lnTo>
                        <a:lnTo>
                          <a:pt x="110" y="29"/>
                        </a:lnTo>
                        <a:lnTo>
                          <a:pt x="114" y="33"/>
                        </a:lnTo>
                        <a:lnTo>
                          <a:pt x="117" y="37"/>
                        </a:lnTo>
                        <a:lnTo>
                          <a:pt x="119" y="41"/>
                        </a:lnTo>
                        <a:lnTo>
                          <a:pt x="122" y="46"/>
                        </a:lnTo>
                        <a:lnTo>
                          <a:pt x="123" y="53"/>
                        </a:lnTo>
                        <a:lnTo>
                          <a:pt x="123" y="61"/>
                        </a:lnTo>
                      </a:path>
                    </a:pathLst>
                  </a:custGeom>
                  <a:noFill/>
                  <a:ln w="0">
                    <a:solidFill>
                      <a:srgbClr val="000000"/>
                    </a:solidFill>
                    <a:prstDash val="solid"/>
                    <a:round/>
                    <a:headEnd/>
                    <a:tailEnd/>
                  </a:ln>
                </p:spPr>
                <p:txBody>
                  <a:bodyPr/>
                  <a:lstStyle/>
                  <a:p>
                    <a:endParaRPr lang="en-US"/>
                  </a:p>
                </p:txBody>
              </p:sp>
              <p:sp>
                <p:nvSpPr>
                  <p:cNvPr id="431545" name="Freeform 441"/>
                  <p:cNvSpPr>
                    <a:spLocks/>
                  </p:cNvSpPr>
                  <p:nvPr/>
                </p:nvSpPr>
                <p:spPr bwMode="auto">
                  <a:xfrm>
                    <a:off x="3455" y="1962"/>
                    <a:ext cx="118" cy="46"/>
                  </a:xfrm>
                  <a:custGeom>
                    <a:avLst/>
                    <a:gdLst/>
                    <a:ahLst/>
                    <a:cxnLst>
                      <a:cxn ang="0">
                        <a:pos x="308" y="45"/>
                      </a:cxn>
                      <a:cxn ang="0">
                        <a:pos x="352" y="45"/>
                      </a:cxn>
                      <a:cxn ang="0">
                        <a:pos x="351" y="41"/>
                      </a:cxn>
                      <a:cxn ang="0">
                        <a:pos x="343" y="31"/>
                      </a:cxn>
                      <a:cxn ang="0">
                        <a:pos x="334" y="21"/>
                      </a:cxn>
                      <a:cxn ang="0">
                        <a:pos x="327" y="16"/>
                      </a:cxn>
                      <a:cxn ang="0">
                        <a:pos x="314" y="7"/>
                      </a:cxn>
                      <a:cxn ang="0">
                        <a:pos x="289" y="0"/>
                      </a:cxn>
                      <a:cxn ang="0">
                        <a:pos x="71" y="0"/>
                      </a:cxn>
                      <a:cxn ang="0">
                        <a:pos x="54" y="3"/>
                      </a:cxn>
                      <a:cxn ang="0">
                        <a:pos x="45" y="11"/>
                      </a:cxn>
                      <a:cxn ang="0">
                        <a:pos x="37" y="14"/>
                      </a:cxn>
                      <a:cxn ang="0">
                        <a:pos x="30" y="19"/>
                      </a:cxn>
                      <a:cxn ang="0">
                        <a:pos x="22" y="26"/>
                      </a:cxn>
                      <a:cxn ang="0">
                        <a:pos x="15" y="34"/>
                      </a:cxn>
                      <a:cxn ang="0">
                        <a:pos x="9" y="40"/>
                      </a:cxn>
                      <a:cxn ang="0">
                        <a:pos x="5" y="48"/>
                      </a:cxn>
                      <a:cxn ang="0">
                        <a:pos x="3" y="60"/>
                      </a:cxn>
                      <a:cxn ang="0">
                        <a:pos x="2" y="68"/>
                      </a:cxn>
                      <a:cxn ang="0">
                        <a:pos x="0" y="138"/>
                      </a:cxn>
                      <a:cxn ang="0">
                        <a:pos x="46" y="138"/>
                      </a:cxn>
                      <a:cxn ang="0">
                        <a:pos x="46" y="86"/>
                      </a:cxn>
                      <a:cxn ang="0">
                        <a:pos x="47" y="79"/>
                      </a:cxn>
                      <a:cxn ang="0">
                        <a:pos x="48" y="73"/>
                      </a:cxn>
                      <a:cxn ang="0">
                        <a:pos x="52" y="69"/>
                      </a:cxn>
                      <a:cxn ang="0">
                        <a:pos x="56" y="65"/>
                      </a:cxn>
                      <a:cxn ang="0">
                        <a:pos x="61" y="60"/>
                      </a:cxn>
                      <a:cxn ang="0">
                        <a:pos x="69" y="55"/>
                      </a:cxn>
                      <a:cxn ang="0">
                        <a:pos x="74" y="52"/>
                      </a:cxn>
                      <a:cxn ang="0">
                        <a:pos x="83" y="49"/>
                      </a:cxn>
                      <a:cxn ang="0">
                        <a:pos x="89" y="47"/>
                      </a:cxn>
                      <a:cxn ang="0">
                        <a:pos x="98" y="45"/>
                      </a:cxn>
                      <a:cxn ang="0">
                        <a:pos x="105" y="44"/>
                      </a:cxn>
                      <a:cxn ang="0">
                        <a:pos x="211" y="44"/>
                      </a:cxn>
                      <a:cxn ang="0">
                        <a:pos x="308" y="45"/>
                      </a:cxn>
                    </a:cxnLst>
                    <a:rect l="0" t="0" r="r" b="b"/>
                    <a:pathLst>
                      <a:path w="352" h="138">
                        <a:moveTo>
                          <a:pt x="308" y="45"/>
                        </a:moveTo>
                        <a:lnTo>
                          <a:pt x="352" y="45"/>
                        </a:lnTo>
                        <a:lnTo>
                          <a:pt x="351" y="41"/>
                        </a:lnTo>
                        <a:lnTo>
                          <a:pt x="343" y="31"/>
                        </a:lnTo>
                        <a:lnTo>
                          <a:pt x="334" y="21"/>
                        </a:lnTo>
                        <a:lnTo>
                          <a:pt x="327" y="16"/>
                        </a:lnTo>
                        <a:lnTo>
                          <a:pt x="314" y="7"/>
                        </a:lnTo>
                        <a:lnTo>
                          <a:pt x="289" y="0"/>
                        </a:lnTo>
                        <a:lnTo>
                          <a:pt x="71" y="0"/>
                        </a:lnTo>
                        <a:lnTo>
                          <a:pt x="54" y="3"/>
                        </a:lnTo>
                        <a:lnTo>
                          <a:pt x="45" y="11"/>
                        </a:lnTo>
                        <a:lnTo>
                          <a:pt x="37" y="14"/>
                        </a:lnTo>
                        <a:lnTo>
                          <a:pt x="30" y="19"/>
                        </a:lnTo>
                        <a:lnTo>
                          <a:pt x="22" y="26"/>
                        </a:lnTo>
                        <a:lnTo>
                          <a:pt x="15" y="34"/>
                        </a:lnTo>
                        <a:lnTo>
                          <a:pt x="9" y="40"/>
                        </a:lnTo>
                        <a:lnTo>
                          <a:pt x="5" y="48"/>
                        </a:lnTo>
                        <a:lnTo>
                          <a:pt x="3" y="60"/>
                        </a:lnTo>
                        <a:lnTo>
                          <a:pt x="2" y="68"/>
                        </a:lnTo>
                        <a:lnTo>
                          <a:pt x="0" y="138"/>
                        </a:lnTo>
                        <a:lnTo>
                          <a:pt x="46" y="138"/>
                        </a:lnTo>
                        <a:lnTo>
                          <a:pt x="46" y="86"/>
                        </a:lnTo>
                        <a:lnTo>
                          <a:pt x="47" y="79"/>
                        </a:lnTo>
                        <a:lnTo>
                          <a:pt x="48" y="73"/>
                        </a:lnTo>
                        <a:lnTo>
                          <a:pt x="52" y="69"/>
                        </a:lnTo>
                        <a:lnTo>
                          <a:pt x="56" y="65"/>
                        </a:lnTo>
                        <a:lnTo>
                          <a:pt x="61" y="60"/>
                        </a:lnTo>
                        <a:lnTo>
                          <a:pt x="69" y="55"/>
                        </a:lnTo>
                        <a:lnTo>
                          <a:pt x="74" y="52"/>
                        </a:lnTo>
                        <a:lnTo>
                          <a:pt x="83" y="49"/>
                        </a:lnTo>
                        <a:lnTo>
                          <a:pt x="89" y="47"/>
                        </a:lnTo>
                        <a:lnTo>
                          <a:pt x="98" y="45"/>
                        </a:lnTo>
                        <a:lnTo>
                          <a:pt x="105" y="44"/>
                        </a:lnTo>
                        <a:lnTo>
                          <a:pt x="211" y="44"/>
                        </a:lnTo>
                        <a:lnTo>
                          <a:pt x="308" y="45"/>
                        </a:lnTo>
                        <a:close/>
                      </a:path>
                    </a:pathLst>
                  </a:custGeom>
                  <a:solidFill>
                    <a:srgbClr val="9E9E9E"/>
                  </a:solidFill>
                  <a:ln w="9525">
                    <a:noFill/>
                    <a:round/>
                    <a:headEnd/>
                    <a:tailEnd/>
                  </a:ln>
                </p:spPr>
                <p:txBody>
                  <a:bodyPr/>
                  <a:lstStyle/>
                  <a:p>
                    <a:endParaRPr lang="en-US"/>
                  </a:p>
                </p:txBody>
              </p:sp>
              <p:sp>
                <p:nvSpPr>
                  <p:cNvPr id="431546" name="Freeform 442"/>
                  <p:cNvSpPr>
                    <a:spLocks/>
                  </p:cNvSpPr>
                  <p:nvPr/>
                </p:nvSpPr>
                <p:spPr bwMode="auto">
                  <a:xfrm>
                    <a:off x="3455" y="1962"/>
                    <a:ext cx="118" cy="46"/>
                  </a:xfrm>
                  <a:custGeom>
                    <a:avLst/>
                    <a:gdLst/>
                    <a:ahLst/>
                    <a:cxnLst>
                      <a:cxn ang="0">
                        <a:pos x="308" y="45"/>
                      </a:cxn>
                      <a:cxn ang="0">
                        <a:pos x="352" y="45"/>
                      </a:cxn>
                      <a:cxn ang="0">
                        <a:pos x="351" y="41"/>
                      </a:cxn>
                      <a:cxn ang="0">
                        <a:pos x="343" y="31"/>
                      </a:cxn>
                      <a:cxn ang="0">
                        <a:pos x="334" y="21"/>
                      </a:cxn>
                      <a:cxn ang="0">
                        <a:pos x="327" y="16"/>
                      </a:cxn>
                      <a:cxn ang="0">
                        <a:pos x="314" y="7"/>
                      </a:cxn>
                      <a:cxn ang="0">
                        <a:pos x="289" y="0"/>
                      </a:cxn>
                      <a:cxn ang="0">
                        <a:pos x="71" y="0"/>
                      </a:cxn>
                      <a:cxn ang="0">
                        <a:pos x="54" y="3"/>
                      </a:cxn>
                      <a:cxn ang="0">
                        <a:pos x="45" y="11"/>
                      </a:cxn>
                      <a:cxn ang="0">
                        <a:pos x="37" y="14"/>
                      </a:cxn>
                      <a:cxn ang="0">
                        <a:pos x="30" y="19"/>
                      </a:cxn>
                      <a:cxn ang="0">
                        <a:pos x="22" y="26"/>
                      </a:cxn>
                      <a:cxn ang="0">
                        <a:pos x="15" y="34"/>
                      </a:cxn>
                      <a:cxn ang="0">
                        <a:pos x="9" y="40"/>
                      </a:cxn>
                      <a:cxn ang="0">
                        <a:pos x="5" y="48"/>
                      </a:cxn>
                      <a:cxn ang="0">
                        <a:pos x="3" y="60"/>
                      </a:cxn>
                      <a:cxn ang="0">
                        <a:pos x="2" y="68"/>
                      </a:cxn>
                      <a:cxn ang="0">
                        <a:pos x="0" y="138"/>
                      </a:cxn>
                      <a:cxn ang="0">
                        <a:pos x="46" y="138"/>
                      </a:cxn>
                      <a:cxn ang="0">
                        <a:pos x="46" y="86"/>
                      </a:cxn>
                      <a:cxn ang="0">
                        <a:pos x="47" y="79"/>
                      </a:cxn>
                      <a:cxn ang="0">
                        <a:pos x="48" y="73"/>
                      </a:cxn>
                      <a:cxn ang="0">
                        <a:pos x="52" y="69"/>
                      </a:cxn>
                      <a:cxn ang="0">
                        <a:pos x="56" y="65"/>
                      </a:cxn>
                      <a:cxn ang="0">
                        <a:pos x="61" y="60"/>
                      </a:cxn>
                      <a:cxn ang="0">
                        <a:pos x="69" y="55"/>
                      </a:cxn>
                      <a:cxn ang="0">
                        <a:pos x="74" y="52"/>
                      </a:cxn>
                      <a:cxn ang="0">
                        <a:pos x="83" y="49"/>
                      </a:cxn>
                      <a:cxn ang="0">
                        <a:pos x="89" y="47"/>
                      </a:cxn>
                      <a:cxn ang="0">
                        <a:pos x="98" y="45"/>
                      </a:cxn>
                      <a:cxn ang="0">
                        <a:pos x="105" y="44"/>
                      </a:cxn>
                      <a:cxn ang="0">
                        <a:pos x="211" y="44"/>
                      </a:cxn>
                      <a:cxn ang="0">
                        <a:pos x="308" y="45"/>
                      </a:cxn>
                    </a:cxnLst>
                    <a:rect l="0" t="0" r="r" b="b"/>
                    <a:pathLst>
                      <a:path w="352" h="138">
                        <a:moveTo>
                          <a:pt x="308" y="45"/>
                        </a:moveTo>
                        <a:lnTo>
                          <a:pt x="352" y="45"/>
                        </a:lnTo>
                        <a:lnTo>
                          <a:pt x="351" y="41"/>
                        </a:lnTo>
                        <a:lnTo>
                          <a:pt x="343" y="31"/>
                        </a:lnTo>
                        <a:lnTo>
                          <a:pt x="334" y="21"/>
                        </a:lnTo>
                        <a:lnTo>
                          <a:pt x="327" y="16"/>
                        </a:lnTo>
                        <a:lnTo>
                          <a:pt x="314" y="7"/>
                        </a:lnTo>
                        <a:lnTo>
                          <a:pt x="289" y="0"/>
                        </a:lnTo>
                        <a:lnTo>
                          <a:pt x="71" y="0"/>
                        </a:lnTo>
                        <a:lnTo>
                          <a:pt x="54" y="3"/>
                        </a:lnTo>
                        <a:lnTo>
                          <a:pt x="45" y="11"/>
                        </a:lnTo>
                        <a:lnTo>
                          <a:pt x="37" y="14"/>
                        </a:lnTo>
                        <a:lnTo>
                          <a:pt x="30" y="19"/>
                        </a:lnTo>
                        <a:lnTo>
                          <a:pt x="22" y="26"/>
                        </a:lnTo>
                        <a:lnTo>
                          <a:pt x="15" y="34"/>
                        </a:lnTo>
                        <a:lnTo>
                          <a:pt x="9" y="40"/>
                        </a:lnTo>
                        <a:lnTo>
                          <a:pt x="5" y="48"/>
                        </a:lnTo>
                        <a:lnTo>
                          <a:pt x="3" y="60"/>
                        </a:lnTo>
                        <a:lnTo>
                          <a:pt x="2" y="68"/>
                        </a:lnTo>
                        <a:lnTo>
                          <a:pt x="0" y="138"/>
                        </a:lnTo>
                        <a:lnTo>
                          <a:pt x="46" y="138"/>
                        </a:lnTo>
                        <a:lnTo>
                          <a:pt x="46" y="86"/>
                        </a:lnTo>
                        <a:lnTo>
                          <a:pt x="47" y="79"/>
                        </a:lnTo>
                        <a:lnTo>
                          <a:pt x="48" y="73"/>
                        </a:lnTo>
                        <a:lnTo>
                          <a:pt x="52" y="69"/>
                        </a:lnTo>
                        <a:lnTo>
                          <a:pt x="56" y="65"/>
                        </a:lnTo>
                        <a:lnTo>
                          <a:pt x="61" y="60"/>
                        </a:lnTo>
                        <a:lnTo>
                          <a:pt x="69" y="55"/>
                        </a:lnTo>
                        <a:lnTo>
                          <a:pt x="74" y="52"/>
                        </a:lnTo>
                        <a:lnTo>
                          <a:pt x="83" y="49"/>
                        </a:lnTo>
                        <a:lnTo>
                          <a:pt x="89" y="47"/>
                        </a:lnTo>
                        <a:lnTo>
                          <a:pt x="98" y="45"/>
                        </a:lnTo>
                        <a:lnTo>
                          <a:pt x="105" y="44"/>
                        </a:lnTo>
                        <a:lnTo>
                          <a:pt x="211" y="44"/>
                        </a:lnTo>
                        <a:lnTo>
                          <a:pt x="308" y="45"/>
                        </a:lnTo>
                      </a:path>
                    </a:pathLst>
                  </a:custGeom>
                  <a:noFill/>
                  <a:ln w="1588">
                    <a:solidFill>
                      <a:srgbClr val="000000"/>
                    </a:solidFill>
                    <a:prstDash val="solid"/>
                    <a:round/>
                    <a:headEnd/>
                    <a:tailEnd/>
                  </a:ln>
                </p:spPr>
                <p:txBody>
                  <a:bodyPr/>
                  <a:lstStyle/>
                  <a:p>
                    <a:endParaRPr lang="en-US"/>
                  </a:p>
                </p:txBody>
              </p:sp>
              <p:sp>
                <p:nvSpPr>
                  <p:cNvPr id="431547" name="Freeform 443"/>
                  <p:cNvSpPr>
                    <a:spLocks/>
                  </p:cNvSpPr>
                  <p:nvPr/>
                </p:nvSpPr>
                <p:spPr bwMode="auto">
                  <a:xfrm>
                    <a:off x="3480" y="1974"/>
                    <a:ext cx="118" cy="34"/>
                  </a:xfrm>
                  <a:custGeom>
                    <a:avLst/>
                    <a:gdLst/>
                    <a:ahLst/>
                    <a:cxnLst>
                      <a:cxn ang="0">
                        <a:pos x="309" y="45"/>
                      </a:cxn>
                      <a:cxn ang="0">
                        <a:pos x="353" y="45"/>
                      </a:cxn>
                      <a:cxn ang="0">
                        <a:pos x="352" y="41"/>
                      </a:cxn>
                      <a:cxn ang="0">
                        <a:pos x="344" y="31"/>
                      </a:cxn>
                      <a:cxn ang="0">
                        <a:pos x="335" y="22"/>
                      </a:cxn>
                      <a:cxn ang="0">
                        <a:pos x="326" y="15"/>
                      </a:cxn>
                      <a:cxn ang="0">
                        <a:pos x="315" y="7"/>
                      </a:cxn>
                      <a:cxn ang="0">
                        <a:pos x="290" y="0"/>
                      </a:cxn>
                      <a:cxn ang="0">
                        <a:pos x="72" y="0"/>
                      </a:cxn>
                      <a:cxn ang="0">
                        <a:pos x="54" y="4"/>
                      </a:cxn>
                      <a:cxn ang="0">
                        <a:pos x="45" y="10"/>
                      </a:cxn>
                      <a:cxn ang="0">
                        <a:pos x="38" y="14"/>
                      </a:cxn>
                      <a:cxn ang="0">
                        <a:pos x="30" y="19"/>
                      </a:cxn>
                      <a:cxn ang="0">
                        <a:pos x="23" y="26"/>
                      </a:cxn>
                      <a:cxn ang="0">
                        <a:pos x="16" y="34"/>
                      </a:cxn>
                      <a:cxn ang="0">
                        <a:pos x="10" y="39"/>
                      </a:cxn>
                      <a:cxn ang="0">
                        <a:pos x="6" y="48"/>
                      </a:cxn>
                      <a:cxn ang="0">
                        <a:pos x="2" y="59"/>
                      </a:cxn>
                      <a:cxn ang="0">
                        <a:pos x="2" y="67"/>
                      </a:cxn>
                      <a:cxn ang="0">
                        <a:pos x="0" y="100"/>
                      </a:cxn>
                      <a:cxn ang="0">
                        <a:pos x="47" y="100"/>
                      </a:cxn>
                      <a:cxn ang="0">
                        <a:pos x="46" y="85"/>
                      </a:cxn>
                      <a:cxn ang="0">
                        <a:pos x="48" y="79"/>
                      </a:cxn>
                      <a:cxn ang="0">
                        <a:pos x="49" y="73"/>
                      </a:cxn>
                      <a:cxn ang="0">
                        <a:pos x="52" y="69"/>
                      </a:cxn>
                      <a:cxn ang="0">
                        <a:pos x="56" y="64"/>
                      </a:cxn>
                      <a:cxn ang="0">
                        <a:pos x="62" y="59"/>
                      </a:cxn>
                      <a:cxn ang="0">
                        <a:pos x="70" y="55"/>
                      </a:cxn>
                      <a:cxn ang="0">
                        <a:pos x="75" y="52"/>
                      </a:cxn>
                      <a:cxn ang="0">
                        <a:pos x="83" y="49"/>
                      </a:cxn>
                      <a:cxn ang="0">
                        <a:pos x="89" y="47"/>
                      </a:cxn>
                      <a:cxn ang="0">
                        <a:pos x="98" y="46"/>
                      </a:cxn>
                      <a:cxn ang="0">
                        <a:pos x="106" y="43"/>
                      </a:cxn>
                      <a:cxn ang="0">
                        <a:pos x="212" y="43"/>
                      </a:cxn>
                      <a:cxn ang="0">
                        <a:pos x="309" y="45"/>
                      </a:cxn>
                    </a:cxnLst>
                    <a:rect l="0" t="0" r="r" b="b"/>
                    <a:pathLst>
                      <a:path w="353" h="100">
                        <a:moveTo>
                          <a:pt x="309" y="45"/>
                        </a:moveTo>
                        <a:lnTo>
                          <a:pt x="353" y="45"/>
                        </a:lnTo>
                        <a:lnTo>
                          <a:pt x="352" y="41"/>
                        </a:lnTo>
                        <a:lnTo>
                          <a:pt x="344" y="31"/>
                        </a:lnTo>
                        <a:lnTo>
                          <a:pt x="335" y="22"/>
                        </a:lnTo>
                        <a:lnTo>
                          <a:pt x="326" y="15"/>
                        </a:lnTo>
                        <a:lnTo>
                          <a:pt x="315" y="7"/>
                        </a:lnTo>
                        <a:lnTo>
                          <a:pt x="290" y="0"/>
                        </a:lnTo>
                        <a:lnTo>
                          <a:pt x="72" y="0"/>
                        </a:lnTo>
                        <a:lnTo>
                          <a:pt x="54" y="4"/>
                        </a:lnTo>
                        <a:lnTo>
                          <a:pt x="45" y="10"/>
                        </a:lnTo>
                        <a:lnTo>
                          <a:pt x="38" y="14"/>
                        </a:lnTo>
                        <a:lnTo>
                          <a:pt x="30" y="19"/>
                        </a:lnTo>
                        <a:lnTo>
                          <a:pt x="23" y="26"/>
                        </a:lnTo>
                        <a:lnTo>
                          <a:pt x="16" y="34"/>
                        </a:lnTo>
                        <a:lnTo>
                          <a:pt x="10" y="39"/>
                        </a:lnTo>
                        <a:lnTo>
                          <a:pt x="6" y="48"/>
                        </a:lnTo>
                        <a:lnTo>
                          <a:pt x="2" y="59"/>
                        </a:lnTo>
                        <a:lnTo>
                          <a:pt x="2" y="67"/>
                        </a:lnTo>
                        <a:lnTo>
                          <a:pt x="0" y="100"/>
                        </a:lnTo>
                        <a:lnTo>
                          <a:pt x="47" y="100"/>
                        </a:lnTo>
                        <a:lnTo>
                          <a:pt x="46" y="85"/>
                        </a:lnTo>
                        <a:lnTo>
                          <a:pt x="48" y="79"/>
                        </a:lnTo>
                        <a:lnTo>
                          <a:pt x="49" y="73"/>
                        </a:lnTo>
                        <a:lnTo>
                          <a:pt x="52" y="69"/>
                        </a:lnTo>
                        <a:lnTo>
                          <a:pt x="56" y="64"/>
                        </a:lnTo>
                        <a:lnTo>
                          <a:pt x="62" y="59"/>
                        </a:lnTo>
                        <a:lnTo>
                          <a:pt x="70" y="55"/>
                        </a:lnTo>
                        <a:lnTo>
                          <a:pt x="75" y="52"/>
                        </a:lnTo>
                        <a:lnTo>
                          <a:pt x="83" y="49"/>
                        </a:lnTo>
                        <a:lnTo>
                          <a:pt x="89" y="47"/>
                        </a:lnTo>
                        <a:lnTo>
                          <a:pt x="98" y="46"/>
                        </a:lnTo>
                        <a:lnTo>
                          <a:pt x="106" y="43"/>
                        </a:lnTo>
                        <a:lnTo>
                          <a:pt x="212" y="43"/>
                        </a:lnTo>
                        <a:lnTo>
                          <a:pt x="309" y="45"/>
                        </a:lnTo>
                        <a:close/>
                      </a:path>
                    </a:pathLst>
                  </a:custGeom>
                  <a:solidFill>
                    <a:srgbClr val="9E9E9E"/>
                  </a:solidFill>
                  <a:ln w="9525">
                    <a:noFill/>
                    <a:round/>
                    <a:headEnd/>
                    <a:tailEnd/>
                  </a:ln>
                </p:spPr>
                <p:txBody>
                  <a:bodyPr/>
                  <a:lstStyle/>
                  <a:p>
                    <a:endParaRPr lang="en-US"/>
                  </a:p>
                </p:txBody>
              </p:sp>
              <p:sp>
                <p:nvSpPr>
                  <p:cNvPr id="431548" name="Freeform 444"/>
                  <p:cNvSpPr>
                    <a:spLocks/>
                  </p:cNvSpPr>
                  <p:nvPr/>
                </p:nvSpPr>
                <p:spPr bwMode="auto">
                  <a:xfrm>
                    <a:off x="3480" y="1974"/>
                    <a:ext cx="118" cy="34"/>
                  </a:xfrm>
                  <a:custGeom>
                    <a:avLst/>
                    <a:gdLst/>
                    <a:ahLst/>
                    <a:cxnLst>
                      <a:cxn ang="0">
                        <a:pos x="309" y="45"/>
                      </a:cxn>
                      <a:cxn ang="0">
                        <a:pos x="353" y="45"/>
                      </a:cxn>
                      <a:cxn ang="0">
                        <a:pos x="352" y="41"/>
                      </a:cxn>
                      <a:cxn ang="0">
                        <a:pos x="344" y="31"/>
                      </a:cxn>
                      <a:cxn ang="0">
                        <a:pos x="335" y="22"/>
                      </a:cxn>
                      <a:cxn ang="0">
                        <a:pos x="326" y="15"/>
                      </a:cxn>
                      <a:cxn ang="0">
                        <a:pos x="315" y="7"/>
                      </a:cxn>
                      <a:cxn ang="0">
                        <a:pos x="290" y="0"/>
                      </a:cxn>
                      <a:cxn ang="0">
                        <a:pos x="72" y="0"/>
                      </a:cxn>
                      <a:cxn ang="0">
                        <a:pos x="54" y="4"/>
                      </a:cxn>
                      <a:cxn ang="0">
                        <a:pos x="45" y="10"/>
                      </a:cxn>
                      <a:cxn ang="0">
                        <a:pos x="38" y="14"/>
                      </a:cxn>
                      <a:cxn ang="0">
                        <a:pos x="30" y="19"/>
                      </a:cxn>
                      <a:cxn ang="0">
                        <a:pos x="23" y="26"/>
                      </a:cxn>
                      <a:cxn ang="0">
                        <a:pos x="16" y="34"/>
                      </a:cxn>
                      <a:cxn ang="0">
                        <a:pos x="10" y="39"/>
                      </a:cxn>
                      <a:cxn ang="0">
                        <a:pos x="6" y="48"/>
                      </a:cxn>
                      <a:cxn ang="0">
                        <a:pos x="2" y="59"/>
                      </a:cxn>
                      <a:cxn ang="0">
                        <a:pos x="2" y="67"/>
                      </a:cxn>
                      <a:cxn ang="0">
                        <a:pos x="0" y="100"/>
                      </a:cxn>
                      <a:cxn ang="0">
                        <a:pos x="47" y="100"/>
                      </a:cxn>
                      <a:cxn ang="0">
                        <a:pos x="46" y="85"/>
                      </a:cxn>
                      <a:cxn ang="0">
                        <a:pos x="48" y="79"/>
                      </a:cxn>
                      <a:cxn ang="0">
                        <a:pos x="49" y="73"/>
                      </a:cxn>
                      <a:cxn ang="0">
                        <a:pos x="52" y="69"/>
                      </a:cxn>
                      <a:cxn ang="0">
                        <a:pos x="56" y="64"/>
                      </a:cxn>
                      <a:cxn ang="0">
                        <a:pos x="62" y="59"/>
                      </a:cxn>
                      <a:cxn ang="0">
                        <a:pos x="70" y="55"/>
                      </a:cxn>
                      <a:cxn ang="0">
                        <a:pos x="75" y="52"/>
                      </a:cxn>
                      <a:cxn ang="0">
                        <a:pos x="83" y="49"/>
                      </a:cxn>
                      <a:cxn ang="0">
                        <a:pos x="89" y="47"/>
                      </a:cxn>
                      <a:cxn ang="0">
                        <a:pos x="98" y="46"/>
                      </a:cxn>
                      <a:cxn ang="0">
                        <a:pos x="106" y="43"/>
                      </a:cxn>
                      <a:cxn ang="0">
                        <a:pos x="212" y="43"/>
                      </a:cxn>
                      <a:cxn ang="0">
                        <a:pos x="309" y="45"/>
                      </a:cxn>
                    </a:cxnLst>
                    <a:rect l="0" t="0" r="r" b="b"/>
                    <a:pathLst>
                      <a:path w="353" h="100">
                        <a:moveTo>
                          <a:pt x="309" y="45"/>
                        </a:moveTo>
                        <a:lnTo>
                          <a:pt x="353" y="45"/>
                        </a:lnTo>
                        <a:lnTo>
                          <a:pt x="352" y="41"/>
                        </a:lnTo>
                        <a:lnTo>
                          <a:pt x="344" y="31"/>
                        </a:lnTo>
                        <a:lnTo>
                          <a:pt x="335" y="22"/>
                        </a:lnTo>
                        <a:lnTo>
                          <a:pt x="326" y="15"/>
                        </a:lnTo>
                        <a:lnTo>
                          <a:pt x="315" y="7"/>
                        </a:lnTo>
                        <a:lnTo>
                          <a:pt x="290" y="0"/>
                        </a:lnTo>
                        <a:lnTo>
                          <a:pt x="72" y="0"/>
                        </a:lnTo>
                        <a:lnTo>
                          <a:pt x="54" y="4"/>
                        </a:lnTo>
                        <a:lnTo>
                          <a:pt x="45" y="10"/>
                        </a:lnTo>
                        <a:lnTo>
                          <a:pt x="38" y="14"/>
                        </a:lnTo>
                        <a:lnTo>
                          <a:pt x="30" y="19"/>
                        </a:lnTo>
                        <a:lnTo>
                          <a:pt x="23" y="26"/>
                        </a:lnTo>
                        <a:lnTo>
                          <a:pt x="16" y="34"/>
                        </a:lnTo>
                        <a:lnTo>
                          <a:pt x="10" y="39"/>
                        </a:lnTo>
                        <a:lnTo>
                          <a:pt x="6" y="48"/>
                        </a:lnTo>
                        <a:lnTo>
                          <a:pt x="2" y="59"/>
                        </a:lnTo>
                        <a:lnTo>
                          <a:pt x="2" y="67"/>
                        </a:lnTo>
                        <a:lnTo>
                          <a:pt x="0" y="100"/>
                        </a:lnTo>
                        <a:lnTo>
                          <a:pt x="47" y="100"/>
                        </a:lnTo>
                        <a:lnTo>
                          <a:pt x="46" y="85"/>
                        </a:lnTo>
                        <a:lnTo>
                          <a:pt x="48" y="79"/>
                        </a:lnTo>
                        <a:lnTo>
                          <a:pt x="49" y="73"/>
                        </a:lnTo>
                        <a:lnTo>
                          <a:pt x="52" y="69"/>
                        </a:lnTo>
                        <a:lnTo>
                          <a:pt x="56" y="64"/>
                        </a:lnTo>
                        <a:lnTo>
                          <a:pt x="62" y="59"/>
                        </a:lnTo>
                        <a:lnTo>
                          <a:pt x="70" y="55"/>
                        </a:lnTo>
                        <a:lnTo>
                          <a:pt x="75" y="52"/>
                        </a:lnTo>
                        <a:lnTo>
                          <a:pt x="83" y="49"/>
                        </a:lnTo>
                        <a:lnTo>
                          <a:pt x="89" y="47"/>
                        </a:lnTo>
                        <a:lnTo>
                          <a:pt x="98" y="46"/>
                        </a:lnTo>
                        <a:lnTo>
                          <a:pt x="106" y="43"/>
                        </a:lnTo>
                        <a:lnTo>
                          <a:pt x="212" y="43"/>
                        </a:lnTo>
                        <a:lnTo>
                          <a:pt x="309" y="45"/>
                        </a:lnTo>
                      </a:path>
                    </a:pathLst>
                  </a:custGeom>
                  <a:noFill/>
                  <a:ln w="1588">
                    <a:solidFill>
                      <a:srgbClr val="000000"/>
                    </a:solidFill>
                    <a:prstDash val="solid"/>
                    <a:round/>
                    <a:headEnd/>
                    <a:tailEnd/>
                  </a:ln>
                </p:spPr>
                <p:txBody>
                  <a:bodyPr/>
                  <a:lstStyle/>
                  <a:p>
                    <a:endParaRPr lang="en-US"/>
                  </a:p>
                </p:txBody>
              </p:sp>
              <p:sp>
                <p:nvSpPr>
                  <p:cNvPr id="431549" name="Rectangle 445"/>
                  <p:cNvSpPr>
                    <a:spLocks noChangeArrowheads="1"/>
                  </p:cNvSpPr>
                  <p:nvPr/>
                </p:nvSpPr>
                <p:spPr bwMode="auto">
                  <a:xfrm>
                    <a:off x="3556" y="1927"/>
                    <a:ext cx="89" cy="81"/>
                  </a:xfrm>
                  <a:prstGeom prst="rect">
                    <a:avLst/>
                  </a:prstGeom>
                  <a:solidFill>
                    <a:srgbClr val="DDDDDD"/>
                  </a:solidFill>
                  <a:ln w="9525">
                    <a:noFill/>
                    <a:miter lim="800000"/>
                    <a:headEnd/>
                    <a:tailEnd/>
                  </a:ln>
                </p:spPr>
                <p:txBody>
                  <a:bodyPr/>
                  <a:lstStyle/>
                  <a:p>
                    <a:endParaRPr lang="en-US"/>
                  </a:p>
                </p:txBody>
              </p:sp>
              <p:sp>
                <p:nvSpPr>
                  <p:cNvPr id="431550" name="Rectangle 446"/>
                  <p:cNvSpPr>
                    <a:spLocks noChangeArrowheads="1"/>
                  </p:cNvSpPr>
                  <p:nvPr/>
                </p:nvSpPr>
                <p:spPr bwMode="auto">
                  <a:xfrm>
                    <a:off x="3556" y="1927"/>
                    <a:ext cx="89" cy="81"/>
                  </a:xfrm>
                  <a:prstGeom prst="rect">
                    <a:avLst/>
                  </a:prstGeom>
                  <a:noFill/>
                  <a:ln w="1588">
                    <a:solidFill>
                      <a:srgbClr val="000000"/>
                    </a:solidFill>
                    <a:miter lim="800000"/>
                    <a:headEnd/>
                    <a:tailEnd/>
                  </a:ln>
                </p:spPr>
                <p:txBody>
                  <a:bodyPr/>
                  <a:lstStyle/>
                  <a:p>
                    <a:endParaRPr lang="en-US"/>
                  </a:p>
                </p:txBody>
              </p:sp>
              <p:sp>
                <p:nvSpPr>
                  <p:cNvPr id="431551" name="Rectangle 447"/>
                  <p:cNvSpPr>
                    <a:spLocks noChangeArrowheads="1"/>
                  </p:cNvSpPr>
                  <p:nvPr/>
                </p:nvSpPr>
                <p:spPr bwMode="auto">
                  <a:xfrm>
                    <a:off x="3586" y="1970"/>
                    <a:ext cx="18" cy="34"/>
                  </a:xfrm>
                  <a:prstGeom prst="rect">
                    <a:avLst/>
                  </a:prstGeom>
                  <a:solidFill>
                    <a:srgbClr val="E2E2E2"/>
                  </a:solidFill>
                  <a:ln w="9525">
                    <a:noFill/>
                    <a:miter lim="800000"/>
                    <a:headEnd/>
                    <a:tailEnd/>
                  </a:ln>
                </p:spPr>
                <p:txBody>
                  <a:bodyPr/>
                  <a:lstStyle/>
                  <a:p>
                    <a:endParaRPr lang="en-US"/>
                  </a:p>
                </p:txBody>
              </p:sp>
              <p:sp>
                <p:nvSpPr>
                  <p:cNvPr id="431552" name="Rectangle 448"/>
                  <p:cNvSpPr>
                    <a:spLocks noChangeArrowheads="1"/>
                  </p:cNvSpPr>
                  <p:nvPr/>
                </p:nvSpPr>
                <p:spPr bwMode="auto">
                  <a:xfrm>
                    <a:off x="3586" y="1970"/>
                    <a:ext cx="18" cy="34"/>
                  </a:xfrm>
                  <a:prstGeom prst="rect">
                    <a:avLst/>
                  </a:prstGeom>
                  <a:noFill/>
                  <a:ln w="1588">
                    <a:solidFill>
                      <a:srgbClr val="000000"/>
                    </a:solidFill>
                    <a:miter lim="800000"/>
                    <a:headEnd/>
                    <a:tailEnd/>
                  </a:ln>
                </p:spPr>
                <p:txBody>
                  <a:bodyPr/>
                  <a:lstStyle/>
                  <a:p>
                    <a:endParaRPr lang="en-US"/>
                  </a:p>
                </p:txBody>
              </p:sp>
              <p:sp>
                <p:nvSpPr>
                  <p:cNvPr id="431553" name="Rectangle 449"/>
                  <p:cNvSpPr>
                    <a:spLocks noChangeArrowheads="1"/>
                  </p:cNvSpPr>
                  <p:nvPr/>
                </p:nvSpPr>
                <p:spPr bwMode="auto">
                  <a:xfrm>
                    <a:off x="3586" y="1932"/>
                    <a:ext cx="18" cy="34"/>
                  </a:xfrm>
                  <a:prstGeom prst="rect">
                    <a:avLst/>
                  </a:prstGeom>
                  <a:solidFill>
                    <a:srgbClr val="E2E2E2"/>
                  </a:solidFill>
                  <a:ln w="9525">
                    <a:noFill/>
                    <a:miter lim="800000"/>
                    <a:headEnd/>
                    <a:tailEnd/>
                  </a:ln>
                </p:spPr>
                <p:txBody>
                  <a:bodyPr/>
                  <a:lstStyle/>
                  <a:p>
                    <a:endParaRPr lang="en-US"/>
                  </a:p>
                </p:txBody>
              </p:sp>
              <p:sp>
                <p:nvSpPr>
                  <p:cNvPr id="431554" name="Rectangle 450"/>
                  <p:cNvSpPr>
                    <a:spLocks noChangeArrowheads="1"/>
                  </p:cNvSpPr>
                  <p:nvPr/>
                </p:nvSpPr>
                <p:spPr bwMode="auto">
                  <a:xfrm>
                    <a:off x="3586" y="1932"/>
                    <a:ext cx="18" cy="34"/>
                  </a:xfrm>
                  <a:prstGeom prst="rect">
                    <a:avLst/>
                  </a:prstGeom>
                  <a:noFill/>
                  <a:ln w="1588">
                    <a:solidFill>
                      <a:srgbClr val="000000"/>
                    </a:solidFill>
                    <a:miter lim="800000"/>
                    <a:headEnd/>
                    <a:tailEnd/>
                  </a:ln>
                </p:spPr>
                <p:txBody>
                  <a:bodyPr/>
                  <a:lstStyle/>
                  <a:p>
                    <a:endParaRPr lang="en-US"/>
                  </a:p>
                </p:txBody>
              </p:sp>
              <p:sp>
                <p:nvSpPr>
                  <p:cNvPr id="431555" name="Rectangle 451"/>
                  <p:cNvSpPr>
                    <a:spLocks noChangeArrowheads="1"/>
                  </p:cNvSpPr>
                  <p:nvPr/>
                </p:nvSpPr>
                <p:spPr bwMode="auto">
                  <a:xfrm>
                    <a:off x="3565" y="1970"/>
                    <a:ext cx="18" cy="34"/>
                  </a:xfrm>
                  <a:prstGeom prst="rect">
                    <a:avLst/>
                  </a:prstGeom>
                  <a:solidFill>
                    <a:srgbClr val="E2E2E2"/>
                  </a:solidFill>
                  <a:ln w="9525">
                    <a:noFill/>
                    <a:miter lim="800000"/>
                    <a:headEnd/>
                    <a:tailEnd/>
                  </a:ln>
                </p:spPr>
                <p:txBody>
                  <a:bodyPr/>
                  <a:lstStyle/>
                  <a:p>
                    <a:endParaRPr lang="en-US"/>
                  </a:p>
                </p:txBody>
              </p:sp>
              <p:sp>
                <p:nvSpPr>
                  <p:cNvPr id="431556" name="Rectangle 452"/>
                  <p:cNvSpPr>
                    <a:spLocks noChangeArrowheads="1"/>
                  </p:cNvSpPr>
                  <p:nvPr/>
                </p:nvSpPr>
                <p:spPr bwMode="auto">
                  <a:xfrm>
                    <a:off x="3565" y="1970"/>
                    <a:ext cx="18" cy="34"/>
                  </a:xfrm>
                  <a:prstGeom prst="rect">
                    <a:avLst/>
                  </a:prstGeom>
                  <a:noFill/>
                  <a:ln w="1588">
                    <a:solidFill>
                      <a:srgbClr val="000000"/>
                    </a:solidFill>
                    <a:miter lim="800000"/>
                    <a:headEnd/>
                    <a:tailEnd/>
                  </a:ln>
                </p:spPr>
                <p:txBody>
                  <a:bodyPr/>
                  <a:lstStyle/>
                  <a:p>
                    <a:endParaRPr lang="en-US"/>
                  </a:p>
                </p:txBody>
              </p:sp>
              <p:sp>
                <p:nvSpPr>
                  <p:cNvPr id="431557" name="Rectangle 453"/>
                  <p:cNvSpPr>
                    <a:spLocks noChangeArrowheads="1"/>
                  </p:cNvSpPr>
                  <p:nvPr/>
                </p:nvSpPr>
                <p:spPr bwMode="auto">
                  <a:xfrm>
                    <a:off x="3565" y="1932"/>
                    <a:ext cx="18" cy="34"/>
                  </a:xfrm>
                  <a:prstGeom prst="rect">
                    <a:avLst/>
                  </a:prstGeom>
                  <a:solidFill>
                    <a:srgbClr val="E2E2E2"/>
                  </a:solidFill>
                  <a:ln w="9525">
                    <a:noFill/>
                    <a:miter lim="800000"/>
                    <a:headEnd/>
                    <a:tailEnd/>
                  </a:ln>
                </p:spPr>
                <p:txBody>
                  <a:bodyPr/>
                  <a:lstStyle/>
                  <a:p>
                    <a:endParaRPr lang="en-US"/>
                  </a:p>
                </p:txBody>
              </p:sp>
              <p:sp>
                <p:nvSpPr>
                  <p:cNvPr id="431558" name="Rectangle 454"/>
                  <p:cNvSpPr>
                    <a:spLocks noChangeArrowheads="1"/>
                  </p:cNvSpPr>
                  <p:nvPr/>
                </p:nvSpPr>
                <p:spPr bwMode="auto">
                  <a:xfrm>
                    <a:off x="3565" y="1932"/>
                    <a:ext cx="18" cy="34"/>
                  </a:xfrm>
                  <a:prstGeom prst="rect">
                    <a:avLst/>
                  </a:prstGeom>
                  <a:noFill/>
                  <a:ln w="1588">
                    <a:solidFill>
                      <a:srgbClr val="000000"/>
                    </a:solidFill>
                    <a:miter lim="800000"/>
                    <a:headEnd/>
                    <a:tailEnd/>
                  </a:ln>
                </p:spPr>
                <p:txBody>
                  <a:bodyPr/>
                  <a:lstStyle/>
                  <a:p>
                    <a:endParaRPr lang="en-US"/>
                  </a:p>
                </p:txBody>
              </p:sp>
            </p:grpSp>
            <p:sp>
              <p:nvSpPr>
                <p:cNvPr id="431559" name="Text Box 455"/>
                <p:cNvSpPr txBox="1">
                  <a:spLocks noChangeArrowheads="1"/>
                </p:cNvSpPr>
                <p:nvPr/>
              </p:nvSpPr>
              <p:spPr bwMode="auto">
                <a:xfrm>
                  <a:off x="3227" y="2012"/>
                  <a:ext cx="661" cy="303"/>
                </a:xfrm>
                <a:prstGeom prst="rect">
                  <a:avLst/>
                </a:prstGeom>
                <a:noFill/>
                <a:ln w="9525">
                  <a:noFill/>
                  <a:miter lim="800000"/>
                  <a:headEnd/>
                  <a:tailEnd/>
                </a:ln>
                <a:effectLst/>
              </p:spPr>
              <p:txBody>
                <a:bodyPr>
                  <a:spAutoFit/>
                </a:bodyPr>
                <a:lstStyle/>
                <a:p>
                  <a:r>
                    <a:rPr lang="en-US" sz="1000" b="1">
                      <a:solidFill>
                        <a:schemeClr val="bg1"/>
                      </a:solidFill>
                    </a:rPr>
                    <a:t>Process Plant</a:t>
                  </a:r>
                </a:p>
              </p:txBody>
            </p:sp>
          </p:grpSp>
        </p:grpSp>
        <p:sp>
          <p:nvSpPr>
            <p:cNvPr id="431560" name="Line 456"/>
            <p:cNvSpPr>
              <a:spLocks noChangeShapeType="1"/>
            </p:cNvSpPr>
            <p:nvPr/>
          </p:nvSpPr>
          <p:spPr bwMode="auto">
            <a:xfrm flipH="1" flipV="1">
              <a:off x="2938" y="1900"/>
              <a:ext cx="162" cy="521"/>
            </a:xfrm>
            <a:prstGeom prst="line">
              <a:avLst/>
            </a:prstGeom>
            <a:noFill/>
            <a:ln w="38100">
              <a:solidFill>
                <a:srgbClr val="FEEA0F"/>
              </a:solidFill>
              <a:round/>
              <a:headEnd/>
              <a:tailEnd type="triangle" w="med" len="med"/>
            </a:ln>
            <a:effectLst/>
          </p:spPr>
          <p:txBody>
            <a:bodyPr wrap="none" anchor="ctr"/>
            <a:lstStyle/>
            <a:p>
              <a:endParaRPr lang="en-US"/>
            </a:p>
          </p:txBody>
        </p:sp>
      </p:grpSp>
      <p:sp>
        <p:nvSpPr>
          <p:cNvPr id="431561" name="Rectangle 457"/>
          <p:cNvSpPr>
            <a:spLocks noGrp="1" noChangeArrowheads="1"/>
          </p:cNvSpPr>
          <p:nvPr>
            <p:ph type="title"/>
          </p:nvPr>
        </p:nvSpPr>
        <p:spPr/>
        <p:txBody>
          <a:bodyPr/>
          <a:lstStyle/>
          <a:p>
            <a:r>
              <a:rPr lang="en-US"/>
              <a:t>Using Web Technologies to Enable</a:t>
            </a:r>
            <a:br>
              <a:rPr lang="en-US"/>
            </a:br>
            <a:r>
              <a:rPr lang="en-US"/>
              <a:t>Remote Monitoring &amp; Analysis</a:t>
            </a:r>
          </a:p>
        </p:txBody>
      </p:sp>
      <p:sp>
        <p:nvSpPr>
          <p:cNvPr id="431562" name="Rectangle 458"/>
          <p:cNvSpPr>
            <a:spLocks noGrp="1" noChangeArrowheads="1"/>
          </p:cNvSpPr>
          <p:nvPr>
            <p:ph type="body" idx="1"/>
          </p:nvPr>
        </p:nvSpPr>
        <p:spPr>
          <a:xfrm>
            <a:off x="571500" y="1263650"/>
            <a:ext cx="8343900" cy="4546600"/>
          </a:xfrm>
        </p:spPr>
        <p:txBody>
          <a:bodyPr/>
          <a:lstStyle/>
          <a:p>
            <a:pPr marL="457200" indent="-457200"/>
            <a:r>
              <a:rPr lang="en-US"/>
              <a:t>Provides customers with cost-effective access to information and expertise not previously available in their own plants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Picture 2" descr="PWBu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68513" y="990600"/>
            <a:ext cx="5032375" cy="5943600"/>
          </a:xfrm>
          <a:prstGeom prst="rect">
            <a:avLst/>
          </a:prstGeom>
          <a:noFill/>
        </p:spPr>
      </p:pic>
      <p:sp>
        <p:nvSpPr>
          <p:cNvPr id="430083" name="Rectangle 3"/>
          <p:cNvSpPr>
            <a:spLocks noChangeArrowheads="1"/>
          </p:cNvSpPr>
          <p:nvPr/>
        </p:nvSpPr>
        <p:spPr bwMode="auto">
          <a:xfrm>
            <a:off x="304800" y="1295400"/>
            <a:ext cx="8686800" cy="838200"/>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p:spPr>
        <p:txBody>
          <a:bodyPr wrap="none" anchor="ctr"/>
          <a:lstStyle/>
          <a:p>
            <a:endParaRPr lang="en-US"/>
          </a:p>
        </p:txBody>
      </p:sp>
      <p:sp>
        <p:nvSpPr>
          <p:cNvPr id="430084" name="Rectangle 4"/>
          <p:cNvSpPr>
            <a:spLocks noChangeArrowheads="1"/>
          </p:cNvSpPr>
          <p:nvPr/>
        </p:nvSpPr>
        <p:spPr bwMode="auto">
          <a:xfrm>
            <a:off x="304800" y="4800600"/>
            <a:ext cx="8686800" cy="990600"/>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p:spPr>
        <p:txBody>
          <a:bodyPr wrap="none" anchor="ctr"/>
          <a:lstStyle/>
          <a:p>
            <a:endParaRPr lang="en-US"/>
          </a:p>
        </p:txBody>
      </p:sp>
      <p:sp>
        <p:nvSpPr>
          <p:cNvPr id="430085" name="Rectangle 5"/>
          <p:cNvSpPr>
            <a:spLocks noChangeArrowheads="1"/>
          </p:cNvSpPr>
          <p:nvPr/>
        </p:nvSpPr>
        <p:spPr bwMode="auto">
          <a:xfrm>
            <a:off x="304800" y="3886200"/>
            <a:ext cx="8686800" cy="914400"/>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p:spPr>
        <p:txBody>
          <a:bodyPr wrap="none" anchor="ctr"/>
          <a:lstStyle/>
          <a:p>
            <a:endParaRPr lang="en-US"/>
          </a:p>
        </p:txBody>
      </p:sp>
      <p:sp>
        <p:nvSpPr>
          <p:cNvPr id="430086" name="Rectangle 6"/>
          <p:cNvSpPr>
            <a:spLocks noGrp="1" noChangeArrowheads="1"/>
          </p:cNvSpPr>
          <p:nvPr>
            <p:ph type="title"/>
          </p:nvPr>
        </p:nvSpPr>
        <p:spPr>
          <a:xfrm>
            <a:off x="355600" y="406400"/>
            <a:ext cx="8331200" cy="723900"/>
          </a:xfrm>
        </p:spPr>
        <p:txBody>
          <a:bodyPr/>
          <a:lstStyle/>
          <a:p>
            <a:r>
              <a:rPr lang="en-US"/>
              <a:t>Asset Management Integration</a:t>
            </a:r>
          </a:p>
        </p:txBody>
      </p:sp>
      <p:sp>
        <p:nvSpPr>
          <p:cNvPr id="430087" name="Rectangle 7"/>
          <p:cNvSpPr>
            <a:spLocks noChangeArrowheads="1"/>
          </p:cNvSpPr>
          <p:nvPr/>
        </p:nvSpPr>
        <p:spPr bwMode="auto">
          <a:xfrm>
            <a:off x="304800" y="5791200"/>
            <a:ext cx="8686800" cy="838200"/>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p:spPr>
        <p:txBody>
          <a:bodyPr wrap="none" anchor="ctr"/>
          <a:lstStyle/>
          <a:p>
            <a:endParaRPr lang="en-US"/>
          </a:p>
        </p:txBody>
      </p:sp>
      <p:grpSp>
        <p:nvGrpSpPr>
          <p:cNvPr id="2" name="Group 8"/>
          <p:cNvGrpSpPr>
            <a:grpSpLocks/>
          </p:cNvGrpSpPr>
          <p:nvPr/>
        </p:nvGrpSpPr>
        <p:grpSpPr bwMode="auto">
          <a:xfrm>
            <a:off x="301625" y="5414963"/>
            <a:ext cx="5411788" cy="1214437"/>
            <a:chOff x="190" y="3411"/>
            <a:chExt cx="3409" cy="765"/>
          </a:xfrm>
        </p:grpSpPr>
        <p:pic>
          <p:nvPicPr>
            <p:cNvPr id="430089" name="Picture 9"/>
            <p:cNvPicPr>
              <a:picLocks noChangeAspect="1" noChangeArrowheads="1"/>
            </p:cNvPicPr>
            <p:nvPr/>
          </p:nvPicPr>
          <p:blipFill>
            <a:blip r:embed="rId4" cstate="print"/>
            <a:srcRect/>
            <a:stretch>
              <a:fillRect/>
            </a:stretch>
          </p:blipFill>
          <p:spPr bwMode="auto">
            <a:xfrm>
              <a:off x="3072" y="3411"/>
              <a:ext cx="527" cy="765"/>
            </a:xfrm>
            <a:prstGeom prst="rect">
              <a:avLst/>
            </a:prstGeom>
            <a:noFill/>
            <a:ln w="9525">
              <a:noFill/>
              <a:miter lim="800000"/>
              <a:headEnd/>
              <a:tailEnd/>
            </a:ln>
          </p:spPr>
        </p:pic>
        <p:sp>
          <p:nvSpPr>
            <p:cNvPr id="430090" name="Rectangle 10"/>
            <p:cNvSpPr>
              <a:spLocks noChangeArrowheads="1"/>
            </p:cNvSpPr>
            <p:nvPr/>
          </p:nvSpPr>
          <p:spPr bwMode="auto">
            <a:xfrm>
              <a:off x="912" y="3792"/>
              <a:ext cx="1584" cy="336"/>
            </a:xfrm>
            <a:prstGeom prst="rect">
              <a:avLst/>
            </a:prstGeom>
            <a:noFill/>
            <a:ln w="9525">
              <a:noFill/>
              <a:prstDash val="sysDot"/>
              <a:miter lim="800000"/>
              <a:headEnd/>
              <a:tailEnd/>
            </a:ln>
            <a:effectLst/>
          </p:spPr>
          <p:txBody>
            <a:bodyPr wrap="none" anchor="ctr"/>
            <a:lstStyle/>
            <a:p>
              <a:pPr algn="l"/>
              <a:r>
                <a:rPr lang="en-US" sz="1200">
                  <a:solidFill>
                    <a:srgbClr val="FFFF66"/>
                  </a:solidFill>
                  <a:effectLst>
                    <a:outerShdw blurRad="38100" dist="38100" dir="2700000" algn="tl">
                      <a:srgbClr val="C0C0C0"/>
                    </a:outerShdw>
                  </a:effectLst>
                </a:rPr>
                <a:t>Motors, pumps, fans, boilers, turbines</a:t>
              </a:r>
            </a:p>
            <a:p>
              <a:pPr algn="l"/>
              <a:r>
                <a:rPr lang="en-US" sz="1200">
                  <a:solidFill>
                    <a:srgbClr val="FFFF66"/>
                  </a:solidFill>
                  <a:effectLst>
                    <a:outerShdw blurRad="38100" dist="38100" dir="2700000" algn="tl">
                      <a:srgbClr val="C0C0C0"/>
                    </a:outerShdw>
                  </a:effectLst>
                </a:rPr>
                <a:t>motor control centers, transformers</a:t>
              </a:r>
            </a:p>
          </p:txBody>
        </p:sp>
        <p:sp>
          <p:nvSpPr>
            <p:cNvPr id="430091" name="Rectangle 11"/>
            <p:cNvSpPr>
              <a:spLocks noChangeArrowheads="1"/>
            </p:cNvSpPr>
            <p:nvPr/>
          </p:nvSpPr>
          <p:spPr bwMode="auto">
            <a:xfrm>
              <a:off x="190" y="3799"/>
              <a:ext cx="482" cy="192"/>
            </a:xfrm>
            <a:prstGeom prst="rect">
              <a:avLst/>
            </a:prstGeom>
            <a:noFill/>
            <a:ln w="9525">
              <a:noFill/>
              <a:prstDash val="dash"/>
              <a:miter lim="800000"/>
              <a:headEnd type="none" w="sm" len="lg"/>
              <a:tailEnd type="none" w="sm" len="lg"/>
            </a:ln>
            <a:effectLst/>
          </p:spPr>
          <p:txBody>
            <a:bodyPr wrap="none">
              <a:spAutoFit/>
            </a:bodyPr>
            <a:lstStyle/>
            <a:p>
              <a:pPr algn="l"/>
              <a:r>
                <a:rPr lang="en-US" sz="1400" b="1" i="1">
                  <a:solidFill>
                    <a:srgbClr val="FFFF66"/>
                  </a:solidFill>
                </a:rPr>
                <a:t>Assets</a:t>
              </a:r>
            </a:p>
          </p:txBody>
        </p:sp>
      </p:grpSp>
      <p:grpSp>
        <p:nvGrpSpPr>
          <p:cNvPr id="3" name="Group 12"/>
          <p:cNvGrpSpPr>
            <a:grpSpLocks/>
          </p:cNvGrpSpPr>
          <p:nvPr/>
        </p:nvGrpSpPr>
        <p:grpSpPr bwMode="auto">
          <a:xfrm>
            <a:off x="304800" y="4495800"/>
            <a:ext cx="8610600" cy="1828800"/>
            <a:chOff x="192" y="2832"/>
            <a:chExt cx="5424" cy="1152"/>
          </a:xfrm>
        </p:grpSpPr>
        <p:pic>
          <p:nvPicPr>
            <p:cNvPr id="430093" name="Picture 13"/>
            <p:cNvPicPr>
              <a:picLocks noChangeArrowheads="1"/>
            </p:cNvPicPr>
            <p:nvPr/>
          </p:nvPicPr>
          <p:blipFill>
            <a:blip r:embed="rId5" cstate="print">
              <a:clrChange>
                <a:clrFrom>
                  <a:srgbClr val="FFFFFF"/>
                </a:clrFrom>
                <a:clrTo>
                  <a:srgbClr val="FFFFFF">
                    <a:alpha val="0"/>
                  </a:srgbClr>
                </a:clrTo>
              </a:clrChange>
            </a:blip>
            <a:srcRect l="3473"/>
            <a:stretch>
              <a:fillRect/>
            </a:stretch>
          </p:blipFill>
          <p:spPr bwMode="auto">
            <a:xfrm>
              <a:off x="3648" y="3264"/>
              <a:ext cx="384" cy="288"/>
            </a:xfrm>
            <a:prstGeom prst="rect">
              <a:avLst/>
            </a:prstGeom>
            <a:noFill/>
            <a:ln w="9525">
              <a:noFill/>
              <a:miter lim="800000"/>
              <a:headEnd/>
              <a:tailEnd/>
            </a:ln>
            <a:effectLst/>
          </p:spPr>
        </p:pic>
        <p:sp>
          <p:nvSpPr>
            <p:cNvPr id="430094" name="Rectangle 14"/>
            <p:cNvSpPr>
              <a:spLocks noChangeArrowheads="1"/>
            </p:cNvSpPr>
            <p:nvPr/>
          </p:nvSpPr>
          <p:spPr bwMode="auto">
            <a:xfrm>
              <a:off x="192" y="3216"/>
              <a:ext cx="476" cy="192"/>
            </a:xfrm>
            <a:prstGeom prst="rect">
              <a:avLst/>
            </a:prstGeom>
            <a:noFill/>
            <a:ln w="9525">
              <a:noFill/>
              <a:prstDash val="dash"/>
              <a:miter lim="800000"/>
              <a:headEnd type="none" w="sm" len="lg"/>
              <a:tailEnd type="none" w="sm" len="lg"/>
            </a:ln>
            <a:effectLst/>
          </p:spPr>
          <p:txBody>
            <a:bodyPr wrap="none">
              <a:spAutoFit/>
            </a:bodyPr>
            <a:lstStyle/>
            <a:p>
              <a:pPr algn="l"/>
              <a:r>
                <a:rPr lang="en-US" sz="1400" b="1" i="1">
                  <a:solidFill>
                    <a:srgbClr val="FFFF66"/>
                  </a:solidFill>
                </a:rPr>
                <a:t>Device</a:t>
              </a:r>
            </a:p>
          </p:txBody>
        </p:sp>
        <p:sp>
          <p:nvSpPr>
            <p:cNvPr id="430095" name="Rectangle 15"/>
            <p:cNvSpPr>
              <a:spLocks noChangeArrowheads="1"/>
            </p:cNvSpPr>
            <p:nvPr/>
          </p:nvSpPr>
          <p:spPr bwMode="auto">
            <a:xfrm>
              <a:off x="4224" y="3792"/>
              <a:ext cx="1392" cy="144"/>
            </a:xfrm>
            <a:prstGeom prst="rect">
              <a:avLst/>
            </a:prstGeom>
            <a:noFill/>
            <a:ln w="9525">
              <a:noFill/>
              <a:miter lim="800000"/>
              <a:headEnd/>
              <a:tailEnd/>
            </a:ln>
            <a:effectLst/>
          </p:spPr>
          <p:txBody>
            <a:bodyPr wrap="none" anchor="ctr"/>
            <a:lstStyle/>
            <a:p>
              <a:r>
                <a:rPr lang="en-US" sz="1200">
                  <a:solidFill>
                    <a:srgbClr val="FFFF66"/>
                  </a:solidFill>
                  <a:effectLst>
                    <a:outerShdw blurRad="38100" dist="38100" dir="2700000" algn="tl">
                      <a:srgbClr val="C0C0C0"/>
                    </a:outerShdw>
                  </a:effectLst>
                </a:rPr>
                <a:t>Periodic Monitoring</a:t>
              </a:r>
            </a:p>
          </p:txBody>
        </p:sp>
        <p:grpSp>
          <p:nvGrpSpPr>
            <p:cNvPr id="4" name="Group 16"/>
            <p:cNvGrpSpPr>
              <a:grpSpLocks/>
            </p:cNvGrpSpPr>
            <p:nvPr/>
          </p:nvGrpSpPr>
          <p:grpSpPr bwMode="auto">
            <a:xfrm>
              <a:off x="4416" y="2832"/>
              <a:ext cx="1152" cy="960"/>
              <a:chOff x="240" y="2832"/>
              <a:chExt cx="1536" cy="1248"/>
            </a:xfrm>
          </p:grpSpPr>
          <p:graphicFrame>
            <p:nvGraphicFramePr>
              <p:cNvPr id="430097" name="Object 17"/>
              <p:cNvGraphicFramePr>
                <a:graphicFrameLocks noChangeAspect="1"/>
              </p:cNvGraphicFramePr>
              <p:nvPr/>
            </p:nvGraphicFramePr>
            <p:xfrm>
              <a:off x="240" y="3282"/>
              <a:ext cx="701" cy="798"/>
            </p:xfrm>
            <a:graphic>
              <a:graphicData uri="http://schemas.openxmlformats.org/presentationml/2006/ole">
                <p:oleObj spid="_x0000_s6159" name="Photo Editor Photo" r:id="rId6" imgW="1867161" imgH="2123810" progId="">
                  <p:embed/>
                </p:oleObj>
              </a:graphicData>
            </a:graphic>
          </p:graphicFrame>
          <p:graphicFrame>
            <p:nvGraphicFramePr>
              <p:cNvPr id="430098" name="Object 18">
                <a:hlinkClick r:id="rId8" action="ppaction://hlinkpres?slideindex=1&amp;slidetitle=Ultrasonics" highlightClick="1">
                  <a:snd r:embed="rId7" name="CHIMES.WAV"/>
                </a:hlinkClick>
              </p:cNvPr>
              <p:cNvGraphicFramePr>
                <a:graphicFrameLocks/>
              </p:cNvGraphicFramePr>
              <p:nvPr/>
            </p:nvGraphicFramePr>
            <p:xfrm>
              <a:off x="576" y="2856"/>
              <a:ext cx="528" cy="504"/>
            </p:xfrm>
            <a:graphic>
              <a:graphicData uri="http://schemas.openxmlformats.org/presentationml/2006/ole">
                <p:oleObj spid="_x0000_s6160" name="Bitmap Image" r:id="rId9" imgW="5953439" imgH="5095979" progId="">
                  <p:embed/>
                </p:oleObj>
              </a:graphicData>
            </a:graphic>
          </p:graphicFrame>
          <p:graphicFrame>
            <p:nvGraphicFramePr>
              <p:cNvPr id="430099" name="Object 19"/>
              <p:cNvGraphicFramePr>
                <a:graphicFrameLocks/>
              </p:cNvGraphicFramePr>
              <p:nvPr/>
            </p:nvGraphicFramePr>
            <p:xfrm>
              <a:off x="624" y="2832"/>
              <a:ext cx="1056" cy="1104"/>
            </p:xfrm>
            <a:graphic>
              <a:graphicData uri="http://schemas.openxmlformats.org/presentationml/2006/ole">
                <p:oleObj spid="_x0000_s6161" name="Bitmap Image" r:id="rId10" imgW="2343137" imgH="2619604" progId="">
                  <p:embed/>
                </p:oleObj>
              </a:graphicData>
            </a:graphic>
          </p:graphicFrame>
          <p:graphicFrame>
            <p:nvGraphicFramePr>
              <p:cNvPr id="430100" name="Object 20"/>
              <p:cNvGraphicFramePr>
                <a:graphicFrameLocks noChangeAspect="1"/>
              </p:cNvGraphicFramePr>
              <p:nvPr/>
            </p:nvGraphicFramePr>
            <p:xfrm>
              <a:off x="1243" y="3744"/>
              <a:ext cx="207" cy="323"/>
            </p:xfrm>
            <a:graphic>
              <a:graphicData uri="http://schemas.openxmlformats.org/presentationml/2006/ole">
                <p:oleObj spid="_x0000_s6162" name="Photo Editor Photo" r:id="rId11" imgW="3476190" imgH="4657143" progId="">
                  <p:embed/>
                </p:oleObj>
              </a:graphicData>
            </a:graphic>
          </p:graphicFrame>
          <p:graphicFrame>
            <p:nvGraphicFramePr>
              <p:cNvPr id="430101" name="Object 21"/>
              <p:cNvGraphicFramePr>
                <a:graphicFrameLocks noChangeAspect="1"/>
              </p:cNvGraphicFramePr>
              <p:nvPr/>
            </p:nvGraphicFramePr>
            <p:xfrm>
              <a:off x="1483" y="3552"/>
              <a:ext cx="293" cy="480"/>
            </p:xfrm>
            <a:graphic>
              <a:graphicData uri="http://schemas.openxmlformats.org/presentationml/2006/ole">
                <p:oleObj spid="_x0000_s6163" name="Photo Editor Photo" r:id="rId12" imgW="400000" imgH="657317" progId="">
                  <p:embed/>
                </p:oleObj>
              </a:graphicData>
            </a:graphic>
          </p:graphicFrame>
          <p:sp>
            <p:nvSpPr>
              <p:cNvPr id="430102" name="Line 22"/>
              <p:cNvSpPr>
                <a:spLocks noChangeShapeType="1"/>
              </p:cNvSpPr>
              <p:nvPr/>
            </p:nvSpPr>
            <p:spPr bwMode="auto">
              <a:xfrm flipV="1">
                <a:off x="1400" y="3648"/>
                <a:ext cx="275" cy="93"/>
              </a:xfrm>
              <a:prstGeom prst="line">
                <a:avLst/>
              </a:prstGeom>
              <a:noFill/>
              <a:ln w="9525">
                <a:solidFill>
                  <a:srgbClr val="0000FF"/>
                </a:solidFill>
                <a:prstDash val="dash"/>
                <a:round/>
                <a:headEnd/>
                <a:tailEnd/>
              </a:ln>
              <a:effectLst/>
            </p:spPr>
            <p:txBody>
              <a:bodyPr wrap="none" anchor="ctr"/>
              <a:lstStyle/>
              <a:p>
                <a:endParaRPr lang="en-US"/>
              </a:p>
            </p:txBody>
          </p:sp>
          <p:sp>
            <p:nvSpPr>
              <p:cNvPr id="430103" name="Line 23"/>
              <p:cNvSpPr>
                <a:spLocks noChangeShapeType="1"/>
              </p:cNvSpPr>
              <p:nvPr/>
            </p:nvSpPr>
            <p:spPr bwMode="auto">
              <a:xfrm flipV="1">
                <a:off x="1387" y="3552"/>
                <a:ext cx="336" cy="192"/>
              </a:xfrm>
              <a:prstGeom prst="line">
                <a:avLst/>
              </a:prstGeom>
              <a:noFill/>
              <a:ln w="9525">
                <a:solidFill>
                  <a:srgbClr val="0000FF"/>
                </a:solidFill>
                <a:prstDash val="dash"/>
                <a:round/>
                <a:headEnd/>
                <a:tailEnd/>
              </a:ln>
              <a:effectLst/>
            </p:spPr>
            <p:txBody>
              <a:bodyPr wrap="none" anchor="ctr"/>
              <a:lstStyle/>
              <a:p>
                <a:endParaRPr lang="en-US"/>
              </a:p>
            </p:txBody>
          </p:sp>
        </p:grpSp>
        <p:graphicFrame>
          <p:nvGraphicFramePr>
            <p:cNvPr id="430104" name="Object 24"/>
            <p:cNvGraphicFramePr>
              <a:graphicFrameLocks noChangeAspect="1"/>
            </p:cNvGraphicFramePr>
            <p:nvPr/>
          </p:nvGraphicFramePr>
          <p:xfrm>
            <a:off x="2784" y="3072"/>
            <a:ext cx="339" cy="528"/>
          </p:xfrm>
          <a:graphic>
            <a:graphicData uri="http://schemas.openxmlformats.org/presentationml/2006/ole">
              <p:oleObj spid="_x0000_s6158" name="Photo Editor Photo" r:id="rId13" imgW="1838095" imgH="2857899" progId="">
                <p:embed/>
              </p:oleObj>
            </a:graphicData>
          </a:graphic>
        </p:graphicFrame>
        <p:sp>
          <p:nvSpPr>
            <p:cNvPr id="430105" name="Line 25"/>
            <p:cNvSpPr>
              <a:spLocks noChangeShapeType="1"/>
            </p:cNvSpPr>
            <p:nvPr/>
          </p:nvSpPr>
          <p:spPr bwMode="auto">
            <a:xfrm flipH="1">
              <a:off x="3360" y="3456"/>
              <a:ext cx="288" cy="0"/>
            </a:xfrm>
            <a:prstGeom prst="line">
              <a:avLst/>
            </a:prstGeom>
            <a:noFill/>
            <a:ln w="28575">
              <a:solidFill>
                <a:schemeClr val="accent2"/>
              </a:solidFill>
              <a:round/>
              <a:headEnd/>
              <a:tailEnd/>
            </a:ln>
            <a:effectLst/>
          </p:spPr>
          <p:txBody>
            <a:bodyPr wrap="none" anchor="ctr"/>
            <a:lstStyle/>
            <a:p>
              <a:endParaRPr lang="en-US"/>
            </a:p>
          </p:txBody>
        </p:sp>
        <p:sp>
          <p:nvSpPr>
            <p:cNvPr id="430106" name="Line 26"/>
            <p:cNvSpPr>
              <a:spLocks noChangeShapeType="1"/>
            </p:cNvSpPr>
            <p:nvPr/>
          </p:nvSpPr>
          <p:spPr bwMode="auto">
            <a:xfrm flipH="1">
              <a:off x="3456" y="3600"/>
              <a:ext cx="816" cy="0"/>
            </a:xfrm>
            <a:prstGeom prst="line">
              <a:avLst/>
            </a:prstGeom>
            <a:noFill/>
            <a:ln w="28575">
              <a:solidFill>
                <a:schemeClr val="accent2"/>
              </a:solidFill>
              <a:prstDash val="dash"/>
              <a:round/>
              <a:headEnd/>
              <a:tailEnd/>
            </a:ln>
            <a:effectLst/>
          </p:spPr>
          <p:txBody>
            <a:bodyPr wrap="none" anchor="ctr"/>
            <a:lstStyle/>
            <a:p>
              <a:endParaRPr lang="en-US"/>
            </a:p>
          </p:txBody>
        </p:sp>
        <p:sp>
          <p:nvSpPr>
            <p:cNvPr id="430107" name="Rectangle 27"/>
            <p:cNvSpPr>
              <a:spLocks noChangeArrowheads="1"/>
            </p:cNvSpPr>
            <p:nvPr/>
          </p:nvSpPr>
          <p:spPr bwMode="auto">
            <a:xfrm>
              <a:off x="912" y="3216"/>
              <a:ext cx="1680" cy="288"/>
            </a:xfrm>
            <a:prstGeom prst="rect">
              <a:avLst/>
            </a:prstGeom>
            <a:noFill/>
            <a:ln w="9525">
              <a:noFill/>
              <a:prstDash val="dash"/>
              <a:miter lim="800000"/>
              <a:headEnd type="none" w="sm" len="lg"/>
              <a:tailEnd type="none" w="sm" len="lg"/>
            </a:ln>
            <a:effectLst/>
          </p:spPr>
          <p:txBody>
            <a:bodyPr>
              <a:spAutoFit/>
            </a:bodyPr>
            <a:lstStyle/>
            <a:p>
              <a:pPr algn="l"/>
              <a:r>
                <a:rPr lang="en-US" sz="1200">
                  <a:solidFill>
                    <a:srgbClr val="FFFF66"/>
                  </a:solidFill>
                  <a:effectLst>
                    <a:outerShdw blurRad="38100" dist="38100" dir="2700000" algn="tl">
                      <a:srgbClr val="C0C0C0"/>
                    </a:outerShdw>
                  </a:effectLst>
                </a:rPr>
                <a:t>I &amp; C monitoring, measurement, and regulation</a:t>
              </a:r>
            </a:p>
          </p:txBody>
        </p:sp>
        <p:sp>
          <p:nvSpPr>
            <p:cNvPr id="430108" name="Line 28"/>
            <p:cNvSpPr>
              <a:spLocks noChangeShapeType="1"/>
            </p:cNvSpPr>
            <p:nvPr/>
          </p:nvSpPr>
          <p:spPr bwMode="auto">
            <a:xfrm>
              <a:off x="3072" y="3552"/>
              <a:ext cx="240" cy="0"/>
            </a:xfrm>
            <a:prstGeom prst="line">
              <a:avLst/>
            </a:prstGeom>
            <a:noFill/>
            <a:ln w="28575">
              <a:solidFill>
                <a:schemeClr val="accent2"/>
              </a:solidFill>
              <a:prstDash val="dash"/>
              <a:round/>
              <a:headEnd/>
              <a:tailEnd/>
            </a:ln>
            <a:effectLst/>
          </p:spPr>
          <p:txBody>
            <a:bodyPr wrap="none" anchor="ctr"/>
            <a:lstStyle/>
            <a:p>
              <a:endParaRPr lang="en-US"/>
            </a:p>
          </p:txBody>
        </p:sp>
        <p:sp>
          <p:nvSpPr>
            <p:cNvPr id="430109" name="Oval 29"/>
            <p:cNvSpPr>
              <a:spLocks noChangeArrowheads="1"/>
            </p:cNvSpPr>
            <p:nvPr/>
          </p:nvSpPr>
          <p:spPr bwMode="auto">
            <a:xfrm>
              <a:off x="4224" y="2832"/>
              <a:ext cx="1392" cy="1152"/>
            </a:xfrm>
            <a:prstGeom prst="ellipse">
              <a:avLst/>
            </a:prstGeom>
            <a:noFill/>
            <a:ln w="28575">
              <a:solidFill>
                <a:schemeClr val="accent2"/>
              </a:solidFill>
              <a:prstDash val="dash"/>
              <a:round/>
              <a:headEnd/>
              <a:tailEnd type="none" w="sm" len="sm"/>
            </a:ln>
            <a:effectLst/>
          </p:spPr>
          <p:txBody>
            <a:bodyPr wrap="none" anchor="ctr"/>
            <a:lstStyle/>
            <a:p>
              <a:endParaRPr lang="en-US"/>
            </a:p>
          </p:txBody>
        </p:sp>
      </p:grpSp>
      <p:sp>
        <p:nvSpPr>
          <p:cNvPr id="430110" name="Rectangle 30"/>
          <p:cNvSpPr>
            <a:spLocks noChangeArrowheads="1"/>
          </p:cNvSpPr>
          <p:nvPr/>
        </p:nvSpPr>
        <p:spPr bwMode="auto">
          <a:xfrm>
            <a:off x="2895600" y="2438400"/>
            <a:ext cx="1524000" cy="1219200"/>
          </a:xfrm>
          <a:prstGeom prst="rect">
            <a:avLst/>
          </a:prstGeom>
          <a:noFill/>
          <a:ln w="28575" cap="rnd">
            <a:solidFill>
              <a:schemeClr val="tx1"/>
            </a:solidFill>
            <a:prstDash val="sysDot"/>
            <a:miter lim="800000"/>
            <a:headEnd type="none" w="sm" len="lg"/>
            <a:tailEnd type="none" w="sm" len="lg"/>
          </a:ln>
          <a:effectLst/>
        </p:spPr>
        <p:txBody>
          <a:bodyPr wrap="none" anchor="ctr"/>
          <a:lstStyle/>
          <a:p>
            <a:endParaRPr lang="en-US"/>
          </a:p>
        </p:txBody>
      </p:sp>
      <p:sp>
        <p:nvSpPr>
          <p:cNvPr id="430111" name="Rectangle 31"/>
          <p:cNvSpPr>
            <a:spLocks noChangeArrowheads="1"/>
          </p:cNvSpPr>
          <p:nvPr/>
        </p:nvSpPr>
        <p:spPr bwMode="auto">
          <a:xfrm>
            <a:off x="304800" y="2133600"/>
            <a:ext cx="8686800" cy="1752600"/>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p:spPr>
        <p:txBody>
          <a:bodyPr wrap="none" anchor="ctr"/>
          <a:lstStyle/>
          <a:p>
            <a:endParaRPr lang="en-US"/>
          </a:p>
        </p:txBody>
      </p:sp>
      <p:grpSp>
        <p:nvGrpSpPr>
          <p:cNvPr id="5" name="Group 32"/>
          <p:cNvGrpSpPr>
            <a:grpSpLocks/>
          </p:cNvGrpSpPr>
          <p:nvPr/>
        </p:nvGrpSpPr>
        <p:grpSpPr bwMode="auto">
          <a:xfrm>
            <a:off x="277813" y="3886200"/>
            <a:ext cx="7418387" cy="1371600"/>
            <a:chOff x="175" y="2448"/>
            <a:chExt cx="4673" cy="864"/>
          </a:xfrm>
        </p:grpSpPr>
        <p:sp>
          <p:nvSpPr>
            <p:cNvPr id="430113" name="Line 33"/>
            <p:cNvSpPr>
              <a:spLocks noChangeShapeType="1"/>
            </p:cNvSpPr>
            <p:nvPr/>
          </p:nvSpPr>
          <p:spPr bwMode="auto">
            <a:xfrm flipV="1">
              <a:off x="3888" y="2592"/>
              <a:ext cx="0" cy="720"/>
            </a:xfrm>
            <a:prstGeom prst="line">
              <a:avLst/>
            </a:prstGeom>
            <a:noFill/>
            <a:ln w="28575">
              <a:solidFill>
                <a:schemeClr val="accent2"/>
              </a:solidFill>
              <a:round/>
              <a:headEnd/>
              <a:tailEnd/>
            </a:ln>
            <a:effectLst/>
          </p:spPr>
          <p:txBody>
            <a:bodyPr wrap="none" anchor="ctr"/>
            <a:lstStyle/>
            <a:p>
              <a:endParaRPr lang="en-US"/>
            </a:p>
          </p:txBody>
        </p:sp>
        <p:sp>
          <p:nvSpPr>
            <p:cNvPr id="430114" name="Line 34"/>
            <p:cNvSpPr>
              <a:spLocks noChangeShapeType="1"/>
            </p:cNvSpPr>
            <p:nvPr/>
          </p:nvSpPr>
          <p:spPr bwMode="auto">
            <a:xfrm>
              <a:off x="528" y="2592"/>
              <a:ext cx="3744" cy="0"/>
            </a:xfrm>
            <a:prstGeom prst="line">
              <a:avLst/>
            </a:prstGeom>
            <a:noFill/>
            <a:ln w="28575">
              <a:solidFill>
                <a:schemeClr val="accent2"/>
              </a:solidFill>
              <a:round/>
              <a:headEnd/>
              <a:tailEnd/>
            </a:ln>
            <a:effectLst/>
          </p:spPr>
          <p:txBody>
            <a:bodyPr wrap="none" anchor="ctr"/>
            <a:lstStyle/>
            <a:p>
              <a:endParaRPr lang="en-US"/>
            </a:p>
          </p:txBody>
        </p:sp>
        <p:sp>
          <p:nvSpPr>
            <p:cNvPr id="430115" name="Rectangle 35"/>
            <p:cNvSpPr>
              <a:spLocks noChangeArrowheads="1"/>
            </p:cNvSpPr>
            <p:nvPr/>
          </p:nvSpPr>
          <p:spPr bwMode="auto">
            <a:xfrm>
              <a:off x="912" y="2640"/>
              <a:ext cx="1728" cy="288"/>
            </a:xfrm>
            <a:prstGeom prst="rect">
              <a:avLst/>
            </a:prstGeom>
            <a:noFill/>
            <a:ln w="9525">
              <a:noFill/>
              <a:prstDash val="dash"/>
              <a:miter lim="800000"/>
              <a:headEnd type="none" w="sm" len="lg"/>
              <a:tailEnd type="none" w="sm" len="lg"/>
            </a:ln>
            <a:effectLst/>
          </p:spPr>
          <p:txBody>
            <a:bodyPr>
              <a:spAutoFit/>
            </a:bodyPr>
            <a:lstStyle/>
            <a:p>
              <a:pPr algn="l"/>
              <a:r>
                <a:rPr lang="en-US" sz="1200">
                  <a:solidFill>
                    <a:srgbClr val="FFFF66"/>
                  </a:solidFill>
                  <a:effectLst>
                    <a:outerShdw blurRad="38100" dist="38100" dir="2700000" algn="tl">
                      <a:srgbClr val="C0C0C0"/>
                    </a:outerShdw>
                  </a:effectLst>
                </a:rPr>
                <a:t>Control Bus (FieldBus, HART, ProfiBus), Ethernet LAN, modem</a:t>
              </a:r>
            </a:p>
          </p:txBody>
        </p:sp>
        <p:sp>
          <p:nvSpPr>
            <p:cNvPr id="430116" name="Rectangle 36"/>
            <p:cNvSpPr>
              <a:spLocks noChangeArrowheads="1"/>
            </p:cNvSpPr>
            <p:nvPr/>
          </p:nvSpPr>
          <p:spPr bwMode="auto">
            <a:xfrm>
              <a:off x="175" y="2688"/>
              <a:ext cx="785" cy="192"/>
            </a:xfrm>
            <a:prstGeom prst="rect">
              <a:avLst/>
            </a:prstGeom>
            <a:noFill/>
            <a:ln w="9525">
              <a:noFill/>
              <a:prstDash val="dash"/>
              <a:miter lim="800000"/>
              <a:headEnd type="none" w="sm" len="lg"/>
              <a:tailEnd type="none" w="sm" len="lg"/>
            </a:ln>
            <a:effectLst/>
          </p:spPr>
          <p:txBody>
            <a:bodyPr wrap="none">
              <a:spAutoFit/>
            </a:bodyPr>
            <a:lstStyle/>
            <a:p>
              <a:pPr algn="l"/>
              <a:r>
                <a:rPr lang="en-US" sz="1400" b="1" i="1">
                  <a:solidFill>
                    <a:srgbClr val="FFFF66"/>
                  </a:solidFill>
                </a:rPr>
                <a:t>Connectivity</a:t>
              </a:r>
            </a:p>
          </p:txBody>
        </p:sp>
        <p:sp>
          <p:nvSpPr>
            <p:cNvPr id="430117" name="Line 37"/>
            <p:cNvSpPr>
              <a:spLocks noChangeShapeType="1"/>
            </p:cNvSpPr>
            <p:nvPr/>
          </p:nvSpPr>
          <p:spPr bwMode="auto">
            <a:xfrm flipV="1">
              <a:off x="2640" y="2592"/>
              <a:ext cx="0" cy="144"/>
            </a:xfrm>
            <a:prstGeom prst="line">
              <a:avLst/>
            </a:prstGeom>
            <a:noFill/>
            <a:ln w="28575">
              <a:solidFill>
                <a:schemeClr val="accent2"/>
              </a:solidFill>
              <a:round/>
              <a:headEnd/>
              <a:tailEnd/>
            </a:ln>
            <a:effectLst/>
          </p:spPr>
          <p:txBody>
            <a:bodyPr wrap="none" anchor="ctr"/>
            <a:lstStyle/>
            <a:p>
              <a:endParaRPr lang="en-US"/>
            </a:p>
          </p:txBody>
        </p:sp>
        <p:grpSp>
          <p:nvGrpSpPr>
            <p:cNvPr id="6" name="Group 38"/>
            <p:cNvGrpSpPr>
              <a:grpSpLocks/>
            </p:cNvGrpSpPr>
            <p:nvPr/>
          </p:nvGrpSpPr>
          <p:grpSpPr bwMode="auto">
            <a:xfrm rot="-5400000">
              <a:off x="2812" y="2468"/>
              <a:ext cx="157" cy="694"/>
              <a:chOff x="3477" y="2184"/>
              <a:chExt cx="279" cy="996"/>
            </a:xfrm>
          </p:grpSpPr>
          <p:grpSp>
            <p:nvGrpSpPr>
              <p:cNvPr id="7" name="Group 39"/>
              <p:cNvGrpSpPr>
                <a:grpSpLocks/>
              </p:cNvGrpSpPr>
              <p:nvPr/>
            </p:nvGrpSpPr>
            <p:grpSpPr bwMode="auto">
              <a:xfrm>
                <a:off x="3505" y="2506"/>
                <a:ext cx="86" cy="674"/>
                <a:chOff x="2841" y="4056"/>
                <a:chExt cx="86" cy="674"/>
              </a:xfrm>
            </p:grpSpPr>
            <p:grpSp>
              <p:nvGrpSpPr>
                <p:cNvPr id="8" name="Group 40"/>
                <p:cNvGrpSpPr>
                  <a:grpSpLocks/>
                </p:cNvGrpSpPr>
                <p:nvPr/>
              </p:nvGrpSpPr>
              <p:grpSpPr bwMode="auto">
                <a:xfrm>
                  <a:off x="2841" y="4549"/>
                  <a:ext cx="86" cy="181"/>
                  <a:chOff x="2841" y="4549"/>
                  <a:chExt cx="86" cy="181"/>
                </a:xfrm>
              </p:grpSpPr>
              <p:sp>
                <p:nvSpPr>
                  <p:cNvPr id="430121" name="AutoShape 41"/>
                  <p:cNvSpPr>
                    <a:spLocks noChangeArrowheads="1"/>
                  </p:cNvSpPr>
                  <p:nvPr/>
                </p:nvSpPr>
                <p:spPr bwMode="auto">
                  <a:xfrm>
                    <a:off x="2848" y="4549"/>
                    <a:ext cx="79" cy="181"/>
                  </a:xfrm>
                  <a:prstGeom prst="cube">
                    <a:avLst>
                      <a:gd name="adj" fmla="val 28083"/>
                    </a:avLst>
                  </a:prstGeom>
                  <a:solidFill>
                    <a:srgbClr val="EAEAEA"/>
                  </a:solidFill>
                  <a:ln w="12700">
                    <a:solidFill>
                      <a:schemeClr val="tx1"/>
                    </a:solidFill>
                    <a:miter lim="800000"/>
                    <a:headEnd/>
                    <a:tailEnd/>
                  </a:ln>
                  <a:effectLst/>
                </p:spPr>
                <p:txBody>
                  <a:bodyPr wrap="none" anchor="ctr"/>
                  <a:lstStyle/>
                  <a:p>
                    <a:endParaRPr lang="en-US"/>
                  </a:p>
                </p:txBody>
              </p:sp>
              <p:grpSp>
                <p:nvGrpSpPr>
                  <p:cNvPr id="9" name="Group 42"/>
                  <p:cNvGrpSpPr>
                    <a:grpSpLocks/>
                  </p:cNvGrpSpPr>
                  <p:nvPr/>
                </p:nvGrpSpPr>
                <p:grpSpPr bwMode="auto">
                  <a:xfrm>
                    <a:off x="2841" y="4588"/>
                    <a:ext cx="45" cy="136"/>
                    <a:chOff x="2841" y="4588"/>
                    <a:chExt cx="45" cy="136"/>
                  </a:xfrm>
                </p:grpSpPr>
                <p:sp>
                  <p:nvSpPr>
                    <p:cNvPr id="430123" name="AutoShape 43"/>
                    <p:cNvSpPr>
                      <a:spLocks noChangeArrowheads="1"/>
                    </p:cNvSpPr>
                    <p:nvPr/>
                  </p:nvSpPr>
                  <p:spPr bwMode="auto">
                    <a:xfrm>
                      <a:off x="2841" y="4648"/>
                      <a:ext cx="45" cy="76"/>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sp>
                  <p:nvSpPr>
                    <p:cNvPr id="430124" name="AutoShape 44"/>
                    <p:cNvSpPr>
                      <a:spLocks noChangeArrowheads="1"/>
                    </p:cNvSpPr>
                    <p:nvPr/>
                  </p:nvSpPr>
                  <p:spPr bwMode="auto">
                    <a:xfrm>
                      <a:off x="2841" y="4588"/>
                      <a:ext cx="45" cy="73"/>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grpSp>
            </p:grpSp>
            <p:grpSp>
              <p:nvGrpSpPr>
                <p:cNvPr id="10" name="Group 45"/>
                <p:cNvGrpSpPr>
                  <a:grpSpLocks/>
                </p:cNvGrpSpPr>
                <p:nvPr/>
              </p:nvGrpSpPr>
              <p:grpSpPr bwMode="auto">
                <a:xfrm>
                  <a:off x="2841" y="4385"/>
                  <a:ext cx="86" cy="181"/>
                  <a:chOff x="2841" y="4385"/>
                  <a:chExt cx="86" cy="181"/>
                </a:xfrm>
              </p:grpSpPr>
              <p:sp>
                <p:nvSpPr>
                  <p:cNvPr id="430126" name="AutoShape 46"/>
                  <p:cNvSpPr>
                    <a:spLocks noChangeArrowheads="1"/>
                  </p:cNvSpPr>
                  <p:nvPr/>
                </p:nvSpPr>
                <p:spPr bwMode="auto">
                  <a:xfrm>
                    <a:off x="2848" y="4385"/>
                    <a:ext cx="79" cy="181"/>
                  </a:xfrm>
                  <a:prstGeom prst="cube">
                    <a:avLst>
                      <a:gd name="adj" fmla="val 28083"/>
                    </a:avLst>
                  </a:prstGeom>
                  <a:solidFill>
                    <a:srgbClr val="EAEAEA"/>
                  </a:solidFill>
                  <a:ln w="12700">
                    <a:solidFill>
                      <a:schemeClr val="tx1"/>
                    </a:solidFill>
                    <a:miter lim="800000"/>
                    <a:headEnd/>
                    <a:tailEnd/>
                  </a:ln>
                  <a:effectLst/>
                </p:spPr>
                <p:txBody>
                  <a:bodyPr wrap="none" anchor="ctr"/>
                  <a:lstStyle/>
                  <a:p>
                    <a:endParaRPr lang="en-US"/>
                  </a:p>
                </p:txBody>
              </p:sp>
              <p:grpSp>
                <p:nvGrpSpPr>
                  <p:cNvPr id="11" name="Group 47"/>
                  <p:cNvGrpSpPr>
                    <a:grpSpLocks/>
                  </p:cNvGrpSpPr>
                  <p:nvPr/>
                </p:nvGrpSpPr>
                <p:grpSpPr bwMode="auto">
                  <a:xfrm>
                    <a:off x="2841" y="4424"/>
                    <a:ext cx="45" cy="135"/>
                    <a:chOff x="2841" y="4424"/>
                    <a:chExt cx="45" cy="135"/>
                  </a:xfrm>
                </p:grpSpPr>
                <p:sp>
                  <p:nvSpPr>
                    <p:cNvPr id="430128" name="AutoShape 48"/>
                    <p:cNvSpPr>
                      <a:spLocks noChangeArrowheads="1"/>
                    </p:cNvSpPr>
                    <p:nvPr/>
                  </p:nvSpPr>
                  <p:spPr bwMode="auto">
                    <a:xfrm>
                      <a:off x="2841" y="4486"/>
                      <a:ext cx="45" cy="73"/>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sp>
                  <p:nvSpPr>
                    <p:cNvPr id="430129" name="AutoShape 49"/>
                    <p:cNvSpPr>
                      <a:spLocks noChangeArrowheads="1"/>
                    </p:cNvSpPr>
                    <p:nvPr/>
                  </p:nvSpPr>
                  <p:spPr bwMode="auto">
                    <a:xfrm>
                      <a:off x="2841" y="4424"/>
                      <a:ext cx="45" cy="72"/>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grpSp>
            </p:grpSp>
            <p:grpSp>
              <p:nvGrpSpPr>
                <p:cNvPr id="12" name="Group 50"/>
                <p:cNvGrpSpPr>
                  <a:grpSpLocks/>
                </p:cNvGrpSpPr>
                <p:nvPr/>
              </p:nvGrpSpPr>
              <p:grpSpPr bwMode="auto">
                <a:xfrm>
                  <a:off x="2841" y="4220"/>
                  <a:ext cx="86" cy="182"/>
                  <a:chOff x="2841" y="4220"/>
                  <a:chExt cx="86" cy="182"/>
                </a:xfrm>
              </p:grpSpPr>
              <p:sp>
                <p:nvSpPr>
                  <p:cNvPr id="430131" name="AutoShape 51"/>
                  <p:cNvSpPr>
                    <a:spLocks noChangeArrowheads="1"/>
                  </p:cNvSpPr>
                  <p:nvPr/>
                </p:nvSpPr>
                <p:spPr bwMode="auto">
                  <a:xfrm>
                    <a:off x="2848" y="4220"/>
                    <a:ext cx="79" cy="182"/>
                  </a:xfrm>
                  <a:prstGeom prst="cube">
                    <a:avLst>
                      <a:gd name="adj" fmla="val 28083"/>
                    </a:avLst>
                  </a:prstGeom>
                  <a:solidFill>
                    <a:srgbClr val="EAEAEA"/>
                  </a:solidFill>
                  <a:ln w="12700">
                    <a:solidFill>
                      <a:schemeClr val="tx1"/>
                    </a:solidFill>
                    <a:miter lim="800000"/>
                    <a:headEnd/>
                    <a:tailEnd/>
                  </a:ln>
                  <a:effectLst/>
                </p:spPr>
                <p:txBody>
                  <a:bodyPr wrap="none" anchor="ctr"/>
                  <a:lstStyle/>
                  <a:p>
                    <a:endParaRPr lang="en-US"/>
                  </a:p>
                </p:txBody>
              </p:sp>
              <p:grpSp>
                <p:nvGrpSpPr>
                  <p:cNvPr id="13" name="Group 52"/>
                  <p:cNvGrpSpPr>
                    <a:grpSpLocks/>
                  </p:cNvGrpSpPr>
                  <p:nvPr/>
                </p:nvGrpSpPr>
                <p:grpSpPr bwMode="auto">
                  <a:xfrm>
                    <a:off x="2841" y="4258"/>
                    <a:ext cx="45" cy="137"/>
                    <a:chOff x="2841" y="4258"/>
                    <a:chExt cx="45" cy="137"/>
                  </a:xfrm>
                </p:grpSpPr>
                <p:sp>
                  <p:nvSpPr>
                    <p:cNvPr id="430133" name="AutoShape 53"/>
                    <p:cNvSpPr>
                      <a:spLocks noChangeArrowheads="1"/>
                    </p:cNvSpPr>
                    <p:nvPr/>
                  </p:nvSpPr>
                  <p:spPr bwMode="auto">
                    <a:xfrm>
                      <a:off x="2841" y="4321"/>
                      <a:ext cx="45" cy="74"/>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sp>
                  <p:nvSpPr>
                    <p:cNvPr id="430134" name="AutoShape 54"/>
                    <p:cNvSpPr>
                      <a:spLocks noChangeArrowheads="1"/>
                    </p:cNvSpPr>
                    <p:nvPr/>
                  </p:nvSpPr>
                  <p:spPr bwMode="auto">
                    <a:xfrm>
                      <a:off x="2841" y="4258"/>
                      <a:ext cx="45" cy="74"/>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grpSp>
            </p:grpSp>
            <p:grpSp>
              <p:nvGrpSpPr>
                <p:cNvPr id="14" name="Group 55"/>
                <p:cNvGrpSpPr>
                  <a:grpSpLocks/>
                </p:cNvGrpSpPr>
                <p:nvPr/>
              </p:nvGrpSpPr>
              <p:grpSpPr bwMode="auto">
                <a:xfrm>
                  <a:off x="2841" y="4056"/>
                  <a:ext cx="86" cy="180"/>
                  <a:chOff x="2841" y="4056"/>
                  <a:chExt cx="86" cy="180"/>
                </a:xfrm>
              </p:grpSpPr>
              <p:sp>
                <p:nvSpPr>
                  <p:cNvPr id="430136" name="AutoShape 56"/>
                  <p:cNvSpPr>
                    <a:spLocks noChangeArrowheads="1"/>
                  </p:cNvSpPr>
                  <p:nvPr/>
                </p:nvSpPr>
                <p:spPr bwMode="auto">
                  <a:xfrm>
                    <a:off x="2848" y="4056"/>
                    <a:ext cx="79" cy="180"/>
                  </a:xfrm>
                  <a:prstGeom prst="cube">
                    <a:avLst>
                      <a:gd name="adj" fmla="val 28083"/>
                    </a:avLst>
                  </a:prstGeom>
                  <a:solidFill>
                    <a:srgbClr val="EAEAEA"/>
                  </a:solidFill>
                  <a:ln w="12700">
                    <a:solidFill>
                      <a:schemeClr val="tx1"/>
                    </a:solidFill>
                    <a:miter lim="800000"/>
                    <a:headEnd/>
                    <a:tailEnd/>
                  </a:ln>
                  <a:effectLst/>
                </p:spPr>
                <p:txBody>
                  <a:bodyPr wrap="none" anchor="ctr"/>
                  <a:lstStyle/>
                  <a:p>
                    <a:endParaRPr lang="en-US"/>
                  </a:p>
                </p:txBody>
              </p:sp>
              <p:grpSp>
                <p:nvGrpSpPr>
                  <p:cNvPr id="15" name="Group 57"/>
                  <p:cNvGrpSpPr>
                    <a:grpSpLocks/>
                  </p:cNvGrpSpPr>
                  <p:nvPr/>
                </p:nvGrpSpPr>
                <p:grpSpPr bwMode="auto">
                  <a:xfrm>
                    <a:off x="2841" y="4094"/>
                    <a:ext cx="45" cy="137"/>
                    <a:chOff x="2841" y="4094"/>
                    <a:chExt cx="45" cy="137"/>
                  </a:xfrm>
                </p:grpSpPr>
                <p:sp>
                  <p:nvSpPr>
                    <p:cNvPr id="430138" name="AutoShape 58"/>
                    <p:cNvSpPr>
                      <a:spLocks noChangeArrowheads="1"/>
                    </p:cNvSpPr>
                    <p:nvPr/>
                  </p:nvSpPr>
                  <p:spPr bwMode="auto">
                    <a:xfrm>
                      <a:off x="2841" y="4157"/>
                      <a:ext cx="45" cy="74"/>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sp>
                  <p:nvSpPr>
                    <p:cNvPr id="430139" name="AutoShape 59"/>
                    <p:cNvSpPr>
                      <a:spLocks noChangeArrowheads="1"/>
                    </p:cNvSpPr>
                    <p:nvPr/>
                  </p:nvSpPr>
                  <p:spPr bwMode="auto">
                    <a:xfrm>
                      <a:off x="2841" y="4094"/>
                      <a:ext cx="45" cy="74"/>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grpSp>
            </p:grpSp>
          </p:grpSp>
          <p:grpSp>
            <p:nvGrpSpPr>
              <p:cNvPr id="16" name="Group 60"/>
              <p:cNvGrpSpPr>
                <a:grpSpLocks/>
              </p:cNvGrpSpPr>
              <p:nvPr/>
            </p:nvGrpSpPr>
            <p:grpSpPr bwMode="auto">
              <a:xfrm>
                <a:off x="3613" y="2506"/>
                <a:ext cx="88" cy="674"/>
                <a:chOff x="2949" y="4056"/>
                <a:chExt cx="88" cy="674"/>
              </a:xfrm>
            </p:grpSpPr>
            <p:grpSp>
              <p:nvGrpSpPr>
                <p:cNvPr id="17" name="Group 61"/>
                <p:cNvGrpSpPr>
                  <a:grpSpLocks/>
                </p:cNvGrpSpPr>
                <p:nvPr/>
              </p:nvGrpSpPr>
              <p:grpSpPr bwMode="auto">
                <a:xfrm>
                  <a:off x="2949" y="4549"/>
                  <a:ext cx="88" cy="181"/>
                  <a:chOff x="2949" y="4549"/>
                  <a:chExt cx="88" cy="181"/>
                </a:xfrm>
              </p:grpSpPr>
              <p:sp>
                <p:nvSpPr>
                  <p:cNvPr id="430142" name="AutoShape 62"/>
                  <p:cNvSpPr>
                    <a:spLocks noChangeArrowheads="1"/>
                  </p:cNvSpPr>
                  <p:nvPr/>
                </p:nvSpPr>
                <p:spPr bwMode="auto">
                  <a:xfrm>
                    <a:off x="2954" y="4549"/>
                    <a:ext cx="83" cy="181"/>
                  </a:xfrm>
                  <a:prstGeom prst="cube">
                    <a:avLst>
                      <a:gd name="adj" fmla="val 28083"/>
                    </a:avLst>
                  </a:prstGeom>
                  <a:solidFill>
                    <a:srgbClr val="EAEAEA"/>
                  </a:solidFill>
                  <a:ln w="12700">
                    <a:solidFill>
                      <a:schemeClr val="tx1"/>
                    </a:solidFill>
                    <a:miter lim="800000"/>
                    <a:headEnd/>
                    <a:tailEnd/>
                  </a:ln>
                  <a:effectLst/>
                </p:spPr>
                <p:txBody>
                  <a:bodyPr wrap="none" anchor="ctr"/>
                  <a:lstStyle/>
                  <a:p>
                    <a:endParaRPr lang="en-US"/>
                  </a:p>
                </p:txBody>
              </p:sp>
              <p:grpSp>
                <p:nvGrpSpPr>
                  <p:cNvPr id="18" name="Group 63"/>
                  <p:cNvGrpSpPr>
                    <a:grpSpLocks/>
                  </p:cNvGrpSpPr>
                  <p:nvPr/>
                </p:nvGrpSpPr>
                <p:grpSpPr bwMode="auto">
                  <a:xfrm>
                    <a:off x="2949" y="4588"/>
                    <a:ext cx="44" cy="136"/>
                    <a:chOff x="2949" y="4588"/>
                    <a:chExt cx="44" cy="136"/>
                  </a:xfrm>
                </p:grpSpPr>
                <p:sp>
                  <p:nvSpPr>
                    <p:cNvPr id="430144" name="AutoShape 64"/>
                    <p:cNvSpPr>
                      <a:spLocks noChangeArrowheads="1"/>
                    </p:cNvSpPr>
                    <p:nvPr/>
                  </p:nvSpPr>
                  <p:spPr bwMode="auto">
                    <a:xfrm>
                      <a:off x="2949" y="4648"/>
                      <a:ext cx="44" cy="76"/>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sp>
                  <p:nvSpPr>
                    <p:cNvPr id="430145" name="AutoShape 65"/>
                    <p:cNvSpPr>
                      <a:spLocks noChangeArrowheads="1"/>
                    </p:cNvSpPr>
                    <p:nvPr/>
                  </p:nvSpPr>
                  <p:spPr bwMode="auto">
                    <a:xfrm>
                      <a:off x="2949" y="4588"/>
                      <a:ext cx="44" cy="73"/>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grpSp>
            </p:grpSp>
            <p:grpSp>
              <p:nvGrpSpPr>
                <p:cNvPr id="19" name="Group 66"/>
                <p:cNvGrpSpPr>
                  <a:grpSpLocks/>
                </p:cNvGrpSpPr>
                <p:nvPr/>
              </p:nvGrpSpPr>
              <p:grpSpPr bwMode="auto">
                <a:xfrm>
                  <a:off x="2949" y="4385"/>
                  <a:ext cx="88" cy="181"/>
                  <a:chOff x="2949" y="4385"/>
                  <a:chExt cx="88" cy="181"/>
                </a:xfrm>
              </p:grpSpPr>
              <p:sp>
                <p:nvSpPr>
                  <p:cNvPr id="430147" name="AutoShape 67"/>
                  <p:cNvSpPr>
                    <a:spLocks noChangeArrowheads="1"/>
                  </p:cNvSpPr>
                  <p:nvPr/>
                </p:nvSpPr>
                <p:spPr bwMode="auto">
                  <a:xfrm>
                    <a:off x="2954" y="4385"/>
                    <a:ext cx="83" cy="181"/>
                  </a:xfrm>
                  <a:prstGeom prst="cube">
                    <a:avLst>
                      <a:gd name="adj" fmla="val 28083"/>
                    </a:avLst>
                  </a:prstGeom>
                  <a:solidFill>
                    <a:srgbClr val="EAEAEA"/>
                  </a:solidFill>
                  <a:ln w="12700">
                    <a:solidFill>
                      <a:schemeClr val="tx1"/>
                    </a:solidFill>
                    <a:miter lim="800000"/>
                    <a:headEnd/>
                    <a:tailEnd/>
                  </a:ln>
                  <a:effectLst/>
                </p:spPr>
                <p:txBody>
                  <a:bodyPr wrap="none" anchor="ctr"/>
                  <a:lstStyle/>
                  <a:p>
                    <a:endParaRPr lang="en-US"/>
                  </a:p>
                </p:txBody>
              </p:sp>
              <p:grpSp>
                <p:nvGrpSpPr>
                  <p:cNvPr id="20" name="Group 68"/>
                  <p:cNvGrpSpPr>
                    <a:grpSpLocks/>
                  </p:cNvGrpSpPr>
                  <p:nvPr/>
                </p:nvGrpSpPr>
                <p:grpSpPr bwMode="auto">
                  <a:xfrm>
                    <a:off x="2949" y="4424"/>
                    <a:ext cx="44" cy="135"/>
                    <a:chOff x="2949" y="4424"/>
                    <a:chExt cx="44" cy="135"/>
                  </a:xfrm>
                </p:grpSpPr>
                <p:sp>
                  <p:nvSpPr>
                    <p:cNvPr id="430149" name="AutoShape 69"/>
                    <p:cNvSpPr>
                      <a:spLocks noChangeArrowheads="1"/>
                    </p:cNvSpPr>
                    <p:nvPr/>
                  </p:nvSpPr>
                  <p:spPr bwMode="auto">
                    <a:xfrm>
                      <a:off x="2949" y="4486"/>
                      <a:ext cx="44" cy="73"/>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sp>
                  <p:nvSpPr>
                    <p:cNvPr id="430150" name="AutoShape 70"/>
                    <p:cNvSpPr>
                      <a:spLocks noChangeArrowheads="1"/>
                    </p:cNvSpPr>
                    <p:nvPr/>
                  </p:nvSpPr>
                  <p:spPr bwMode="auto">
                    <a:xfrm>
                      <a:off x="2949" y="4424"/>
                      <a:ext cx="44" cy="72"/>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grpSp>
            </p:grpSp>
            <p:grpSp>
              <p:nvGrpSpPr>
                <p:cNvPr id="21" name="Group 71"/>
                <p:cNvGrpSpPr>
                  <a:grpSpLocks/>
                </p:cNvGrpSpPr>
                <p:nvPr/>
              </p:nvGrpSpPr>
              <p:grpSpPr bwMode="auto">
                <a:xfrm>
                  <a:off x="2949" y="4220"/>
                  <a:ext cx="88" cy="182"/>
                  <a:chOff x="2949" y="4220"/>
                  <a:chExt cx="88" cy="182"/>
                </a:xfrm>
              </p:grpSpPr>
              <p:sp>
                <p:nvSpPr>
                  <p:cNvPr id="430152" name="AutoShape 72"/>
                  <p:cNvSpPr>
                    <a:spLocks noChangeArrowheads="1"/>
                  </p:cNvSpPr>
                  <p:nvPr/>
                </p:nvSpPr>
                <p:spPr bwMode="auto">
                  <a:xfrm>
                    <a:off x="2954" y="4220"/>
                    <a:ext cx="83" cy="182"/>
                  </a:xfrm>
                  <a:prstGeom prst="cube">
                    <a:avLst>
                      <a:gd name="adj" fmla="val 28083"/>
                    </a:avLst>
                  </a:prstGeom>
                  <a:solidFill>
                    <a:srgbClr val="EAEAEA"/>
                  </a:solidFill>
                  <a:ln w="12700">
                    <a:solidFill>
                      <a:schemeClr val="tx1"/>
                    </a:solidFill>
                    <a:miter lim="800000"/>
                    <a:headEnd/>
                    <a:tailEnd/>
                  </a:ln>
                  <a:effectLst/>
                </p:spPr>
                <p:txBody>
                  <a:bodyPr wrap="none" anchor="ctr"/>
                  <a:lstStyle/>
                  <a:p>
                    <a:endParaRPr lang="en-US"/>
                  </a:p>
                </p:txBody>
              </p:sp>
              <p:grpSp>
                <p:nvGrpSpPr>
                  <p:cNvPr id="22" name="Group 73"/>
                  <p:cNvGrpSpPr>
                    <a:grpSpLocks/>
                  </p:cNvGrpSpPr>
                  <p:nvPr/>
                </p:nvGrpSpPr>
                <p:grpSpPr bwMode="auto">
                  <a:xfrm>
                    <a:off x="2949" y="4258"/>
                    <a:ext cx="44" cy="137"/>
                    <a:chOff x="2949" y="4258"/>
                    <a:chExt cx="44" cy="137"/>
                  </a:xfrm>
                </p:grpSpPr>
                <p:sp>
                  <p:nvSpPr>
                    <p:cNvPr id="430154" name="AutoShape 74"/>
                    <p:cNvSpPr>
                      <a:spLocks noChangeArrowheads="1"/>
                    </p:cNvSpPr>
                    <p:nvPr/>
                  </p:nvSpPr>
                  <p:spPr bwMode="auto">
                    <a:xfrm>
                      <a:off x="2949" y="4321"/>
                      <a:ext cx="44" cy="74"/>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sp>
                  <p:nvSpPr>
                    <p:cNvPr id="430155" name="AutoShape 75"/>
                    <p:cNvSpPr>
                      <a:spLocks noChangeArrowheads="1"/>
                    </p:cNvSpPr>
                    <p:nvPr/>
                  </p:nvSpPr>
                  <p:spPr bwMode="auto">
                    <a:xfrm>
                      <a:off x="2949" y="4258"/>
                      <a:ext cx="44" cy="74"/>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grpSp>
            </p:grpSp>
            <p:grpSp>
              <p:nvGrpSpPr>
                <p:cNvPr id="23" name="Group 76"/>
                <p:cNvGrpSpPr>
                  <a:grpSpLocks/>
                </p:cNvGrpSpPr>
                <p:nvPr/>
              </p:nvGrpSpPr>
              <p:grpSpPr bwMode="auto">
                <a:xfrm>
                  <a:off x="2949" y="4056"/>
                  <a:ext cx="88" cy="180"/>
                  <a:chOff x="2949" y="4056"/>
                  <a:chExt cx="88" cy="180"/>
                </a:xfrm>
              </p:grpSpPr>
              <p:sp>
                <p:nvSpPr>
                  <p:cNvPr id="430157" name="AutoShape 77"/>
                  <p:cNvSpPr>
                    <a:spLocks noChangeArrowheads="1"/>
                  </p:cNvSpPr>
                  <p:nvPr/>
                </p:nvSpPr>
                <p:spPr bwMode="auto">
                  <a:xfrm>
                    <a:off x="2954" y="4056"/>
                    <a:ext cx="83" cy="180"/>
                  </a:xfrm>
                  <a:prstGeom prst="cube">
                    <a:avLst>
                      <a:gd name="adj" fmla="val 28083"/>
                    </a:avLst>
                  </a:prstGeom>
                  <a:solidFill>
                    <a:srgbClr val="EAEAEA"/>
                  </a:solidFill>
                  <a:ln w="12700">
                    <a:solidFill>
                      <a:schemeClr val="tx1"/>
                    </a:solidFill>
                    <a:miter lim="800000"/>
                    <a:headEnd/>
                    <a:tailEnd/>
                  </a:ln>
                  <a:effectLst/>
                </p:spPr>
                <p:txBody>
                  <a:bodyPr wrap="none" anchor="ctr"/>
                  <a:lstStyle/>
                  <a:p>
                    <a:endParaRPr lang="en-US"/>
                  </a:p>
                </p:txBody>
              </p:sp>
              <p:grpSp>
                <p:nvGrpSpPr>
                  <p:cNvPr id="24" name="Group 78"/>
                  <p:cNvGrpSpPr>
                    <a:grpSpLocks/>
                  </p:cNvGrpSpPr>
                  <p:nvPr/>
                </p:nvGrpSpPr>
                <p:grpSpPr bwMode="auto">
                  <a:xfrm>
                    <a:off x="2949" y="4094"/>
                    <a:ext cx="44" cy="137"/>
                    <a:chOff x="2949" y="4094"/>
                    <a:chExt cx="44" cy="137"/>
                  </a:xfrm>
                </p:grpSpPr>
                <p:sp>
                  <p:nvSpPr>
                    <p:cNvPr id="430159" name="AutoShape 79"/>
                    <p:cNvSpPr>
                      <a:spLocks noChangeArrowheads="1"/>
                    </p:cNvSpPr>
                    <p:nvPr/>
                  </p:nvSpPr>
                  <p:spPr bwMode="auto">
                    <a:xfrm>
                      <a:off x="2949" y="4157"/>
                      <a:ext cx="44" cy="74"/>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sp>
                  <p:nvSpPr>
                    <p:cNvPr id="430160" name="AutoShape 80"/>
                    <p:cNvSpPr>
                      <a:spLocks noChangeArrowheads="1"/>
                    </p:cNvSpPr>
                    <p:nvPr/>
                  </p:nvSpPr>
                  <p:spPr bwMode="auto">
                    <a:xfrm>
                      <a:off x="2949" y="4094"/>
                      <a:ext cx="44" cy="74"/>
                    </a:xfrm>
                    <a:prstGeom prst="cube">
                      <a:avLst>
                        <a:gd name="adj" fmla="val 47583"/>
                      </a:avLst>
                    </a:prstGeom>
                    <a:solidFill>
                      <a:schemeClr val="folHlink"/>
                    </a:solidFill>
                    <a:ln w="12700">
                      <a:solidFill>
                        <a:schemeClr val="tx1"/>
                      </a:solidFill>
                      <a:miter lim="800000"/>
                      <a:headEnd/>
                      <a:tailEnd/>
                    </a:ln>
                    <a:effectLst/>
                  </p:spPr>
                  <p:txBody>
                    <a:bodyPr wrap="none" anchor="ctr"/>
                    <a:lstStyle/>
                    <a:p>
                      <a:endParaRPr lang="en-US"/>
                    </a:p>
                  </p:txBody>
                </p:sp>
              </p:grpSp>
            </p:grpSp>
          </p:grpSp>
          <p:grpSp>
            <p:nvGrpSpPr>
              <p:cNvPr id="25" name="Group 81"/>
              <p:cNvGrpSpPr>
                <a:grpSpLocks/>
              </p:cNvGrpSpPr>
              <p:nvPr/>
            </p:nvGrpSpPr>
            <p:grpSpPr bwMode="auto">
              <a:xfrm>
                <a:off x="3477" y="2184"/>
                <a:ext cx="279" cy="318"/>
                <a:chOff x="2813" y="3734"/>
                <a:chExt cx="279" cy="318"/>
              </a:xfrm>
            </p:grpSpPr>
            <p:sp>
              <p:nvSpPr>
                <p:cNvPr id="430162" name="AutoShape 82"/>
                <p:cNvSpPr>
                  <a:spLocks noChangeArrowheads="1"/>
                </p:cNvSpPr>
                <p:nvPr/>
              </p:nvSpPr>
              <p:spPr bwMode="auto">
                <a:xfrm>
                  <a:off x="2813" y="3734"/>
                  <a:ext cx="156" cy="318"/>
                </a:xfrm>
                <a:prstGeom prst="cube">
                  <a:avLst>
                    <a:gd name="adj" fmla="val 24986"/>
                  </a:avLst>
                </a:prstGeom>
                <a:solidFill>
                  <a:schemeClr val="folHlink"/>
                </a:solidFill>
                <a:ln w="12700">
                  <a:solidFill>
                    <a:schemeClr val="tx1"/>
                  </a:solidFill>
                  <a:miter lim="800000"/>
                  <a:headEnd/>
                  <a:tailEnd/>
                </a:ln>
                <a:effectLst/>
              </p:spPr>
              <p:txBody>
                <a:bodyPr wrap="none" anchor="ctr"/>
                <a:lstStyle/>
                <a:p>
                  <a:endParaRPr lang="en-US"/>
                </a:p>
              </p:txBody>
            </p:sp>
            <p:sp>
              <p:nvSpPr>
                <p:cNvPr id="430163" name="Rectangle 83"/>
                <p:cNvSpPr>
                  <a:spLocks noChangeArrowheads="1"/>
                </p:cNvSpPr>
                <p:nvPr/>
              </p:nvSpPr>
              <p:spPr bwMode="auto">
                <a:xfrm>
                  <a:off x="2863" y="3813"/>
                  <a:ext cx="50" cy="115"/>
                </a:xfrm>
                <a:prstGeom prst="rect">
                  <a:avLst/>
                </a:prstGeom>
                <a:solidFill>
                  <a:srgbClr val="868686"/>
                </a:solidFill>
                <a:ln w="12700">
                  <a:solidFill>
                    <a:schemeClr val="tx1"/>
                  </a:solidFill>
                  <a:miter lim="800000"/>
                  <a:headEnd/>
                  <a:tailEnd/>
                </a:ln>
                <a:effectLst/>
              </p:spPr>
              <p:txBody>
                <a:bodyPr wrap="none" anchor="ctr"/>
                <a:lstStyle/>
                <a:p>
                  <a:endParaRPr lang="en-US"/>
                </a:p>
              </p:txBody>
            </p:sp>
            <p:sp>
              <p:nvSpPr>
                <p:cNvPr id="430164" name="AutoShape 84"/>
                <p:cNvSpPr>
                  <a:spLocks noChangeArrowheads="1"/>
                </p:cNvSpPr>
                <p:nvPr/>
              </p:nvSpPr>
              <p:spPr bwMode="auto">
                <a:xfrm>
                  <a:off x="2935" y="3734"/>
                  <a:ext cx="157" cy="318"/>
                </a:xfrm>
                <a:prstGeom prst="cube">
                  <a:avLst>
                    <a:gd name="adj" fmla="val 24986"/>
                  </a:avLst>
                </a:prstGeom>
                <a:solidFill>
                  <a:schemeClr val="folHlink"/>
                </a:solidFill>
                <a:ln w="12700">
                  <a:solidFill>
                    <a:schemeClr val="tx1"/>
                  </a:solidFill>
                  <a:miter lim="800000"/>
                  <a:headEnd/>
                  <a:tailEnd/>
                </a:ln>
                <a:effectLst/>
              </p:spPr>
              <p:txBody>
                <a:bodyPr wrap="none" anchor="ctr"/>
                <a:lstStyle/>
                <a:p>
                  <a:endParaRPr lang="en-US"/>
                </a:p>
              </p:txBody>
            </p:sp>
            <p:sp>
              <p:nvSpPr>
                <p:cNvPr id="430165" name="Rectangle 85"/>
                <p:cNvSpPr>
                  <a:spLocks noChangeArrowheads="1"/>
                </p:cNvSpPr>
                <p:nvPr/>
              </p:nvSpPr>
              <p:spPr bwMode="auto">
                <a:xfrm>
                  <a:off x="2982" y="3813"/>
                  <a:ext cx="47" cy="115"/>
                </a:xfrm>
                <a:prstGeom prst="rect">
                  <a:avLst/>
                </a:prstGeom>
                <a:solidFill>
                  <a:srgbClr val="868686"/>
                </a:solidFill>
                <a:ln w="12700">
                  <a:solidFill>
                    <a:schemeClr val="tx1"/>
                  </a:solidFill>
                  <a:miter lim="800000"/>
                  <a:headEnd/>
                  <a:tailEnd/>
                </a:ln>
                <a:effectLst/>
              </p:spPr>
              <p:txBody>
                <a:bodyPr wrap="none" anchor="ctr"/>
                <a:lstStyle/>
                <a:p>
                  <a:endParaRPr lang="en-US"/>
                </a:p>
              </p:txBody>
            </p:sp>
          </p:grpSp>
        </p:grpSp>
        <p:sp>
          <p:nvSpPr>
            <p:cNvPr id="430166" name="Line 86"/>
            <p:cNvSpPr>
              <a:spLocks noChangeShapeType="1"/>
            </p:cNvSpPr>
            <p:nvPr/>
          </p:nvSpPr>
          <p:spPr bwMode="auto">
            <a:xfrm flipV="1">
              <a:off x="2928" y="2880"/>
              <a:ext cx="0" cy="240"/>
            </a:xfrm>
            <a:prstGeom prst="line">
              <a:avLst/>
            </a:prstGeom>
            <a:noFill/>
            <a:ln w="28575">
              <a:solidFill>
                <a:schemeClr val="accent2"/>
              </a:solidFill>
              <a:round/>
              <a:headEnd/>
              <a:tailEnd/>
            </a:ln>
            <a:effectLst/>
          </p:spPr>
          <p:txBody>
            <a:bodyPr wrap="none" anchor="ctr"/>
            <a:lstStyle/>
            <a:p>
              <a:endParaRPr lang="en-US"/>
            </a:p>
          </p:txBody>
        </p:sp>
        <p:sp>
          <p:nvSpPr>
            <p:cNvPr id="430167" name="Rectangle 87"/>
            <p:cNvSpPr>
              <a:spLocks noChangeArrowheads="1"/>
            </p:cNvSpPr>
            <p:nvPr/>
          </p:nvSpPr>
          <p:spPr bwMode="auto">
            <a:xfrm>
              <a:off x="624" y="2448"/>
              <a:ext cx="691" cy="173"/>
            </a:xfrm>
            <a:prstGeom prst="rect">
              <a:avLst/>
            </a:prstGeom>
            <a:noFill/>
            <a:ln w="9525">
              <a:noFill/>
              <a:prstDash val="dash"/>
              <a:miter lim="800000"/>
              <a:headEnd type="none" w="sm" len="lg"/>
              <a:tailEnd type="none" w="sm" len="lg"/>
            </a:ln>
            <a:effectLst/>
          </p:spPr>
          <p:txBody>
            <a:bodyPr wrap="none">
              <a:spAutoFit/>
            </a:bodyPr>
            <a:lstStyle/>
            <a:p>
              <a:pPr algn="l"/>
              <a:r>
                <a:rPr lang="en-US" sz="1200">
                  <a:solidFill>
                    <a:srgbClr val="FFFF66"/>
                  </a:solidFill>
                  <a:effectLst>
                    <a:outerShdw blurRad="38100" dist="38100" dir="2700000" algn="tl">
                      <a:srgbClr val="C0C0C0"/>
                    </a:outerShdw>
                  </a:effectLst>
                </a:rPr>
                <a:t>Ethernet LAN</a:t>
              </a:r>
              <a:endParaRPr lang="en-US" sz="900">
                <a:solidFill>
                  <a:srgbClr val="FFFF66"/>
                </a:solidFill>
                <a:effectLst>
                  <a:outerShdw blurRad="38100" dist="38100" dir="2700000" algn="tl">
                    <a:srgbClr val="C0C0C0"/>
                  </a:outerShdw>
                </a:effectLst>
              </a:endParaRPr>
            </a:p>
          </p:txBody>
        </p:sp>
        <p:sp>
          <p:nvSpPr>
            <p:cNvPr id="430168" name="Line 88"/>
            <p:cNvSpPr>
              <a:spLocks noChangeShapeType="1"/>
            </p:cNvSpPr>
            <p:nvPr/>
          </p:nvSpPr>
          <p:spPr bwMode="auto">
            <a:xfrm flipV="1">
              <a:off x="4608" y="2592"/>
              <a:ext cx="0" cy="288"/>
            </a:xfrm>
            <a:prstGeom prst="line">
              <a:avLst/>
            </a:prstGeom>
            <a:noFill/>
            <a:ln w="28575">
              <a:solidFill>
                <a:schemeClr val="accent2"/>
              </a:solidFill>
              <a:prstDash val="dash"/>
              <a:round/>
              <a:headEnd/>
              <a:tailEnd/>
            </a:ln>
            <a:effectLst/>
          </p:spPr>
          <p:txBody>
            <a:bodyPr wrap="none" anchor="ctr"/>
            <a:lstStyle/>
            <a:p>
              <a:endParaRPr lang="en-US"/>
            </a:p>
          </p:txBody>
        </p:sp>
        <p:sp>
          <p:nvSpPr>
            <p:cNvPr id="430169" name="Line 89"/>
            <p:cNvSpPr>
              <a:spLocks noChangeShapeType="1"/>
            </p:cNvSpPr>
            <p:nvPr/>
          </p:nvSpPr>
          <p:spPr bwMode="auto">
            <a:xfrm flipH="1" flipV="1">
              <a:off x="4368" y="2592"/>
              <a:ext cx="480" cy="0"/>
            </a:xfrm>
            <a:prstGeom prst="line">
              <a:avLst/>
            </a:prstGeom>
            <a:noFill/>
            <a:ln w="28575">
              <a:solidFill>
                <a:schemeClr val="accent2"/>
              </a:solidFill>
              <a:prstDash val="dash"/>
              <a:round/>
              <a:headEnd/>
              <a:tailEnd/>
            </a:ln>
            <a:effectLst/>
          </p:spPr>
          <p:txBody>
            <a:bodyPr wrap="none" anchor="ctr"/>
            <a:lstStyle/>
            <a:p>
              <a:endParaRPr lang="en-US"/>
            </a:p>
          </p:txBody>
        </p:sp>
      </p:grpSp>
      <p:grpSp>
        <p:nvGrpSpPr>
          <p:cNvPr id="26" name="Group 90"/>
          <p:cNvGrpSpPr>
            <a:grpSpLocks/>
          </p:cNvGrpSpPr>
          <p:nvPr/>
        </p:nvGrpSpPr>
        <p:grpSpPr bwMode="auto">
          <a:xfrm>
            <a:off x="325438" y="1676400"/>
            <a:ext cx="8818562" cy="2438400"/>
            <a:chOff x="144" y="1056"/>
            <a:chExt cx="5555" cy="1536"/>
          </a:xfrm>
        </p:grpSpPr>
        <p:sp>
          <p:nvSpPr>
            <p:cNvPr id="430171" name="Line 91"/>
            <p:cNvSpPr>
              <a:spLocks noChangeShapeType="1"/>
            </p:cNvSpPr>
            <p:nvPr/>
          </p:nvSpPr>
          <p:spPr bwMode="auto">
            <a:xfrm>
              <a:off x="2976" y="1214"/>
              <a:ext cx="2592" cy="0"/>
            </a:xfrm>
            <a:prstGeom prst="line">
              <a:avLst/>
            </a:prstGeom>
            <a:noFill/>
            <a:ln w="28575">
              <a:solidFill>
                <a:schemeClr val="accent2"/>
              </a:solidFill>
              <a:prstDash val="dash"/>
              <a:round/>
              <a:headEnd/>
              <a:tailEnd/>
            </a:ln>
            <a:effectLst/>
          </p:spPr>
          <p:txBody>
            <a:bodyPr wrap="none" anchor="ctr"/>
            <a:lstStyle/>
            <a:p>
              <a:endParaRPr lang="en-US"/>
            </a:p>
          </p:txBody>
        </p:sp>
        <p:sp>
          <p:nvSpPr>
            <p:cNvPr id="430172" name="Rectangle 92"/>
            <p:cNvSpPr>
              <a:spLocks noChangeArrowheads="1"/>
            </p:cNvSpPr>
            <p:nvPr/>
          </p:nvSpPr>
          <p:spPr bwMode="auto">
            <a:xfrm>
              <a:off x="3648" y="1056"/>
              <a:ext cx="835" cy="173"/>
            </a:xfrm>
            <a:prstGeom prst="rect">
              <a:avLst/>
            </a:prstGeom>
            <a:noFill/>
            <a:ln w="9525">
              <a:noFill/>
              <a:prstDash val="dash"/>
              <a:miter lim="800000"/>
              <a:headEnd type="none" w="sm" len="lg"/>
              <a:tailEnd type="none" w="sm" len="lg"/>
            </a:ln>
            <a:effectLst/>
          </p:spPr>
          <p:txBody>
            <a:bodyPr wrap="none">
              <a:spAutoFit/>
            </a:bodyPr>
            <a:lstStyle/>
            <a:p>
              <a:pPr algn="l"/>
              <a:r>
                <a:rPr lang="en-US" sz="1200">
                  <a:solidFill>
                    <a:srgbClr val="FFFF66"/>
                  </a:solidFill>
                  <a:effectLst>
                    <a:outerShdw blurRad="38100" dist="38100" dir="2700000" algn="tl">
                      <a:srgbClr val="C0C0C0"/>
                    </a:outerShdw>
                  </a:effectLst>
                </a:rPr>
                <a:t>World Wide Web</a:t>
              </a:r>
              <a:endParaRPr lang="en-US" sz="900">
                <a:solidFill>
                  <a:srgbClr val="FFFF66"/>
                </a:solidFill>
                <a:effectLst>
                  <a:outerShdw blurRad="38100" dist="38100" dir="2700000" algn="tl">
                    <a:srgbClr val="C0C0C0"/>
                  </a:outerShdw>
                </a:effectLst>
              </a:endParaRPr>
            </a:p>
          </p:txBody>
        </p:sp>
        <p:sp>
          <p:nvSpPr>
            <p:cNvPr id="430173" name="Line 93"/>
            <p:cNvSpPr>
              <a:spLocks noChangeShapeType="1"/>
            </p:cNvSpPr>
            <p:nvPr/>
          </p:nvSpPr>
          <p:spPr bwMode="auto">
            <a:xfrm>
              <a:off x="4848" y="1200"/>
              <a:ext cx="0" cy="432"/>
            </a:xfrm>
            <a:prstGeom prst="line">
              <a:avLst/>
            </a:prstGeom>
            <a:noFill/>
            <a:ln w="28575">
              <a:solidFill>
                <a:schemeClr val="accent2"/>
              </a:solidFill>
              <a:prstDash val="dash"/>
              <a:round/>
              <a:headEnd/>
              <a:tailEnd/>
            </a:ln>
            <a:effectLst/>
          </p:spPr>
          <p:txBody>
            <a:bodyPr wrap="none" anchor="ctr"/>
            <a:lstStyle/>
            <a:p>
              <a:endParaRPr lang="en-US"/>
            </a:p>
          </p:txBody>
        </p:sp>
        <p:sp>
          <p:nvSpPr>
            <p:cNvPr id="430174" name="Line 94"/>
            <p:cNvSpPr>
              <a:spLocks noChangeShapeType="1"/>
            </p:cNvSpPr>
            <p:nvPr/>
          </p:nvSpPr>
          <p:spPr bwMode="auto">
            <a:xfrm>
              <a:off x="5376" y="1200"/>
              <a:ext cx="0" cy="384"/>
            </a:xfrm>
            <a:prstGeom prst="line">
              <a:avLst/>
            </a:prstGeom>
            <a:noFill/>
            <a:ln w="28575">
              <a:solidFill>
                <a:schemeClr val="accent2"/>
              </a:solidFill>
              <a:prstDash val="dash"/>
              <a:round/>
              <a:headEnd/>
              <a:tailEnd/>
            </a:ln>
            <a:effectLst/>
          </p:spPr>
          <p:txBody>
            <a:bodyPr wrap="none" anchor="ctr"/>
            <a:lstStyle/>
            <a:p>
              <a:endParaRPr lang="en-US"/>
            </a:p>
          </p:txBody>
        </p:sp>
        <p:grpSp>
          <p:nvGrpSpPr>
            <p:cNvPr id="27" name="Group 95"/>
            <p:cNvGrpSpPr>
              <a:grpSpLocks/>
            </p:cNvGrpSpPr>
            <p:nvPr/>
          </p:nvGrpSpPr>
          <p:grpSpPr bwMode="auto">
            <a:xfrm>
              <a:off x="144" y="1344"/>
              <a:ext cx="5555" cy="1248"/>
              <a:chOff x="144" y="1344"/>
              <a:chExt cx="5555" cy="1248"/>
            </a:xfrm>
          </p:grpSpPr>
          <p:sp>
            <p:nvSpPr>
              <p:cNvPr id="430176" name="Rectangle 96"/>
              <p:cNvSpPr>
                <a:spLocks noChangeArrowheads="1"/>
              </p:cNvSpPr>
              <p:nvPr/>
            </p:nvSpPr>
            <p:spPr bwMode="auto">
              <a:xfrm>
                <a:off x="912" y="1536"/>
                <a:ext cx="816" cy="768"/>
              </a:xfrm>
              <a:prstGeom prst="rect">
                <a:avLst/>
              </a:prstGeom>
              <a:noFill/>
              <a:ln w="28575" cap="rnd">
                <a:solidFill>
                  <a:schemeClr val="tx1"/>
                </a:solidFill>
                <a:prstDash val="sysDot"/>
                <a:miter lim="800000"/>
                <a:headEnd type="none" w="sm" len="lg"/>
                <a:tailEnd type="none" w="sm" len="lg"/>
              </a:ln>
              <a:effectLst/>
            </p:spPr>
            <p:txBody>
              <a:bodyPr wrap="none" anchor="ctr"/>
              <a:lstStyle/>
              <a:p>
                <a:endParaRPr lang="en-US"/>
              </a:p>
            </p:txBody>
          </p:sp>
          <p:sp>
            <p:nvSpPr>
              <p:cNvPr id="430177" name="Rectangle 97"/>
              <p:cNvSpPr>
                <a:spLocks noChangeArrowheads="1"/>
              </p:cNvSpPr>
              <p:nvPr/>
            </p:nvSpPr>
            <p:spPr bwMode="auto">
              <a:xfrm>
                <a:off x="2928" y="1536"/>
                <a:ext cx="2688" cy="768"/>
              </a:xfrm>
              <a:prstGeom prst="rect">
                <a:avLst/>
              </a:prstGeom>
              <a:noFill/>
              <a:ln w="28575" cap="rnd">
                <a:solidFill>
                  <a:schemeClr val="tx1"/>
                </a:solidFill>
                <a:prstDash val="sysDot"/>
                <a:miter lim="800000"/>
                <a:headEnd type="none" w="sm" len="lg"/>
                <a:tailEnd type="none" w="sm" len="lg"/>
              </a:ln>
              <a:effectLst/>
            </p:spPr>
            <p:txBody>
              <a:bodyPr wrap="none" anchor="ctr"/>
              <a:lstStyle/>
              <a:p>
                <a:endParaRPr lang="en-US"/>
              </a:p>
            </p:txBody>
          </p:sp>
          <p:sp>
            <p:nvSpPr>
              <p:cNvPr id="430178" name="Rectangle 98"/>
              <p:cNvSpPr>
                <a:spLocks noChangeArrowheads="1"/>
              </p:cNvSpPr>
              <p:nvPr/>
            </p:nvSpPr>
            <p:spPr bwMode="auto">
              <a:xfrm>
                <a:off x="144" y="1680"/>
                <a:ext cx="801" cy="326"/>
              </a:xfrm>
              <a:prstGeom prst="rect">
                <a:avLst/>
              </a:prstGeom>
              <a:noFill/>
              <a:ln w="9525">
                <a:noFill/>
                <a:prstDash val="dash"/>
                <a:miter lim="800000"/>
                <a:headEnd type="none" w="sm" len="lg"/>
                <a:tailEnd type="none" w="sm" len="lg"/>
              </a:ln>
              <a:effectLst/>
            </p:spPr>
            <p:txBody>
              <a:bodyPr>
                <a:spAutoFit/>
              </a:bodyPr>
              <a:lstStyle/>
              <a:p>
                <a:r>
                  <a:rPr lang="en-US" sz="1400" b="1" i="1">
                    <a:solidFill>
                      <a:srgbClr val="FFFF66"/>
                    </a:solidFill>
                  </a:rPr>
                  <a:t>Control and Application</a:t>
                </a:r>
              </a:p>
            </p:txBody>
          </p:sp>
          <p:sp>
            <p:nvSpPr>
              <p:cNvPr id="430179" name="Line 99"/>
              <p:cNvSpPr>
                <a:spLocks noChangeShapeType="1"/>
              </p:cNvSpPr>
              <p:nvPr/>
            </p:nvSpPr>
            <p:spPr bwMode="auto">
              <a:xfrm flipV="1">
                <a:off x="2544" y="1920"/>
                <a:ext cx="0" cy="672"/>
              </a:xfrm>
              <a:prstGeom prst="line">
                <a:avLst/>
              </a:prstGeom>
              <a:noFill/>
              <a:ln w="28575">
                <a:solidFill>
                  <a:schemeClr val="accent2"/>
                </a:solidFill>
                <a:round/>
                <a:headEnd/>
                <a:tailEnd/>
              </a:ln>
              <a:effectLst/>
            </p:spPr>
            <p:txBody>
              <a:bodyPr wrap="none" anchor="ctr"/>
              <a:lstStyle/>
              <a:p>
                <a:endParaRPr lang="en-US"/>
              </a:p>
            </p:txBody>
          </p:sp>
          <p:sp>
            <p:nvSpPr>
              <p:cNvPr id="430180" name="Line 100"/>
              <p:cNvSpPr>
                <a:spLocks noChangeShapeType="1"/>
              </p:cNvSpPr>
              <p:nvPr/>
            </p:nvSpPr>
            <p:spPr bwMode="auto">
              <a:xfrm flipV="1">
                <a:off x="4272" y="1968"/>
                <a:ext cx="0" cy="624"/>
              </a:xfrm>
              <a:prstGeom prst="line">
                <a:avLst/>
              </a:prstGeom>
              <a:noFill/>
              <a:ln w="28575">
                <a:solidFill>
                  <a:schemeClr val="accent2"/>
                </a:solidFill>
                <a:round/>
                <a:headEnd/>
                <a:tailEnd/>
              </a:ln>
              <a:effectLst/>
            </p:spPr>
            <p:txBody>
              <a:bodyPr wrap="none" anchor="ctr"/>
              <a:lstStyle/>
              <a:p>
                <a:endParaRPr lang="en-US"/>
              </a:p>
            </p:txBody>
          </p:sp>
          <p:sp>
            <p:nvSpPr>
              <p:cNvPr id="430181" name="Line 101"/>
              <p:cNvSpPr>
                <a:spLocks noChangeShapeType="1"/>
              </p:cNvSpPr>
              <p:nvPr/>
            </p:nvSpPr>
            <p:spPr bwMode="auto">
              <a:xfrm flipV="1">
                <a:off x="2064" y="1968"/>
                <a:ext cx="0" cy="624"/>
              </a:xfrm>
              <a:prstGeom prst="line">
                <a:avLst/>
              </a:prstGeom>
              <a:noFill/>
              <a:ln w="28575">
                <a:solidFill>
                  <a:schemeClr val="accent2"/>
                </a:solidFill>
                <a:round/>
                <a:headEnd/>
                <a:tailEnd/>
              </a:ln>
              <a:effectLst/>
            </p:spPr>
            <p:txBody>
              <a:bodyPr wrap="none" anchor="ctr"/>
              <a:lstStyle/>
              <a:p>
                <a:endParaRPr lang="en-US"/>
              </a:p>
            </p:txBody>
          </p:sp>
          <p:sp>
            <p:nvSpPr>
              <p:cNvPr id="430182" name="Line 102"/>
              <p:cNvSpPr>
                <a:spLocks noChangeShapeType="1"/>
              </p:cNvSpPr>
              <p:nvPr/>
            </p:nvSpPr>
            <p:spPr bwMode="auto">
              <a:xfrm flipV="1">
                <a:off x="1344" y="1968"/>
                <a:ext cx="0" cy="624"/>
              </a:xfrm>
              <a:prstGeom prst="line">
                <a:avLst/>
              </a:prstGeom>
              <a:noFill/>
              <a:ln w="28575">
                <a:solidFill>
                  <a:schemeClr val="accent2"/>
                </a:solidFill>
                <a:round/>
                <a:headEnd/>
                <a:tailEnd/>
              </a:ln>
              <a:effectLst/>
            </p:spPr>
            <p:txBody>
              <a:bodyPr wrap="none" anchor="ctr"/>
              <a:lstStyle/>
              <a:p>
                <a:endParaRPr lang="en-US"/>
              </a:p>
            </p:txBody>
          </p:sp>
          <p:sp>
            <p:nvSpPr>
              <p:cNvPr id="430183" name="Line 103"/>
              <p:cNvSpPr>
                <a:spLocks noChangeShapeType="1"/>
              </p:cNvSpPr>
              <p:nvPr/>
            </p:nvSpPr>
            <p:spPr bwMode="auto">
              <a:xfrm flipV="1">
                <a:off x="3216" y="1920"/>
                <a:ext cx="0" cy="672"/>
              </a:xfrm>
              <a:prstGeom prst="line">
                <a:avLst/>
              </a:prstGeom>
              <a:noFill/>
              <a:ln w="28575">
                <a:solidFill>
                  <a:schemeClr val="accent2"/>
                </a:solidFill>
                <a:round/>
                <a:headEnd/>
                <a:tailEnd/>
              </a:ln>
              <a:effectLst/>
            </p:spPr>
            <p:txBody>
              <a:bodyPr wrap="none" anchor="ctr"/>
              <a:lstStyle/>
              <a:p>
                <a:endParaRPr lang="en-US"/>
              </a:p>
            </p:txBody>
          </p:sp>
          <p:sp>
            <p:nvSpPr>
              <p:cNvPr id="430184" name="Line 104"/>
              <p:cNvSpPr>
                <a:spLocks noChangeShapeType="1"/>
              </p:cNvSpPr>
              <p:nvPr/>
            </p:nvSpPr>
            <p:spPr bwMode="auto">
              <a:xfrm flipV="1">
                <a:off x="3792" y="1968"/>
                <a:ext cx="0" cy="624"/>
              </a:xfrm>
              <a:prstGeom prst="line">
                <a:avLst/>
              </a:prstGeom>
              <a:noFill/>
              <a:ln w="28575">
                <a:solidFill>
                  <a:schemeClr val="accent2"/>
                </a:solidFill>
                <a:round/>
                <a:headEnd/>
                <a:tailEnd/>
              </a:ln>
              <a:effectLst/>
            </p:spPr>
            <p:txBody>
              <a:bodyPr wrap="none" anchor="ctr"/>
              <a:lstStyle/>
              <a:p>
                <a:endParaRPr lang="en-US"/>
              </a:p>
            </p:txBody>
          </p:sp>
          <p:sp>
            <p:nvSpPr>
              <p:cNvPr id="430185" name="Rectangle 105"/>
              <p:cNvSpPr>
                <a:spLocks noChangeArrowheads="1"/>
              </p:cNvSpPr>
              <p:nvPr/>
            </p:nvSpPr>
            <p:spPr bwMode="auto">
              <a:xfrm>
                <a:off x="5088" y="1968"/>
                <a:ext cx="611" cy="288"/>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Efficiency Monitoring</a:t>
                </a:r>
              </a:p>
            </p:txBody>
          </p:sp>
          <p:graphicFrame>
            <p:nvGraphicFramePr>
              <p:cNvPr id="430186" name="Object 106"/>
              <p:cNvGraphicFramePr>
                <a:graphicFrameLocks noChangeAspect="1"/>
              </p:cNvGraphicFramePr>
              <p:nvPr/>
            </p:nvGraphicFramePr>
            <p:xfrm>
              <a:off x="1152" y="1584"/>
              <a:ext cx="373" cy="384"/>
            </p:xfrm>
            <a:graphic>
              <a:graphicData uri="http://schemas.openxmlformats.org/presentationml/2006/ole">
                <p:oleObj spid="_x0000_s6147" name="Photo Editor Photo" r:id="rId14" imgW="952633" imgH="980952" progId="">
                  <p:embed/>
                </p:oleObj>
              </a:graphicData>
            </a:graphic>
          </p:graphicFrame>
          <p:graphicFrame>
            <p:nvGraphicFramePr>
              <p:cNvPr id="430187" name="Object 107"/>
              <p:cNvGraphicFramePr>
                <a:graphicFrameLocks noChangeAspect="1"/>
              </p:cNvGraphicFramePr>
              <p:nvPr/>
            </p:nvGraphicFramePr>
            <p:xfrm>
              <a:off x="3035" y="1584"/>
              <a:ext cx="373" cy="384"/>
            </p:xfrm>
            <a:graphic>
              <a:graphicData uri="http://schemas.openxmlformats.org/presentationml/2006/ole">
                <p:oleObj spid="_x0000_s6148" name="Photo Editor Photo" r:id="rId15" imgW="952633" imgH="980952" progId="">
                  <p:embed/>
                </p:oleObj>
              </a:graphicData>
            </a:graphic>
          </p:graphicFrame>
          <p:graphicFrame>
            <p:nvGraphicFramePr>
              <p:cNvPr id="430188" name="Object 108"/>
              <p:cNvGraphicFramePr>
                <a:graphicFrameLocks noChangeAspect="1"/>
              </p:cNvGraphicFramePr>
              <p:nvPr/>
            </p:nvGraphicFramePr>
            <p:xfrm>
              <a:off x="5184" y="1584"/>
              <a:ext cx="373" cy="384"/>
            </p:xfrm>
            <a:graphic>
              <a:graphicData uri="http://schemas.openxmlformats.org/presentationml/2006/ole">
                <p:oleObj spid="_x0000_s6149" name="Photo Editor Photo" r:id="rId16" imgW="952633" imgH="980952" progId="">
                  <p:embed/>
                </p:oleObj>
              </a:graphicData>
            </a:graphic>
          </p:graphicFrame>
          <p:sp>
            <p:nvSpPr>
              <p:cNvPr id="430189" name="Rectangle 109"/>
              <p:cNvSpPr>
                <a:spLocks noChangeArrowheads="1"/>
              </p:cNvSpPr>
              <p:nvPr/>
            </p:nvSpPr>
            <p:spPr bwMode="auto">
              <a:xfrm>
                <a:off x="3408" y="1968"/>
                <a:ext cx="701" cy="288"/>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Device Management</a:t>
                </a:r>
              </a:p>
            </p:txBody>
          </p:sp>
          <p:graphicFrame>
            <p:nvGraphicFramePr>
              <p:cNvPr id="430190" name="Object 110"/>
              <p:cNvGraphicFramePr>
                <a:graphicFrameLocks noChangeAspect="1"/>
              </p:cNvGraphicFramePr>
              <p:nvPr/>
            </p:nvGraphicFramePr>
            <p:xfrm>
              <a:off x="3600" y="1584"/>
              <a:ext cx="373" cy="384"/>
            </p:xfrm>
            <a:graphic>
              <a:graphicData uri="http://schemas.openxmlformats.org/presentationml/2006/ole">
                <p:oleObj spid="_x0000_s6150" name="Photo Editor Photo" r:id="rId17" imgW="952633" imgH="980952" progId="">
                  <p:embed/>
                </p:oleObj>
              </a:graphicData>
            </a:graphic>
          </p:graphicFrame>
          <p:sp>
            <p:nvSpPr>
              <p:cNvPr id="430191" name="Rectangle 111"/>
              <p:cNvSpPr>
                <a:spLocks noChangeArrowheads="1"/>
              </p:cNvSpPr>
              <p:nvPr/>
            </p:nvSpPr>
            <p:spPr bwMode="auto">
              <a:xfrm>
                <a:off x="2880" y="1968"/>
                <a:ext cx="653" cy="173"/>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CMMS</a:t>
                </a:r>
              </a:p>
            </p:txBody>
          </p:sp>
          <p:graphicFrame>
            <p:nvGraphicFramePr>
              <p:cNvPr id="430192" name="Object 112"/>
              <p:cNvGraphicFramePr>
                <a:graphicFrameLocks noChangeAspect="1"/>
              </p:cNvGraphicFramePr>
              <p:nvPr/>
            </p:nvGraphicFramePr>
            <p:xfrm>
              <a:off x="1883" y="1584"/>
              <a:ext cx="373" cy="384"/>
            </p:xfrm>
            <a:graphic>
              <a:graphicData uri="http://schemas.openxmlformats.org/presentationml/2006/ole">
                <p:oleObj spid="_x0000_s6151" name="Photo Editor Photo" r:id="rId18" imgW="952633" imgH="980952" progId="">
                  <p:embed/>
                </p:oleObj>
              </a:graphicData>
            </a:graphic>
          </p:graphicFrame>
          <p:graphicFrame>
            <p:nvGraphicFramePr>
              <p:cNvPr id="430193" name="Object 113"/>
              <p:cNvGraphicFramePr>
                <a:graphicFrameLocks noChangeAspect="1"/>
              </p:cNvGraphicFramePr>
              <p:nvPr/>
            </p:nvGraphicFramePr>
            <p:xfrm>
              <a:off x="2363" y="1584"/>
              <a:ext cx="373" cy="384"/>
            </p:xfrm>
            <a:graphic>
              <a:graphicData uri="http://schemas.openxmlformats.org/presentationml/2006/ole">
                <p:oleObj spid="_x0000_s6152" name="Photo Editor Photo" r:id="rId19" imgW="952633" imgH="980952" progId="">
                  <p:embed/>
                </p:oleObj>
              </a:graphicData>
            </a:graphic>
          </p:graphicFrame>
          <p:sp>
            <p:nvSpPr>
              <p:cNvPr id="430194" name="Rectangle 114"/>
              <p:cNvSpPr>
                <a:spLocks noChangeArrowheads="1"/>
              </p:cNvSpPr>
              <p:nvPr/>
            </p:nvSpPr>
            <p:spPr bwMode="auto">
              <a:xfrm>
                <a:off x="1728" y="2016"/>
                <a:ext cx="653" cy="173"/>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Process</a:t>
                </a:r>
              </a:p>
            </p:txBody>
          </p:sp>
          <p:sp>
            <p:nvSpPr>
              <p:cNvPr id="430195" name="Rectangle 115"/>
              <p:cNvSpPr>
                <a:spLocks noChangeArrowheads="1"/>
              </p:cNvSpPr>
              <p:nvPr/>
            </p:nvSpPr>
            <p:spPr bwMode="auto">
              <a:xfrm>
                <a:off x="2304" y="1968"/>
                <a:ext cx="528" cy="288"/>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Decision Support</a:t>
                </a:r>
              </a:p>
            </p:txBody>
          </p:sp>
          <p:sp>
            <p:nvSpPr>
              <p:cNvPr id="430196" name="Rectangle 116"/>
              <p:cNvSpPr>
                <a:spLocks noChangeArrowheads="1"/>
              </p:cNvSpPr>
              <p:nvPr/>
            </p:nvSpPr>
            <p:spPr bwMode="auto">
              <a:xfrm>
                <a:off x="816" y="1344"/>
                <a:ext cx="989" cy="173"/>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Operation</a:t>
                </a:r>
              </a:p>
            </p:txBody>
          </p:sp>
          <p:pic>
            <p:nvPicPr>
              <p:cNvPr id="430197" name="Picture 117"/>
              <p:cNvPicPr>
                <a:picLocks noChangeAspect="1" noChangeArrowheads="1"/>
              </p:cNvPicPr>
              <p:nvPr/>
            </p:nvPicPr>
            <p:blipFill>
              <a:blip r:embed="rId20" cstate="print"/>
              <a:srcRect/>
              <a:stretch>
                <a:fillRect/>
              </a:stretch>
            </p:blipFill>
            <p:spPr bwMode="auto">
              <a:xfrm>
                <a:off x="3648" y="1632"/>
                <a:ext cx="294" cy="240"/>
              </a:xfrm>
              <a:prstGeom prst="rect">
                <a:avLst/>
              </a:prstGeom>
              <a:noFill/>
              <a:ln w="38100">
                <a:noFill/>
                <a:miter lim="800000"/>
                <a:headEnd/>
                <a:tailEnd type="none" w="sm" len="sm"/>
              </a:ln>
              <a:effectLst/>
            </p:spPr>
          </p:pic>
          <p:grpSp>
            <p:nvGrpSpPr>
              <p:cNvPr id="28" name="Group 118"/>
              <p:cNvGrpSpPr>
                <a:grpSpLocks/>
              </p:cNvGrpSpPr>
              <p:nvPr/>
            </p:nvGrpSpPr>
            <p:grpSpPr bwMode="auto">
              <a:xfrm>
                <a:off x="1008" y="1632"/>
                <a:ext cx="624" cy="240"/>
                <a:chOff x="1728" y="144"/>
                <a:chExt cx="672" cy="288"/>
              </a:xfrm>
            </p:grpSpPr>
            <p:sp>
              <p:nvSpPr>
                <p:cNvPr id="430199" name="Rectangle 119"/>
                <p:cNvSpPr>
                  <a:spLocks noChangeArrowheads="1"/>
                </p:cNvSpPr>
                <p:nvPr/>
              </p:nvSpPr>
              <p:spPr bwMode="auto">
                <a:xfrm>
                  <a:off x="1728" y="144"/>
                  <a:ext cx="672" cy="288"/>
                </a:xfrm>
                <a:prstGeom prst="rect">
                  <a:avLst/>
                </a:prstGeom>
                <a:solidFill>
                  <a:srgbClr val="FFCC00"/>
                </a:solidFill>
                <a:ln w="9525">
                  <a:noFill/>
                  <a:miter lim="800000"/>
                  <a:headEnd/>
                  <a:tailEnd/>
                </a:ln>
                <a:effectLst/>
              </p:spPr>
              <p:txBody>
                <a:bodyPr wrap="none" anchor="ctr"/>
                <a:lstStyle/>
                <a:p>
                  <a:endParaRPr lang="en-US"/>
                </a:p>
              </p:txBody>
            </p:sp>
            <p:grpSp>
              <p:nvGrpSpPr>
                <p:cNvPr id="29" name="Group 120"/>
                <p:cNvGrpSpPr>
                  <a:grpSpLocks/>
                </p:cNvGrpSpPr>
                <p:nvPr/>
              </p:nvGrpSpPr>
              <p:grpSpPr bwMode="auto">
                <a:xfrm>
                  <a:off x="1776" y="192"/>
                  <a:ext cx="576" cy="192"/>
                  <a:chOff x="432" y="816"/>
                  <a:chExt cx="4741" cy="553"/>
                </a:xfrm>
              </p:grpSpPr>
              <p:sp>
                <p:nvSpPr>
                  <p:cNvPr id="430201" name="Freeform 121"/>
                  <p:cNvSpPr>
                    <a:spLocks/>
                  </p:cNvSpPr>
                  <p:nvPr/>
                </p:nvSpPr>
                <p:spPr bwMode="auto">
                  <a:xfrm>
                    <a:off x="4336" y="823"/>
                    <a:ext cx="837" cy="540"/>
                  </a:xfrm>
                  <a:custGeom>
                    <a:avLst/>
                    <a:gdLst/>
                    <a:ahLst/>
                    <a:cxnLst>
                      <a:cxn ang="0">
                        <a:pos x="1654" y="0"/>
                      </a:cxn>
                      <a:cxn ang="0">
                        <a:pos x="1477" y="0"/>
                      </a:cxn>
                      <a:cxn ang="0">
                        <a:pos x="1456" y="0"/>
                      </a:cxn>
                      <a:cxn ang="0">
                        <a:pos x="1456" y="19"/>
                      </a:cxn>
                      <a:cxn ang="0">
                        <a:pos x="1456" y="894"/>
                      </a:cxn>
                      <a:cxn ang="0">
                        <a:pos x="296" y="4"/>
                      </a:cxn>
                      <a:cxn ang="0">
                        <a:pos x="290" y="0"/>
                      </a:cxn>
                      <a:cxn ang="0">
                        <a:pos x="285" y="0"/>
                      </a:cxn>
                      <a:cxn ang="0">
                        <a:pos x="21" y="0"/>
                      </a:cxn>
                      <a:cxn ang="0">
                        <a:pos x="0" y="0"/>
                      </a:cxn>
                      <a:cxn ang="0">
                        <a:pos x="0" y="19"/>
                      </a:cxn>
                      <a:cxn ang="0">
                        <a:pos x="0" y="1060"/>
                      </a:cxn>
                      <a:cxn ang="0">
                        <a:pos x="0" y="1081"/>
                      </a:cxn>
                      <a:cxn ang="0">
                        <a:pos x="21" y="1081"/>
                      </a:cxn>
                      <a:cxn ang="0">
                        <a:pos x="197" y="1081"/>
                      </a:cxn>
                      <a:cxn ang="0">
                        <a:pos x="218" y="1081"/>
                      </a:cxn>
                      <a:cxn ang="0">
                        <a:pos x="218" y="1060"/>
                      </a:cxn>
                      <a:cxn ang="0">
                        <a:pos x="218" y="187"/>
                      </a:cxn>
                      <a:cxn ang="0">
                        <a:pos x="1378" y="1076"/>
                      </a:cxn>
                      <a:cxn ang="0">
                        <a:pos x="1384" y="1081"/>
                      </a:cxn>
                      <a:cxn ang="0">
                        <a:pos x="1390" y="1081"/>
                      </a:cxn>
                      <a:cxn ang="0">
                        <a:pos x="1654" y="1081"/>
                      </a:cxn>
                      <a:cxn ang="0">
                        <a:pos x="1673" y="1081"/>
                      </a:cxn>
                      <a:cxn ang="0">
                        <a:pos x="1673" y="1060"/>
                      </a:cxn>
                      <a:cxn ang="0">
                        <a:pos x="1673" y="19"/>
                      </a:cxn>
                      <a:cxn ang="0">
                        <a:pos x="1673" y="0"/>
                      </a:cxn>
                      <a:cxn ang="0">
                        <a:pos x="1654" y="0"/>
                      </a:cxn>
                      <a:cxn ang="0">
                        <a:pos x="1654" y="0"/>
                      </a:cxn>
                    </a:cxnLst>
                    <a:rect l="0" t="0" r="r" b="b"/>
                    <a:pathLst>
                      <a:path w="1673" h="1081">
                        <a:moveTo>
                          <a:pt x="1654" y="0"/>
                        </a:moveTo>
                        <a:lnTo>
                          <a:pt x="1477" y="0"/>
                        </a:lnTo>
                        <a:lnTo>
                          <a:pt x="1456" y="0"/>
                        </a:lnTo>
                        <a:lnTo>
                          <a:pt x="1456" y="19"/>
                        </a:lnTo>
                        <a:lnTo>
                          <a:pt x="1456" y="894"/>
                        </a:lnTo>
                        <a:lnTo>
                          <a:pt x="296" y="4"/>
                        </a:lnTo>
                        <a:lnTo>
                          <a:pt x="290" y="0"/>
                        </a:lnTo>
                        <a:lnTo>
                          <a:pt x="285" y="0"/>
                        </a:lnTo>
                        <a:lnTo>
                          <a:pt x="21" y="0"/>
                        </a:lnTo>
                        <a:lnTo>
                          <a:pt x="0" y="0"/>
                        </a:lnTo>
                        <a:lnTo>
                          <a:pt x="0" y="19"/>
                        </a:lnTo>
                        <a:lnTo>
                          <a:pt x="0" y="1060"/>
                        </a:lnTo>
                        <a:lnTo>
                          <a:pt x="0" y="1081"/>
                        </a:lnTo>
                        <a:lnTo>
                          <a:pt x="21" y="1081"/>
                        </a:lnTo>
                        <a:lnTo>
                          <a:pt x="197" y="1081"/>
                        </a:lnTo>
                        <a:lnTo>
                          <a:pt x="218" y="1081"/>
                        </a:lnTo>
                        <a:lnTo>
                          <a:pt x="218" y="1060"/>
                        </a:lnTo>
                        <a:lnTo>
                          <a:pt x="218" y="187"/>
                        </a:lnTo>
                        <a:lnTo>
                          <a:pt x="1378" y="1076"/>
                        </a:lnTo>
                        <a:lnTo>
                          <a:pt x="1384" y="1081"/>
                        </a:lnTo>
                        <a:lnTo>
                          <a:pt x="1390" y="1081"/>
                        </a:lnTo>
                        <a:lnTo>
                          <a:pt x="1654" y="1081"/>
                        </a:lnTo>
                        <a:lnTo>
                          <a:pt x="1673" y="1081"/>
                        </a:lnTo>
                        <a:lnTo>
                          <a:pt x="1673" y="1060"/>
                        </a:lnTo>
                        <a:lnTo>
                          <a:pt x="1673" y="19"/>
                        </a:lnTo>
                        <a:lnTo>
                          <a:pt x="1673" y="0"/>
                        </a:lnTo>
                        <a:lnTo>
                          <a:pt x="1654" y="0"/>
                        </a:lnTo>
                        <a:lnTo>
                          <a:pt x="1654" y="0"/>
                        </a:lnTo>
                        <a:close/>
                      </a:path>
                    </a:pathLst>
                  </a:custGeom>
                  <a:solidFill>
                    <a:schemeClr val="accent2"/>
                  </a:solidFill>
                  <a:ln w="9525">
                    <a:noFill/>
                    <a:round/>
                    <a:headEnd/>
                    <a:tailEnd/>
                  </a:ln>
                </p:spPr>
                <p:txBody>
                  <a:bodyPr/>
                  <a:lstStyle/>
                  <a:p>
                    <a:endParaRPr lang="en-US"/>
                  </a:p>
                </p:txBody>
              </p:sp>
              <p:sp>
                <p:nvSpPr>
                  <p:cNvPr id="430202" name="Freeform 122"/>
                  <p:cNvSpPr>
                    <a:spLocks noEditPoints="1"/>
                  </p:cNvSpPr>
                  <p:nvPr/>
                </p:nvSpPr>
                <p:spPr bwMode="auto">
                  <a:xfrm>
                    <a:off x="432" y="816"/>
                    <a:ext cx="860" cy="553"/>
                  </a:xfrm>
                  <a:custGeom>
                    <a:avLst/>
                    <a:gdLst/>
                    <a:ahLst/>
                    <a:cxnLst>
                      <a:cxn ang="0">
                        <a:pos x="1583" y="77"/>
                      </a:cxn>
                      <a:cxn ang="0">
                        <a:pos x="1504" y="38"/>
                      </a:cxn>
                      <a:cxn ang="0">
                        <a:pos x="1403" y="12"/>
                      </a:cxn>
                      <a:cxn ang="0">
                        <a:pos x="1281" y="1"/>
                      </a:cxn>
                      <a:cxn ang="0">
                        <a:pos x="402" y="3"/>
                      </a:cxn>
                      <a:cxn ang="0">
                        <a:pos x="206" y="42"/>
                      </a:cxn>
                      <a:cxn ang="0">
                        <a:pos x="78" y="132"/>
                      </a:cxn>
                      <a:cxn ang="0">
                        <a:pos x="12" y="278"/>
                      </a:cxn>
                      <a:cxn ang="0">
                        <a:pos x="0" y="694"/>
                      </a:cxn>
                      <a:cxn ang="0">
                        <a:pos x="6" y="789"/>
                      </a:cxn>
                      <a:cxn ang="0">
                        <a:pos x="24" y="871"/>
                      </a:cxn>
                      <a:cxn ang="0">
                        <a:pos x="53" y="937"/>
                      </a:cxn>
                      <a:cxn ang="0">
                        <a:pos x="95" y="993"/>
                      </a:cxn>
                      <a:cxn ang="0">
                        <a:pos x="162" y="1041"/>
                      </a:cxn>
                      <a:cxn ang="0">
                        <a:pos x="249" y="1076"/>
                      </a:cxn>
                      <a:cxn ang="0">
                        <a:pos x="355" y="1096"/>
                      </a:cxn>
                      <a:cxn ang="0">
                        <a:pos x="484" y="1104"/>
                      </a:cxn>
                      <a:cxn ang="0">
                        <a:pos x="1325" y="1101"/>
                      </a:cxn>
                      <a:cxn ang="0">
                        <a:pos x="1439" y="1085"/>
                      </a:cxn>
                      <a:cxn ang="0">
                        <a:pos x="1532" y="1055"/>
                      </a:cxn>
                      <a:cxn ang="0">
                        <a:pos x="1605" y="1010"/>
                      </a:cxn>
                      <a:cxn ang="0">
                        <a:pos x="1655" y="957"/>
                      </a:cxn>
                      <a:cxn ang="0">
                        <a:pos x="1688" y="894"/>
                      </a:cxn>
                      <a:cxn ang="0">
                        <a:pos x="1710" y="818"/>
                      </a:cxn>
                      <a:cxn ang="0">
                        <a:pos x="1719" y="727"/>
                      </a:cxn>
                      <a:cxn ang="0">
                        <a:pos x="1719" y="375"/>
                      </a:cxn>
                      <a:cxn ang="0">
                        <a:pos x="1710" y="285"/>
                      </a:cxn>
                      <a:cxn ang="0">
                        <a:pos x="1688" y="209"/>
                      </a:cxn>
                      <a:cxn ang="0">
                        <a:pos x="1655" y="147"/>
                      </a:cxn>
                      <a:cxn ang="0">
                        <a:pos x="1625" y="111"/>
                      </a:cxn>
                      <a:cxn ang="0">
                        <a:pos x="1501" y="781"/>
                      </a:cxn>
                      <a:cxn ang="0">
                        <a:pos x="1474" y="862"/>
                      </a:cxn>
                      <a:cxn ang="0">
                        <a:pos x="1410" y="916"/>
                      </a:cxn>
                      <a:cxn ang="0">
                        <a:pos x="1309" y="943"/>
                      </a:cxn>
                      <a:cxn ang="0">
                        <a:pos x="502" y="949"/>
                      </a:cxn>
                      <a:cxn ang="0">
                        <a:pos x="422" y="944"/>
                      </a:cxn>
                      <a:cxn ang="0">
                        <a:pos x="356" y="933"/>
                      </a:cxn>
                      <a:cxn ang="0">
                        <a:pos x="304" y="912"/>
                      </a:cxn>
                      <a:cxn ang="0">
                        <a:pos x="264" y="883"/>
                      </a:cxn>
                      <a:cxn ang="0">
                        <a:pos x="244" y="857"/>
                      </a:cxn>
                      <a:cxn ang="0">
                        <a:pos x="229" y="826"/>
                      </a:cxn>
                      <a:cxn ang="0">
                        <a:pos x="220" y="789"/>
                      </a:cxn>
                      <a:cxn ang="0">
                        <a:pos x="216" y="749"/>
                      </a:cxn>
                      <a:cxn ang="0">
                        <a:pos x="219" y="328"/>
                      </a:cxn>
                      <a:cxn ang="0">
                        <a:pos x="226" y="288"/>
                      </a:cxn>
                      <a:cxn ang="0">
                        <a:pos x="238" y="255"/>
                      </a:cxn>
                      <a:cxn ang="0">
                        <a:pos x="257" y="228"/>
                      </a:cxn>
                      <a:cxn ang="0">
                        <a:pos x="289" y="200"/>
                      </a:cxn>
                      <a:cxn ang="0">
                        <a:pos x="337" y="177"/>
                      </a:cxn>
                      <a:cxn ang="0">
                        <a:pos x="398" y="162"/>
                      </a:cxn>
                      <a:cxn ang="0">
                        <a:pos x="475" y="155"/>
                      </a:cxn>
                      <a:cxn ang="0">
                        <a:pos x="1247" y="155"/>
                      </a:cxn>
                      <a:cxn ang="0">
                        <a:pos x="1321" y="162"/>
                      </a:cxn>
                      <a:cxn ang="0">
                        <a:pos x="1384" y="177"/>
                      </a:cxn>
                      <a:cxn ang="0">
                        <a:pos x="1432" y="200"/>
                      </a:cxn>
                      <a:cxn ang="0">
                        <a:pos x="1464" y="228"/>
                      </a:cxn>
                      <a:cxn ang="0">
                        <a:pos x="1482" y="255"/>
                      </a:cxn>
                      <a:cxn ang="0">
                        <a:pos x="1494" y="288"/>
                      </a:cxn>
                      <a:cxn ang="0">
                        <a:pos x="1501" y="328"/>
                      </a:cxn>
                      <a:cxn ang="0">
                        <a:pos x="1502" y="356"/>
                      </a:cxn>
                    </a:cxnLst>
                    <a:rect l="0" t="0" r="r" b="b"/>
                    <a:pathLst>
                      <a:path w="1719" h="1104">
                        <a:moveTo>
                          <a:pt x="1625" y="111"/>
                        </a:moveTo>
                        <a:lnTo>
                          <a:pt x="1605" y="94"/>
                        </a:lnTo>
                        <a:lnTo>
                          <a:pt x="1583" y="77"/>
                        </a:lnTo>
                        <a:lnTo>
                          <a:pt x="1558" y="62"/>
                        </a:lnTo>
                        <a:lnTo>
                          <a:pt x="1532" y="49"/>
                        </a:lnTo>
                        <a:lnTo>
                          <a:pt x="1504" y="38"/>
                        </a:lnTo>
                        <a:lnTo>
                          <a:pt x="1472" y="27"/>
                        </a:lnTo>
                        <a:lnTo>
                          <a:pt x="1439" y="19"/>
                        </a:lnTo>
                        <a:lnTo>
                          <a:pt x="1403" y="12"/>
                        </a:lnTo>
                        <a:lnTo>
                          <a:pt x="1365" y="7"/>
                        </a:lnTo>
                        <a:lnTo>
                          <a:pt x="1325" y="3"/>
                        </a:lnTo>
                        <a:lnTo>
                          <a:pt x="1281" y="1"/>
                        </a:lnTo>
                        <a:lnTo>
                          <a:pt x="1235" y="0"/>
                        </a:lnTo>
                        <a:lnTo>
                          <a:pt x="484" y="0"/>
                        </a:lnTo>
                        <a:lnTo>
                          <a:pt x="402" y="3"/>
                        </a:lnTo>
                        <a:lnTo>
                          <a:pt x="329" y="10"/>
                        </a:lnTo>
                        <a:lnTo>
                          <a:pt x="264" y="24"/>
                        </a:lnTo>
                        <a:lnTo>
                          <a:pt x="206" y="42"/>
                        </a:lnTo>
                        <a:lnTo>
                          <a:pt x="155" y="66"/>
                        </a:lnTo>
                        <a:lnTo>
                          <a:pt x="113" y="96"/>
                        </a:lnTo>
                        <a:lnTo>
                          <a:pt x="78" y="132"/>
                        </a:lnTo>
                        <a:lnTo>
                          <a:pt x="49" y="175"/>
                        </a:lnTo>
                        <a:lnTo>
                          <a:pt x="27" y="223"/>
                        </a:lnTo>
                        <a:lnTo>
                          <a:pt x="12" y="278"/>
                        </a:lnTo>
                        <a:lnTo>
                          <a:pt x="3" y="340"/>
                        </a:lnTo>
                        <a:lnTo>
                          <a:pt x="0" y="408"/>
                        </a:lnTo>
                        <a:lnTo>
                          <a:pt x="0" y="694"/>
                        </a:lnTo>
                        <a:lnTo>
                          <a:pt x="1" y="727"/>
                        </a:lnTo>
                        <a:lnTo>
                          <a:pt x="3" y="759"/>
                        </a:lnTo>
                        <a:lnTo>
                          <a:pt x="6" y="789"/>
                        </a:lnTo>
                        <a:lnTo>
                          <a:pt x="10" y="818"/>
                        </a:lnTo>
                        <a:lnTo>
                          <a:pt x="16" y="845"/>
                        </a:lnTo>
                        <a:lnTo>
                          <a:pt x="24" y="871"/>
                        </a:lnTo>
                        <a:lnTo>
                          <a:pt x="32" y="894"/>
                        </a:lnTo>
                        <a:lnTo>
                          <a:pt x="42" y="916"/>
                        </a:lnTo>
                        <a:lnTo>
                          <a:pt x="53" y="937"/>
                        </a:lnTo>
                        <a:lnTo>
                          <a:pt x="67" y="957"/>
                        </a:lnTo>
                        <a:lnTo>
                          <a:pt x="80" y="975"/>
                        </a:lnTo>
                        <a:lnTo>
                          <a:pt x="95" y="993"/>
                        </a:lnTo>
                        <a:lnTo>
                          <a:pt x="116" y="1010"/>
                        </a:lnTo>
                        <a:lnTo>
                          <a:pt x="138" y="1026"/>
                        </a:lnTo>
                        <a:lnTo>
                          <a:pt x="162" y="1041"/>
                        </a:lnTo>
                        <a:lnTo>
                          <a:pt x="189" y="1055"/>
                        </a:lnTo>
                        <a:lnTo>
                          <a:pt x="218" y="1066"/>
                        </a:lnTo>
                        <a:lnTo>
                          <a:pt x="249" y="1076"/>
                        </a:lnTo>
                        <a:lnTo>
                          <a:pt x="281" y="1085"/>
                        </a:lnTo>
                        <a:lnTo>
                          <a:pt x="317" y="1092"/>
                        </a:lnTo>
                        <a:lnTo>
                          <a:pt x="355" y="1096"/>
                        </a:lnTo>
                        <a:lnTo>
                          <a:pt x="396" y="1101"/>
                        </a:lnTo>
                        <a:lnTo>
                          <a:pt x="439" y="1103"/>
                        </a:lnTo>
                        <a:lnTo>
                          <a:pt x="484" y="1104"/>
                        </a:lnTo>
                        <a:lnTo>
                          <a:pt x="1235" y="1104"/>
                        </a:lnTo>
                        <a:lnTo>
                          <a:pt x="1281" y="1103"/>
                        </a:lnTo>
                        <a:lnTo>
                          <a:pt x="1325" y="1101"/>
                        </a:lnTo>
                        <a:lnTo>
                          <a:pt x="1365" y="1096"/>
                        </a:lnTo>
                        <a:lnTo>
                          <a:pt x="1403" y="1092"/>
                        </a:lnTo>
                        <a:lnTo>
                          <a:pt x="1439" y="1085"/>
                        </a:lnTo>
                        <a:lnTo>
                          <a:pt x="1472" y="1076"/>
                        </a:lnTo>
                        <a:lnTo>
                          <a:pt x="1504" y="1066"/>
                        </a:lnTo>
                        <a:lnTo>
                          <a:pt x="1532" y="1055"/>
                        </a:lnTo>
                        <a:lnTo>
                          <a:pt x="1558" y="1041"/>
                        </a:lnTo>
                        <a:lnTo>
                          <a:pt x="1583" y="1026"/>
                        </a:lnTo>
                        <a:lnTo>
                          <a:pt x="1605" y="1010"/>
                        </a:lnTo>
                        <a:lnTo>
                          <a:pt x="1625" y="993"/>
                        </a:lnTo>
                        <a:lnTo>
                          <a:pt x="1641" y="975"/>
                        </a:lnTo>
                        <a:lnTo>
                          <a:pt x="1655" y="957"/>
                        </a:lnTo>
                        <a:lnTo>
                          <a:pt x="1667" y="937"/>
                        </a:lnTo>
                        <a:lnTo>
                          <a:pt x="1679" y="916"/>
                        </a:lnTo>
                        <a:lnTo>
                          <a:pt x="1688" y="894"/>
                        </a:lnTo>
                        <a:lnTo>
                          <a:pt x="1696" y="870"/>
                        </a:lnTo>
                        <a:lnTo>
                          <a:pt x="1704" y="845"/>
                        </a:lnTo>
                        <a:lnTo>
                          <a:pt x="1710" y="818"/>
                        </a:lnTo>
                        <a:lnTo>
                          <a:pt x="1714" y="789"/>
                        </a:lnTo>
                        <a:lnTo>
                          <a:pt x="1717" y="759"/>
                        </a:lnTo>
                        <a:lnTo>
                          <a:pt x="1719" y="727"/>
                        </a:lnTo>
                        <a:lnTo>
                          <a:pt x="1719" y="694"/>
                        </a:lnTo>
                        <a:lnTo>
                          <a:pt x="1719" y="408"/>
                        </a:lnTo>
                        <a:lnTo>
                          <a:pt x="1719" y="375"/>
                        </a:lnTo>
                        <a:lnTo>
                          <a:pt x="1717" y="344"/>
                        </a:lnTo>
                        <a:lnTo>
                          <a:pt x="1714" y="314"/>
                        </a:lnTo>
                        <a:lnTo>
                          <a:pt x="1710" y="285"/>
                        </a:lnTo>
                        <a:lnTo>
                          <a:pt x="1704" y="259"/>
                        </a:lnTo>
                        <a:lnTo>
                          <a:pt x="1696" y="233"/>
                        </a:lnTo>
                        <a:lnTo>
                          <a:pt x="1688" y="209"/>
                        </a:lnTo>
                        <a:lnTo>
                          <a:pt x="1679" y="187"/>
                        </a:lnTo>
                        <a:lnTo>
                          <a:pt x="1667" y="167"/>
                        </a:lnTo>
                        <a:lnTo>
                          <a:pt x="1655" y="147"/>
                        </a:lnTo>
                        <a:lnTo>
                          <a:pt x="1641" y="129"/>
                        </a:lnTo>
                        <a:lnTo>
                          <a:pt x="1625" y="111"/>
                        </a:lnTo>
                        <a:lnTo>
                          <a:pt x="1625" y="111"/>
                        </a:lnTo>
                        <a:close/>
                        <a:moveTo>
                          <a:pt x="1502" y="356"/>
                        </a:moveTo>
                        <a:lnTo>
                          <a:pt x="1502" y="749"/>
                        </a:lnTo>
                        <a:lnTo>
                          <a:pt x="1501" y="781"/>
                        </a:lnTo>
                        <a:lnTo>
                          <a:pt x="1495" y="811"/>
                        </a:lnTo>
                        <a:lnTo>
                          <a:pt x="1486" y="839"/>
                        </a:lnTo>
                        <a:lnTo>
                          <a:pt x="1474" y="862"/>
                        </a:lnTo>
                        <a:lnTo>
                          <a:pt x="1456" y="882"/>
                        </a:lnTo>
                        <a:lnTo>
                          <a:pt x="1436" y="901"/>
                        </a:lnTo>
                        <a:lnTo>
                          <a:pt x="1410" y="916"/>
                        </a:lnTo>
                        <a:lnTo>
                          <a:pt x="1381" y="927"/>
                        </a:lnTo>
                        <a:lnTo>
                          <a:pt x="1348" y="936"/>
                        </a:lnTo>
                        <a:lnTo>
                          <a:pt x="1309" y="943"/>
                        </a:lnTo>
                        <a:lnTo>
                          <a:pt x="1266" y="947"/>
                        </a:lnTo>
                        <a:lnTo>
                          <a:pt x="1218" y="949"/>
                        </a:lnTo>
                        <a:lnTo>
                          <a:pt x="502" y="949"/>
                        </a:lnTo>
                        <a:lnTo>
                          <a:pt x="475" y="948"/>
                        </a:lnTo>
                        <a:lnTo>
                          <a:pt x="447" y="947"/>
                        </a:lnTo>
                        <a:lnTo>
                          <a:pt x="422" y="944"/>
                        </a:lnTo>
                        <a:lnTo>
                          <a:pt x="398" y="941"/>
                        </a:lnTo>
                        <a:lnTo>
                          <a:pt x="377" y="937"/>
                        </a:lnTo>
                        <a:lnTo>
                          <a:pt x="356" y="933"/>
                        </a:lnTo>
                        <a:lnTo>
                          <a:pt x="337" y="927"/>
                        </a:lnTo>
                        <a:lnTo>
                          <a:pt x="319" y="920"/>
                        </a:lnTo>
                        <a:lnTo>
                          <a:pt x="304" y="912"/>
                        </a:lnTo>
                        <a:lnTo>
                          <a:pt x="289" y="903"/>
                        </a:lnTo>
                        <a:lnTo>
                          <a:pt x="276" y="894"/>
                        </a:lnTo>
                        <a:lnTo>
                          <a:pt x="264" y="883"/>
                        </a:lnTo>
                        <a:lnTo>
                          <a:pt x="257" y="874"/>
                        </a:lnTo>
                        <a:lnTo>
                          <a:pt x="250" y="866"/>
                        </a:lnTo>
                        <a:lnTo>
                          <a:pt x="244" y="857"/>
                        </a:lnTo>
                        <a:lnTo>
                          <a:pt x="238" y="847"/>
                        </a:lnTo>
                        <a:lnTo>
                          <a:pt x="234" y="836"/>
                        </a:lnTo>
                        <a:lnTo>
                          <a:pt x="229" y="826"/>
                        </a:lnTo>
                        <a:lnTo>
                          <a:pt x="226" y="814"/>
                        </a:lnTo>
                        <a:lnTo>
                          <a:pt x="222" y="802"/>
                        </a:lnTo>
                        <a:lnTo>
                          <a:pt x="220" y="789"/>
                        </a:lnTo>
                        <a:lnTo>
                          <a:pt x="219" y="776"/>
                        </a:lnTo>
                        <a:lnTo>
                          <a:pt x="218" y="763"/>
                        </a:lnTo>
                        <a:lnTo>
                          <a:pt x="216" y="749"/>
                        </a:lnTo>
                        <a:lnTo>
                          <a:pt x="216" y="356"/>
                        </a:lnTo>
                        <a:lnTo>
                          <a:pt x="218" y="343"/>
                        </a:lnTo>
                        <a:lnTo>
                          <a:pt x="219" y="328"/>
                        </a:lnTo>
                        <a:lnTo>
                          <a:pt x="220" y="314"/>
                        </a:lnTo>
                        <a:lnTo>
                          <a:pt x="222" y="301"/>
                        </a:lnTo>
                        <a:lnTo>
                          <a:pt x="226" y="288"/>
                        </a:lnTo>
                        <a:lnTo>
                          <a:pt x="229" y="277"/>
                        </a:lnTo>
                        <a:lnTo>
                          <a:pt x="234" y="265"/>
                        </a:lnTo>
                        <a:lnTo>
                          <a:pt x="238" y="255"/>
                        </a:lnTo>
                        <a:lnTo>
                          <a:pt x="244" y="246"/>
                        </a:lnTo>
                        <a:lnTo>
                          <a:pt x="250" y="236"/>
                        </a:lnTo>
                        <a:lnTo>
                          <a:pt x="257" y="228"/>
                        </a:lnTo>
                        <a:lnTo>
                          <a:pt x="264" y="218"/>
                        </a:lnTo>
                        <a:lnTo>
                          <a:pt x="276" y="209"/>
                        </a:lnTo>
                        <a:lnTo>
                          <a:pt x="289" y="200"/>
                        </a:lnTo>
                        <a:lnTo>
                          <a:pt x="304" y="191"/>
                        </a:lnTo>
                        <a:lnTo>
                          <a:pt x="319" y="184"/>
                        </a:lnTo>
                        <a:lnTo>
                          <a:pt x="337" y="177"/>
                        </a:lnTo>
                        <a:lnTo>
                          <a:pt x="356" y="171"/>
                        </a:lnTo>
                        <a:lnTo>
                          <a:pt x="377" y="165"/>
                        </a:lnTo>
                        <a:lnTo>
                          <a:pt x="398" y="162"/>
                        </a:lnTo>
                        <a:lnTo>
                          <a:pt x="422" y="158"/>
                        </a:lnTo>
                        <a:lnTo>
                          <a:pt x="447" y="156"/>
                        </a:lnTo>
                        <a:lnTo>
                          <a:pt x="475" y="155"/>
                        </a:lnTo>
                        <a:lnTo>
                          <a:pt x="502" y="154"/>
                        </a:lnTo>
                        <a:lnTo>
                          <a:pt x="1218" y="154"/>
                        </a:lnTo>
                        <a:lnTo>
                          <a:pt x="1247" y="155"/>
                        </a:lnTo>
                        <a:lnTo>
                          <a:pt x="1273" y="156"/>
                        </a:lnTo>
                        <a:lnTo>
                          <a:pt x="1298" y="158"/>
                        </a:lnTo>
                        <a:lnTo>
                          <a:pt x="1321" y="162"/>
                        </a:lnTo>
                        <a:lnTo>
                          <a:pt x="1343" y="165"/>
                        </a:lnTo>
                        <a:lnTo>
                          <a:pt x="1364" y="171"/>
                        </a:lnTo>
                        <a:lnTo>
                          <a:pt x="1384" y="177"/>
                        </a:lnTo>
                        <a:lnTo>
                          <a:pt x="1401" y="184"/>
                        </a:lnTo>
                        <a:lnTo>
                          <a:pt x="1417" y="191"/>
                        </a:lnTo>
                        <a:lnTo>
                          <a:pt x="1432" y="200"/>
                        </a:lnTo>
                        <a:lnTo>
                          <a:pt x="1445" y="209"/>
                        </a:lnTo>
                        <a:lnTo>
                          <a:pt x="1456" y="218"/>
                        </a:lnTo>
                        <a:lnTo>
                          <a:pt x="1464" y="228"/>
                        </a:lnTo>
                        <a:lnTo>
                          <a:pt x="1470" y="236"/>
                        </a:lnTo>
                        <a:lnTo>
                          <a:pt x="1477" y="246"/>
                        </a:lnTo>
                        <a:lnTo>
                          <a:pt x="1482" y="255"/>
                        </a:lnTo>
                        <a:lnTo>
                          <a:pt x="1487" y="265"/>
                        </a:lnTo>
                        <a:lnTo>
                          <a:pt x="1491" y="277"/>
                        </a:lnTo>
                        <a:lnTo>
                          <a:pt x="1494" y="288"/>
                        </a:lnTo>
                        <a:lnTo>
                          <a:pt x="1498" y="301"/>
                        </a:lnTo>
                        <a:lnTo>
                          <a:pt x="1500" y="314"/>
                        </a:lnTo>
                        <a:lnTo>
                          <a:pt x="1501" y="328"/>
                        </a:lnTo>
                        <a:lnTo>
                          <a:pt x="1502" y="343"/>
                        </a:lnTo>
                        <a:lnTo>
                          <a:pt x="1502" y="356"/>
                        </a:lnTo>
                        <a:lnTo>
                          <a:pt x="1502" y="356"/>
                        </a:lnTo>
                        <a:close/>
                      </a:path>
                    </a:pathLst>
                  </a:custGeom>
                  <a:solidFill>
                    <a:schemeClr val="accent2"/>
                  </a:solidFill>
                  <a:ln w="9525">
                    <a:noFill/>
                    <a:round/>
                    <a:headEnd/>
                    <a:tailEnd/>
                  </a:ln>
                </p:spPr>
                <p:txBody>
                  <a:bodyPr/>
                  <a:lstStyle/>
                  <a:p>
                    <a:endParaRPr lang="en-US"/>
                  </a:p>
                </p:txBody>
              </p:sp>
              <p:sp>
                <p:nvSpPr>
                  <p:cNvPr id="430203" name="Freeform 123"/>
                  <p:cNvSpPr>
                    <a:spLocks noEditPoints="1"/>
                  </p:cNvSpPr>
                  <p:nvPr/>
                </p:nvSpPr>
                <p:spPr bwMode="auto">
                  <a:xfrm>
                    <a:off x="1838" y="823"/>
                    <a:ext cx="924" cy="540"/>
                  </a:xfrm>
                  <a:custGeom>
                    <a:avLst/>
                    <a:gdLst/>
                    <a:ahLst/>
                    <a:cxnLst>
                      <a:cxn ang="0">
                        <a:pos x="1823" y="1047"/>
                      </a:cxn>
                      <a:cxn ang="0">
                        <a:pos x="1049" y="8"/>
                      </a:cxn>
                      <a:cxn ang="0">
                        <a:pos x="1043" y="0"/>
                      </a:cxn>
                      <a:cxn ang="0">
                        <a:pos x="1033" y="0"/>
                      </a:cxn>
                      <a:cxn ang="0">
                        <a:pos x="813" y="0"/>
                      </a:cxn>
                      <a:cxn ang="0">
                        <a:pos x="802" y="0"/>
                      </a:cxn>
                      <a:cxn ang="0">
                        <a:pos x="797" y="8"/>
                      </a:cxn>
                      <a:cxn ang="0">
                        <a:pos x="22" y="1047"/>
                      </a:cxn>
                      <a:cxn ang="0">
                        <a:pos x="0" y="1081"/>
                      </a:cxn>
                      <a:cxn ang="0">
                        <a:pos x="38" y="1081"/>
                      </a:cxn>
                      <a:cxn ang="0">
                        <a:pos x="239" y="1081"/>
                      </a:cxn>
                      <a:cxn ang="0">
                        <a:pos x="249" y="1081"/>
                      </a:cxn>
                      <a:cxn ang="0">
                        <a:pos x="255" y="1072"/>
                      </a:cxn>
                      <a:cxn ang="0">
                        <a:pos x="412" y="860"/>
                      </a:cxn>
                      <a:cxn ang="0">
                        <a:pos x="1434" y="860"/>
                      </a:cxn>
                      <a:cxn ang="0">
                        <a:pos x="1591" y="1072"/>
                      </a:cxn>
                      <a:cxn ang="0">
                        <a:pos x="1596" y="1081"/>
                      </a:cxn>
                      <a:cxn ang="0">
                        <a:pos x="1607" y="1081"/>
                      </a:cxn>
                      <a:cxn ang="0">
                        <a:pos x="1807" y="1081"/>
                      </a:cxn>
                      <a:cxn ang="0">
                        <a:pos x="1848" y="1081"/>
                      </a:cxn>
                      <a:cxn ang="0">
                        <a:pos x="1823" y="1047"/>
                      </a:cxn>
                      <a:cxn ang="0">
                        <a:pos x="1823" y="1047"/>
                      </a:cxn>
                      <a:cxn ang="0">
                        <a:pos x="923" y="168"/>
                      </a:cxn>
                      <a:cxn ang="0">
                        <a:pos x="1321" y="706"/>
                      </a:cxn>
                      <a:cxn ang="0">
                        <a:pos x="525" y="706"/>
                      </a:cxn>
                      <a:cxn ang="0">
                        <a:pos x="923" y="168"/>
                      </a:cxn>
                      <a:cxn ang="0">
                        <a:pos x="923" y="168"/>
                      </a:cxn>
                    </a:cxnLst>
                    <a:rect l="0" t="0" r="r" b="b"/>
                    <a:pathLst>
                      <a:path w="1848" h="1081">
                        <a:moveTo>
                          <a:pt x="1823" y="1047"/>
                        </a:moveTo>
                        <a:lnTo>
                          <a:pt x="1049" y="8"/>
                        </a:lnTo>
                        <a:lnTo>
                          <a:pt x="1043" y="0"/>
                        </a:lnTo>
                        <a:lnTo>
                          <a:pt x="1033" y="0"/>
                        </a:lnTo>
                        <a:lnTo>
                          <a:pt x="813" y="0"/>
                        </a:lnTo>
                        <a:lnTo>
                          <a:pt x="802" y="0"/>
                        </a:lnTo>
                        <a:lnTo>
                          <a:pt x="797" y="8"/>
                        </a:lnTo>
                        <a:lnTo>
                          <a:pt x="22" y="1047"/>
                        </a:lnTo>
                        <a:lnTo>
                          <a:pt x="0" y="1081"/>
                        </a:lnTo>
                        <a:lnTo>
                          <a:pt x="38" y="1081"/>
                        </a:lnTo>
                        <a:lnTo>
                          <a:pt x="239" y="1081"/>
                        </a:lnTo>
                        <a:lnTo>
                          <a:pt x="249" y="1081"/>
                        </a:lnTo>
                        <a:lnTo>
                          <a:pt x="255" y="1072"/>
                        </a:lnTo>
                        <a:lnTo>
                          <a:pt x="412" y="860"/>
                        </a:lnTo>
                        <a:lnTo>
                          <a:pt x="1434" y="860"/>
                        </a:lnTo>
                        <a:lnTo>
                          <a:pt x="1591" y="1072"/>
                        </a:lnTo>
                        <a:lnTo>
                          <a:pt x="1596" y="1081"/>
                        </a:lnTo>
                        <a:lnTo>
                          <a:pt x="1607" y="1081"/>
                        </a:lnTo>
                        <a:lnTo>
                          <a:pt x="1807" y="1081"/>
                        </a:lnTo>
                        <a:lnTo>
                          <a:pt x="1848" y="1081"/>
                        </a:lnTo>
                        <a:lnTo>
                          <a:pt x="1823" y="1047"/>
                        </a:lnTo>
                        <a:lnTo>
                          <a:pt x="1823" y="1047"/>
                        </a:lnTo>
                        <a:close/>
                        <a:moveTo>
                          <a:pt x="923" y="168"/>
                        </a:moveTo>
                        <a:lnTo>
                          <a:pt x="1321" y="706"/>
                        </a:lnTo>
                        <a:lnTo>
                          <a:pt x="525" y="706"/>
                        </a:lnTo>
                        <a:lnTo>
                          <a:pt x="923" y="168"/>
                        </a:lnTo>
                        <a:lnTo>
                          <a:pt x="923" y="168"/>
                        </a:lnTo>
                        <a:close/>
                      </a:path>
                    </a:pathLst>
                  </a:custGeom>
                  <a:solidFill>
                    <a:schemeClr val="accent2"/>
                  </a:solidFill>
                  <a:ln w="9525">
                    <a:noFill/>
                    <a:round/>
                    <a:headEnd/>
                    <a:tailEnd/>
                  </a:ln>
                </p:spPr>
                <p:txBody>
                  <a:bodyPr/>
                  <a:lstStyle/>
                  <a:p>
                    <a:endParaRPr lang="en-US"/>
                  </a:p>
                </p:txBody>
              </p:sp>
              <p:sp>
                <p:nvSpPr>
                  <p:cNvPr id="430204" name="Freeform 124"/>
                  <p:cNvSpPr>
                    <a:spLocks/>
                  </p:cNvSpPr>
                  <p:nvPr/>
                </p:nvSpPr>
                <p:spPr bwMode="auto">
                  <a:xfrm>
                    <a:off x="2475" y="823"/>
                    <a:ext cx="767" cy="540"/>
                  </a:xfrm>
                  <a:custGeom>
                    <a:avLst/>
                    <a:gdLst/>
                    <a:ahLst/>
                    <a:cxnLst>
                      <a:cxn ang="0">
                        <a:pos x="1514" y="0"/>
                      </a:cxn>
                      <a:cxn ang="0">
                        <a:pos x="19" y="0"/>
                      </a:cxn>
                      <a:cxn ang="0">
                        <a:pos x="0" y="0"/>
                      </a:cxn>
                      <a:cxn ang="0">
                        <a:pos x="0" y="19"/>
                      </a:cxn>
                      <a:cxn ang="0">
                        <a:pos x="0" y="134"/>
                      </a:cxn>
                      <a:cxn ang="0">
                        <a:pos x="0" y="153"/>
                      </a:cxn>
                      <a:cxn ang="0">
                        <a:pos x="19" y="153"/>
                      </a:cxn>
                      <a:cxn ang="0">
                        <a:pos x="658" y="153"/>
                      </a:cxn>
                      <a:cxn ang="0">
                        <a:pos x="658" y="1060"/>
                      </a:cxn>
                      <a:cxn ang="0">
                        <a:pos x="658" y="1081"/>
                      </a:cxn>
                      <a:cxn ang="0">
                        <a:pos x="677" y="1081"/>
                      </a:cxn>
                      <a:cxn ang="0">
                        <a:pos x="854" y="1081"/>
                      </a:cxn>
                      <a:cxn ang="0">
                        <a:pos x="875" y="1081"/>
                      </a:cxn>
                      <a:cxn ang="0">
                        <a:pos x="875" y="1060"/>
                      </a:cxn>
                      <a:cxn ang="0">
                        <a:pos x="875" y="153"/>
                      </a:cxn>
                      <a:cxn ang="0">
                        <a:pos x="1514" y="153"/>
                      </a:cxn>
                      <a:cxn ang="0">
                        <a:pos x="1533" y="153"/>
                      </a:cxn>
                      <a:cxn ang="0">
                        <a:pos x="1533" y="134"/>
                      </a:cxn>
                      <a:cxn ang="0">
                        <a:pos x="1533" y="19"/>
                      </a:cxn>
                      <a:cxn ang="0">
                        <a:pos x="1533" y="0"/>
                      </a:cxn>
                      <a:cxn ang="0">
                        <a:pos x="1514" y="0"/>
                      </a:cxn>
                      <a:cxn ang="0">
                        <a:pos x="1514" y="0"/>
                      </a:cxn>
                    </a:cxnLst>
                    <a:rect l="0" t="0" r="r" b="b"/>
                    <a:pathLst>
                      <a:path w="1533" h="1081">
                        <a:moveTo>
                          <a:pt x="1514" y="0"/>
                        </a:moveTo>
                        <a:lnTo>
                          <a:pt x="19" y="0"/>
                        </a:lnTo>
                        <a:lnTo>
                          <a:pt x="0" y="0"/>
                        </a:lnTo>
                        <a:lnTo>
                          <a:pt x="0" y="19"/>
                        </a:lnTo>
                        <a:lnTo>
                          <a:pt x="0" y="134"/>
                        </a:lnTo>
                        <a:lnTo>
                          <a:pt x="0" y="153"/>
                        </a:lnTo>
                        <a:lnTo>
                          <a:pt x="19" y="153"/>
                        </a:lnTo>
                        <a:lnTo>
                          <a:pt x="658" y="153"/>
                        </a:lnTo>
                        <a:lnTo>
                          <a:pt x="658" y="1060"/>
                        </a:lnTo>
                        <a:lnTo>
                          <a:pt x="658" y="1081"/>
                        </a:lnTo>
                        <a:lnTo>
                          <a:pt x="677" y="1081"/>
                        </a:lnTo>
                        <a:lnTo>
                          <a:pt x="854" y="1081"/>
                        </a:lnTo>
                        <a:lnTo>
                          <a:pt x="875" y="1081"/>
                        </a:lnTo>
                        <a:lnTo>
                          <a:pt x="875" y="1060"/>
                        </a:lnTo>
                        <a:lnTo>
                          <a:pt x="875" y="153"/>
                        </a:lnTo>
                        <a:lnTo>
                          <a:pt x="1514" y="153"/>
                        </a:lnTo>
                        <a:lnTo>
                          <a:pt x="1533" y="153"/>
                        </a:lnTo>
                        <a:lnTo>
                          <a:pt x="1533" y="134"/>
                        </a:lnTo>
                        <a:lnTo>
                          <a:pt x="1533" y="19"/>
                        </a:lnTo>
                        <a:lnTo>
                          <a:pt x="1533" y="0"/>
                        </a:lnTo>
                        <a:lnTo>
                          <a:pt x="1514" y="0"/>
                        </a:lnTo>
                        <a:lnTo>
                          <a:pt x="1514" y="0"/>
                        </a:lnTo>
                        <a:close/>
                      </a:path>
                    </a:pathLst>
                  </a:custGeom>
                  <a:solidFill>
                    <a:schemeClr val="accent2"/>
                  </a:solidFill>
                  <a:ln w="9525">
                    <a:noFill/>
                    <a:round/>
                    <a:headEnd/>
                    <a:tailEnd/>
                  </a:ln>
                </p:spPr>
                <p:txBody>
                  <a:bodyPr/>
                  <a:lstStyle/>
                  <a:p>
                    <a:endParaRPr lang="en-US"/>
                  </a:p>
                </p:txBody>
              </p:sp>
              <p:sp>
                <p:nvSpPr>
                  <p:cNvPr id="430205" name="Freeform 125"/>
                  <p:cNvSpPr>
                    <a:spLocks/>
                  </p:cNvSpPr>
                  <p:nvPr/>
                </p:nvSpPr>
                <p:spPr bwMode="auto">
                  <a:xfrm>
                    <a:off x="3280" y="823"/>
                    <a:ext cx="109" cy="540"/>
                  </a:xfrm>
                  <a:custGeom>
                    <a:avLst/>
                    <a:gdLst/>
                    <a:ahLst/>
                    <a:cxnLst>
                      <a:cxn ang="0">
                        <a:pos x="197" y="0"/>
                      </a:cxn>
                      <a:cxn ang="0">
                        <a:pos x="20" y="0"/>
                      </a:cxn>
                      <a:cxn ang="0">
                        <a:pos x="0" y="0"/>
                      </a:cxn>
                      <a:cxn ang="0">
                        <a:pos x="0" y="19"/>
                      </a:cxn>
                      <a:cxn ang="0">
                        <a:pos x="0" y="1060"/>
                      </a:cxn>
                      <a:cxn ang="0">
                        <a:pos x="0" y="1081"/>
                      </a:cxn>
                      <a:cxn ang="0">
                        <a:pos x="20" y="1081"/>
                      </a:cxn>
                      <a:cxn ang="0">
                        <a:pos x="197" y="1081"/>
                      </a:cxn>
                      <a:cxn ang="0">
                        <a:pos x="216" y="1081"/>
                      </a:cxn>
                      <a:cxn ang="0">
                        <a:pos x="216" y="1060"/>
                      </a:cxn>
                      <a:cxn ang="0">
                        <a:pos x="216" y="19"/>
                      </a:cxn>
                      <a:cxn ang="0">
                        <a:pos x="216" y="0"/>
                      </a:cxn>
                      <a:cxn ang="0">
                        <a:pos x="197" y="0"/>
                      </a:cxn>
                      <a:cxn ang="0">
                        <a:pos x="197" y="0"/>
                      </a:cxn>
                    </a:cxnLst>
                    <a:rect l="0" t="0" r="r" b="b"/>
                    <a:pathLst>
                      <a:path w="216" h="1081">
                        <a:moveTo>
                          <a:pt x="197" y="0"/>
                        </a:moveTo>
                        <a:lnTo>
                          <a:pt x="20" y="0"/>
                        </a:lnTo>
                        <a:lnTo>
                          <a:pt x="0" y="0"/>
                        </a:lnTo>
                        <a:lnTo>
                          <a:pt x="0" y="19"/>
                        </a:lnTo>
                        <a:lnTo>
                          <a:pt x="0" y="1060"/>
                        </a:lnTo>
                        <a:lnTo>
                          <a:pt x="0" y="1081"/>
                        </a:lnTo>
                        <a:lnTo>
                          <a:pt x="20" y="1081"/>
                        </a:lnTo>
                        <a:lnTo>
                          <a:pt x="197" y="1081"/>
                        </a:lnTo>
                        <a:lnTo>
                          <a:pt x="216" y="1081"/>
                        </a:lnTo>
                        <a:lnTo>
                          <a:pt x="216" y="1060"/>
                        </a:lnTo>
                        <a:lnTo>
                          <a:pt x="216" y="19"/>
                        </a:lnTo>
                        <a:lnTo>
                          <a:pt x="216" y="0"/>
                        </a:lnTo>
                        <a:lnTo>
                          <a:pt x="197" y="0"/>
                        </a:lnTo>
                        <a:lnTo>
                          <a:pt x="197" y="0"/>
                        </a:lnTo>
                        <a:close/>
                      </a:path>
                    </a:pathLst>
                  </a:custGeom>
                  <a:solidFill>
                    <a:schemeClr val="accent2"/>
                  </a:solidFill>
                  <a:ln w="9525">
                    <a:noFill/>
                    <a:round/>
                    <a:headEnd/>
                    <a:tailEnd/>
                  </a:ln>
                </p:spPr>
                <p:txBody>
                  <a:bodyPr/>
                  <a:lstStyle/>
                  <a:p>
                    <a:endParaRPr lang="en-US"/>
                  </a:p>
                </p:txBody>
              </p:sp>
              <p:sp>
                <p:nvSpPr>
                  <p:cNvPr id="430206" name="Freeform 126"/>
                  <p:cNvSpPr>
                    <a:spLocks/>
                  </p:cNvSpPr>
                  <p:nvPr/>
                </p:nvSpPr>
                <p:spPr bwMode="auto">
                  <a:xfrm>
                    <a:off x="3438" y="835"/>
                    <a:ext cx="731" cy="360"/>
                  </a:xfrm>
                  <a:custGeom>
                    <a:avLst/>
                    <a:gdLst/>
                    <a:ahLst/>
                    <a:cxnLst>
                      <a:cxn ang="0">
                        <a:pos x="1464" y="3"/>
                      </a:cxn>
                      <a:cxn ang="0">
                        <a:pos x="1460" y="3"/>
                      </a:cxn>
                      <a:cxn ang="0">
                        <a:pos x="1457" y="2"/>
                      </a:cxn>
                      <a:cxn ang="0">
                        <a:pos x="1456" y="2"/>
                      </a:cxn>
                      <a:cxn ang="0">
                        <a:pos x="1453" y="1"/>
                      </a:cxn>
                      <a:cxn ang="0">
                        <a:pos x="1452" y="1"/>
                      </a:cxn>
                      <a:cxn ang="0">
                        <a:pos x="1451" y="1"/>
                      </a:cxn>
                      <a:cxn ang="0">
                        <a:pos x="1450" y="1"/>
                      </a:cxn>
                      <a:cxn ang="0">
                        <a:pos x="1450" y="1"/>
                      </a:cxn>
                      <a:cxn ang="0">
                        <a:pos x="1450" y="1"/>
                      </a:cxn>
                      <a:cxn ang="0">
                        <a:pos x="1450" y="1"/>
                      </a:cxn>
                      <a:cxn ang="0">
                        <a:pos x="1450" y="1"/>
                      </a:cxn>
                      <a:cxn ang="0">
                        <a:pos x="1450" y="0"/>
                      </a:cxn>
                      <a:cxn ang="0">
                        <a:pos x="1" y="635"/>
                      </a:cxn>
                      <a:cxn ang="0">
                        <a:pos x="1" y="667"/>
                      </a:cxn>
                      <a:cxn ang="0">
                        <a:pos x="0" y="671"/>
                      </a:cxn>
                      <a:cxn ang="0">
                        <a:pos x="0" y="677"/>
                      </a:cxn>
                      <a:cxn ang="0">
                        <a:pos x="1" y="683"/>
                      </a:cxn>
                      <a:cxn ang="0">
                        <a:pos x="1" y="689"/>
                      </a:cxn>
                      <a:cxn ang="0">
                        <a:pos x="1" y="693"/>
                      </a:cxn>
                      <a:cxn ang="0">
                        <a:pos x="3" y="699"/>
                      </a:cxn>
                      <a:cxn ang="0">
                        <a:pos x="3" y="704"/>
                      </a:cxn>
                      <a:cxn ang="0">
                        <a:pos x="4" y="707"/>
                      </a:cxn>
                      <a:cxn ang="0">
                        <a:pos x="4" y="712"/>
                      </a:cxn>
                      <a:cxn ang="0">
                        <a:pos x="4" y="715"/>
                      </a:cxn>
                      <a:cxn ang="0">
                        <a:pos x="4" y="718"/>
                      </a:cxn>
                      <a:cxn ang="0">
                        <a:pos x="4" y="721"/>
                      </a:cxn>
                      <a:cxn ang="0">
                        <a:pos x="1464" y="3"/>
                      </a:cxn>
                      <a:cxn ang="0">
                        <a:pos x="1464" y="3"/>
                      </a:cxn>
                    </a:cxnLst>
                    <a:rect l="0" t="0" r="r" b="b"/>
                    <a:pathLst>
                      <a:path w="1464" h="721">
                        <a:moveTo>
                          <a:pt x="1464" y="3"/>
                        </a:moveTo>
                        <a:lnTo>
                          <a:pt x="1460" y="3"/>
                        </a:lnTo>
                        <a:lnTo>
                          <a:pt x="1457" y="2"/>
                        </a:lnTo>
                        <a:lnTo>
                          <a:pt x="1456" y="2"/>
                        </a:lnTo>
                        <a:lnTo>
                          <a:pt x="1453" y="1"/>
                        </a:lnTo>
                        <a:lnTo>
                          <a:pt x="1452" y="1"/>
                        </a:lnTo>
                        <a:lnTo>
                          <a:pt x="1451" y="1"/>
                        </a:lnTo>
                        <a:lnTo>
                          <a:pt x="1450" y="1"/>
                        </a:lnTo>
                        <a:lnTo>
                          <a:pt x="1450" y="1"/>
                        </a:lnTo>
                        <a:lnTo>
                          <a:pt x="1450" y="1"/>
                        </a:lnTo>
                        <a:lnTo>
                          <a:pt x="1450" y="1"/>
                        </a:lnTo>
                        <a:lnTo>
                          <a:pt x="1450" y="1"/>
                        </a:lnTo>
                        <a:lnTo>
                          <a:pt x="1450" y="0"/>
                        </a:lnTo>
                        <a:lnTo>
                          <a:pt x="1" y="635"/>
                        </a:lnTo>
                        <a:lnTo>
                          <a:pt x="1" y="667"/>
                        </a:lnTo>
                        <a:lnTo>
                          <a:pt x="0" y="671"/>
                        </a:lnTo>
                        <a:lnTo>
                          <a:pt x="0" y="677"/>
                        </a:lnTo>
                        <a:lnTo>
                          <a:pt x="1" y="683"/>
                        </a:lnTo>
                        <a:lnTo>
                          <a:pt x="1" y="689"/>
                        </a:lnTo>
                        <a:lnTo>
                          <a:pt x="1" y="693"/>
                        </a:lnTo>
                        <a:lnTo>
                          <a:pt x="3" y="699"/>
                        </a:lnTo>
                        <a:lnTo>
                          <a:pt x="3" y="704"/>
                        </a:lnTo>
                        <a:lnTo>
                          <a:pt x="4" y="707"/>
                        </a:lnTo>
                        <a:lnTo>
                          <a:pt x="4" y="712"/>
                        </a:lnTo>
                        <a:lnTo>
                          <a:pt x="4" y="715"/>
                        </a:lnTo>
                        <a:lnTo>
                          <a:pt x="4" y="718"/>
                        </a:lnTo>
                        <a:lnTo>
                          <a:pt x="4" y="721"/>
                        </a:lnTo>
                        <a:lnTo>
                          <a:pt x="1464" y="3"/>
                        </a:lnTo>
                        <a:lnTo>
                          <a:pt x="1464" y="3"/>
                        </a:lnTo>
                        <a:close/>
                      </a:path>
                    </a:pathLst>
                  </a:custGeom>
                  <a:solidFill>
                    <a:schemeClr val="accent2"/>
                  </a:solidFill>
                  <a:ln w="9525">
                    <a:noFill/>
                    <a:round/>
                    <a:headEnd/>
                    <a:tailEnd/>
                  </a:ln>
                </p:spPr>
                <p:txBody>
                  <a:bodyPr/>
                  <a:lstStyle/>
                  <a:p>
                    <a:endParaRPr lang="en-US"/>
                  </a:p>
                </p:txBody>
              </p:sp>
              <p:sp>
                <p:nvSpPr>
                  <p:cNvPr id="430207" name="Freeform 127"/>
                  <p:cNvSpPr>
                    <a:spLocks/>
                  </p:cNvSpPr>
                  <p:nvPr/>
                </p:nvSpPr>
                <p:spPr bwMode="auto">
                  <a:xfrm>
                    <a:off x="3438" y="820"/>
                    <a:ext cx="685" cy="294"/>
                  </a:xfrm>
                  <a:custGeom>
                    <a:avLst/>
                    <a:gdLst/>
                    <a:ahLst/>
                    <a:cxnLst>
                      <a:cxn ang="0">
                        <a:pos x="1371" y="10"/>
                      </a:cxn>
                      <a:cxn ang="0">
                        <a:pos x="1356" y="8"/>
                      </a:cxn>
                      <a:cxn ang="0">
                        <a:pos x="1343" y="7"/>
                      </a:cxn>
                      <a:cxn ang="0">
                        <a:pos x="1333" y="4"/>
                      </a:cxn>
                      <a:cxn ang="0">
                        <a:pos x="1324" y="3"/>
                      </a:cxn>
                      <a:cxn ang="0">
                        <a:pos x="1316" y="2"/>
                      </a:cxn>
                      <a:cxn ang="0">
                        <a:pos x="1309" y="2"/>
                      </a:cxn>
                      <a:cxn ang="0">
                        <a:pos x="1301" y="1"/>
                      </a:cxn>
                      <a:cxn ang="0">
                        <a:pos x="1293" y="1"/>
                      </a:cxn>
                      <a:cxn ang="0">
                        <a:pos x="1283" y="1"/>
                      </a:cxn>
                      <a:cxn ang="0">
                        <a:pos x="1271" y="1"/>
                      </a:cxn>
                      <a:cxn ang="0">
                        <a:pos x="1258" y="1"/>
                      </a:cxn>
                      <a:cxn ang="0">
                        <a:pos x="1240" y="0"/>
                      </a:cxn>
                      <a:cxn ang="0">
                        <a:pos x="475" y="0"/>
                      </a:cxn>
                      <a:cxn ang="0">
                        <a:pos x="390" y="3"/>
                      </a:cxn>
                      <a:cxn ang="0">
                        <a:pos x="314" y="11"/>
                      </a:cxn>
                      <a:cxn ang="0">
                        <a:pos x="248" y="25"/>
                      </a:cxn>
                      <a:cxn ang="0">
                        <a:pos x="192" y="43"/>
                      </a:cxn>
                      <a:cxn ang="0">
                        <a:pos x="142" y="69"/>
                      </a:cxn>
                      <a:cxn ang="0">
                        <a:pos x="102" y="99"/>
                      </a:cxn>
                      <a:cxn ang="0">
                        <a:pos x="68" y="134"/>
                      </a:cxn>
                      <a:cxn ang="0">
                        <a:pos x="43" y="177"/>
                      </a:cxn>
                      <a:cxn ang="0">
                        <a:pos x="23" y="224"/>
                      </a:cxn>
                      <a:cxn ang="0">
                        <a:pos x="10" y="277"/>
                      </a:cxn>
                      <a:cxn ang="0">
                        <a:pos x="3" y="336"/>
                      </a:cxn>
                      <a:cxn ang="0">
                        <a:pos x="0" y="399"/>
                      </a:cxn>
                      <a:cxn ang="0">
                        <a:pos x="0" y="587"/>
                      </a:cxn>
                      <a:cxn ang="0">
                        <a:pos x="1371" y="10"/>
                      </a:cxn>
                      <a:cxn ang="0">
                        <a:pos x="1371" y="10"/>
                      </a:cxn>
                    </a:cxnLst>
                    <a:rect l="0" t="0" r="r" b="b"/>
                    <a:pathLst>
                      <a:path w="1371" h="587">
                        <a:moveTo>
                          <a:pt x="1371" y="10"/>
                        </a:moveTo>
                        <a:lnTo>
                          <a:pt x="1356" y="8"/>
                        </a:lnTo>
                        <a:lnTo>
                          <a:pt x="1343" y="7"/>
                        </a:lnTo>
                        <a:lnTo>
                          <a:pt x="1333" y="4"/>
                        </a:lnTo>
                        <a:lnTo>
                          <a:pt x="1324" y="3"/>
                        </a:lnTo>
                        <a:lnTo>
                          <a:pt x="1316" y="2"/>
                        </a:lnTo>
                        <a:lnTo>
                          <a:pt x="1309" y="2"/>
                        </a:lnTo>
                        <a:lnTo>
                          <a:pt x="1301" y="1"/>
                        </a:lnTo>
                        <a:lnTo>
                          <a:pt x="1293" y="1"/>
                        </a:lnTo>
                        <a:lnTo>
                          <a:pt x="1283" y="1"/>
                        </a:lnTo>
                        <a:lnTo>
                          <a:pt x="1271" y="1"/>
                        </a:lnTo>
                        <a:lnTo>
                          <a:pt x="1258" y="1"/>
                        </a:lnTo>
                        <a:lnTo>
                          <a:pt x="1240" y="0"/>
                        </a:lnTo>
                        <a:lnTo>
                          <a:pt x="475" y="0"/>
                        </a:lnTo>
                        <a:lnTo>
                          <a:pt x="390" y="3"/>
                        </a:lnTo>
                        <a:lnTo>
                          <a:pt x="314" y="11"/>
                        </a:lnTo>
                        <a:lnTo>
                          <a:pt x="248" y="25"/>
                        </a:lnTo>
                        <a:lnTo>
                          <a:pt x="192" y="43"/>
                        </a:lnTo>
                        <a:lnTo>
                          <a:pt x="142" y="69"/>
                        </a:lnTo>
                        <a:lnTo>
                          <a:pt x="102" y="99"/>
                        </a:lnTo>
                        <a:lnTo>
                          <a:pt x="68" y="134"/>
                        </a:lnTo>
                        <a:lnTo>
                          <a:pt x="43" y="177"/>
                        </a:lnTo>
                        <a:lnTo>
                          <a:pt x="23" y="224"/>
                        </a:lnTo>
                        <a:lnTo>
                          <a:pt x="10" y="277"/>
                        </a:lnTo>
                        <a:lnTo>
                          <a:pt x="3" y="336"/>
                        </a:lnTo>
                        <a:lnTo>
                          <a:pt x="0" y="399"/>
                        </a:lnTo>
                        <a:lnTo>
                          <a:pt x="0" y="587"/>
                        </a:lnTo>
                        <a:lnTo>
                          <a:pt x="1371" y="10"/>
                        </a:lnTo>
                        <a:lnTo>
                          <a:pt x="1371" y="10"/>
                        </a:lnTo>
                        <a:close/>
                      </a:path>
                    </a:pathLst>
                  </a:custGeom>
                  <a:solidFill>
                    <a:schemeClr val="accent2"/>
                  </a:solidFill>
                  <a:ln w="9525">
                    <a:noFill/>
                    <a:round/>
                    <a:headEnd/>
                    <a:tailEnd/>
                  </a:ln>
                </p:spPr>
                <p:txBody>
                  <a:bodyPr/>
                  <a:lstStyle/>
                  <a:p>
                    <a:endParaRPr lang="en-US"/>
                  </a:p>
                </p:txBody>
              </p:sp>
              <p:sp>
                <p:nvSpPr>
                  <p:cNvPr id="430208" name="Freeform 128"/>
                  <p:cNvSpPr>
                    <a:spLocks/>
                  </p:cNvSpPr>
                  <p:nvPr/>
                </p:nvSpPr>
                <p:spPr bwMode="auto">
                  <a:xfrm>
                    <a:off x="3447" y="851"/>
                    <a:ext cx="763" cy="415"/>
                  </a:xfrm>
                  <a:custGeom>
                    <a:avLst/>
                    <a:gdLst/>
                    <a:ahLst/>
                    <a:cxnLst>
                      <a:cxn ang="0">
                        <a:pos x="1526" y="4"/>
                      </a:cxn>
                      <a:cxn ang="0">
                        <a:pos x="1519" y="2"/>
                      </a:cxn>
                      <a:cxn ang="0">
                        <a:pos x="1514" y="0"/>
                      </a:cxn>
                      <a:cxn ang="0">
                        <a:pos x="1512" y="0"/>
                      </a:cxn>
                      <a:cxn ang="0">
                        <a:pos x="1511" y="0"/>
                      </a:cxn>
                      <a:cxn ang="0">
                        <a:pos x="1511" y="0"/>
                      </a:cxn>
                      <a:cxn ang="0">
                        <a:pos x="1512" y="1"/>
                      </a:cxn>
                      <a:cxn ang="0">
                        <a:pos x="1513" y="2"/>
                      </a:cxn>
                      <a:cxn ang="0">
                        <a:pos x="1514" y="3"/>
                      </a:cxn>
                      <a:cxn ang="0">
                        <a:pos x="1515" y="3"/>
                      </a:cxn>
                      <a:cxn ang="0">
                        <a:pos x="1514" y="3"/>
                      </a:cxn>
                      <a:cxn ang="0">
                        <a:pos x="1513" y="2"/>
                      </a:cxn>
                      <a:cxn ang="0">
                        <a:pos x="1509" y="0"/>
                      </a:cxn>
                      <a:cxn ang="0">
                        <a:pos x="0" y="765"/>
                      </a:cxn>
                      <a:cxn ang="0">
                        <a:pos x="1" y="770"/>
                      </a:cxn>
                      <a:cxn ang="0">
                        <a:pos x="2" y="775"/>
                      </a:cxn>
                      <a:cxn ang="0">
                        <a:pos x="4" y="781"/>
                      </a:cxn>
                      <a:cxn ang="0">
                        <a:pos x="6" y="786"/>
                      </a:cxn>
                      <a:cxn ang="0">
                        <a:pos x="8" y="791"/>
                      </a:cxn>
                      <a:cxn ang="0">
                        <a:pos x="9" y="797"/>
                      </a:cxn>
                      <a:cxn ang="0">
                        <a:pos x="11" y="803"/>
                      </a:cxn>
                      <a:cxn ang="0">
                        <a:pos x="13" y="807"/>
                      </a:cxn>
                      <a:cxn ang="0">
                        <a:pos x="15" y="813"/>
                      </a:cxn>
                      <a:cxn ang="0">
                        <a:pos x="16" y="818"/>
                      </a:cxn>
                      <a:cxn ang="0">
                        <a:pos x="18" y="824"/>
                      </a:cxn>
                      <a:cxn ang="0">
                        <a:pos x="21" y="829"/>
                      </a:cxn>
                      <a:cxn ang="0">
                        <a:pos x="1526" y="4"/>
                      </a:cxn>
                      <a:cxn ang="0">
                        <a:pos x="1526" y="4"/>
                      </a:cxn>
                    </a:cxnLst>
                    <a:rect l="0" t="0" r="r" b="b"/>
                    <a:pathLst>
                      <a:path w="1526" h="829">
                        <a:moveTo>
                          <a:pt x="1526" y="4"/>
                        </a:moveTo>
                        <a:lnTo>
                          <a:pt x="1519" y="2"/>
                        </a:lnTo>
                        <a:lnTo>
                          <a:pt x="1514" y="0"/>
                        </a:lnTo>
                        <a:lnTo>
                          <a:pt x="1512" y="0"/>
                        </a:lnTo>
                        <a:lnTo>
                          <a:pt x="1511" y="0"/>
                        </a:lnTo>
                        <a:lnTo>
                          <a:pt x="1511" y="0"/>
                        </a:lnTo>
                        <a:lnTo>
                          <a:pt x="1512" y="1"/>
                        </a:lnTo>
                        <a:lnTo>
                          <a:pt x="1513" y="2"/>
                        </a:lnTo>
                        <a:lnTo>
                          <a:pt x="1514" y="3"/>
                        </a:lnTo>
                        <a:lnTo>
                          <a:pt x="1515" y="3"/>
                        </a:lnTo>
                        <a:lnTo>
                          <a:pt x="1514" y="3"/>
                        </a:lnTo>
                        <a:lnTo>
                          <a:pt x="1513" y="2"/>
                        </a:lnTo>
                        <a:lnTo>
                          <a:pt x="1509" y="0"/>
                        </a:lnTo>
                        <a:lnTo>
                          <a:pt x="0" y="765"/>
                        </a:lnTo>
                        <a:lnTo>
                          <a:pt x="1" y="770"/>
                        </a:lnTo>
                        <a:lnTo>
                          <a:pt x="2" y="775"/>
                        </a:lnTo>
                        <a:lnTo>
                          <a:pt x="4" y="781"/>
                        </a:lnTo>
                        <a:lnTo>
                          <a:pt x="6" y="786"/>
                        </a:lnTo>
                        <a:lnTo>
                          <a:pt x="8" y="791"/>
                        </a:lnTo>
                        <a:lnTo>
                          <a:pt x="9" y="797"/>
                        </a:lnTo>
                        <a:lnTo>
                          <a:pt x="11" y="803"/>
                        </a:lnTo>
                        <a:lnTo>
                          <a:pt x="13" y="807"/>
                        </a:lnTo>
                        <a:lnTo>
                          <a:pt x="15" y="813"/>
                        </a:lnTo>
                        <a:lnTo>
                          <a:pt x="16" y="818"/>
                        </a:lnTo>
                        <a:lnTo>
                          <a:pt x="18" y="824"/>
                        </a:lnTo>
                        <a:lnTo>
                          <a:pt x="21" y="829"/>
                        </a:lnTo>
                        <a:lnTo>
                          <a:pt x="1526" y="4"/>
                        </a:lnTo>
                        <a:lnTo>
                          <a:pt x="1526" y="4"/>
                        </a:lnTo>
                        <a:close/>
                      </a:path>
                    </a:pathLst>
                  </a:custGeom>
                  <a:solidFill>
                    <a:schemeClr val="accent2"/>
                  </a:solidFill>
                  <a:ln w="9525">
                    <a:noFill/>
                    <a:round/>
                    <a:headEnd/>
                    <a:tailEnd/>
                  </a:ln>
                </p:spPr>
                <p:txBody>
                  <a:bodyPr/>
                  <a:lstStyle/>
                  <a:p>
                    <a:endParaRPr lang="en-US"/>
                  </a:p>
                </p:txBody>
              </p:sp>
              <p:sp>
                <p:nvSpPr>
                  <p:cNvPr id="430209" name="Freeform 129"/>
                  <p:cNvSpPr>
                    <a:spLocks/>
                  </p:cNvSpPr>
                  <p:nvPr/>
                </p:nvSpPr>
                <p:spPr bwMode="auto">
                  <a:xfrm>
                    <a:off x="3732" y="878"/>
                    <a:ext cx="563" cy="485"/>
                  </a:xfrm>
                  <a:custGeom>
                    <a:avLst/>
                    <a:gdLst/>
                    <a:ahLst/>
                    <a:cxnLst>
                      <a:cxn ang="0">
                        <a:pos x="1037" y="0"/>
                      </a:cxn>
                      <a:cxn ang="0">
                        <a:pos x="991" y="38"/>
                      </a:cxn>
                      <a:cxn ang="0">
                        <a:pos x="924" y="92"/>
                      </a:cxn>
                      <a:cxn ang="0">
                        <a:pos x="841" y="160"/>
                      </a:cxn>
                      <a:cxn ang="0">
                        <a:pos x="747" y="239"/>
                      </a:cxn>
                      <a:cxn ang="0">
                        <a:pos x="642" y="327"/>
                      </a:cxn>
                      <a:cxn ang="0">
                        <a:pos x="534" y="420"/>
                      </a:cxn>
                      <a:cxn ang="0">
                        <a:pos x="424" y="518"/>
                      </a:cxn>
                      <a:cxn ang="0">
                        <a:pos x="317" y="617"/>
                      </a:cxn>
                      <a:cxn ang="0">
                        <a:pos x="218" y="713"/>
                      </a:cxn>
                      <a:cxn ang="0">
                        <a:pos x="129" y="807"/>
                      </a:cxn>
                      <a:cxn ang="0">
                        <a:pos x="54" y="893"/>
                      </a:cxn>
                      <a:cxn ang="0">
                        <a:pos x="0" y="970"/>
                      </a:cxn>
                      <a:cxn ang="0">
                        <a:pos x="652" y="970"/>
                      </a:cxn>
                      <a:cxn ang="0">
                        <a:pos x="736" y="967"/>
                      </a:cxn>
                      <a:cxn ang="0">
                        <a:pos x="811" y="958"/>
                      </a:cxn>
                      <a:cxn ang="0">
                        <a:pos x="877" y="945"/>
                      </a:cxn>
                      <a:cxn ang="0">
                        <a:pos x="934" y="926"/>
                      </a:cxn>
                      <a:cxn ang="0">
                        <a:pos x="982" y="902"/>
                      </a:cxn>
                      <a:cxn ang="0">
                        <a:pos x="1023" y="871"/>
                      </a:cxn>
                      <a:cxn ang="0">
                        <a:pos x="1056" y="836"/>
                      </a:cxn>
                      <a:cxn ang="0">
                        <a:pos x="1082" y="795"/>
                      </a:cxn>
                      <a:cxn ang="0">
                        <a:pos x="1102" y="748"/>
                      </a:cxn>
                      <a:cxn ang="0">
                        <a:pos x="1116" y="696"/>
                      </a:cxn>
                      <a:cxn ang="0">
                        <a:pos x="1122" y="637"/>
                      </a:cxn>
                      <a:cxn ang="0">
                        <a:pos x="1126" y="574"/>
                      </a:cxn>
                      <a:cxn ang="0">
                        <a:pos x="1126" y="283"/>
                      </a:cxn>
                      <a:cxn ang="0">
                        <a:pos x="1125" y="248"/>
                      </a:cxn>
                      <a:cxn ang="0">
                        <a:pos x="1125" y="216"/>
                      </a:cxn>
                      <a:cxn ang="0">
                        <a:pos x="1124" y="186"/>
                      </a:cxn>
                      <a:cxn ang="0">
                        <a:pos x="1121" y="160"/>
                      </a:cxn>
                      <a:cxn ang="0">
                        <a:pos x="1119" y="135"/>
                      </a:cxn>
                      <a:cxn ang="0">
                        <a:pos x="1114" y="112"/>
                      </a:cxn>
                      <a:cxn ang="0">
                        <a:pos x="1108" y="90"/>
                      </a:cxn>
                      <a:cxn ang="0">
                        <a:pos x="1098" y="70"/>
                      </a:cxn>
                      <a:cxn ang="0">
                        <a:pos x="1088" y="52"/>
                      </a:cxn>
                      <a:cxn ang="0">
                        <a:pos x="1074" y="33"/>
                      </a:cxn>
                      <a:cxn ang="0">
                        <a:pos x="1057" y="17"/>
                      </a:cxn>
                      <a:cxn ang="0">
                        <a:pos x="1037" y="0"/>
                      </a:cxn>
                      <a:cxn ang="0">
                        <a:pos x="1037" y="0"/>
                      </a:cxn>
                    </a:cxnLst>
                    <a:rect l="0" t="0" r="r" b="b"/>
                    <a:pathLst>
                      <a:path w="1126" h="970">
                        <a:moveTo>
                          <a:pt x="1037" y="0"/>
                        </a:moveTo>
                        <a:lnTo>
                          <a:pt x="991" y="38"/>
                        </a:lnTo>
                        <a:lnTo>
                          <a:pt x="924" y="92"/>
                        </a:lnTo>
                        <a:lnTo>
                          <a:pt x="841" y="160"/>
                        </a:lnTo>
                        <a:lnTo>
                          <a:pt x="747" y="239"/>
                        </a:lnTo>
                        <a:lnTo>
                          <a:pt x="642" y="327"/>
                        </a:lnTo>
                        <a:lnTo>
                          <a:pt x="534" y="420"/>
                        </a:lnTo>
                        <a:lnTo>
                          <a:pt x="424" y="518"/>
                        </a:lnTo>
                        <a:lnTo>
                          <a:pt x="317" y="617"/>
                        </a:lnTo>
                        <a:lnTo>
                          <a:pt x="218" y="713"/>
                        </a:lnTo>
                        <a:lnTo>
                          <a:pt x="129" y="807"/>
                        </a:lnTo>
                        <a:lnTo>
                          <a:pt x="54" y="893"/>
                        </a:lnTo>
                        <a:lnTo>
                          <a:pt x="0" y="970"/>
                        </a:lnTo>
                        <a:lnTo>
                          <a:pt x="652" y="970"/>
                        </a:lnTo>
                        <a:lnTo>
                          <a:pt x="736" y="967"/>
                        </a:lnTo>
                        <a:lnTo>
                          <a:pt x="811" y="958"/>
                        </a:lnTo>
                        <a:lnTo>
                          <a:pt x="877" y="945"/>
                        </a:lnTo>
                        <a:lnTo>
                          <a:pt x="934" y="926"/>
                        </a:lnTo>
                        <a:lnTo>
                          <a:pt x="982" y="902"/>
                        </a:lnTo>
                        <a:lnTo>
                          <a:pt x="1023" y="871"/>
                        </a:lnTo>
                        <a:lnTo>
                          <a:pt x="1056" y="836"/>
                        </a:lnTo>
                        <a:lnTo>
                          <a:pt x="1082" y="795"/>
                        </a:lnTo>
                        <a:lnTo>
                          <a:pt x="1102" y="748"/>
                        </a:lnTo>
                        <a:lnTo>
                          <a:pt x="1116" y="696"/>
                        </a:lnTo>
                        <a:lnTo>
                          <a:pt x="1122" y="637"/>
                        </a:lnTo>
                        <a:lnTo>
                          <a:pt x="1126" y="574"/>
                        </a:lnTo>
                        <a:lnTo>
                          <a:pt x="1126" y="283"/>
                        </a:lnTo>
                        <a:lnTo>
                          <a:pt x="1125" y="248"/>
                        </a:lnTo>
                        <a:lnTo>
                          <a:pt x="1125" y="216"/>
                        </a:lnTo>
                        <a:lnTo>
                          <a:pt x="1124" y="186"/>
                        </a:lnTo>
                        <a:lnTo>
                          <a:pt x="1121" y="160"/>
                        </a:lnTo>
                        <a:lnTo>
                          <a:pt x="1119" y="135"/>
                        </a:lnTo>
                        <a:lnTo>
                          <a:pt x="1114" y="112"/>
                        </a:lnTo>
                        <a:lnTo>
                          <a:pt x="1108" y="90"/>
                        </a:lnTo>
                        <a:lnTo>
                          <a:pt x="1098" y="70"/>
                        </a:lnTo>
                        <a:lnTo>
                          <a:pt x="1088" y="52"/>
                        </a:lnTo>
                        <a:lnTo>
                          <a:pt x="1074" y="33"/>
                        </a:lnTo>
                        <a:lnTo>
                          <a:pt x="1057" y="17"/>
                        </a:lnTo>
                        <a:lnTo>
                          <a:pt x="1037" y="0"/>
                        </a:lnTo>
                        <a:lnTo>
                          <a:pt x="1037" y="0"/>
                        </a:lnTo>
                        <a:close/>
                      </a:path>
                    </a:pathLst>
                  </a:custGeom>
                  <a:solidFill>
                    <a:schemeClr val="accent2"/>
                  </a:solidFill>
                  <a:ln w="9525">
                    <a:noFill/>
                    <a:round/>
                    <a:headEnd/>
                    <a:tailEnd/>
                  </a:ln>
                </p:spPr>
                <p:txBody>
                  <a:bodyPr/>
                  <a:lstStyle/>
                  <a:p>
                    <a:endParaRPr lang="en-US"/>
                  </a:p>
                </p:txBody>
              </p:sp>
              <p:sp>
                <p:nvSpPr>
                  <p:cNvPr id="430210" name="Freeform 130"/>
                  <p:cNvSpPr>
                    <a:spLocks/>
                  </p:cNvSpPr>
                  <p:nvPr/>
                </p:nvSpPr>
                <p:spPr bwMode="auto">
                  <a:xfrm>
                    <a:off x="3601" y="884"/>
                    <a:ext cx="602" cy="479"/>
                  </a:xfrm>
                  <a:custGeom>
                    <a:avLst/>
                    <a:gdLst/>
                    <a:ahLst/>
                    <a:cxnLst>
                      <a:cxn ang="0">
                        <a:pos x="1205" y="0"/>
                      </a:cxn>
                      <a:cxn ang="0">
                        <a:pos x="1126" y="51"/>
                      </a:cxn>
                      <a:cxn ang="0">
                        <a:pos x="1029" y="114"/>
                      </a:cxn>
                      <a:cxn ang="0">
                        <a:pos x="918" y="188"/>
                      </a:cxn>
                      <a:cxn ang="0">
                        <a:pos x="796" y="271"/>
                      </a:cxn>
                      <a:cxn ang="0">
                        <a:pos x="668" y="361"/>
                      </a:cxn>
                      <a:cxn ang="0">
                        <a:pos x="540" y="452"/>
                      </a:cxn>
                      <a:cxn ang="0">
                        <a:pos x="414" y="546"/>
                      </a:cxn>
                      <a:cxn ang="0">
                        <a:pos x="298" y="639"/>
                      </a:cxn>
                      <a:cxn ang="0">
                        <a:pos x="193" y="730"/>
                      </a:cxn>
                      <a:cxn ang="0">
                        <a:pos x="105" y="814"/>
                      </a:cxn>
                      <a:cxn ang="0">
                        <a:pos x="40" y="891"/>
                      </a:cxn>
                      <a:cxn ang="0">
                        <a:pos x="0" y="958"/>
                      </a:cxn>
                      <a:cxn ang="0">
                        <a:pos x="7" y="958"/>
                      </a:cxn>
                      <a:cxn ang="0">
                        <a:pos x="14" y="958"/>
                      </a:cxn>
                      <a:cxn ang="0">
                        <a:pos x="22" y="958"/>
                      </a:cxn>
                      <a:cxn ang="0">
                        <a:pos x="29" y="958"/>
                      </a:cxn>
                      <a:cxn ang="0">
                        <a:pos x="36" y="958"/>
                      </a:cxn>
                      <a:cxn ang="0">
                        <a:pos x="44" y="958"/>
                      </a:cxn>
                      <a:cxn ang="0">
                        <a:pos x="52" y="957"/>
                      </a:cxn>
                      <a:cxn ang="0">
                        <a:pos x="61" y="958"/>
                      </a:cxn>
                      <a:cxn ang="0">
                        <a:pos x="71" y="957"/>
                      </a:cxn>
                      <a:cxn ang="0">
                        <a:pos x="81" y="958"/>
                      </a:cxn>
                      <a:cxn ang="0">
                        <a:pos x="93" y="957"/>
                      </a:cxn>
                      <a:cxn ang="0">
                        <a:pos x="105" y="958"/>
                      </a:cxn>
                      <a:cxn ang="0">
                        <a:pos x="172" y="876"/>
                      </a:cxn>
                      <a:cxn ang="0">
                        <a:pos x="254" y="790"/>
                      </a:cxn>
                      <a:cxn ang="0">
                        <a:pos x="346" y="700"/>
                      </a:cxn>
                      <a:cxn ang="0">
                        <a:pos x="445" y="608"/>
                      </a:cxn>
                      <a:cxn ang="0">
                        <a:pos x="550" y="516"/>
                      </a:cxn>
                      <a:cxn ang="0">
                        <a:pos x="658" y="425"/>
                      </a:cxn>
                      <a:cxn ang="0">
                        <a:pos x="766" y="339"/>
                      </a:cxn>
                      <a:cxn ang="0">
                        <a:pos x="870" y="256"/>
                      </a:cxn>
                      <a:cxn ang="0">
                        <a:pos x="968" y="179"/>
                      </a:cxn>
                      <a:cxn ang="0">
                        <a:pos x="1059" y="110"/>
                      </a:cxn>
                      <a:cxn ang="0">
                        <a:pos x="1139" y="50"/>
                      </a:cxn>
                      <a:cxn ang="0">
                        <a:pos x="1205" y="0"/>
                      </a:cxn>
                      <a:cxn ang="0">
                        <a:pos x="1205" y="0"/>
                      </a:cxn>
                    </a:cxnLst>
                    <a:rect l="0" t="0" r="r" b="b"/>
                    <a:pathLst>
                      <a:path w="1205" h="958">
                        <a:moveTo>
                          <a:pt x="1205" y="0"/>
                        </a:moveTo>
                        <a:lnTo>
                          <a:pt x="1126" y="51"/>
                        </a:lnTo>
                        <a:lnTo>
                          <a:pt x="1029" y="114"/>
                        </a:lnTo>
                        <a:lnTo>
                          <a:pt x="918" y="188"/>
                        </a:lnTo>
                        <a:lnTo>
                          <a:pt x="796" y="271"/>
                        </a:lnTo>
                        <a:lnTo>
                          <a:pt x="668" y="361"/>
                        </a:lnTo>
                        <a:lnTo>
                          <a:pt x="540" y="452"/>
                        </a:lnTo>
                        <a:lnTo>
                          <a:pt x="414" y="546"/>
                        </a:lnTo>
                        <a:lnTo>
                          <a:pt x="298" y="639"/>
                        </a:lnTo>
                        <a:lnTo>
                          <a:pt x="193" y="730"/>
                        </a:lnTo>
                        <a:lnTo>
                          <a:pt x="105" y="814"/>
                        </a:lnTo>
                        <a:lnTo>
                          <a:pt x="40" y="891"/>
                        </a:lnTo>
                        <a:lnTo>
                          <a:pt x="0" y="958"/>
                        </a:lnTo>
                        <a:lnTo>
                          <a:pt x="7" y="958"/>
                        </a:lnTo>
                        <a:lnTo>
                          <a:pt x="14" y="958"/>
                        </a:lnTo>
                        <a:lnTo>
                          <a:pt x="22" y="958"/>
                        </a:lnTo>
                        <a:lnTo>
                          <a:pt x="29" y="958"/>
                        </a:lnTo>
                        <a:lnTo>
                          <a:pt x="36" y="958"/>
                        </a:lnTo>
                        <a:lnTo>
                          <a:pt x="44" y="958"/>
                        </a:lnTo>
                        <a:lnTo>
                          <a:pt x="52" y="957"/>
                        </a:lnTo>
                        <a:lnTo>
                          <a:pt x="61" y="958"/>
                        </a:lnTo>
                        <a:lnTo>
                          <a:pt x="71" y="957"/>
                        </a:lnTo>
                        <a:lnTo>
                          <a:pt x="81" y="958"/>
                        </a:lnTo>
                        <a:lnTo>
                          <a:pt x="93" y="957"/>
                        </a:lnTo>
                        <a:lnTo>
                          <a:pt x="105" y="958"/>
                        </a:lnTo>
                        <a:lnTo>
                          <a:pt x="172" y="876"/>
                        </a:lnTo>
                        <a:lnTo>
                          <a:pt x="254" y="790"/>
                        </a:lnTo>
                        <a:lnTo>
                          <a:pt x="346" y="700"/>
                        </a:lnTo>
                        <a:lnTo>
                          <a:pt x="445" y="608"/>
                        </a:lnTo>
                        <a:lnTo>
                          <a:pt x="550" y="516"/>
                        </a:lnTo>
                        <a:lnTo>
                          <a:pt x="658" y="425"/>
                        </a:lnTo>
                        <a:lnTo>
                          <a:pt x="766" y="339"/>
                        </a:lnTo>
                        <a:lnTo>
                          <a:pt x="870" y="256"/>
                        </a:lnTo>
                        <a:lnTo>
                          <a:pt x="968" y="179"/>
                        </a:lnTo>
                        <a:lnTo>
                          <a:pt x="1059" y="110"/>
                        </a:lnTo>
                        <a:lnTo>
                          <a:pt x="1139" y="50"/>
                        </a:lnTo>
                        <a:lnTo>
                          <a:pt x="1205" y="0"/>
                        </a:lnTo>
                        <a:lnTo>
                          <a:pt x="1205" y="0"/>
                        </a:lnTo>
                        <a:close/>
                      </a:path>
                    </a:pathLst>
                  </a:custGeom>
                  <a:solidFill>
                    <a:schemeClr val="accent2"/>
                  </a:solidFill>
                  <a:ln w="9525">
                    <a:noFill/>
                    <a:round/>
                    <a:headEnd/>
                    <a:tailEnd/>
                  </a:ln>
                </p:spPr>
                <p:txBody>
                  <a:bodyPr/>
                  <a:lstStyle/>
                  <a:p>
                    <a:endParaRPr lang="en-US"/>
                  </a:p>
                </p:txBody>
              </p:sp>
              <p:sp>
                <p:nvSpPr>
                  <p:cNvPr id="430211" name="Freeform 131"/>
                  <p:cNvSpPr>
                    <a:spLocks/>
                  </p:cNvSpPr>
                  <p:nvPr/>
                </p:nvSpPr>
                <p:spPr bwMode="auto">
                  <a:xfrm>
                    <a:off x="1242" y="822"/>
                    <a:ext cx="924" cy="541"/>
                  </a:xfrm>
                  <a:custGeom>
                    <a:avLst/>
                    <a:gdLst/>
                    <a:ahLst/>
                    <a:cxnLst>
                      <a:cxn ang="0">
                        <a:pos x="1807" y="0"/>
                      </a:cxn>
                      <a:cxn ang="0">
                        <a:pos x="1609" y="0"/>
                      </a:cxn>
                      <a:cxn ang="0">
                        <a:pos x="1598" y="0"/>
                      </a:cxn>
                      <a:cxn ang="0">
                        <a:pos x="1592" y="8"/>
                      </a:cxn>
                      <a:cxn ang="0">
                        <a:pos x="924" y="913"/>
                      </a:cxn>
                      <a:cxn ang="0">
                        <a:pos x="256" y="8"/>
                      </a:cxn>
                      <a:cxn ang="0">
                        <a:pos x="250" y="0"/>
                      </a:cxn>
                      <a:cxn ang="0">
                        <a:pos x="240" y="0"/>
                      </a:cxn>
                      <a:cxn ang="0">
                        <a:pos x="40" y="0"/>
                      </a:cxn>
                      <a:cxn ang="0">
                        <a:pos x="0" y="0"/>
                      </a:cxn>
                      <a:cxn ang="0">
                        <a:pos x="24" y="32"/>
                      </a:cxn>
                      <a:cxn ang="0">
                        <a:pos x="798" y="1074"/>
                      </a:cxn>
                      <a:cxn ang="0">
                        <a:pos x="804" y="1083"/>
                      </a:cxn>
                      <a:cxn ang="0">
                        <a:pos x="815" y="1083"/>
                      </a:cxn>
                      <a:cxn ang="0">
                        <a:pos x="1034" y="1083"/>
                      </a:cxn>
                      <a:cxn ang="0">
                        <a:pos x="1044" y="1083"/>
                      </a:cxn>
                      <a:cxn ang="0">
                        <a:pos x="1050" y="1074"/>
                      </a:cxn>
                      <a:cxn ang="0">
                        <a:pos x="1823" y="32"/>
                      </a:cxn>
                      <a:cxn ang="0">
                        <a:pos x="1847" y="0"/>
                      </a:cxn>
                      <a:cxn ang="0">
                        <a:pos x="1807" y="0"/>
                      </a:cxn>
                      <a:cxn ang="0">
                        <a:pos x="1807" y="0"/>
                      </a:cxn>
                    </a:cxnLst>
                    <a:rect l="0" t="0" r="r" b="b"/>
                    <a:pathLst>
                      <a:path w="1847" h="1083">
                        <a:moveTo>
                          <a:pt x="1807" y="0"/>
                        </a:moveTo>
                        <a:lnTo>
                          <a:pt x="1609" y="0"/>
                        </a:lnTo>
                        <a:lnTo>
                          <a:pt x="1598" y="0"/>
                        </a:lnTo>
                        <a:lnTo>
                          <a:pt x="1592" y="8"/>
                        </a:lnTo>
                        <a:lnTo>
                          <a:pt x="924" y="913"/>
                        </a:lnTo>
                        <a:lnTo>
                          <a:pt x="256" y="8"/>
                        </a:lnTo>
                        <a:lnTo>
                          <a:pt x="250" y="0"/>
                        </a:lnTo>
                        <a:lnTo>
                          <a:pt x="240" y="0"/>
                        </a:lnTo>
                        <a:lnTo>
                          <a:pt x="40" y="0"/>
                        </a:lnTo>
                        <a:lnTo>
                          <a:pt x="0" y="0"/>
                        </a:lnTo>
                        <a:lnTo>
                          <a:pt x="24" y="32"/>
                        </a:lnTo>
                        <a:lnTo>
                          <a:pt x="798" y="1074"/>
                        </a:lnTo>
                        <a:lnTo>
                          <a:pt x="804" y="1083"/>
                        </a:lnTo>
                        <a:lnTo>
                          <a:pt x="815" y="1083"/>
                        </a:lnTo>
                        <a:lnTo>
                          <a:pt x="1034" y="1083"/>
                        </a:lnTo>
                        <a:lnTo>
                          <a:pt x="1044" y="1083"/>
                        </a:lnTo>
                        <a:lnTo>
                          <a:pt x="1050" y="1074"/>
                        </a:lnTo>
                        <a:lnTo>
                          <a:pt x="1823" y="32"/>
                        </a:lnTo>
                        <a:lnTo>
                          <a:pt x="1847" y="0"/>
                        </a:lnTo>
                        <a:lnTo>
                          <a:pt x="1807" y="0"/>
                        </a:lnTo>
                        <a:lnTo>
                          <a:pt x="1807" y="0"/>
                        </a:lnTo>
                        <a:close/>
                      </a:path>
                    </a:pathLst>
                  </a:custGeom>
                  <a:solidFill>
                    <a:schemeClr val="accent2"/>
                  </a:solidFill>
                  <a:ln w="9525">
                    <a:noFill/>
                    <a:round/>
                    <a:headEnd/>
                    <a:tailEnd/>
                  </a:ln>
                </p:spPr>
                <p:txBody>
                  <a:bodyPr/>
                  <a:lstStyle/>
                  <a:p>
                    <a:endParaRPr lang="en-US"/>
                  </a:p>
                </p:txBody>
              </p:sp>
            </p:grpSp>
          </p:grpSp>
          <p:grpSp>
            <p:nvGrpSpPr>
              <p:cNvPr id="30" name="Group 132"/>
              <p:cNvGrpSpPr>
                <a:grpSpLocks/>
              </p:cNvGrpSpPr>
              <p:nvPr/>
            </p:nvGrpSpPr>
            <p:grpSpPr bwMode="auto">
              <a:xfrm>
                <a:off x="1920" y="1632"/>
                <a:ext cx="336" cy="240"/>
                <a:chOff x="4560" y="2106"/>
                <a:chExt cx="2514" cy="1848"/>
              </a:xfrm>
            </p:grpSpPr>
            <p:graphicFrame>
              <p:nvGraphicFramePr>
                <p:cNvPr id="430213" name="Object 133"/>
                <p:cNvGraphicFramePr>
                  <a:graphicFrameLocks noChangeAspect="1"/>
                </p:cNvGraphicFramePr>
                <p:nvPr/>
              </p:nvGraphicFramePr>
              <p:xfrm>
                <a:off x="4656" y="3120"/>
                <a:ext cx="2412" cy="834"/>
              </p:xfrm>
              <a:graphic>
                <a:graphicData uri="http://schemas.openxmlformats.org/presentationml/2006/ole">
                  <p:oleObj spid="_x0000_s6156" name="Photo Editor Photo" r:id="rId21" imgW="3828571" imgH="1324160" progId="">
                    <p:embed/>
                  </p:oleObj>
                </a:graphicData>
              </a:graphic>
            </p:graphicFrame>
            <p:graphicFrame>
              <p:nvGraphicFramePr>
                <p:cNvPr id="430214" name="Object 134"/>
                <p:cNvGraphicFramePr>
                  <a:graphicFrameLocks noChangeAspect="1"/>
                </p:cNvGraphicFramePr>
                <p:nvPr/>
              </p:nvGraphicFramePr>
              <p:xfrm>
                <a:off x="4560" y="2106"/>
                <a:ext cx="2514" cy="1158"/>
              </p:xfrm>
              <a:graphic>
                <a:graphicData uri="http://schemas.openxmlformats.org/presentationml/2006/ole">
                  <p:oleObj spid="_x0000_s6157" name="Photo Editor Photo" r:id="rId22" imgW="3990476" imgH="1838095" progId="">
                    <p:embed/>
                  </p:oleObj>
                </a:graphicData>
              </a:graphic>
            </p:graphicFrame>
          </p:grpSp>
          <p:pic>
            <p:nvPicPr>
              <p:cNvPr id="430215" name="Picture 135"/>
              <p:cNvPicPr>
                <a:picLocks noChangeAspect="1" noChangeArrowheads="1"/>
              </p:cNvPicPr>
              <p:nvPr/>
            </p:nvPicPr>
            <p:blipFill>
              <a:blip r:embed="rId23" cstate="print"/>
              <a:srcRect/>
              <a:stretch>
                <a:fillRect/>
              </a:stretch>
            </p:blipFill>
            <p:spPr bwMode="auto">
              <a:xfrm>
                <a:off x="2400" y="1632"/>
                <a:ext cx="336" cy="240"/>
              </a:xfrm>
              <a:prstGeom prst="rect">
                <a:avLst/>
              </a:prstGeom>
              <a:noFill/>
              <a:ln w="38100">
                <a:noFill/>
                <a:miter lim="800000"/>
                <a:headEnd/>
                <a:tailEnd type="none" w="sm" len="sm"/>
              </a:ln>
              <a:effectLst/>
            </p:spPr>
          </p:pic>
          <p:graphicFrame>
            <p:nvGraphicFramePr>
              <p:cNvPr id="430216" name="Object 136"/>
              <p:cNvGraphicFramePr>
                <a:graphicFrameLocks noChangeAspect="1"/>
              </p:cNvGraphicFramePr>
              <p:nvPr/>
            </p:nvGraphicFramePr>
            <p:xfrm>
              <a:off x="5232" y="1632"/>
              <a:ext cx="288" cy="240"/>
            </p:xfrm>
            <a:graphic>
              <a:graphicData uri="http://schemas.openxmlformats.org/presentationml/2006/ole">
                <p:oleObj spid="_x0000_s6153" name="Photo Editor Photo" r:id="rId24" imgW="609524" imgH="590476" progId="">
                  <p:embed/>
                </p:oleObj>
              </a:graphicData>
            </a:graphic>
          </p:graphicFrame>
          <p:sp>
            <p:nvSpPr>
              <p:cNvPr id="430217" name="Rectangle 137"/>
              <p:cNvSpPr>
                <a:spLocks noChangeArrowheads="1"/>
              </p:cNvSpPr>
              <p:nvPr/>
            </p:nvSpPr>
            <p:spPr bwMode="auto">
              <a:xfrm>
                <a:off x="841" y="2016"/>
                <a:ext cx="983" cy="288"/>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Process Control</a:t>
                </a:r>
              </a:p>
              <a:p>
                <a:r>
                  <a:rPr lang="en-US" sz="1200">
                    <a:solidFill>
                      <a:srgbClr val="FFFF66"/>
                    </a:solidFill>
                    <a:effectLst>
                      <a:outerShdw blurRad="38100" dist="38100" dir="2700000" algn="tl">
                        <a:srgbClr val="C0C0C0"/>
                      </a:outerShdw>
                    </a:effectLst>
                  </a:rPr>
                  <a:t>(DeltaV)</a:t>
                </a:r>
              </a:p>
            </p:txBody>
          </p:sp>
          <p:sp>
            <p:nvSpPr>
              <p:cNvPr id="430218" name="Rectangle 138"/>
              <p:cNvSpPr>
                <a:spLocks noChangeArrowheads="1"/>
              </p:cNvSpPr>
              <p:nvPr/>
            </p:nvSpPr>
            <p:spPr bwMode="auto">
              <a:xfrm>
                <a:off x="1824" y="1536"/>
                <a:ext cx="960" cy="768"/>
              </a:xfrm>
              <a:prstGeom prst="rect">
                <a:avLst/>
              </a:prstGeom>
              <a:noFill/>
              <a:ln w="28575" cap="rnd">
                <a:solidFill>
                  <a:schemeClr val="tx1"/>
                </a:solidFill>
                <a:prstDash val="sysDot"/>
                <a:miter lim="800000"/>
                <a:headEnd type="none" w="sm" len="lg"/>
                <a:tailEnd type="none" w="sm" len="lg"/>
              </a:ln>
              <a:effectLst/>
            </p:spPr>
            <p:txBody>
              <a:bodyPr wrap="none" anchor="ctr"/>
              <a:lstStyle/>
              <a:p>
                <a:endParaRPr lang="en-US"/>
              </a:p>
            </p:txBody>
          </p:sp>
          <p:sp>
            <p:nvSpPr>
              <p:cNvPr id="430219" name="Rectangle 139"/>
              <p:cNvSpPr>
                <a:spLocks noChangeArrowheads="1"/>
              </p:cNvSpPr>
              <p:nvPr/>
            </p:nvSpPr>
            <p:spPr bwMode="auto">
              <a:xfrm>
                <a:off x="3619" y="1344"/>
                <a:ext cx="1469" cy="173"/>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Asset Management</a:t>
                </a:r>
              </a:p>
            </p:txBody>
          </p:sp>
          <p:sp>
            <p:nvSpPr>
              <p:cNvPr id="430220" name="Rectangle 140"/>
              <p:cNvSpPr>
                <a:spLocks noChangeArrowheads="1"/>
              </p:cNvSpPr>
              <p:nvPr/>
            </p:nvSpPr>
            <p:spPr bwMode="auto">
              <a:xfrm>
                <a:off x="1824" y="1344"/>
                <a:ext cx="989" cy="173"/>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Optimization</a:t>
                </a:r>
              </a:p>
            </p:txBody>
          </p:sp>
          <p:sp>
            <p:nvSpPr>
              <p:cNvPr id="430221" name="Line 141"/>
              <p:cNvSpPr>
                <a:spLocks noChangeShapeType="1"/>
              </p:cNvSpPr>
              <p:nvPr/>
            </p:nvSpPr>
            <p:spPr bwMode="auto">
              <a:xfrm flipV="1">
                <a:off x="4848" y="1920"/>
                <a:ext cx="0" cy="672"/>
              </a:xfrm>
              <a:prstGeom prst="line">
                <a:avLst/>
              </a:prstGeom>
              <a:noFill/>
              <a:ln w="28575">
                <a:solidFill>
                  <a:schemeClr val="accent2"/>
                </a:solidFill>
                <a:prstDash val="dash"/>
                <a:round/>
                <a:headEnd/>
                <a:tailEnd/>
              </a:ln>
              <a:effectLst/>
            </p:spPr>
            <p:txBody>
              <a:bodyPr wrap="none" anchor="ctr"/>
              <a:lstStyle/>
              <a:p>
                <a:endParaRPr lang="en-US"/>
              </a:p>
            </p:txBody>
          </p:sp>
          <p:sp>
            <p:nvSpPr>
              <p:cNvPr id="430222" name="Line 142"/>
              <p:cNvSpPr>
                <a:spLocks noChangeShapeType="1"/>
              </p:cNvSpPr>
              <p:nvPr/>
            </p:nvSpPr>
            <p:spPr bwMode="auto">
              <a:xfrm flipV="1">
                <a:off x="4368" y="1920"/>
                <a:ext cx="0" cy="672"/>
              </a:xfrm>
              <a:prstGeom prst="line">
                <a:avLst/>
              </a:prstGeom>
              <a:noFill/>
              <a:ln w="28575">
                <a:solidFill>
                  <a:schemeClr val="accent2"/>
                </a:solidFill>
                <a:prstDash val="dash"/>
                <a:round/>
                <a:headEnd/>
                <a:tailEnd/>
              </a:ln>
              <a:effectLst/>
            </p:spPr>
            <p:txBody>
              <a:bodyPr wrap="none" anchor="ctr"/>
              <a:lstStyle/>
              <a:p>
                <a:endParaRPr lang="en-US"/>
              </a:p>
            </p:txBody>
          </p:sp>
          <p:graphicFrame>
            <p:nvGraphicFramePr>
              <p:cNvPr id="430223" name="Object 143"/>
              <p:cNvGraphicFramePr>
                <a:graphicFrameLocks noChangeAspect="1"/>
              </p:cNvGraphicFramePr>
              <p:nvPr/>
            </p:nvGraphicFramePr>
            <p:xfrm>
              <a:off x="4139" y="1584"/>
              <a:ext cx="373" cy="384"/>
            </p:xfrm>
            <a:graphic>
              <a:graphicData uri="http://schemas.openxmlformats.org/presentationml/2006/ole">
                <p:oleObj spid="_x0000_s6154" name="Photo Editor Photo" r:id="rId25" imgW="952633" imgH="980952" progId="">
                  <p:embed/>
                </p:oleObj>
              </a:graphicData>
            </a:graphic>
          </p:graphicFrame>
          <p:pic>
            <p:nvPicPr>
              <p:cNvPr id="430224" name="Picture 144" descr="csi1"/>
              <p:cNvPicPr>
                <a:picLocks noChangeAspect="1" noChangeArrowheads="1"/>
              </p:cNvPicPr>
              <p:nvPr/>
            </p:nvPicPr>
            <p:blipFill>
              <a:blip r:embed="rId26" cstate="print"/>
              <a:srcRect/>
              <a:stretch>
                <a:fillRect/>
              </a:stretch>
            </p:blipFill>
            <p:spPr bwMode="auto">
              <a:xfrm>
                <a:off x="4176" y="1632"/>
                <a:ext cx="288" cy="192"/>
              </a:xfrm>
              <a:prstGeom prst="rect">
                <a:avLst/>
              </a:prstGeom>
              <a:noFill/>
            </p:spPr>
          </p:pic>
          <p:graphicFrame>
            <p:nvGraphicFramePr>
              <p:cNvPr id="430225" name="Object 145"/>
              <p:cNvGraphicFramePr>
                <a:graphicFrameLocks noChangeAspect="1"/>
              </p:cNvGraphicFramePr>
              <p:nvPr/>
            </p:nvGraphicFramePr>
            <p:xfrm>
              <a:off x="4656" y="1584"/>
              <a:ext cx="373" cy="384"/>
            </p:xfrm>
            <a:graphic>
              <a:graphicData uri="http://schemas.openxmlformats.org/presentationml/2006/ole">
                <p:oleObj spid="_x0000_s6155" name="Photo Editor Photo" r:id="rId27" imgW="952633" imgH="980952" progId="">
                  <p:embed/>
                </p:oleObj>
              </a:graphicData>
            </a:graphic>
          </p:graphicFrame>
          <p:grpSp>
            <p:nvGrpSpPr>
              <p:cNvPr id="31" name="Group 146"/>
              <p:cNvGrpSpPr>
                <a:grpSpLocks/>
              </p:cNvGrpSpPr>
              <p:nvPr/>
            </p:nvGrpSpPr>
            <p:grpSpPr bwMode="auto">
              <a:xfrm>
                <a:off x="4656" y="1632"/>
                <a:ext cx="432" cy="240"/>
                <a:chOff x="4656" y="1632"/>
                <a:chExt cx="432" cy="240"/>
              </a:xfrm>
            </p:grpSpPr>
            <p:sp>
              <p:nvSpPr>
                <p:cNvPr id="430227" name="Rectangle 147"/>
                <p:cNvSpPr>
                  <a:spLocks noChangeArrowheads="1"/>
                </p:cNvSpPr>
                <p:nvPr/>
              </p:nvSpPr>
              <p:spPr bwMode="auto">
                <a:xfrm>
                  <a:off x="4704" y="1632"/>
                  <a:ext cx="288" cy="24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430228" name="Text Box 148"/>
                <p:cNvSpPr txBox="1">
                  <a:spLocks noChangeArrowheads="1"/>
                </p:cNvSpPr>
                <p:nvPr/>
              </p:nvSpPr>
              <p:spPr bwMode="auto">
                <a:xfrm>
                  <a:off x="4656" y="1632"/>
                  <a:ext cx="432" cy="231"/>
                </a:xfrm>
                <a:prstGeom prst="rect">
                  <a:avLst/>
                </a:prstGeom>
                <a:noFill/>
                <a:ln w="9525">
                  <a:noFill/>
                  <a:miter lim="800000"/>
                  <a:headEnd/>
                  <a:tailEnd/>
                </a:ln>
                <a:effectLst/>
              </p:spPr>
              <p:txBody>
                <a:bodyPr>
                  <a:spAutoFit/>
                </a:bodyPr>
                <a:lstStyle/>
                <a:p>
                  <a:pPr algn="l">
                    <a:spcBef>
                      <a:spcPct val="50000"/>
                    </a:spcBef>
                  </a:pPr>
                  <a:r>
                    <a:rPr lang="en-US" sz="1800" i="1">
                      <a:solidFill>
                        <a:schemeClr val="tx1"/>
                      </a:solidFill>
                      <a:latin typeface="Tahoma" pitchFamily="34" charset="0"/>
                    </a:rPr>
                    <a:t>GRA</a:t>
                  </a:r>
                  <a:endParaRPr lang="en-US">
                    <a:solidFill>
                      <a:srgbClr val="FFFF66"/>
                    </a:solidFill>
                  </a:endParaRPr>
                </a:p>
              </p:txBody>
            </p:sp>
          </p:grpSp>
          <p:sp>
            <p:nvSpPr>
              <p:cNvPr id="430229" name="Rectangle 149"/>
              <p:cNvSpPr>
                <a:spLocks noChangeArrowheads="1"/>
              </p:cNvSpPr>
              <p:nvPr/>
            </p:nvSpPr>
            <p:spPr bwMode="auto">
              <a:xfrm>
                <a:off x="4032" y="1968"/>
                <a:ext cx="576" cy="288"/>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Equipment Diagnostic</a:t>
                </a:r>
              </a:p>
            </p:txBody>
          </p:sp>
          <p:sp>
            <p:nvSpPr>
              <p:cNvPr id="430230" name="Rectangle 150"/>
              <p:cNvSpPr>
                <a:spLocks noChangeArrowheads="1"/>
              </p:cNvSpPr>
              <p:nvPr/>
            </p:nvSpPr>
            <p:spPr bwMode="auto">
              <a:xfrm>
                <a:off x="4560" y="1968"/>
                <a:ext cx="605" cy="288"/>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Condition Monitoring</a:t>
                </a:r>
              </a:p>
            </p:txBody>
          </p:sp>
        </p:grpSp>
      </p:grpSp>
      <p:grpSp>
        <p:nvGrpSpPr>
          <p:cNvPr id="430080" name="Group 151"/>
          <p:cNvGrpSpPr>
            <a:grpSpLocks/>
          </p:cNvGrpSpPr>
          <p:nvPr/>
        </p:nvGrpSpPr>
        <p:grpSpPr bwMode="auto">
          <a:xfrm>
            <a:off x="381000" y="1219200"/>
            <a:ext cx="8153400" cy="1295400"/>
            <a:chOff x="240" y="768"/>
            <a:chExt cx="5136" cy="816"/>
          </a:xfrm>
        </p:grpSpPr>
        <p:grpSp>
          <p:nvGrpSpPr>
            <p:cNvPr id="430081" name="Group 152"/>
            <p:cNvGrpSpPr>
              <a:grpSpLocks/>
            </p:cNvGrpSpPr>
            <p:nvPr/>
          </p:nvGrpSpPr>
          <p:grpSpPr bwMode="auto">
            <a:xfrm>
              <a:off x="1344" y="1296"/>
              <a:ext cx="4032" cy="288"/>
              <a:chOff x="1344" y="1296"/>
              <a:chExt cx="4032" cy="288"/>
            </a:xfrm>
          </p:grpSpPr>
          <p:sp>
            <p:nvSpPr>
              <p:cNvPr id="430233" name="Line 153"/>
              <p:cNvSpPr>
                <a:spLocks noChangeShapeType="1"/>
              </p:cNvSpPr>
              <p:nvPr/>
            </p:nvSpPr>
            <p:spPr bwMode="auto">
              <a:xfrm flipV="1">
                <a:off x="2496" y="1296"/>
                <a:ext cx="336" cy="288"/>
              </a:xfrm>
              <a:prstGeom prst="line">
                <a:avLst/>
              </a:prstGeom>
              <a:noFill/>
              <a:ln w="28575">
                <a:solidFill>
                  <a:schemeClr val="accent2"/>
                </a:solidFill>
                <a:round/>
                <a:headEnd/>
                <a:tailEnd/>
              </a:ln>
              <a:effectLst/>
            </p:spPr>
            <p:txBody>
              <a:bodyPr wrap="none" anchor="ctr"/>
              <a:lstStyle/>
              <a:p>
                <a:endParaRPr lang="en-US"/>
              </a:p>
            </p:txBody>
          </p:sp>
          <p:sp>
            <p:nvSpPr>
              <p:cNvPr id="430234" name="Line 154"/>
              <p:cNvSpPr>
                <a:spLocks noChangeShapeType="1"/>
              </p:cNvSpPr>
              <p:nvPr/>
            </p:nvSpPr>
            <p:spPr bwMode="auto">
              <a:xfrm flipV="1">
                <a:off x="2016" y="1296"/>
                <a:ext cx="816" cy="288"/>
              </a:xfrm>
              <a:prstGeom prst="line">
                <a:avLst/>
              </a:prstGeom>
              <a:noFill/>
              <a:ln w="28575">
                <a:solidFill>
                  <a:schemeClr val="accent2"/>
                </a:solidFill>
                <a:round/>
                <a:headEnd/>
                <a:tailEnd/>
              </a:ln>
              <a:effectLst/>
            </p:spPr>
            <p:txBody>
              <a:bodyPr wrap="none" anchor="ctr"/>
              <a:lstStyle/>
              <a:p>
                <a:endParaRPr lang="en-US"/>
              </a:p>
            </p:txBody>
          </p:sp>
          <p:sp>
            <p:nvSpPr>
              <p:cNvPr id="430235" name="Line 155"/>
              <p:cNvSpPr>
                <a:spLocks noChangeShapeType="1"/>
              </p:cNvSpPr>
              <p:nvPr/>
            </p:nvSpPr>
            <p:spPr bwMode="auto">
              <a:xfrm flipV="1">
                <a:off x="1344" y="1296"/>
                <a:ext cx="1440" cy="288"/>
              </a:xfrm>
              <a:prstGeom prst="line">
                <a:avLst/>
              </a:prstGeom>
              <a:noFill/>
              <a:ln w="28575">
                <a:solidFill>
                  <a:schemeClr val="accent2"/>
                </a:solidFill>
                <a:round/>
                <a:headEnd/>
                <a:tailEnd/>
              </a:ln>
              <a:effectLst/>
            </p:spPr>
            <p:txBody>
              <a:bodyPr wrap="none" anchor="ctr"/>
              <a:lstStyle/>
              <a:p>
                <a:endParaRPr lang="en-US"/>
              </a:p>
            </p:txBody>
          </p:sp>
          <p:sp>
            <p:nvSpPr>
              <p:cNvPr id="430236" name="Line 156"/>
              <p:cNvSpPr>
                <a:spLocks noChangeShapeType="1"/>
              </p:cNvSpPr>
              <p:nvPr/>
            </p:nvSpPr>
            <p:spPr bwMode="auto">
              <a:xfrm flipH="1" flipV="1">
                <a:off x="2832" y="1296"/>
                <a:ext cx="384" cy="288"/>
              </a:xfrm>
              <a:prstGeom prst="line">
                <a:avLst/>
              </a:prstGeom>
              <a:noFill/>
              <a:ln w="28575">
                <a:solidFill>
                  <a:schemeClr val="accent2"/>
                </a:solidFill>
                <a:round/>
                <a:headEnd/>
                <a:tailEnd/>
              </a:ln>
              <a:effectLst/>
            </p:spPr>
            <p:txBody>
              <a:bodyPr wrap="none" anchor="ctr"/>
              <a:lstStyle/>
              <a:p>
                <a:endParaRPr lang="en-US"/>
              </a:p>
            </p:txBody>
          </p:sp>
          <p:sp>
            <p:nvSpPr>
              <p:cNvPr id="430237" name="Line 157"/>
              <p:cNvSpPr>
                <a:spLocks noChangeShapeType="1"/>
              </p:cNvSpPr>
              <p:nvPr/>
            </p:nvSpPr>
            <p:spPr bwMode="auto">
              <a:xfrm flipH="1" flipV="1">
                <a:off x="2832" y="1296"/>
                <a:ext cx="912" cy="288"/>
              </a:xfrm>
              <a:prstGeom prst="line">
                <a:avLst/>
              </a:prstGeom>
              <a:noFill/>
              <a:ln w="28575">
                <a:solidFill>
                  <a:schemeClr val="accent2"/>
                </a:solidFill>
                <a:round/>
                <a:headEnd/>
                <a:tailEnd/>
              </a:ln>
              <a:effectLst/>
            </p:spPr>
            <p:txBody>
              <a:bodyPr wrap="none" anchor="ctr"/>
              <a:lstStyle/>
              <a:p>
                <a:endParaRPr lang="en-US"/>
              </a:p>
            </p:txBody>
          </p:sp>
          <p:sp>
            <p:nvSpPr>
              <p:cNvPr id="430238" name="Line 158"/>
              <p:cNvSpPr>
                <a:spLocks noChangeShapeType="1"/>
              </p:cNvSpPr>
              <p:nvPr/>
            </p:nvSpPr>
            <p:spPr bwMode="auto">
              <a:xfrm flipH="1" flipV="1">
                <a:off x="2832" y="1296"/>
                <a:ext cx="1488" cy="288"/>
              </a:xfrm>
              <a:prstGeom prst="line">
                <a:avLst/>
              </a:prstGeom>
              <a:noFill/>
              <a:ln w="28575">
                <a:solidFill>
                  <a:schemeClr val="accent2"/>
                </a:solidFill>
                <a:round/>
                <a:headEnd/>
                <a:tailEnd/>
              </a:ln>
              <a:effectLst/>
            </p:spPr>
            <p:txBody>
              <a:bodyPr wrap="none" anchor="ctr"/>
              <a:lstStyle/>
              <a:p>
                <a:endParaRPr lang="en-US"/>
              </a:p>
            </p:txBody>
          </p:sp>
          <p:sp>
            <p:nvSpPr>
              <p:cNvPr id="430239" name="Line 159"/>
              <p:cNvSpPr>
                <a:spLocks noChangeShapeType="1"/>
              </p:cNvSpPr>
              <p:nvPr/>
            </p:nvSpPr>
            <p:spPr bwMode="auto">
              <a:xfrm flipH="1" flipV="1">
                <a:off x="2832" y="1296"/>
                <a:ext cx="2016" cy="288"/>
              </a:xfrm>
              <a:prstGeom prst="line">
                <a:avLst/>
              </a:prstGeom>
              <a:noFill/>
              <a:ln w="28575">
                <a:solidFill>
                  <a:schemeClr val="accent2"/>
                </a:solidFill>
                <a:round/>
                <a:headEnd/>
                <a:tailEnd/>
              </a:ln>
              <a:effectLst/>
            </p:spPr>
            <p:txBody>
              <a:bodyPr wrap="none" anchor="ctr"/>
              <a:lstStyle/>
              <a:p>
                <a:endParaRPr lang="en-US"/>
              </a:p>
            </p:txBody>
          </p:sp>
          <p:sp>
            <p:nvSpPr>
              <p:cNvPr id="430240" name="Line 160"/>
              <p:cNvSpPr>
                <a:spLocks noChangeShapeType="1"/>
              </p:cNvSpPr>
              <p:nvPr/>
            </p:nvSpPr>
            <p:spPr bwMode="auto">
              <a:xfrm flipH="1" flipV="1">
                <a:off x="2832" y="1296"/>
                <a:ext cx="2544" cy="288"/>
              </a:xfrm>
              <a:prstGeom prst="line">
                <a:avLst/>
              </a:prstGeom>
              <a:noFill/>
              <a:ln w="28575">
                <a:solidFill>
                  <a:schemeClr val="accent2"/>
                </a:solidFill>
                <a:round/>
                <a:headEnd/>
                <a:tailEnd/>
              </a:ln>
              <a:effectLst/>
            </p:spPr>
            <p:txBody>
              <a:bodyPr wrap="none" anchor="ctr"/>
              <a:lstStyle/>
              <a:p>
                <a:endParaRPr lang="en-US"/>
              </a:p>
            </p:txBody>
          </p:sp>
        </p:grpSp>
        <p:grpSp>
          <p:nvGrpSpPr>
            <p:cNvPr id="430088" name="Group 161"/>
            <p:cNvGrpSpPr>
              <a:grpSpLocks/>
            </p:cNvGrpSpPr>
            <p:nvPr/>
          </p:nvGrpSpPr>
          <p:grpSpPr bwMode="auto">
            <a:xfrm>
              <a:off x="240" y="768"/>
              <a:ext cx="2767" cy="717"/>
              <a:chOff x="240" y="768"/>
              <a:chExt cx="2767" cy="717"/>
            </a:xfrm>
          </p:grpSpPr>
          <p:sp>
            <p:nvSpPr>
              <p:cNvPr id="430242" name="Rectangle 162"/>
              <p:cNvSpPr>
                <a:spLocks noChangeArrowheads="1"/>
              </p:cNvSpPr>
              <p:nvPr/>
            </p:nvSpPr>
            <p:spPr bwMode="auto">
              <a:xfrm>
                <a:off x="240" y="912"/>
                <a:ext cx="669" cy="192"/>
              </a:xfrm>
              <a:prstGeom prst="rect">
                <a:avLst/>
              </a:prstGeom>
              <a:noFill/>
              <a:ln w="9525">
                <a:noFill/>
                <a:prstDash val="dash"/>
                <a:miter lim="800000"/>
                <a:headEnd type="none" w="sm" len="lg"/>
                <a:tailEnd type="none" w="sm" len="lg"/>
              </a:ln>
              <a:effectLst/>
            </p:spPr>
            <p:txBody>
              <a:bodyPr wrap="none">
                <a:spAutoFit/>
              </a:bodyPr>
              <a:lstStyle/>
              <a:p>
                <a:pPr algn="l"/>
                <a:r>
                  <a:rPr lang="en-US" sz="1400" b="1" i="1">
                    <a:solidFill>
                      <a:srgbClr val="FFFF66"/>
                    </a:solidFill>
                  </a:rPr>
                  <a:t>Enterprise</a:t>
                </a:r>
              </a:p>
            </p:txBody>
          </p:sp>
          <p:sp>
            <p:nvSpPr>
              <p:cNvPr id="430243" name="Rectangle 163"/>
              <p:cNvSpPr>
                <a:spLocks noChangeArrowheads="1"/>
              </p:cNvSpPr>
              <p:nvPr/>
            </p:nvSpPr>
            <p:spPr bwMode="auto">
              <a:xfrm>
                <a:off x="864" y="1075"/>
                <a:ext cx="729" cy="173"/>
              </a:xfrm>
              <a:prstGeom prst="rect">
                <a:avLst/>
              </a:prstGeom>
              <a:noFill/>
              <a:ln w="9525">
                <a:noFill/>
                <a:prstDash val="dash"/>
                <a:miter lim="800000"/>
                <a:headEnd type="none" w="sm" len="lg"/>
                <a:tailEnd type="none" w="sm" len="lg"/>
              </a:ln>
              <a:effectLst/>
            </p:spPr>
            <p:txBody>
              <a:bodyPr wrap="none">
                <a:spAutoFit/>
              </a:bodyPr>
              <a:lstStyle/>
              <a:p>
                <a:pPr algn="l"/>
                <a:r>
                  <a:rPr lang="en-US" sz="1200">
                    <a:solidFill>
                      <a:srgbClr val="FFFF66"/>
                    </a:solidFill>
                    <a:effectLst>
                      <a:outerShdw blurRad="38100" dist="38100" dir="2700000" algn="tl">
                        <a:srgbClr val="C0C0C0"/>
                      </a:outerShdw>
                    </a:effectLst>
                  </a:rPr>
                  <a:t>Ethernet WAN</a:t>
                </a:r>
                <a:endParaRPr lang="en-US" sz="900">
                  <a:solidFill>
                    <a:srgbClr val="FFFF66"/>
                  </a:solidFill>
                  <a:effectLst>
                    <a:outerShdw blurRad="38100" dist="38100" dir="2700000" algn="tl">
                      <a:srgbClr val="C0C0C0"/>
                    </a:outerShdw>
                  </a:effectLst>
                </a:endParaRPr>
              </a:p>
            </p:txBody>
          </p:sp>
          <p:sp>
            <p:nvSpPr>
              <p:cNvPr id="430244" name="Line 164"/>
              <p:cNvSpPr>
                <a:spLocks noChangeShapeType="1"/>
              </p:cNvSpPr>
              <p:nvPr/>
            </p:nvSpPr>
            <p:spPr bwMode="auto">
              <a:xfrm>
                <a:off x="480" y="1214"/>
                <a:ext cx="2496" cy="0"/>
              </a:xfrm>
              <a:prstGeom prst="line">
                <a:avLst/>
              </a:prstGeom>
              <a:noFill/>
              <a:ln w="28575">
                <a:solidFill>
                  <a:schemeClr val="accent2"/>
                </a:solidFill>
                <a:round/>
                <a:headEnd/>
                <a:tailEnd/>
              </a:ln>
              <a:effectLst/>
            </p:spPr>
            <p:txBody>
              <a:bodyPr wrap="none" anchor="ctr"/>
              <a:lstStyle/>
              <a:p>
                <a:endParaRPr lang="en-US"/>
              </a:p>
            </p:txBody>
          </p:sp>
          <p:sp>
            <p:nvSpPr>
              <p:cNvPr id="430245" name="Rectangle 165"/>
              <p:cNvSpPr>
                <a:spLocks noChangeArrowheads="1"/>
              </p:cNvSpPr>
              <p:nvPr/>
            </p:nvSpPr>
            <p:spPr bwMode="auto">
              <a:xfrm>
                <a:off x="1968" y="780"/>
                <a:ext cx="666" cy="403"/>
              </a:xfrm>
              <a:prstGeom prst="rect">
                <a:avLst/>
              </a:prstGeom>
              <a:noFill/>
              <a:ln w="9525">
                <a:noFill/>
                <a:prstDash val="dash"/>
                <a:miter lim="800000"/>
                <a:headEnd type="none" w="sm" len="lg"/>
                <a:tailEnd type="none" w="sm" len="lg"/>
              </a:ln>
              <a:effectLst/>
            </p:spPr>
            <p:txBody>
              <a:bodyPr>
                <a:spAutoFit/>
              </a:bodyPr>
              <a:lstStyle/>
              <a:p>
                <a:r>
                  <a:rPr lang="en-US" sz="1200">
                    <a:solidFill>
                      <a:srgbClr val="FFFF66"/>
                    </a:solidFill>
                    <a:effectLst>
                      <a:outerShdw blurRad="38100" dist="38100" dir="2700000" algn="tl">
                        <a:srgbClr val="C0C0C0"/>
                      </a:outerShdw>
                    </a:effectLst>
                  </a:rPr>
                  <a:t>Asset Optimization Interface</a:t>
                </a:r>
              </a:p>
            </p:txBody>
          </p:sp>
          <p:graphicFrame>
            <p:nvGraphicFramePr>
              <p:cNvPr id="430246" name="Object 166"/>
              <p:cNvGraphicFramePr>
                <a:graphicFrameLocks noChangeAspect="1"/>
              </p:cNvGraphicFramePr>
              <p:nvPr/>
            </p:nvGraphicFramePr>
            <p:xfrm>
              <a:off x="2634" y="768"/>
              <a:ext cx="373" cy="384"/>
            </p:xfrm>
            <a:graphic>
              <a:graphicData uri="http://schemas.openxmlformats.org/presentationml/2006/ole">
                <p:oleObj spid="_x0000_s6146" name="Photo Editor Photo" r:id="rId28" imgW="952633" imgH="980952" progId="">
                  <p:embed/>
                </p:oleObj>
              </a:graphicData>
            </a:graphic>
          </p:graphicFrame>
          <p:sp>
            <p:nvSpPr>
              <p:cNvPr id="430247" name="Rectangle 167"/>
              <p:cNvSpPr>
                <a:spLocks noChangeArrowheads="1"/>
              </p:cNvSpPr>
              <p:nvPr/>
            </p:nvSpPr>
            <p:spPr bwMode="auto">
              <a:xfrm>
                <a:off x="2682" y="816"/>
                <a:ext cx="288" cy="240"/>
              </a:xfrm>
              <a:prstGeom prst="rect">
                <a:avLst/>
              </a:prstGeom>
              <a:solidFill>
                <a:srgbClr val="FFFF99"/>
              </a:solidFill>
              <a:ln w="28575">
                <a:noFill/>
                <a:miter lim="800000"/>
                <a:headEnd/>
                <a:tailEnd/>
              </a:ln>
              <a:effectLst/>
            </p:spPr>
            <p:txBody>
              <a:bodyPr wrap="none" anchor="ctr"/>
              <a:lstStyle/>
              <a:p>
                <a:endParaRPr lang="en-US"/>
              </a:p>
            </p:txBody>
          </p:sp>
          <p:pic>
            <p:nvPicPr>
              <p:cNvPr id="430248" name="Picture 168" descr="spider with dimension"/>
              <p:cNvPicPr>
                <a:picLocks noChangeAspect="1" noChangeArrowheads="1"/>
              </p:cNvPicPr>
              <p:nvPr/>
            </p:nvPicPr>
            <p:blipFill>
              <a:blip r:embed="rId29" cstate="print"/>
              <a:srcRect/>
              <a:stretch>
                <a:fillRect/>
              </a:stretch>
            </p:blipFill>
            <p:spPr bwMode="auto">
              <a:xfrm>
                <a:off x="2683" y="1196"/>
                <a:ext cx="289" cy="289"/>
              </a:xfrm>
              <a:prstGeom prst="rect">
                <a:avLst/>
              </a:prstGeom>
              <a:noFill/>
              <a:ln w="28575">
                <a:solidFill>
                  <a:srgbClr val="6600FF"/>
                </a:solidFill>
                <a:miter lim="800000"/>
                <a:headEnd/>
                <a:tailEnd/>
              </a:ln>
            </p:spPr>
          </p:pic>
        </p:grpSp>
      </p:grpSp>
      <p:pic>
        <p:nvPicPr>
          <p:cNvPr id="430249" name="Picture 169" descr="fisherlogo">
            <a:hlinkClick r:id="rId30"/>
          </p:cNvPr>
          <p:cNvPicPr>
            <a:picLocks noChangeAspect="1" noChangeArrowheads="1"/>
          </p:cNvPicPr>
          <p:nvPr/>
        </p:nvPicPr>
        <p:blipFill>
          <a:blip r:embed="rId31" cstate="print"/>
          <a:srcRect t="4616"/>
          <a:stretch>
            <a:fillRect/>
          </a:stretch>
        </p:blipFill>
        <p:spPr bwMode="auto">
          <a:xfrm>
            <a:off x="5095875" y="4848225"/>
            <a:ext cx="473075" cy="217488"/>
          </a:xfrm>
          <a:prstGeom prst="rect">
            <a:avLst/>
          </a:prstGeom>
          <a:noFill/>
          <a:ln w="9525">
            <a:noFill/>
            <a:miter lim="800000"/>
            <a:headEnd/>
            <a:tailEnd/>
          </a:ln>
        </p:spPr>
      </p:pic>
      <p:pic>
        <p:nvPicPr>
          <p:cNvPr id="430250" name="Picture 170" descr="Weblogo3"/>
          <p:cNvPicPr>
            <a:picLocks noChangeAspect="1" noChangeArrowheads="1"/>
          </p:cNvPicPr>
          <p:nvPr/>
        </p:nvPicPr>
        <p:blipFill>
          <a:blip r:embed="rId32" cstate="print"/>
          <a:srcRect/>
          <a:stretch>
            <a:fillRect/>
          </a:stretch>
        </p:blipFill>
        <p:spPr bwMode="auto">
          <a:xfrm>
            <a:off x="3338513" y="4892675"/>
            <a:ext cx="914400" cy="177800"/>
          </a:xfrm>
          <a:prstGeom prst="rect">
            <a:avLst/>
          </a:prstGeom>
          <a:noFill/>
          <a:ln w="9525">
            <a:noFill/>
            <a:miter lim="800000"/>
            <a:headEnd/>
            <a:tailEnd/>
          </a:ln>
        </p:spPr>
      </p:pic>
      <p:pic>
        <p:nvPicPr>
          <p:cNvPr id="430251" name="Picture 171" descr="deltav_logo">
            <a:hlinkClick r:id="rId33"/>
          </p:cNvPr>
          <p:cNvPicPr>
            <a:picLocks noChangeAspect="1" noChangeArrowheads="1"/>
          </p:cNvPicPr>
          <p:nvPr/>
        </p:nvPicPr>
        <p:blipFill>
          <a:blip r:embed="rId34" cstate="print"/>
          <a:srcRect/>
          <a:stretch>
            <a:fillRect/>
          </a:stretch>
        </p:blipFill>
        <p:spPr bwMode="auto">
          <a:xfrm>
            <a:off x="2522538" y="2598738"/>
            <a:ext cx="465137" cy="3921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30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ChangeArrowheads="1"/>
          </p:cNvSpPr>
          <p:nvPr/>
        </p:nvSpPr>
        <p:spPr bwMode="auto">
          <a:xfrm>
            <a:off x="0" y="1030288"/>
            <a:ext cx="754063" cy="52832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433155" name="AutoShape 3"/>
          <p:cNvSpPr>
            <a:spLocks noChangeArrowheads="1"/>
          </p:cNvSpPr>
          <p:nvPr/>
        </p:nvSpPr>
        <p:spPr bwMode="auto">
          <a:xfrm>
            <a:off x="547688" y="5930900"/>
            <a:ext cx="2860675" cy="641350"/>
          </a:xfrm>
          <a:prstGeom prst="cube">
            <a:avLst>
              <a:gd name="adj" fmla="val 25000"/>
            </a:avLst>
          </a:prstGeom>
          <a:gradFill rotWithShape="0">
            <a:gsLst>
              <a:gs pos="0">
                <a:srgbClr val="0000FF">
                  <a:gamma/>
                  <a:shade val="46275"/>
                  <a:invGamma/>
                </a:srgbClr>
              </a:gs>
              <a:gs pos="50000">
                <a:srgbClr val="0000FF"/>
              </a:gs>
              <a:gs pos="100000">
                <a:srgbClr val="0000FF">
                  <a:gamma/>
                  <a:shade val="46275"/>
                  <a:invGamma/>
                </a:srgbClr>
              </a:gs>
            </a:gsLst>
            <a:lin ang="5400000" scaled="1"/>
          </a:gradFill>
          <a:ln w="9525">
            <a:solidFill>
              <a:srgbClr val="000000"/>
            </a:solidFill>
            <a:miter lim="800000"/>
            <a:headEnd/>
            <a:tailEnd/>
          </a:ln>
          <a:effectLst/>
        </p:spPr>
        <p:txBody>
          <a:bodyPr wrap="none" anchor="ctr"/>
          <a:lstStyle/>
          <a:p>
            <a:endParaRPr lang="en-US"/>
          </a:p>
        </p:txBody>
      </p:sp>
      <p:sp>
        <p:nvSpPr>
          <p:cNvPr id="433156" name="AutoShape 4"/>
          <p:cNvSpPr>
            <a:spLocks noChangeArrowheads="1"/>
          </p:cNvSpPr>
          <p:nvPr/>
        </p:nvSpPr>
        <p:spPr bwMode="auto">
          <a:xfrm>
            <a:off x="554038" y="5468938"/>
            <a:ext cx="1501775" cy="615950"/>
          </a:xfrm>
          <a:prstGeom prst="cube">
            <a:avLst>
              <a:gd name="adj" fmla="val 25000"/>
            </a:avLst>
          </a:prstGeom>
          <a:gradFill rotWithShape="0">
            <a:gsLst>
              <a:gs pos="0">
                <a:srgbClr val="003399">
                  <a:gamma/>
                  <a:shade val="46275"/>
                  <a:invGamma/>
                </a:srgbClr>
              </a:gs>
              <a:gs pos="50000">
                <a:srgbClr val="003399"/>
              </a:gs>
              <a:gs pos="100000">
                <a:srgbClr val="003399">
                  <a:gamma/>
                  <a:shade val="46275"/>
                  <a:invGamma/>
                </a:srgbClr>
              </a:gs>
            </a:gsLst>
            <a:lin ang="5400000" scaled="1"/>
          </a:gradFill>
          <a:ln w="9525">
            <a:solidFill>
              <a:srgbClr val="000000"/>
            </a:solidFill>
            <a:miter lim="800000"/>
            <a:headEnd/>
            <a:tailEnd/>
          </a:ln>
          <a:effectLst/>
        </p:spPr>
        <p:txBody>
          <a:bodyPr wrap="none" anchor="ctr"/>
          <a:lstStyle/>
          <a:p>
            <a:endParaRPr lang="en-US"/>
          </a:p>
        </p:txBody>
      </p:sp>
      <p:sp>
        <p:nvSpPr>
          <p:cNvPr id="433157" name="Text Box 5"/>
          <p:cNvSpPr txBox="1">
            <a:spLocks noChangeArrowheads="1"/>
          </p:cNvSpPr>
          <p:nvPr/>
        </p:nvSpPr>
        <p:spPr bwMode="auto">
          <a:xfrm>
            <a:off x="1482725" y="6205538"/>
            <a:ext cx="735013" cy="395287"/>
          </a:xfrm>
          <a:prstGeom prst="rect">
            <a:avLst/>
          </a:prstGeom>
          <a:noFill/>
          <a:ln w="9525">
            <a:noFill/>
            <a:miter lim="800000"/>
            <a:headEnd/>
            <a:tailEnd/>
          </a:ln>
          <a:effectLst/>
        </p:spPr>
        <p:txBody>
          <a:bodyPr wrap="none">
            <a:spAutoFit/>
          </a:bodyPr>
          <a:lstStyle/>
          <a:p>
            <a:r>
              <a:rPr lang="en-US" sz="2000">
                <a:solidFill>
                  <a:srgbClr val="FFFF00"/>
                </a:solidFill>
              </a:rPr>
              <a:t>AMS</a:t>
            </a:r>
          </a:p>
        </p:txBody>
      </p:sp>
      <p:sp>
        <p:nvSpPr>
          <p:cNvPr id="433158" name="AutoShape 6"/>
          <p:cNvSpPr>
            <a:spLocks noChangeArrowheads="1"/>
          </p:cNvSpPr>
          <p:nvPr/>
        </p:nvSpPr>
        <p:spPr bwMode="auto">
          <a:xfrm>
            <a:off x="1903413" y="5464175"/>
            <a:ext cx="1501775" cy="615950"/>
          </a:xfrm>
          <a:prstGeom prst="cube">
            <a:avLst>
              <a:gd name="adj" fmla="val 25000"/>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9525">
            <a:solidFill>
              <a:srgbClr val="000000"/>
            </a:solidFill>
            <a:miter lim="800000"/>
            <a:headEnd/>
            <a:tailEnd/>
          </a:ln>
          <a:effectLst/>
        </p:spPr>
        <p:txBody>
          <a:bodyPr wrap="none" anchor="ctr"/>
          <a:lstStyle/>
          <a:p>
            <a:endParaRPr lang="en-US"/>
          </a:p>
        </p:txBody>
      </p:sp>
      <p:sp>
        <p:nvSpPr>
          <p:cNvPr id="433159" name="Text Box 7"/>
          <p:cNvSpPr txBox="1">
            <a:spLocks noChangeArrowheads="1"/>
          </p:cNvSpPr>
          <p:nvPr/>
        </p:nvSpPr>
        <p:spPr bwMode="auto">
          <a:xfrm>
            <a:off x="1771650" y="5634038"/>
            <a:ext cx="1630363" cy="517525"/>
          </a:xfrm>
          <a:prstGeom prst="rect">
            <a:avLst/>
          </a:prstGeom>
          <a:noFill/>
          <a:ln w="9525">
            <a:noFill/>
            <a:miter lim="800000"/>
            <a:headEnd/>
            <a:tailEnd/>
          </a:ln>
          <a:effectLst/>
        </p:spPr>
        <p:txBody>
          <a:bodyPr>
            <a:spAutoFit/>
          </a:bodyPr>
          <a:lstStyle/>
          <a:p>
            <a:r>
              <a:rPr lang="en-US" sz="1400">
                <a:solidFill>
                  <a:srgbClr val="FFFF00"/>
                </a:solidFill>
              </a:rPr>
              <a:t>AO Web </a:t>
            </a:r>
          </a:p>
          <a:p>
            <a:r>
              <a:rPr lang="en-US" sz="1400">
                <a:solidFill>
                  <a:srgbClr val="FFFF00"/>
                </a:solidFill>
              </a:rPr>
              <a:t>Services</a:t>
            </a:r>
          </a:p>
        </p:txBody>
      </p:sp>
      <p:sp>
        <p:nvSpPr>
          <p:cNvPr id="433160" name="Text Box 8"/>
          <p:cNvSpPr txBox="1">
            <a:spLocks noChangeArrowheads="1"/>
          </p:cNvSpPr>
          <p:nvPr/>
        </p:nvSpPr>
        <p:spPr bwMode="auto">
          <a:xfrm>
            <a:off x="668338" y="5667375"/>
            <a:ext cx="1201737" cy="396875"/>
          </a:xfrm>
          <a:prstGeom prst="rect">
            <a:avLst/>
          </a:prstGeom>
          <a:noFill/>
          <a:ln w="9525">
            <a:noFill/>
            <a:miter lim="800000"/>
            <a:headEnd/>
            <a:tailEnd/>
          </a:ln>
          <a:effectLst/>
        </p:spPr>
        <p:txBody>
          <a:bodyPr wrap="none">
            <a:spAutoFit/>
          </a:bodyPr>
          <a:lstStyle/>
          <a:p>
            <a:r>
              <a:rPr lang="en-US" sz="2000">
                <a:solidFill>
                  <a:srgbClr val="FFFF00"/>
                </a:solidFill>
              </a:rPr>
              <a:t>AMSweb</a:t>
            </a:r>
          </a:p>
        </p:txBody>
      </p:sp>
      <p:sp>
        <p:nvSpPr>
          <p:cNvPr id="433161" name="AutoShape 9"/>
          <p:cNvSpPr>
            <a:spLocks noChangeArrowheads="1"/>
          </p:cNvSpPr>
          <p:nvPr/>
        </p:nvSpPr>
        <p:spPr bwMode="auto">
          <a:xfrm>
            <a:off x="3332163" y="5927725"/>
            <a:ext cx="2860675" cy="639763"/>
          </a:xfrm>
          <a:prstGeom prst="cube">
            <a:avLst>
              <a:gd name="adj" fmla="val 25000"/>
            </a:avLst>
          </a:prstGeom>
          <a:gradFill rotWithShape="0">
            <a:gsLst>
              <a:gs pos="0">
                <a:srgbClr val="0000FF">
                  <a:gamma/>
                  <a:shade val="46275"/>
                  <a:invGamma/>
                </a:srgbClr>
              </a:gs>
              <a:gs pos="50000">
                <a:srgbClr val="0000FF"/>
              </a:gs>
              <a:gs pos="100000">
                <a:srgbClr val="0000FF">
                  <a:gamma/>
                  <a:shade val="46275"/>
                  <a:invGamma/>
                </a:srgbClr>
              </a:gs>
            </a:gsLst>
            <a:lin ang="5400000" scaled="1"/>
          </a:gradFill>
          <a:ln w="9525">
            <a:solidFill>
              <a:srgbClr val="000000"/>
            </a:solidFill>
            <a:miter lim="800000"/>
            <a:headEnd/>
            <a:tailEnd/>
          </a:ln>
          <a:effectLst/>
        </p:spPr>
        <p:txBody>
          <a:bodyPr wrap="none" anchor="ctr"/>
          <a:lstStyle/>
          <a:p>
            <a:endParaRPr lang="en-US"/>
          </a:p>
        </p:txBody>
      </p:sp>
      <p:sp>
        <p:nvSpPr>
          <p:cNvPr id="433162" name="AutoShape 10"/>
          <p:cNvSpPr>
            <a:spLocks noChangeArrowheads="1"/>
          </p:cNvSpPr>
          <p:nvPr/>
        </p:nvSpPr>
        <p:spPr bwMode="auto">
          <a:xfrm>
            <a:off x="3336925" y="5465763"/>
            <a:ext cx="1503363" cy="614362"/>
          </a:xfrm>
          <a:prstGeom prst="cube">
            <a:avLst>
              <a:gd name="adj" fmla="val 25000"/>
            </a:avLst>
          </a:prstGeom>
          <a:solidFill>
            <a:srgbClr val="333399"/>
          </a:solidFill>
          <a:ln w="9525">
            <a:solidFill>
              <a:srgbClr val="000000"/>
            </a:solidFill>
            <a:miter lim="800000"/>
            <a:headEnd/>
            <a:tailEnd/>
          </a:ln>
          <a:effectLst/>
        </p:spPr>
        <p:txBody>
          <a:bodyPr wrap="none" anchor="ctr"/>
          <a:lstStyle/>
          <a:p>
            <a:endParaRPr lang="en-US"/>
          </a:p>
        </p:txBody>
      </p:sp>
      <p:sp>
        <p:nvSpPr>
          <p:cNvPr id="433163" name="Text Box 11"/>
          <p:cNvSpPr txBox="1">
            <a:spLocks noChangeArrowheads="1"/>
          </p:cNvSpPr>
          <p:nvPr/>
        </p:nvSpPr>
        <p:spPr bwMode="auto">
          <a:xfrm>
            <a:off x="3986213" y="6199188"/>
            <a:ext cx="1300162" cy="396875"/>
          </a:xfrm>
          <a:prstGeom prst="rect">
            <a:avLst/>
          </a:prstGeom>
          <a:noFill/>
          <a:ln w="9525">
            <a:noFill/>
            <a:miter lim="800000"/>
            <a:headEnd/>
            <a:tailEnd/>
          </a:ln>
          <a:effectLst/>
        </p:spPr>
        <p:txBody>
          <a:bodyPr wrap="none">
            <a:spAutoFit/>
          </a:bodyPr>
          <a:lstStyle/>
          <a:p>
            <a:r>
              <a:rPr lang="en-US" sz="2000">
                <a:solidFill>
                  <a:srgbClr val="FFFF00"/>
                </a:solidFill>
              </a:rPr>
              <a:t>RBMware</a:t>
            </a:r>
          </a:p>
        </p:txBody>
      </p:sp>
      <p:sp>
        <p:nvSpPr>
          <p:cNvPr id="433164" name="AutoShape 12"/>
          <p:cNvSpPr>
            <a:spLocks noChangeArrowheads="1"/>
          </p:cNvSpPr>
          <p:nvPr/>
        </p:nvSpPr>
        <p:spPr bwMode="auto">
          <a:xfrm>
            <a:off x="4687888" y="5461000"/>
            <a:ext cx="1501775" cy="614363"/>
          </a:xfrm>
          <a:prstGeom prst="cube">
            <a:avLst>
              <a:gd name="adj" fmla="val 25000"/>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9525">
            <a:solidFill>
              <a:srgbClr val="000000"/>
            </a:solidFill>
            <a:miter lim="800000"/>
            <a:headEnd/>
            <a:tailEnd/>
          </a:ln>
          <a:effectLst/>
        </p:spPr>
        <p:txBody>
          <a:bodyPr wrap="none" anchor="ctr"/>
          <a:lstStyle/>
          <a:p>
            <a:endParaRPr lang="en-US"/>
          </a:p>
        </p:txBody>
      </p:sp>
      <p:sp>
        <p:nvSpPr>
          <p:cNvPr id="433165" name="Text Box 13"/>
          <p:cNvSpPr txBox="1">
            <a:spLocks noChangeArrowheads="1"/>
          </p:cNvSpPr>
          <p:nvPr/>
        </p:nvSpPr>
        <p:spPr bwMode="auto">
          <a:xfrm>
            <a:off x="4554538" y="5630863"/>
            <a:ext cx="1630362" cy="517525"/>
          </a:xfrm>
          <a:prstGeom prst="rect">
            <a:avLst/>
          </a:prstGeom>
          <a:noFill/>
          <a:ln w="9525">
            <a:noFill/>
            <a:miter lim="800000"/>
            <a:headEnd/>
            <a:tailEnd/>
          </a:ln>
          <a:effectLst/>
        </p:spPr>
        <p:txBody>
          <a:bodyPr>
            <a:spAutoFit/>
          </a:bodyPr>
          <a:lstStyle/>
          <a:p>
            <a:r>
              <a:rPr lang="en-US" sz="1400">
                <a:solidFill>
                  <a:srgbClr val="FFFF00"/>
                </a:solidFill>
              </a:rPr>
              <a:t>AO Web </a:t>
            </a:r>
          </a:p>
          <a:p>
            <a:r>
              <a:rPr lang="en-US" sz="1400">
                <a:solidFill>
                  <a:srgbClr val="FFFF00"/>
                </a:solidFill>
              </a:rPr>
              <a:t>Services</a:t>
            </a:r>
          </a:p>
        </p:txBody>
      </p:sp>
      <p:sp>
        <p:nvSpPr>
          <p:cNvPr id="433166" name="Text Box 14"/>
          <p:cNvSpPr txBox="1">
            <a:spLocks noChangeArrowheads="1"/>
          </p:cNvSpPr>
          <p:nvPr/>
        </p:nvSpPr>
        <p:spPr bwMode="auto">
          <a:xfrm>
            <a:off x="3446463" y="5664200"/>
            <a:ext cx="1216025" cy="396875"/>
          </a:xfrm>
          <a:prstGeom prst="rect">
            <a:avLst/>
          </a:prstGeom>
          <a:noFill/>
          <a:ln w="9525">
            <a:noFill/>
            <a:miter lim="800000"/>
            <a:headEnd/>
            <a:tailEnd/>
          </a:ln>
          <a:effectLst/>
        </p:spPr>
        <p:txBody>
          <a:bodyPr wrap="none">
            <a:spAutoFit/>
          </a:bodyPr>
          <a:lstStyle/>
          <a:p>
            <a:r>
              <a:rPr lang="en-US" sz="2000">
                <a:solidFill>
                  <a:srgbClr val="FFFF00"/>
                </a:solidFill>
              </a:rPr>
              <a:t>RBMweb</a:t>
            </a:r>
          </a:p>
        </p:txBody>
      </p:sp>
      <p:sp>
        <p:nvSpPr>
          <p:cNvPr id="433167" name="AutoShape 15"/>
          <p:cNvSpPr>
            <a:spLocks noChangeArrowheads="1"/>
          </p:cNvSpPr>
          <p:nvPr/>
        </p:nvSpPr>
        <p:spPr bwMode="auto">
          <a:xfrm>
            <a:off x="6102350" y="5921375"/>
            <a:ext cx="2860675" cy="639763"/>
          </a:xfrm>
          <a:prstGeom prst="cube">
            <a:avLst>
              <a:gd name="adj" fmla="val 25000"/>
            </a:avLst>
          </a:prstGeom>
          <a:gradFill rotWithShape="0">
            <a:gsLst>
              <a:gs pos="0">
                <a:srgbClr val="0000FF">
                  <a:gamma/>
                  <a:shade val="46275"/>
                  <a:invGamma/>
                </a:srgbClr>
              </a:gs>
              <a:gs pos="50000">
                <a:srgbClr val="0000FF"/>
              </a:gs>
              <a:gs pos="100000">
                <a:srgbClr val="0000FF">
                  <a:gamma/>
                  <a:shade val="46275"/>
                  <a:invGamma/>
                </a:srgbClr>
              </a:gs>
            </a:gsLst>
            <a:lin ang="5400000" scaled="1"/>
          </a:gradFill>
          <a:ln w="9525">
            <a:solidFill>
              <a:srgbClr val="000000"/>
            </a:solidFill>
            <a:miter lim="800000"/>
            <a:headEnd/>
            <a:tailEnd/>
          </a:ln>
          <a:effectLst/>
        </p:spPr>
        <p:txBody>
          <a:bodyPr wrap="none" anchor="ctr"/>
          <a:lstStyle/>
          <a:p>
            <a:endParaRPr lang="en-US"/>
          </a:p>
        </p:txBody>
      </p:sp>
      <p:sp>
        <p:nvSpPr>
          <p:cNvPr id="433168" name="Text Box 16"/>
          <p:cNvSpPr txBox="1">
            <a:spLocks noChangeArrowheads="1"/>
          </p:cNvSpPr>
          <p:nvPr/>
        </p:nvSpPr>
        <p:spPr bwMode="auto">
          <a:xfrm>
            <a:off x="6745288" y="6192838"/>
            <a:ext cx="1327150" cy="396875"/>
          </a:xfrm>
          <a:prstGeom prst="rect">
            <a:avLst/>
          </a:prstGeom>
          <a:noFill/>
          <a:ln w="9525">
            <a:noFill/>
            <a:miter lim="800000"/>
            <a:headEnd/>
            <a:tailEnd/>
          </a:ln>
          <a:effectLst/>
        </p:spPr>
        <p:txBody>
          <a:bodyPr wrap="none">
            <a:spAutoFit/>
          </a:bodyPr>
          <a:lstStyle/>
          <a:p>
            <a:r>
              <a:rPr lang="en-US" sz="2000">
                <a:solidFill>
                  <a:srgbClr val="FFFF00"/>
                </a:solidFill>
              </a:rPr>
              <a:t>e-fficiency</a:t>
            </a:r>
          </a:p>
        </p:txBody>
      </p:sp>
      <p:sp>
        <p:nvSpPr>
          <p:cNvPr id="433169" name="AutoShape 17"/>
          <p:cNvSpPr>
            <a:spLocks noChangeArrowheads="1"/>
          </p:cNvSpPr>
          <p:nvPr/>
        </p:nvSpPr>
        <p:spPr bwMode="auto">
          <a:xfrm>
            <a:off x="6113463" y="5453063"/>
            <a:ext cx="1501775" cy="615950"/>
          </a:xfrm>
          <a:prstGeom prst="cube">
            <a:avLst>
              <a:gd name="adj" fmla="val 25000"/>
            </a:avLst>
          </a:prstGeom>
          <a:gradFill rotWithShape="0">
            <a:gsLst>
              <a:gs pos="0">
                <a:srgbClr val="003399">
                  <a:gamma/>
                  <a:shade val="46275"/>
                  <a:invGamma/>
                </a:srgbClr>
              </a:gs>
              <a:gs pos="50000">
                <a:srgbClr val="003399"/>
              </a:gs>
              <a:gs pos="100000">
                <a:srgbClr val="003399">
                  <a:gamma/>
                  <a:shade val="46275"/>
                  <a:invGamma/>
                </a:srgbClr>
              </a:gs>
            </a:gsLst>
            <a:lin ang="5400000" scaled="1"/>
          </a:gradFill>
          <a:ln w="9525">
            <a:solidFill>
              <a:srgbClr val="000000"/>
            </a:solidFill>
            <a:miter lim="800000"/>
            <a:headEnd/>
            <a:tailEnd/>
          </a:ln>
          <a:effectLst/>
        </p:spPr>
        <p:txBody>
          <a:bodyPr wrap="none" anchor="ctr"/>
          <a:lstStyle/>
          <a:p>
            <a:endParaRPr lang="en-US"/>
          </a:p>
        </p:txBody>
      </p:sp>
      <p:sp>
        <p:nvSpPr>
          <p:cNvPr id="433170" name="AutoShape 18"/>
          <p:cNvSpPr>
            <a:spLocks noChangeArrowheads="1"/>
          </p:cNvSpPr>
          <p:nvPr/>
        </p:nvSpPr>
        <p:spPr bwMode="auto">
          <a:xfrm>
            <a:off x="7458075" y="5453063"/>
            <a:ext cx="1503363" cy="615950"/>
          </a:xfrm>
          <a:prstGeom prst="cube">
            <a:avLst>
              <a:gd name="adj" fmla="val 25000"/>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9525">
            <a:solidFill>
              <a:srgbClr val="000000"/>
            </a:solidFill>
            <a:miter lim="800000"/>
            <a:headEnd/>
            <a:tailEnd/>
          </a:ln>
          <a:effectLst/>
        </p:spPr>
        <p:txBody>
          <a:bodyPr wrap="none" anchor="ctr"/>
          <a:lstStyle/>
          <a:p>
            <a:endParaRPr lang="en-US"/>
          </a:p>
        </p:txBody>
      </p:sp>
      <p:sp>
        <p:nvSpPr>
          <p:cNvPr id="433171" name="Text Box 19"/>
          <p:cNvSpPr txBox="1">
            <a:spLocks noChangeArrowheads="1"/>
          </p:cNvSpPr>
          <p:nvPr/>
        </p:nvSpPr>
        <p:spPr bwMode="auto">
          <a:xfrm>
            <a:off x="6113463" y="5681663"/>
            <a:ext cx="1327150" cy="396875"/>
          </a:xfrm>
          <a:prstGeom prst="rect">
            <a:avLst/>
          </a:prstGeom>
          <a:noFill/>
          <a:ln w="9525">
            <a:noFill/>
            <a:miter lim="800000"/>
            <a:headEnd/>
            <a:tailEnd/>
          </a:ln>
          <a:effectLst/>
        </p:spPr>
        <p:txBody>
          <a:bodyPr wrap="none">
            <a:spAutoFit/>
          </a:bodyPr>
          <a:lstStyle/>
          <a:p>
            <a:r>
              <a:rPr lang="en-US" sz="2000">
                <a:solidFill>
                  <a:srgbClr val="FFFF00"/>
                </a:solidFill>
              </a:rPr>
              <a:t>e-fficiency</a:t>
            </a:r>
          </a:p>
        </p:txBody>
      </p:sp>
      <p:sp>
        <p:nvSpPr>
          <p:cNvPr id="433172" name="Text Box 20"/>
          <p:cNvSpPr txBox="1">
            <a:spLocks noChangeArrowheads="1"/>
          </p:cNvSpPr>
          <p:nvPr/>
        </p:nvSpPr>
        <p:spPr bwMode="auto">
          <a:xfrm>
            <a:off x="7339013" y="5622925"/>
            <a:ext cx="1630362" cy="517525"/>
          </a:xfrm>
          <a:prstGeom prst="rect">
            <a:avLst/>
          </a:prstGeom>
          <a:noFill/>
          <a:ln w="9525">
            <a:noFill/>
            <a:miter lim="800000"/>
            <a:headEnd/>
            <a:tailEnd/>
          </a:ln>
          <a:effectLst/>
        </p:spPr>
        <p:txBody>
          <a:bodyPr>
            <a:spAutoFit/>
          </a:bodyPr>
          <a:lstStyle/>
          <a:p>
            <a:r>
              <a:rPr lang="en-US" sz="1400">
                <a:solidFill>
                  <a:srgbClr val="FFFF00"/>
                </a:solidFill>
              </a:rPr>
              <a:t>AO Web </a:t>
            </a:r>
          </a:p>
          <a:p>
            <a:r>
              <a:rPr lang="en-US" sz="1400">
                <a:solidFill>
                  <a:srgbClr val="FFFF00"/>
                </a:solidFill>
              </a:rPr>
              <a:t>Services</a:t>
            </a:r>
          </a:p>
        </p:txBody>
      </p:sp>
      <p:sp>
        <p:nvSpPr>
          <p:cNvPr id="433173" name="AutoShape 21"/>
          <p:cNvSpPr>
            <a:spLocks noChangeArrowheads="1"/>
          </p:cNvSpPr>
          <p:nvPr/>
        </p:nvSpPr>
        <p:spPr bwMode="auto">
          <a:xfrm>
            <a:off x="2189163" y="5081588"/>
            <a:ext cx="220662" cy="492125"/>
          </a:xfrm>
          <a:prstGeom prst="can">
            <a:avLst>
              <a:gd name="adj" fmla="val 30480"/>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a:noFill/>
            <a:round/>
            <a:headEnd/>
            <a:tailEnd/>
          </a:ln>
          <a:effectLst/>
        </p:spPr>
        <p:txBody>
          <a:bodyPr wrap="none" anchor="ctr"/>
          <a:lstStyle/>
          <a:p>
            <a:endParaRPr lang="en-US"/>
          </a:p>
        </p:txBody>
      </p:sp>
      <p:sp>
        <p:nvSpPr>
          <p:cNvPr id="433174" name="AutoShape 22"/>
          <p:cNvSpPr>
            <a:spLocks noChangeArrowheads="1"/>
          </p:cNvSpPr>
          <p:nvPr/>
        </p:nvSpPr>
        <p:spPr bwMode="auto">
          <a:xfrm>
            <a:off x="7699375" y="5099050"/>
            <a:ext cx="233363" cy="490538"/>
          </a:xfrm>
          <a:prstGeom prst="can">
            <a:avLst>
              <a:gd name="adj" fmla="val 28728"/>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a:noFill/>
            <a:round/>
            <a:headEnd/>
            <a:tailEnd/>
          </a:ln>
          <a:effectLst/>
        </p:spPr>
        <p:txBody>
          <a:bodyPr wrap="none" anchor="ctr"/>
          <a:lstStyle/>
          <a:p>
            <a:endParaRPr lang="en-US"/>
          </a:p>
        </p:txBody>
      </p:sp>
      <p:sp>
        <p:nvSpPr>
          <p:cNvPr id="433175" name="AutoShape 23"/>
          <p:cNvSpPr>
            <a:spLocks noChangeArrowheads="1"/>
          </p:cNvSpPr>
          <p:nvPr/>
        </p:nvSpPr>
        <p:spPr bwMode="auto">
          <a:xfrm>
            <a:off x="5021263" y="5060950"/>
            <a:ext cx="220662" cy="492125"/>
          </a:xfrm>
          <a:prstGeom prst="can">
            <a:avLst>
              <a:gd name="adj" fmla="val 30480"/>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a:noFill/>
            <a:round/>
            <a:headEnd/>
            <a:tailEnd/>
          </a:ln>
          <a:effectLst/>
        </p:spPr>
        <p:txBody>
          <a:bodyPr wrap="none" anchor="ctr"/>
          <a:lstStyle/>
          <a:p>
            <a:endParaRPr lang="en-US"/>
          </a:p>
        </p:txBody>
      </p:sp>
      <p:sp>
        <p:nvSpPr>
          <p:cNvPr id="433176" name="AutoShape 24"/>
          <p:cNvSpPr>
            <a:spLocks noChangeArrowheads="1"/>
          </p:cNvSpPr>
          <p:nvPr/>
        </p:nvSpPr>
        <p:spPr bwMode="auto">
          <a:xfrm rot="5400000">
            <a:off x="4436269" y="654844"/>
            <a:ext cx="187325" cy="8916987"/>
          </a:xfrm>
          <a:prstGeom prst="can">
            <a:avLst>
              <a:gd name="adj" fmla="val 0"/>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a:noFill/>
            <a:round/>
            <a:headEnd/>
            <a:tailEnd/>
          </a:ln>
          <a:effectLst/>
        </p:spPr>
        <p:txBody>
          <a:bodyPr wrap="none" anchor="ctr"/>
          <a:lstStyle/>
          <a:p>
            <a:endParaRPr lang="en-US"/>
          </a:p>
        </p:txBody>
      </p:sp>
      <p:sp>
        <p:nvSpPr>
          <p:cNvPr id="433177" name="AutoShape 25"/>
          <p:cNvSpPr>
            <a:spLocks noChangeArrowheads="1"/>
          </p:cNvSpPr>
          <p:nvPr/>
        </p:nvSpPr>
        <p:spPr bwMode="auto">
          <a:xfrm>
            <a:off x="6481763" y="4525963"/>
            <a:ext cx="219075" cy="622300"/>
          </a:xfrm>
          <a:prstGeom prst="can">
            <a:avLst>
              <a:gd name="adj" fmla="val 38821"/>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9525">
            <a:noFill/>
            <a:round/>
            <a:headEnd/>
            <a:tailEnd/>
          </a:ln>
          <a:effectLst/>
        </p:spPr>
        <p:txBody>
          <a:bodyPr wrap="none" anchor="ctr"/>
          <a:lstStyle/>
          <a:p>
            <a:endParaRPr lang="en-US"/>
          </a:p>
        </p:txBody>
      </p:sp>
      <p:sp>
        <p:nvSpPr>
          <p:cNvPr id="433178" name="Rectangle 26"/>
          <p:cNvSpPr>
            <a:spLocks noChangeArrowheads="1"/>
          </p:cNvSpPr>
          <p:nvPr/>
        </p:nvSpPr>
        <p:spPr bwMode="auto">
          <a:xfrm>
            <a:off x="762000" y="304800"/>
            <a:ext cx="8234363" cy="723900"/>
          </a:xfrm>
          <a:prstGeom prst="rect">
            <a:avLst/>
          </a:prstGeom>
          <a:noFill/>
          <a:ln w="9525">
            <a:noFill/>
            <a:miter lim="800000"/>
            <a:headEnd/>
            <a:tailEnd/>
          </a:ln>
          <a:effectLst>
            <a:outerShdw dist="35921" dir="2700000" algn="ctr" rotWithShape="0">
              <a:schemeClr val="bg1"/>
            </a:outerShdw>
          </a:effectLst>
        </p:spPr>
        <p:txBody>
          <a:bodyPr anchor="b"/>
          <a:lstStyle/>
          <a:p>
            <a:pPr algn="l">
              <a:lnSpc>
                <a:spcPct val="85000"/>
              </a:lnSpc>
            </a:pPr>
            <a:r>
              <a:rPr lang="en-US" sz="2800" b="1" i="1">
                <a:solidFill>
                  <a:schemeClr val="tx1"/>
                </a:solidFill>
                <a:effectLst>
                  <a:outerShdw blurRad="38100" dist="38100" dir="2700000" algn="tl">
                    <a:srgbClr val="C0C0C0"/>
                  </a:outerShdw>
                </a:effectLst>
              </a:rPr>
              <a:t>Emerson Asset Optimization Architecture</a:t>
            </a:r>
            <a:r>
              <a:rPr lang="en-US" sz="3200" b="1" i="1">
                <a:solidFill>
                  <a:schemeClr val="tx1"/>
                </a:solidFill>
                <a:effectLst>
                  <a:outerShdw blurRad="38100" dist="38100" dir="2700000" algn="tl">
                    <a:srgbClr val="C0C0C0"/>
                  </a:outerShdw>
                </a:effectLst>
              </a:rPr>
              <a:t>   </a:t>
            </a:r>
            <a:r>
              <a:rPr lang="en-US" sz="1400" b="1" i="1">
                <a:solidFill>
                  <a:schemeClr val="tx1"/>
                </a:solidFill>
                <a:effectLst>
                  <a:outerShdw blurRad="38100" dist="38100" dir="2700000" algn="tl">
                    <a:srgbClr val="C0C0C0"/>
                  </a:outerShdw>
                </a:effectLst>
              </a:rPr>
              <a:t>phase1</a:t>
            </a:r>
            <a:r>
              <a:rPr lang="en-US" sz="600" b="1" i="1">
                <a:solidFill>
                  <a:schemeClr val="tx1"/>
                </a:solidFill>
                <a:effectLst>
                  <a:outerShdw blurRad="38100" dist="38100" dir="2700000" algn="tl">
                    <a:srgbClr val="C0C0C0"/>
                  </a:outerShdw>
                </a:effectLst>
              </a:rPr>
              <a:t> </a:t>
            </a:r>
          </a:p>
        </p:txBody>
      </p:sp>
      <p:sp>
        <p:nvSpPr>
          <p:cNvPr id="433179" name="AutoShape 27"/>
          <p:cNvSpPr>
            <a:spLocks noChangeArrowheads="1"/>
          </p:cNvSpPr>
          <p:nvPr/>
        </p:nvSpPr>
        <p:spPr bwMode="auto">
          <a:xfrm>
            <a:off x="4878388" y="4094163"/>
            <a:ext cx="3617912" cy="641350"/>
          </a:xfrm>
          <a:prstGeom prst="cube">
            <a:avLst>
              <a:gd name="adj" fmla="val 25000"/>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rgbClr val="000000"/>
            </a:solidFill>
            <a:miter lim="800000"/>
            <a:headEnd/>
            <a:tailEnd/>
          </a:ln>
          <a:effectLst/>
        </p:spPr>
        <p:txBody>
          <a:bodyPr wrap="none" anchor="ctr"/>
          <a:lstStyle/>
          <a:p>
            <a:endParaRPr lang="en-US"/>
          </a:p>
        </p:txBody>
      </p:sp>
      <p:sp>
        <p:nvSpPr>
          <p:cNvPr id="433180" name="Text Box 28"/>
          <p:cNvSpPr txBox="1">
            <a:spLocks noChangeArrowheads="1"/>
          </p:cNvSpPr>
          <p:nvPr/>
        </p:nvSpPr>
        <p:spPr bwMode="auto">
          <a:xfrm>
            <a:off x="5651500" y="4341813"/>
            <a:ext cx="1793875" cy="396875"/>
          </a:xfrm>
          <a:prstGeom prst="rect">
            <a:avLst/>
          </a:prstGeom>
          <a:noFill/>
          <a:ln w="9525">
            <a:noFill/>
            <a:miter lim="800000"/>
            <a:headEnd/>
            <a:tailEnd/>
          </a:ln>
          <a:effectLst/>
        </p:spPr>
        <p:txBody>
          <a:bodyPr wrap="none">
            <a:spAutoFit/>
          </a:bodyPr>
          <a:lstStyle/>
          <a:p>
            <a:r>
              <a:rPr lang="en-US" sz="2000">
                <a:solidFill>
                  <a:schemeClr val="bg1"/>
                </a:solidFill>
              </a:rPr>
              <a:t>Data Collector</a:t>
            </a:r>
          </a:p>
        </p:txBody>
      </p:sp>
      <p:sp>
        <p:nvSpPr>
          <p:cNvPr id="433181" name="AutoShape 29"/>
          <p:cNvSpPr>
            <a:spLocks noChangeArrowheads="1"/>
          </p:cNvSpPr>
          <p:nvPr/>
        </p:nvSpPr>
        <p:spPr bwMode="auto">
          <a:xfrm>
            <a:off x="4886325" y="3497263"/>
            <a:ext cx="3616325" cy="747712"/>
          </a:xfrm>
          <a:prstGeom prst="cube">
            <a:avLst>
              <a:gd name="adj" fmla="val 22046"/>
            </a:avLst>
          </a:prstGeom>
          <a:gradFill rotWithShape="0">
            <a:gsLst>
              <a:gs pos="0">
                <a:srgbClr val="0000FF">
                  <a:gamma/>
                  <a:shade val="46275"/>
                  <a:invGamma/>
                </a:srgbClr>
              </a:gs>
              <a:gs pos="50000">
                <a:srgbClr val="0000FF"/>
              </a:gs>
              <a:gs pos="100000">
                <a:srgbClr val="0000FF">
                  <a:gamma/>
                  <a:shade val="46275"/>
                  <a:invGamma/>
                </a:srgbClr>
              </a:gs>
            </a:gsLst>
            <a:lin ang="5400000" scaled="1"/>
          </a:gradFill>
          <a:ln w="9525">
            <a:solidFill>
              <a:srgbClr val="000000"/>
            </a:solidFill>
            <a:miter lim="800000"/>
            <a:headEnd/>
            <a:tailEnd/>
          </a:ln>
          <a:effectLst/>
        </p:spPr>
        <p:txBody>
          <a:bodyPr wrap="none" anchor="ctr"/>
          <a:lstStyle/>
          <a:p>
            <a:endParaRPr lang="en-US"/>
          </a:p>
        </p:txBody>
      </p:sp>
      <p:sp>
        <p:nvSpPr>
          <p:cNvPr id="433182" name="Text Box 30"/>
          <p:cNvSpPr txBox="1">
            <a:spLocks noChangeArrowheads="1"/>
          </p:cNvSpPr>
          <p:nvPr/>
        </p:nvSpPr>
        <p:spPr bwMode="auto">
          <a:xfrm>
            <a:off x="5067300" y="3746500"/>
            <a:ext cx="3187700" cy="396875"/>
          </a:xfrm>
          <a:prstGeom prst="rect">
            <a:avLst/>
          </a:prstGeom>
          <a:noFill/>
          <a:ln w="9525">
            <a:noFill/>
            <a:miter lim="800000"/>
            <a:headEnd/>
            <a:tailEnd/>
          </a:ln>
          <a:effectLst/>
        </p:spPr>
        <p:txBody>
          <a:bodyPr wrap="none">
            <a:spAutoFit/>
          </a:bodyPr>
          <a:lstStyle/>
          <a:p>
            <a:r>
              <a:rPr lang="en-GB" sz="2000">
                <a:solidFill>
                  <a:schemeClr val="bg1"/>
                </a:solidFill>
              </a:rPr>
              <a:t>Asset Optimization Server</a:t>
            </a:r>
            <a:r>
              <a:rPr lang="en-US" sz="2000"/>
              <a:t> </a:t>
            </a:r>
            <a:endParaRPr lang="en-US" sz="2000">
              <a:solidFill>
                <a:schemeClr val="bg1"/>
              </a:solidFill>
            </a:endParaRPr>
          </a:p>
        </p:txBody>
      </p:sp>
      <p:sp>
        <p:nvSpPr>
          <p:cNvPr id="433183" name="AutoShape 31"/>
          <p:cNvSpPr>
            <a:spLocks noChangeArrowheads="1"/>
          </p:cNvSpPr>
          <p:nvPr/>
        </p:nvSpPr>
        <p:spPr bwMode="auto">
          <a:xfrm>
            <a:off x="4884738" y="3032125"/>
            <a:ext cx="3608387" cy="615950"/>
          </a:xfrm>
          <a:prstGeom prst="cube">
            <a:avLst>
              <a:gd name="adj" fmla="val 25000"/>
            </a:avLst>
          </a:prstGeom>
          <a:gradFill rotWithShape="0">
            <a:gsLst>
              <a:gs pos="0">
                <a:srgbClr val="003399">
                  <a:gamma/>
                  <a:shade val="46275"/>
                  <a:invGamma/>
                </a:srgbClr>
              </a:gs>
              <a:gs pos="50000">
                <a:srgbClr val="003399"/>
              </a:gs>
              <a:gs pos="100000">
                <a:srgbClr val="003399">
                  <a:gamma/>
                  <a:shade val="46275"/>
                  <a:invGamma/>
                </a:srgbClr>
              </a:gs>
            </a:gsLst>
            <a:lin ang="5400000" scaled="1"/>
          </a:gradFill>
          <a:ln w="9525">
            <a:solidFill>
              <a:srgbClr val="000000"/>
            </a:solidFill>
            <a:miter lim="800000"/>
            <a:headEnd/>
            <a:tailEnd/>
          </a:ln>
          <a:effectLst/>
        </p:spPr>
        <p:txBody>
          <a:bodyPr wrap="none" anchor="ctr"/>
          <a:lstStyle/>
          <a:p>
            <a:endParaRPr lang="en-US"/>
          </a:p>
        </p:txBody>
      </p:sp>
      <p:sp>
        <p:nvSpPr>
          <p:cNvPr id="433184" name="Text Box 32"/>
          <p:cNvSpPr txBox="1">
            <a:spLocks noChangeArrowheads="1"/>
          </p:cNvSpPr>
          <p:nvPr/>
        </p:nvSpPr>
        <p:spPr bwMode="auto">
          <a:xfrm>
            <a:off x="5145088" y="3263900"/>
            <a:ext cx="1017587" cy="396875"/>
          </a:xfrm>
          <a:prstGeom prst="rect">
            <a:avLst/>
          </a:prstGeom>
          <a:noFill/>
          <a:ln w="9525">
            <a:noFill/>
            <a:miter lim="800000"/>
            <a:headEnd/>
            <a:tailEnd/>
          </a:ln>
          <a:effectLst/>
        </p:spPr>
        <p:txBody>
          <a:bodyPr wrap="none">
            <a:spAutoFit/>
          </a:bodyPr>
          <a:lstStyle/>
          <a:p>
            <a:r>
              <a:rPr lang="en-US" sz="2000">
                <a:solidFill>
                  <a:schemeClr val="bg1"/>
                </a:solidFill>
              </a:rPr>
              <a:t>AOweb</a:t>
            </a:r>
          </a:p>
        </p:txBody>
      </p:sp>
      <p:sp>
        <p:nvSpPr>
          <p:cNvPr id="433185" name="AutoShape 33"/>
          <p:cNvSpPr>
            <a:spLocks noChangeArrowheads="1"/>
          </p:cNvSpPr>
          <p:nvPr/>
        </p:nvSpPr>
        <p:spPr bwMode="auto">
          <a:xfrm>
            <a:off x="5184775" y="2547938"/>
            <a:ext cx="217488" cy="576262"/>
          </a:xfrm>
          <a:prstGeom prst="can">
            <a:avLst>
              <a:gd name="adj" fmla="val 36212"/>
            </a:avLst>
          </a:prstGeom>
          <a:gradFill rotWithShape="0">
            <a:gsLst>
              <a:gs pos="0">
                <a:srgbClr val="003399">
                  <a:gamma/>
                  <a:shade val="46275"/>
                  <a:invGamma/>
                </a:srgbClr>
              </a:gs>
              <a:gs pos="50000">
                <a:srgbClr val="003399"/>
              </a:gs>
              <a:gs pos="100000">
                <a:srgbClr val="003399">
                  <a:gamma/>
                  <a:shade val="46275"/>
                  <a:invGamma/>
                </a:srgbClr>
              </a:gs>
            </a:gsLst>
            <a:lin ang="2700000" scaled="1"/>
          </a:gradFill>
          <a:ln w="9525">
            <a:noFill/>
            <a:round/>
            <a:headEnd/>
            <a:tailEnd/>
          </a:ln>
          <a:effectLst/>
        </p:spPr>
        <p:txBody>
          <a:bodyPr wrap="none" anchor="ctr"/>
          <a:lstStyle/>
          <a:p>
            <a:endParaRPr lang="en-US"/>
          </a:p>
        </p:txBody>
      </p:sp>
      <p:sp>
        <p:nvSpPr>
          <p:cNvPr id="433186" name="AutoShape 34"/>
          <p:cNvSpPr>
            <a:spLocks noChangeArrowheads="1"/>
          </p:cNvSpPr>
          <p:nvPr/>
        </p:nvSpPr>
        <p:spPr bwMode="auto">
          <a:xfrm rot="-3455132">
            <a:off x="4804569" y="1851819"/>
            <a:ext cx="219075" cy="1039813"/>
          </a:xfrm>
          <a:prstGeom prst="can">
            <a:avLst>
              <a:gd name="adj" fmla="val 64867"/>
            </a:avLst>
          </a:prstGeom>
          <a:gradFill rotWithShape="0">
            <a:gsLst>
              <a:gs pos="0">
                <a:srgbClr val="003399">
                  <a:gamma/>
                  <a:shade val="46275"/>
                  <a:invGamma/>
                </a:srgbClr>
              </a:gs>
              <a:gs pos="50000">
                <a:srgbClr val="003399"/>
              </a:gs>
              <a:gs pos="100000">
                <a:srgbClr val="003399">
                  <a:gamma/>
                  <a:shade val="46275"/>
                  <a:invGamma/>
                </a:srgbClr>
              </a:gs>
            </a:gsLst>
            <a:lin ang="2700000" scaled="1"/>
          </a:gradFill>
          <a:ln w="9525">
            <a:noFill/>
            <a:round/>
            <a:headEnd/>
            <a:tailEnd/>
          </a:ln>
          <a:effectLst/>
        </p:spPr>
        <p:txBody>
          <a:bodyPr wrap="none" anchor="ctr"/>
          <a:lstStyle/>
          <a:p>
            <a:endParaRPr lang="en-US"/>
          </a:p>
        </p:txBody>
      </p:sp>
      <p:pic>
        <p:nvPicPr>
          <p:cNvPr id="433187" name="Picture 35"/>
          <p:cNvPicPr>
            <a:picLocks noChangeAspect="1" noChangeArrowheads="1"/>
          </p:cNvPicPr>
          <p:nvPr/>
        </p:nvPicPr>
        <p:blipFill>
          <a:blip r:embed="rId2" cstate="print"/>
          <a:srcRect/>
          <a:stretch>
            <a:fillRect/>
          </a:stretch>
        </p:blipFill>
        <p:spPr bwMode="auto">
          <a:xfrm>
            <a:off x="531813" y="1089025"/>
            <a:ext cx="4170362" cy="3128963"/>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584200" y="334963"/>
            <a:ext cx="8291513" cy="723900"/>
          </a:xfrm>
        </p:spPr>
        <p:txBody>
          <a:bodyPr/>
          <a:lstStyle/>
          <a:p>
            <a:r>
              <a:rPr lang="en-US"/>
              <a:t>Using Advances in Web Technology</a:t>
            </a:r>
          </a:p>
        </p:txBody>
      </p:sp>
      <p:sp>
        <p:nvSpPr>
          <p:cNvPr id="434179" name="Rectangle 3"/>
          <p:cNvSpPr>
            <a:spLocks noGrp="1" noChangeArrowheads="1"/>
          </p:cNvSpPr>
          <p:nvPr>
            <p:ph type="body" sz="half" idx="1"/>
          </p:nvPr>
        </p:nvSpPr>
        <p:spPr/>
        <p:txBody>
          <a:bodyPr/>
          <a:lstStyle/>
          <a:p>
            <a:pPr marL="457200" indent="-457200">
              <a:lnSpc>
                <a:spcPct val="70000"/>
              </a:lnSpc>
            </a:pPr>
            <a:r>
              <a:rPr lang="en-US" sz="2400"/>
              <a:t>e-fficiency</a:t>
            </a:r>
          </a:p>
          <a:p>
            <a:pPr marL="457200" indent="-457200">
              <a:lnSpc>
                <a:spcPct val="70000"/>
              </a:lnSpc>
            </a:pPr>
            <a:r>
              <a:rPr lang="en-US" sz="2400"/>
              <a:t>AMSweb </a:t>
            </a:r>
          </a:p>
          <a:p>
            <a:pPr marL="457200" indent="-457200">
              <a:lnSpc>
                <a:spcPct val="70000"/>
              </a:lnSpc>
            </a:pPr>
            <a:r>
              <a:rPr lang="en-US" sz="2400"/>
              <a:t>Asset Optimization </a:t>
            </a:r>
            <a:br>
              <a:rPr lang="en-US" sz="2400"/>
            </a:br>
            <a:r>
              <a:rPr lang="en-US" sz="2400"/>
              <a:t>web server </a:t>
            </a:r>
          </a:p>
          <a:p>
            <a:pPr marL="457200" indent="-457200">
              <a:lnSpc>
                <a:spcPct val="70000"/>
              </a:lnSpc>
              <a:buFont typeface="Wingdings" pitchFamily="2" charset="2"/>
              <a:buNone/>
            </a:pPr>
            <a:endParaRPr lang="en-US" sz="2400"/>
          </a:p>
        </p:txBody>
      </p:sp>
      <p:pic>
        <p:nvPicPr>
          <p:cNvPr id="434180" name="Picture 4"/>
          <p:cNvPicPr>
            <a:picLocks noGrp="1" noChangeAspect="1" noChangeArrowheads="1"/>
          </p:cNvPicPr>
          <p:nvPr>
            <p:ph sz="quarter" idx="3"/>
          </p:nvPr>
        </p:nvPicPr>
        <p:blipFill>
          <a:blip r:embed="rId3" cstate="print"/>
          <a:srcRect/>
          <a:stretch>
            <a:fillRect/>
          </a:stretch>
        </p:blipFill>
        <p:spPr>
          <a:xfrm>
            <a:off x="5295900" y="1131888"/>
            <a:ext cx="3644900" cy="2733675"/>
          </a:xfrm>
          <a:noFill/>
          <a:ln/>
        </p:spPr>
      </p:pic>
      <p:pic>
        <p:nvPicPr>
          <p:cNvPr id="434181" name="Picture 5"/>
          <p:cNvPicPr>
            <a:picLocks noGrp="1" noChangeAspect="1" noChangeArrowheads="1"/>
          </p:cNvPicPr>
          <p:nvPr>
            <p:ph sz="quarter" idx="2"/>
          </p:nvPr>
        </p:nvPicPr>
        <p:blipFill>
          <a:blip r:embed="rId4" cstate="print"/>
          <a:srcRect/>
          <a:stretch>
            <a:fillRect/>
          </a:stretch>
        </p:blipFill>
        <p:spPr>
          <a:xfrm>
            <a:off x="4295775" y="2352675"/>
            <a:ext cx="3876675" cy="2908300"/>
          </a:xfrm>
          <a:noFill/>
          <a:ln/>
        </p:spPr>
      </p:pic>
      <p:pic>
        <p:nvPicPr>
          <p:cNvPr id="434182" name="Picture 6"/>
          <p:cNvPicPr>
            <a:picLocks noChangeAspect="1" noChangeArrowheads="1"/>
          </p:cNvPicPr>
          <p:nvPr/>
        </p:nvPicPr>
        <p:blipFill>
          <a:blip r:embed="rId5" cstate="print"/>
          <a:srcRect/>
          <a:stretch>
            <a:fillRect/>
          </a:stretch>
        </p:blipFill>
        <p:spPr bwMode="auto">
          <a:xfrm>
            <a:off x="660400" y="3114675"/>
            <a:ext cx="4019550" cy="3101975"/>
          </a:xfrm>
          <a:prstGeom prst="rect">
            <a:avLst/>
          </a:prstGeom>
          <a:noFill/>
          <a:ln w="9525">
            <a:noFill/>
            <a:miter lim="800000"/>
            <a:headEnd/>
            <a:tailEnd/>
          </a:ln>
          <a:effectLst/>
        </p:spPr>
      </p:pic>
      <p:pic>
        <p:nvPicPr>
          <p:cNvPr id="434183" name="Picture 7"/>
          <p:cNvPicPr>
            <a:picLocks noChangeAspect="1" noChangeArrowheads="1"/>
          </p:cNvPicPr>
          <p:nvPr/>
        </p:nvPicPr>
        <p:blipFill>
          <a:blip r:embed="rId6" cstate="print"/>
          <a:srcRect/>
          <a:stretch>
            <a:fillRect/>
          </a:stretch>
        </p:blipFill>
        <p:spPr bwMode="auto">
          <a:xfrm>
            <a:off x="3521075" y="3949700"/>
            <a:ext cx="3702050" cy="27765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582613" y="406400"/>
            <a:ext cx="7594600" cy="723900"/>
          </a:xfrm>
          <a:prstGeom prst="rect">
            <a:avLst/>
          </a:prstGeom>
          <a:noFill/>
          <a:ln w="9525">
            <a:noFill/>
            <a:miter lim="800000"/>
            <a:headEnd/>
            <a:tailEnd/>
          </a:ln>
          <a:effectLst>
            <a:outerShdw dist="35921" dir="2700000" algn="ctr" rotWithShape="0">
              <a:schemeClr val="bg1"/>
            </a:outerShdw>
          </a:effectLst>
        </p:spPr>
        <p:txBody>
          <a:bodyPr anchor="b"/>
          <a:lstStyle/>
          <a:p>
            <a:pPr algn="l">
              <a:lnSpc>
                <a:spcPct val="85000"/>
              </a:lnSpc>
            </a:pPr>
            <a:r>
              <a:rPr lang="en-US" sz="3200" b="1" i="1">
                <a:solidFill>
                  <a:schemeClr val="tx1"/>
                </a:solidFill>
                <a:effectLst>
                  <a:outerShdw blurRad="38100" dist="38100" dir="2700000" algn="tl">
                    <a:srgbClr val="C0C0C0"/>
                  </a:outerShdw>
                </a:effectLst>
              </a:rPr>
              <a:t>Link Relevant Information</a:t>
            </a:r>
          </a:p>
        </p:txBody>
      </p:sp>
      <p:pic>
        <p:nvPicPr>
          <p:cNvPr id="435203" name="Picture 3"/>
          <p:cNvPicPr>
            <a:picLocks noChangeAspect="1" noChangeArrowheads="1"/>
          </p:cNvPicPr>
          <p:nvPr/>
        </p:nvPicPr>
        <p:blipFill>
          <a:blip r:embed="rId2" cstate="print"/>
          <a:srcRect/>
          <a:stretch>
            <a:fillRect/>
          </a:stretch>
        </p:blipFill>
        <p:spPr bwMode="auto">
          <a:xfrm>
            <a:off x="6588125" y="1131888"/>
            <a:ext cx="2360613" cy="3286125"/>
          </a:xfrm>
          <a:prstGeom prst="rect">
            <a:avLst/>
          </a:prstGeom>
          <a:noFill/>
          <a:ln w="9525">
            <a:noFill/>
            <a:miter lim="800000"/>
            <a:headEnd/>
            <a:tailEnd/>
          </a:ln>
          <a:effectLst/>
        </p:spPr>
      </p:pic>
      <p:pic>
        <p:nvPicPr>
          <p:cNvPr id="435204" name="Picture 4"/>
          <p:cNvPicPr>
            <a:picLocks noChangeAspect="1" noChangeArrowheads="1"/>
          </p:cNvPicPr>
          <p:nvPr/>
        </p:nvPicPr>
        <p:blipFill>
          <a:blip r:embed="rId3" cstate="print"/>
          <a:srcRect/>
          <a:stretch>
            <a:fillRect/>
          </a:stretch>
        </p:blipFill>
        <p:spPr bwMode="auto">
          <a:xfrm>
            <a:off x="5849938" y="4376738"/>
            <a:ext cx="3292475" cy="2481262"/>
          </a:xfrm>
          <a:prstGeom prst="rect">
            <a:avLst/>
          </a:prstGeom>
          <a:noFill/>
          <a:ln w="9525">
            <a:noFill/>
            <a:miter lim="800000"/>
            <a:headEnd/>
            <a:tailEnd/>
          </a:ln>
          <a:effectLst/>
        </p:spPr>
      </p:pic>
      <p:pic>
        <p:nvPicPr>
          <p:cNvPr id="435205" name="Picture 5"/>
          <p:cNvPicPr>
            <a:picLocks noChangeAspect="1" noChangeArrowheads="1"/>
          </p:cNvPicPr>
          <p:nvPr/>
        </p:nvPicPr>
        <p:blipFill>
          <a:blip r:embed="rId4" cstate="print"/>
          <a:srcRect/>
          <a:stretch>
            <a:fillRect/>
          </a:stretch>
        </p:blipFill>
        <p:spPr bwMode="auto">
          <a:xfrm>
            <a:off x="555625" y="1131888"/>
            <a:ext cx="4667250" cy="5726112"/>
          </a:xfrm>
          <a:prstGeom prst="rect">
            <a:avLst/>
          </a:prstGeom>
          <a:noFill/>
          <a:ln w="9525">
            <a:noFill/>
            <a:miter lim="800000"/>
            <a:headEnd/>
            <a:tailEnd/>
          </a:ln>
          <a:effectLst/>
        </p:spPr>
      </p:pic>
      <p:pic>
        <p:nvPicPr>
          <p:cNvPr id="435206" name="Picture 6"/>
          <p:cNvPicPr>
            <a:picLocks noChangeAspect="1" noChangeArrowheads="1"/>
          </p:cNvPicPr>
          <p:nvPr/>
        </p:nvPicPr>
        <p:blipFill>
          <a:blip r:embed="rId5" cstate="print"/>
          <a:srcRect/>
          <a:stretch>
            <a:fillRect/>
          </a:stretch>
        </p:blipFill>
        <p:spPr bwMode="auto">
          <a:xfrm>
            <a:off x="3824288" y="2076450"/>
            <a:ext cx="2820987" cy="3836988"/>
          </a:xfrm>
          <a:prstGeom prst="rect">
            <a:avLst/>
          </a:prstGeom>
          <a:noFill/>
          <a:ln w="9525">
            <a:noFill/>
            <a:miter lim="800000"/>
            <a:headEnd/>
            <a:tailEnd/>
          </a:ln>
          <a:effectLst/>
        </p:spPr>
      </p:pic>
      <p:sp>
        <p:nvSpPr>
          <p:cNvPr id="435207" name="Rectangle 7"/>
          <p:cNvSpPr>
            <a:spLocks noChangeArrowheads="1"/>
          </p:cNvSpPr>
          <p:nvPr/>
        </p:nvSpPr>
        <p:spPr bwMode="auto">
          <a:xfrm>
            <a:off x="4643438" y="1214438"/>
            <a:ext cx="4165600" cy="942975"/>
          </a:xfrm>
          <a:prstGeom prst="rect">
            <a:avLst/>
          </a:prstGeom>
          <a:solidFill>
            <a:srgbClr val="FFFF99"/>
          </a:solidFill>
          <a:ln w="9525">
            <a:solidFill>
              <a:srgbClr val="000000"/>
            </a:solidFill>
            <a:miter lim="800000"/>
            <a:headEnd/>
            <a:tailEnd/>
          </a:ln>
          <a:effectLst/>
        </p:spPr>
        <p:txBody>
          <a:bodyPr anchor="ctr"/>
          <a:lstStyle/>
          <a:p>
            <a:pPr algn="l"/>
            <a:r>
              <a:rPr lang="en-US" sz="2000"/>
              <a:t>Embed links to other sources of information</a:t>
            </a:r>
          </a:p>
          <a:p>
            <a:pPr algn="l"/>
            <a:r>
              <a:rPr lang="en-US"/>
              <a:t>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35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35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35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584200" y="392113"/>
            <a:ext cx="7594600" cy="723900"/>
          </a:xfrm>
        </p:spPr>
        <p:txBody>
          <a:bodyPr/>
          <a:lstStyle/>
          <a:p>
            <a:r>
              <a:rPr lang="en-US"/>
              <a:t>Asset Optimization Web Server		</a:t>
            </a:r>
          </a:p>
        </p:txBody>
      </p:sp>
      <p:sp>
        <p:nvSpPr>
          <p:cNvPr id="437251" name="Rectangle 3"/>
          <p:cNvSpPr>
            <a:spLocks noGrp="1" noChangeArrowheads="1"/>
          </p:cNvSpPr>
          <p:nvPr>
            <p:ph type="body" idx="4294967295"/>
          </p:nvPr>
        </p:nvSpPr>
        <p:spPr>
          <a:xfrm>
            <a:off x="465138" y="3048000"/>
            <a:ext cx="4557712" cy="2982913"/>
          </a:xfrm>
        </p:spPr>
        <p:txBody>
          <a:bodyPr/>
          <a:lstStyle/>
          <a:p>
            <a:pPr marL="457200" indent="-457200">
              <a:lnSpc>
                <a:spcPct val="110000"/>
              </a:lnSpc>
              <a:spcBef>
                <a:spcPts val="300"/>
              </a:spcBef>
              <a:buFont typeface="Symbol" pitchFamily="18" charset="2"/>
              <a:buNone/>
            </a:pPr>
            <a:endParaRPr lang="en-US" b="1">
              <a:solidFill>
                <a:schemeClr val="tx1"/>
              </a:solidFill>
            </a:endParaRPr>
          </a:p>
          <a:p>
            <a:pPr marL="457200" indent="-457200">
              <a:lnSpc>
                <a:spcPct val="110000"/>
              </a:lnSpc>
              <a:spcBef>
                <a:spcPts val="300"/>
              </a:spcBef>
              <a:spcAft>
                <a:spcPts val="600"/>
              </a:spcAft>
            </a:pPr>
            <a:r>
              <a:rPr lang="en-US" sz="2400">
                <a:solidFill>
                  <a:schemeClr val="tx1"/>
                </a:solidFill>
              </a:rPr>
              <a:t>Consolidated reporting for </a:t>
            </a:r>
            <a:br>
              <a:rPr lang="en-US" sz="2400">
                <a:solidFill>
                  <a:schemeClr val="tx1"/>
                </a:solidFill>
              </a:rPr>
            </a:br>
            <a:r>
              <a:rPr lang="en-US" sz="2400">
                <a:solidFill>
                  <a:schemeClr val="tx1"/>
                </a:solidFill>
              </a:rPr>
              <a:t>all assets</a:t>
            </a:r>
          </a:p>
          <a:p>
            <a:pPr marL="457200" indent="-457200">
              <a:lnSpc>
                <a:spcPct val="110000"/>
              </a:lnSpc>
              <a:spcBef>
                <a:spcPts val="300"/>
              </a:spcBef>
              <a:spcAft>
                <a:spcPts val="600"/>
              </a:spcAft>
            </a:pPr>
            <a:r>
              <a:rPr lang="en-US" sz="2400">
                <a:solidFill>
                  <a:schemeClr val="tx1"/>
                </a:solidFill>
              </a:rPr>
              <a:t>Plant-wide asset analysis</a:t>
            </a:r>
          </a:p>
          <a:p>
            <a:pPr marL="457200" indent="-457200">
              <a:lnSpc>
                <a:spcPct val="110000"/>
              </a:lnSpc>
              <a:spcBef>
                <a:spcPts val="300"/>
              </a:spcBef>
              <a:spcAft>
                <a:spcPts val="600"/>
              </a:spcAft>
            </a:pPr>
            <a:r>
              <a:rPr lang="en-US" sz="2400">
                <a:solidFill>
                  <a:schemeClr val="tx1"/>
                </a:solidFill>
              </a:rPr>
              <a:t>Easy and secure access</a:t>
            </a:r>
            <a:endParaRPr lang="en-US" sz="2400" b="1">
              <a:solidFill>
                <a:schemeClr val="tx1"/>
              </a:solidFill>
            </a:endParaRPr>
          </a:p>
        </p:txBody>
      </p:sp>
      <p:pic>
        <p:nvPicPr>
          <p:cNvPr id="437252" name="Picture 4" descr="j0178922"/>
          <p:cNvPicPr>
            <a:picLocks noGrp="1" noChangeAspect="1" noChangeArrowheads="1"/>
          </p:cNvPicPr>
          <p:nvPr>
            <p:ph sz="half" idx="1"/>
          </p:nvPr>
        </p:nvPicPr>
        <p:blipFill>
          <a:blip r:embed="rId3" cstate="print"/>
          <a:srcRect/>
          <a:stretch>
            <a:fillRect/>
          </a:stretch>
        </p:blipFill>
        <p:spPr>
          <a:xfrm>
            <a:off x="5202238" y="1201738"/>
            <a:ext cx="3657600" cy="2438400"/>
          </a:xfrm>
          <a:noFill/>
          <a:ln/>
        </p:spPr>
      </p:pic>
      <p:pic>
        <p:nvPicPr>
          <p:cNvPr id="437253" name="Picture 5" descr="AO Client"/>
          <p:cNvPicPr>
            <a:picLocks noGrp="1" noChangeAspect="1" noChangeArrowheads="1"/>
          </p:cNvPicPr>
          <p:nvPr>
            <p:ph sz="half" idx="2"/>
          </p:nvPr>
        </p:nvPicPr>
        <p:blipFill>
          <a:blip r:embed="rId4" cstate="print"/>
          <a:srcRect/>
          <a:stretch>
            <a:fillRect/>
          </a:stretch>
        </p:blipFill>
        <p:spPr>
          <a:xfrm>
            <a:off x="4724400" y="3265488"/>
            <a:ext cx="4075113" cy="2809875"/>
          </a:xfrm>
          <a:noFill/>
          <a:ln/>
        </p:spPr>
      </p:pic>
      <p:sp>
        <p:nvSpPr>
          <p:cNvPr id="437254" name="Rectangle 6"/>
          <p:cNvSpPr>
            <a:spLocks noChangeArrowheads="1"/>
          </p:cNvSpPr>
          <p:nvPr/>
        </p:nvSpPr>
        <p:spPr bwMode="auto">
          <a:xfrm>
            <a:off x="639763" y="1233488"/>
            <a:ext cx="4600575" cy="2282825"/>
          </a:xfrm>
          <a:prstGeom prst="rect">
            <a:avLst/>
          </a:prstGeom>
          <a:noFill/>
          <a:ln w="9525">
            <a:noFill/>
            <a:miter lim="800000"/>
            <a:headEnd/>
            <a:tailEnd/>
          </a:ln>
          <a:effectLst/>
        </p:spPr>
        <p:txBody>
          <a:bodyPr>
            <a:spAutoFit/>
          </a:bodyPr>
          <a:lstStyle/>
          <a:p>
            <a:pPr algn="l"/>
            <a:r>
              <a:rPr lang="en-US">
                <a:solidFill>
                  <a:schemeClr val="tx1"/>
                </a:solidFill>
              </a:rPr>
              <a:t>Integrating mechanical equipment, electrical equipment, process equipment, instruments and valves is key to automating information flow to the people who run the business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a:t>Key Trends in Industry</a:t>
            </a:r>
          </a:p>
        </p:txBody>
      </p:sp>
      <p:sp>
        <p:nvSpPr>
          <p:cNvPr id="369667" name="Rectangle 3"/>
          <p:cNvSpPr>
            <a:spLocks noGrp="1" noChangeArrowheads="1"/>
          </p:cNvSpPr>
          <p:nvPr>
            <p:ph type="body" idx="1"/>
          </p:nvPr>
        </p:nvSpPr>
        <p:spPr/>
        <p:txBody>
          <a:bodyPr/>
          <a:lstStyle/>
          <a:p>
            <a:r>
              <a:rPr lang="en-US" sz="2400">
                <a:solidFill>
                  <a:srgbClr val="6C9BC6"/>
                </a:solidFill>
              </a:rPr>
              <a:t>Meet plant </a:t>
            </a:r>
            <a:r>
              <a:rPr lang="en-US" sz="2400" i="1">
                <a:solidFill>
                  <a:srgbClr val="6C9BC6"/>
                </a:solidFill>
              </a:rPr>
              <a:t>OUTPUT</a:t>
            </a:r>
            <a:r>
              <a:rPr lang="en-US" sz="2400">
                <a:solidFill>
                  <a:srgbClr val="6C9BC6"/>
                </a:solidFill>
              </a:rPr>
              <a:t> requirements</a:t>
            </a:r>
          </a:p>
          <a:p>
            <a:pPr lvl="1"/>
            <a:r>
              <a:rPr lang="en-US" sz="2000">
                <a:solidFill>
                  <a:srgbClr val="6C9BC6"/>
                </a:solidFill>
              </a:rPr>
              <a:t>Eliminate unplanned failures</a:t>
            </a:r>
          </a:p>
          <a:p>
            <a:r>
              <a:rPr lang="en-US" sz="2400">
                <a:solidFill>
                  <a:srgbClr val="CC6600"/>
                </a:solidFill>
              </a:rPr>
              <a:t>Control COSTS</a:t>
            </a:r>
          </a:p>
          <a:p>
            <a:pPr lvl="1"/>
            <a:r>
              <a:rPr lang="en-US" sz="2000">
                <a:solidFill>
                  <a:srgbClr val="CC6600"/>
                </a:solidFill>
              </a:rPr>
              <a:t>‘Smart’ skill set utilization – O&amp;M COST</a:t>
            </a:r>
          </a:p>
          <a:p>
            <a:pPr lvl="2"/>
            <a:r>
              <a:rPr lang="en-US" sz="1800">
                <a:solidFill>
                  <a:srgbClr val="CC6600"/>
                </a:solidFill>
              </a:rPr>
              <a:t>Annual Maintenance Cost</a:t>
            </a:r>
          </a:p>
          <a:p>
            <a:pPr lvl="1"/>
            <a:r>
              <a:rPr lang="en-US" sz="2000">
                <a:solidFill>
                  <a:srgbClr val="CC6600"/>
                </a:solidFill>
              </a:rPr>
              <a:t>Optimize work planning – O&amp;M COST</a:t>
            </a:r>
          </a:p>
          <a:p>
            <a:pPr lvl="2"/>
            <a:r>
              <a:rPr lang="en-US" sz="1800">
                <a:solidFill>
                  <a:srgbClr val="CC6600"/>
                </a:solidFill>
              </a:rPr>
              <a:t>Analyze MTBF / MTBM</a:t>
            </a:r>
          </a:p>
          <a:p>
            <a:pPr lvl="2"/>
            <a:r>
              <a:rPr lang="en-US" sz="1800">
                <a:solidFill>
                  <a:srgbClr val="CC6600"/>
                </a:solidFill>
              </a:rPr>
              <a:t>% Unplanned Maintenance</a:t>
            </a:r>
          </a:p>
          <a:p>
            <a:pPr lvl="2"/>
            <a:r>
              <a:rPr lang="en-US" sz="1800">
                <a:solidFill>
                  <a:srgbClr val="CC6600"/>
                </a:solidFill>
              </a:rPr>
              <a:t>Work Order Compliance</a:t>
            </a:r>
          </a:p>
          <a:p>
            <a:pPr lvl="1"/>
            <a:r>
              <a:rPr lang="en-US" sz="2000">
                <a:solidFill>
                  <a:srgbClr val="CC6600"/>
                </a:solidFill>
              </a:rPr>
              <a:t>Control outage times</a:t>
            </a:r>
          </a:p>
          <a:p>
            <a:pPr lvl="2"/>
            <a:r>
              <a:rPr lang="en-US" sz="1800">
                <a:solidFill>
                  <a:srgbClr val="CC6600"/>
                </a:solidFill>
              </a:rPr>
              <a:t>Utilize CMMS / Maint. Planning</a:t>
            </a:r>
          </a:p>
        </p:txBody>
      </p:sp>
      <p:pic>
        <p:nvPicPr>
          <p:cNvPr id="369669" name="Picture 5" descr="PlantWeb%20Solution%20ProveIt"/>
          <p:cNvPicPr>
            <a:picLocks noChangeAspect="1" noChangeArrowheads="1"/>
          </p:cNvPicPr>
          <p:nvPr/>
        </p:nvPicPr>
        <p:blipFill>
          <a:blip r:embed="rId2" cstate="print"/>
          <a:srcRect/>
          <a:stretch>
            <a:fillRect/>
          </a:stretch>
        </p:blipFill>
        <p:spPr bwMode="auto">
          <a:xfrm>
            <a:off x="5181600" y="3729038"/>
            <a:ext cx="3657600" cy="1200150"/>
          </a:xfrm>
          <a:prstGeom prst="rect">
            <a:avLst/>
          </a:prstGeom>
          <a:noFill/>
          <a:ln w="9525">
            <a:noFill/>
            <a:miter lim="800000"/>
            <a:headEnd/>
            <a:tailEnd/>
          </a:ln>
        </p:spPr>
      </p:pic>
      <p:sp>
        <p:nvSpPr>
          <p:cNvPr id="369670" name="Rectangle 6"/>
          <p:cNvSpPr>
            <a:spLocks noChangeArrowheads="1"/>
          </p:cNvSpPr>
          <p:nvPr/>
        </p:nvSpPr>
        <p:spPr bwMode="auto">
          <a:xfrm>
            <a:off x="5867400" y="4397375"/>
            <a:ext cx="685800" cy="449263"/>
          </a:xfrm>
          <a:prstGeom prst="rect">
            <a:avLst/>
          </a:prstGeom>
          <a:noFill/>
          <a:ln w="38100" cmpd="dbl">
            <a:solidFill>
              <a:schemeClr val="tx1"/>
            </a:solidFill>
            <a:prstDash val="sysDot"/>
            <a:miter lim="800000"/>
            <a:headEnd/>
            <a:tailEnd/>
          </a:ln>
          <a:effectLst/>
        </p:spPr>
        <p:txBody>
          <a:bodyPr wrap="none" anchor="ctr"/>
          <a:lstStyle/>
          <a:p>
            <a:endParaRPr lang="en-US"/>
          </a:p>
        </p:txBody>
      </p:sp>
      <p:sp>
        <p:nvSpPr>
          <p:cNvPr id="369671" name="Rectangle 7"/>
          <p:cNvSpPr>
            <a:spLocks noChangeArrowheads="1"/>
          </p:cNvSpPr>
          <p:nvPr/>
        </p:nvSpPr>
        <p:spPr bwMode="auto">
          <a:xfrm>
            <a:off x="6629400" y="4371975"/>
            <a:ext cx="609600" cy="449263"/>
          </a:xfrm>
          <a:prstGeom prst="rect">
            <a:avLst/>
          </a:prstGeom>
          <a:noFill/>
          <a:ln w="38100" cmpd="dbl">
            <a:solidFill>
              <a:schemeClr val="tx1"/>
            </a:solidFill>
            <a:prstDash val="sysDot"/>
            <a:miter lim="800000"/>
            <a:headEnd/>
            <a:tailEnd/>
          </a:ln>
          <a:effectLst/>
        </p:spPr>
        <p:txBody>
          <a:bodyPr wrap="none" anchor="ctr"/>
          <a:lstStyle/>
          <a:p>
            <a:endParaRPr lang="en-US"/>
          </a:p>
        </p:txBody>
      </p:sp>
      <p:sp>
        <p:nvSpPr>
          <p:cNvPr id="369672" name="Rectangle 8"/>
          <p:cNvSpPr>
            <a:spLocks noChangeArrowheads="1"/>
          </p:cNvSpPr>
          <p:nvPr/>
        </p:nvSpPr>
        <p:spPr bwMode="auto">
          <a:xfrm>
            <a:off x="7881938" y="3746500"/>
            <a:ext cx="868362" cy="515938"/>
          </a:xfrm>
          <a:prstGeom prst="rect">
            <a:avLst/>
          </a:prstGeom>
          <a:noFill/>
          <a:ln w="38100" cmpd="dbl">
            <a:solidFill>
              <a:schemeClr val="tx1"/>
            </a:solidFill>
            <a:prstDash val="sysDot"/>
            <a:miter lim="800000"/>
            <a:headEnd/>
            <a:tailEnd/>
          </a:ln>
          <a:effectLst/>
        </p:spPr>
        <p:txBody>
          <a:bodyPr wrap="none" anchor="ctr"/>
          <a:lstStyle/>
          <a:p>
            <a:endParaRPr lang="en-US"/>
          </a:p>
        </p:txBody>
      </p:sp>
      <p:sp>
        <p:nvSpPr>
          <p:cNvPr id="369683" name="Rectangle 19"/>
          <p:cNvSpPr>
            <a:spLocks noChangeArrowheads="1"/>
          </p:cNvSpPr>
          <p:nvPr/>
        </p:nvSpPr>
        <p:spPr bwMode="auto">
          <a:xfrm>
            <a:off x="6858000" y="3749675"/>
            <a:ext cx="860425" cy="515938"/>
          </a:xfrm>
          <a:prstGeom prst="rect">
            <a:avLst/>
          </a:prstGeom>
          <a:noFill/>
          <a:ln w="38100" cmpd="dbl">
            <a:solidFill>
              <a:schemeClr val="tx1"/>
            </a:solidFill>
            <a:prstDash val="sysDot"/>
            <a:miter lim="800000"/>
            <a:headEnd/>
            <a:tailEnd/>
          </a:ln>
          <a:effectLst/>
        </p:spPr>
        <p:txBody>
          <a:bodyPr wrap="none" anchor="ctr"/>
          <a:lstStyle/>
          <a:p>
            <a:endParaRPr lang="en-US"/>
          </a:p>
        </p:txBody>
      </p:sp>
    </p:spTree>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a:t>Key Points</a:t>
            </a:r>
          </a:p>
        </p:txBody>
      </p:sp>
      <p:sp>
        <p:nvSpPr>
          <p:cNvPr id="372739" name="Rectangle 3"/>
          <p:cNvSpPr>
            <a:spLocks noGrp="1" noChangeArrowheads="1"/>
          </p:cNvSpPr>
          <p:nvPr>
            <p:ph type="body" idx="1"/>
          </p:nvPr>
        </p:nvSpPr>
        <p:spPr/>
        <p:txBody>
          <a:bodyPr/>
          <a:lstStyle/>
          <a:p>
            <a:pPr>
              <a:lnSpc>
                <a:spcPct val="120000"/>
              </a:lnSpc>
            </a:pPr>
            <a:r>
              <a:rPr lang="en-US"/>
              <a:t>Automation &amp; Decision Support Tools help the plant meet OUTPUT &amp; COST targets by…</a:t>
            </a:r>
          </a:p>
          <a:p>
            <a:pPr lvl="1">
              <a:lnSpc>
                <a:spcPct val="120000"/>
              </a:lnSpc>
            </a:pPr>
            <a:r>
              <a:rPr lang="en-US"/>
              <a:t>1. Optimize Reliability Group’s Time / Effort</a:t>
            </a:r>
          </a:p>
          <a:p>
            <a:pPr lvl="1">
              <a:lnSpc>
                <a:spcPct val="120000"/>
              </a:lnSpc>
            </a:pPr>
            <a:r>
              <a:rPr lang="en-US"/>
              <a:t>2. Capture Plant Knowledge</a:t>
            </a:r>
          </a:p>
          <a:p>
            <a:pPr lvl="1">
              <a:lnSpc>
                <a:spcPct val="120000"/>
              </a:lnSpc>
            </a:pPr>
            <a:r>
              <a:rPr lang="en-US"/>
              <a:t>3. Reduce O&amp;M Costs by Managing Reliability</a:t>
            </a:r>
          </a:p>
          <a:p>
            <a:pPr>
              <a:lnSpc>
                <a:spcPct val="120000"/>
              </a:lnSpc>
            </a:pPr>
            <a:endParaRPr lang="en-US"/>
          </a:p>
        </p:txBody>
      </p:sp>
      <p:pic>
        <p:nvPicPr>
          <p:cNvPr id="372740" name="Picture 4" descr="PlantWeb%20Solution%20ProveIt"/>
          <p:cNvPicPr>
            <a:picLocks noChangeAspect="1" noChangeArrowheads="1"/>
          </p:cNvPicPr>
          <p:nvPr/>
        </p:nvPicPr>
        <p:blipFill>
          <a:blip r:embed="rId2" cstate="print"/>
          <a:srcRect/>
          <a:stretch>
            <a:fillRect/>
          </a:stretch>
        </p:blipFill>
        <p:spPr bwMode="auto">
          <a:xfrm>
            <a:off x="1524000" y="4267200"/>
            <a:ext cx="4114800" cy="1350963"/>
          </a:xfrm>
          <a:prstGeom prst="rect">
            <a:avLst/>
          </a:prstGeom>
          <a:noFill/>
          <a:ln w="9525">
            <a:noFill/>
            <a:miter lim="800000"/>
            <a:headEnd/>
            <a:tailEnd/>
          </a:ln>
        </p:spPr>
      </p:pic>
      <p:sp>
        <p:nvSpPr>
          <p:cNvPr id="372745" name="WordArt 9"/>
          <p:cNvSpPr>
            <a:spLocks noChangeArrowheads="1" noChangeShapeType="1" noTextEdit="1"/>
          </p:cNvSpPr>
          <p:nvPr/>
        </p:nvSpPr>
        <p:spPr bwMode="auto">
          <a:xfrm>
            <a:off x="6096000" y="4241800"/>
            <a:ext cx="1390650" cy="1192213"/>
          </a:xfrm>
          <a:prstGeom prst="rect">
            <a:avLst/>
          </a:prstGeom>
        </p:spPr>
        <p:txBody>
          <a:bodyPr wrap="none" fromWordArt="1">
            <a:prstTxWarp prst="textSlantUp">
              <a:avLst>
                <a:gd name="adj" fmla="val 19861"/>
              </a:avLst>
            </a:prstTxWarp>
          </a:bodyPr>
          <a:lstStyle/>
          <a:p>
            <a:r>
              <a:rPr lang="en-US" sz="3600" kern="10">
                <a:ln w="9525">
                  <a:solidFill>
                    <a:srgbClr val="000000"/>
                  </a:solidFill>
                  <a:round/>
                  <a:headEnd/>
                  <a:tailEnd/>
                </a:ln>
                <a:solidFill>
                  <a:srgbClr val="0000FF"/>
                </a:solidFill>
                <a:latin typeface="Arial Black"/>
              </a:rPr>
              <a:t>Questions?</a:t>
            </a:r>
          </a:p>
          <a:p>
            <a:endParaRPr lang="en-US" sz="3600" kern="10">
              <a:ln w="9525">
                <a:solidFill>
                  <a:srgbClr val="000000"/>
                </a:solidFill>
                <a:round/>
                <a:headEnd/>
                <a:tailEnd/>
              </a:ln>
              <a:solidFill>
                <a:srgbClr val="0000FF"/>
              </a:solidFill>
              <a:latin typeface="Arial Black"/>
            </a:endParaRPr>
          </a:p>
          <a:p>
            <a:r>
              <a:rPr lang="en-US" sz="3600" kern="10">
                <a:ln w="9525">
                  <a:solidFill>
                    <a:srgbClr val="000000"/>
                  </a:solidFill>
                  <a:round/>
                  <a:headEnd/>
                  <a:tailEnd/>
                </a:ln>
                <a:solidFill>
                  <a:srgbClr val="0000FF"/>
                </a:solidFill>
                <a:latin typeface="Arial Black"/>
              </a:rPr>
              <a:t>Comments?</a:t>
            </a:r>
          </a:p>
        </p:txBody>
      </p:sp>
    </p:spTree>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17CA649B-E301-4E31-8AF3-17C8CD1A0887}" type="slidenum">
              <a:rPr lang="en-GB" sz="800" b="0">
                <a:cs typeface="+mn-cs"/>
              </a:rPr>
              <a:pPr algn="r">
                <a:defRPr/>
              </a:pPr>
              <a:t>51</a:t>
            </a:fld>
            <a:endParaRPr lang="en-GB" sz="800" b="0">
              <a:cs typeface="+mn-cs"/>
            </a:endParaRPr>
          </a:p>
        </p:txBody>
      </p:sp>
      <p:sp>
        <p:nvSpPr>
          <p:cNvPr id="3075" name="Title 3"/>
          <p:cNvSpPr>
            <a:spLocks noGrp="1"/>
          </p:cNvSpPr>
          <p:nvPr>
            <p:ph type="title"/>
          </p:nvPr>
        </p:nvSpPr>
        <p:spPr/>
        <p:txBody>
          <a:bodyPr/>
          <a:lstStyle/>
          <a:p>
            <a:endParaRPr lang="en-US" smtClean="0"/>
          </a:p>
        </p:txBody>
      </p:sp>
      <p:sp>
        <p:nvSpPr>
          <p:cNvPr id="307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8A085429-EE4A-44A5-97BC-E54F12E3EF93}" type="slidenum">
              <a:rPr lang="en-GB" sz="800" b="0">
                <a:cs typeface="+mn-cs"/>
              </a:rPr>
              <a:pPr algn="r">
                <a:defRPr/>
              </a:pPr>
              <a:t>52</a:t>
            </a:fld>
            <a:endParaRPr lang="en-GB" sz="800" b="0">
              <a:cs typeface="+mn-cs"/>
            </a:endParaRPr>
          </a:p>
        </p:txBody>
      </p:sp>
      <p:sp>
        <p:nvSpPr>
          <p:cNvPr id="4099" name="Title 3"/>
          <p:cNvSpPr>
            <a:spLocks noGrp="1"/>
          </p:cNvSpPr>
          <p:nvPr>
            <p:ph type="title"/>
          </p:nvPr>
        </p:nvSpPr>
        <p:spPr/>
        <p:txBody>
          <a:bodyPr/>
          <a:lstStyle/>
          <a:p>
            <a:endParaRPr lang="en-US" smtClean="0"/>
          </a:p>
        </p:txBody>
      </p:sp>
      <p:sp>
        <p:nvSpPr>
          <p:cNvPr id="410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9B101F8B-4CC7-4D24-94B3-7E3910DF4E92}" type="slidenum">
              <a:rPr lang="en-GB" sz="800" b="0">
                <a:cs typeface="+mn-cs"/>
              </a:rPr>
              <a:pPr algn="r">
                <a:defRPr/>
              </a:pPr>
              <a:t>53</a:t>
            </a:fld>
            <a:endParaRPr lang="en-GB" sz="800" b="0">
              <a:cs typeface="+mn-cs"/>
            </a:endParaRPr>
          </a:p>
        </p:txBody>
      </p:sp>
      <p:sp>
        <p:nvSpPr>
          <p:cNvPr id="5123" name="Title 3"/>
          <p:cNvSpPr>
            <a:spLocks noGrp="1"/>
          </p:cNvSpPr>
          <p:nvPr>
            <p:ph type="title"/>
          </p:nvPr>
        </p:nvSpPr>
        <p:spPr/>
        <p:txBody>
          <a:bodyPr/>
          <a:lstStyle/>
          <a:p>
            <a:endParaRPr lang="en-US" smtClean="0"/>
          </a:p>
        </p:txBody>
      </p:sp>
      <p:sp>
        <p:nvSpPr>
          <p:cNvPr id="5124"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C2C8363C-8354-43E2-B62B-9486CB9155CE}" type="slidenum">
              <a:rPr lang="en-GB" sz="800" b="0">
                <a:cs typeface="+mn-cs"/>
              </a:rPr>
              <a:pPr algn="r">
                <a:defRPr/>
              </a:pPr>
              <a:t>54</a:t>
            </a:fld>
            <a:endParaRPr lang="en-GB" sz="800" b="0">
              <a:cs typeface="+mn-cs"/>
            </a:endParaRPr>
          </a:p>
        </p:txBody>
      </p:sp>
      <p:sp>
        <p:nvSpPr>
          <p:cNvPr id="6147" name="Title 3"/>
          <p:cNvSpPr>
            <a:spLocks noGrp="1"/>
          </p:cNvSpPr>
          <p:nvPr>
            <p:ph type="title"/>
          </p:nvPr>
        </p:nvSpPr>
        <p:spPr/>
        <p:txBody>
          <a:bodyPr/>
          <a:lstStyle/>
          <a:p>
            <a:endParaRPr lang="en-US" smtClean="0"/>
          </a:p>
        </p:txBody>
      </p:sp>
      <p:sp>
        <p:nvSpPr>
          <p:cNvPr id="6148"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F23AC2F2-6728-420E-BF2F-0F34D797EDB2}" type="slidenum">
              <a:rPr lang="en-GB" sz="800" b="0">
                <a:cs typeface="+mn-cs"/>
              </a:rPr>
              <a:pPr algn="r">
                <a:defRPr/>
              </a:pPr>
              <a:t>55</a:t>
            </a:fld>
            <a:endParaRPr lang="en-GB" sz="800" b="0">
              <a:cs typeface="+mn-cs"/>
            </a:endParaRPr>
          </a:p>
        </p:txBody>
      </p:sp>
      <p:sp>
        <p:nvSpPr>
          <p:cNvPr id="7171" name="Title 3"/>
          <p:cNvSpPr>
            <a:spLocks noGrp="1"/>
          </p:cNvSpPr>
          <p:nvPr>
            <p:ph type="title"/>
          </p:nvPr>
        </p:nvSpPr>
        <p:spPr/>
        <p:txBody>
          <a:bodyPr/>
          <a:lstStyle/>
          <a:p>
            <a:endParaRPr lang="en-US" smtClean="0"/>
          </a:p>
        </p:txBody>
      </p:sp>
      <p:sp>
        <p:nvSpPr>
          <p:cNvPr id="7172"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FF5FA857-4C1F-4FF3-BA2E-D305B526041E}" type="slidenum">
              <a:rPr lang="en-GB" sz="800" b="0">
                <a:cs typeface="+mn-cs"/>
              </a:rPr>
              <a:pPr algn="r">
                <a:defRPr/>
              </a:pPr>
              <a:t>56</a:t>
            </a:fld>
            <a:endParaRPr lang="en-GB" sz="800" b="0">
              <a:cs typeface="+mn-cs"/>
            </a:endParaRPr>
          </a:p>
        </p:txBody>
      </p:sp>
      <p:sp>
        <p:nvSpPr>
          <p:cNvPr id="8195" name="Title 3"/>
          <p:cNvSpPr>
            <a:spLocks noGrp="1"/>
          </p:cNvSpPr>
          <p:nvPr>
            <p:ph type="title"/>
          </p:nvPr>
        </p:nvSpPr>
        <p:spPr/>
        <p:txBody>
          <a:bodyPr/>
          <a:lstStyle/>
          <a:p>
            <a:endParaRPr lang="en-US" smtClean="0"/>
          </a:p>
        </p:txBody>
      </p:sp>
      <p:sp>
        <p:nvSpPr>
          <p:cNvPr id="819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492EB655-C1FF-4AB8-8545-0572E4478F57}" type="slidenum">
              <a:rPr lang="en-GB" sz="800" b="0">
                <a:cs typeface="+mn-cs"/>
              </a:rPr>
              <a:pPr algn="r">
                <a:defRPr/>
              </a:pPr>
              <a:t>57</a:t>
            </a:fld>
            <a:endParaRPr lang="en-GB" sz="800" b="0">
              <a:cs typeface="+mn-cs"/>
            </a:endParaRPr>
          </a:p>
        </p:txBody>
      </p:sp>
      <p:sp>
        <p:nvSpPr>
          <p:cNvPr id="9219" name="Title 3"/>
          <p:cNvSpPr>
            <a:spLocks noGrp="1"/>
          </p:cNvSpPr>
          <p:nvPr>
            <p:ph type="title"/>
          </p:nvPr>
        </p:nvSpPr>
        <p:spPr/>
        <p:txBody>
          <a:bodyPr/>
          <a:lstStyle/>
          <a:p>
            <a:endParaRPr lang="en-US" smtClean="0"/>
          </a:p>
        </p:txBody>
      </p:sp>
      <p:sp>
        <p:nvSpPr>
          <p:cNvPr id="922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696BE468-0DD1-4E26-8D0F-337C651932A6}" type="slidenum">
              <a:rPr lang="en-GB" sz="800" b="0">
                <a:cs typeface="+mn-cs"/>
              </a:rPr>
              <a:pPr algn="r">
                <a:defRPr/>
              </a:pPr>
              <a:t>58</a:t>
            </a:fld>
            <a:endParaRPr lang="en-GB" sz="800" b="0">
              <a:cs typeface="+mn-cs"/>
            </a:endParaRPr>
          </a:p>
        </p:txBody>
      </p:sp>
      <p:sp>
        <p:nvSpPr>
          <p:cNvPr id="10243" name="Title 3"/>
          <p:cNvSpPr>
            <a:spLocks noGrp="1"/>
          </p:cNvSpPr>
          <p:nvPr>
            <p:ph type="title"/>
          </p:nvPr>
        </p:nvSpPr>
        <p:spPr/>
        <p:txBody>
          <a:bodyPr/>
          <a:lstStyle/>
          <a:p>
            <a:endParaRPr lang="en-US" smtClean="0"/>
          </a:p>
        </p:txBody>
      </p:sp>
      <p:sp>
        <p:nvSpPr>
          <p:cNvPr id="10244"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2411B6CB-B85D-42A4-A181-C1EFACFB91A0}" type="slidenum">
              <a:rPr lang="en-GB" sz="800" b="0">
                <a:cs typeface="+mn-cs"/>
              </a:rPr>
              <a:pPr algn="r">
                <a:defRPr/>
              </a:pPr>
              <a:t>59</a:t>
            </a:fld>
            <a:endParaRPr lang="en-GB" sz="800" b="0">
              <a:cs typeface="+mn-cs"/>
            </a:endParaRPr>
          </a:p>
        </p:txBody>
      </p:sp>
      <p:sp>
        <p:nvSpPr>
          <p:cNvPr id="11267" name="Title 3"/>
          <p:cNvSpPr>
            <a:spLocks noGrp="1"/>
          </p:cNvSpPr>
          <p:nvPr>
            <p:ph type="title"/>
          </p:nvPr>
        </p:nvSpPr>
        <p:spPr/>
        <p:txBody>
          <a:bodyPr/>
          <a:lstStyle/>
          <a:p>
            <a:endParaRPr lang="en-US" smtClean="0"/>
          </a:p>
        </p:txBody>
      </p:sp>
      <p:sp>
        <p:nvSpPr>
          <p:cNvPr id="11268"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2" name="AutoShape 42"/>
          <p:cNvSpPr>
            <a:spLocks noChangeArrowheads="1"/>
          </p:cNvSpPr>
          <p:nvPr/>
        </p:nvSpPr>
        <p:spPr bwMode="auto">
          <a:xfrm>
            <a:off x="2133600" y="1447800"/>
            <a:ext cx="4876800" cy="2438400"/>
          </a:xfrm>
          <a:prstGeom prst="foldedCorner">
            <a:avLst>
              <a:gd name="adj" fmla="val 12500"/>
            </a:avLst>
          </a:prstGeom>
          <a:solidFill>
            <a:srgbClr val="FFFF99"/>
          </a:solidFill>
          <a:ln w="9525">
            <a:solidFill>
              <a:srgbClr val="000000"/>
            </a:solidFill>
            <a:round/>
            <a:headEnd/>
            <a:tailEnd/>
          </a:ln>
          <a:effectLst/>
        </p:spPr>
        <p:txBody>
          <a:bodyPr wrap="none" anchor="ctr"/>
          <a:lstStyle/>
          <a:p>
            <a:endParaRPr lang="en-US"/>
          </a:p>
        </p:txBody>
      </p:sp>
      <p:sp>
        <p:nvSpPr>
          <p:cNvPr id="409602" name="Rectangle 2"/>
          <p:cNvSpPr>
            <a:spLocks noGrp="1" noChangeArrowheads="1"/>
          </p:cNvSpPr>
          <p:nvPr>
            <p:ph type="title"/>
          </p:nvPr>
        </p:nvSpPr>
        <p:spPr/>
        <p:txBody>
          <a:bodyPr/>
          <a:lstStyle/>
          <a:p>
            <a:r>
              <a:rPr lang="en-US"/>
              <a:t>Program Performance</a:t>
            </a:r>
          </a:p>
        </p:txBody>
      </p:sp>
      <p:graphicFrame>
        <p:nvGraphicFramePr>
          <p:cNvPr id="409604" name="Group 4"/>
          <p:cNvGraphicFramePr>
            <a:graphicFrameLocks noGrp="1"/>
          </p:cNvGraphicFramePr>
          <p:nvPr/>
        </p:nvGraphicFramePr>
        <p:xfrm>
          <a:off x="2286000" y="1524000"/>
          <a:ext cx="4027488" cy="1871472"/>
        </p:xfrm>
        <a:graphic>
          <a:graphicData uri="http://schemas.openxmlformats.org/drawingml/2006/table">
            <a:tbl>
              <a:tblPr/>
              <a:tblGrid>
                <a:gridCol w="1214438"/>
                <a:gridCol w="947737"/>
                <a:gridCol w="896938"/>
                <a:gridCol w="968375"/>
              </a:tblGrid>
              <a:tr h="304800">
                <a:tc>
                  <a:txBody>
                    <a:bodyPr/>
                    <a:lstStyle/>
                    <a:p>
                      <a:pPr marL="0" marR="0" lvl="0" indent="0" algn="l" defTabSz="914400" rtl="0" eaLnBrk="0" fontAlgn="base" latinLnBrk="0" hangingPunct="0">
                        <a:lnSpc>
                          <a:spcPct val="90000"/>
                        </a:lnSpc>
                        <a:spcBef>
                          <a:spcPct val="20000"/>
                        </a:spcBef>
                        <a:spcAft>
                          <a:spcPct val="15000"/>
                        </a:spcAft>
                        <a:buClr>
                          <a:schemeClr val="bg2"/>
                        </a:buClr>
                        <a:buSzPct val="60000"/>
                        <a:buFont typeface="Wingdings" pitchFamily="2" charset="2"/>
                        <a:buNone/>
                        <a:tabLst/>
                      </a:pPr>
                      <a:endParaRPr kumimoji="0" lang="en-GB" sz="3200" b="1" i="0" u="none" strike="noStrike" cap="none" normalizeH="0" baseline="0" smtClean="0">
                        <a:ln>
                          <a:noFill/>
                        </a:ln>
                        <a:solidFill>
                          <a:srgbClr val="000000"/>
                        </a:solidFill>
                        <a:effectLst/>
                        <a:latin typeface="Arial Narrow" pitchFamily="34" charset="0"/>
                      </a:endParaRPr>
                    </a:p>
                  </a:txBody>
                  <a:tcP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1988</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2001</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Ideal</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96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Reactive</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55%</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55%</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10%</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96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Preventive</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30%</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31%</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25-35%</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96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Predictive</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10%</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12%</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45-55%</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03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Proactive</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  5%</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Balance</a:t>
                      </a:r>
                      <a:endParaRPr kumimoji="0" lang="en-US" sz="32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
        <p:nvSpPr>
          <p:cNvPr id="409638" name="Rectangle 38"/>
          <p:cNvSpPr>
            <a:spLocks noChangeArrowheads="1"/>
          </p:cNvSpPr>
          <p:nvPr/>
        </p:nvSpPr>
        <p:spPr bwMode="auto">
          <a:xfrm>
            <a:off x="3243263" y="3357563"/>
            <a:ext cx="3138487" cy="336550"/>
          </a:xfrm>
          <a:prstGeom prst="rect">
            <a:avLst/>
          </a:prstGeom>
          <a:noFill/>
          <a:ln w="9525">
            <a:noFill/>
            <a:miter lim="800000"/>
            <a:headEnd/>
            <a:tailEnd/>
          </a:ln>
          <a:effectLst/>
        </p:spPr>
        <p:txBody>
          <a:bodyPr wrap="none" anchor="ctr">
            <a:spAutoFit/>
          </a:bodyPr>
          <a:lstStyle/>
          <a:p>
            <a:pPr algn="l"/>
            <a:r>
              <a:rPr lang="en-US" sz="1600" b="1" i="1">
                <a:latin typeface="Times New Roman" pitchFamily="18" charset="0"/>
              </a:rPr>
              <a:t>Reliability Magazine’s 2002 report </a:t>
            </a:r>
          </a:p>
        </p:txBody>
      </p:sp>
      <p:sp>
        <p:nvSpPr>
          <p:cNvPr id="409640" name="Text Box 40"/>
          <p:cNvSpPr txBox="1">
            <a:spLocks noChangeArrowheads="1"/>
          </p:cNvSpPr>
          <p:nvPr/>
        </p:nvSpPr>
        <p:spPr bwMode="auto">
          <a:xfrm>
            <a:off x="604838" y="4114800"/>
            <a:ext cx="7700962" cy="457200"/>
          </a:xfrm>
          <a:prstGeom prst="rect">
            <a:avLst/>
          </a:prstGeom>
          <a:noFill/>
          <a:ln w="9525">
            <a:noFill/>
            <a:miter lim="800000"/>
            <a:headEnd/>
            <a:tailEnd/>
          </a:ln>
          <a:effectLst/>
        </p:spPr>
        <p:txBody>
          <a:bodyPr>
            <a:spAutoFit/>
          </a:bodyPr>
          <a:lstStyle/>
          <a:p>
            <a:pPr algn="l"/>
            <a:r>
              <a:rPr lang="en-US"/>
              <a:t>Over 11 years, plants are still REACTIVE.</a:t>
            </a:r>
          </a:p>
        </p:txBody>
      </p:sp>
      <p:sp>
        <p:nvSpPr>
          <p:cNvPr id="409641" name="Text Box 41"/>
          <p:cNvSpPr txBox="1">
            <a:spLocks noChangeArrowheads="1"/>
          </p:cNvSpPr>
          <p:nvPr/>
        </p:nvSpPr>
        <p:spPr bwMode="auto">
          <a:xfrm>
            <a:off x="609600" y="4664075"/>
            <a:ext cx="8305800" cy="457200"/>
          </a:xfrm>
          <a:prstGeom prst="rect">
            <a:avLst/>
          </a:prstGeom>
          <a:noFill/>
          <a:ln w="9525">
            <a:noFill/>
            <a:miter lim="800000"/>
            <a:headEnd/>
            <a:tailEnd/>
          </a:ln>
          <a:effectLst/>
        </p:spPr>
        <p:txBody>
          <a:bodyPr>
            <a:spAutoFit/>
          </a:bodyPr>
          <a:lstStyle/>
          <a:p>
            <a:pPr algn="l"/>
            <a:r>
              <a:rPr lang="en-US"/>
              <a:t>World Class organizations focus on PREDICTIVE </a:t>
            </a:r>
          </a:p>
        </p:txBody>
      </p:sp>
    </p:spTree>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599FEBD4-676F-4C1F-BC98-A5BBD23272D9}" type="slidenum">
              <a:rPr lang="en-GB" sz="800" b="0">
                <a:cs typeface="+mn-cs"/>
              </a:rPr>
              <a:pPr algn="r">
                <a:defRPr/>
              </a:pPr>
              <a:t>60</a:t>
            </a:fld>
            <a:endParaRPr lang="en-GB" sz="800" b="0">
              <a:cs typeface="+mn-cs"/>
            </a:endParaRPr>
          </a:p>
        </p:txBody>
      </p:sp>
      <p:sp>
        <p:nvSpPr>
          <p:cNvPr id="12291" name="Title 3"/>
          <p:cNvSpPr>
            <a:spLocks noGrp="1"/>
          </p:cNvSpPr>
          <p:nvPr>
            <p:ph type="title"/>
          </p:nvPr>
        </p:nvSpPr>
        <p:spPr/>
        <p:txBody>
          <a:bodyPr/>
          <a:lstStyle/>
          <a:p>
            <a:endParaRPr lang="en-US" smtClean="0"/>
          </a:p>
        </p:txBody>
      </p:sp>
      <p:sp>
        <p:nvSpPr>
          <p:cNvPr id="12292"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AE6BCB40-D522-497F-9FE5-F33FE987EFF7}" type="slidenum">
              <a:rPr lang="en-GB" sz="800" b="0">
                <a:cs typeface="+mn-cs"/>
              </a:rPr>
              <a:pPr algn="r">
                <a:defRPr/>
              </a:pPr>
              <a:t>61</a:t>
            </a:fld>
            <a:endParaRPr lang="en-GB" sz="800" b="0">
              <a:cs typeface="+mn-cs"/>
            </a:endParaRPr>
          </a:p>
        </p:txBody>
      </p:sp>
      <p:sp>
        <p:nvSpPr>
          <p:cNvPr id="13315" name="Title 3"/>
          <p:cNvSpPr>
            <a:spLocks noGrp="1"/>
          </p:cNvSpPr>
          <p:nvPr>
            <p:ph type="title"/>
          </p:nvPr>
        </p:nvSpPr>
        <p:spPr/>
        <p:txBody>
          <a:bodyPr/>
          <a:lstStyle/>
          <a:p>
            <a:endParaRPr lang="en-US" smtClean="0"/>
          </a:p>
        </p:txBody>
      </p:sp>
      <p:sp>
        <p:nvSpPr>
          <p:cNvPr id="1331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1A5B95D9-6EA1-429F-B7AB-980FFED7262E}" type="slidenum">
              <a:rPr lang="en-GB" sz="800" b="0">
                <a:cs typeface="+mn-cs"/>
              </a:rPr>
              <a:pPr algn="r">
                <a:defRPr/>
              </a:pPr>
              <a:t>62</a:t>
            </a:fld>
            <a:endParaRPr lang="en-GB" sz="800" b="0">
              <a:cs typeface="+mn-cs"/>
            </a:endParaRPr>
          </a:p>
        </p:txBody>
      </p:sp>
      <p:sp>
        <p:nvSpPr>
          <p:cNvPr id="14339" name="Title 3"/>
          <p:cNvSpPr>
            <a:spLocks noGrp="1"/>
          </p:cNvSpPr>
          <p:nvPr>
            <p:ph type="title"/>
          </p:nvPr>
        </p:nvSpPr>
        <p:spPr/>
        <p:txBody>
          <a:bodyPr/>
          <a:lstStyle/>
          <a:p>
            <a:endParaRPr lang="en-US" smtClean="0"/>
          </a:p>
        </p:txBody>
      </p:sp>
      <p:sp>
        <p:nvSpPr>
          <p:cNvPr id="1434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7F7F8159-D91E-4831-B662-1105184D7359}" type="slidenum">
              <a:rPr lang="en-GB" sz="800" b="0">
                <a:cs typeface="+mn-cs"/>
              </a:rPr>
              <a:pPr algn="r">
                <a:defRPr/>
              </a:pPr>
              <a:t>63</a:t>
            </a:fld>
            <a:endParaRPr lang="en-GB" sz="800" b="0">
              <a:cs typeface="+mn-cs"/>
            </a:endParaRPr>
          </a:p>
        </p:txBody>
      </p:sp>
      <p:sp>
        <p:nvSpPr>
          <p:cNvPr id="15363" name="Title 3"/>
          <p:cNvSpPr>
            <a:spLocks noGrp="1"/>
          </p:cNvSpPr>
          <p:nvPr>
            <p:ph type="title"/>
          </p:nvPr>
        </p:nvSpPr>
        <p:spPr/>
        <p:txBody>
          <a:bodyPr/>
          <a:lstStyle/>
          <a:p>
            <a:endParaRPr lang="en-US" smtClean="0"/>
          </a:p>
        </p:txBody>
      </p:sp>
      <p:sp>
        <p:nvSpPr>
          <p:cNvPr id="15364"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DE217D02-4AA3-4074-A874-5A9DAAD2DD75}" type="slidenum">
              <a:rPr lang="en-GB" sz="800" b="0">
                <a:cs typeface="+mn-cs"/>
              </a:rPr>
              <a:pPr algn="r">
                <a:defRPr/>
              </a:pPr>
              <a:t>64</a:t>
            </a:fld>
            <a:endParaRPr lang="en-GB" sz="800" b="0">
              <a:cs typeface="+mn-cs"/>
            </a:endParaRPr>
          </a:p>
        </p:txBody>
      </p:sp>
      <p:sp>
        <p:nvSpPr>
          <p:cNvPr id="16387" name="Title 3"/>
          <p:cNvSpPr>
            <a:spLocks noGrp="1"/>
          </p:cNvSpPr>
          <p:nvPr>
            <p:ph type="title"/>
          </p:nvPr>
        </p:nvSpPr>
        <p:spPr/>
        <p:txBody>
          <a:bodyPr/>
          <a:lstStyle/>
          <a:p>
            <a:endParaRPr lang="en-US" smtClean="0"/>
          </a:p>
        </p:txBody>
      </p:sp>
      <p:sp>
        <p:nvSpPr>
          <p:cNvPr id="16388"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B441B5AE-7566-4D7F-8C3B-CB47C0348323}" type="slidenum">
              <a:rPr lang="en-GB" sz="800" b="0">
                <a:cs typeface="+mn-cs"/>
              </a:rPr>
              <a:pPr algn="r">
                <a:defRPr/>
              </a:pPr>
              <a:t>65</a:t>
            </a:fld>
            <a:endParaRPr lang="en-GB" sz="800" b="0">
              <a:cs typeface="+mn-cs"/>
            </a:endParaRPr>
          </a:p>
        </p:txBody>
      </p:sp>
      <p:sp>
        <p:nvSpPr>
          <p:cNvPr id="17411" name="Title 3"/>
          <p:cNvSpPr>
            <a:spLocks noGrp="1"/>
          </p:cNvSpPr>
          <p:nvPr>
            <p:ph type="title"/>
          </p:nvPr>
        </p:nvSpPr>
        <p:spPr/>
        <p:txBody>
          <a:bodyPr/>
          <a:lstStyle/>
          <a:p>
            <a:endParaRPr lang="en-US" smtClean="0"/>
          </a:p>
        </p:txBody>
      </p:sp>
      <p:sp>
        <p:nvSpPr>
          <p:cNvPr id="17412"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04516F63-D6FA-43E9-BD8C-25C2CDAC430F}" type="slidenum">
              <a:rPr lang="en-GB" sz="800" b="0">
                <a:cs typeface="+mn-cs"/>
              </a:rPr>
              <a:pPr algn="r">
                <a:defRPr/>
              </a:pPr>
              <a:t>66</a:t>
            </a:fld>
            <a:endParaRPr lang="en-GB" sz="800" b="0">
              <a:cs typeface="+mn-cs"/>
            </a:endParaRPr>
          </a:p>
        </p:txBody>
      </p:sp>
      <p:sp>
        <p:nvSpPr>
          <p:cNvPr id="18435" name="Title 3"/>
          <p:cNvSpPr>
            <a:spLocks noGrp="1"/>
          </p:cNvSpPr>
          <p:nvPr>
            <p:ph type="title"/>
          </p:nvPr>
        </p:nvSpPr>
        <p:spPr/>
        <p:txBody>
          <a:bodyPr/>
          <a:lstStyle/>
          <a:p>
            <a:endParaRPr lang="en-US" smtClean="0"/>
          </a:p>
        </p:txBody>
      </p:sp>
      <p:sp>
        <p:nvSpPr>
          <p:cNvPr id="1843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E23515FD-D2A3-4D55-A1B9-E648689CCA7E}" type="slidenum">
              <a:rPr lang="en-GB" sz="800" b="0">
                <a:cs typeface="+mn-cs"/>
              </a:rPr>
              <a:pPr algn="r">
                <a:defRPr/>
              </a:pPr>
              <a:t>67</a:t>
            </a:fld>
            <a:endParaRPr lang="en-GB" sz="800" b="0">
              <a:cs typeface="+mn-cs"/>
            </a:endParaRPr>
          </a:p>
        </p:txBody>
      </p:sp>
      <p:sp>
        <p:nvSpPr>
          <p:cNvPr id="19459" name="Title 3"/>
          <p:cNvSpPr>
            <a:spLocks noGrp="1"/>
          </p:cNvSpPr>
          <p:nvPr>
            <p:ph type="title"/>
          </p:nvPr>
        </p:nvSpPr>
        <p:spPr/>
        <p:txBody>
          <a:bodyPr/>
          <a:lstStyle/>
          <a:p>
            <a:endParaRPr lang="en-US" smtClean="0"/>
          </a:p>
        </p:txBody>
      </p:sp>
      <p:sp>
        <p:nvSpPr>
          <p:cNvPr id="1946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D78EA195-BEC2-482F-9A61-53C4A2CA3A23}" type="slidenum">
              <a:rPr lang="en-GB" sz="800" b="0">
                <a:cs typeface="+mn-cs"/>
              </a:rPr>
              <a:pPr algn="r">
                <a:defRPr/>
              </a:pPr>
              <a:t>68</a:t>
            </a:fld>
            <a:endParaRPr lang="en-GB" sz="800" b="0">
              <a:cs typeface="+mn-cs"/>
            </a:endParaRPr>
          </a:p>
        </p:txBody>
      </p:sp>
      <p:sp>
        <p:nvSpPr>
          <p:cNvPr id="20483" name="Title 3"/>
          <p:cNvSpPr>
            <a:spLocks noGrp="1"/>
          </p:cNvSpPr>
          <p:nvPr>
            <p:ph type="title"/>
          </p:nvPr>
        </p:nvSpPr>
        <p:spPr/>
        <p:txBody>
          <a:bodyPr/>
          <a:lstStyle/>
          <a:p>
            <a:endParaRPr lang="en-US" smtClean="0"/>
          </a:p>
        </p:txBody>
      </p:sp>
      <p:sp>
        <p:nvSpPr>
          <p:cNvPr id="20484"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31BE8D52-474C-43A2-B681-52A0EA00E328}" type="slidenum">
              <a:rPr lang="en-GB" sz="800" b="0">
                <a:cs typeface="+mn-cs"/>
              </a:rPr>
              <a:pPr algn="r">
                <a:defRPr/>
              </a:pPr>
              <a:t>69</a:t>
            </a:fld>
            <a:endParaRPr lang="en-GB" sz="800" b="0">
              <a:cs typeface="+mn-cs"/>
            </a:endParaRPr>
          </a:p>
        </p:txBody>
      </p:sp>
      <p:sp>
        <p:nvSpPr>
          <p:cNvPr id="21507" name="Title 3"/>
          <p:cNvSpPr>
            <a:spLocks noGrp="1"/>
          </p:cNvSpPr>
          <p:nvPr>
            <p:ph type="title"/>
          </p:nvPr>
        </p:nvSpPr>
        <p:spPr/>
        <p:txBody>
          <a:bodyPr/>
          <a:lstStyle/>
          <a:p>
            <a:endParaRPr lang="en-US" smtClean="0"/>
          </a:p>
        </p:txBody>
      </p:sp>
      <p:sp>
        <p:nvSpPr>
          <p:cNvPr id="21508"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584200" y="0"/>
            <a:ext cx="7594600" cy="1130300"/>
          </a:xfrm>
        </p:spPr>
        <p:txBody>
          <a:bodyPr/>
          <a:lstStyle/>
          <a:p>
            <a:r>
              <a:rPr lang="en-US"/>
              <a:t>Cost Statistics of the HPI Segments</a:t>
            </a:r>
          </a:p>
        </p:txBody>
      </p:sp>
      <p:sp>
        <p:nvSpPr>
          <p:cNvPr id="373763" name="Rectangle 3"/>
          <p:cNvSpPr>
            <a:spLocks noGrp="1" noChangeArrowheads="1"/>
          </p:cNvSpPr>
          <p:nvPr>
            <p:ph type="body" idx="1"/>
          </p:nvPr>
        </p:nvSpPr>
        <p:spPr>
          <a:xfrm>
            <a:off x="571500" y="1104900"/>
            <a:ext cx="8343900" cy="4546600"/>
          </a:xfrm>
        </p:spPr>
        <p:txBody>
          <a:bodyPr/>
          <a:lstStyle/>
          <a:p>
            <a:pPr marL="457200" indent="-457200">
              <a:lnSpc>
                <a:spcPct val="100000"/>
              </a:lnSpc>
            </a:pPr>
            <a:r>
              <a:rPr lang="en-US" sz="2400"/>
              <a:t>Skill Sets</a:t>
            </a:r>
          </a:p>
          <a:p>
            <a:pPr marL="1041400" lvl="1" indent="-469900">
              <a:lnSpc>
                <a:spcPct val="100000"/>
              </a:lnSpc>
            </a:pPr>
            <a:r>
              <a:rPr lang="en-US" sz="2000"/>
              <a:t>75% or operations retiring in the next 15 years</a:t>
            </a:r>
          </a:p>
          <a:p>
            <a:pPr marL="1384300" lvl="2">
              <a:lnSpc>
                <a:spcPct val="100000"/>
              </a:lnSpc>
            </a:pPr>
            <a:r>
              <a:rPr lang="en-US" sz="1800"/>
              <a:t>‘</a:t>
            </a:r>
            <a:r>
              <a:rPr lang="en-US" sz="1800" i="1">
                <a:solidFill>
                  <a:schemeClr val="tx1"/>
                </a:solidFill>
              </a:rPr>
              <a:t>Gray matter is leaving the plant</a:t>
            </a:r>
            <a:r>
              <a:rPr lang="en-US" sz="1800" i="1"/>
              <a:t>!’</a:t>
            </a:r>
          </a:p>
          <a:p>
            <a:pPr marL="457200" indent="-457200">
              <a:lnSpc>
                <a:spcPct val="100000"/>
              </a:lnSpc>
            </a:pPr>
            <a:r>
              <a:rPr lang="en-US" sz="2400"/>
              <a:t>Costs</a:t>
            </a:r>
          </a:p>
          <a:p>
            <a:pPr marL="1041400" lvl="1" indent="-469900">
              <a:lnSpc>
                <a:spcPct val="100000"/>
              </a:lnSpc>
            </a:pPr>
            <a:r>
              <a:rPr lang="en-US" sz="2000"/>
              <a:t>20-30% of costs are related to maintenance</a:t>
            </a:r>
          </a:p>
          <a:p>
            <a:pPr marL="457200" indent="-457200">
              <a:lnSpc>
                <a:spcPct val="100000"/>
              </a:lnSpc>
            </a:pPr>
            <a:r>
              <a:rPr lang="en-US" sz="2400"/>
              <a:t>Mechanical Reliability</a:t>
            </a:r>
          </a:p>
          <a:p>
            <a:pPr marL="1041400" lvl="1" indent="-469900">
              <a:lnSpc>
                <a:spcPct val="100000"/>
              </a:lnSpc>
            </a:pPr>
            <a:r>
              <a:rPr lang="en-US" sz="2000"/>
              <a:t>3-7% Capacity Impact in loss/slowdown in production of </a:t>
            </a:r>
            <a:r>
              <a:rPr lang="en-US" sz="2000" i="1">
                <a:effectLst>
                  <a:outerShdw blurRad="38100" dist="38100" dir="2700000" algn="tl">
                    <a:srgbClr val="C0C0C0"/>
                  </a:outerShdw>
                </a:effectLst>
              </a:rPr>
              <a:t>key</a:t>
            </a:r>
            <a:r>
              <a:rPr lang="en-US" sz="2000"/>
              <a:t> </a:t>
            </a:r>
            <a:r>
              <a:rPr lang="en-US" sz="2000" i="1">
                <a:effectLst>
                  <a:outerShdw blurRad="38100" dist="38100" dir="2700000" algn="tl">
                    <a:srgbClr val="C0C0C0"/>
                  </a:outerShdw>
                </a:effectLst>
              </a:rPr>
              <a:t>process equipment</a:t>
            </a:r>
            <a:r>
              <a:rPr lang="en-US" sz="2000"/>
              <a:t> due to unplanned down</a:t>
            </a:r>
          </a:p>
          <a:p>
            <a:pPr marL="1384300" lvl="2">
              <a:lnSpc>
                <a:spcPct val="100000"/>
              </a:lnSpc>
            </a:pPr>
            <a:r>
              <a:rPr lang="en-US" sz="1800"/>
              <a:t>Largest is due to mechanical equipment (40%) </a:t>
            </a:r>
          </a:p>
          <a:p>
            <a:pPr marL="1041400" lvl="1" indent="-469900">
              <a:lnSpc>
                <a:spcPct val="100000"/>
              </a:lnSpc>
            </a:pPr>
            <a:r>
              <a:rPr lang="en-US" sz="2000"/>
              <a:t>Predictive Maintenance program shown to impact reductions to unplanned mechanical shutdowns by ~30%</a:t>
            </a:r>
          </a:p>
        </p:txBody>
      </p:sp>
      <p:sp>
        <p:nvSpPr>
          <p:cNvPr id="373764" name="Text Box 4"/>
          <p:cNvSpPr txBox="1">
            <a:spLocks noChangeArrowheads="1"/>
          </p:cNvSpPr>
          <p:nvPr/>
        </p:nvSpPr>
        <p:spPr bwMode="auto">
          <a:xfrm>
            <a:off x="2743200" y="5943600"/>
            <a:ext cx="3732213" cy="336550"/>
          </a:xfrm>
          <a:prstGeom prst="rect">
            <a:avLst/>
          </a:prstGeom>
          <a:noFill/>
          <a:ln w="9525">
            <a:noFill/>
            <a:miter lim="800000"/>
            <a:headEnd/>
            <a:tailEnd/>
          </a:ln>
          <a:effectLst/>
        </p:spPr>
        <p:txBody>
          <a:bodyPr wrap="none">
            <a:spAutoFit/>
          </a:bodyPr>
          <a:lstStyle/>
          <a:p>
            <a:pPr algn="l"/>
            <a:r>
              <a:rPr lang="en-US" sz="1600" b="1">
                <a:solidFill>
                  <a:schemeClr val="tx1"/>
                </a:solidFill>
                <a:effectLst>
                  <a:outerShdw blurRad="38100" dist="38100" dir="2700000" algn="tl">
                    <a:srgbClr val="C0C0C0"/>
                  </a:outerShdw>
                </a:effectLst>
                <a:latin typeface="Times" pitchFamily="18" charset="0"/>
              </a:rPr>
              <a:t>* HPI = Hydrocarbon Process Industries</a:t>
            </a:r>
          </a:p>
        </p:txBody>
      </p:sp>
    </p:spTree>
  </p:cSld>
  <p:clrMapOvr>
    <a:masterClrMapping/>
  </p:clrMapOvr>
  <p:transition>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5BC59F31-5E41-44B8-ADBC-EE25F2EAD09D}" type="slidenum">
              <a:rPr lang="en-GB" sz="800" b="0">
                <a:cs typeface="+mn-cs"/>
              </a:rPr>
              <a:pPr algn="r">
                <a:defRPr/>
              </a:pPr>
              <a:t>70</a:t>
            </a:fld>
            <a:endParaRPr lang="en-GB" sz="800" b="0">
              <a:cs typeface="+mn-cs"/>
            </a:endParaRPr>
          </a:p>
        </p:txBody>
      </p:sp>
      <p:sp>
        <p:nvSpPr>
          <p:cNvPr id="22531" name="Title 3"/>
          <p:cNvSpPr>
            <a:spLocks noGrp="1"/>
          </p:cNvSpPr>
          <p:nvPr>
            <p:ph type="title"/>
          </p:nvPr>
        </p:nvSpPr>
        <p:spPr/>
        <p:txBody>
          <a:bodyPr/>
          <a:lstStyle/>
          <a:p>
            <a:endParaRPr lang="en-US" smtClean="0"/>
          </a:p>
        </p:txBody>
      </p:sp>
      <p:sp>
        <p:nvSpPr>
          <p:cNvPr id="22532"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73FC9956-3A2D-4F73-8DA5-E945EC683CD5}" type="slidenum">
              <a:rPr lang="en-GB" sz="800" b="0">
                <a:cs typeface="+mn-cs"/>
              </a:rPr>
              <a:pPr algn="r">
                <a:defRPr/>
              </a:pPr>
              <a:t>71</a:t>
            </a:fld>
            <a:endParaRPr lang="en-GB" sz="800" b="0">
              <a:cs typeface="+mn-cs"/>
            </a:endParaRPr>
          </a:p>
        </p:txBody>
      </p:sp>
      <p:sp>
        <p:nvSpPr>
          <p:cNvPr id="23555" name="Title 3"/>
          <p:cNvSpPr>
            <a:spLocks noGrp="1"/>
          </p:cNvSpPr>
          <p:nvPr>
            <p:ph type="title"/>
          </p:nvPr>
        </p:nvSpPr>
        <p:spPr/>
        <p:txBody>
          <a:bodyPr/>
          <a:lstStyle/>
          <a:p>
            <a:endParaRPr lang="en-US" smtClean="0"/>
          </a:p>
        </p:txBody>
      </p:sp>
      <p:sp>
        <p:nvSpPr>
          <p:cNvPr id="2355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D3CED83A-392E-4F1E-89AF-EA1E1A2F7D3A}" type="slidenum">
              <a:rPr lang="en-GB" sz="800" b="0">
                <a:cs typeface="+mn-cs"/>
              </a:rPr>
              <a:pPr algn="r">
                <a:defRPr/>
              </a:pPr>
              <a:t>72</a:t>
            </a:fld>
            <a:endParaRPr lang="en-GB" sz="800" b="0">
              <a:cs typeface="+mn-cs"/>
            </a:endParaRPr>
          </a:p>
        </p:txBody>
      </p:sp>
      <p:sp>
        <p:nvSpPr>
          <p:cNvPr id="24579" name="Title 3"/>
          <p:cNvSpPr>
            <a:spLocks noGrp="1"/>
          </p:cNvSpPr>
          <p:nvPr>
            <p:ph type="title"/>
          </p:nvPr>
        </p:nvSpPr>
        <p:spPr/>
        <p:txBody>
          <a:bodyPr/>
          <a:lstStyle/>
          <a:p>
            <a:endParaRPr lang="en-US" smtClean="0"/>
          </a:p>
        </p:txBody>
      </p:sp>
      <p:sp>
        <p:nvSpPr>
          <p:cNvPr id="2458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464DD11D-9B3A-4346-8645-E5C1C9E72308}" type="slidenum">
              <a:rPr lang="en-GB" sz="800" b="0">
                <a:cs typeface="+mn-cs"/>
              </a:rPr>
              <a:pPr algn="r">
                <a:defRPr/>
              </a:pPr>
              <a:t>73</a:t>
            </a:fld>
            <a:endParaRPr lang="en-GB" sz="800" b="0">
              <a:cs typeface="+mn-cs"/>
            </a:endParaRPr>
          </a:p>
        </p:txBody>
      </p:sp>
      <p:sp>
        <p:nvSpPr>
          <p:cNvPr id="25603" name="Title 3"/>
          <p:cNvSpPr>
            <a:spLocks noGrp="1"/>
          </p:cNvSpPr>
          <p:nvPr>
            <p:ph type="title"/>
          </p:nvPr>
        </p:nvSpPr>
        <p:spPr/>
        <p:txBody>
          <a:bodyPr/>
          <a:lstStyle/>
          <a:p>
            <a:endParaRPr lang="en-US" smtClean="0"/>
          </a:p>
        </p:txBody>
      </p:sp>
      <p:sp>
        <p:nvSpPr>
          <p:cNvPr id="25604"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94E2FC01-1154-4DB0-9735-9F832DFC3848}" type="slidenum">
              <a:rPr lang="en-GB" sz="800" b="0">
                <a:cs typeface="+mn-cs"/>
              </a:rPr>
              <a:pPr algn="r">
                <a:defRPr/>
              </a:pPr>
              <a:t>74</a:t>
            </a:fld>
            <a:endParaRPr lang="en-GB" sz="800" b="0">
              <a:cs typeface="+mn-cs"/>
            </a:endParaRPr>
          </a:p>
        </p:txBody>
      </p:sp>
      <p:sp>
        <p:nvSpPr>
          <p:cNvPr id="26627" name="Title 3"/>
          <p:cNvSpPr>
            <a:spLocks noGrp="1"/>
          </p:cNvSpPr>
          <p:nvPr>
            <p:ph type="title"/>
          </p:nvPr>
        </p:nvSpPr>
        <p:spPr/>
        <p:txBody>
          <a:bodyPr/>
          <a:lstStyle/>
          <a:p>
            <a:endParaRPr lang="en-US" smtClean="0"/>
          </a:p>
        </p:txBody>
      </p:sp>
      <p:sp>
        <p:nvSpPr>
          <p:cNvPr id="26628"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D601FEBB-0223-466E-818E-58F94110C13B}" type="slidenum">
              <a:rPr lang="en-GB" sz="800" b="0">
                <a:cs typeface="+mn-cs"/>
              </a:rPr>
              <a:pPr algn="r">
                <a:defRPr/>
              </a:pPr>
              <a:t>75</a:t>
            </a:fld>
            <a:endParaRPr lang="en-GB" sz="800" b="0">
              <a:cs typeface="+mn-cs"/>
            </a:endParaRPr>
          </a:p>
        </p:txBody>
      </p:sp>
      <p:sp>
        <p:nvSpPr>
          <p:cNvPr id="27651" name="Title 3"/>
          <p:cNvSpPr>
            <a:spLocks noGrp="1"/>
          </p:cNvSpPr>
          <p:nvPr>
            <p:ph type="title"/>
          </p:nvPr>
        </p:nvSpPr>
        <p:spPr/>
        <p:txBody>
          <a:bodyPr/>
          <a:lstStyle/>
          <a:p>
            <a:endParaRPr lang="en-US" smtClean="0"/>
          </a:p>
        </p:txBody>
      </p:sp>
      <p:sp>
        <p:nvSpPr>
          <p:cNvPr id="27652"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EE541C99-0A07-45B8-9FC7-C726193A7E60}" type="slidenum">
              <a:rPr lang="en-GB" sz="800" b="0">
                <a:cs typeface="+mn-cs"/>
              </a:rPr>
              <a:pPr algn="r">
                <a:defRPr/>
              </a:pPr>
              <a:t>76</a:t>
            </a:fld>
            <a:endParaRPr lang="en-GB" sz="800" b="0">
              <a:cs typeface="+mn-cs"/>
            </a:endParaRPr>
          </a:p>
        </p:txBody>
      </p:sp>
      <p:sp>
        <p:nvSpPr>
          <p:cNvPr id="28675" name="Title 3"/>
          <p:cNvSpPr>
            <a:spLocks noGrp="1"/>
          </p:cNvSpPr>
          <p:nvPr>
            <p:ph type="title"/>
          </p:nvPr>
        </p:nvSpPr>
        <p:spPr/>
        <p:txBody>
          <a:bodyPr/>
          <a:lstStyle/>
          <a:p>
            <a:endParaRPr lang="en-US" smtClean="0"/>
          </a:p>
        </p:txBody>
      </p:sp>
      <p:sp>
        <p:nvSpPr>
          <p:cNvPr id="2867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D888493A-4607-4630-9BF0-C6BBF8B37202}" type="slidenum">
              <a:rPr lang="en-GB" sz="800" b="0">
                <a:cs typeface="+mn-cs"/>
              </a:rPr>
              <a:pPr algn="r">
                <a:defRPr/>
              </a:pPr>
              <a:t>77</a:t>
            </a:fld>
            <a:endParaRPr lang="en-GB" sz="800" b="0">
              <a:cs typeface="+mn-cs"/>
            </a:endParaRPr>
          </a:p>
        </p:txBody>
      </p:sp>
      <p:sp>
        <p:nvSpPr>
          <p:cNvPr id="29699" name="Title 3"/>
          <p:cNvSpPr>
            <a:spLocks noGrp="1"/>
          </p:cNvSpPr>
          <p:nvPr>
            <p:ph type="title"/>
          </p:nvPr>
        </p:nvSpPr>
        <p:spPr/>
        <p:txBody>
          <a:bodyPr/>
          <a:lstStyle/>
          <a:p>
            <a:endParaRPr lang="en-US" smtClean="0"/>
          </a:p>
        </p:txBody>
      </p:sp>
      <p:sp>
        <p:nvSpPr>
          <p:cNvPr id="2970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8FE8E63E-EEB7-4DA9-B725-621AE37F49B5}" type="slidenum">
              <a:rPr lang="en-GB" sz="800" b="0">
                <a:cs typeface="+mn-cs"/>
              </a:rPr>
              <a:pPr algn="r">
                <a:defRPr/>
              </a:pPr>
              <a:t>78</a:t>
            </a:fld>
            <a:endParaRPr lang="en-GB" sz="800" b="0">
              <a:cs typeface="+mn-cs"/>
            </a:endParaRPr>
          </a:p>
        </p:txBody>
      </p:sp>
      <p:sp>
        <p:nvSpPr>
          <p:cNvPr id="30723" name="Title 3"/>
          <p:cNvSpPr>
            <a:spLocks noGrp="1"/>
          </p:cNvSpPr>
          <p:nvPr>
            <p:ph type="title"/>
          </p:nvPr>
        </p:nvSpPr>
        <p:spPr/>
        <p:txBody>
          <a:bodyPr/>
          <a:lstStyle/>
          <a:p>
            <a:endParaRPr lang="en-US" smtClean="0"/>
          </a:p>
        </p:txBody>
      </p:sp>
      <p:sp>
        <p:nvSpPr>
          <p:cNvPr id="30724"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5AA1A67C-2933-49BA-B0D6-1BABFD240BF8}" type="slidenum">
              <a:rPr lang="en-GB" sz="800" b="0">
                <a:cs typeface="+mn-cs"/>
              </a:rPr>
              <a:pPr algn="r">
                <a:defRPr/>
              </a:pPr>
              <a:t>79</a:t>
            </a:fld>
            <a:endParaRPr lang="en-GB" sz="800" b="0">
              <a:cs typeface="+mn-cs"/>
            </a:endParaRPr>
          </a:p>
        </p:txBody>
      </p:sp>
      <p:sp>
        <p:nvSpPr>
          <p:cNvPr id="31747" name="Title 3"/>
          <p:cNvSpPr>
            <a:spLocks noGrp="1"/>
          </p:cNvSpPr>
          <p:nvPr>
            <p:ph type="title"/>
          </p:nvPr>
        </p:nvSpPr>
        <p:spPr/>
        <p:txBody>
          <a:bodyPr/>
          <a:lstStyle/>
          <a:p>
            <a:endParaRPr lang="en-US" smtClean="0"/>
          </a:p>
        </p:txBody>
      </p:sp>
      <p:sp>
        <p:nvSpPr>
          <p:cNvPr id="31748"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Operational Challenges of Today</a:t>
            </a:r>
          </a:p>
        </p:txBody>
      </p:sp>
      <p:sp>
        <p:nvSpPr>
          <p:cNvPr id="374787" name="Rectangle 3"/>
          <p:cNvSpPr>
            <a:spLocks noGrp="1" noChangeArrowheads="1"/>
          </p:cNvSpPr>
          <p:nvPr>
            <p:ph type="body" idx="1"/>
          </p:nvPr>
        </p:nvSpPr>
        <p:spPr>
          <a:xfrm>
            <a:off x="571500" y="1206500"/>
            <a:ext cx="8572500" cy="4546600"/>
          </a:xfrm>
        </p:spPr>
        <p:txBody>
          <a:bodyPr/>
          <a:lstStyle/>
          <a:p>
            <a:pPr marL="457200" indent="-457200"/>
            <a:r>
              <a:rPr lang="en-US" sz="2400" b="1" i="1">
                <a:solidFill>
                  <a:schemeClr val="tx1"/>
                </a:solidFill>
                <a:latin typeface="Times New Roman" pitchFamily="18" charset="0"/>
              </a:rPr>
              <a:t>‘Our target is </a:t>
            </a:r>
            <a:r>
              <a:rPr lang="en-US" sz="2400" b="1" i="1" u="sng">
                <a:solidFill>
                  <a:schemeClr val="tx1"/>
                </a:solidFill>
                <a:latin typeface="Times New Roman" pitchFamily="18" charset="0"/>
              </a:rPr>
              <a:t>ZERO unplanned downtime</a:t>
            </a:r>
            <a:r>
              <a:rPr lang="en-US" sz="2400" b="1" i="1">
                <a:solidFill>
                  <a:schemeClr val="tx1"/>
                </a:solidFill>
                <a:latin typeface="Times New Roman" pitchFamily="18" charset="0"/>
              </a:rPr>
              <a:t>!’</a:t>
            </a:r>
            <a:endParaRPr lang="en-US" sz="2400" b="1">
              <a:solidFill>
                <a:schemeClr val="tx1"/>
              </a:solidFill>
              <a:latin typeface="Times New Roman" pitchFamily="18" charset="0"/>
            </a:endParaRPr>
          </a:p>
          <a:p>
            <a:pPr marL="1041400" lvl="1" indent="-469900"/>
            <a:r>
              <a:rPr lang="en-US" sz="2000" b="1"/>
              <a:t>Maximize Equipment Availability &amp; Reliability</a:t>
            </a:r>
          </a:p>
          <a:p>
            <a:pPr marL="1384300" lvl="2"/>
            <a:r>
              <a:rPr lang="en-US" sz="1800" b="1"/>
              <a:t>Plan </a:t>
            </a:r>
            <a:r>
              <a:rPr lang="en-US" sz="1800" b="1" i="1"/>
              <a:t>all</a:t>
            </a:r>
            <a:r>
              <a:rPr lang="en-US" sz="1800" b="1"/>
              <a:t> maintenance - HOW?</a:t>
            </a:r>
          </a:p>
          <a:p>
            <a:pPr marL="457200" indent="-457200"/>
            <a:r>
              <a:rPr lang="en-US" sz="2400" b="1">
                <a:solidFill>
                  <a:schemeClr val="tx1"/>
                </a:solidFill>
                <a:latin typeface="Times New Roman" pitchFamily="18" charset="0"/>
              </a:rPr>
              <a:t>‘</a:t>
            </a:r>
            <a:r>
              <a:rPr lang="en-US" sz="2400" b="1" i="1">
                <a:solidFill>
                  <a:schemeClr val="tx1"/>
                </a:solidFill>
                <a:latin typeface="Times New Roman" pitchFamily="18" charset="0"/>
              </a:rPr>
              <a:t>We are trying to be competitive today with a plant that is  typically </a:t>
            </a:r>
            <a:r>
              <a:rPr lang="en-US" sz="2400" b="1" i="1" u="sng">
                <a:solidFill>
                  <a:schemeClr val="tx1"/>
                </a:solidFill>
                <a:latin typeface="Times New Roman" pitchFamily="18" charset="0"/>
              </a:rPr>
              <a:t>more than 40 years old</a:t>
            </a:r>
            <a:r>
              <a:rPr lang="en-US" sz="2400" b="1" i="1">
                <a:solidFill>
                  <a:schemeClr val="tx1"/>
                </a:solidFill>
                <a:latin typeface="Times New Roman" pitchFamily="18" charset="0"/>
              </a:rPr>
              <a:t> - and so are our competitors.</a:t>
            </a:r>
            <a:r>
              <a:rPr lang="en-US" sz="2400" b="1">
                <a:solidFill>
                  <a:schemeClr val="tx1"/>
                </a:solidFill>
                <a:latin typeface="Times New Roman" pitchFamily="18" charset="0"/>
              </a:rPr>
              <a:t>’</a:t>
            </a:r>
            <a:endParaRPr lang="en-US" sz="2400" b="1"/>
          </a:p>
          <a:p>
            <a:pPr marL="1041400" lvl="1" indent="-469900"/>
            <a:r>
              <a:rPr lang="en-US" sz="2000" b="1"/>
              <a:t>Extend Machinery Life &amp; Rebuilds</a:t>
            </a:r>
          </a:p>
          <a:p>
            <a:pPr marL="457200" indent="-457200"/>
            <a:r>
              <a:rPr lang="en-US" sz="2400" b="1" i="1">
                <a:solidFill>
                  <a:schemeClr val="tx1"/>
                </a:solidFill>
                <a:latin typeface="Times New Roman" pitchFamily="18" charset="0"/>
              </a:rPr>
              <a:t>‘We are running our equipment </a:t>
            </a:r>
            <a:r>
              <a:rPr lang="en-US" sz="2400" b="1" i="1" u="sng">
                <a:solidFill>
                  <a:schemeClr val="tx1"/>
                </a:solidFill>
                <a:latin typeface="Times New Roman" pitchFamily="18" charset="0"/>
              </a:rPr>
              <a:t>beyond</a:t>
            </a:r>
            <a:r>
              <a:rPr lang="en-US" sz="2400" b="1" i="1">
                <a:solidFill>
                  <a:schemeClr val="tx1"/>
                </a:solidFill>
                <a:latin typeface="Times New Roman" pitchFamily="18" charset="0"/>
              </a:rPr>
              <a:t> its </a:t>
            </a:r>
            <a:r>
              <a:rPr lang="en-US" sz="2400" b="1" i="1" u="sng">
                <a:solidFill>
                  <a:schemeClr val="tx1"/>
                </a:solidFill>
                <a:latin typeface="Times New Roman" pitchFamily="18" charset="0"/>
              </a:rPr>
              <a:t>design capacity</a:t>
            </a:r>
            <a:r>
              <a:rPr lang="en-US" sz="2400" b="1" i="1">
                <a:solidFill>
                  <a:schemeClr val="tx1"/>
                </a:solidFill>
                <a:latin typeface="Times New Roman" pitchFamily="18" charset="0"/>
              </a:rPr>
              <a:t> to handle the variety of materials that we must process’</a:t>
            </a:r>
            <a:endParaRPr lang="en-US" sz="2400" b="1">
              <a:solidFill>
                <a:schemeClr val="tx1"/>
              </a:solidFill>
            </a:endParaRPr>
          </a:p>
          <a:p>
            <a:pPr marL="1041400" lvl="1" indent="-469900"/>
            <a:r>
              <a:rPr lang="en-US" sz="2000" b="1"/>
              <a:t>Running equipment beyond rated capacity</a:t>
            </a:r>
          </a:p>
          <a:p>
            <a:pPr marL="1384300" lvl="2"/>
            <a:r>
              <a:rPr lang="en-US" sz="1800" b="1"/>
              <a:t>Increased Throughput, but without RISK?</a:t>
            </a:r>
          </a:p>
        </p:txBody>
      </p:sp>
      <p:pic>
        <p:nvPicPr>
          <p:cNvPr id="374789" name="Picture 5"/>
          <p:cNvPicPr>
            <a:picLocks noChangeAspect="1" noChangeArrowheads="1"/>
          </p:cNvPicPr>
          <p:nvPr/>
        </p:nvPicPr>
        <p:blipFill>
          <a:blip r:embed="rId2" cstate="print"/>
          <a:srcRect/>
          <a:stretch>
            <a:fillRect/>
          </a:stretch>
        </p:blipFill>
        <p:spPr bwMode="auto">
          <a:xfrm>
            <a:off x="3124200" y="5334000"/>
            <a:ext cx="1905000" cy="1019175"/>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anim calcmode="lin" valueType="num">
                                      <p:cBhvr additive="base">
                                        <p:cTn id="7" dur="500" fill="hold"/>
                                        <p:tgtEl>
                                          <p:spTgt spid="374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47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4787">
                                            <p:txEl>
                                              <p:pRg st="1" end="1"/>
                                            </p:txEl>
                                          </p:spTgt>
                                        </p:tgtEl>
                                        <p:attrNameLst>
                                          <p:attrName>style.visibility</p:attrName>
                                        </p:attrNameLst>
                                      </p:cBhvr>
                                      <p:to>
                                        <p:strVal val="visible"/>
                                      </p:to>
                                    </p:set>
                                    <p:anim calcmode="lin" valueType="num">
                                      <p:cBhvr additive="base">
                                        <p:cTn id="11" dur="500" fill="hold"/>
                                        <p:tgtEl>
                                          <p:spTgt spid="37478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747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74787">
                                            <p:txEl>
                                              <p:pRg st="2" end="2"/>
                                            </p:txEl>
                                          </p:spTgt>
                                        </p:tgtEl>
                                        <p:attrNameLst>
                                          <p:attrName>style.visibility</p:attrName>
                                        </p:attrNameLst>
                                      </p:cBhvr>
                                      <p:to>
                                        <p:strVal val="visible"/>
                                      </p:to>
                                    </p:set>
                                    <p:anim calcmode="lin" valueType="num">
                                      <p:cBhvr additive="base">
                                        <p:cTn id="15" dur="500" fill="hold"/>
                                        <p:tgtEl>
                                          <p:spTgt spid="37478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74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74787">
                                            <p:txEl>
                                              <p:pRg st="3" end="3"/>
                                            </p:txEl>
                                          </p:spTgt>
                                        </p:tgtEl>
                                        <p:attrNameLst>
                                          <p:attrName>style.visibility</p:attrName>
                                        </p:attrNameLst>
                                      </p:cBhvr>
                                      <p:to>
                                        <p:strVal val="visible"/>
                                      </p:to>
                                    </p:set>
                                    <p:anim calcmode="lin" valueType="num">
                                      <p:cBhvr additive="base">
                                        <p:cTn id="21" dur="500" fill="hold"/>
                                        <p:tgtEl>
                                          <p:spTgt spid="37478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7478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74787">
                                            <p:txEl>
                                              <p:pRg st="4" end="4"/>
                                            </p:txEl>
                                          </p:spTgt>
                                        </p:tgtEl>
                                        <p:attrNameLst>
                                          <p:attrName>style.visibility</p:attrName>
                                        </p:attrNameLst>
                                      </p:cBhvr>
                                      <p:to>
                                        <p:strVal val="visible"/>
                                      </p:to>
                                    </p:set>
                                    <p:anim calcmode="lin" valueType="num">
                                      <p:cBhvr additive="base">
                                        <p:cTn id="25" dur="500" fill="hold"/>
                                        <p:tgtEl>
                                          <p:spTgt spid="37478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47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4787">
                                            <p:txEl>
                                              <p:pRg st="5" end="5"/>
                                            </p:txEl>
                                          </p:spTgt>
                                        </p:tgtEl>
                                        <p:attrNameLst>
                                          <p:attrName>style.visibility</p:attrName>
                                        </p:attrNameLst>
                                      </p:cBhvr>
                                      <p:to>
                                        <p:strVal val="visible"/>
                                      </p:to>
                                    </p:set>
                                    <p:anim calcmode="lin" valueType="num">
                                      <p:cBhvr additive="base">
                                        <p:cTn id="31" dur="500" fill="hold"/>
                                        <p:tgtEl>
                                          <p:spTgt spid="3747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478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74787">
                                            <p:txEl>
                                              <p:pRg st="6" end="6"/>
                                            </p:txEl>
                                          </p:spTgt>
                                        </p:tgtEl>
                                        <p:attrNameLst>
                                          <p:attrName>style.visibility</p:attrName>
                                        </p:attrNameLst>
                                      </p:cBhvr>
                                      <p:to>
                                        <p:strVal val="visible"/>
                                      </p:to>
                                    </p:set>
                                    <p:anim calcmode="lin" valueType="num">
                                      <p:cBhvr additive="base">
                                        <p:cTn id="35" dur="500" fill="hold"/>
                                        <p:tgtEl>
                                          <p:spTgt spid="37478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7478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74787">
                                            <p:txEl>
                                              <p:pRg st="7" end="7"/>
                                            </p:txEl>
                                          </p:spTgt>
                                        </p:tgtEl>
                                        <p:attrNameLst>
                                          <p:attrName>style.visibility</p:attrName>
                                        </p:attrNameLst>
                                      </p:cBhvr>
                                      <p:to>
                                        <p:strVal val="visible"/>
                                      </p:to>
                                    </p:set>
                                    <p:anim calcmode="lin" valueType="num">
                                      <p:cBhvr additive="base">
                                        <p:cTn id="39" dur="500" fill="hold"/>
                                        <p:tgtEl>
                                          <p:spTgt spid="37478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747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A50B0D51-D108-4532-A110-1ADB50072250}" type="slidenum">
              <a:rPr lang="en-GB" sz="800" b="0">
                <a:cs typeface="+mn-cs"/>
              </a:rPr>
              <a:pPr algn="r">
                <a:defRPr/>
              </a:pPr>
              <a:t>80</a:t>
            </a:fld>
            <a:endParaRPr lang="en-GB" sz="800" b="0">
              <a:cs typeface="+mn-cs"/>
            </a:endParaRPr>
          </a:p>
        </p:txBody>
      </p:sp>
      <p:sp>
        <p:nvSpPr>
          <p:cNvPr id="32771" name="Title 3"/>
          <p:cNvSpPr>
            <a:spLocks noGrp="1"/>
          </p:cNvSpPr>
          <p:nvPr>
            <p:ph type="title"/>
          </p:nvPr>
        </p:nvSpPr>
        <p:spPr/>
        <p:txBody>
          <a:bodyPr/>
          <a:lstStyle/>
          <a:p>
            <a:endParaRPr lang="en-US" smtClean="0"/>
          </a:p>
        </p:txBody>
      </p:sp>
      <p:sp>
        <p:nvSpPr>
          <p:cNvPr id="32772"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3A623FD5-5C67-414A-83A2-2C284A0A4AC6}" type="slidenum">
              <a:rPr lang="en-GB" sz="800" b="0">
                <a:cs typeface="+mn-cs"/>
              </a:rPr>
              <a:pPr algn="r">
                <a:defRPr/>
              </a:pPr>
              <a:t>81</a:t>
            </a:fld>
            <a:endParaRPr lang="en-GB" sz="800" b="0">
              <a:cs typeface="+mn-cs"/>
            </a:endParaRPr>
          </a:p>
        </p:txBody>
      </p:sp>
      <p:sp>
        <p:nvSpPr>
          <p:cNvPr id="33795" name="Title 3"/>
          <p:cNvSpPr>
            <a:spLocks noGrp="1"/>
          </p:cNvSpPr>
          <p:nvPr>
            <p:ph type="title"/>
          </p:nvPr>
        </p:nvSpPr>
        <p:spPr/>
        <p:txBody>
          <a:bodyPr/>
          <a:lstStyle/>
          <a:p>
            <a:endParaRPr lang="en-US" smtClean="0"/>
          </a:p>
        </p:txBody>
      </p:sp>
      <p:sp>
        <p:nvSpPr>
          <p:cNvPr id="3379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D213365E-B1C9-474B-BF73-3050958AB6F4}" type="slidenum">
              <a:rPr lang="en-GB" sz="800" b="0">
                <a:cs typeface="+mn-cs"/>
              </a:rPr>
              <a:pPr algn="r">
                <a:defRPr/>
              </a:pPr>
              <a:t>82</a:t>
            </a:fld>
            <a:endParaRPr lang="en-GB" sz="800" b="0">
              <a:cs typeface="+mn-cs"/>
            </a:endParaRPr>
          </a:p>
        </p:txBody>
      </p:sp>
      <p:sp>
        <p:nvSpPr>
          <p:cNvPr id="34819" name="Title 3"/>
          <p:cNvSpPr>
            <a:spLocks noGrp="1"/>
          </p:cNvSpPr>
          <p:nvPr>
            <p:ph type="title"/>
          </p:nvPr>
        </p:nvSpPr>
        <p:spPr/>
        <p:txBody>
          <a:bodyPr/>
          <a:lstStyle/>
          <a:p>
            <a:endParaRPr lang="en-US" smtClean="0"/>
          </a:p>
        </p:txBody>
      </p:sp>
      <p:sp>
        <p:nvSpPr>
          <p:cNvPr id="3482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B9DB65A7-9721-4998-908C-63C40E72D9C6}" type="slidenum">
              <a:rPr lang="en-GB" sz="800" b="0">
                <a:cs typeface="+mn-cs"/>
              </a:rPr>
              <a:pPr algn="r">
                <a:defRPr/>
              </a:pPr>
              <a:t>83</a:t>
            </a:fld>
            <a:endParaRPr lang="en-GB" sz="800" b="0">
              <a:cs typeface="+mn-cs"/>
            </a:endParaRPr>
          </a:p>
        </p:txBody>
      </p:sp>
      <p:sp>
        <p:nvSpPr>
          <p:cNvPr id="35843" name="Title 3"/>
          <p:cNvSpPr>
            <a:spLocks noGrp="1"/>
          </p:cNvSpPr>
          <p:nvPr>
            <p:ph type="title"/>
          </p:nvPr>
        </p:nvSpPr>
        <p:spPr/>
        <p:txBody>
          <a:bodyPr/>
          <a:lstStyle/>
          <a:p>
            <a:endParaRPr lang="en-US" smtClean="0"/>
          </a:p>
        </p:txBody>
      </p:sp>
      <p:sp>
        <p:nvSpPr>
          <p:cNvPr id="35844"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B62BC51D-8CD3-4F1D-B547-64ECA33B3484}" type="slidenum">
              <a:rPr lang="en-GB" sz="800" b="0">
                <a:cs typeface="+mn-cs"/>
              </a:rPr>
              <a:pPr algn="r">
                <a:defRPr/>
              </a:pPr>
              <a:t>84</a:t>
            </a:fld>
            <a:endParaRPr lang="en-GB" sz="800" b="0">
              <a:cs typeface="+mn-cs"/>
            </a:endParaRPr>
          </a:p>
        </p:txBody>
      </p:sp>
      <p:sp>
        <p:nvSpPr>
          <p:cNvPr id="36867" name="Title 3"/>
          <p:cNvSpPr>
            <a:spLocks noGrp="1"/>
          </p:cNvSpPr>
          <p:nvPr>
            <p:ph type="title"/>
          </p:nvPr>
        </p:nvSpPr>
        <p:spPr/>
        <p:txBody>
          <a:bodyPr/>
          <a:lstStyle/>
          <a:p>
            <a:endParaRPr lang="en-US" smtClean="0"/>
          </a:p>
        </p:txBody>
      </p:sp>
      <p:sp>
        <p:nvSpPr>
          <p:cNvPr id="36868"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CE81E03E-EA16-49A1-B5D1-6A71394A08E7}" type="slidenum">
              <a:rPr lang="en-GB" sz="800" b="0">
                <a:cs typeface="+mn-cs"/>
              </a:rPr>
              <a:pPr algn="r">
                <a:defRPr/>
              </a:pPr>
              <a:t>85</a:t>
            </a:fld>
            <a:endParaRPr lang="en-GB" sz="800" b="0">
              <a:cs typeface="+mn-cs"/>
            </a:endParaRPr>
          </a:p>
        </p:txBody>
      </p:sp>
      <p:sp>
        <p:nvSpPr>
          <p:cNvPr id="37891" name="Title 3"/>
          <p:cNvSpPr>
            <a:spLocks noGrp="1"/>
          </p:cNvSpPr>
          <p:nvPr>
            <p:ph type="title"/>
          </p:nvPr>
        </p:nvSpPr>
        <p:spPr/>
        <p:txBody>
          <a:bodyPr/>
          <a:lstStyle/>
          <a:p>
            <a:endParaRPr lang="en-US" smtClean="0"/>
          </a:p>
        </p:txBody>
      </p:sp>
      <p:sp>
        <p:nvSpPr>
          <p:cNvPr id="37892"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4E679108-EA24-4D5D-A012-7B0030B15531}" type="slidenum">
              <a:rPr lang="en-GB" sz="800" b="0">
                <a:cs typeface="+mn-cs"/>
              </a:rPr>
              <a:pPr algn="r">
                <a:defRPr/>
              </a:pPr>
              <a:t>86</a:t>
            </a:fld>
            <a:endParaRPr lang="en-GB" sz="800" b="0">
              <a:cs typeface="+mn-cs"/>
            </a:endParaRPr>
          </a:p>
        </p:txBody>
      </p:sp>
      <p:sp>
        <p:nvSpPr>
          <p:cNvPr id="38915" name="Title 3"/>
          <p:cNvSpPr>
            <a:spLocks noGrp="1"/>
          </p:cNvSpPr>
          <p:nvPr>
            <p:ph type="title"/>
          </p:nvPr>
        </p:nvSpPr>
        <p:spPr/>
        <p:txBody>
          <a:bodyPr/>
          <a:lstStyle/>
          <a:p>
            <a:endParaRPr lang="en-US" smtClean="0"/>
          </a:p>
        </p:txBody>
      </p:sp>
      <p:sp>
        <p:nvSpPr>
          <p:cNvPr id="3891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020C2EA5-4C40-4F4B-B298-86202304D882}" type="slidenum">
              <a:rPr lang="en-GB" sz="800" b="0">
                <a:cs typeface="+mn-cs"/>
              </a:rPr>
              <a:pPr algn="r">
                <a:defRPr/>
              </a:pPr>
              <a:t>87</a:t>
            </a:fld>
            <a:endParaRPr lang="en-GB" sz="800" b="0">
              <a:cs typeface="+mn-cs"/>
            </a:endParaRPr>
          </a:p>
        </p:txBody>
      </p:sp>
      <p:sp>
        <p:nvSpPr>
          <p:cNvPr id="39939" name="Title 3"/>
          <p:cNvSpPr>
            <a:spLocks noGrp="1"/>
          </p:cNvSpPr>
          <p:nvPr>
            <p:ph type="title"/>
          </p:nvPr>
        </p:nvSpPr>
        <p:spPr/>
        <p:txBody>
          <a:bodyPr/>
          <a:lstStyle/>
          <a:p>
            <a:endParaRPr lang="en-US" smtClean="0"/>
          </a:p>
        </p:txBody>
      </p:sp>
      <p:sp>
        <p:nvSpPr>
          <p:cNvPr id="3994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9079E73A-0522-43CE-B161-58319F682357}" type="slidenum">
              <a:rPr lang="en-GB" sz="800" b="0">
                <a:cs typeface="+mn-cs"/>
              </a:rPr>
              <a:pPr algn="r">
                <a:defRPr/>
              </a:pPr>
              <a:t>88</a:t>
            </a:fld>
            <a:endParaRPr lang="en-GB" sz="800" b="0">
              <a:cs typeface="+mn-cs"/>
            </a:endParaRPr>
          </a:p>
        </p:txBody>
      </p:sp>
      <p:sp>
        <p:nvSpPr>
          <p:cNvPr id="40963" name="Title 3"/>
          <p:cNvSpPr>
            <a:spLocks noGrp="1"/>
          </p:cNvSpPr>
          <p:nvPr>
            <p:ph type="title"/>
          </p:nvPr>
        </p:nvSpPr>
        <p:spPr/>
        <p:txBody>
          <a:bodyPr/>
          <a:lstStyle/>
          <a:p>
            <a:endParaRPr lang="en-US" smtClean="0"/>
          </a:p>
        </p:txBody>
      </p:sp>
      <p:sp>
        <p:nvSpPr>
          <p:cNvPr id="40964"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9049C4BD-0455-476A-AA60-41E384CD2AFE}" type="slidenum">
              <a:rPr lang="en-GB" sz="800" b="0">
                <a:cs typeface="+mn-cs"/>
              </a:rPr>
              <a:pPr algn="r">
                <a:defRPr/>
              </a:pPr>
              <a:t>89</a:t>
            </a:fld>
            <a:endParaRPr lang="en-GB" sz="800" b="0">
              <a:cs typeface="+mn-cs"/>
            </a:endParaRPr>
          </a:p>
        </p:txBody>
      </p:sp>
      <p:sp>
        <p:nvSpPr>
          <p:cNvPr id="41987" name="Title 3"/>
          <p:cNvSpPr>
            <a:spLocks noGrp="1"/>
          </p:cNvSpPr>
          <p:nvPr>
            <p:ph type="title"/>
          </p:nvPr>
        </p:nvSpPr>
        <p:spPr/>
        <p:txBody>
          <a:bodyPr/>
          <a:lstStyle/>
          <a:p>
            <a:endParaRPr lang="en-US" smtClean="0"/>
          </a:p>
        </p:txBody>
      </p:sp>
      <p:sp>
        <p:nvSpPr>
          <p:cNvPr id="41988"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a:t>Answer These Tough Questions...</a:t>
            </a:r>
          </a:p>
        </p:txBody>
      </p:sp>
      <p:sp>
        <p:nvSpPr>
          <p:cNvPr id="375811" name="Rectangle 3"/>
          <p:cNvSpPr>
            <a:spLocks noGrp="1" noChangeArrowheads="1"/>
          </p:cNvSpPr>
          <p:nvPr>
            <p:ph type="body" idx="1"/>
          </p:nvPr>
        </p:nvSpPr>
        <p:spPr/>
        <p:txBody>
          <a:bodyPr/>
          <a:lstStyle/>
          <a:p>
            <a:pPr marL="457200" indent="-457200"/>
            <a:r>
              <a:rPr lang="en-US" sz="2000"/>
              <a:t>What maintenance does the machine need during the next planned shutdown?</a:t>
            </a:r>
          </a:p>
          <a:p>
            <a:pPr marL="1041400" lvl="1" indent="-469900"/>
            <a:r>
              <a:rPr lang="en-US" sz="1800"/>
              <a:t>Are the spare parts in my inventory?</a:t>
            </a:r>
          </a:p>
          <a:p>
            <a:pPr marL="1041400" lvl="1" indent="-469900"/>
            <a:r>
              <a:rPr lang="en-US" sz="1800"/>
              <a:t>Is my spares inventory too large?</a:t>
            </a:r>
          </a:p>
          <a:p>
            <a:pPr marL="457200" indent="-457200"/>
            <a:r>
              <a:rPr lang="en-US" sz="2000"/>
              <a:t>Can the equipment run beyond the next scheduled outage? </a:t>
            </a:r>
          </a:p>
          <a:p>
            <a:pPr marL="457200" indent="-457200"/>
            <a:r>
              <a:rPr lang="en-US" sz="2000"/>
              <a:t>Do I know when cavitation is occurring?</a:t>
            </a:r>
          </a:p>
          <a:p>
            <a:pPr marL="1041400" lvl="1" indent="-469900"/>
            <a:r>
              <a:rPr lang="en-US" sz="1800"/>
              <a:t>Fact:  40-60% of machine problems related to </a:t>
            </a:r>
            <a:r>
              <a:rPr lang="en-US" sz="1800" i="1"/>
              <a:t>lack</a:t>
            </a:r>
            <a:r>
              <a:rPr lang="en-US" sz="1800"/>
              <a:t> of feedback to operators*</a:t>
            </a:r>
          </a:p>
          <a:p>
            <a:pPr marL="1384300" lvl="2"/>
            <a:r>
              <a:rPr lang="en-US" sz="1600"/>
              <a:t>Automation systems provide feedback (i.e., </a:t>
            </a:r>
            <a:r>
              <a:rPr lang="en-US" sz="1600" i="1">
                <a:effectLst>
                  <a:outerShdw blurRad="38100" dist="38100" dir="2700000" algn="tl">
                    <a:srgbClr val="C0C0C0"/>
                  </a:outerShdw>
                </a:effectLst>
              </a:rPr>
              <a:t>Cavitation</a:t>
            </a:r>
            <a:r>
              <a:rPr lang="en-US" sz="1600"/>
              <a:t>) back to Operator</a:t>
            </a:r>
          </a:p>
          <a:p>
            <a:pPr marL="457200" indent="-457200"/>
            <a:endParaRPr lang="en-US" sz="2000"/>
          </a:p>
        </p:txBody>
      </p:sp>
      <p:pic>
        <p:nvPicPr>
          <p:cNvPr id="375812" name="Picture 4"/>
          <p:cNvPicPr>
            <a:picLocks noChangeAspect="1" noChangeArrowheads="1"/>
          </p:cNvPicPr>
          <p:nvPr/>
        </p:nvPicPr>
        <p:blipFill>
          <a:blip r:embed="rId2" cstate="print"/>
          <a:srcRect t="11073"/>
          <a:stretch>
            <a:fillRect/>
          </a:stretch>
        </p:blipFill>
        <p:spPr bwMode="auto">
          <a:xfrm>
            <a:off x="2819400" y="4505325"/>
            <a:ext cx="3124200" cy="1657350"/>
          </a:xfrm>
          <a:prstGeom prst="rect">
            <a:avLst/>
          </a:prstGeom>
          <a:noFill/>
          <a:ln w="6350">
            <a:noFill/>
            <a:miter lim="800000"/>
            <a:headEnd/>
            <a:tailEnd/>
          </a:ln>
          <a:effectLst/>
        </p:spPr>
      </p:pic>
      <p:sp>
        <p:nvSpPr>
          <p:cNvPr id="375813" name="Text Box 5"/>
          <p:cNvSpPr txBox="1">
            <a:spLocks noChangeArrowheads="1"/>
          </p:cNvSpPr>
          <p:nvPr/>
        </p:nvSpPr>
        <p:spPr bwMode="auto">
          <a:xfrm>
            <a:off x="5105400" y="6172200"/>
            <a:ext cx="1725613" cy="336550"/>
          </a:xfrm>
          <a:prstGeom prst="rect">
            <a:avLst/>
          </a:prstGeom>
          <a:noFill/>
          <a:ln w="9525">
            <a:noFill/>
            <a:miter lim="800000"/>
            <a:headEnd/>
            <a:tailEnd/>
          </a:ln>
          <a:effectLst/>
        </p:spPr>
        <p:txBody>
          <a:bodyPr wrap="none">
            <a:spAutoFit/>
          </a:bodyPr>
          <a:lstStyle/>
          <a:p>
            <a:pPr algn="l"/>
            <a:r>
              <a:rPr lang="en-US" sz="1600">
                <a:solidFill>
                  <a:schemeClr val="tx1"/>
                </a:solidFill>
                <a:latin typeface="Times" pitchFamily="18" charset="0"/>
              </a:rPr>
              <a:t>* Ron Moore book</a:t>
            </a:r>
          </a:p>
        </p:txBody>
      </p:sp>
    </p:spTree>
  </p:cSld>
  <p:clrMapOvr>
    <a:masterClrMapping/>
  </p:clrMapOvr>
  <p:transition>
    <p:split orient="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77DC1B62-6191-4261-9F7F-6E5F38500918}" type="slidenum">
              <a:rPr lang="en-GB" sz="800" b="0">
                <a:cs typeface="+mn-cs"/>
              </a:rPr>
              <a:pPr algn="r">
                <a:defRPr/>
              </a:pPr>
              <a:t>90</a:t>
            </a:fld>
            <a:endParaRPr lang="en-GB" sz="800" b="0">
              <a:cs typeface="+mn-cs"/>
            </a:endParaRPr>
          </a:p>
        </p:txBody>
      </p:sp>
      <p:sp>
        <p:nvSpPr>
          <p:cNvPr id="43011" name="Title 3"/>
          <p:cNvSpPr>
            <a:spLocks noGrp="1"/>
          </p:cNvSpPr>
          <p:nvPr>
            <p:ph type="title"/>
          </p:nvPr>
        </p:nvSpPr>
        <p:spPr/>
        <p:txBody>
          <a:bodyPr/>
          <a:lstStyle/>
          <a:p>
            <a:endParaRPr lang="en-US" smtClean="0"/>
          </a:p>
        </p:txBody>
      </p:sp>
      <p:sp>
        <p:nvSpPr>
          <p:cNvPr id="43012"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46F44949-32A4-43AC-A3A9-D6CFA707DC27}" type="slidenum">
              <a:rPr lang="en-GB" sz="800" b="0">
                <a:cs typeface="+mn-cs"/>
              </a:rPr>
              <a:pPr algn="r">
                <a:defRPr/>
              </a:pPr>
              <a:t>91</a:t>
            </a:fld>
            <a:endParaRPr lang="en-GB" sz="800" b="0">
              <a:cs typeface="+mn-cs"/>
            </a:endParaRPr>
          </a:p>
        </p:txBody>
      </p:sp>
      <p:sp>
        <p:nvSpPr>
          <p:cNvPr id="44035" name="Title 3"/>
          <p:cNvSpPr>
            <a:spLocks noGrp="1"/>
          </p:cNvSpPr>
          <p:nvPr>
            <p:ph type="title"/>
          </p:nvPr>
        </p:nvSpPr>
        <p:spPr/>
        <p:txBody>
          <a:bodyPr/>
          <a:lstStyle/>
          <a:p>
            <a:endParaRPr lang="en-US" smtClean="0"/>
          </a:p>
        </p:txBody>
      </p:sp>
      <p:sp>
        <p:nvSpPr>
          <p:cNvPr id="4403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75F8EF81-326B-439C-85B2-C18C9B891E67}" type="slidenum">
              <a:rPr lang="en-GB" sz="800" b="0">
                <a:cs typeface="+mn-cs"/>
              </a:rPr>
              <a:pPr algn="r">
                <a:defRPr/>
              </a:pPr>
              <a:t>92</a:t>
            </a:fld>
            <a:endParaRPr lang="en-GB" sz="800" b="0">
              <a:cs typeface="+mn-cs"/>
            </a:endParaRPr>
          </a:p>
        </p:txBody>
      </p:sp>
      <p:sp>
        <p:nvSpPr>
          <p:cNvPr id="45059" name="Title 3"/>
          <p:cNvSpPr>
            <a:spLocks noGrp="1"/>
          </p:cNvSpPr>
          <p:nvPr>
            <p:ph type="title"/>
          </p:nvPr>
        </p:nvSpPr>
        <p:spPr/>
        <p:txBody>
          <a:bodyPr/>
          <a:lstStyle/>
          <a:p>
            <a:endParaRPr lang="en-US" smtClean="0"/>
          </a:p>
        </p:txBody>
      </p:sp>
      <p:sp>
        <p:nvSpPr>
          <p:cNvPr id="4506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CE0FFCD8-0708-46A0-B25B-5250A6D4FA27}" type="slidenum">
              <a:rPr lang="en-GB" sz="800" b="0">
                <a:cs typeface="+mn-cs"/>
              </a:rPr>
              <a:pPr algn="r">
                <a:defRPr/>
              </a:pPr>
              <a:t>93</a:t>
            </a:fld>
            <a:endParaRPr lang="en-GB" sz="800" b="0">
              <a:cs typeface="+mn-cs"/>
            </a:endParaRPr>
          </a:p>
        </p:txBody>
      </p:sp>
      <p:sp>
        <p:nvSpPr>
          <p:cNvPr id="46083" name="Title 3"/>
          <p:cNvSpPr>
            <a:spLocks noGrp="1"/>
          </p:cNvSpPr>
          <p:nvPr>
            <p:ph type="title"/>
          </p:nvPr>
        </p:nvSpPr>
        <p:spPr/>
        <p:txBody>
          <a:bodyPr/>
          <a:lstStyle/>
          <a:p>
            <a:endParaRPr lang="en-US" smtClean="0"/>
          </a:p>
        </p:txBody>
      </p:sp>
      <p:sp>
        <p:nvSpPr>
          <p:cNvPr id="46084"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C2FE9603-1550-4C28-BEE5-AAA41BB9B0CB}" type="slidenum">
              <a:rPr lang="en-GB" sz="800" b="0">
                <a:cs typeface="+mn-cs"/>
              </a:rPr>
              <a:pPr algn="r">
                <a:defRPr/>
              </a:pPr>
              <a:t>94</a:t>
            </a:fld>
            <a:endParaRPr lang="en-GB" sz="800" b="0">
              <a:cs typeface="+mn-cs"/>
            </a:endParaRPr>
          </a:p>
        </p:txBody>
      </p:sp>
      <p:sp>
        <p:nvSpPr>
          <p:cNvPr id="47107" name="Title 3"/>
          <p:cNvSpPr>
            <a:spLocks noGrp="1"/>
          </p:cNvSpPr>
          <p:nvPr>
            <p:ph type="title"/>
          </p:nvPr>
        </p:nvSpPr>
        <p:spPr/>
        <p:txBody>
          <a:bodyPr/>
          <a:lstStyle/>
          <a:p>
            <a:endParaRPr lang="en-US" smtClean="0"/>
          </a:p>
        </p:txBody>
      </p:sp>
      <p:sp>
        <p:nvSpPr>
          <p:cNvPr id="47108"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94FD768C-6575-4DC2-8917-51C90AAE59AD}" type="slidenum">
              <a:rPr lang="en-GB" sz="800" b="0">
                <a:cs typeface="+mn-cs"/>
              </a:rPr>
              <a:pPr algn="r">
                <a:defRPr/>
              </a:pPr>
              <a:t>95</a:t>
            </a:fld>
            <a:endParaRPr lang="en-GB" sz="800" b="0">
              <a:cs typeface="+mn-cs"/>
            </a:endParaRPr>
          </a:p>
        </p:txBody>
      </p:sp>
      <p:sp>
        <p:nvSpPr>
          <p:cNvPr id="48131" name="Title 3"/>
          <p:cNvSpPr>
            <a:spLocks noGrp="1"/>
          </p:cNvSpPr>
          <p:nvPr>
            <p:ph type="title"/>
          </p:nvPr>
        </p:nvSpPr>
        <p:spPr/>
        <p:txBody>
          <a:bodyPr/>
          <a:lstStyle/>
          <a:p>
            <a:endParaRPr lang="en-US" smtClean="0"/>
          </a:p>
        </p:txBody>
      </p:sp>
      <p:sp>
        <p:nvSpPr>
          <p:cNvPr id="48132"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CD223C2C-A849-4627-B938-85E7FB0771AE}" type="slidenum">
              <a:rPr lang="en-GB" sz="800" b="0">
                <a:cs typeface="+mn-cs"/>
              </a:rPr>
              <a:pPr algn="r">
                <a:defRPr/>
              </a:pPr>
              <a:t>96</a:t>
            </a:fld>
            <a:endParaRPr lang="en-GB" sz="800" b="0">
              <a:cs typeface="+mn-cs"/>
            </a:endParaRPr>
          </a:p>
        </p:txBody>
      </p:sp>
      <p:sp>
        <p:nvSpPr>
          <p:cNvPr id="49155" name="Title 3"/>
          <p:cNvSpPr>
            <a:spLocks noGrp="1"/>
          </p:cNvSpPr>
          <p:nvPr>
            <p:ph type="title"/>
          </p:nvPr>
        </p:nvSpPr>
        <p:spPr/>
        <p:txBody>
          <a:bodyPr/>
          <a:lstStyle/>
          <a:p>
            <a:endParaRPr lang="en-US" smtClean="0"/>
          </a:p>
        </p:txBody>
      </p:sp>
      <p:sp>
        <p:nvSpPr>
          <p:cNvPr id="49156"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114E9508-EB0B-4B2C-BC92-305721D1FBF7}" type="slidenum">
              <a:rPr lang="en-GB" sz="800" b="0">
                <a:cs typeface="+mn-cs"/>
              </a:rPr>
              <a:pPr algn="r">
                <a:defRPr/>
              </a:pPr>
              <a:t>97</a:t>
            </a:fld>
            <a:endParaRPr lang="en-GB" sz="800" b="0">
              <a:cs typeface="+mn-cs"/>
            </a:endParaRPr>
          </a:p>
        </p:txBody>
      </p:sp>
      <p:sp>
        <p:nvSpPr>
          <p:cNvPr id="50179" name="Title 3"/>
          <p:cNvSpPr>
            <a:spLocks noGrp="1"/>
          </p:cNvSpPr>
          <p:nvPr>
            <p:ph type="title"/>
          </p:nvPr>
        </p:nvSpPr>
        <p:spPr/>
        <p:txBody>
          <a:bodyPr/>
          <a:lstStyle/>
          <a:p>
            <a:endParaRPr lang="en-US" smtClean="0"/>
          </a:p>
        </p:txBody>
      </p:sp>
      <p:sp>
        <p:nvSpPr>
          <p:cNvPr id="50180"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F18852A5-63AB-43A2-AEF4-3067AFCE839A}" type="slidenum">
              <a:rPr lang="en-GB" sz="800" b="0">
                <a:cs typeface="+mn-cs"/>
              </a:rPr>
              <a:pPr algn="r">
                <a:defRPr/>
              </a:pPr>
              <a:t>98</a:t>
            </a:fld>
            <a:endParaRPr lang="en-GB" sz="800" b="0">
              <a:cs typeface="+mn-cs"/>
            </a:endParaRPr>
          </a:p>
        </p:txBody>
      </p:sp>
      <p:sp>
        <p:nvSpPr>
          <p:cNvPr id="51203" name="Title 3"/>
          <p:cNvSpPr>
            <a:spLocks noGrp="1"/>
          </p:cNvSpPr>
          <p:nvPr>
            <p:ph type="title"/>
          </p:nvPr>
        </p:nvSpPr>
        <p:spPr/>
        <p:txBody>
          <a:bodyPr/>
          <a:lstStyle/>
          <a:p>
            <a:endParaRPr lang="en-US" smtClean="0"/>
          </a:p>
        </p:txBody>
      </p:sp>
      <p:sp>
        <p:nvSpPr>
          <p:cNvPr id="51204"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0393E52C-69BA-46D2-A3A2-2DDB99D6DFFB}" type="slidenum">
              <a:rPr lang="en-GB" sz="800" b="0">
                <a:cs typeface="+mn-cs"/>
              </a:rPr>
              <a:pPr algn="r">
                <a:defRPr/>
              </a:pPr>
              <a:t>99</a:t>
            </a:fld>
            <a:endParaRPr lang="en-GB" sz="800" b="0">
              <a:cs typeface="+mn-cs"/>
            </a:endParaRPr>
          </a:p>
        </p:txBody>
      </p:sp>
      <p:sp>
        <p:nvSpPr>
          <p:cNvPr id="52227" name="Title 3"/>
          <p:cNvSpPr>
            <a:spLocks noGrp="1"/>
          </p:cNvSpPr>
          <p:nvPr>
            <p:ph type="title"/>
          </p:nvPr>
        </p:nvSpPr>
        <p:spPr/>
        <p:txBody>
          <a:bodyPr/>
          <a:lstStyle/>
          <a:p>
            <a:endParaRPr lang="en-US" smtClean="0"/>
          </a:p>
        </p:txBody>
      </p:sp>
      <p:sp>
        <p:nvSpPr>
          <p:cNvPr id="52228" name="Content Placeholder 4"/>
          <p:cNvSpPr>
            <a:spLocks noGrp="1"/>
          </p:cNvSpPr>
          <p:nvPr>
            <p:ph idx="1"/>
          </p:nvPr>
        </p:nvSpPr>
        <p:spPr/>
        <p:txBody>
          <a:bodyPr/>
          <a:lstStyle/>
          <a:p>
            <a:endParaRPr lang="en-US" smtClean="0"/>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5_Default Design">
  <a:themeElements>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0.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3.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4.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5.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6.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7.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8.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9.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0.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1.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2.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2298</TotalTime>
  <Words>2746</Words>
  <Application>Microsoft Office PowerPoint</Application>
  <PresentationFormat>On-screen Show (4:3)</PresentationFormat>
  <Paragraphs>690</Paragraphs>
  <Slides>102</Slides>
  <Notes>62</Notes>
  <HiddenSlides>1</HiddenSlides>
  <MMClips>2</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102</vt:i4>
      </vt:variant>
    </vt:vector>
  </HeadingPairs>
  <TitlesOfParts>
    <vt:vector size="107" baseType="lpstr">
      <vt:lpstr>15_Default Design</vt:lpstr>
      <vt:lpstr>Bitmap Image</vt:lpstr>
      <vt:lpstr>Paint Shop Pro Image</vt:lpstr>
      <vt:lpstr>Document</vt:lpstr>
      <vt:lpstr>Photo Editor Photo</vt:lpstr>
      <vt:lpstr>Slide 1</vt:lpstr>
      <vt:lpstr>Agenda</vt:lpstr>
      <vt:lpstr>The ‘Game’ of Plant Reliability - Planning</vt:lpstr>
      <vt:lpstr>Business Metrics</vt:lpstr>
      <vt:lpstr>Key Trends in Industry</vt:lpstr>
      <vt:lpstr>Program Performance</vt:lpstr>
      <vt:lpstr>Cost Statistics of the HPI Segments</vt:lpstr>
      <vt:lpstr>Operational Challenges of Today</vt:lpstr>
      <vt:lpstr>Answer These Tough Questions...</vt:lpstr>
      <vt:lpstr>Answer These Tough Questions...</vt:lpstr>
      <vt:lpstr>Answer These Tough Questions...</vt:lpstr>
      <vt:lpstr>Answer These Tough Questions...</vt:lpstr>
      <vt:lpstr>Conclusions…</vt:lpstr>
      <vt:lpstr>Agenda</vt:lpstr>
      <vt:lpstr>Machinery Health Strategy</vt:lpstr>
      <vt:lpstr>Asset Optimization</vt:lpstr>
      <vt:lpstr>Agenda</vt:lpstr>
      <vt:lpstr>Automated Monitoring Concepts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Automated Monitoring Concepts</vt:lpstr>
      <vt:lpstr>Slide 35</vt:lpstr>
      <vt:lpstr>General…to Specific</vt:lpstr>
      <vt:lpstr>Slide 37</vt:lpstr>
      <vt:lpstr>Slide 38</vt:lpstr>
      <vt:lpstr>Automated Monitoring Concepts</vt:lpstr>
      <vt:lpstr>Automation Technology – Best Practices</vt:lpstr>
      <vt:lpstr>Report-upon-Exception – not just data</vt:lpstr>
      <vt:lpstr>Benefits of Reporting only Exceptions</vt:lpstr>
      <vt:lpstr>Agenda</vt:lpstr>
      <vt:lpstr>Using Web Technologies to Enable Remote Monitoring &amp; Analysis</vt:lpstr>
      <vt:lpstr>Asset Management Integration</vt:lpstr>
      <vt:lpstr>Slide 46</vt:lpstr>
      <vt:lpstr>Using Advances in Web Technology</vt:lpstr>
      <vt:lpstr>Slide 48</vt:lpstr>
      <vt:lpstr>Asset Optimization Web Server  </vt:lpstr>
      <vt:lpstr>Key Points</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Valued Acer Customer</cp:lastModifiedBy>
  <cp:revision>131</cp:revision>
  <dcterms:modified xsi:type="dcterms:W3CDTF">2012-05-11T10:35:42Z</dcterms:modified>
</cp:coreProperties>
</file>