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3"/>
  </p:sldMasterIdLst>
  <p:notesMasterIdLst>
    <p:notesMasterId r:id="rId121"/>
  </p:notesMasterIdLst>
  <p:sldIdLst>
    <p:sldId id="367" r:id="rId4"/>
    <p:sldId id="288" r:id="rId5"/>
    <p:sldId id="352" r:id="rId6"/>
    <p:sldId id="372" r:id="rId7"/>
    <p:sldId id="310" r:id="rId8"/>
    <p:sldId id="311" r:id="rId9"/>
    <p:sldId id="312" r:id="rId10"/>
    <p:sldId id="316" r:id="rId11"/>
    <p:sldId id="317" r:id="rId12"/>
    <p:sldId id="314" r:id="rId13"/>
    <p:sldId id="315" r:id="rId14"/>
    <p:sldId id="318" r:id="rId15"/>
    <p:sldId id="328" r:id="rId16"/>
    <p:sldId id="329" r:id="rId17"/>
    <p:sldId id="257" r:id="rId18"/>
    <p:sldId id="279" r:id="rId19"/>
    <p:sldId id="371" r:id="rId20"/>
    <p:sldId id="402" r:id="rId21"/>
    <p:sldId id="403" r:id="rId22"/>
    <p:sldId id="404" r:id="rId23"/>
    <p:sldId id="405" r:id="rId24"/>
    <p:sldId id="406" r:id="rId25"/>
    <p:sldId id="407" r:id="rId26"/>
    <p:sldId id="408" r:id="rId27"/>
    <p:sldId id="409" r:id="rId28"/>
    <p:sldId id="410" r:id="rId29"/>
    <p:sldId id="411" r:id="rId30"/>
    <p:sldId id="412" r:id="rId31"/>
    <p:sldId id="345" r:id="rId32"/>
    <p:sldId id="343" r:id="rId33"/>
    <p:sldId id="338" r:id="rId34"/>
    <p:sldId id="298" r:id="rId35"/>
    <p:sldId id="289" r:id="rId36"/>
    <p:sldId id="374" r:id="rId37"/>
    <p:sldId id="346" r:id="rId38"/>
    <p:sldId id="290" r:id="rId39"/>
    <p:sldId id="280" r:id="rId40"/>
    <p:sldId id="321" r:id="rId41"/>
    <p:sldId id="291" r:id="rId42"/>
    <p:sldId id="292" r:id="rId43"/>
    <p:sldId id="364" r:id="rId44"/>
    <p:sldId id="359" r:id="rId45"/>
    <p:sldId id="293" r:id="rId46"/>
    <p:sldId id="341" r:id="rId47"/>
    <p:sldId id="297" r:id="rId48"/>
    <p:sldId id="295" r:id="rId49"/>
    <p:sldId id="340" r:id="rId50"/>
    <p:sldId id="389" r:id="rId51"/>
    <p:sldId id="333" r:id="rId52"/>
    <p:sldId id="393" r:id="rId53"/>
    <p:sldId id="390" r:id="rId54"/>
    <p:sldId id="296" r:id="rId55"/>
    <p:sldId id="388" r:id="rId56"/>
    <p:sldId id="285" r:id="rId57"/>
    <p:sldId id="355" r:id="rId58"/>
    <p:sldId id="375" r:id="rId59"/>
    <p:sldId id="287" r:id="rId60"/>
    <p:sldId id="265" r:id="rId61"/>
    <p:sldId id="369" r:id="rId62"/>
    <p:sldId id="266" r:id="rId63"/>
    <p:sldId id="394" r:id="rId64"/>
    <p:sldId id="395" r:id="rId65"/>
    <p:sldId id="270" r:id="rId66"/>
    <p:sldId id="354" r:id="rId67"/>
    <p:sldId id="353" r:id="rId68"/>
    <p:sldId id="323" r:id="rId69"/>
    <p:sldId id="357" r:id="rId70"/>
    <p:sldId id="269" r:id="rId71"/>
    <p:sldId id="268" r:id="rId72"/>
    <p:sldId id="383" r:id="rId73"/>
    <p:sldId id="381" r:id="rId74"/>
    <p:sldId id="391" r:id="rId75"/>
    <p:sldId id="264" r:id="rId76"/>
    <p:sldId id="380" r:id="rId77"/>
    <p:sldId id="382" r:id="rId78"/>
    <p:sldId id="386" r:id="rId79"/>
    <p:sldId id="303" r:id="rId80"/>
    <p:sldId id="304" r:id="rId81"/>
    <p:sldId id="385" r:id="rId82"/>
    <p:sldId id="305" r:id="rId83"/>
    <p:sldId id="379" r:id="rId84"/>
    <p:sldId id="306" r:id="rId85"/>
    <p:sldId id="334" r:id="rId86"/>
    <p:sldId id="307" r:id="rId87"/>
    <p:sldId id="377" r:id="rId88"/>
    <p:sldId id="378" r:id="rId89"/>
    <p:sldId id="362" r:id="rId90"/>
    <p:sldId id="256" r:id="rId91"/>
    <p:sldId id="320" r:id="rId92"/>
    <p:sldId id="348" r:id="rId93"/>
    <p:sldId id="363" r:id="rId94"/>
    <p:sldId id="347" r:id="rId95"/>
    <p:sldId id="370" r:id="rId96"/>
    <p:sldId id="376" r:id="rId97"/>
    <p:sldId id="299" r:id="rId98"/>
    <p:sldId id="326" r:id="rId99"/>
    <p:sldId id="327" r:id="rId100"/>
    <p:sldId id="397" r:id="rId101"/>
    <p:sldId id="396" r:id="rId102"/>
    <p:sldId id="278" r:id="rId103"/>
    <p:sldId id="324" r:id="rId104"/>
    <p:sldId id="351" r:id="rId105"/>
    <p:sldId id="398" r:id="rId106"/>
    <p:sldId id="361" r:id="rId107"/>
    <p:sldId id="384" r:id="rId108"/>
    <p:sldId id="260" r:id="rId109"/>
    <p:sldId id="366" r:id="rId110"/>
    <p:sldId id="325" r:id="rId111"/>
    <p:sldId id="276" r:id="rId112"/>
    <p:sldId id="349" r:id="rId113"/>
    <p:sldId id="400" r:id="rId114"/>
    <p:sldId id="401" r:id="rId115"/>
    <p:sldId id="301" r:id="rId116"/>
    <p:sldId id="350" r:id="rId117"/>
    <p:sldId id="336" r:id="rId118"/>
    <p:sldId id="399" r:id="rId119"/>
    <p:sldId id="373" r:id="rId1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04F8AF-D08D-80EB-2885-93AA404F1AD5}" v="46" dt="2023-12-20T10:13:30.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119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notesMaster" Target="notesMasters/notesMaster1.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65AC39-77AF-488D-86C8-A7B4EF8C64A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233BD99F-0D7D-4285-892C-266AD1A6E08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8823EE8A-3C1D-4F87-8C1E-5661BF48054A}" type="datetimeFigureOut">
              <a:rPr lang="en-US"/>
              <a:pPr>
                <a:defRPr/>
              </a:pPr>
              <a:t>12/20/2023</a:t>
            </a:fld>
            <a:endParaRPr lang="en-US"/>
          </a:p>
        </p:txBody>
      </p:sp>
      <p:sp>
        <p:nvSpPr>
          <p:cNvPr id="4" name="Slide Image Placeholder 3">
            <a:extLst>
              <a:ext uri="{FF2B5EF4-FFF2-40B4-BE49-F238E27FC236}">
                <a16:creationId xmlns:a16="http://schemas.microsoft.com/office/drawing/2014/main" id="{CAC0809A-7F0E-4172-A21E-5D11FD2FE23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1A3D9B2-B0D4-46E6-8955-F63F67D3287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D09F398-4C1B-4514-813E-68E492E00BD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774107F-6AA4-4A0D-AA22-2A0480C9D09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FBC2897-CC38-4E5C-B958-B18B1C71B55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A9E7E0F-395B-FC36-19F6-1F251F4608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1B8B1FBD-B5F5-FF8C-DFCB-489A37ED1B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a:extLst>
              <a:ext uri="{FF2B5EF4-FFF2-40B4-BE49-F238E27FC236}">
                <a16:creationId xmlns:a16="http://schemas.microsoft.com/office/drawing/2014/main" id="{6C1AA1D5-D90B-16C8-3A17-2C3B3FECFA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178498-2ADB-44AC-829C-4BAA8F52AB4B}" type="slidenum">
              <a:rPr lang="en-US" altLang="en-US">
                <a:latin typeface="Arial" panose="020B0604020202020204" pitchFamily="34" charset="0"/>
              </a:rPr>
              <a:pPr>
                <a:spcBef>
                  <a:spcPct val="0"/>
                </a:spcBef>
              </a:pPr>
              <a:t>77</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 name="Date Placeholder 29">
            <a:extLst>
              <a:ext uri="{FF2B5EF4-FFF2-40B4-BE49-F238E27FC236}">
                <a16:creationId xmlns:a16="http://schemas.microsoft.com/office/drawing/2014/main" id="{166E51F4-B25E-9139-5709-20782555195D}"/>
              </a:ext>
            </a:extLst>
          </p:cNvPr>
          <p:cNvSpPr>
            <a:spLocks noGrp="1"/>
          </p:cNvSpPr>
          <p:nvPr>
            <p:ph type="dt" sz="half" idx="10"/>
          </p:nvPr>
        </p:nvSpPr>
        <p:spPr/>
        <p:txBody>
          <a:bodyPr/>
          <a:lstStyle>
            <a:lvl1pPr>
              <a:defRPr/>
            </a:lvl1pPr>
          </a:lstStyle>
          <a:p>
            <a:pPr>
              <a:defRPr/>
            </a:pPr>
            <a:endParaRPr lang="en-US"/>
          </a:p>
        </p:txBody>
      </p:sp>
      <p:sp>
        <p:nvSpPr>
          <p:cNvPr id="3" name="Footer Placeholder 18">
            <a:extLst>
              <a:ext uri="{FF2B5EF4-FFF2-40B4-BE49-F238E27FC236}">
                <a16:creationId xmlns:a16="http://schemas.microsoft.com/office/drawing/2014/main" id="{FD33DC44-D7BB-5652-505A-819F64A66A2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6">
            <a:extLst>
              <a:ext uri="{FF2B5EF4-FFF2-40B4-BE49-F238E27FC236}">
                <a16:creationId xmlns:a16="http://schemas.microsoft.com/office/drawing/2014/main" id="{1ED01B0F-F57D-50B9-A4F0-52E5DCA8CC1B}"/>
              </a:ext>
            </a:extLst>
          </p:cNvPr>
          <p:cNvSpPr>
            <a:spLocks noGrp="1"/>
          </p:cNvSpPr>
          <p:nvPr>
            <p:ph type="sldNum" sz="quarter" idx="12"/>
          </p:nvPr>
        </p:nvSpPr>
        <p:spPr/>
        <p:txBody>
          <a:bodyPr/>
          <a:lstStyle>
            <a:lvl1pPr>
              <a:defRPr>
                <a:solidFill>
                  <a:srgbClr val="D1EAEE"/>
                </a:solidFill>
              </a:defRPr>
            </a:lvl1pPr>
          </a:lstStyle>
          <a:p>
            <a:fld id="{59D49EB9-1559-46FB-8AB0-45896A9F9892}" type="slidenum">
              <a:rPr lang="en-US" altLang="en-US"/>
              <a:pPr/>
              <a:t>‹#›</a:t>
            </a:fld>
            <a:endParaRPr lang="en-US" altLang="en-US"/>
          </a:p>
        </p:txBody>
      </p:sp>
    </p:spTree>
    <p:extLst>
      <p:ext uri="{BB962C8B-B14F-4D97-AF65-F5344CB8AC3E}">
        <p14:creationId xmlns:p14="http://schemas.microsoft.com/office/powerpoint/2010/main" val="382829241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F483D789-E7B7-9032-828F-839E964822D6}"/>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61C8F45F-6997-7CD4-1E64-5BF6F889D0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89DD5847-1923-EF7C-00BD-7B37146F7A6A}"/>
              </a:ext>
            </a:extLst>
          </p:cNvPr>
          <p:cNvSpPr>
            <a:spLocks noGrp="1"/>
          </p:cNvSpPr>
          <p:nvPr>
            <p:ph type="sldNum" sz="quarter" idx="12"/>
          </p:nvPr>
        </p:nvSpPr>
        <p:spPr/>
        <p:txBody>
          <a:bodyPr/>
          <a:lstStyle>
            <a:lvl1pPr>
              <a:defRPr/>
            </a:lvl1pPr>
          </a:lstStyle>
          <a:p>
            <a:fld id="{6D89FA23-7563-4113-AE7F-02EE241677A1}" type="slidenum">
              <a:rPr lang="en-US" altLang="en-US"/>
              <a:pPr/>
              <a:t>‹#›</a:t>
            </a:fld>
            <a:endParaRPr lang="en-US" altLang="en-US"/>
          </a:p>
        </p:txBody>
      </p:sp>
    </p:spTree>
    <p:extLst>
      <p:ext uri="{BB962C8B-B14F-4D97-AF65-F5344CB8AC3E}">
        <p14:creationId xmlns:p14="http://schemas.microsoft.com/office/powerpoint/2010/main" val="36580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7EE5A1DE-7509-23B7-AC2A-F82D36FA33CD}"/>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C926C501-008B-253D-91E2-B02632922D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7E9766CE-5535-D6FC-500E-143E7EBF1623}"/>
              </a:ext>
            </a:extLst>
          </p:cNvPr>
          <p:cNvSpPr>
            <a:spLocks noGrp="1"/>
          </p:cNvSpPr>
          <p:nvPr>
            <p:ph type="sldNum" sz="quarter" idx="12"/>
          </p:nvPr>
        </p:nvSpPr>
        <p:spPr/>
        <p:txBody>
          <a:bodyPr/>
          <a:lstStyle>
            <a:lvl1pPr>
              <a:defRPr/>
            </a:lvl1pPr>
          </a:lstStyle>
          <a:p>
            <a:fld id="{1BCE89AA-BCF1-4622-84E9-B0169ADC8696}" type="slidenum">
              <a:rPr lang="en-US" altLang="en-US"/>
              <a:pPr/>
              <a:t>‹#›</a:t>
            </a:fld>
            <a:endParaRPr lang="en-US" altLang="en-US"/>
          </a:p>
        </p:txBody>
      </p:sp>
    </p:spTree>
    <p:extLst>
      <p:ext uri="{BB962C8B-B14F-4D97-AF65-F5344CB8AC3E}">
        <p14:creationId xmlns:p14="http://schemas.microsoft.com/office/powerpoint/2010/main" val="258960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F4CEDFE7-1A8E-019F-FB0F-1DE0A8E65655}"/>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621F4F95-842D-B3BD-874D-786AD48772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FA54839E-8488-BF7F-C585-6516A08F212E}"/>
              </a:ext>
            </a:extLst>
          </p:cNvPr>
          <p:cNvSpPr>
            <a:spLocks noGrp="1"/>
          </p:cNvSpPr>
          <p:nvPr>
            <p:ph type="sldNum" sz="quarter" idx="12"/>
          </p:nvPr>
        </p:nvSpPr>
        <p:spPr/>
        <p:txBody>
          <a:bodyPr/>
          <a:lstStyle>
            <a:lvl1pPr>
              <a:defRPr/>
            </a:lvl1pPr>
          </a:lstStyle>
          <a:p>
            <a:fld id="{2E23EAA3-8CA7-4E17-A487-BA85B504B89D}" type="slidenum">
              <a:rPr lang="en-US" altLang="en-US"/>
              <a:pPr/>
              <a:t>‹#›</a:t>
            </a:fld>
            <a:endParaRPr lang="en-US" altLang="en-US"/>
          </a:p>
        </p:txBody>
      </p:sp>
    </p:spTree>
    <p:extLst>
      <p:ext uri="{BB962C8B-B14F-4D97-AF65-F5344CB8AC3E}">
        <p14:creationId xmlns:p14="http://schemas.microsoft.com/office/powerpoint/2010/main" val="317387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C1D23A24-DC89-1B91-46AC-61D923D496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62B5D77-6182-B503-BD5B-5993D2F977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0463B6-03F6-223B-C31F-9E3C23AAA58B}"/>
              </a:ext>
            </a:extLst>
          </p:cNvPr>
          <p:cNvSpPr>
            <a:spLocks noGrp="1"/>
          </p:cNvSpPr>
          <p:nvPr>
            <p:ph type="sldNum" sz="quarter" idx="12"/>
          </p:nvPr>
        </p:nvSpPr>
        <p:spPr/>
        <p:txBody>
          <a:bodyPr/>
          <a:lstStyle>
            <a:lvl1pPr>
              <a:defRPr>
                <a:solidFill>
                  <a:srgbClr val="D1EAEE"/>
                </a:solidFill>
              </a:defRPr>
            </a:lvl1pPr>
          </a:lstStyle>
          <a:p>
            <a:fld id="{8F8920D0-A54E-45ED-8411-C6CA4586E8A8}" type="slidenum">
              <a:rPr lang="en-US" altLang="en-US"/>
              <a:pPr/>
              <a:t>‹#›</a:t>
            </a:fld>
            <a:endParaRPr lang="en-US" altLang="en-US"/>
          </a:p>
        </p:txBody>
      </p:sp>
    </p:spTree>
    <p:extLst>
      <p:ext uri="{BB962C8B-B14F-4D97-AF65-F5344CB8AC3E}">
        <p14:creationId xmlns:p14="http://schemas.microsoft.com/office/powerpoint/2010/main" val="42325980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A2B65956-B1C2-A244-C61D-494B28A61F5B}"/>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AA82ED68-758C-0DB2-89D2-F7A465DFCC5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E6CC71DC-BB83-D03B-8ECA-88EC1C243EAC}"/>
              </a:ext>
            </a:extLst>
          </p:cNvPr>
          <p:cNvSpPr>
            <a:spLocks noGrp="1"/>
          </p:cNvSpPr>
          <p:nvPr>
            <p:ph type="sldNum" sz="quarter" idx="12"/>
          </p:nvPr>
        </p:nvSpPr>
        <p:spPr/>
        <p:txBody>
          <a:bodyPr/>
          <a:lstStyle>
            <a:lvl1pPr>
              <a:defRPr/>
            </a:lvl1pPr>
          </a:lstStyle>
          <a:p>
            <a:fld id="{CED8AD5B-D539-4AAB-8D90-3D09A0F142E2}" type="slidenum">
              <a:rPr lang="en-US" altLang="en-US"/>
              <a:pPr/>
              <a:t>‹#›</a:t>
            </a:fld>
            <a:endParaRPr lang="en-US" altLang="en-US"/>
          </a:p>
        </p:txBody>
      </p:sp>
    </p:spTree>
    <p:extLst>
      <p:ext uri="{BB962C8B-B14F-4D97-AF65-F5344CB8AC3E}">
        <p14:creationId xmlns:p14="http://schemas.microsoft.com/office/powerpoint/2010/main" val="78917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A206DD2A-E726-7696-E2BE-009C37A1F867}"/>
              </a:ext>
            </a:extLst>
          </p:cNvPr>
          <p:cNvSpPr>
            <a:spLocks noGrp="1"/>
          </p:cNvSpPr>
          <p:nvPr>
            <p:ph type="dt" sz="half" idx="10"/>
          </p:nvPr>
        </p:nvSpPr>
        <p:spPr/>
        <p:txBody>
          <a:bodyPr/>
          <a:lstStyle>
            <a:lvl1pPr>
              <a:defRPr/>
            </a:lvl1pPr>
          </a:lstStyle>
          <a:p>
            <a:pPr>
              <a:defRPr/>
            </a:pPr>
            <a:endParaRPr lang="en-US"/>
          </a:p>
        </p:txBody>
      </p:sp>
      <p:sp>
        <p:nvSpPr>
          <p:cNvPr id="8" name="Footer Placeholder 21">
            <a:extLst>
              <a:ext uri="{FF2B5EF4-FFF2-40B4-BE49-F238E27FC236}">
                <a16:creationId xmlns:a16="http://schemas.microsoft.com/office/drawing/2014/main" id="{042D6C3F-6D72-0CEE-4E1C-5BDD9B4D5C8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80333213-4310-A20A-9D5E-96C3BEBC5A98}"/>
              </a:ext>
            </a:extLst>
          </p:cNvPr>
          <p:cNvSpPr>
            <a:spLocks noGrp="1"/>
          </p:cNvSpPr>
          <p:nvPr>
            <p:ph type="sldNum" sz="quarter" idx="12"/>
          </p:nvPr>
        </p:nvSpPr>
        <p:spPr/>
        <p:txBody>
          <a:bodyPr/>
          <a:lstStyle>
            <a:lvl1pPr>
              <a:defRPr/>
            </a:lvl1pPr>
          </a:lstStyle>
          <a:p>
            <a:fld id="{4874871B-533B-4B38-BF78-EF689D591BC0}" type="slidenum">
              <a:rPr lang="en-US" altLang="en-US"/>
              <a:pPr/>
              <a:t>‹#›</a:t>
            </a:fld>
            <a:endParaRPr lang="en-US" altLang="en-US"/>
          </a:p>
        </p:txBody>
      </p:sp>
    </p:spTree>
    <p:extLst>
      <p:ext uri="{BB962C8B-B14F-4D97-AF65-F5344CB8AC3E}">
        <p14:creationId xmlns:p14="http://schemas.microsoft.com/office/powerpoint/2010/main" val="221113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1265930A-080C-0AD5-9405-05B250669519}"/>
              </a:ext>
            </a:extLst>
          </p:cNvPr>
          <p:cNvSpPr>
            <a:spLocks noGrp="1"/>
          </p:cNvSpPr>
          <p:nvPr>
            <p:ph type="dt" sz="half" idx="10"/>
          </p:nvPr>
        </p:nvSpPr>
        <p:spPr/>
        <p:txBody>
          <a:bodyPr/>
          <a:lstStyle>
            <a:lvl1pPr>
              <a:defRPr/>
            </a:lvl1pPr>
          </a:lstStyle>
          <a:p>
            <a:pPr>
              <a:defRPr/>
            </a:pPr>
            <a:endParaRPr lang="en-US"/>
          </a:p>
        </p:txBody>
      </p:sp>
      <p:sp>
        <p:nvSpPr>
          <p:cNvPr id="4" name="Footer Placeholder 21">
            <a:extLst>
              <a:ext uri="{FF2B5EF4-FFF2-40B4-BE49-F238E27FC236}">
                <a16:creationId xmlns:a16="http://schemas.microsoft.com/office/drawing/2014/main" id="{C03FD571-3883-03C6-6822-C68DE41D6BC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4468038F-6A98-F4F4-3D4F-93C28AEC5139}"/>
              </a:ext>
            </a:extLst>
          </p:cNvPr>
          <p:cNvSpPr>
            <a:spLocks noGrp="1"/>
          </p:cNvSpPr>
          <p:nvPr>
            <p:ph type="sldNum" sz="quarter" idx="12"/>
          </p:nvPr>
        </p:nvSpPr>
        <p:spPr/>
        <p:txBody>
          <a:bodyPr/>
          <a:lstStyle>
            <a:lvl1pPr>
              <a:defRPr/>
            </a:lvl1pPr>
          </a:lstStyle>
          <a:p>
            <a:fld id="{4DDDF09A-531E-4046-A790-55124B08051F}" type="slidenum">
              <a:rPr lang="en-US" altLang="en-US"/>
              <a:pPr/>
              <a:t>‹#›</a:t>
            </a:fld>
            <a:endParaRPr lang="en-US" altLang="en-US"/>
          </a:p>
        </p:txBody>
      </p:sp>
    </p:spTree>
    <p:extLst>
      <p:ext uri="{BB962C8B-B14F-4D97-AF65-F5344CB8AC3E}">
        <p14:creationId xmlns:p14="http://schemas.microsoft.com/office/powerpoint/2010/main" val="247729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B54BC20A-A838-95F2-EFCC-E5DD871DB721}"/>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BB1E2486-07CB-C3FA-C5EB-67E58D73DB3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95A4B969-6F34-DCC5-868F-A7D94C98406B}"/>
              </a:ext>
            </a:extLst>
          </p:cNvPr>
          <p:cNvSpPr>
            <a:spLocks noGrp="1"/>
          </p:cNvSpPr>
          <p:nvPr>
            <p:ph type="sldNum" sz="quarter" idx="12"/>
          </p:nvPr>
        </p:nvSpPr>
        <p:spPr/>
        <p:txBody>
          <a:bodyPr/>
          <a:lstStyle>
            <a:lvl1pPr>
              <a:defRPr/>
            </a:lvl1pPr>
          </a:lstStyle>
          <a:p>
            <a:fld id="{17901B39-74C2-47CB-8168-CE979082DCAE}" type="slidenum">
              <a:rPr lang="en-US" altLang="en-US"/>
              <a:pPr/>
              <a:t>‹#›</a:t>
            </a:fld>
            <a:endParaRPr lang="en-US" altLang="en-US"/>
          </a:p>
        </p:txBody>
      </p:sp>
    </p:spTree>
    <p:extLst>
      <p:ext uri="{BB962C8B-B14F-4D97-AF65-F5344CB8AC3E}">
        <p14:creationId xmlns:p14="http://schemas.microsoft.com/office/powerpoint/2010/main" val="2385471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8C71C89F-5A09-E4FC-2840-4CE4746B6950}"/>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A11DBA3D-4444-E70F-8835-39D603E4FF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2DC22F67-E0D8-E352-B4AE-A607701B5D06}"/>
              </a:ext>
            </a:extLst>
          </p:cNvPr>
          <p:cNvSpPr>
            <a:spLocks noGrp="1"/>
          </p:cNvSpPr>
          <p:nvPr>
            <p:ph type="sldNum" sz="quarter" idx="12"/>
          </p:nvPr>
        </p:nvSpPr>
        <p:spPr/>
        <p:txBody>
          <a:bodyPr/>
          <a:lstStyle>
            <a:lvl1pPr>
              <a:defRPr/>
            </a:lvl1pPr>
          </a:lstStyle>
          <a:p>
            <a:fld id="{63A4F866-BE9F-47B6-9680-8569F3F278D1}" type="slidenum">
              <a:rPr lang="en-US" altLang="en-US"/>
              <a:pPr/>
              <a:t>‹#›</a:t>
            </a:fld>
            <a:endParaRPr lang="en-US" altLang="en-US"/>
          </a:p>
        </p:txBody>
      </p:sp>
    </p:spTree>
    <p:extLst>
      <p:ext uri="{BB962C8B-B14F-4D97-AF65-F5344CB8AC3E}">
        <p14:creationId xmlns:p14="http://schemas.microsoft.com/office/powerpoint/2010/main" val="102211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E8445179-F729-E8B7-B04A-B8C63EC67700}"/>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a:extLst>
              <a:ext uri="{FF2B5EF4-FFF2-40B4-BE49-F238E27FC236}">
                <a16:creationId xmlns:a16="http://schemas.microsoft.com/office/drawing/2014/main" id="{8A30D23C-CCE8-B224-3047-1D3D24D75F33}"/>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15">
            <a:extLst>
              <a:ext uri="{FF2B5EF4-FFF2-40B4-BE49-F238E27FC236}">
                <a16:creationId xmlns:a16="http://schemas.microsoft.com/office/drawing/2014/main" id="{3BE565AA-398C-48BB-66F7-D57A607AFADB}"/>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16">
            <a:extLst>
              <a:ext uri="{FF2B5EF4-FFF2-40B4-BE49-F238E27FC236}">
                <a16:creationId xmlns:a16="http://schemas.microsoft.com/office/drawing/2014/main" id="{B9D86D6A-230C-F6E5-18F3-6B1C85BC4C1E}"/>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9B55B2AE-B8D3-A0E7-35E1-80AE2B5066C9}"/>
              </a:ext>
            </a:extLst>
          </p:cNvPr>
          <p:cNvSpPr>
            <a:spLocks noGrp="1"/>
          </p:cNvSpPr>
          <p:nvPr>
            <p:ph type="dt" sz="half" idx="10"/>
          </p:nvPr>
        </p:nvSpPr>
        <p:spPr/>
        <p:txBody>
          <a:bodyPr/>
          <a:lstStyle>
            <a:lvl1pPr>
              <a:defRPr/>
            </a:lvl1pPr>
          </a:lstStyle>
          <a:p>
            <a:pPr>
              <a:defRPr/>
            </a:pPr>
            <a:endParaRPr lang="en-US"/>
          </a:p>
        </p:txBody>
      </p:sp>
      <p:sp>
        <p:nvSpPr>
          <p:cNvPr id="10" name="Footer Placeholder 5">
            <a:extLst>
              <a:ext uri="{FF2B5EF4-FFF2-40B4-BE49-F238E27FC236}">
                <a16:creationId xmlns:a16="http://schemas.microsoft.com/office/drawing/2014/main" id="{ACD7C702-1D56-3C28-9DFB-E92C13E9EE4E}"/>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6F747234-1F79-3017-012C-EAD5E181E4BF}"/>
              </a:ext>
            </a:extLst>
          </p:cNvPr>
          <p:cNvSpPr>
            <a:spLocks noGrp="1"/>
          </p:cNvSpPr>
          <p:nvPr>
            <p:ph type="sldNum" sz="quarter" idx="12"/>
          </p:nvPr>
        </p:nvSpPr>
        <p:spPr>
          <a:xfrm>
            <a:off x="8077200" y="6356350"/>
            <a:ext cx="609600" cy="365125"/>
          </a:xfrm>
        </p:spPr>
        <p:txBody>
          <a:bodyPr/>
          <a:lstStyle>
            <a:lvl1pPr>
              <a:defRPr/>
            </a:lvl1pPr>
          </a:lstStyle>
          <a:p>
            <a:fld id="{174D7860-3099-464B-86D7-01220D10C2A3}" type="slidenum">
              <a:rPr lang="en-US" altLang="en-US"/>
              <a:pPr/>
              <a:t>‹#›</a:t>
            </a:fld>
            <a:endParaRPr lang="en-US" altLang="en-US"/>
          </a:p>
        </p:txBody>
      </p:sp>
    </p:spTree>
    <p:extLst>
      <p:ext uri="{BB962C8B-B14F-4D97-AF65-F5344CB8AC3E}">
        <p14:creationId xmlns:p14="http://schemas.microsoft.com/office/powerpoint/2010/main" val="354403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9409B3-1FD8-4BFD-A228-E95C7C107CDD}"/>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a:extLst>
              <a:ext uri="{FF2B5EF4-FFF2-40B4-BE49-F238E27FC236}">
                <a16:creationId xmlns:a16="http://schemas.microsoft.com/office/drawing/2014/main" id="{1FFD5576-592E-483A-8B58-FF836981DFC4}"/>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a:extLst>
              <a:ext uri="{FF2B5EF4-FFF2-40B4-BE49-F238E27FC236}">
                <a16:creationId xmlns:a16="http://schemas.microsoft.com/office/drawing/2014/main" id="{C2D90F32-3BF0-5822-0AC5-E71B5E307775}"/>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4DB8F819-20A8-AE07-C0B7-EDB9E810D843}"/>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F8A18F84-B3E4-4CB9-837E-0428BE1E8AC0}"/>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22" name="Footer Placeholder 21">
            <a:extLst>
              <a:ext uri="{FF2B5EF4-FFF2-40B4-BE49-F238E27FC236}">
                <a16:creationId xmlns:a16="http://schemas.microsoft.com/office/drawing/2014/main" id="{2D82F305-A3E4-4BE3-9546-B19503241BDC}"/>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18" name="Slide Number Placeholder 17">
            <a:extLst>
              <a:ext uri="{FF2B5EF4-FFF2-40B4-BE49-F238E27FC236}">
                <a16:creationId xmlns:a16="http://schemas.microsoft.com/office/drawing/2014/main" id="{C1C3D693-2D76-4BBF-8839-1123A38DA964}"/>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fld id="{553E8FE4-2B05-417C-B73B-0297A294F94C}" type="slidenum">
              <a:rPr lang="en-US" altLang="en-US"/>
              <a:pPr/>
              <a:t>‹#›</a:t>
            </a:fld>
            <a:endParaRPr lang="en-US" altLang="en-US"/>
          </a:p>
        </p:txBody>
      </p:sp>
      <p:grpSp>
        <p:nvGrpSpPr>
          <p:cNvPr id="1033" name="Group 1">
            <a:extLst>
              <a:ext uri="{FF2B5EF4-FFF2-40B4-BE49-F238E27FC236}">
                <a16:creationId xmlns:a16="http://schemas.microsoft.com/office/drawing/2014/main" id="{3BC8063B-C4BD-7BE4-60AC-4C6776CF59C3}"/>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A4F09F55-3C35-4CD5-9AF2-EC22E9DDEDEA}"/>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3" name="Freeform 12">
              <a:extLst>
                <a:ext uri="{FF2B5EF4-FFF2-40B4-BE49-F238E27FC236}">
                  <a16:creationId xmlns:a16="http://schemas.microsoft.com/office/drawing/2014/main" id="{2B777B3B-90B9-4B18-8C83-2776E780A725}"/>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ndParaRPr>
            </a:p>
          </p:txBody>
        </p:sp>
      </p:grpSp>
    </p:spTree>
  </p:cSld>
  <p:clrMap bg1="lt1" tx1="dk1" bg2="lt2" tx2="dk2" accent1="accent1" accent2="accent2" accent3="accent3" accent4="accent4" accent5="accent5" accent6="accent6" hlink="hlink" folHlink="folHlink"/>
  <p:sldLayoutIdLst>
    <p:sldLayoutId id="2147483791" r:id="rId1"/>
    <p:sldLayoutId id="2147483783" r:id="rId2"/>
    <p:sldLayoutId id="2147483792" r:id="rId3"/>
    <p:sldLayoutId id="2147483784" r:id="rId4"/>
    <p:sldLayoutId id="2147483785" r:id="rId5"/>
    <p:sldLayoutId id="2147483786" r:id="rId6"/>
    <p:sldLayoutId id="2147483787" r:id="rId7"/>
    <p:sldLayoutId id="2147483788" r:id="rId8"/>
    <p:sldLayoutId id="2147483793" r:id="rId9"/>
    <p:sldLayoutId id="2147483789" r:id="rId10"/>
    <p:sldLayoutId id="2147483790"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0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lh3.ggpht.com/_YOjepBEvjc8/SmsfJTPGzfI/AAAAAAAADZs/fI8oE0Wv-yI/s800/pic07864.jpg"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video" Target="file:///F:\Rays%20training%20packages\Pipe%20support%20systems\Video_2016-02-19_135615.wmv"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1.bp.blogspot.com/-DVRAXg3unyU/UOBsiBk_gsI/AAAAAAAAANQ/GDdj4-xPRAY/s595/ELASTIC+SUPPORT.png"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upload.wikimedia.org/wikipedia/en/6/68/Mechanical_room.jp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CF0002">
            <a:extLst>
              <a:ext uri="{FF2B5EF4-FFF2-40B4-BE49-F238E27FC236}">
                <a16:creationId xmlns:a16="http://schemas.microsoft.com/office/drawing/2014/main" id="{6190AEB8-5F29-A446-33BA-64D914DA1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4">
            <a:extLst>
              <a:ext uri="{FF2B5EF4-FFF2-40B4-BE49-F238E27FC236}">
                <a16:creationId xmlns:a16="http://schemas.microsoft.com/office/drawing/2014/main" id="{F7BDFBC4-8184-BD68-0C5D-46AD76D5C8A0}"/>
              </a:ext>
            </a:extLst>
          </p:cNvPr>
          <p:cNvSpPr>
            <a:spLocks noChangeArrowheads="1"/>
          </p:cNvSpPr>
          <p:nvPr/>
        </p:nvSpPr>
        <p:spPr bwMode="auto">
          <a:xfrm>
            <a:off x="611188" y="404813"/>
            <a:ext cx="8199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GB" altLang="en-US" sz="4000" b="1">
                <a:solidFill>
                  <a:srgbClr val="FF0000"/>
                </a:solidFill>
                <a:latin typeface="Arial Rounded MT Bold" panose="020F0704030504030204" pitchFamily="34" charset="0"/>
              </a:rPr>
              <a:t>PIPEWORK SUPPORT SYSTEMS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DSCF0128">
            <a:extLst>
              <a:ext uri="{FF2B5EF4-FFF2-40B4-BE49-F238E27FC236}">
                <a16:creationId xmlns:a16="http://schemas.microsoft.com/office/drawing/2014/main" id="{2737A0EE-9959-FC03-4990-F3FDFCC46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777"/>
          <a:stretch>
            <a:fillRect/>
          </a:stretch>
        </p:blipFill>
        <p:spPr bwMode="auto">
          <a:xfrm>
            <a:off x="1403350" y="0"/>
            <a:ext cx="55800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a:extLst>
              <a:ext uri="{FF2B5EF4-FFF2-40B4-BE49-F238E27FC236}">
                <a16:creationId xmlns:a16="http://schemas.microsoft.com/office/drawing/2014/main" id="{0402FD11-A2BB-5694-386B-679BDE07B336}"/>
              </a:ext>
            </a:extLst>
          </p:cNvPr>
          <p:cNvSpPr>
            <a:spLocks noChangeArrowheads="1"/>
          </p:cNvSpPr>
          <p:nvPr/>
        </p:nvSpPr>
        <p:spPr bwMode="auto">
          <a:xfrm>
            <a:off x="323850" y="188913"/>
            <a:ext cx="5688013"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400" b="1">
                <a:latin typeface="Arial" panose="020B0604020202020204" pitchFamily="34" charset="0"/>
              </a:rPr>
              <a:t>Checklist for Inspection of Hanger Assembly</a:t>
            </a:r>
            <a:r>
              <a:rPr lang="en-US" altLang="en-US" sz="2400">
                <a:latin typeface="Arial" panose="020B0604020202020204" pitchFamily="34" charset="0"/>
              </a:rPr>
              <a:t> </a:t>
            </a:r>
          </a:p>
          <a:p>
            <a:pPr eaLnBrk="1" hangingPunct="1">
              <a:spcBef>
                <a:spcPct val="0"/>
              </a:spcBef>
              <a:buClrTx/>
              <a:buSzTx/>
              <a:buFontTx/>
              <a:buNone/>
            </a:pPr>
            <a:endParaRPr lang="en-US" altLang="en-US" sz="2400">
              <a:latin typeface="Arial" panose="020B0604020202020204" pitchFamily="34" charset="0"/>
            </a:endParaRPr>
          </a:p>
          <a:p>
            <a:pPr eaLnBrk="1" hangingPunct="1">
              <a:spcBef>
                <a:spcPct val="0"/>
              </a:spcBef>
              <a:buClrTx/>
              <a:buSzTx/>
              <a:buFontTx/>
              <a:buNone/>
            </a:pPr>
            <a:r>
              <a:rPr lang="en-US" altLang="en-US" sz="2400">
                <a:latin typeface="Arial" panose="020B0604020202020204" pitchFamily="34" charset="0"/>
              </a:rPr>
              <a:t>Check the</a:t>
            </a:r>
            <a:r>
              <a:rPr lang="en-US" altLang="en-US" sz="2400" i="1">
                <a:latin typeface="Arial" panose="020B0604020202020204" pitchFamily="34" charset="0"/>
              </a:rPr>
              <a:t> </a:t>
            </a:r>
            <a:r>
              <a:rPr lang="en-US" altLang="en-US" sz="2400">
                <a:latin typeface="Arial" panose="020B0604020202020204" pitchFamily="34" charset="0"/>
              </a:rPr>
              <a:t>beam attachment, pin  and the spring hanger attachment for any cracks, fractures, or signs of corrosion. </a:t>
            </a:r>
          </a:p>
          <a:p>
            <a:pPr eaLnBrk="1" hangingPunct="1">
              <a:spcBef>
                <a:spcPct val="0"/>
              </a:spcBef>
              <a:buClrTx/>
              <a:buSzTx/>
              <a:buFontTx/>
              <a:buNone/>
            </a:pPr>
            <a:endParaRPr lang="en-US" altLang="en-US" sz="2400">
              <a:latin typeface="Arial" panose="020B0604020202020204" pitchFamily="34" charset="0"/>
            </a:endParaRPr>
          </a:p>
          <a:p>
            <a:pPr eaLnBrk="1" hangingPunct="1">
              <a:spcBef>
                <a:spcPct val="0"/>
              </a:spcBef>
              <a:buClrTx/>
              <a:buSzTx/>
              <a:buFontTx/>
              <a:buNone/>
            </a:pPr>
            <a:r>
              <a:rPr lang="en-US" altLang="en-US" sz="2400">
                <a:latin typeface="Arial" panose="020B0604020202020204" pitchFamily="34" charset="0"/>
              </a:rPr>
              <a:t>Check the pipe clamp attachment, the weldless eye and threaded rod for integrity.</a:t>
            </a:r>
          </a:p>
          <a:p>
            <a:pPr eaLnBrk="1" hangingPunct="1">
              <a:spcBef>
                <a:spcPct val="0"/>
              </a:spcBef>
              <a:buClrTx/>
              <a:buSzTx/>
              <a:buFontTx/>
              <a:buNone/>
            </a:pPr>
            <a:r>
              <a:rPr lang="en-US" altLang="en-US" sz="2400">
                <a:latin typeface="Arial" panose="020B0604020202020204" pitchFamily="34" charset="0"/>
              </a:rPr>
              <a:t> </a:t>
            </a:r>
          </a:p>
          <a:p>
            <a:pPr eaLnBrk="1" hangingPunct="1">
              <a:spcBef>
                <a:spcPct val="0"/>
              </a:spcBef>
              <a:buClrTx/>
              <a:buSzTx/>
              <a:buFontTx/>
              <a:buNone/>
            </a:pPr>
            <a:r>
              <a:rPr lang="en-US" altLang="en-US" sz="2400">
                <a:latin typeface="Arial" panose="020B0604020202020204" pitchFamily="34" charset="0"/>
              </a:rPr>
              <a:t>Test the turnbuckle, locknuts, and other threaded items to be sure they will turn. </a:t>
            </a:r>
          </a:p>
          <a:p>
            <a:pPr eaLnBrk="1" hangingPunct="1">
              <a:spcBef>
                <a:spcPct val="0"/>
              </a:spcBef>
              <a:buClrTx/>
              <a:buSzTx/>
              <a:buFontTx/>
              <a:buNone/>
            </a:pPr>
            <a:endParaRPr lang="en-US" altLang="en-US" sz="2400">
              <a:latin typeface="Arial" panose="020B0604020202020204" pitchFamily="34" charset="0"/>
            </a:endParaRPr>
          </a:p>
          <a:p>
            <a:pPr eaLnBrk="1" hangingPunct="1">
              <a:spcBef>
                <a:spcPct val="0"/>
              </a:spcBef>
              <a:buClrTx/>
              <a:buSzTx/>
              <a:buFontTx/>
              <a:buNone/>
            </a:pPr>
            <a:r>
              <a:rPr lang="en-US" altLang="en-US" sz="2400">
                <a:latin typeface="Arial" panose="020B0604020202020204" pitchFamily="34" charset="0"/>
              </a:rPr>
              <a:t>Check the spring coil for any sign of corrosion. </a:t>
            </a:r>
          </a:p>
          <a:p>
            <a:pPr>
              <a:spcBef>
                <a:spcPct val="0"/>
              </a:spcBef>
              <a:buClrTx/>
              <a:buSzTx/>
              <a:buFontTx/>
              <a:buNone/>
            </a:pPr>
            <a:endParaRPr lang="en-US" altLang="en-US" sz="2400">
              <a:latin typeface="Arial" panose="020B0604020202020204" pitchFamily="34" charset="0"/>
            </a:endParaRPr>
          </a:p>
        </p:txBody>
      </p:sp>
      <p:sp>
        <p:nvSpPr>
          <p:cNvPr id="5" name="Rectangle 4">
            <a:extLst>
              <a:ext uri="{FF2B5EF4-FFF2-40B4-BE49-F238E27FC236}">
                <a16:creationId xmlns:a16="http://schemas.microsoft.com/office/drawing/2014/main" id="{22076257-B2D5-43AE-9C51-320E004D636C}"/>
              </a:ext>
            </a:extLst>
          </p:cNvPr>
          <p:cNvSpPr/>
          <p:nvPr/>
        </p:nvSpPr>
        <p:spPr>
          <a:xfrm>
            <a:off x="6227763" y="908050"/>
            <a:ext cx="1081087" cy="482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13668" name="Picture 4" descr="Variable Supports">
            <a:extLst>
              <a:ext uri="{FF2B5EF4-FFF2-40B4-BE49-F238E27FC236}">
                <a16:creationId xmlns:a16="http://schemas.microsoft.com/office/drawing/2014/main" id="{4FF4CEAA-8DC8-0580-CAAA-69210EC9B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00" r="27779"/>
          <a:stretch>
            <a:fillRect/>
          </a:stretch>
        </p:blipFill>
        <p:spPr bwMode="auto">
          <a:xfrm>
            <a:off x="5435600" y="333375"/>
            <a:ext cx="2808288"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www.farwst.com/images/fwst18/nubolt02a.jpg">
            <a:extLst>
              <a:ext uri="{FF2B5EF4-FFF2-40B4-BE49-F238E27FC236}">
                <a16:creationId xmlns:a16="http://schemas.microsoft.com/office/drawing/2014/main" id="{7406E073-0D7C-D82B-7273-E992EB058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125538"/>
            <a:ext cx="2717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2">
            <a:extLst>
              <a:ext uri="{FF2B5EF4-FFF2-40B4-BE49-F238E27FC236}">
                <a16:creationId xmlns:a16="http://schemas.microsoft.com/office/drawing/2014/main" id="{653F7B89-2A8D-C80A-4562-1F2C18105D22}"/>
              </a:ext>
            </a:extLst>
          </p:cNvPr>
          <p:cNvSpPr>
            <a:spLocks noChangeArrowheads="1"/>
          </p:cNvSpPr>
          <p:nvPr/>
        </p:nvSpPr>
        <p:spPr bwMode="auto">
          <a:xfrm>
            <a:off x="611188" y="620713"/>
            <a:ext cx="543877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600" dirty="0">
                <a:latin typeface="Arial"/>
                <a:cs typeface="Arial"/>
              </a:rPr>
              <a:t>Corrosion</a:t>
            </a:r>
            <a:endParaRPr lang="en-US" altLang="en-US" sz="3600" dirty="0">
              <a:latin typeface="Arial"/>
              <a:cs typeface="Arial"/>
            </a:endParaRPr>
          </a:p>
          <a:p>
            <a:pPr eaLnBrk="1" hangingPunct="1">
              <a:spcBef>
                <a:spcPct val="0"/>
              </a:spcBef>
              <a:buClrTx/>
              <a:buSzTx/>
              <a:buFontTx/>
              <a:buNone/>
            </a:pPr>
            <a:endParaRPr lang="en-US" altLang="en-US" sz="2000">
              <a:latin typeface="Arial" panose="020B0604020202020204" pitchFamily="34" charset="0"/>
            </a:endParaRPr>
          </a:p>
          <a:p>
            <a:pPr eaLnBrk="1" hangingPunct="1">
              <a:spcBef>
                <a:spcPct val="0"/>
              </a:spcBef>
              <a:buClrTx/>
              <a:buSzTx/>
              <a:buNone/>
            </a:pPr>
            <a:r>
              <a:rPr lang="en-US" altLang="en-US" sz="2000" b="1" dirty="0">
                <a:latin typeface="Arial"/>
                <a:cs typeface="Arial"/>
              </a:rPr>
              <a:t>Crevices</a:t>
            </a:r>
            <a:r>
              <a:rPr lang="en-US" altLang="en-US" sz="2000" dirty="0">
                <a:latin typeface="Arial"/>
                <a:cs typeface="Arial"/>
              </a:rPr>
              <a:t> – the formation of a crevice at the pipe surface. </a:t>
            </a:r>
          </a:p>
          <a:p>
            <a:pPr eaLnBrk="1" hangingPunct="1">
              <a:spcBef>
                <a:spcPct val="0"/>
              </a:spcBef>
              <a:buClrTx/>
              <a:buSzTx/>
              <a:buNone/>
            </a:pPr>
            <a:endParaRPr lang="en-US" altLang="en-US" sz="2000">
              <a:latin typeface="Arial" panose="020B0604020202020204" pitchFamily="34" charset="0"/>
              <a:cs typeface="Arial" panose="020B0604020202020204" pitchFamily="34" charset="0"/>
            </a:endParaRPr>
          </a:p>
          <a:p>
            <a:pPr eaLnBrk="1" hangingPunct="1">
              <a:spcBef>
                <a:spcPct val="0"/>
              </a:spcBef>
              <a:buClrTx/>
              <a:buSzTx/>
              <a:buFontTx/>
              <a:buNone/>
            </a:pPr>
            <a:r>
              <a:rPr lang="en-US" altLang="en-US" sz="2000" b="1" dirty="0">
                <a:latin typeface="Arial"/>
                <a:cs typeface="Arial"/>
              </a:rPr>
              <a:t>Water Entrapment</a:t>
            </a:r>
            <a:r>
              <a:rPr lang="en-US" altLang="en-US" sz="2000" dirty="0">
                <a:latin typeface="Arial"/>
                <a:cs typeface="Arial"/>
              </a:rPr>
              <a:t> – water is trapped and held in contact with the pipe surface. </a:t>
            </a:r>
            <a:endParaRPr lang="en-US" altLang="en-US" sz="2000" dirty="0">
              <a:latin typeface="Arial" panose="020B0604020202020204" pitchFamily="34" charset="0"/>
              <a:cs typeface="Arial"/>
            </a:endParaRPr>
          </a:p>
          <a:p>
            <a:pPr eaLnBrk="1" hangingPunct="1">
              <a:spcBef>
                <a:spcPct val="0"/>
              </a:spcBef>
              <a:buClrTx/>
              <a:buSzTx/>
              <a:buFontTx/>
              <a:buNone/>
            </a:pPr>
            <a:endParaRPr lang="en-US" altLang="en-US" sz="2000">
              <a:latin typeface="Arial" panose="020B0604020202020204" pitchFamily="34" charset="0"/>
            </a:endParaRPr>
          </a:p>
          <a:p>
            <a:pPr eaLnBrk="1" hangingPunct="1">
              <a:spcBef>
                <a:spcPct val="0"/>
              </a:spcBef>
              <a:buClrTx/>
              <a:buSzTx/>
              <a:buNone/>
            </a:pPr>
            <a:r>
              <a:rPr lang="en-US" altLang="en-US" sz="2000" b="1" dirty="0">
                <a:latin typeface="Arial"/>
                <a:cs typeface="Arial"/>
              </a:rPr>
              <a:t>Poor Inspect - ability</a:t>
            </a:r>
            <a:r>
              <a:rPr lang="en-US" altLang="en-US" sz="2000" dirty="0">
                <a:latin typeface="Arial"/>
                <a:cs typeface="Arial"/>
              </a:rPr>
              <a:t> and Maintainability – virtually impossible to paint or otherwise maintain; visual and/or NDT inspection are often difficult. </a:t>
            </a:r>
            <a:endParaRPr lang="en-US" altLang="en-US" sz="2000" dirty="0">
              <a:latin typeface="Arial" panose="020B0604020202020204" pitchFamily="34" charset="0"/>
              <a:cs typeface="Arial"/>
            </a:endParaRPr>
          </a:p>
          <a:p>
            <a:pPr eaLnBrk="1" hangingPunct="1">
              <a:spcBef>
                <a:spcPct val="0"/>
              </a:spcBef>
              <a:buClrTx/>
              <a:buSzTx/>
              <a:buFontTx/>
              <a:buNone/>
            </a:pPr>
            <a:endParaRPr lang="en-US" altLang="en-US" sz="2000">
              <a:latin typeface="Arial" panose="020B0604020202020204" pitchFamily="34" charset="0"/>
            </a:endParaRPr>
          </a:p>
          <a:p>
            <a:pPr eaLnBrk="1" hangingPunct="1">
              <a:spcBef>
                <a:spcPct val="0"/>
              </a:spcBef>
              <a:buClrTx/>
              <a:buSzTx/>
              <a:buNone/>
            </a:pPr>
            <a:r>
              <a:rPr lang="en-US" altLang="en-US" sz="2000" b="1" dirty="0">
                <a:latin typeface="Arial"/>
                <a:cs typeface="Arial"/>
              </a:rPr>
              <a:t>Galvanic Couples</a:t>
            </a:r>
            <a:r>
              <a:rPr lang="en-US" altLang="en-US" sz="2000" dirty="0">
                <a:latin typeface="Arial"/>
                <a:cs typeface="Arial"/>
              </a:rPr>
              <a:t> – even when both the pipe and support are steel, the metallurgical differences can still provide enough potential difference to drive a corrosion cell. </a:t>
            </a:r>
            <a:endParaRPr lang="en-US" altLang="en-US" sz="2000" dirty="0">
              <a:latin typeface="Arial" panose="020B0604020202020204" pitchFamily="34" charset="0"/>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typical full saddle style pipe support">
            <a:extLst>
              <a:ext uri="{FF2B5EF4-FFF2-40B4-BE49-F238E27FC236}">
                <a16:creationId xmlns:a16="http://schemas.microsoft.com/office/drawing/2014/main" id="{78ACEB90-91CF-D95C-5AE0-2FD9F0334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6777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Picture 3" descr="http://stoprust.com/media/3433/corrosion-on-pipe-2.png">
            <a:extLst>
              <a:ext uri="{FF2B5EF4-FFF2-40B4-BE49-F238E27FC236}">
                <a16:creationId xmlns:a16="http://schemas.microsoft.com/office/drawing/2014/main" id="{B6588021-9CA9-CCE0-9162-90AED7FAD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836613"/>
            <a:ext cx="27352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5" descr="http://stoprust.com/media/3436/corrosion-on-pipe-4.png">
            <a:extLst>
              <a:ext uri="{FF2B5EF4-FFF2-40B4-BE49-F238E27FC236}">
                <a16:creationId xmlns:a16="http://schemas.microsoft.com/office/drawing/2014/main" id="{3791C38D-C5F7-37CA-EBD2-42F5A6532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3500438"/>
            <a:ext cx="237648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7" descr="http://stoprust.com/media/3435/corrosion-on-pipe-3.png">
            <a:extLst>
              <a:ext uri="{FF2B5EF4-FFF2-40B4-BE49-F238E27FC236}">
                <a16:creationId xmlns:a16="http://schemas.microsoft.com/office/drawing/2014/main" id="{F8DEF4BF-30E5-7B80-1AFA-8ECD18069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505200"/>
            <a:ext cx="27368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9" descr="http://stoprust.com/media/3434/corrosion-on-pipe-1.png">
            <a:extLst>
              <a:ext uri="{FF2B5EF4-FFF2-40B4-BE49-F238E27FC236}">
                <a16:creationId xmlns:a16="http://schemas.microsoft.com/office/drawing/2014/main" id="{72893B2A-7408-0BCD-FC6C-DBC4915F77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765175"/>
            <a:ext cx="28082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Rectangle 5">
            <a:extLst>
              <a:ext uri="{FF2B5EF4-FFF2-40B4-BE49-F238E27FC236}">
                <a16:creationId xmlns:a16="http://schemas.microsoft.com/office/drawing/2014/main" id="{FA67F823-7FB0-9729-A0F1-71718A4367EA}"/>
              </a:ext>
            </a:extLst>
          </p:cNvPr>
          <p:cNvSpPr>
            <a:spLocks noChangeArrowheads="1"/>
          </p:cNvSpPr>
          <p:nvPr/>
        </p:nvSpPr>
        <p:spPr bwMode="auto">
          <a:xfrm>
            <a:off x="1692275" y="3284538"/>
            <a:ext cx="2085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latin typeface="Arial" panose="020B0604020202020204" pitchFamily="34" charset="0"/>
              </a:rPr>
              <a:t>A FLAT SURFACE</a:t>
            </a:r>
          </a:p>
        </p:txBody>
      </p:sp>
      <p:sp>
        <p:nvSpPr>
          <p:cNvPr id="115719" name="Rectangle 6">
            <a:extLst>
              <a:ext uri="{FF2B5EF4-FFF2-40B4-BE49-F238E27FC236}">
                <a16:creationId xmlns:a16="http://schemas.microsoft.com/office/drawing/2014/main" id="{0724F9FA-8232-A685-C764-ABABCD9C4EC8}"/>
              </a:ext>
            </a:extLst>
          </p:cNvPr>
          <p:cNvSpPr>
            <a:spLocks noChangeArrowheads="1"/>
          </p:cNvSpPr>
          <p:nvPr/>
        </p:nvSpPr>
        <p:spPr bwMode="auto">
          <a:xfrm>
            <a:off x="5940425" y="3284538"/>
            <a:ext cx="2312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latin typeface="Arial" panose="020B0604020202020204" pitchFamily="34" charset="0"/>
              </a:rPr>
              <a:t>A CREVICE FORMS</a:t>
            </a:r>
          </a:p>
        </p:txBody>
      </p:sp>
      <p:sp>
        <p:nvSpPr>
          <p:cNvPr id="115720" name="Rectangle 7">
            <a:extLst>
              <a:ext uri="{FF2B5EF4-FFF2-40B4-BE49-F238E27FC236}">
                <a16:creationId xmlns:a16="http://schemas.microsoft.com/office/drawing/2014/main" id="{1AC4D175-7B67-806A-831C-4D598AFB82CE}"/>
              </a:ext>
            </a:extLst>
          </p:cNvPr>
          <p:cNvSpPr>
            <a:spLocks noChangeArrowheads="1"/>
          </p:cNvSpPr>
          <p:nvPr/>
        </p:nvSpPr>
        <p:spPr bwMode="auto">
          <a:xfrm>
            <a:off x="971550" y="5949950"/>
            <a:ext cx="2774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latin typeface="Arial" panose="020B0604020202020204" pitchFamily="34" charset="0"/>
              </a:rPr>
              <a:t>CORROSION SPREADS</a:t>
            </a:r>
          </a:p>
        </p:txBody>
      </p:sp>
      <p:sp>
        <p:nvSpPr>
          <p:cNvPr id="115721" name="Rectangle 8">
            <a:extLst>
              <a:ext uri="{FF2B5EF4-FFF2-40B4-BE49-F238E27FC236}">
                <a16:creationId xmlns:a16="http://schemas.microsoft.com/office/drawing/2014/main" id="{3C131302-77F4-912D-A0CC-FAC211F431C5}"/>
              </a:ext>
            </a:extLst>
          </p:cNvPr>
          <p:cNvSpPr>
            <a:spLocks noChangeArrowheads="1"/>
          </p:cNvSpPr>
          <p:nvPr/>
        </p:nvSpPr>
        <p:spPr bwMode="auto">
          <a:xfrm>
            <a:off x="5580063" y="5805488"/>
            <a:ext cx="140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1800">
                <a:latin typeface="Arial" panose="020B0604020202020204" pitchFamily="34" charset="0"/>
              </a:rPr>
              <a:t>PIPE FAILS</a:t>
            </a:r>
            <a:endParaRPr lang="en-US" altLang="en-US" sz="1800">
              <a:latin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pipe support u-bolt on an i-beam">
            <a:extLst>
              <a:ext uri="{FF2B5EF4-FFF2-40B4-BE49-F238E27FC236}">
                <a16:creationId xmlns:a16="http://schemas.microsoft.com/office/drawing/2014/main" id="{F6162C80-6F32-0957-E275-F27E779DF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002"/>
          <a:stretch>
            <a:fillRect/>
          </a:stretch>
        </p:blipFill>
        <p:spPr bwMode="auto">
          <a:xfrm>
            <a:off x="0" y="0"/>
            <a:ext cx="9313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Pipe Support Corrosion">
            <a:extLst>
              <a:ext uri="{FF2B5EF4-FFF2-40B4-BE49-F238E27FC236}">
                <a16:creationId xmlns:a16="http://schemas.microsoft.com/office/drawing/2014/main" id="{65E3FFC9-286E-F3AE-02E8-1DF3609F3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6" descr="g-can">
            <a:extLst>
              <a:ext uri="{FF2B5EF4-FFF2-40B4-BE49-F238E27FC236}">
                <a16:creationId xmlns:a16="http://schemas.microsoft.com/office/drawing/2014/main" id="{85D145DA-577A-4813-0826-5A4342604A9D}"/>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r="1049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000015">
            <a:extLst>
              <a:ext uri="{FF2B5EF4-FFF2-40B4-BE49-F238E27FC236}">
                <a16:creationId xmlns:a16="http://schemas.microsoft.com/office/drawing/2014/main" id="{2867876C-8400-6B3A-8C69-EDD0DB44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75" t="12111" r="27788" b="22038"/>
          <a:stretch>
            <a:fillRect/>
          </a:stretch>
        </p:blipFill>
        <p:spPr bwMode="auto">
          <a:xfrm>
            <a:off x="179388" y="0"/>
            <a:ext cx="8488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Box 1">
            <a:extLst>
              <a:ext uri="{FF2B5EF4-FFF2-40B4-BE49-F238E27FC236}">
                <a16:creationId xmlns:a16="http://schemas.microsoft.com/office/drawing/2014/main" id="{32BD2EEA-D342-CB95-A302-3169A443489A}"/>
              </a:ext>
            </a:extLst>
          </p:cNvPr>
          <p:cNvSpPr txBox="1">
            <a:spLocks noChangeArrowheads="1"/>
          </p:cNvSpPr>
          <p:nvPr/>
        </p:nvSpPr>
        <p:spPr bwMode="auto">
          <a:xfrm>
            <a:off x="1476375" y="2349500"/>
            <a:ext cx="6305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4000" b="1">
                <a:solidFill>
                  <a:srgbClr val="FF0000"/>
                </a:solidFill>
                <a:latin typeface="Arial" panose="020B0604020202020204" pitchFamily="34" charset="0"/>
              </a:rPr>
              <a:t>PIPE SUPPORT FAILURE</a:t>
            </a:r>
            <a:endParaRPr lang="en-US" altLang="en-US" sz="4000" b="1">
              <a:solidFill>
                <a:srgbClr val="FF0000"/>
              </a:solidFill>
              <a:latin typeface="Arial" panose="020B0604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0" descr="151-BILD0052.JPG">
            <a:extLst>
              <a:ext uri="{FF2B5EF4-FFF2-40B4-BE49-F238E27FC236}">
                <a16:creationId xmlns:a16="http://schemas.microsoft.com/office/drawing/2014/main" id="{78BB2F56-AD45-8917-1B51-D016B0B57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DSCF0142">
            <a:extLst>
              <a:ext uri="{FF2B5EF4-FFF2-40B4-BE49-F238E27FC236}">
                <a16:creationId xmlns:a16="http://schemas.microsoft.com/office/drawing/2014/main" id="{544B3489-19BF-EF0C-7FE7-66CFD95FF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8" descr="150-BILD0047.JPG">
            <a:extLst>
              <a:ext uri="{FF2B5EF4-FFF2-40B4-BE49-F238E27FC236}">
                <a16:creationId xmlns:a16="http://schemas.microsoft.com/office/drawing/2014/main" id="{01672A31-2622-02DD-DD07-29DF241A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Adjusting hangers at scheduled maintenance">
            <a:extLst>
              <a:ext uri="{FF2B5EF4-FFF2-40B4-BE49-F238E27FC236}">
                <a16:creationId xmlns:a16="http://schemas.microsoft.com/office/drawing/2014/main" id="{704EA539-A265-98E4-788C-D1009342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086" b="21880"/>
          <a:stretch>
            <a:fillRect/>
          </a:stretch>
        </p:blipFill>
        <p:spPr bwMode="auto">
          <a:xfrm>
            <a:off x="0" y="0"/>
            <a:ext cx="9178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Valve Support Without Contact">
            <a:extLst>
              <a:ext uri="{FF2B5EF4-FFF2-40B4-BE49-F238E27FC236}">
                <a16:creationId xmlns:a16="http://schemas.microsoft.com/office/drawing/2014/main" id="{6858F8DA-BCF6-06BD-2137-60D29E6FD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50" r="1888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lh3.ggpht.com/_YOjepBEvjc8/SmsfJTPGzfI/AAAAAAAADZs/fI8oE0Wv-yI/s800/pic07864.jpg">
            <a:hlinkClick r:id="rId2"/>
            <a:extLst>
              <a:ext uri="{FF2B5EF4-FFF2-40B4-BE49-F238E27FC236}">
                <a16:creationId xmlns:a16="http://schemas.microsoft.com/office/drawing/2014/main" id="{306AE7E5-03D1-4A3E-5B0B-3D58B9789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http://lh3.ggpht.com/_YOjepBEvjc8/SmsfJclCywI/AAAAAAAADZw/0F3pG3oQ1Ts/s800/pic19964.jpg">
            <a:extLst>
              <a:ext uri="{FF2B5EF4-FFF2-40B4-BE49-F238E27FC236}">
                <a16:creationId xmlns:a16="http://schemas.microsoft.com/office/drawing/2014/main" id="{A111AF07-F942-4B38-4210-6A6CA5EA0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descr="Inadequate Pipe Supports">
            <a:extLst>
              <a:ext uri="{FF2B5EF4-FFF2-40B4-BE49-F238E27FC236}">
                <a16:creationId xmlns:a16="http://schemas.microsoft.com/office/drawing/2014/main" id="{D46447C2-FFA6-0952-167F-2E2D7FA0B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royalpurpleindustrial.com/assets/slipped-rope-support.jpg">
            <a:extLst>
              <a:ext uri="{FF2B5EF4-FFF2-40B4-BE49-F238E27FC236}">
                <a16:creationId xmlns:a16="http://schemas.microsoft.com/office/drawing/2014/main" id="{9AAC0D81-78B1-AB72-85C9-57DD77F28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2">
            <a:extLst>
              <a:ext uri="{FF2B5EF4-FFF2-40B4-BE49-F238E27FC236}">
                <a16:creationId xmlns:a16="http://schemas.microsoft.com/office/drawing/2014/main" id="{09A6580A-F14D-C42C-030E-0F2CA9FB63BB}"/>
              </a:ext>
            </a:extLst>
          </p:cNvPr>
          <p:cNvSpPr txBox="1">
            <a:spLocks noChangeArrowheads="1"/>
          </p:cNvSpPr>
          <p:nvPr/>
        </p:nvSpPr>
        <p:spPr bwMode="auto">
          <a:xfrm>
            <a:off x="468313" y="5949950"/>
            <a:ext cx="5624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a:solidFill>
                  <a:schemeClr val="bg1"/>
                </a:solidFill>
                <a:latin typeface="Arial" panose="020B0604020202020204" pitchFamily="34" charset="0"/>
              </a:rPr>
              <a:t>A “Temporary rope support” !!!</a:t>
            </a:r>
            <a:endParaRPr lang="en-US" altLang="en-US" sz="3200">
              <a:solidFill>
                <a:schemeClr val="bg1"/>
              </a:solidFill>
              <a:latin typeface="Arial" panose="020B060402020202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www.bakerrisk.com/wp-content/uploads/2012/10/image016.jpg">
            <a:extLst>
              <a:ext uri="{FF2B5EF4-FFF2-40B4-BE49-F238E27FC236}">
                <a16:creationId xmlns:a16="http://schemas.microsoft.com/office/drawing/2014/main" id="{6108F827-F086-24A1-A97C-AB56E142D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48713" cy="65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DSCF0144">
            <a:extLst>
              <a:ext uri="{FF2B5EF4-FFF2-40B4-BE49-F238E27FC236}">
                <a16:creationId xmlns:a16="http://schemas.microsoft.com/office/drawing/2014/main" id="{2A1FE8BE-E27B-44AE-BA9F-BF9497FE470C}"/>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1747" r="12645" b="10626"/>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pacfabrications.co.uk/images/gallery/image003.jpg">
            <a:extLst>
              <a:ext uri="{FF2B5EF4-FFF2-40B4-BE49-F238E27FC236}">
                <a16:creationId xmlns:a16="http://schemas.microsoft.com/office/drawing/2014/main" id="{BDD69FF5-E919-91DD-27C1-7F5351C4C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pacfabrications.co.uk/images/gallery/image004.jpg">
            <a:extLst>
              <a:ext uri="{FF2B5EF4-FFF2-40B4-BE49-F238E27FC236}">
                <a16:creationId xmlns:a16="http://schemas.microsoft.com/office/drawing/2014/main" id="{DFC537C3-9631-444D-F4D2-2FEE0FB08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pipe_support1">
            <a:extLst>
              <a:ext uri="{FF2B5EF4-FFF2-40B4-BE49-F238E27FC236}">
                <a16:creationId xmlns:a16="http://schemas.microsoft.com/office/drawing/2014/main" id="{410C4808-8A82-29F0-0698-82FB9D6FE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FRPExpansionLoop1">
            <a:extLst>
              <a:ext uri="{FF2B5EF4-FFF2-40B4-BE49-F238E27FC236}">
                <a16:creationId xmlns:a16="http://schemas.microsoft.com/office/drawing/2014/main" id="{7D32BB97-258E-83BC-D82C-FD853AE29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36"/>
          <a:stretch>
            <a:fillRect/>
          </a:stretch>
        </p:blipFill>
        <p:spPr bwMode="auto">
          <a:xfrm>
            <a:off x="206375" y="0"/>
            <a:ext cx="87312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Photos\DSCN1367.JPG">
            <a:extLst>
              <a:ext uri="{FF2B5EF4-FFF2-40B4-BE49-F238E27FC236}">
                <a16:creationId xmlns:a16="http://schemas.microsoft.com/office/drawing/2014/main" id="{D974548C-D06E-78D1-BE86-31DCAEC0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230"/>
          <a:stretch>
            <a:fillRect/>
          </a:stretch>
        </p:blipFill>
        <p:spPr bwMode="auto">
          <a:xfrm>
            <a:off x="1619250" y="0"/>
            <a:ext cx="59817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A5BE15D5-73C5-DFA6-83FD-FF9B730E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517558F-6299-4482-A9BE-23A5FF53C788}"/>
              </a:ext>
            </a:extLst>
          </p:cNvPr>
          <p:cNvSpPr/>
          <p:nvPr/>
        </p:nvSpPr>
        <p:spPr>
          <a:xfrm>
            <a:off x="7143750" y="0"/>
            <a:ext cx="200025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 name="Rectangle 4">
            <a:extLst>
              <a:ext uri="{FF2B5EF4-FFF2-40B4-BE49-F238E27FC236}">
                <a16:creationId xmlns:a16="http://schemas.microsoft.com/office/drawing/2014/main" id="{FE246C9B-E01E-4600-ACD6-76DE1077F81F}"/>
              </a:ext>
            </a:extLst>
          </p:cNvPr>
          <p:cNvSpPr/>
          <p:nvPr/>
        </p:nvSpPr>
        <p:spPr>
          <a:xfrm>
            <a:off x="26988" y="0"/>
            <a:ext cx="197326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highlight>
                <a:srgbClr val="000000"/>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DD5D2DA-DE01-DEBD-3FCD-7BD84F04F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5C564701-9CF4-FEAA-BFA5-1C3539FE5B15}"/>
              </a:ext>
            </a:extLst>
          </p:cNvPr>
          <p:cNvSpPr>
            <a:spLocks noChangeArrowheads="1"/>
          </p:cNvSpPr>
          <p:nvPr/>
        </p:nvSpPr>
        <p:spPr bwMode="auto">
          <a:xfrm>
            <a:off x="684213" y="1095375"/>
            <a:ext cx="7991475"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a:latin typeface="Arial Rounded MT Bold" panose="020F0704030504030204" pitchFamily="34" charset="0"/>
              </a:rPr>
              <a:t>Pipe supports are an important part of any piping system and are considered to be an integral part of the piping design. </a:t>
            </a:r>
          </a:p>
          <a:p>
            <a:pPr eaLnBrk="1" hangingPunct="1">
              <a:spcBef>
                <a:spcPct val="0"/>
              </a:spcBef>
              <a:buClrTx/>
              <a:buSzTx/>
              <a:buFontTx/>
              <a:buNone/>
            </a:pPr>
            <a:endParaRPr lang="en-GB" altLang="en-US" sz="3200">
              <a:latin typeface="Arial Rounded MT Bold" panose="020F0704030504030204" pitchFamily="34" charset="0"/>
            </a:endParaRPr>
          </a:p>
          <a:p>
            <a:pPr eaLnBrk="1" hangingPunct="1">
              <a:spcBef>
                <a:spcPct val="0"/>
              </a:spcBef>
              <a:buClrTx/>
              <a:buSzTx/>
              <a:buFontTx/>
              <a:buNone/>
            </a:pPr>
            <a:r>
              <a:rPr lang="en-GB" altLang="en-US" sz="3200">
                <a:latin typeface="Arial Rounded MT Bold" panose="020F0704030504030204" pitchFamily="34" charset="0"/>
              </a:rPr>
              <a:t>It is true to say that the piping system will only be good as what is holding it in place.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8079E2AC-EA40-DDAD-C318-83750AC7A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79E97728-F9A5-DA4F-4889-82F58DA26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F86349A-E62D-4F9D-B436-A4CCDF1FF31E}"/>
              </a:ext>
            </a:extLst>
          </p:cNvPr>
          <p:cNvSpPr/>
          <p:nvPr/>
        </p:nvSpPr>
        <p:spPr>
          <a:xfrm>
            <a:off x="26988" y="0"/>
            <a:ext cx="197326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highlight>
                <a:srgbClr val="000000"/>
              </a:highlight>
            </a:endParaRPr>
          </a:p>
        </p:txBody>
      </p:sp>
      <p:sp>
        <p:nvSpPr>
          <p:cNvPr id="5" name="Rectangle 4">
            <a:extLst>
              <a:ext uri="{FF2B5EF4-FFF2-40B4-BE49-F238E27FC236}">
                <a16:creationId xmlns:a16="http://schemas.microsoft.com/office/drawing/2014/main" id="{4D2653F1-2AE3-4895-87A0-152190D4ED33}"/>
              </a:ext>
            </a:extLst>
          </p:cNvPr>
          <p:cNvSpPr/>
          <p:nvPr/>
        </p:nvSpPr>
        <p:spPr>
          <a:xfrm>
            <a:off x="7143750" y="0"/>
            <a:ext cx="197326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highlight>
                <a:srgbClr val="000000"/>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A4207AC9-5DD3-D9B7-EC8A-BDC2A818C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30966BBA-BC2E-EB05-79E5-19643E014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EB0B411B-06BF-38C5-9291-F48BA2DD6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31602F8F-766D-ACAF-6900-65B983DA5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B9C1C82-B874-4233-AC3A-D4885A25088E}"/>
              </a:ext>
            </a:extLst>
          </p:cNvPr>
          <p:cNvSpPr/>
          <p:nvPr/>
        </p:nvSpPr>
        <p:spPr>
          <a:xfrm>
            <a:off x="7143750" y="0"/>
            <a:ext cx="197326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highlight>
                <a:srgbClr val="000000"/>
              </a:highlight>
            </a:endParaRPr>
          </a:p>
        </p:txBody>
      </p:sp>
      <p:sp>
        <p:nvSpPr>
          <p:cNvPr id="5" name="Rectangle 4">
            <a:extLst>
              <a:ext uri="{FF2B5EF4-FFF2-40B4-BE49-F238E27FC236}">
                <a16:creationId xmlns:a16="http://schemas.microsoft.com/office/drawing/2014/main" id="{D2D7A90C-A4E6-41D1-94B3-D7BCA21ADA3A}"/>
              </a:ext>
            </a:extLst>
          </p:cNvPr>
          <p:cNvSpPr/>
          <p:nvPr/>
        </p:nvSpPr>
        <p:spPr>
          <a:xfrm>
            <a:off x="0" y="0"/>
            <a:ext cx="200025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highlight>
                <a:srgbClr val="000000"/>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973B69E4-B786-5776-E830-D5F14F9CB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2DE640F5-D2F2-1927-1B4A-3FB5BF024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F65C2FC8-EFCE-3923-111E-B277DEF37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7/7d/800px-Trans_Alaska_Pipeline_Denali_fault_shift.JPG">
            <a:extLst>
              <a:ext uri="{FF2B5EF4-FFF2-40B4-BE49-F238E27FC236}">
                <a16:creationId xmlns:a16="http://schemas.microsoft.com/office/drawing/2014/main" id="{3BE25CCC-A8E7-0922-FADF-73EDBD844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mlin Strip">
            <a:extLst>
              <a:ext uri="{FF2B5EF4-FFF2-40B4-BE49-F238E27FC236}">
                <a16:creationId xmlns:a16="http://schemas.microsoft.com/office/drawing/2014/main" id="{6516152B-34AE-A3F7-0D6D-15F654D82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94" r="2036"/>
          <a:stretch>
            <a:fillRect/>
          </a:stretch>
        </p:blipFill>
        <p:spPr bwMode="auto">
          <a:xfrm>
            <a:off x="-28575" y="0"/>
            <a:ext cx="9172575"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upload.wikimedia.org/wikipedia/commons/8/8f/Trans-Alaska_Pipeline_System_Luca_Galuzzi_2005.jpg">
            <a:extLst>
              <a:ext uri="{FF2B5EF4-FFF2-40B4-BE49-F238E27FC236}">
                <a16:creationId xmlns:a16="http://schemas.microsoft.com/office/drawing/2014/main" id="{8C7446EC-7D73-AAF4-CB99-8712D778B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1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4.bp.blogspot.com/-WcnVUxn1mjY/TvXfEotibvI/AAAAAAAARkc/olrEk_Lpqc4/s1600/20110124-125926.jpg">
            <a:extLst>
              <a:ext uri="{FF2B5EF4-FFF2-40B4-BE49-F238E27FC236}">
                <a16:creationId xmlns:a16="http://schemas.microsoft.com/office/drawing/2014/main" id="{C6D0158B-D2C6-2770-16FC-EF6457678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404"/>
          <a:stretch>
            <a:fillRect/>
          </a:stretch>
        </p:blipFill>
        <p:spPr bwMode="auto">
          <a:xfrm>
            <a:off x="-1524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k_466">
            <a:extLst>
              <a:ext uri="{FF2B5EF4-FFF2-40B4-BE49-F238E27FC236}">
                <a16:creationId xmlns:a16="http://schemas.microsoft.com/office/drawing/2014/main" id="{DCB7B0AA-DD81-C718-171C-922AD4E9B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588"/>
          <a:stretch>
            <a:fillRect/>
          </a:stretch>
        </p:blipFill>
        <p:spPr bwMode="auto">
          <a:xfrm>
            <a:off x="-71438" y="0"/>
            <a:ext cx="9215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a:extLst>
              <a:ext uri="{FF2B5EF4-FFF2-40B4-BE49-F238E27FC236}">
                <a16:creationId xmlns:a16="http://schemas.microsoft.com/office/drawing/2014/main" id="{2F48C86C-2F08-4351-09D8-EE62E125940B}"/>
              </a:ext>
            </a:extLst>
          </p:cNvPr>
          <p:cNvSpPr>
            <a:spLocks noChangeArrowheads="1"/>
          </p:cNvSpPr>
          <p:nvPr/>
        </p:nvSpPr>
        <p:spPr bwMode="auto">
          <a:xfrm>
            <a:off x="827088" y="1916113"/>
            <a:ext cx="777716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a:latin typeface="Arial" panose="020B0604020202020204" pitchFamily="34" charset="0"/>
              </a:rPr>
              <a:t>By the consideration of pipe routes at an early stage, structural members and plant items can be arranged in the most convenient positions to give a simple and economical and safe arrangement for supporting the pipework.</a:t>
            </a:r>
          </a:p>
        </p:txBody>
      </p:sp>
      <p:sp>
        <p:nvSpPr>
          <p:cNvPr id="43011" name="Rectangle 2">
            <a:extLst>
              <a:ext uri="{FF2B5EF4-FFF2-40B4-BE49-F238E27FC236}">
                <a16:creationId xmlns:a16="http://schemas.microsoft.com/office/drawing/2014/main" id="{39575AC5-4077-C87A-1F05-5D022FE4DC49}"/>
              </a:ext>
            </a:extLst>
          </p:cNvPr>
          <p:cNvSpPr>
            <a:spLocks noChangeArrowheads="1"/>
          </p:cNvSpPr>
          <p:nvPr/>
        </p:nvSpPr>
        <p:spPr bwMode="auto">
          <a:xfrm>
            <a:off x="2627313" y="404813"/>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3200" b="1">
                <a:solidFill>
                  <a:srgbClr val="FF0000"/>
                </a:solidFill>
                <a:latin typeface="Arial" panose="020B0604020202020204" pitchFamily="34" charset="0"/>
              </a:rPr>
              <a:t>Piping Supports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bakerrisk.com/wp-content/uploads/2012/10/figure1-Pipe-Rack-Structure-and-Equipment-Components.jpg">
            <a:extLst>
              <a:ext uri="{FF2B5EF4-FFF2-40B4-BE49-F238E27FC236}">
                <a16:creationId xmlns:a16="http://schemas.microsoft.com/office/drawing/2014/main" id="{4EE7EED3-0262-E2B1-F510-B7F94EF74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4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a:extLst>
              <a:ext uri="{FF2B5EF4-FFF2-40B4-BE49-F238E27FC236}">
                <a16:creationId xmlns:a16="http://schemas.microsoft.com/office/drawing/2014/main" id="{BA12980F-E891-256D-0DAE-200A77A32074}"/>
              </a:ext>
            </a:extLst>
          </p:cNvPr>
          <p:cNvSpPr>
            <a:spLocks noChangeArrowheads="1"/>
          </p:cNvSpPr>
          <p:nvPr/>
        </p:nvSpPr>
        <p:spPr bwMode="auto">
          <a:xfrm>
            <a:off x="1187450" y="188913"/>
            <a:ext cx="7488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400" b="1">
                <a:solidFill>
                  <a:srgbClr val="FFFF00"/>
                </a:solidFill>
                <a:latin typeface="Arial" panose="020B0604020202020204" pitchFamily="34" charset="0"/>
              </a:rPr>
              <a:t>Pipe Rack Structure and Equipment Components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13-PIPING1.JPG">
            <a:extLst>
              <a:ext uri="{FF2B5EF4-FFF2-40B4-BE49-F238E27FC236}">
                <a16:creationId xmlns:a16="http://schemas.microsoft.com/office/drawing/2014/main" id="{D64AA8B7-1853-C992-76A4-871A7899ACB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1111"/>
          <a:stretch>
            <a:fillRect/>
          </a:stretch>
        </p:blipFill>
        <p:spPr bwMode="auto">
          <a:xfrm>
            <a:off x="-107950" y="-80963"/>
            <a:ext cx="925195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a:extLst>
              <a:ext uri="{FF2B5EF4-FFF2-40B4-BE49-F238E27FC236}">
                <a16:creationId xmlns:a16="http://schemas.microsoft.com/office/drawing/2014/main" id="{9248AE09-4F11-C5B3-E7F7-0F8C72F0C1B0}"/>
              </a:ext>
            </a:extLst>
          </p:cNvPr>
          <p:cNvSpPr txBox="1">
            <a:spLocks noChangeArrowheads="1"/>
          </p:cNvSpPr>
          <p:nvPr/>
        </p:nvSpPr>
        <p:spPr bwMode="auto">
          <a:xfrm>
            <a:off x="1476375" y="404813"/>
            <a:ext cx="60166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GB" altLang="en-US" sz="2800" b="1">
                <a:solidFill>
                  <a:srgbClr val="FF0000"/>
                </a:solidFill>
                <a:latin typeface="Arial" panose="020B0604020202020204" pitchFamily="34" charset="0"/>
              </a:rPr>
              <a:t>Main factors to consider when installing pipe support systems</a:t>
            </a:r>
            <a:endParaRPr lang="en-US" altLang="en-US" sz="2800" b="1">
              <a:solidFill>
                <a:srgbClr val="FF0000"/>
              </a:solidFill>
              <a:latin typeface="Arial" panose="020B0604020202020204" pitchFamily="34" charset="0"/>
            </a:endParaRPr>
          </a:p>
        </p:txBody>
      </p:sp>
      <p:sp>
        <p:nvSpPr>
          <p:cNvPr id="46083" name="Rectangle 5">
            <a:extLst>
              <a:ext uri="{FF2B5EF4-FFF2-40B4-BE49-F238E27FC236}">
                <a16:creationId xmlns:a16="http://schemas.microsoft.com/office/drawing/2014/main" id="{B5B42E9D-BE1A-A6B2-BCE1-30EB3FACFC82}"/>
              </a:ext>
            </a:extLst>
          </p:cNvPr>
          <p:cNvSpPr>
            <a:spLocks noChangeArrowheads="1"/>
          </p:cNvSpPr>
          <p:nvPr/>
        </p:nvSpPr>
        <p:spPr bwMode="auto">
          <a:xfrm>
            <a:off x="-433388" y="1700213"/>
            <a:ext cx="95773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a:latin typeface="Arial" panose="020B0604020202020204" pitchFamily="34" charset="0"/>
              </a:rPr>
              <a:t>	To allow or control expansion and contraction of </a:t>
            </a:r>
          </a:p>
          <a:p>
            <a:pPr eaLnBrk="1" hangingPunct="1">
              <a:spcBef>
                <a:spcPct val="0"/>
              </a:spcBef>
              <a:buClrTx/>
              <a:buSzTx/>
              <a:buFontTx/>
              <a:buNone/>
            </a:pPr>
            <a:r>
              <a:rPr lang="en-GB" altLang="en-US" sz="2800">
                <a:latin typeface="Arial" panose="020B0604020202020204" pitchFamily="34" charset="0"/>
              </a:rPr>
              <a:t>            pipes as they heat up and cool down.</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endParaRPr lang="en-US" altLang="en-US" sz="2800">
              <a:latin typeface="Arial" panose="020B0604020202020204" pitchFamily="34" charset="0"/>
            </a:endParaRPr>
          </a:p>
          <a:p>
            <a:pPr eaLnBrk="1" hangingPunct="1">
              <a:spcBef>
                <a:spcPct val="0"/>
              </a:spcBef>
              <a:buClrTx/>
              <a:buSzTx/>
              <a:buFontTx/>
              <a:buNone/>
            </a:pPr>
            <a:r>
              <a:rPr lang="en-GB" altLang="en-US" sz="2800">
                <a:latin typeface="Arial" panose="020B0604020202020204" pitchFamily="34" charset="0"/>
              </a:rPr>
              <a:t>	To absorb or minimise vibration transmitted to pipes</a:t>
            </a:r>
          </a:p>
          <a:p>
            <a:pPr eaLnBrk="1" hangingPunct="1">
              <a:spcBef>
                <a:spcPct val="0"/>
              </a:spcBef>
              <a:buClrTx/>
              <a:buSzTx/>
              <a:buFontTx/>
              <a:buNone/>
            </a:pPr>
            <a:r>
              <a:rPr lang="en-GB" altLang="en-US" sz="2800">
                <a:latin typeface="Arial" panose="020B0604020202020204" pitchFamily="34" charset="0"/>
              </a:rPr>
              <a:t>           from operating equipment.</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endParaRPr lang="en-US" altLang="en-US" sz="2800">
              <a:latin typeface="Arial" panose="020B0604020202020204" pitchFamily="34" charset="0"/>
            </a:endParaRPr>
          </a:p>
          <a:p>
            <a:pPr eaLnBrk="1" hangingPunct="1">
              <a:spcBef>
                <a:spcPct val="0"/>
              </a:spcBef>
              <a:buClrTx/>
              <a:buSzTx/>
              <a:buFontTx/>
              <a:buNone/>
            </a:pPr>
            <a:r>
              <a:rPr lang="en-GB" altLang="en-US" sz="2800">
                <a:latin typeface="Arial" panose="020B0604020202020204" pitchFamily="34" charset="0"/>
              </a:rPr>
              <a:t>	 To counteract pipe movement or shock caused by</a:t>
            </a:r>
          </a:p>
          <a:p>
            <a:pPr eaLnBrk="1" hangingPunct="1">
              <a:spcBef>
                <a:spcPct val="0"/>
              </a:spcBef>
              <a:buClrTx/>
              <a:buSzTx/>
              <a:buFontTx/>
              <a:buNone/>
            </a:pPr>
            <a:r>
              <a:rPr lang="en-GB" altLang="en-US" sz="2800">
                <a:latin typeface="Arial" panose="020B0604020202020204" pitchFamily="34" charset="0"/>
              </a:rPr>
              <a:t>            rapid changes in flow through pipes.</a:t>
            </a:r>
            <a:endParaRPr lang="en-US" altLang="en-US" sz="2800">
              <a:latin typeface="Arial" panose="020B0604020202020204" pitchFamily="34" charset="0"/>
            </a:endParaRPr>
          </a:p>
          <a:p>
            <a:pPr>
              <a:spcBef>
                <a:spcPct val="0"/>
              </a:spcBef>
              <a:buClrTx/>
              <a:buSzTx/>
              <a:buFontTx/>
              <a:buNone/>
            </a:pPr>
            <a:endParaRPr lang="en-US" altLang="en-US" sz="2800">
              <a:latin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id="{4812DC46-1E7D-ACE1-F514-D374F8393AB5}"/>
              </a:ext>
            </a:extLst>
          </p:cNvPr>
          <p:cNvSpPr>
            <a:spLocks noChangeArrowheads="1"/>
          </p:cNvSpPr>
          <p:nvPr/>
        </p:nvSpPr>
        <p:spPr bwMode="auto">
          <a:xfrm>
            <a:off x="1042988" y="282575"/>
            <a:ext cx="69850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3600" b="1">
                <a:solidFill>
                  <a:srgbClr val="FF0000"/>
                </a:solidFill>
                <a:latin typeface="Arial" panose="020B0604020202020204" pitchFamily="34" charset="0"/>
              </a:rPr>
              <a:t>Piping Supports</a:t>
            </a:r>
          </a:p>
          <a:p>
            <a:pPr algn="ctr" eaLnBrk="1" hangingPunct="1">
              <a:spcBef>
                <a:spcPct val="0"/>
              </a:spcBef>
              <a:buClrTx/>
              <a:buSzTx/>
              <a:buFontTx/>
              <a:buNone/>
            </a:pPr>
            <a:endParaRPr lang="en-US" altLang="en-US" sz="3600">
              <a:solidFill>
                <a:srgbClr val="FF0066"/>
              </a:solidFill>
              <a:latin typeface="Arial" panose="020B0604020202020204" pitchFamily="34" charset="0"/>
            </a:endParaRPr>
          </a:p>
          <a:p>
            <a:pPr eaLnBrk="1" hangingPunct="1">
              <a:spcBef>
                <a:spcPct val="0"/>
              </a:spcBef>
              <a:buClrTx/>
              <a:buSzTx/>
              <a:buFontTx/>
              <a:buNone/>
            </a:pPr>
            <a:r>
              <a:rPr lang="en-US" altLang="en-US" sz="2800">
                <a:latin typeface="Arial" panose="020B0604020202020204" pitchFamily="34" charset="0"/>
              </a:rPr>
              <a:t>Piping must be supported in such a way as to prevent its weight from being carried by the equipment to which it is attached. </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endParaRPr lang="en-US" altLang="en-US" sz="2800">
              <a:latin typeface="Arial" panose="020B0604020202020204" pitchFamily="34" charset="0"/>
            </a:endParaRPr>
          </a:p>
          <a:p>
            <a:pPr eaLnBrk="1" hangingPunct="1">
              <a:spcBef>
                <a:spcPct val="0"/>
              </a:spcBef>
              <a:buClrTx/>
              <a:buSzTx/>
              <a:buFontTx/>
              <a:buNone/>
            </a:pPr>
            <a:r>
              <a:rPr lang="en-US" altLang="en-US" sz="2800">
                <a:latin typeface="Arial" panose="020B0604020202020204" pitchFamily="34" charset="0"/>
              </a:rPr>
              <a:t>The supports used must prevent excessive sagging of the pipe and at the same time must allow free movement of the pipe due to expansion or contraction. </a:t>
            </a:r>
          </a:p>
          <a:p>
            <a:pPr eaLnBrk="1" hangingPunct="1">
              <a:spcBef>
                <a:spcPct val="0"/>
              </a:spcBef>
              <a:buClrTx/>
              <a:buSzTx/>
              <a:buFontTx/>
              <a:buNone/>
            </a:pPr>
            <a:endParaRPr lang="en-US" altLang="en-US" sz="3200">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B1ABF0E4-DBD8-83C3-C7FE-5045AC0E3DF2}"/>
              </a:ext>
            </a:extLst>
          </p:cNvPr>
          <p:cNvSpPr>
            <a:spLocks noChangeArrowheads="1"/>
          </p:cNvSpPr>
          <p:nvPr/>
        </p:nvSpPr>
        <p:spPr bwMode="auto">
          <a:xfrm>
            <a:off x="611188" y="908050"/>
            <a:ext cx="813752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dirty="0">
                <a:latin typeface="Arial"/>
                <a:cs typeface="Arial"/>
              </a:rPr>
              <a:t>The supporting arrangement must be of minimum design to carry the weight of the pipe, valves, fittings and insulation plus the weight of the fluid contained within the pipe.</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r>
              <a:rPr lang="en-GB" altLang="en-US" sz="2800" dirty="0">
                <a:latin typeface="Arial"/>
                <a:cs typeface="Arial"/>
              </a:rPr>
              <a:t>Basically, the heaviest load that the system may possibly have to carry.</a:t>
            </a:r>
            <a:endParaRPr lang="en-US" altLang="en-US" sz="2800" dirty="0">
              <a:latin typeface="Arial"/>
              <a:cs typeface="Arial"/>
            </a:endParaRPr>
          </a:p>
        </p:txBody>
      </p:sp>
      <p:sp>
        <p:nvSpPr>
          <p:cNvPr id="48131" name="Rectangle 2">
            <a:extLst>
              <a:ext uri="{FF2B5EF4-FFF2-40B4-BE49-F238E27FC236}">
                <a16:creationId xmlns:a16="http://schemas.microsoft.com/office/drawing/2014/main" id="{4CB70D5C-D8E2-0936-0863-D39957B8C21F}"/>
              </a:ext>
            </a:extLst>
          </p:cNvPr>
          <p:cNvSpPr>
            <a:spLocks noChangeArrowheads="1"/>
          </p:cNvSpPr>
          <p:nvPr/>
        </p:nvSpPr>
        <p:spPr bwMode="auto">
          <a:xfrm>
            <a:off x="2411413" y="260350"/>
            <a:ext cx="3749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3600" b="1">
                <a:solidFill>
                  <a:srgbClr val="FF0000"/>
                </a:solidFill>
                <a:latin typeface="Arial" panose="020B0604020202020204" pitchFamily="34" charset="0"/>
              </a:rPr>
              <a:t>Piping Supports</a:t>
            </a:r>
          </a:p>
        </p:txBody>
      </p:sp>
      <p:pic>
        <p:nvPicPr>
          <p:cNvPr id="48132" name="Picture 5" descr="https://www.corrosionpedia.com/images/uploads/034c6c53bf944588bac0a63a0a1d0f34.jpg">
            <a:extLst>
              <a:ext uri="{FF2B5EF4-FFF2-40B4-BE49-F238E27FC236}">
                <a16:creationId xmlns:a16="http://schemas.microsoft.com/office/drawing/2014/main" id="{73607C53-0A76-08FB-8DD8-3DAEDD98E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4070350"/>
            <a:ext cx="371633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a:extLst>
              <a:ext uri="{FF2B5EF4-FFF2-40B4-BE49-F238E27FC236}">
                <a16:creationId xmlns:a16="http://schemas.microsoft.com/office/drawing/2014/main" id="{1DBE8EC8-310D-15DA-02B3-2ADE2EB22CFD}"/>
              </a:ext>
            </a:extLst>
          </p:cNvPr>
          <p:cNvSpPr>
            <a:spLocks noChangeArrowheads="1"/>
          </p:cNvSpPr>
          <p:nvPr/>
        </p:nvSpPr>
        <p:spPr bwMode="auto">
          <a:xfrm>
            <a:off x="755650" y="323850"/>
            <a:ext cx="7345363"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a:latin typeface="Arial" panose="020B0604020202020204" pitchFamily="34" charset="0"/>
              </a:rPr>
              <a:t>    </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r>
              <a:rPr lang="en-GB" altLang="en-US" sz="2800">
                <a:latin typeface="Arial" panose="020B0604020202020204" pitchFamily="34" charset="0"/>
              </a:rPr>
              <a:t>    Supports are available in many different designs, but they are usually divided into two categories: </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AutoNum type="arabicParenBoth"/>
            </a:pPr>
            <a:r>
              <a:rPr lang="en-GB" altLang="en-US" sz="2800">
                <a:latin typeface="Arial" panose="020B0604020202020204" pitchFamily="34" charset="0"/>
              </a:rPr>
              <a:t> </a:t>
            </a:r>
            <a:r>
              <a:rPr lang="en-GB" altLang="en-US" sz="2800" b="1">
                <a:latin typeface="Arial" panose="020B0604020202020204" pitchFamily="34" charset="0"/>
              </a:rPr>
              <a:t>pipe supports</a:t>
            </a:r>
            <a:r>
              <a:rPr lang="en-GB" altLang="en-US" sz="2800">
                <a:latin typeface="Arial" panose="020B0604020202020204" pitchFamily="34" charset="0"/>
              </a:rPr>
              <a:t>, which support pipes from underneath. </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r>
              <a:rPr lang="en-GB" altLang="en-US" sz="2800">
                <a:latin typeface="Arial" panose="020B0604020202020204" pitchFamily="34" charset="0"/>
              </a:rPr>
              <a:t>(2) </a:t>
            </a:r>
            <a:r>
              <a:rPr lang="en-GB" altLang="en-US" sz="2800" b="1">
                <a:latin typeface="Arial" panose="020B0604020202020204" pitchFamily="34" charset="0"/>
              </a:rPr>
              <a:t>pipe hangers</a:t>
            </a:r>
            <a:r>
              <a:rPr lang="en-GB" altLang="en-US" sz="2800">
                <a:latin typeface="Arial" panose="020B0604020202020204" pitchFamily="34" charset="0"/>
              </a:rPr>
              <a:t>, which secure pipes from above.  </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r>
              <a:rPr lang="en-GB" altLang="en-US" sz="2800">
                <a:latin typeface="Arial" panose="020B0604020202020204" pitchFamily="34" charset="0"/>
              </a:rPr>
              <a:t>    The choice of which is used depends on the requirements of the particular system.</a:t>
            </a:r>
          </a:p>
        </p:txBody>
      </p:sp>
      <p:sp>
        <p:nvSpPr>
          <p:cNvPr id="49155" name="Rectangle 2">
            <a:extLst>
              <a:ext uri="{FF2B5EF4-FFF2-40B4-BE49-F238E27FC236}">
                <a16:creationId xmlns:a16="http://schemas.microsoft.com/office/drawing/2014/main" id="{470D5BEB-E3BC-02C5-1CC5-8F2C11BFB164}"/>
              </a:ext>
            </a:extLst>
          </p:cNvPr>
          <p:cNvSpPr>
            <a:spLocks noChangeArrowheads="1"/>
          </p:cNvSpPr>
          <p:nvPr/>
        </p:nvSpPr>
        <p:spPr bwMode="auto">
          <a:xfrm>
            <a:off x="2627313" y="404813"/>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3200" b="1">
                <a:solidFill>
                  <a:srgbClr val="FF0000"/>
                </a:solidFill>
                <a:latin typeface="Arial" panose="020B0604020202020204" pitchFamily="34" charset="0"/>
              </a:rPr>
              <a:t>Piping Supports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generalsafetyservices.com/wp-content/uploads/2012/11/Pipe-Supports3.jpg">
            <a:extLst>
              <a:ext uri="{FF2B5EF4-FFF2-40B4-BE49-F238E27FC236}">
                <a16:creationId xmlns:a16="http://schemas.microsoft.com/office/drawing/2014/main" id="{F2792F6A-3530-08D2-FCC2-ADB31AEDD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a:extLst>
              <a:ext uri="{FF2B5EF4-FFF2-40B4-BE49-F238E27FC236}">
                <a16:creationId xmlns:a16="http://schemas.microsoft.com/office/drawing/2014/main" id="{A4CFD32D-6C0E-D76F-8EE7-581122A0744B}"/>
              </a:ext>
            </a:extLst>
          </p:cNvPr>
          <p:cNvSpPr>
            <a:spLocks noChangeArrowheads="1"/>
          </p:cNvSpPr>
          <p:nvPr/>
        </p:nvSpPr>
        <p:spPr bwMode="auto">
          <a:xfrm>
            <a:off x="755650" y="-4763"/>
            <a:ext cx="7704138"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GB" altLang="en-US" sz="3600" b="1">
                <a:solidFill>
                  <a:srgbClr val="FF0000"/>
                </a:solidFill>
                <a:latin typeface="Arial" panose="020B0604020202020204" pitchFamily="34" charset="0"/>
              </a:rPr>
              <a:t>Hangers</a:t>
            </a:r>
            <a:endParaRPr lang="en-US" altLang="en-US" sz="3600" b="1">
              <a:solidFill>
                <a:srgbClr val="FF0000"/>
              </a:solidFill>
              <a:latin typeface="Arial" panose="020B0604020202020204" pitchFamily="34" charset="0"/>
            </a:endParaRPr>
          </a:p>
          <a:p>
            <a:pPr eaLnBrk="1" hangingPunct="1">
              <a:spcBef>
                <a:spcPct val="0"/>
              </a:spcBef>
              <a:buClrTx/>
              <a:buSzTx/>
              <a:buFontTx/>
              <a:buNone/>
            </a:pPr>
            <a:r>
              <a:rPr lang="en-GB" altLang="en-US" sz="2800">
                <a:latin typeface="Arial" panose="020B0604020202020204" pitchFamily="34" charset="0"/>
              </a:rPr>
              <a:t>	</a:t>
            </a:r>
          </a:p>
          <a:p>
            <a:pPr eaLnBrk="1" hangingPunct="1">
              <a:spcBef>
                <a:spcPct val="0"/>
              </a:spcBef>
              <a:buClrTx/>
              <a:buSzTx/>
              <a:buFontTx/>
              <a:buNone/>
            </a:pPr>
            <a:r>
              <a:rPr lang="en-GB" altLang="en-US" sz="2800">
                <a:latin typeface="Arial" panose="020B0604020202020204" pitchFamily="34" charset="0"/>
              </a:rPr>
              <a:t>Hangers consist of a pipe clip round the pipe, a sling rod and a top attachment to the supporting steelwork.</a:t>
            </a:r>
          </a:p>
        </p:txBody>
      </p:sp>
      <p:sp>
        <p:nvSpPr>
          <p:cNvPr id="50179" name="Text Box 5">
            <a:extLst>
              <a:ext uri="{FF2B5EF4-FFF2-40B4-BE49-F238E27FC236}">
                <a16:creationId xmlns:a16="http://schemas.microsoft.com/office/drawing/2014/main" id="{BDCBB6F9-BA9F-E273-659C-67637BB7DB5D}"/>
              </a:ext>
            </a:extLst>
          </p:cNvPr>
          <p:cNvSpPr txBox="1">
            <a:spLocks noChangeArrowheads="1"/>
          </p:cNvSpPr>
          <p:nvPr/>
        </p:nvSpPr>
        <p:spPr bwMode="auto">
          <a:xfrm>
            <a:off x="539750" y="2852738"/>
            <a:ext cx="81613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a:latin typeface="Arial" panose="020B0604020202020204" pitchFamily="34" charset="0"/>
              </a:rPr>
              <a:t>1 Upper component             -   fixed attachment</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r>
              <a:rPr lang="en-GB" altLang="en-US" sz="2800">
                <a:latin typeface="Arial" panose="020B0604020202020204" pitchFamily="34" charset="0"/>
              </a:rPr>
              <a:t>2 Intermediate component   -  adjustable section</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r>
              <a:rPr lang="en-GB" altLang="en-US" sz="2800">
                <a:latin typeface="Arial" panose="020B0604020202020204" pitchFamily="34" charset="0"/>
              </a:rPr>
              <a:t>3 Lower component             -  pipe clip</a:t>
            </a:r>
            <a:endParaRPr lang="en-US" altLang="en-US" sz="2800">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Constant Supports">
            <a:extLst>
              <a:ext uri="{FF2B5EF4-FFF2-40B4-BE49-F238E27FC236}">
                <a16:creationId xmlns:a16="http://schemas.microsoft.com/office/drawing/2014/main" id="{17A2923A-5D4E-695A-7D42-618644E2A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765175"/>
            <a:ext cx="504031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Variable Supports">
            <a:extLst>
              <a:ext uri="{FF2B5EF4-FFF2-40B4-BE49-F238E27FC236}">
                <a16:creationId xmlns:a16="http://schemas.microsoft.com/office/drawing/2014/main" id="{2746F606-38C9-13A2-72EF-6EA39DE86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052513"/>
            <a:ext cx="482441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3">
            <a:extLst>
              <a:ext uri="{FF2B5EF4-FFF2-40B4-BE49-F238E27FC236}">
                <a16:creationId xmlns:a16="http://schemas.microsoft.com/office/drawing/2014/main" id="{D54A0552-060B-7BDF-A3D9-5FA78A459CCD}"/>
              </a:ext>
            </a:extLst>
          </p:cNvPr>
          <p:cNvSpPr>
            <a:spLocks noChangeArrowheads="1"/>
          </p:cNvSpPr>
          <p:nvPr/>
        </p:nvSpPr>
        <p:spPr bwMode="auto">
          <a:xfrm>
            <a:off x="2411413" y="1268413"/>
            <a:ext cx="4752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000">
                <a:latin typeface="Arial" panose="020B0604020202020204" pitchFamily="34" charset="0"/>
              </a:rPr>
              <a:t>Upper component - fixed attachment</a:t>
            </a:r>
            <a:endParaRPr lang="en-US" altLang="en-US" sz="2000">
              <a:latin typeface="Arial" panose="020B0604020202020204" pitchFamily="34" charset="0"/>
            </a:endParaRPr>
          </a:p>
        </p:txBody>
      </p:sp>
      <p:sp>
        <p:nvSpPr>
          <p:cNvPr id="51205" name="Rectangle 4">
            <a:extLst>
              <a:ext uri="{FF2B5EF4-FFF2-40B4-BE49-F238E27FC236}">
                <a16:creationId xmlns:a16="http://schemas.microsoft.com/office/drawing/2014/main" id="{672923E7-73EA-19C5-947F-ABE849317A63}"/>
              </a:ext>
            </a:extLst>
          </p:cNvPr>
          <p:cNvSpPr>
            <a:spLocks noChangeArrowheads="1"/>
          </p:cNvSpPr>
          <p:nvPr/>
        </p:nvSpPr>
        <p:spPr bwMode="auto">
          <a:xfrm>
            <a:off x="2124075" y="3357563"/>
            <a:ext cx="5256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000">
                <a:latin typeface="Arial" panose="020B0604020202020204" pitchFamily="34" charset="0"/>
              </a:rPr>
              <a:t>Intermediate component - adjustable section</a:t>
            </a:r>
            <a:endParaRPr lang="en-US" altLang="en-US" sz="2000">
              <a:latin typeface="Arial" panose="020B0604020202020204" pitchFamily="34" charset="0"/>
            </a:endParaRPr>
          </a:p>
        </p:txBody>
      </p:sp>
      <p:sp>
        <p:nvSpPr>
          <p:cNvPr id="51206" name="Rectangle 5">
            <a:extLst>
              <a:ext uri="{FF2B5EF4-FFF2-40B4-BE49-F238E27FC236}">
                <a16:creationId xmlns:a16="http://schemas.microsoft.com/office/drawing/2014/main" id="{4F5D4ACB-941E-3EE1-4BAD-74E83A0D988D}"/>
              </a:ext>
            </a:extLst>
          </p:cNvPr>
          <p:cNvSpPr>
            <a:spLocks noChangeArrowheads="1"/>
          </p:cNvSpPr>
          <p:nvPr/>
        </p:nvSpPr>
        <p:spPr bwMode="auto">
          <a:xfrm>
            <a:off x="2627313" y="5084763"/>
            <a:ext cx="4100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000">
                <a:latin typeface="Arial" panose="020B0604020202020204" pitchFamily="34" charset="0"/>
              </a:rPr>
              <a:t>Lower component -  pipe clip/strap</a:t>
            </a:r>
            <a:endParaRPr lang="en-US" altLang="en-US" sz="2000">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pipesupports.com/sites/default/files/.u3/PSDesigner%20drawing%20(Oliver).png">
            <a:extLst>
              <a:ext uri="{FF2B5EF4-FFF2-40B4-BE49-F238E27FC236}">
                <a16:creationId xmlns:a16="http://schemas.microsoft.com/office/drawing/2014/main" id="{FB5D7A5F-859F-E77A-8FA9-9C3FF9F21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9275"/>
            <a:ext cx="8640762"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2">
            <a:extLst>
              <a:ext uri="{FF2B5EF4-FFF2-40B4-BE49-F238E27FC236}">
                <a16:creationId xmlns:a16="http://schemas.microsoft.com/office/drawing/2014/main" id="{EF49AAAF-AE4A-3B8B-B327-56C2BDB754CD}"/>
              </a:ext>
            </a:extLst>
          </p:cNvPr>
          <p:cNvSpPr txBox="1">
            <a:spLocks noChangeArrowheads="1"/>
          </p:cNvSpPr>
          <p:nvPr/>
        </p:nvSpPr>
        <p:spPr bwMode="auto">
          <a:xfrm>
            <a:off x="2987675" y="0"/>
            <a:ext cx="3189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b="1">
                <a:solidFill>
                  <a:srgbClr val="C00000"/>
                </a:solidFill>
                <a:latin typeface="Arial" panose="020B0604020202020204" pitchFamily="34" charset="0"/>
              </a:rPr>
              <a:t>Support design</a:t>
            </a:r>
            <a:endParaRPr lang="en-US" altLang="en-US" sz="3200" b="1">
              <a:solidFill>
                <a:srgbClr val="C00000"/>
              </a:solidFill>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Stirrup Beam Clamp">
            <a:extLst>
              <a:ext uri="{FF2B5EF4-FFF2-40B4-BE49-F238E27FC236}">
                <a16:creationId xmlns:a16="http://schemas.microsoft.com/office/drawing/2014/main" id="{FF22B3FA-37E9-6D88-8A4E-852ED4C5FF6C}"/>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l="7254" r="4837"/>
          <a:stretch>
            <a:fillRect/>
          </a:stretch>
        </p:blipFill>
        <p:spPr bwMode="auto">
          <a:xfrm>
            <a:off x="476250" y="1052513"/>
            <a:ext cx="45275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Stirrup Beam Clamp">
            <a:extLst>
              <a:ext uri="{FF2B5EF4-FFF2-40B4-BE49-F238E27FC236}">
                <a16:creationId xmlns:a16="http://schemas.microsoft.com/office/drawing/2014/main" id="{19D69219-0EA1-223B-528A-B8C2C8B31908}"/>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r="46143"/>
          <a:stretch>
            <a:fillRect/>
          </a:stretch>
        </p:blipFill>
        <p:spPr bwMode="auto">
          <a:xfrm>
            <a:off x="5148263" y="836613"/>
            <a:ext cx="370363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6">
            <a:extLst>
              <a:ext uri="{FF2B5EF4-FFF2-40B4-BE49-F238E27FC236}">
                <a16:creationId xmlns:a16="http://schemas.microsoft.com/office/drawing/2014/main" id="{8B337320-73BF-CB9F-4A42-B2B4226BD338}"/>
              </a:ext>
            </a:extLst>
          </p:cNvPr>
          <p:cNvSpPr txBox="1">
            <a:spLocks noChangeArrowheads="1"/>
          </p:cNvSpPr>
          <p:nvPr/>
        </p:nvSpPr>
        <p:spPr bwMode="auto">
          <a:xfrm>
            <a:off x="1835150" y="333375"/>
            <a:ext cx="5891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1">
                <a:latin typeface="Arial" panose="020B0604020202020204" pitchFamily="34" charset="0"/>
              </a:rPr>
              <a:t>UPPER COMPONENTS - FIXTURE</a:t>
            </a:r>
            <a:endParaRPr lang="en-US" altLang="en-US" sz="2800" b="1">
              <a:latin typeface="Arial" panose="020B0604020202020204" pitchFamily="34" charset="0"/>
            </a:endParaRPr>
          </a:p>
        </p:txBody>
      </p:sp>
      <p:sp>
        <p:nvSpPr>
          <p:cNvPr id="54277" name="TextBox 4">
            <a:extLst>
              <a:ext uri="{FF2B5EF4-FFF2-40B4-BE49-F238E27FC236}">
                <a16:creationId xmlns:a16="http://schemas.microsoft.com/office/drawing/2014/main" id="{7F18BDEA-9A82-76E3-91C0-8BA1ED39EE9F}"/>
              </a:ext>
            </a:extLst>
          </p:cNvPr>
          <p:cNvSpPr txBox="1">
            <a:spLocks noChangeArrowheads="1"/>
          </p:cNvSpPr>
          <p:nvPr/>
        </p:nvSpPr>
        <p:spPr bwMode="auto">
          <a:xfrm>
            <a:off x="1619250" y="5516563"/>
            <a:ext cx="626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a:latin typeface="Arial" panose="020B0604020202020204" pitchFamily="34" charset="0"/>
              </a:rPr>
              <a:t>Clamps and fittings designed to specification</a:t>
            </a:r>
            <a:endParaRPr lang="en-US" altLang="en-US" sz="2400">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Top Attachments">
            <a:extLst>
              <a:ext uri="{FF2B5EF4-FFF2-40B4-BE49-F238E27FC236}">
                <a16:creationId xmlns:a16="http://schemas.microsoft.com/office/drawing/2014/main" id="{2F28B33C-1E67-8FA5-FEC6-CC5CE474B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916113"/>
            <a:ext cx="31686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9">
            <a:extLst>
              <a:ext uri="{FF2B5EF4-FFF2-40B4-BE49-F238E27FC236}">
                <a16:creationId xmlns:a16="http://schemas.microsoft.com/office/drawing/2014/main" id="{5F24D994-A58C-F275-9008-ADE01567DD09}"/>
              </a:ext>
            </a:extLst>
          </p:cNvPr>
          <p:cNvSpPr txBox="1">
            <a:spLocks noChangeArrowheads="1"/>
          </p:cNvSpPr>
          <p:nvPr/>
        </p:nvSpPr>
        <p:spPr bwMode="auto">
          <a:xfrm>
            <a:off x="1331913" y="333375"/>
            <a:ext cx="6661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b="1">
                <a:solidFill>
                  <a:srgbClr val="C00000"/>
                </a:solidFill>
                <a:latin typeface="Arial" panose="020B0604020202020204" pitchFamily="34" charset="0"/>
              </a:rPr>
              <a:t>UPPER COMPONENTS- FIXTURE</a:t>
            </a:r>
            <a:endParaRPr lang="en-US" altLang="en-US" sz="3200" b="1">
              <a:solidFill>
                <a:srgbClr val="C00000"/>
              </a:solidFill>
              <a:latin typeface="Arial" panose="020B0604020202020204" pitchFamily="34" charset="0"/>
            </a:endParaRPr>
          </a:p>
        </p:txBody>
      </p:sp>
      <p:sp>
        <p:nvSpPr>
          <p:cNvPr id="53252" name="TextBox 3">
            <a:extLst>
              <a:ext uri="{FF2B5EF4-FFF2-40B4-BE49-F238E27FC236}">
                <a16:creationId xmlns:a16="http://schemas.microsoft.com/office/drawing/2014/main" id="{27AE59A1-484D-7256-F270-8493E2CBB688}"/>
              </a:ext>
            </a:extLst>
          </p:cNvPr>
          <p:cNvSpPr txBox="1">
            <a:spLocks noChangeArrowheads="1"/>
          </p:cNvSpPr>
          <p:nvPr/>
        </p:nvSpPr>
        <p:spPr bwMode="auto">
          <a:xfrm>
            <a:off x="3708400" y="5732463"/>
            <a:ext cx="49625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000" b="1">
                <a:latin typeface="Arial" panose="020B0604020202020204" pitchFamily="34" charset="0"/>
              </a:rPr>
              <a:t>Welded brackets to underside of beam</a:t>
            </a:r>
            <a:endParaRPr lang="en-US" altLang="en-US" sz="2000" b="1">
              <a:latin typeface="Arial" panose="020B0604020202020204" pitchFamily="34" charset="0"/>
            </a:endParaRPr>
          </a:p>
        </p:txBody>
      </p:sp>
      <p:pic>
        <p:nvPicPr>
          <p:cNvPr id="53253" name="Picture 16" descr="F125 Inverted Beam Welding Attachment">
            <a:extLst>
              <a:ext uri="{FF2B5EF4-FFF2-40B4-BE49-F238E27FC236}">
                <a16:creationId xmlns:a16="http://schemas.microsoft.com/office/drawing/2014/main" id="{ABDD7AB8-FDC5-ED8E-A256-8AA9B7072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3357563"/>
            <a:ext cx="190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0" descr="F122 Beam Wedling Attachment">
            <a:extLst>
              <a:ext uri="{FF2B5EF4-FFF2-40B4-BE49-F238E27FC236}">
                <a16:creationId xmlns:a16="http://schemas.microsoft.com/office/drawing/2014/main" id="{9BCF1232-4978-6EBA-A4B5-400F46AF8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981075"/>
            <a:ext cx="19843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8" descr="F116 Beam Clamp">
            <a:extLst>
              <a:ext uri="{FF2B5EF4-FFF2-40B4-BE49-F238E27FC236}">
                <a16:creationId xmlns:a16="http://schemas.microsoft.com/office/drawing/2014/main" id="{5436D12F-2710-1902-718B-6C6DCA2DD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138363"/>
            <a:ext cx="26463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Box 5">
            <a:extLst>
              <a:ext uri="{FF2B5EF4-FFF2-40B4-BE49-F238E27FC236}">
                <a16:creationId xmlns:a16="http://schemas.microsoft.com/office/drawing/2014/main" id="{CB5745A4-CC6D-320F-3802-303AE08A0DF8}"/>
              </a:ext>
            </a:extLst>
          </p:cNvPr>
          <p:cNvSpPr txBox="1">
            <a:spLocks noChangeArrowheads="1"/>
          </p:cNvSpPr>
          <p:nvPr/>
        </p:nvSpPr>
        <p:spPr bwMode="auto">
          <a:xfrm>
            <a:off x="468313" y="4005263"/>
            <a:ext cx="2000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b="1">
                <a:latin typeface="Arial" panose="020B0604020202020204" pitchFamily="34" charset="0"/>
              </a:rPr>
              <a:t>Beam clamp</a:t>
            </a:r>
            <a:endParaRPr lang="en-US" altLang="en-US" sz="2400" b="1">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8" descr="F280 Cup for Spherical washer">
            <a:extLst>
              <a:ext uri="{FF2B5EF4-FFF2-40B4-BE49-F238E27FC236}">
                <a16:creationId xmlns:a16="http://schemas.microsoft.com/office/drawing/2014/main" id="{3310E574-4798-0971-C3C1-9179A2AF3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700213"/>
            <a:ext cx="863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16" descr="F236 Spherical washer">
            <a:extLst>
              <a:ext uri="{FF2B5EF4-FFF2-40B4-BE49-F238E27FC236}">
                <a16:creationId xmlns:a16="http://schemas.microsoft.com/office/drawing/2014/main" id="{E50384BE-252A-9EF7-FFA7-DDDE2C927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68008">
            <a:off x="1979613" y="1050925"/>
            <a:ext cx="8985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F230 Eye Rod">
            <a:extLst>
              <a:ext uri="{FF2B5EF4-FFF2-40B4-BE49-F238E27FC236}">
                <a16:creationId xmlns:a16="http://schemas.microsoft.com/office/drawing/2014/main" id="{B3F4293F-C7EC-413E-BD21-806DDE43E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2492375"/>
            <a:ext cx="1008063"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0" descr="Rod Connections">
            <a:extLst>
              <a:ext uri="{FF2B5EF4-FFF2-40B4-BE49-F238E27FC236}">
                <a16:creationId xmlns:a16="http://schemas.microsoft.com/office/drawing/2014/main" id="{9305998F-5557-88FE-378C-31AC0184A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628775"/>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9">
            <a:extLst>
              <a:ext uri="{FF2B5EF4-FFF2-40B4-BE49-F238E27FC236}">
                <a16:creationId xmlns:a16="http://schemas.microsoft.com/office/drawing/2014/main" id="{CF6E9770-6827-CF45-C209-BC44FA481141}"/>
              </a:ext>
            </a:extLst>
          </p:cNvPr>
          <p:cNvSpPr txBox="1">
            <a:spLocks noChangeArrowheads="1"/>
          </p:cNvSpPr>
          <p:nvPr/>
        </p:nvSpPr>
        <p:spPr bwMode="auto">
          <a:xfrm>
            <a:off x="1042988" y="476250"/>
            <a:ext cx="7059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b="1">
                <a:latin typeface="Arial" panose="020B0604020202020204" pitchFamily="34" charset="0"/>
              </a:rPr>
              <a:t>INTERMEDIATE COMPONENTS - ADJUSTABLE</a:t>
            </a:r>
            <a:endParaRPr lang="en-US" altLang="en-US" sz="2400" b="1">
              <a:latin typeface="Arial" panose="020B0604020202020204" pitchFamily="34" charset="0"/>
            </a:endParaRPr>
          </a:p>
        </p:txBody>
      </p:sp>
      <p:sp>
        <p:nvSpPr>
          <p:cNvPr id="55303" name="TextBox 7">
            <a:extLst>
              <a:ext uri="{FF2B5EF4-FFF2-40B4-BE49-F238E27FC236}">
                <a16:creationId xmlns:a16="http://schemas.microsoft.com/office/drawing/2014/main" id="{50BE68DA-25E5-3C7D-DC23-D2EA29DDD180}"/>
              </a:ext>
            </a:extLst>
          </p:cNvPr>
          <p:cNvSpPr txBox="1">
            <a:spLocks noChangeArrowheads="1"/>
          </p:cNvSpPr>
          <p:nvPr/>
        </p:nvSpPr>
        <p:spPr bwMode="auto">
          <a:xfrm>
            <a:off x="539750" y="3213100"/>
            <a:ext cx="1606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a:latin typeface="Arial" panose="020B0604020202020204" pitchFamily="34" charset="0"/>
              </a:rPr>
              <a:t>Drop-rod</a:t>
            </a:r>
            <a:endParaRPr lang="en-US" altLang="en-US" sz="2800">
              <a:latin typeface="Arial" panose="020B0604020202020204" pitchFamily="34" charset="0"/>
            </a:endParaRPr>
          </a:p>
        </p:txBody>
      </p:sp>
      <p:sp>
        <p:nvSpPr>
          <p:cNvPr id="55304" name="TextBox 8">
            <a:extLst>
              <a:ext uri="{FF2B5EF4-FFF2-40B4-BE49-F238E27FC236}">
                <a16:creationId xmlns:a16="http://schemas.microsoft.com/office/drawing/2014/main" id="{DC17C85F-4B3A-3F5A-BE92-F3F44297DFC5}"/>
              </a:ext>
            </a:extLst>
          </p:cNvPr>
          <p:cNvSpPr txBox="1">
            <a:spLocks noChangeArrowheads="1"/>
          </p:cNvSpPr>
          <p:nvPr/>
        </p:nvSpPr>
        <p:spPr bwMode="auto">
          <a:xfrm>
            <a:off x="6443663" y="3213100"/>
            <a:ext cx="1952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a:latin typeface="Arial" panose="020B0604020202020204" pitchFamily="34" charset="0"/>
              </a:rPr>
              <a:t>Turnbuckle</a:t>
            </a:r>
            <a:endParaRPr lang="en-US" altLang="en-US" sz="2800">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Screwed Rod (All Thread)">
            <a:extLst>
              <a:ext uri="{FF2B5EF4-FFF2-40B4-BE49-F238E27FC236}">
                <a16:creationId xmlns:a16="http://schemas.microsoft.com/office/drawing/2014/main" id="{375838B0-6BD9-39DC-8765-972701906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4410075"/>
            <a:ext cx="8128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8" descr="Screwed Rod (All Thread)">
            <a:extLst>
              <a:ext uri="{FF2B5EF4-FFF2-40B4-BE49-F238E27FC236}">
                <a16:creationId xmlns:a16="http://schemas.microsoft.com/office/drawing/2014/main" id="{B6085798-E483-DE0B-4988-F9982417C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620713"/>
            <a:ext cx="8128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Eye Rod-Forged (Sling Rod)">
            <a:extLst>
              <a:ext uri="{FF2B5EF4-FFF2-40B4-BE49-F238E27FC236}">
                <a16:creationId xmlns:a16="http://schemas.microsoft.com/office/drawing/2014/main" id="{4DCEDE6C-E185-3EDD-375A-D562351E966F}"/>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755650" y="1916113"/>
            <a:ext cx="2487613"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Turnbuckle">
            <a:extLst>
              <a:ext uri="{FF2B5EF4-FFF2-40B4-BE49-F238E27FC236}">
                <a16:creationId xmlns:a16="http://schemas.microsoft.com/office/drawing/2014/main" id="{931FA926-9E47-F9AC-FB2C-A1E91E793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2060575"/>
            <a:ext cx="216058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7" descr="Sling Rod With Screwed Machine Eye">
            <a:extLst>
              <a:ext uri="{FF2B5EF4-FFF2-40B4-BE49-F238E27FC236}">
                <a16:creationId xmlns:a16="http://schemas.microsoft.com/office/drawing/2014/main" id="{2E2779F9-8799-FA31-6B96-CE07088FCFB9}"/>
              </a:ext>
            </a:extLst>
          </p:cNvPr>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3203575" y="1700213"/>
            <a:ext cx="37576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ancon.com.au/image/s3/content/l1/constant-e.jpg">
            <a:extLst>
              <a:ext uri="{FF2B5EF4-FFF2-40B4-BE49-F238E27FC236}">
                <a16:creationId xmlns:a16="http://schemas.microsoft.com/office/drawing/2014/main" id="{95B7EC92-27F3-7E8C-918D-27A35C7CF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6480175"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3">
            <a:extLst>
              <a:ext uri="{FF2B5EF4-FFF2-40B4-BE49-F238E27FC236}">
                <a16:creationId xmlns:a16="http://schemas.microsoft.com/office/drawing/2014/main" id="{0B2AC248-466D-DE82-0E72-B2611EBC03A4}"/>
              </a:ext>
            </a:extLst>
          </p:cNvPr>
          <p:cNvSpPr txBox="1">
            <a:spLocks noChangeArrowheads="1"/>
          </p:cNvSpPr>
          <p:nvPr/>
        </p:nvSpPr>
        <p:spPr bwMode="auto">
          <a:xfrm>
            <a:off x="2843213" y="4797425"/>
            <a:ext cx="4706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a:latin typeface="Arial" panose="020B0604020202020204" pitchFamily="34" charset="0"/>
              </a:rPr>
              <a:t>Constant load spring hanger</a:t>
            </a:r>
            <a:endParaRPr lang="en-US" altLang="en-US" sz="2800">
              <a:latin typeface="Arial" panose="020B0604020202020204" pitchFamily="34" charset="0"/>
            </a:endParaRPr>
          </a:p>
        </p:txBody>
      </p:sp>
      <p:sp>
        <p:nvSpPr>
          <p:cNvPr id="57348" name="Text Box 9">
            <a:extLst>
              <a:ext uri="{FF2B5EF4-FFF2-40B4-BE49-F238E27FC236}">
                <a16:creationId xmlns:a16="http://schemas.microsoft.com/office/drawing/2014/main" id="{E4369D92-30B4-F928-B59E-CFF5833A5B1B}"/>
              </a:ext>
            </a:extLst>
          </p:cNvPr>
          <p:cNvSpPr txBox="1">
            <a:spLocks noChangeArrowheads="1"/>
          </p:cNvSpPr>
          <p:nvPr/>
        </p:nvSpPr>
        <p:spPr bwMode="auto">
          <a:xfrm>
            <a:off x="1042988" y="476250"/>
            <a:ext cx="7059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b="1">
                <a:latin typeface="Arial" panose="020B0604020202020204" pitchFamily="34" charset="0"/>
              </a:rPr>
              <a:t>INTERMEDIATE COMPONENTS - ADJUSTABLE</a:t>
            </a:r>
            <a:endParaRPr lang="en-US" altLang="en-US" sz="2400" b="1">
              <a:latin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DA1F3D49-8F1E-F5FF-F24E-C55C431949C8}"/>
              </a:ext>
            </a:extLst>
          </p:cNvPr>
          <p:cNvSpPr>
            <a:spLocks noChangeArrowheads="1"/>
          </p:cNvSpPr>
          <p:nvPr/>
        </p:nvSpPr>
        <p:spPr bwMode="auto">
          <a:xfrm>
            <a:off x="755650" y="549275"/>
            <a:ext cx="80645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a:latin typeface="Arial" panose="020B0604020202020204" pitchFamily="34" charset="0"/>
              </a:rPr>
              <a:t>Constant hangers and constant supports are used for piping and related components where higher levels of vertical travel occur. </a:t>
            </a:r>
          </a:p>
          <a:p>
            <a:pPr eaLnBrk="1" hangingPunct="1">
              <a:spcBef>
                <a:spcPct val="0"/>
              </a:spcBef>
              <a:buClrTx/>
              <a:buSzTx/>
              <a:buFontTx/>
              <a:buNone/>
            </a:pPr>
            <a:r>
              <a:rPr lang="en-US" altLang="en-US" sz="2800">
                <a:latin typeface="Arial" panose="020B0604020202020204" pitchFamily="34" charset="0"/>
              </a:rPr>
              <a:t>Their job is to transfer the working load over the whole travel area while maintaining constancy, i.e., without any considerable deviations. </a:t>
            </a:r>
          </a:p>
        </p:txBody>
      </p:sp>
      <p:pic>
        <p:nvPicPr>
          <p:cNvPr id="58371" name="Picture 2" descr="C4-15 HD TS2">
            <a:extLst>
              <a:ext uri="{FF2B5EF4-FFF2-40B4-BE49-F238E27FC236}">
                <a16:creationId xmlns:a16="http://schemas.microsoft.com/office/drawing/2014/main" id="{3CEB2697-8DF8-E2D2-3FF3-42A1A9CE7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436938"/>
            <a:ext cx="4248150"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9">
            <a:extLst>
              <a:ext uri="{FF2B5EF4-FFF2-40B4-BE49-F238E27FC236}">
                <a16:creationId xmlns:a16="http://schemas.microsoft.com/office/drawing/2014/main" id="{F5EB0A00-228D-C40F-D099-93EEB95E4A1F}"/>
              </a:ext>
            </a:extLst>
          </p:cNvPr>
          <p:cNvSpPr txBox="1">
            <a:spLocks noChangeArrowheads="1"/>
          </p:cNvSpPr>
          <p:nvPr/>
        </p:nvSpPr>
        <p:spPr bwMode="auto">
          <a:xfrm>
            <a:off x="611188" y="333375"/>
            <a:ext cx="8218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1">
                <a:solidFill>
                  <a:srgbClr val="C00000"/>
                </a:solidFill>
                <a:latin typeface="Arial" panose="020B0604020202020204" pitchFamily="34" charset="0"/>
              </a:rPr>
              <a:t>INTERMEDIATE COMPONENTS - ADJUSTABLE</a:t>
            </a:r>
            <a:endParaRPr lang="en-US" altLang="en-US" sz="2800" b="1">
              <a:solidFill>
                <a:srgbClr val="C00000"/>
              </a:solidFill>
              <a:latin typeface="Arial" panose="020B0604020202020204" pitchFamily="34" charset="0"/>
            </a:endParaRPr>
          </a:p>
        </p:txBody>
      </p:sp>
      <p:sp>
        <p:nvSpPr>
          <p:cNvPr id="60419" name="TextBox 3">
            <a:extLst>
              <a:ext uri="{FF2B5EF4-FFF2-40B4-BE49-F238E27FC236}">
                <a16:creationId xmlns:a16="http://schemas.microsoft.com/office/drawing/2014/main" id="{E5AF8F6D-4F8C-7BB8-3689-A32EFEB1742E}"/>
              </a:ext>
            </a:extLst>
          </p:cNvPr>
          <p:cNvSpPr txBox="1">
            <a:spLocks noChangeArrowheads="1"/>
          </p:cNvSpPr>
          <p:nvPr/>
        </p:nvSpPr>
        <p:spPr bwMode="auto">
          <a:xfrm>
            <a:off x="539750" y="1412875"/>
            <a:ext cx="4897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1">
                <a:latin typeface="Arial" panose="020B0604020202020204" pitchFamily="34" charset="0"/>
              </a:rPr>
              <a:t>Variable load spring hanger</a:t>
            </a:r>
            <a:endParaRPr lang="en-US" altLang="en-US" sz="2800" b="1">
              <a:latin typeface="Arial" panose="020B0604020202020204" pitchFamily="34" charset="0"/>
            </a:endParaRPr>
          </a:p>
        </p:txBody>
      </p:sp>
      <p:pic>
        <p:nvPicPr>
          <p:cNvPr id="60420" name="Picture 4" descr="http://www.aaasupports.com/images/variable-spring01.jpg">
            <a:extLst>
              <a:ext uri="{FF2B5EF4-FFF2-40B4-BE49-F238E27FC236}">
                <a16:creationId xmlns:a16="http://schemas.microsoft.com/office/drawing/2014/main" id="{FC8D779B-2D27-A09F-592A-88FE2D5F2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1300"/>
            <a:ext cx="7135813"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descr="Variable Spring Hanger">
            <a:extLst>
              <a:ext uri="{FF2B5EF4-FFF2-40B4-BE49-F238E27FC236}">
                <a16:creationId xmlns:a16="http://schemas.microsoft.com/office/drawing/2014/main" id="{5442FBD8-5A06-8DD8-4FE5-7FE9ABB4E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692150"/>
            <a:ext cx="366236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DSCF0127">
            <a:extLst>
              <a:ext uri="{FF2B5EF4-FFF2-40B4-BE49-F238E27FC236}">
                <a16:creationId xmlns:a16="http://schemas.microsoft.com/office/drawing/2014/main" id="{8C866092-9AFC-4387-A914-C5C006FDE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_2016-02-19_135615.wmv">
            <a:hlinkClick r:id="" action="ppaction://media"/>
            <a:extLst>
              <a:ext uri="{FF2B5EF4-FFF2-40B4-BE49-F238E27FC236}">
                <a16:creationId xmlns:a16="http://schemas.microsoft.com/office/drawing/2014/main" id="{D0841596-CCDB-2079-0FC4-B4C381C66D53}"/>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07963" y="0"/>
            <a:ext cx="935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69BD8F44-789E-F4E5-6F3A-DE154E6BA497}"/>
              </a:ext>
            </a:extLst>
          </p:cNvPr>
          <p:cNvSpPr>
            <a:spLocks noChangeArrowheads="1"/>
          </p:cNvSpPr>
          <p:nvPr/>
        </p:nvSpPr>
        <p:spPr bwMode="auto">
          <a:xfrm>
            <a:off x="611188" y="1341438"/>
            <a:ext cx="76327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None/>
            </a:pPr>
            <a:r>
              <a:rPr lang="en-US" altLang="en-US" sz="2800" dirty="0">
                <a:latin typeface="Arial"/>
                <a:cs typeface="Arial"/>
              </a:rPr>
              <a:t>Variable support hangers are also used to support  pipes, that experience vertical movement. </a:t>
            </a:r>
            <a:endParaRPr lang="en-US" altLang="en-US" sz="2800">
              <a:latin typeface="Arial" panose="020B0604020202020204" pitchFamily="34" charset="0"/>
            </a:endParaRPr>
          </a:p>
          <a:p>
            <a:pPr eaLnBrk="1" hangingPunct="1">
              <a:spcBef>
                <a:spcPct val="0"/>
              </a:spcBef>
              <a:buClrTx/>
              <a:buSzTx/>
              <a:buFontTx/>
              <a:buNone/>
            </a:pPr>
            <a:r>
              <a:rPr lang="en-US" altLang="en-US" sz="2800" dirty="0">
                <a:latin typeface="Arial"/>
                <a:cs typeface="Arial"/>
              </a:rPr>
              <a:t>Unlike constant support hangers, the variable support hangers are used where the </a:t>
            </a:r>
            <a:r>
              <a:rPr lang="en-US" altLang="en-US" sz="2800" i="1" dirty="0">
                <a:latin typeface="Arial"/>
                <a:cs typeface="Arial"/>
              </a:rPr>
              <a:t>supporting</a:t>
            </a:r>
            <a:r>
              <a:rPr lang="en-US" altLang="en-US" sz="2800" dirty="0">
                <a:latin typeface="Arial"/>
                <a:cs typeface="Arial"/>
              </a:rPr>
              <a:t> </a:t>
            </a:r>
            <a:r>
              <a:rPr lang="en-US" altLang="en-US" sz="2800" i="1" dirty="0">
                <a:latin typeface="Arial"/>
                <a:cs typeface="Arial"/>
              </a:rPr>
              <a:t>components</a:t>
            </a:r>
            <a:r>
              <a:rPr lang="en-US" altLang="en-US" sz="2800" dirty="0">
                <a:latin typeface="Arial"/>
                <a:cs typeface="Arial"/>
              </a:rPr>
              <a:t> have the capability to withstand load variations of up to 25%.</a:t>
            </a:r>
          </a:p>
        </p:txBody>
      </p:sp>
      <p:sp>
        <p:nvSpPr>
          <p:cNvPr id="62467" name="TextBox 3">
            <a:extLst>
              <a:ext uri="{FF2B5EF4-FFF2-40B4-BE49-F238E27FC236}">
                <a16:creationId xmlns:a16="http://schemas.microsoft.com/office/drawing/2014/main" id="{32D40E65-D689-5E3C-B9AC-5EA2E83CA422}"/>
              </a:ext>
            </a:extLst>
          </p:cNvPr>
          <p:cNvSpPr txBox="1">
            <a:spLocks noChangeArrowheads="1"/>
          </p:cNvSpPr>
          <p:nvPr/>
        </p:nvSpPr>
        <p:spPr bwMode="auto">
          <a:xfrm>
            <a:off x="1979613" y="404813"/>
            <a:ext cx="48974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1">
                <a:latin typeface="Arial" panose="020B0604020202020204" pitchFamily="34" charset="0"/>
              </a:rPr>
              <a:t>Variable load spring hanger</a:t>
            </a:r>
            <a:endParaRPr lang="en-US" altLang="en-US" sz="2800" b="1">
              <a:latin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Pipe Clip For Steel Pipe">
            <a:extLst>
              <a:ext uri="{FF2B5EF4-FFF2-40B4-BE49-F238E27FC236}">
                <a16:creationId xmlns:a16="http://schemas.microsoft.com/office/drawing/2014/main" id="{C778B132-01F3-32E6-9863-53BC0A48BB1C}"/>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5203" r="6625"/>
          <a:stretch>
            <a:fillRect/>
          </a:stretch>
        </p:blipFill>
        <p:spPr bwMode="auto">
          <a:xfrm>
            <a:off x="250825" y="1989138"/>
            <a:ext cx="57245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6">
            <a:extLst>
              <a:ext uri="{FF2B5EF4-FFF2-40B4-BE49-F238E27FC236}">
                <a16:creationId xmlns:a16="http://schemas.microsoft.com/office/drawing/2014/main" id="{A616EA7B-C399-E90A-BA88-37CAE2090F39}"/>
              </a:ext>
            </a:extLst>
          </p:cNvPr>
          <p:cNvSpPr txBox="1">
            <a:spLocks noChangeArrowheads="1"/>
          </p:cNvSpPr>
          <p:nvPr/>
        </p:nvSpPr>
        <p:spPr bwMode="auto">
          <a:xfrm>
            <a:off x="1692275" y="333375"/>
            <a:ext cx="6165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1">
                <a:latin typeface="Arial" panose="020B0604020202020204" pitchFamily="34" charset="0"/>
              </a:rPr>
              <a:t>LOWER COMPONENTS - HOLDING</a:t>
            </a:r>
            <a:endParaRPr lang="en-US" altLang="en-US" sz="2800" b="1">
              <a:latin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a:extLst>
              <a:ext uri="{FF2B5EF4-FFF2-40B4-BE49-F238E27FC236}">
                <a16:creationId xmlns:a16="http://schemas.microsoft.com/office/drawing/2014/main" id="{583D1AC0-D77A-5E34-E5B1-06BEEAF0C846}"/>
              </a:ext>
            </a:extLst>
          </p:cNvPr>
          <p:cNvSpPr txBox="1">
            <a:spLocks noChangeArrowheads="1"/>
          </p:cNvSpPr>
          <p:nvPr/>
        </p:nvSpPr>
        <p:spPr bwMode="auto">
          <a:xfrm>
            <a:off x="2051050" y="260350"/>
            <a:ext cx="5260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b="1">
                <a:latin typeface="Arial" panose="020B0604020202020204" pitchFamily="34" charset="0"/>
              </a:rPr>
              <a:t>LOWER COMPONENTS - HOLDING</a:t>
            </a:r>
            <a:endParaRPr lang="en-US" altLang="en-US" sz="2400" b="1">
              <a:latin typeface="Arial" panose="020B0604020202020204" pitchFamily="34" charset="0"/>
            </a:endParaRPr>
          </a:p>
        </p:txBody>
      </p:sp>
      <p:pic>
        <p:nvPicPr>
          <p:cNvPr id="64515" name="Picture 6" descr="PC2 Clamp">
            <a:extLst>
              <a:ext uri="{FF2B5EF4-FFF2-40B4-BE49-F238E27FC236}">
                <a16:creationId xmlns:a16="http://schemas.microsoft.com/office/drawing/2014/main" id="{36AA13B1-D130-1E4B-3F1B-ECCDABD66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33600"/>
            <a:ext cx="2016125"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8" descr="Pipe Clamps">
            <a:extLst>
              <a:ext uri="{FF2B5EF4-FFF2-40B4-BE49-F238E27FC236}">
                <a16:creationId xmlns:a16="http://schemas.microsoft.com/office/drawing/2014/main" id="{C9B4A820-50DF-7CD8-314F-6D47B2AC9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638" y="2133600"/>
            <a:ext cx="2773362"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2" descr="MPSJ - Hangers and supports of energy pipes">
            <a:extLst>
              <a:ext uri="{FF2B5EF4-FFF2-40B4-BE49-F238E27FC236}">
                <a16:creationId xmlns:a16="http://schemas.microsoft.com/office/drawing/2014/main" id="{9313FE99-CB9C-24D5-A536-4B9D44C20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144713"/>
            <a:ext cx="4392612"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DSCF0130">
            <a:extLst>
              <a:ext uri="{FF2B5EF4-FFF2-40B4-BE49-F238E27FC236}">
                <a16:creationId xmlns:a16="http://schemas.microsoft.com/office/drawing/2014/main" id="{BEA939A0-E904-8150-1EB7-B8A8FEB33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descr="http://www.lisega.de/images/lisega/products/PG_3/dynamic_components.jpg">
            <a:extLst>
              <a:ext uri="{FF2B5EF4-FFF2-40B4-BE49-F238E27FC236}">
                <a16:creationId xmlns:a16="http://schemas.microsoft.com/office/drawing/2014/main" id="{41EA4D87-1159-47AC-DC7F-0F19DD701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310"/>
          <a:stretch>
            <a:fillRect/>
          </a:stretch>
        </p:blipFill>
        <p:spPr bwMode="auto">
          <a:xfrm>
            <a:off x="0" y="0"/>
            <a:ext cx="9205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1">
            <a:extLst>
              <a:ext uri="{FF2B5EF4-FFF2-40B4-BE49-F238E27FC236}">
                <a16:creationId xmlns:a16="http://schemas.microsoft.com/office/drawing/2014/main" id="{35D6CE93-10FF-0F0A-FDAF-F52365627AE5}"/>
              </a:ext>
            </a:extLst>
          </p:cNvPr>
          <p:cNvSpPr txBox="1">
            <a:spLocks noChangeArrowheads="1"/>
          </p:cNvSpPr>
          <p:nvPr/>
        </p:nvSpPr>
        <p:spPr bwMode="auto">
          <a:xfrm>
            <a:off x="1258888" y="2636838"/>
            <a:ext cx="6991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b="1">
                <a:latin typeface="Arial" panose="020B0604020202020204" pitchFamily="34" charset="0"/>
              </a:rPr>
              <a:t>Supporting pipework from beneath</a:t>
            </a:r>
            <a:endParaRPr lang="en-US" altLang="en-US" sz="3200" b="1">
              <a:latin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DSCF0133">
            <a:extLst>
              <a:ext uri="{FF2B5EF4-FFF2-40B4-BE49-F238E27FC236}">
                <a16:creationId xmlns:a16="http://schemas.microsoft.com/office/drawing/2014/main" id="{63C6737D-5213-8DCC-D95B-2CDADA4B9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3" t="4506" b="416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2">
            <a:extLst>
              <a:ext uri="{FF2B5EF4-FFF2-40B4-BE49-F238E27FC236}">
                <a16:creationId xmlns:a16="http://schemas.microsoft.com/office/drawing/2014/main" id="{6C3336DE-E6C9-8FAD-0A6F-D7D18724E6BA}"/>
              </a:ext>
            </a:extLst>
          </p:cNvPr>
          <p:cNvSpPr txBox="1">
            <a:spLocks noChangeArrowheads="1"/>
          </p:cNvSpPr>
          <p:nvPr/>
        </p:nvSpPr>
        <p:spPr bwMode="auto">
          <a:xfrm>
            <a:off x="3132138" y="404813"/>
            <a:ext cx="2517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600" b="1">
                <a:solidFill>
                  <a:srgbClr val="FF0000"/>
                </a:solidFill>
                <a:latin typeface="Arial" panose="020B0604020202020204" pitchFamily="34" charset="0"/>
              </a:rPr>
              <a:t>Pipe Skids</a:t>
            </a:r>
          </a:p>
        </p:txBody>
      </p:sp>
      <p:pic>
        <p:nvPicPr>
          <p:cNvPr id="69635" name="Picture 12" descr="Pipe Shoes">
            <a:extLst>
              <a:ext uri="{FF2B5EF4-FFF2-40B4-BE49-F238E27FC236}">
                <a16:creationId xmlns:a16="http://schemas.microsoft.com/office/drawing/2014/main" id="{6B166E41-4FA5-83EE-C484-9E44FF9C5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916113"/>
            <a:ext cx="3384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18" descr="Cryogenic Supports">
            <a:extLst>
              <a:ext uri="{FF2B5EF4-FFF2-40B4-BE49-F238E27FC236}">
                <a16:creationId xmlns:a16="http://schemas.microsoft.com/office/drawing/2014/main" id="{B59F2750-D56B-9995-A199-5F9FB53E3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908175"/>
            <a:ext cx="345757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pipe shoe with gusset fab">
            <a:extLst>
              <a:ext uri="{FF2B5EF4-FFF2-40B4-BE49-F238E27FC236}">
                <a16:creationId xmlns:a16="http://schemas.microsoft.com/office/drawing/2014/main" id="{09CEF0D6-FFF1-E52E-C64F-BE5C7BA35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2565400"/>
            <a:ext cx="432911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8" descr="pipe shoe with clamps and gusset">
            <a:extLst>
              <a:ext uri="{FF2B5EF4-FFF2-40B4-BE49-F238E27FC236}">
                <a16:creationId xmlns:a16="http://schemas.microsoft.com/office/drawing/2014/main" id="{A743B524-9ED4-7DB9-8BC5-0462726D8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650" y="4292600"/>
            <a:ext cx="504031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6" descr="pipe shoe split beam">
            <a:extLst>
              <a:ext uri="{FF2B5EF4-FFF2-40B4-BE49-F238E27FC236}">
                <a16:creationId xmlns:a16="http://schemas.microsoft.com/office/drawing/2014/main" id="{BC11913D-BD86-4A79-6608-7E75D0467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765175"/>
            <a:ext cx="357663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2">
            <a:extLst>
              <a:ext uri="{FF2B5EF4-FFF2-40B4-BE49-F238E27FC236}">
                <a16:creationId xmlns:a16="http://schemas.microsoft.com/office/drawing/2014/main" id="{ADE45318-9D6F-F4E4-1AC4-3A16C0F71CF4}"/>
              </a:ext>
            </a:extLst>
          </p:cNvPr>
          <p:cNvSpPr txBox="1">
            <a:spLocks noChangeArrowheads="1"/>
          </p:cNvSpPr>
          <p:nvPr/>
        </p:nvSpPr>
        <p:spPr bwMode="auto">
          <a:xfrm>
            <a:off x="900113" y="260350"/>
            <a:ext cx="2517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600" b="1">
                <a:solidFill>
                  <a:srgbClr val="FF0000"/>
                </a:solidFill>
                <a:latin typeface="Arial" panose="020B0604020202020204" pitchFamily="34" charset="0"/>
              </a:rPr>
              <a:t>Pipe Skids</a:t>
            </a:r>
          </a:p>
        </p:txBody>
      </p:sp>
      <p:pic>
        <p:nvPicPr>
          <p:cNvPr id="70662" name="Picture 7" descr="http://www.advancedthermal.net/images/Guide.jpg">
            <a:extLst>
              <a:ext uri="{FF2B5EF4-FFF2-40B4-BE49-F238E27FC236}">
                <a16:creationId xmlns:a16="http://schemas.microsoft.com/office/drawing/2014/main" id="{45638352-EDD7-FD02-8EF6-67C135FF8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8" y="2636838"/>
            <a:ext cx="3505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DSCF0129">
            <a:extLst>
              <a:ext uri="{FF2B5EF4-FFF2-40B4-BE49-F238E27FC236}">
                <a16:creationId xmlns:a16="http://schemas.microsoft.com/office/drawing/2014/main" id="{EBC6A2C7-14CE-8383-8178-658866129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a:extLst>
              <a:ext uri="{FF2B5EF4-FFF2-40B4-BE49-F238E27FC236}">
                <a16:creationId xmlns:a16="http://schemas.microsoft.com/office/drawing/2014/main" id="{F4A0D8C7-7D84-0F2C-2714-76C9224525FE}"/>
              </a:ext>
            </a:extLst>
          </p:cNvPr>
          <p:cNvSpPr txBox="1">
            <a:spLocks noChangeArrowheads="1"/>
          </p:cNvSpPr>
          <p:nvPr/>
        </p:nvSpPr>
        <p:spPr bwMode="auto">
          <a:xfrm>
            <a:off x="2051050" y="404813"/>
            <a:ext cx="5602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b="1">
                <a:latin typeface="Arial" panose="020B0604020202020204" pitchFamily="34" charset="0"/>
              </a:rPr>
              <a:t>SUPPORTS – HOLD FROM BENEATH</a:t>
            </a:r>
            <a:endParaRPr lang="en-US" altLang="en-US" sz="2400" b="1">
              <a:latin typeface="Arial" panose="020B0604020202020204" pitchFamily="34" charset="0"/>
            </a:endParaRPr>
          </a:p>
        </p:txBody>
      </p:sp>
      <p:pic>
        <p:nvPicPr>
          <p:cNvPr id="71683" name="Picture 2" descr="http://www.lisega.de/images/lisega/products/PG_5/stanchion_type_58.jpg">
            <a:extLst>
              <a:ext uri="{FF2B5EF4-FFF2-40B4-BE49-F238E27FC236}">
                <a16:creationId xmlns:a16="http://schemas.microsoft.com/office/drawing/2014/main" id="{6F85C85A-45F4-93ED-9351-F87503C0D808}"/>
              </a:ext>
            </a:extLst>
          </p:cNvPr>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1187450" y="1341438"/>
            <a:ext cx="2268538"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8" descr="F348 Adjustable Pedestal  Support">
            <a:extLst>
              <a:ext uri="{FF2B5EF4-FFF2-40B4-BE49-F238E27FC236}">
                <a16:creationId xmlns:a16="http://schemas.microsoft.com/office/drawing/2014/main" id="{D0855698-290A-8025-7269-58CBAAFFC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196975"/>
            <a:ext cx="3244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5">
            <a:extLst>
              <a:ext uri="{FF2B5EF4-FFF2-40B4-BE49-F238E27FC236}">
                <a16:creationId xmlns:a16="http://schemas.microsoft.com/office/drawing/2014/main" id="{C3ED7605-5BD5-8BE1-6775-AA0DEE122329}"/>
              </a:ext>
            </a:extLst>
          </p:cNvPr>
          <p:cNvSpPr txBox="1">
            <a:spLocks noChangeArrowheads="1"/>
          </p:cNvSpPr>
          <p:nvPr/>
        </p:nvSpPr>
        <p:spPr bwMode="auto">
          <a:xfrm>
            <a:off x="755650" y="5589588"/>
            <a:ext cx="3227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a:latin typeface="Arial" panose="020B0604020202020204" pitchFamily="34" charset="0"/>
              </a:rPr>
              <a:t>Welded elbow support</a:t>
            </a:r>
            <a:endParaRPr lang="en-US" altLang="en-US" sz="2400">
              <a:latin typeface="Arial" panose="020B0604020202020204" pitchFamily="34" charset="0"/>
            </a:endParaRPr>
          </a:p>
        </p:txBody>
      </p:sp>
      <p:sp>
        <p:nvSpPr>
          <p:cNvPr id="71686" name="TextBox 6">
            <a:extLst>
              <a:ext uri="{FF2B5EF4-FFF2-40B4-BE49-F238E27FC236}">
                <a16:creationId xmlns:a16="http://schemas.microsoft.com/office/drawing/2014/main" id="{F03A1941-A097-769D-CF64-75AE87062370}"/>
              </a:ext>
            </a:extLst>
          </p:cNvPr>
          <p:cNvSpPr txBox="1">
            <a:spLocks noChangeArrowheads="1"/>
          </p:cNvSpPr>
          <p:nvPr/>
        </p:nvSpPr>
        <p:spPr bwMode="auto">
          <a:xfrm>
            <a:off x="5867400" y="5661025"/>
            <a:ext cx="225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a:latin typeface="Arial" panose="020B0604020202020204" pitchFamily="34" charset="0"/>
              </a:rPr>
              <a:t>Saddle support</a:t>
            </a:r>
            <a:endParaRPr lang="en-US" altLang="en-US" sz="2400">
              <a:latin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1.bp.blogspot.com/-DVRAXg3unyU/UOBsiBk_gsI/AAAAAAAAANQ/GDdj4-xPRAY/s1600/ELASTIC+SUPPORT.png">
            <a:hlinkClick r:id="rId2"/>
            <a:extLst>
              <a:ext uri="{FF2B5EF4-FFF2-40B4-BE49-F238E27FC236}">
                <a16:creationId xmlns:a16="http://schemas.microsoft.com/office/drawing/2014/main" id="{120388B8-6CD0-F40E-E830-D70E26BAE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060575"/>
            <a:ext cx="755173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4.bp.blogspot.com/-R55YcQMx_4g/UOBsgqZoyxI/AAAAAAAAAM8/ERzSkwaYoro/s643/ELASTIC+SUPPORT+VARIABLE.png">
            <a:extLst>
              <a:ext uri="{FF2B5EF4-FFF2-40B4-BE49-F238E27FC236}">
                <a16:creationId xmlns:a16="http://schemas.microsoft.com/office/drawing/2014/main" id="{537E7740-E1EB-6F6C-5B56-C18C38283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44675"/>
            <a:ext cx="79883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descr="http://www.lisega.de/images/lisega/products/PG_2/spring_support_type_29.jpg">
            <a:extLst>
              <a:ext uri="{FF2B5EF4-FFF2-40B4-BE49-F238E27FC236}">
                <a16:creationId xmlns:a16="http://schemas.microsoft.com/office/drawing/2014/main" id="{5F5F3C8B-C27B-FD5F-6088-E6E624BFE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916113"/>
            <a:ext cx="20669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8" descr="http://www.lisega.de/images/lisega/products/PG_2/spring_support_type_28.jpg">
            <a:extLst>
              <a:ext uri="{FF2B5EF4-FFF2-40B4-BE49-F238E27FC236}">
                <a16:creationId xmlns:a16="http://schemas.microsoft.com/office/drawing/2014/main" id="{25BD16CE-6521-436D-E1E5-3F93400F7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163" y="2133600"/>
            <a:ext cx="413543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3">
            <a:extLst>
              <a:ext uri="{FF2B5EF4-FFF2-40B4-BE49-F238E27FC236}">
                <a16:creationId xmlns:a16="http://schemas.microsoft.com/office/drawing/2014/main" id="{60283A5B-CB0D-48A2-8980-A36E20CF40F1}"/>
              </a:ext>
            </a:extLst>
          </p:cNvPr>
          <p:cNvSpPr txBox="1">
            <a:spLocks noChangeArrowheads="1"/>
          </p:cNvSpPr>
          <p:nvPr/>
        </p:nvSpPr>
        <p:spPr bwMode="auto">
          <a:xfrm>
            <a:off x="1547813" y="549275"/>
            <a:ext cx="6418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600" b="1">
                <a:solidFill>
                  <a:srgbClr val="FF0000"/>
                </a:solidFill>
                <a:latin typeface="Arial" panose="020B0604020202020204" pitchFamily="34" charset="0"/>
              </a:rPr>
              <a:t>Variable load spring support</a:t>
            </a:r>
            <a:endParaRPr lang="en-US" altLang="en-US" sz="3600" b="1">
              <a:solidFill>
                <a:srgbClr val="FF0000"/>
              </a:solidFill>
              <a:latin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qps.co.uk/image.php?id=29&amp;width=980&amp;height=372">
            <a:extLst>
              <a:ext uri="{FF2B5EF4-FFF2-40B4-BE49-F238E27FC236}">
                <a16:creationId xmlns:a16="http://schemas.microsoft.com/office/drawing/2014/main" id="{8D594405-8FE2-C49B-4573-CF65AFE8A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244" r="25150"/>
          <a:stretch>
            <a:fillRect/>
          </a:stretch>
        </p:blipFill>
        <p:spPr bwMode="auto">
          <a:xfrm>
            <a:off x="-180975" y="0"/>
            <a:ext cx="932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4">
            <a:extLst>
              <a:ext uri="{FF2B5EF4-FFF2-40B4-BE49-F238E27FC236}">
                <a16:creationId xmlns:a16="http://schemas.microsoft.com/office/drawing/2014/main" id="{7954D95F-C1C8-3981-7212-9C32ADD578FA}"/>
              </a:ext>
            </a:extLst>
          </p:cNvPr>
          <p:cNvSpPr txBox="1">
            <a:spLocks noChangeArrowheads="1"/>
          </p:cNvSpPr>
          <p:nvPr/>
        </p:nvSpPr>
        <p:spPr bwMode="auto">
          <a:xfrm>
            <a:off x="379413" y="260350"/>
            <a:ext cx="87645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b="1">
                <a:solidFill>
                  <a:srgbClr val="FFFF00"/>
                </a:solidFill>
                <a:latin typeface="Arial" panose="020B0604020202020204" pitchFamily="34" charset="0"/>
              </a:rPr>
              <a:t>Adjustable to suit compressive pipe loading</a:t>
            </a:r>
            <a:endParaRPr lang="en-US" altLang="en-US" sz="3200" b="1">
              <a:solidFill>
                <a:srgbClr val="FFFF00"/>
              </a:solidFill>
              <a:latin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VBMCS Constant Effort Support">
            <a:extLst>
              <a:ext uri="{FF2B5EF4-FFF2-40B4-BE49-F238E27FC236}">
                <a16:creationId xmlns:a16="http://schemas.microsoft.com/office/drawing/2014/main" id="{66D3D043-F85F-1B6F-4856-CE137377B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481"/>
          <a:stretch>
            <a:fillRect/>
          </a:stretch>
        </p:blipFill>
        <p:spPr bwMode="auto">
          <a:xfrm>
            <a:off x="1835150" y="0"/>
            <a:ext cx="6007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3">
            <a:extLst>
              <a:ext uri="{FF2B5EF4-FFF2-40B4-BE49-F238E27FC236}">
                <a16:creationId xmlns:a16="http://schemas.microsoft.com/office/drawing/2014/main" id="{417F9565-34C0-E659-73C5-264336720371}"/>
              </a:ext>
            </a:extLst>
          </p:cNvPr>
          <p:cNvSpPr txBox="1">
            <a:spLocks noChangeArrowheads="1"/>
          </p:cNvSpPr>
          <p:nvPr/>
        </p:nvSpPr>
        <p:spPr bwMode="auto">
          <a:xfrm>
            <a:off x="1763713" y="260350"/>
            <a:ext cx="6032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b="1">
                <a:solidFill>
                  <a:srgbClr val="C00000"/>
                </a:solidFill>
                <a:latin typeface="Arial" panose="020B0604020202020204" pitchFamily="34" charset="0"/>
              </a:rPr>
              <a:t>Constant  load spring support</a:t>
            </a:r>
            <a:endParaRPr lang="en-US" altLang="en-US" sz="3200" b="1">
              <a:solidFill>
                <a:srgbClr val="C00000"/>
              </a:solidFill>
              <a:latin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a:extLst>
              <a:ext uri="{FF2B5EF4-FFF2-40B4-BE49-F238E27FC236}">
                <a16:creationId xmlns:a16="http://schemas.microsoft.com/office/drawing/2014/main" id="{50400F05-4FEB-8D6C-0B0E-D8C4C080F9F9}"/>
              </a:ext>
            </a:extLst>
          </p:cNvPr>
          <p:cNvSpPr>
            <a:spLocks noChangeArrowheads="1"/>
          </p:cNvSpPr>
          <p:nvPr/>
        </p:nvSpPr>
        <p:spPr bwMode="auto">
          <a:xfrm>
            <a:off x="3276600" y="2205038"/>
            <a:ext cx="1439863"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Arial" panose="020B0604020202020204" pitchFamily="34" charset="0"/>
            </a:endParaRPr>
          </a:p>
        </p:txBody>
      </p:sp>
      <p:pic>
        <p:nvPicPr>
          <p:cNvPr id="77827" name="Picture 6" descr="F357 Pipe Roller &amp; Adjustable Stand">
            <a:extLst>
              <a:ext uri="{FF2B5EF4-FFF2-40B4-BE49-F238E27FC236}">
                <a16:creationId xmlns:a16="http://schemas.microsoft.com/office/drawing/2014/main" id="{051B4A8F-F256-862A-8882-EC7391EBA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3744912"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F360 Pipe Roller &amp; Stand">
            <a:extLst>
              <a:ext uri="{FF2B5EF4-FFF2-40B4-BE49-F238E27FC236}">
                <a16:creationId xmlns:a16="http://schemas.microsoft.com/office/drawing/2014/main" id="{80AC7CF6-8EF2-F573-7A8C-8DC031DC6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557338"/>
            <a:ext cx="31416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5">
            <a:extLst>
              <a:ext uri="{FF2B5EF4-FFF2-40B4-BE49-F238E27FC236}">
                <a16:creationId xmlns:a16="http://schemas.microsoft.com/office/drawing/2014/main" id="{C6A84027-983F-D6B4-5820-B0CB772A2BB0}"/>
              </a:ext>
            </a:extLst>
          </p:cNvPr>
          <p:cNvSpPr txBox="1">
            <a:spLocks noChangeArrowheads="1"/>
          </p:cNvSpPr>
          <p:nvPr/>
        </p:nvSpPr>
        <p:spPr bwMode="auto">
          <a:xfrm>
            <a:off x="2411413" y="260350"/>
            <a:ext cx="4657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1">
                <a:solidFill>
                  <a:srgbClr val="C00000"/>
                </a:solidFill>
                <a:latin typeface="Arial" panose="020B0604020202020204" pitchFamily="34" charset="0"/>
              </a:rPr>
              <a:t>Support rollers and chairs</a:t>
            </a:r>
          </a:p>
        </p:txBody>
      </p:sp>
      <p:pic>
        <p:nvPicPr>
          <p:cNvPr id="77830" name="Picture 4" descr="2711320214">
            <a:extLst>
              <a:ext uri="{FF2B5EF4-FFF2-40B4-BE49-F238E27FC236}">
                <a16:creationId xmlns:a16="http://schemas.microsoft.com/office/drawing/2014/main" id="{6BC16A05-7450-A90F-088B-1C962A6AB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950" t="46136" r="23228"/>
          <a:stretch>
            <a:fillRect/>
          </a:stretch>
        </p:blipFill>
        <p:spPr bwMode="auto">
          <a:xfrm>
            <a:off x="2987675" y="3875088"/>
            <a:ext cx="295275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4" descr="Ancillaries">
            <a:extLst>
              <a:ext uri="{FF2B5EF4-FFF2-40B4-BE49-F238E27FC236}">
                <a16:creationId xmlns:a16="http://schemas.microsoft.com/office/drawing/2014/main" id="{F86FD2D9-08F1-F0AE-C5CC-86C4C0F72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565400"/>
            <a:ext cx="28797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14" descr="Ancillaries">
            <a:extLst>
              <a:ext uri="{FF2B5EF4-FFF2-40B4-BE49-F238E27FC236}">
                <a16:creationId xmlns:a16="http://schemas.microsoft.com/office/drawing/2014/main" id="{56AD5121-E33B-1ABD-B4B7-8C74F514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227416">
            <a:off x="5272881" y="2448719"/>
            <a:ext cx="326866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6" descr="F311 U-Bolt Grip Type">
            <a:extLst>
              <a:ext uri="{FF2B5EF4-FFF2-40B4-BE49-F238E27FC236}">
                <a16:creationId xmlns:a16="http://schemas.microsoft.com/office/drawing/2014/main" id="{BCDB3A57-7D01-2F63-84AB-0CAC1D048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549275"/>
            <a:ext cx="16383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5">
            <a:extLst>
              <a:ext uri="{FF2B5EF4-FFF2-40B4-BE49-F238E27FC236}">
                <a16:creationId xmlns:a16="http://schemas.microsoft.com/office/drawing/2014/main" id="{D8E65E8C-537E-08E9-A979-FB60D74D75C5}"/>
              </a:ext>
            </a:extLst>
          </p:cNvPr>
          <p:cNvSpPr txBox="1">
            <a:spLocks noChangeArrowheads="1"/>
          </p:cNvSpPr>
          <p:nvPr/>
        </p:nvSpPr>
        <p:spPr bwMode="auto">
          <a:xfrm>
            <a:off x="5148263" y="908050"/>
            <a:ext cx="124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b="1">
                <a:latin typeface="Arial" panose="020B0604020202020204" pitchFamily="34" charset="0"/>
              </a:rPr>
              <a:t>U-bolts</a:t>
            </a:r>
            <a:endParaRPr lang="en-US" altLang="en-US" sz="2400" b="1">
              <a:latin typeface="Arial" panose="020B0604020202020204" pitchFamily="34" charset="0"/>
            </a:endParaRPr>
          </a:p>
        </p:txBody>
      </p:sp>
      <p:sp>
        <p:nvSpPr>
          <p:cNvPr id="78854" name="TextBox 6">
            <a:extLst>
              <a:ext uri="{FF2B5EF4-FFF2-40B4-BE49-F238E27FC236}">
                <a16:creationId xmlns:a16="http://schemas.microsoft.com/office/drawing/2014/main" id="{376AA0C0-5983-7410-40F1-68741AD8ACCC}"/>
              </a:ext>
            </a:extLst>
          </p:cNvPr>
          <p:cNvSpPr txBox="1">
            <a:spLocks noChangeArrowheads="1"/>
          </p:cNvSpPr>
          <p:nvPr/>
        </p:nvSpPr>
        <p:spPr bwMode="auto">
          <a:xfrm>
            <a:off x="468313" y="5445125"/>
            <a:ext cx="3741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000" b="1">
                <a:latin typeface="Arial" panose="020B0604020202020204" pitchFamily="34" charset="0"/>
              </a:rPr>
              <a:t>U-bolt, horizontal fix or guide</a:t>
            </a:r>
            <a:endParaRPr lang="en-US" altLang="en-US" sz="2000" b="1">
              <a:latin typeface="Arial" panose="020B0604020202020204" pitchFamily="34" charset="0"/>
            </a:endParaRPr>
          </a:p>
        </p:txBody>
      </p:sp>
      <p:sp>
        <p:nvSpPr>
          <p:cNvPr id="78855" name="TextBox 8">
            <a:extLst>
              <a:ext uri="{FF2B5EF4-FFF2-40B4-BE49-F238E27FC236}">
                <a16:creationId xmlns:a16="http://schemas.microsoft.com/office/drawing/2014/main" id="{6D78D67C-A637-FF81-6566-84E0784A34EF}"/>
              </a:ext>
            </a:extLst>
          </p:cNvPr>
          <p:cNvSpPr txBox="1">
            <a:spLocks noChangeArrowheads="1"/>
          </p:cNvSpPr>
          <p:nvPr/>
        </p:nvSpPr>
        <p:spPr bwMode="auto">
          <a:xfrm>
            <a:off x="4932363" y="5589588"/>
            <a:ext cx="341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000" b="1">
                <a:latin typeface="Arial" panose="020B0604020202020204" pitchFamily="34" charset="0"/>
              </a:rPr>
              <a:t>U-bolt, vertical fix or guide</a:t>
            </a:r>
            <a:endParaRPr lang="en-US" altLang="en-US" sz="2000" b="1">
              <a:latin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multiple-support-for-horozo">
            <a:extLst>
              <a:ext uri="{FF2B5EF4-FFF2-40B4-BE49-F238E27FC236}">
                <a16:creationId xmlns:a16="http://schemas.microsoft.com/office/drawing/2014/main" id="{DEB97272-148D-51D6-7A13-EE69610360A7}"/>
              </a:ext>
            </a:extLst>
          </p:cNvPr>
          <p:cNvPicPr>
            <a:picLocks noChangeAspect="1" noChangeArrowheads="1"/>
          </p:cNvPicPr>
          <p:nvPr/>
        </p:nvPicPr>
        <p:blipFill>
          <a:blip r:embed="rId2">
            <a:lum bright="-2000" contrast="32000"/>
            <a:extLst>
              <a:ext uri="{28A0092B-C50C-407E-A947-70E740481C1C}">
                <a14:useLocalDpi xmlns:a14="http://schemas.microsoft.com/office/drawing/2010/main" val="0"/>
              </a:ext>
            </a:extLst>
          </a:blip>
          <a:srcRect/>
          <a:stretch>
            <a:fillRect/>
          </a:stretch>
        </p:blipFill>
        <p:spPr bwMode="auto">
          <a:xfrm>
            <a:off x="1331913" y="549275"/>
            <a:ext cx="469423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6">
            <a:extLst>
              <a:ext uri="{FF2B5EF4-FFF2-40B4-BE49-F238E27FC236}">
                <a16:creationId xmlns:a16="http://schemas.microsoft.com/office/drawing/2014/main" id="{3354C5B3-5E10-E6B1-29BC-938AD0FF5928}"/>
              </a:ext>
            </a:extLst>
          </p:cNvPr>
          <p:cNvSpPr txBox="1">
            <a:spLocks noChangeArrowheads="1"/>
          </p:cNvSpPr>
          <p:nvPr/>
        </p:nvSpPr>
        <p:spPr bwMode="auto">
          <a:xfrm>
            <a:off x="900113" y="333375"/>
            <a:ext cx="3295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1">
                <a:solidFill>
                  <a:srgbClr val="C00000"/>
                </a:solidFill>
                <a:latin typeface="Arial" panose="020B0604020202020204" pitchFamily="34" charset="0"/>
              </a:rPr>
              <a:t>SUPPORT FRAME</a:t>
            </a:r>
            <a:endParaRPr lang="en-US" altLang="en-US" sz="2800" b="1">
              <a:solidFill>
                <a:srgbClr val="C00000"/>
              </a:solidFill>
              <a:latin typeface="Arial" panose="020B0604020202020204" pitchFamily="34" charset="0"/>
            </a:endParaRPr>
          </a:p>
        </p:txBody>
      </p:sp>
      <p:pic>
        <p:nvPicPr>
          <p:cNvPr id="79876" name="Picture 14" descr="Ancillaries">
            <a:extLst>
              <a:ext uri="{FF2B5EF4-FFF2-40B4-BE49-F238E27FC236}">
                <a16:creationId xmlns:a16="http://schemas.microsoft.com/office/drawing/2014/main" id="{F90038CA-8550-BC19-6AD3-74C49AA73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852738"/>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brackets3">
            <a:extLst>
              <a:ext uri="{FF2B5EF4-FFF2-40B4-BE49-F238E27FC236}">
                <a16:creationId xmlns:a16="http://schemas.microsoft.com/office/drawing/2014/main" id="{47A247C9-909A-8181-CE68-A705B8233FA4}"/>
              </a:ext>
            </a:extLst>
          </p:cNvPr>
          <p:cNvPicPr>
            <a:picLocks noChangeAspect="1" noChangeArrowheads="1"/>
          </p:cNvPicPr>
          <p:nvPr/>
        </p:nvPicPr>
        <p:blipFill>
          <a:blip r:embed="rId2">
            <a:lum bright="-6000" contrast="42000"/>
            <a:extLst>
              <a:ext uri="{28A0092B-C50C-407E-A947-70E740481C1C}">
                <a14:useLocalDpi xmlns:a14="http://schemas.microsoft.com/office/drawing/2010/main" val="0"/>
              </a:ext>
            </a:extLst>
          </a:blip>
          <a:srcRect/>
          <a:stretch>
            <a:fillRect/>
          </a:stretch>
        </p:blipFill>
        <p:spPr bwMode="auto">
          <a:xfrm>
            <a:off x="539750" y="549275"/>
            <a:ext cx="24399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7" descr="brackets4-">
            <a:extLst>
              <a:ext uri="{FF2B5EF4-FFF2-40B4-BE49-F238E27FC236}">
                <a16:creationId xmlns:a16="http://schemas.microsoft.com/office/drawing/2014/main" id="{DE909CEC-0E4B-302F-2713-79A4D11093F5}"/>
              </a:ext>
            </a:extLst>
          </p:cNvPr>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539750" y="3429000"/>
            <a:ext cx="29527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9" descr="brackets2">
            <a:extLst>
              <a:ext uri="{FF2B5EF4-FFF2-40B4-BE49-F238E27FC236}">
                <a16:creationId xmlns:a16="http://schemas.microsoft.com/office/drawing/2014/main" id="{D54F283D-080A-51B4-1468-FEE72B30F58F}"/>
              </a:ext>
            </a:extLst>
          </p:cNvPr>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a:stretch>
            <a:fillRect/>
          </a:stretch>
        </p:blipFill>
        <p:spPr bwMode="auto">
          <a:xfrm>
            <a:off x="5148263" y="692150"/>
            <a:ext cx="25463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1" descr="brackets1">
            <a:extLst>
              <a:ext uri="{FF2B5EF4-FFF2-40B4-BE49-F238E27FC236}">
                <a16:creationId xmlns:a16="http://schemas.microsoft.com/office/drawing/2014/main" id="{212DF4CE-E405-B1A6-EAEF-CDE49661F760}"/>
              </a:ext>
            </a:extLst>
          </p:cNvPr>
          <p:cNvPicPr>
            <a:picLocks noChangeAspect="1" noChangeArrowheads="1"/>
          </p:cNvPicPr>
          <p:nvPr/>
        </p:nvPicPr>
        <p:blipFill>
          <a:blip r:embed="rId5">
            <a:lum bright="-12000" contrast="30000"/>
            <a:extLst>
              <a:ext uri="{28A0092B-C50C-407E-A947-70E740481C1C}">
                <a14:useLocalDpi xmlns:a14="http://schemas.microsoft.com/office/drawing/2010/main" val="0"/>
              </a:ext>
            </a:extLst>
          </a:blip>
          <a:srcRect/>
          <a:stretch>
            <a:fillRect/>
          </a:stretch>
        </p:blipFill>
        <p:spPr bwMode="auto">
          <a:xfrm>
            <a:off x="5076825" y="3429000"/>
            <a:ext cx="26828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Box 5">
            <a:extLst>
              <a:ext uri="{FF2B5EF4-FFF2-40B4-BE49-F238E27FC236}">
                <a16:creationId xmlns:a16="http://schemas.microsoft.com/office/drawing/2014/main" id="{94FB1332-D982-A651-DE49-A95763E003DA}"/>
              </a:ext>
            </a:extLst>
          </p:cNvPr>
          <p:cNvSpPr txBox="1">
            <a:spLocks noChangeArrowheads="1"/>
          </p:cNvSpPr>
          <p:nvPr/>
        </p:nvSpPr>
        <p:spPr bwMode="auto">
          <a:xfrm>
            <a:off x="2987675" y="333375"/>
            <a:ext cx="23574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b="1">
                <a:latin typeface="Arial" panose="020B0604020202020204" pitchFamily="34" charset="0"/>
              </a:rPr>
              <a:t>CANTILEVERS</a:t>
            </a:r>
            <a:endParaRPr lang="en-US" altLang="en-US" sz="2400" b="1">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DSCF0132">
            <a:extLst>
              <a:ext uri="{FF2B5EF4-FFF2-40B4-BE49-F238E27FC236}">
                <a16:creationId xmlns:a16="http://schemas.microsoft.com/office/drawing/2014/main" id="{57CBB89F-62AA-9247-9743-DC8B16A75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generalsafetyservices.com/wp-content/uploads/2012/11/Pipe-Supports3.jpg">
            <a:extLst>
              <a:ext uri="{FF2B5EF4-FFF2-40B4-BE49-F238E27FC236}">
                <a16:creationId xmlns:a16="http://schemas.microsoft.com/office/drawing/2014/main" id="{D6AE181A-FFF3-8691-1B27-2615F5572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61" t="6950" b="4851"/>
          <a:stretch>
            <a:fillRect/>
          </a:stretch>
        </p:blipFill>
        <p:spPr bwMode="auto">
          <a:xfrm>
            <a:off x="-180975" y="0"/>
            <a:ext cx="932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1">
            <a:extLst>
              <a:ext uri="{FF2B5EF4-FFF2-40B4-BE49-F238E27FC236}">
                <a16:creationId xmlns:a16="http://schemas.microsoft.com/office/drawing/2014/main" id="{62514C4F-6906-D44C-60B2-897E1625BF45}"/>
              </a:ext>
            </a:extLst>
          </p:cNvPr>
          <p:cNvSpPr txBox="1">
            <a:spLocks noChangeArrowheads="1"/>
          </p:cNvSpPr>
          <p:nvPr/>
        </p:nvSpPr>
        <p:spPr bwMode="auto">
          <a:xfrm>
            <a:off x="2339975" y="404813"/>
            <a:ext cx="4670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b="1">
                <a:solidFill>
                  <a:srgbClr val="C00000"/>
                </a:solidFill>
                <a:latin typeface="Arial" panose="020B0604020202020204" pitchFamily="34" charset="0"/>
              </a:rPr>
              <a:t>Pipe racks and bridges</a:t>
            </a:r>
            <a:endParaRPr lang="en-US" altLang="en-US" sz="3200" b="1">
              <a:solidFill>
                <a:srgbClr val="C00000"/>
              </a:solidFill>
              <a:latin typeface="Arial" panose="020B0604020202020204" pitchFamily="34" charset="0"/>
            </a:endParaRPr>
          </a:p>
        </p:txBody>
      </p:sp>
      <p:pic>
        <p:nvPicPr>
          <p:cNvPr id="82947" name="Picture 2" descr="Pipe Bridge">
            <a:extLst>
              <a:ext uri="{FF2B5EF4-FFF2-40B4-BE49-F238E27FC236}">
                <a16:creationId xmlns:a16="http://schemas.microsoft.com/office/drawing/2014/main" id="{457452F5-7DE5-380E-1037-D37CF8CB4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21702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strutturista.com/wp-content/uploads/2014/09/Pipe-rack-Onorio-Francesco-Salvatore.jpg">
            <a:extLst>
              <a:ext uri="{FF2B5EF4-FFF2-40B4-BE49-F238E27FC236}">
                <a16:creationId xmlns:a16="http://schemas.microsoft.com/office/drawing/2014/main" id="{EC0C3650-5EFF-7445-0B4D-7D76B49C5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2">
            <a:extLst>
              <a:ext uri="{FF2B5EF4-FFF2-40B4-BE49-F238E27FC236}">
                <a16:creationId xmlns:a16="http://schemas.microsoft.com/office/drawing/2014/main" id="{579A4512-D0C3-B2C7-4D61-576BC2F2D6E1}"/>
              </a:ext>
            </a:extLst>
          </p:cNvPr>
          <p:cNvSpPr txBox="1">
            <a:spLocks noChangeArrowheads="1"/>
          </p:cNvSpPr>
          <p:nvPr/>
        </p:nvSpPr>
        <p:spPr bwMode="auto">
          <a:xfrm>
            <a:off x="2051050" y="333375"/>
            <a:ext cx="5241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b="1">
                <a:latin typeface="Arial" panose="020B0604020202020204" pitchFamily="34" charset="0"/>
              </a:rPr>
              <a:t>Pipe rack support frames</a:t>
            </a:r>
            <a:endParaRPr lang="en-US" altLang="en-US" sz="3200" b="1">
              <a:latin typeface="Arial" panose="020B0604020202020204" pitchFamily="34" charset="0"/>
            </a:endParaRPr>
          </a:p>
        </p:txBody>
      </p:sp>
      <p:pic>
        <p:nvPicPr>
          <p:cNvPr id="84995" name="Picture 4" descr="083 Roof Top Blox 2-Tier Bridge Piping Rack">
            <a:extLst>
              <a:ext uri="{FF2B5EF4-FFF2-40B4-BE49-F238E27FC236}">
                <a16:creationId xmlns:a16="http://schemas.microsoft.com/office/drawing/2014/main" id="{8DA16DB1-CD67-86D9-BA9D-5676D4E065CF}"/>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90538" y="903288"/>
            <a:ext cx="7897812"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www.lescurecompany.com/assets/Project_Art_for_Quinn/Genentech%20Catwalk/_resampled/SetWidth700-IMG_1454.JPG">
            <a:extLst>
              <a:ext uri="{FF2B5EF4-FFF2-40B4-BE49-F238E27FC236}">
                <a16:creationId xmlns:a16="http://schemas.microsoft.com/office/drawing/2014/main" id="{6428A4AC-FEB2-7562-E9B6-0B961AE5B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DSCF0134">
            <a:extLst>
              <a:ext uri="{FF2B5EF4-FFF2-40B4-BE49-F238E27FC236}">
                <a16:creationId xmlns:a16="http://schemas.microsoft.com/office/drawing/2014/main" id="{4445257F-0442-75FD-A935-ED35733CE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D0B484-D501-83F5-EF25-AF86FA219E09}"/>
              </a:ext>
            </a:extLst>
          </p:cNvPr>
          <p:cNvSpPr>
            <a:spLocks noChangeArrowheads="1"/>
          </p:cNvSpPr>
          <p:nvPr/>
        </p:nvSpPr>
        <p:spPr bwMode="auto">
          <a:xfrm>
            <a:off x="1547813" y="1052513"/>
            <a:ext cx="60483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a:latin typeface="Arial Rounded MT Bold" panose="020F0704030504030204" pitchFamily="34" charset="0"/>
              </a:rPr>
              <a:t>Supports should be of ample strength to carry the most severe load combination:-</a:t>
            </a:r>
          </a:p>
        </p:txBody>
      </p:sp>
      <p:sp>
        <p:nvSpPr>
          <p:cNvPr id="3" name="Rectangle 2">
            <a:extLst>
              <a:ext uri="{FF2B5EF4-FFF2-40B4-BE49-F238E27FC236}">
                <a16:creationId xmlns:a16="http://schemas.microsoft.com/office/drawing/2014/main" id="{197BF9CD-3EF4-0A16-94FC-9758438041E8}"/>
              </a:ext>
            </a:extLst>
          </p:cNvPr>
          <p:cNvSpPr>
            <a:spLocks noChangeArrowheads="1"/>
          </p:cNvSpPr>
          <p:nvPr/>
        </p:nvSpPr>
        <p:spPr bwMode="auto">
          <a:xfrm>
            <a:off x="1187450" y="3644900"/>
            <a:ext cx="66976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 typeface="Arial" panose="020B0604020202020204" pitchFamily="34" charset="0"/>
              <a:buChar char="•"/>
            </a:pPr>
            <a:r>
              <a:rPr lang="en-GB" altLang="en-US" sz="2800">
                <a:latin typeface="Arial Rounded MT Bold" panose="020F0704030504030204" pitchFamily="34" charset="0"/>
              </a:rPr>
              <a:t>    Weight of pipe, fittings, valves etc.</a:t>
            </a:r>
          </a:p>
          <a:p>
            <a:pPr eaLnBrk="1" hangingPunct="1">
              <a:spcBef>
                <a:spcPct val="0"/>
              </a:spcBef>
              <a:buClrTx/>
              <a:buSzTx/>
              <a:buFont typeface="Arial" panose="020B0604020202020204" pitchFamily="34" charset="0"/>
              <a:buChar char="•"/>
            </a:pPr>
            <a:endParaRPr lang="en-US" altLang="en-US" sz="28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800">
                <a:latin typeface="Arial Rounded MT Bold" panose="020F0704030504030204" pitchFamily="34" charset="0"/>
              </a:rPr>
              <a:t>    Weight of operating or test fluid </a:t>
            </a:r>
          </a:p>
          <a:p>
            <a:pPr eaLnBrk="1" hangingPunct="1">
              <a:spcBef>
                <a:spcPct val="0"/>
              </a:spcBef>
              <a:buClrTx/>
              <a:buSzTx/>
              <a:buFontTx/>
              <a:buNone/>
            </a:pPr>
            <a:r>
              <a:rPr lang="en-GB" altLang="en-US" sz="2800">
                <a:latin typeface="Arial Rounded MT Bold" panose="020F0704030504030204" pitchFamily="34" charset="0"/>
              </a:rPr>
              <a:t>     whichever the greater.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a:extLst>
              <a:ext uri="{FF2B5EF4-FFF2-40B4-BE49-F238E27FC236}">
                <a16:creationId xmlns:a16="http://schemas.microsoft.com/office/drawing/2014/main" id="{C293CE90-2710-BF4E-C004-FB00049DA0A1}"/>
              </a:ext>
            </a:extLst>
          </p:cNvPr>
          <p:cNvSpPr>
            <a:spLocks noChangeArrowheads="1"/>
          </p:cNvSpPr>
          <p:nvPr/>
        </p:nvSpPr>
        <p:spPr bwMode="auto">
          <a:xfrm>
            <a:off x="611188" y="846138"/>
            <a:ext cx="8532812"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8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Weight of insulation.(wet)</a:t>
            </a: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Weight of pipe support components.</a:t>
            </a: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Expansion and contraction loads.</a:t>
            </a: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Reaction from line discharging to atmosphere.</a:t>
            </a: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Wind, snow and ice loads.</a:t>
            </a: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Any other forces. (people climbing)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68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682">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682">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682">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68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extLst>
              <a:ext uri="{FF2B5EF4-FFF2-40B4-BE49-F238E27FC236}">
                <a16:creationId xmlns:a16="http://schemas.microsoft.com/office/drawing/2014/main" id="{5BE2E9E0-B1FA-7114-69FA-03C0D2B7E7C1}"/>
              </a:ext>
            </a:extLst>
          </p:cNvPr>
          <p:cNvSpPr>
            <a:spLocks noChangeArrowheads="1"/>
          </p:cNvSpPr>
          <p:nvPr/>
        </p:nvSpPr>
        <p:spPr bwMode="auto">
          <a:xfrm>
            <a:off x="611188" y="0"/>
            <a:ext cx="8316912"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200">
                <a:latin typeface="Arial Rounded MT Bold" panose="020F0704030504030204" pitchFamily="34" charset="0"/>
              </a:rPr>
              <a:t>Consideration should also be given to:</a:t>
            </a:r>
          </a:p>
          <a:p>
            <a:pPr eaLnBrk="1" hangingPunct="1">
              <a:spcBef>
                <a:spcPct val="0"/>
              </a:spcBef>
              <a:buClrTx/>
              <a:buSzTx/>
              <a:buFontTx/>
              <a:buNone/>
            </a:pPr>
            <a:endParaRPr lang="en-GB" altLang="en-US" sz="3200">
              <a:latin typeface="Arial Rounded MT Bold" panose="020F0704030504030204" pitchFamily="34" charset="0"/>
            </a:endParaRPr>
          </a:p>
          <a:p>
            <a:pPr eaLnBrk="1" hangingPunct="1">
              <a:spcBef>
                <a:spcPct val="0"/>
              </a:spcBef>
              <a:buClrTx/>
              <a:buSzTx/>
              <a:buFontTx/>
              <a:buNone/>
            </a:pPr>
            <a:endParaRPr lang="en-US" altLang="en-US" sz="1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Any forces arising from two-phase flow.</a:t>
            </a: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US" altLang="en-US" sz="2400">
                <a:latin typeface="Arial Rounded MT Bold" panose="020F0704030504030204" pitchFamily="34" charset="0"/>
              </a:rPr>
              <a:t>    </a:t>
            </a:r>
            <a:r>
              <a:rPr lang="en-GB" altLang="en-US" sz="2400">
                <a:latin typeface="Arial Rounded MT Bold" panose="020F0704030504030204" pitchFamily="34" charset="0"/>
              </a:rPr>
              <a:t>Need to control the magnitude of forces and  </a:t>
            </a:r>
          </a:p>
          <a:p>
            <a:pPr eaLnBrk="1" hangingPunct="1">
              <a:spcBef>
                <a:spcPct val="0"/>
              </a:spcBef>
              <a:buClrTx/>
              <a:buSzTx/>
              <a:buFontTx/>
              <a:buNone/>
            </a:pPr>
            <a:r>
              <a:rPr lang="en-GB" altLang="en-US" sz="2400">
                <a:latin typeface="Arial Rounded MT Bold" panose="020F0704030504030204" pitchFamily="34" charset="0"/>
              </a:rPr>
              <a:t>      moments on equipment.    </a:t>
            </a:r>
          </a:p>
          <a:p>
            <a:pPr eaLnBrk="1" hangingPunct="1">
              <a:spcBef>
                <a:spcPct val="0"/>
              </a:spcBef>
              <a:buClrTx/>
              <a:buSzTx/>
              <a:buFontTx/>
              <a:buNone/>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Vibrations.</a:t>
            </a:r>
          </a:p>
          <a:p>
            <a:pPr eaLnBrk="1" hangingPunct="1">
              <a:spcBef>
                <a:spcPct val="0"/>
              </a:spcBef>
              <a:buClrTx/>
              <a:buSzTx/>
              <a:buFont typeface="Arial" panose="020B0604020202020204" pitchFamily="34" charset="0"/>
              <a:buChar char="•"/>
            </a:pPr>
            <a:endParaRPr lang="en-GB"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endParaRPr lang="en-GB"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Settlement of large storage tanks.</a:t>
            </a: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Removal of pipework or equipment for maintenance.</a:t>
            </a: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Access to equipment.</a:t>
            </a:r>
          </a:p>
        </p:txBody>
      </p:sp>
      <p:sp>
        <p:nvSpPr>
          <p:cNvPr id="91139" name="Rectangle 2">
            <a:extLst>
              <a:ext uri="{FF2B5EF4-FFF2-40B4-BE49-F238E27FC236}">
                <a16:creationId xmlns:a16="http://schemas.microsoft.com/office/drawing/2014/main" id="{9A6D01BC-B9EC-038C-EF36-E8317460FE06}"/>
              </a:ext>
            </a:extLst>
          </p:cNvPr>
          <p:cNvSpPr>
            <a:spLocks noChangeArrowheads="1"/>
          </p:cNvSpPr>
          <p:nvPr/>
        </p:nvSpPr>
        <p:spPr bwMode="auto">
          <a:xfrm>
            <a:off x="684213" y="3716338"/>
            <a:ext cx="6335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Differential settlement of the building.</a:t>
            </a:r>
          </a:p>
          <a:p>
            <a:pPr eaLnBrk="1" hangingPunct="1">
              <a:spcBef>
                <a:spcPct val="0"/>
              </a:spcBef>
              <a:buClrTx/>
              <a:buSzTx/>
              <a:buFont typeface="Arial" panose="020B0604020202020204" pitchFamily="34" charset="0"/>
              <a:buChar char="•"/>
            </a:pPr>
            <a:endParaRPr lang="en-US" altLang="en-US" sz="2400">
              <a:latin typeface="Arial Rounded MT Bold" panose="020F07040305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274">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4274">
                                            <p:txEl>
                                              <p:pRg st="12" end="1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4274">
                                            <p:txEl>
                                              <p:pRg st="14" end="1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427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5C01AD-DE0E-4457-8435-615A91CB7005}"/>
              </a:ext>
            </a:extLst>
          </p:cNvPr>
          <p:cNvSpPr/>
          <p:nvPr/>
        </p:nvSpPr>
        <p:spPr>
          <a:xfrm>
            <a:off x="971550" y="2133600"/>
            <a:ext cx="6696075" cy="3046413"/>
          </a:xfrm>
          <a:prstGeom prst="rect">
            <a:avLst/>
          </a:prstGeom>
        </p:spPr>
        <p:txBody>
          <a:bodyPr>
            <a:spAutoFit/>
          </a:bodyPr>
          <a:lstStyle/>
          <a:p>
            <a:pPr eaLnBrk="1" hangingPunct="1">
              <a:buFont typeface="Arial" pitchFamily="34" charset="0"/>
              <a:buChar char="•"/>
              <a:defRPr/>
            </a:pPr>
            <a:r>
              <a:rPr lang="en-GB" sz="2400" dirty="0">
                <a:latin typeface="Arial Rounded MT Bold" pitchFamily="34" charset="0"/>
              </a:rPr>
              <a:t>      Avoiding damage to any pipe insulation.</a:t>
            </a:r>
          </a:p>
          <a:p>
            <a:pPr eaLnBrk="1" hangingPunct="1">
              <a:buFont typeface="Arial" pitchFamily="34" charset="0"/>
              <a:buChar char="•"/>
              <a:defRPr/>
            </a:pPr>
            <a:endParaRPr lang="en-US" sz="2400" dirty="0">
              <a:latin typeface="Arial Rounded MT Bold" pitchFamily="34" charset="0"/>
            </a:endParaRPr>
          </a:p>
          <a:p>
            <a:pPr marL="457200" indent="-457200" eaLnBrk="1" hangingPunct="1">
              <a:buFont typeface="Arial" pitchFamily="34" charset="0"/>
              <a:buChar char="•"/>
              <a:defRPr/>
            </a:pPr>
            <a:r>
              <a:rPr lang="en-GB" sz="2400" dirty="0">
                <a:latin typeface="Arial Rounded MT Bold" pitchFamily="34" charset="0"/>
              </a:rPr>
              <a:t>Avoiding stress concentration at the point of attachments to the pipe</a:t>
            </a:r>
          </a:p>
          <a:p>
            <a:pPr marL="457200" indent="-457200" eaLnBrk="1" hangingPunct="1">
              <a:buFont typeface="Arial" pitchFamily="34" charset="0"/>
              <a:buChar char="•"/>
              <a:defRPr/>
            </a:pPr>
            <a:endParaRPr lang="en-GB" sz="2400" dirty="0">
              <a:latin typeface="Arial Rounded MT Bold" pitchFamily="34" charset="0"/>
            </a:endParaRPr>
          </a:p>
          <a:p>
            <a:pPr marL="457200" indent="-457200" eaLnBrk="1" hangingPunct="1">
              <a:buFont typeface="Arial" pitchFamily="34" charset="0"/>
              <a:buChar char="•"/>
              <a:defRPr/>
            </a:pPr>
            <a:r>
              <a:rPr lang="en-GB" sz="2400" dirty="0">
                <a:latin typeface="Arial Rounded MT Bold" pitchFamily="34" charset="0"/>
              </a:rPr>
              <a:t>Process mal-operation or just plainly the unexpected, e.g. Gas lines filling up with water or dust/silt.</a:t>
            </a:r>
          </a:p>
        </p:txBody>
      </p:sp>
      <p:sp>
        <p:nvSpPr>
          <p:cNvPr id="3" name="Rectangle 2">
            <a:extLst>
              <a:ext uri="{FF2B5EF4-FFF2-40B4-BE49-F238E27FC236}">
                <a16:creationId xmlns:a16="http://schemas.microsoft.com/office/drawing/2014/main" id="{E763E73D-AA3D-7396-F62E-4034894415D4}"/>
              </a:ext>
            </a:extLst>
          </p:cNvPr>
          <p:cNvSpPr>
            <a:spLocks noChangeArrowheads="1"/>
          </p:cNvSpPr>
          <p:nvPr/>
        </p:nvSpPr>
        <p:spPr bwMode="auto">
          <a:xfrm>
            <a:off x="971550" y="1557338"/>
            <a:ext cx="7272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Expansion joints in the building structure.</a:t>
            </a:r>
            <a:endParaRPr lang="en-US" altLang="en-US" sz="2400">
              <a:latin typeface="Arial Rounded MT Bold" panose="020F0704030504030204" pitchFamily="34" charset="0"/>
            </a:endParaRPr>
          </a:p>
        </p:txBody>
      </p:sp>
      <p:sp>
        <p:nvSpPr>
          <p:cNvPr id="4" name="Rectangle 3">
            <a:extLst>
              <a:ext uri="{FF2B5EF4-FFF2-40B4-BE49-F238E27FC236}">
                <a16:creationId xmlns:a16="http://schemas.microsoft.com/office/drawing/2014/main" id="{F2DF4C20-81C1-166A-2750-22BD97C93B24}"/>
              </a:ext>
            </a:extLst>
          </p:cNvPr>
          <p:cNvSpPr>
            <a:spLocks noChangeArrowheads="1"/>
          </p:cNvSpPr>
          <p:nvPr/>
        </p:nvSpPr>
        <p:spPr bwMode="auto">
          <a:xfrm>
            <a:off x="1331913" y="5300663"/>
            <a:ext cx="4683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a:latin typeface="Arial Rounded MT Bold" panose="020F0704030504030204" pitchFamily="34" charset="0"/>
              </a:rPr>
              <a:t> The effect of ‘Water’ hammer.</a:t>
            </a:r>
            <a:endParaRPr lang="en-US" altLang="en-US" sz="2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F0133">
            <a:extLst>
              <a:ext uri="{FF2B5EF4-FFF2-40B4-BE49-F238E27FC236}">
                <a16:creationId xmlns:a16="http://schemas.microsoft.com/office/drawing/2014/main" id="{3E69C4F6-F4D4-5DD6-F311-A26D6E43B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3" t="4506" b="416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a:extLst>
              <a:ext uri="{FF2B5EF4-FFF2-40B4-BE49-F238E27FC236}">
                <a16:creationId xmlns:a16="http://schemas.microsoft.com/office/drawing/2014/main" id="{7E503B31-1420-FF0C-37FB-26034B1FBEC3}"/>
              </a:ext>
            </a:extLst>
          </p:cNvPr>
          <p:cNvSpPr>
            <a:spLocks noChangeArrowheads="1"/>
          </p:cNvSpPr>
          <p:nvPr/>
        </p:nvSpPr>
        <p:spPr bwMode="auto">
          <a:xfrm>
            <a:off x="684213" y="1268413"/>
            <a:ext cx="78486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GB" altLang="en-US" sz="3200" b="1">
                <a:solidFill>
                  <a:schemeClr val="accent2"/>
                </a:solidFill>
                <a:latin typeface="Arial Rounded MT Bold" panose="020F0704030504030204" pitchFamily="34" charset="0"/>
              </a:rPr>
              <a:t>POSITIONING OF PIPE</a:t>
            </a:r>
          </a:p>
          <a:p>
            <a:pPr algn="ctr" eaLnBrk="1" hangingPunct="1">
              <a:spcBef>
                <a:spcPct val="0"/>
              </a:spcBef>
              <a:buClrTx/>
              <a:buSzTx/>
              <a:buFontTx/>
              <a:buNone/>
            </a:pPr>
            <a:endParaRPr lang="en-US" altLang="en-US" sz="2400" b="1">
              <a:solidFill>
                <a:schemeClr val="accent2"/>
              </a:solidFill>
              <a:latin typeface="Arial Rounded MT Bold" panose="020F0704030504030204" pitchFamily="34" charset="0"/>
            </a:endParaRPr>
          </a:p>
          <a:p>
            <a:pPr eaLnBrk="1" hangingPunct="1">
              <a:spcBef>
                <a:spcPct val="0"/>
              </a:spcBef>
              <a:buClrTx/>
              <a:buSzTx/>
              <a:buFontTx/>
              <a:buNone/>
            </a:pPr>
            <a:r>
              <a:rPr lang="en-GB" altLang="en-US" sz="2400">
                <a:latin typeface="Arial Rounded MT Bold" panose="020F0704030504030204" pitchFamily="34" charset="0"/>
              </a:rPr>
              <a:t>The position of the pipe will determine type of support to be used.</a:t>
            </a:r>
          </a:p>
          <a:p>
            <a:pPr eaLnBrk="1" hangingPunct="1">
              <a:spcBef>
                <a:spcPct val="0"/>
              </a:spcBef>
              <a:buClrTx/>
              <a:buSzTx/>
              <a:buFontTx/>
              <a:buNone/>
            </a:pPr>
            <a:endParaRPr lang="en-GB" altLang="en-US" sz="2400">
              <a:latin typeface="Arial Rounded MT Bold" panose="020F0704030504030204" pitchFamily="34" charset="0"/>
            </a:endParaRPr>
          </a:p>
          <a:p>
            <a:pPr eaLnBrk="1" hangingPunct="1">
              <a:spcBef>
                <a:spcPct val="0"/>
              </a:spcBef>
              <a:buClrTx/>
              <a:buSzTx/>
              <a:buFontTx/>
              <a:buNone/>
            </a:pPr>
            <a:r>
              <a:rPr lang="en-GB" altLang="en-US" sz="2400">
                <a:latin typeface="Arial Rounded MT Bold" panose="020F0704030504030204" pitchFamily="34" charset="0"/>
              </a:rPr>
              <a:t> Pipe routing usually has to be made with the supports required in mind.</a:t>
            </a:r>
          </a:p>
          <a:p>
            <a:pPr eaLnBrk="1" hangingPunct="1">
              <a:spcBef>
                <a:spcPct val="0"/>
              </a:spcBef>
              <a:buClrTx/>
              <a:buSzTx/>
              <a:buFontTx/>
              <a:buNone/>
            </a:pPr>
            <a:endParaRPr lang="en-GB" altLang="en-US" sz="2400">
              <a:latin typeface="Arial Rounded MT Bold" panose="020F0704030504030204" pitchFamily="34" charset="0"/>
            </a:endParaRPr>
          </a:p>
          <a:p>
            <a:pPr eaLnBrk="1" hangingPunct="1">
              <a:spcBef>
                <a:spcPct val="0"/>
              </a:spcBef>
              <a:buClrTx/>
              <a:buSzTx/>
              <a:buFontTx/>
              <a:buNone/>
            </a:pPr>
            <a:endParaRPr lang="en-US" altLang="en-US" sz="2400">
              <a:latin typeface="Arial Rounded MT Bold" panose="020F0704030504030204" pitchFamily="34" charset="0"/>
            </a:endParaRPr>
          </a:p>
          <a:p>
            <a:pPr>
              <a:spcBef>
                <a:spcPct val="0"/>
              </a:spcBef>
              <a:buClrTx/>
              <a:buSzTx/>
              <a:buFontTx/>
              <a:buNone/>
            </a:pPr>
            <a:endParaRPr lang="en-US" altLang="en-US" sz="2400">
              <a:latin typeface="Arial Rounded MT Bold" panose="020F07040305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http://www.sulzer.com/en/-/media/Media/Images/ProductsAndServices/SeparationTechnology/Distillation_and_Absorption/ct_103_0.jpg?mw=690">
            <a:extLst>
              <a:ext uri="{FF2B5EF4-FFF2-40B4-BE49-F238E27FC236}">
                <a16:creationId xmlns:a16="http://schemas.microsoft.com/office/drawing/2014/main" id="{544F7C32-EC72-6086-9AE9-2C8E06F02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004"/>
          <a:stretch>
            <a:fillRect/>
          </a:stretch>
        </p:blipFill>
        <p:spPr bwMode="auto">
          <a:xfrm>
            <a:off x="0" y="0"/>
            <a:ext cx="9250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a:extLst>
              <a:ext uri="{FF2B5EF4-FFF2-40B4-BE49-F238E27FC236}">
                <a16:creationId xmlns:a16="http://schemas.microsoft.com/office/drawing/2014/main" id="{A784D1A0-7FE8-4E44-AB88-0D274F0BA5E0}"/>
              </a:ext>
            </a:extLst>
          </p:cNvPr>
          <p:cNvSpPr>
            <a:spLocks noChangeArrowheads="1"/>
          </p:cNvSpPr>
          <p:nvPr/>
        </p:nvSpPr>
        <p:spPr bwMode="auto">
          <a:xfrm>
            <a:off x="611188" y="1381433"/>
            <a:ext cx="7921625" cy="4893647"/>
          </a:xfrm>
          <a:prstGeom prst="rect">
            <a:avLst/>
          </a:prstGeom>
          <a:noFill/>
          <a:ln w="9525">
            <a:noFill/>
            <a:miter lim="800000"/>
            <a:headEnd/>
            <a:tailEnd/>
          </a:ln>
        </p:spPr>
        <p:txBody>
          <a:bodyPr lIns="91440" tIns="45720" rIns="91440" bIns="45720" anchor="ctr">
            <a:spAutoFit/>
          </a:bodyPr>
          <a:lstStyle/>
          <a:p>
            <a:pPr marL="342900" indent="-342900" eaLnBrk="1" hangingPunct="1">
              <a:buFont typeface="Arial" pitchFamily="34" charset="0"/>
              <a:buChar char="•"/>
              <a:defRPr/>
            </a:pPr>
            <a:r>
              <a:rPr lang="en-GB" sz="2400" dirty="0">
                <a:latin typeface="Arial Rounded MT Bold"/>
              </a:rPr>
              <a:t>  Pipes should be grouped to minimise the</a:t>
            </a:r>
          </a:p>
          <a:p>
            <a:pPr marL="342900" indent="-342900" eaLnBrk="1" hangingPunct="1">
              <a:defRPr/>
            </a:pPr>
            <a:r>
              <a:rPr lang="en-GB" sz="2400" dirty="0">
                <a:latin typeface="Arial Rounded MT Bold" pitchFamily="34" charset="0"/>
              </a:rPr>
              <a:t>       number of structural members needed solely</a:t>
            </a:r>
          </a:p>
          <a:p>
            <a:pPr marL="342900" indent="-342900" eaLnBrk="1" hangingPunct="1">
              <a:defRPr/>
            </a:pPr>
            <a:r>
              <a:rPr lang="en-GB" sz="2400" dirty="0">
                <a:latin typeface="Arial Rounded MT Bold" pitchFamily="34" charset="0"/>
              </a:rPr>
              <a:t>      for the supporting of pipes.</a:t>
            </a:r>
          </a:p>
          <a:p>
            <a:pPr marL="342900" indent="-342900" eaLnBrk="1" hangingPunct="1">
              <a:buFont typeface="Arial" pitchFamily="34" charset="0"/>
              <a:buChar char="•"/>
              <a:defRPr/>
            </a:pPr>
            <a:endParaRPr lang="en-US" sz="2400" dirty="0">
              <a:latin typeface="Arial Rounded MT Bold" pitchFamily="34" charset="0"/>
            </a:endParaRPr>
          </a:p>
          <a:p>
            <a:pPr marL="342900" indent="-342900" eaLnBrk="1" hangingPunct="1">
              <a:buFont typeface="Arial" pitchFamily="34" charset="0"/>
              <a:buChar char="•"/>
              <a:defRPr/>
            </a:pPr>
            <a:r>
              <a:rPr lang="en-GB" sz="2400" dirty="0">
                <a:latin typeface="Arial Rounded MT Bold"/>
              </a:rPr>
              <a:t> Supports should be located to reduce the</a:t>
            </a:r>
          </a:p>
          <a:p>
            <a:pPr marL="342900" indent="-342900" eaLnBrk="1" hangingPunct="1">
              <a:defRPr/>
            </a:pPr>
            <a:r>
              <a:rPr lang="en-GB" sz="2400" dirty="0">
                <a:latin typeface="Arial Rounded MT Bold" pitchFamily="34" charset="0"/>
              </a:rPr>
              <a:t>     necessity for temporary supports.    </a:t>
            </a:r>
          </a:p>
          <a:p>
            <a:pPr marL="342900" indent="-342900" eaLnBrk="1" hangingPunct="1">
              <a:buFont typeface="Arial" pitchFamily="34" charset="0"/>
              <a:buChar char="•"/>
              <a:defRPr/>
            </a:pPr>
            <a:endParaRPr lang="en-GB" sz="2400" dirty="0">
              <a:latin typeface="Arial Rounded MT Bold" pitchFamily="34" charset="0"/>
            </a:endParaRPr>
          </a:p>
          <a:p>
            <a:pPr marL="342900" indent="-342900" eaLnBrk="1" hangingPunct="1">
              <a:buFont typeface="Arial" pitchFamily="34" charset="0"/>
              <a:buChar char="•"/>
              <a:defRPr/>
            </a:pPr>
            <a:r>
              <a:rPr lang="en-GB" sz="2400" dirty="0">
                <a:latin typeface="Arial Rounded MT Bold" pitchFamily="34" charset="0"/>
              </a:rPr>
              <a:t> Where regular maintenance requires removal</a:t>
            </a:r>
          </a:p>
          <a:p>
            <a:pPr marL="342900" indent="-342900" eaLnBrk="1" hangingPunct="1">
              <a:defRPr/>
            </a:pPr>
            <a:r>
              <a:rPr lang="en-GB" sz="2400" dirty="0">
                <a:latin typeface="Arial Rounded MT Bold" pitchFamily="34" charset="0"/>
              </a:rPr>
              <a:t>     of equipment, vessel covers, control valves etc.</a:t>
            </a:r>
          </a:p>
          <a:p>
            <a:pPr marL="342900" indent="-342900" eaLnBrk="1" hangingPunct="1">
              <a:buFont typeface="Arial" pitchFamily="34" charset="0"/>
              <a:buChar char="•"/>
              <a:defRPr/>
            </a:pPr>
            <a:endParaRPr lang="en-GB" sz="2400" dirty="0">
              <a:latin typeface="Arial Rounded MT Bold" pitchFamily="34" charset="0"/>
            </a:endParaRPr>
          </a:p>
          <a:p>
            <a:pPr marL="457200" indent="-457200" eaLnBrk="1" hangingPunct="1">
              <a:buFont typeface="Arial" pitchFamily="34" charset="0"/>
              <a:buChar char="•"/>
              <a:defRPr/>
            </a:pPr>
            <a:r>
              <a:rPr lang="en-GB" sz="2400" dirty="0">
                <a:latin typeface="Arial Rounded MT Bold"/>
              </a:rPr>
              <a:t>Where the pipes must be dismantled for cleaning.</a:t>
            </a:r>
          </a:p>
          <a:p>
            <a:pPr marL="342900" indent="-342900" eaLnBrk="1" hangingPunct="1">
              <a:defRPr/>
            </a:pPr>
            <a:endParaRPr lang="en-US" sz="2400" dirty="0">
              <a:latin typeface="Arial Rounded MT Bold" pitchFamily="34" charset="0"/>
            </a:endParaRPr>
          </a:p>
          <a:p>
            <a:pPr marL="342900" indent="-342900" eaLnBrk="1" hangingPunct="1">
              <a:defRPr/>
            </a:pPr>
            <a:r>
              <a:rPr lang="en-GB" sz="2400" dirty="0">
                <a:latin typeface="Arial Rounded MT Bold" pitchFamily="34" charset="0"/>
              </a:rPr>
              <a:t>  </a:t>
            </a:r>
            <a:endParaRPr lang="en-US" sz="2400" dirty="0">
              <a:latin typeface="Arial Rounded MT Bold" pitchFamily="34" charset="0"/>
            </a:endParaRPr>
          </a:p>
        </p:txBody>
      </p:sp>
      <p:sp>
        <p:nvSpPr>
          <p:cNvPr id="95235" name="Rectangle 2">
            <a:extLst>
              <a:ext uri="{FF2B5EF4-FFF2-40B4-BE49-F238E27FC236}">
                <a16:creationId xmlns:a16="http://schemas.microsoft.com/office/drawing/2014/main" id="{835A0C98-770E-BC05-005C-E8EC6E433F03}"/>
              </a:ext>
            </a:extLst>
          </p:cNvPr>
          <p:cNvSpPr>
            <a:spLocks noChangeArrowheads="1"/>
          </p:cNvSpPr>
          <p:nvPr/>
        </p:nvSpPr>
        <p:spPr bwMode="auto">
          <a:xfrm>
            <a:off x="2197100" y="404813"/>
            <a:ext cx="41433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GB" altLang="en-US" sz="2800" b="1">
                <a:solidFill>
                  <a:schemeClr val="accent2"/>
                </a:solidFill>
                <a:latin typeface="Arial Rounded MT Bold" panose="020F0704030504030204" pitchFamily="34" charset="0"/>
              </a:rPr>
              <a:t>POSITIONING OF PIPE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39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9394">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939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394">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939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C27C0057-8E7B-5BE3-2E76-DAE081BE79D9}"/>
              </a:ext>
            </a:extLst>
          </p:cNvPr>
          <p:cNvSpPr>
            <a:spLocks noChangeArrowheads="1"/>
          </p:cNvSpPr>
          <p:nvPr/>
        </p:nvSpPr>
        <p:spPr bwMode="auto">
          <a:xfrm>
            <a:off x="971550" y="1557338"/>
            <a:ext cx="74168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Where practical, a support should be located immediately adjacent to any change in direction of the pipes.</a:t>
            </a:r>
          </a:p>
          <a:p>
            <a:pPr eaLnBrk="1" hangingPunct="1">
              <a:spcBef>
                <a:spcPct val="0"/>
              </a:spcBef>
              <a:buClrTx/>
              <a:buSzTx/>
              <a:buFontTx/>
              <a:buNone/>
            </a:pPr>
            <a:endParaRPr lang="en-US" altLang="en-US" sz="2400">
              <a:latin typeface="Arial Rounded MT Bold" panose="020F0704030504030204" pitchFamily="34" charset="0"/>
            </a:endParaRPr>
          </a:p>
          <a:p>
            <a:pPr eaLnBrk="1" hangingPunct="1">
              <a:spcBef>
                <a:spcPct val="0"/>
              </a:spcBef>
              <a:buClrTx/>
              <a:buSzTx/>
              <a:buFontTx/>
              <a:buNone/>
            </a:pPr>
            <a:endParaRPr lang="en-US" altLang="en-US" sz="2400">
              <a:latin typeface="Arial Rounded MT Bold" panose="020F0704030504030204" pitchFamily="34" charset="0"/>
            </a:endParaRPr>
          </a:p>
          <a:p>
            <a:pPr eaLnBrk="1" hangingPunct="1">
              <a:spcBef>
                <a:spcPct val="0"/>
              </a:spcBef>
              <a:buClrTx/>
              <a:buSzTx/>
              <a:buFontTx/>
              <a:buNone/>
            </a:pPr>
            <a:endParaRPr lang="en-US" altLang="en-US" sz="2400">
              <a:latin typeface="Arial Rounded MT Bold" panose="020F0704030504030204" pitchFamily="34" charset="0"/>
            </a:endParaRPr>
          </a:p>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Supports should not be located on sharp radius bends or weld elbows which are already subjected to high localised stresses but should be located at points of low stress in pipes.</a:t>
            </a:r>
            <a:endParaRPr lang="en-US" altLang="en-US" sz="2400">
              <a:latin typeface="Arial Rounded MT Bold" panose="020F0704030504030204" pitchFamily="34" charset="0"/>
            </a:endParaRPr>
          </a:p>
        </p:txBody>
      </p:sp>
      <p:sp>
        <p:nvSpPr>
          <p:cNvPr id="96259" name="Rectangle 2">
            <a:extLst>
              <a:ext uri="{FF2B5EF4-FFF2-40B4-BE49-F238E27FC236}">
                <a16:creationId xmlns:a16="http://schemas.microsoft.com/office/drawing/2014/main" id="{C1E3E742-56F2-7D97-0EE4-9D3FFED9B916}"/>
              </a:ext>
            </a:extLst>
          </p:cNvPr>
          <p:cNvSpPr>
            <a:spLocks noChangeArrowheads="1"/>
          </p:cNvSpPr>
          <p:nvPr/>
        </p:nvSpPr>
        <p:spPr bwMode="auto">
          <a:xfrm>
            <a:off x="2305050" y="260350"/>
            <a:ext cx="4141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GB" altLang="en-US" sz="2800" b="1">
                <a:solidFill>
                  <a:schemeClr val="accent2"/>
                </a:solidFill>
                <a:latin typeface="Arial Rounded MT Bold" panose="020F0704030504030204" pitchFamily="34" charset="0"/>
              </a:rPr>
              <a:t>POSITIONING OF PIPE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68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0B61447E-AF6E-47A2-FA1A-B84B76B77F4A}"/>
              </a:ext>
            </a:extLst>
          </p:cNvPr>
          <p:cNvSpPr>
            <a:spLocks noChangeArrowheads="1"/>
          </p:cNvSpPr>
          <p:nvPr/>
        </p:nvSpPr>
        <p:spPr bwMode="auto">
          <a:xfrm>
            <a:off x="900113" y="2744788"/>
            <a:ext cx="76327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 typeface="Arial" panose="020B0604020202020204" pitchFamily="34" charset="0"/>
              <a:buChar char="•"/>
            </a:pPr>
            <a:r>
              <a:rPr lang="en-GB" altLang="en-US" sz="2400">
                <a:latin typeface="Arial Rounded MT Bold" panose="020F0704030504030204" pitchFamily="34" charset="0"/>
              </a:rPr>
              <a:t> Screwed or flanged joints should not be sited at mid span or close to a support (i.e. at high points of high bending moment).</a:t>
            </a:r>
          </a:p>
          <a:p>
            <a:pPr eaLnBrk="1" hangingPunct="1">
              <a:spcBef>
                <a:spcPct val="0"/>
              </a:spcBef>
              <a:buClrTx/>
              <a:buSzTx/>
              <a:buFontTx/>
              <a:buNone/>
            </a:pPr>
            <a:endParaRPr lang="en-US" altLang="en-US" sz="2400">
              <a:latin typeface="Arial Rounded MT Bold" panose="020F0704030504030204" pitchFamily="34" charset="0"/>
            </a:endParaRPr>
          </a:p>
          <a:p>
            <a:pPr eaLnBrk="1" hangingPunct="1">
              <a:spcBef>
                <a:spcPct val="0"/>
              </a:spcBef>
              <a:buClrTx/>
              <a:buSzTx/>
              <a:buFontTx/>
              <a:buNone/>
            </a:pPr>
            <a:endParaRPr lang="en-US" altLang="en-US" sz="2400">
              <a:latin typeface="Arial Rounded MT Bold" panose="020F0704030504030204" pitchFamily="34" charset="0"/>
            </a:endParaRPr>
          </a:p>
          <a:p>
            <a:pPr eaLnBrk="1" hangingPunct="1">
              <a:spcBef>
                <a:spcPct val="0"/>
              </a:spcBef>
              <a:buClrTx/>
              <a:buSzTx/>
              <a:buFontTx/>
              <a:buNone/>
            </a:pPr>
            <a:r>
              <a:rPr lang="en-GB" altLang="en-US" sz="2400">
                <a:latin typeface="Arial Rounded MT Bold" panose="020F0704030504030204" pitchFamily="34" charset="0"/>
              </a:rPr>
              <a:t>  </a:t>
            </a:r>
            <a:endParaRPr lang="en-US" altLang="en-US" sz="2400">
              <a:latin typeface="Arial Rounded MT Bold" panose="020F0704030504030204" pitchFamily="34" charset="0"/>
            </a:endParaRPr>
          </a:p>
        </p:txBody>
      </p:sp>
      <p:sp>
        <p:nvSpPr>
          <p:cNvPr id="97283" name="Rectangle 2">
            <a:extLst>
              <a:ext uri="{FF2B5EF4-FFF2-40B4-BE49-F238E27FC236}">
                <a16:creationId xmlns:a16="http://schemas.microsoft.com/office/drawing/2014/main" id="{967EC9D7-EC16-1A25-8B9F-502B364D2937}"/>
              </a:ext>
            </a:extLst>
          </p:cNvPr>
          <p:cNvSpPr>
            <a:spLocks noChangeArrowheads="1"/>
          </p:cNvSpPr>
          <p:nvPr/>
        </p:nvSpPr>
        <p:spPr bwMode="auto">
          <a:xfrm>
            <a:off x="2627313" y="260350"/>
            <a:ext cx="3497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GB" altLang="en-US" sz="2400" b="1">
                <a:solidFill>
                  <a:schemeClr val="accent2"/>
                </a:solidFill>
                <a:latin typeface="Arial" panose="020B0604020202020204" pitchFamily="34" charset="0"/>
              </a:rPr>
              <a:t>POSITIONING OF PIPE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a:extLst>
              <a:ext uri="{FF2B5EF4-FFF2-40B4-BE49-F238E27FC236}">
                <a16:creationId xmlns:a16="http://schemas.microsoft.com/office/drawing/2014/main" id="{7B78FBCA-E9C1-31B1-D82F-02EE568CB47E}"/>
              </a:ext>
            </a:extLst>
          </p:cNvPr>
          <p:cNvSpPr>
            <a:spLocks noChangeArrowheads="1"/>
          </p:cNvSpPr>
          <p:nvPr/>
        </p:nvSpPr>
        <p:spPr bwMode="auto">
          <a:xfrm>
            <a:off x="1042988" y="2420938"/>
            <a:ext cx="74898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400">
                <a:latin typeface="Arial Rounded MT Bold" panose="020F0704030504030204" pitchFamily="34" charset="0"/>
              </a:rPr>
              <a:t>Pipes from upper connections on tall free standing vertical vessels (e.g. distillation columns) are supported from the vessel to minimise relative movement between support and the pipes.   </a:t>
            </a:r>
          </a:p>
        </p:txBody>
      </p:sp>
      <p:sp>
        <p:nvSpPr>
          <p:cNvPr id="98307" name="Rectangle 2">
            <a:extLst>
              <a:ext uri="{FF2B5EF4-FFF2-40B4-BE49-F238E27FC236}">
                <a16:creationId xmlns:a16="http://schemas.microsoft.com/office/drawing/2014/main" id="{5FF2522A-4D59-8919-5B23-29E224E26DD2}"/>
              </a:ext>
            </a:extLst>
          </p:cNvPr>
          <p:cNvSpPr>
            <a:spLocks noChangeArrowheads="1"/>
          </p:cNvSpPr>
          <p:nvPr/>
        </p:nvSpPr>
        <p:spPr bwMode="auto">
          <a:xfrm>
            <a:off x="2627313" y="260350"/>
            <a:ext cx="3497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GB" altLang="en-US" sz="2400" b="1">
                <a:solidFill>
                  <a:schemeClr val="accent2"/>
                </a:solidFill>
                <a:latin typeface="Arial" panose="020B0604020202020204" pitchFamily="34" charset="0"/>
              </a:rPr>
              <a:t>POSITIONING OF PIPE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http://images.wisegeek.com/oil-refinery-distillation-fractioning-towers.jpg">
            <a:extLst>
              <a:ext uri="{FF2B5EF4-FFF2-40B4-BE49-F238E27FC236}">
                <a16:creationId xmlns:a16="http://schemas.microsoft.com/office/drawing/2014/main" id="{49D003B1-5353-783B-DDC7-382A10837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42"/>
          <a:stretch>
            <a:fillRect/>
          </a:stretch>
        </p:blipFill>
        <p:spPr bwMode="auto">
          <a:xfrm>
            <a:off x="-125413" y="0"/>
            <a:ext cx="9269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1">
            <a:extLst>
              <a:ext uri="{FF2B5EF4-FFF2-40B4-BE49-F238E27FC236}">
                <a16:creationId xmlns:a16="http://schemas.microsoft.com/office/drawing/2014/main" id="{83217A55-BA8D-5EFC-47A2-45497264CCA2}"/>
              </a:ext>
            </a:extLst>
          </p:cNvPr>
          <p:cNvSpPr txBox="1">
            <a:spLocks noChangeArrowheads="1"/>
          </p:cNvSpPr>
          <p:nvPr/>
        </p:nvSpPr>
        <p:spPr bwMode="auto">
          <a:xfrm>
            <a:off x="2195513" y="476250"/>
            <a:ext cx="4391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600" b="1">
                <a:latin typeface="Arial" panose="020B0604020202020204" pitchFamily="34" charset="0"/>
              </a:rPr>
              <a:t>Support Inspection</a:t>
            </a:r>
          </a:p>
        </p:txBody>
      </p:sp>
      <p:sp>
        <p:nvSpPr>
          <p:cNvPr id="100355" name="Rectangle 2">
            <a:extLst>
              <a:ext uri="{FF2B5EF4-FFF2-40B4-BE49-F238E27FC236}">
                <a16:creationId xmlns:a16="http://schemas.microsoft.com/office/drawing/2014/main" id="{F89465C0-5010-0F7F-F06D-E68453A0EC49}"/>
              </a:ext>
            </a:extLst>
          </p:cNvPr>
          <p:cNvSpPr>
            <a:spLocks noChangeArrowheads="1"/>
          </p:cNvSpPr>
          <p:nvPr/>
        </p:nvSpPr>
        <p:spPr bwMode="auto">
          <a:xfrm>
            <a:off x="971550" y="1844675"/>
            <a:ext cx="6985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400" b="1">
                <a:latin typeface="Arial" panose="020B0604020202020204" pitchFamily="34" charset="0"/>
              </a:rPr>
              <a:t>Corrosion at pipe supports is one of the leading causes of process piping failures. </a:t>
            </a:r>
          </a:p>
          <a:p>
            <a:pPr eaLnBrk="1" hangingPunct="1">
              <a:spcBef>
                <a:spcPct val="0"/>
              </a:spcBef>
              <a:buClrTx/>
              <a:buSzTx/>
              <a:buFontTx/>
              <a:buNone/>
            </a:pPr>
            <a:endParaRPr lang="en-US" altLang="en-US" sz="2400" b="1">
              <a:latin typeface="Arial" panose="020B0604020202020204" pitchFamily="34" charset="0"/>
            </a:endParaRPr>
          </a:p>
          <a:p>
            <a:pPr eaLnBrk="1" hangingPunct="1">
              <a:spcBef>
                <a:spcPct val="0"/>
              </a:spcBef>
              <a:buClrTx/>
              <a:buSzTx/>
              <a:buFontTx/>
              <a:buNone/>
            </a:pPr>
            <a:r>
              <a:rPr lang="en-US" altLang="en-US" sz="2400" b="1">
                <a:latin typeface="Arial" panose="020B0604020202020204" pitchFamily="34" charset="0"/>
              </a:rPr>
              <a:t>It is the beam supports and saddle clamps that have historically caused the majority of problems. </a:t>
            </a:r>
            <a:endParaRPr lang="en-GB" altLang="en-US" sz="2400" b="1">
              <a:latin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11-Pipesupport.jpg">
            <a:extLst>
              <a:ext uri="{FF2B5EF4-FFF2-40B4-BE49-F238E27FC236}">
                <a16:creationId xmlns:a16="http://schemas.microsoft.com/office/drawing/2014/main" id="{9363E139-CEE3-B7BB-B143-C28170BB4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532"/>
          <a:stretch>
            <a:fillRect/>
          </a:stretch>
        </p:blipFill>
        <p:spPr bwMode="auto">
          <a:xfrm>
            <a:off x="0" y="0"/>
            <a:ext cx="9285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C4C36DDC-6C49-4C9B-BE4A-CE5C0A94933C}"/>
              </a:ext>
            </a:extLst>
          </p:cNvPr>
          <p:cNvCxnSpPr/>
          <p:nvPr/>
        </p:nvCxnSpPr>
        <p:spPr>
          <a:xfrm flipH="1" flipV="1">
            <a:off x="2916238" y="1700213"/>
            <a:ext cx="360362" cy="8651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DB04C77-68BD-483D-9BA1-E53DB2C47000}"/>
              </a:ext>
            </a:extLst>
          </p:cNvPr>
          <p:cNvCxnSpPr/>
          <p:nvPr/>
        </p:nvCxnSpPr>
        <p:spPr>
          <a:xfrm flipV="1">
            <a:off x="7308850" y="1844675"/>
            <a:ext cx="503238" cy="100806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D980CAD-113B-46AF-B241-9B1AC6C10E7C}"/>
              </a:ext>
            </a:extLst>
          </p:cNvPr>
          <p:cNvCxnSpPr/>
          <p:nvPr/>
        </p:nvCxnSpPr>
        <p:spPr>
          <a:xfrm flipV="1">
            <a:off x="3708400" y="3573463"/>
            <a:ext cx="1295400" cy="50323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D961A64-4A5F-473B-994C-EAE09BDC738A}"/>
              </a:ext>
            </a:extLst>
          </p:cNvPr>
          <p:cNvCxnSpPr/>
          <p:nvPr/>
        </p:nvCxnSpPr>
        <p:spPr>
          <a:xfrm flipV="1">
            <a:off x="1116013" y="1916113"/>
            <a:ext cx="0" cy="136842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49595E-9B59-421C-A7BD-2D2EA3E7DA67}"/>
              </a:ext>
            </a:extLst>
          </p:cNvPr>
          <p:cNvCxnSpPr/>
          <p:nvPr/>
        </p:nvCxnSpPr>
        <p:spPr>
          <a:xfrm flipH="1">
            <a:off x="755650" y="333375"/>
            <a:ext cx="863600" cy="57467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AAFF27E-0DC3-473E-B479-8F91FDFC81C8}"/>
              </a:ext>
            </a:extLst>
          </p:cNvPr>
          <p:cNvCxnSpPr/>
          <p:nvPr/>
        </p:nvCxnSpPr>
        <p:spPr>
          <a:xfrm>
            <a:off x="5508625" y="4149725"/>
            <a:ext cx="1295400" cy="71913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B7B0057-2ED9-41B9-8281-62B4517CE098}"/>
              </a:ext>
            </a:extLst>
          </p:cNvPr>
          <p:cNvCxnSpPr/>
          <p:nvPr/>
        </p:nvCxnSpPr>
        <p:spPr>
          <a:xfrm flipV="1">
            <a:off x="5364163" y="1557338"/>
            <a:ext cx="1368425" cy="7143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0ED8D6-E357-41CE-A654-5E988E72C805}"/>
              </a:ext>
            </a:extLst>
          </p:cNvPr>
          <p:cNvCxnSpPr/>
          <p:nvPr/>
        </p:nvCxnSpPr>
        <p:spPr>
          <a:xfrm>
            <a:off x="7019925" y="620713"/>
            <a:ext cx="1296988" cy="72072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3B50B23-AC30-4A09-9187-A75D06397D28}"/>
              </a:ext>
            </a:extLst>
          </p:cNvPr>
          <p:cNvCxnSpPr/>
          <p:nvPr/>
        </p:nvCxnSpPr>
        <p:spPr>
          <a:xfrm>
            <a:off x="3851275" y="5013325"/>
            <a:ext cx="1296988" cy="71913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F54A2A-8209-4826-B8AB-3B046AAF18D5}"/>
              </a:ext>
            </a:extLst>
          </p:cNvPr>
          <p:cNvCxnSpPr/>
          <p:nvPr/>
        </p:nvCxnSpPr>
        <p:spPr>
          <a:xfrm>
            <a:off x="2195513" y="404813"/>
            <a:ext cx="1296987" cy="6477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Image:Mechanical room.jpg">
            <a:hlinkClick r:id="rId2"/>
            <a:extLst>
              <a:ext uri="{FF2B5EF4-FFF2-40B4-BE49-F238E27FC236}">
                <a16:creationId xmlns:a16="http://schemas.microsoft.com/office/drawing/2014/main" id="{526511C7-4FA7-EE6A-6413-A13B77691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8667B8DF-6CEE-449C-85C4-F62C01FEC691}"/>
              </a:ext>
            </a:extLst>
          </p:cNvPr>
          <p:cNvCxnSpPr/>
          <p:nvPr/>
        </p:nvCxnSpPr>
        <p:spPr>
          <a:xfrm>
            <a:off x="3059113" y="620713"/>
            <a:ext cx="1296987" cy="720725"/>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CF0134">
            <a:extLst>
              <a:ext uri="{FF2B5EF4-FFF2-40B4-BE49-F238E27FC236}">
                <a16:creationId xmlns:a16="http://schemas.microsoft.com/office/drawing/2014/main" id="{5D7F8C1D-1CE0-79AF-8219-574BEB108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109-PipeisMoreImportantThanSteel1.jpg">
            <a:extLst>
              <a:ext uri="{FF2B5EF4-FFF2-40B4-BE49-F238E27FC236}">
                <a16:creationId xmlns:a16="http://schemas.microsoft.com/office/drawing/2014/main" id="{7760AF8A-CFE3-7D2A-91A2-934B2E0EF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9C569F2D-046A-40FD-B750-65911E741AE8}"/>
              </a:ext>
            </a:extLst>
          </p:cNvPr>
          <p:cNvCxnSpPr/>
          <p:nvPr/>
        </p:nvCxnSpPr>
        <p:spPr>
          <a:xfrm>
            <a:off x="2268538" y="1916113"/>
            <a:ext cx="1295400" cy="72072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communities.bentley.com/resized-image.ashx/__size/550x0/__key/CommunityServer-Discussions-Components-Files/275801/3835.Autopipe.jpg">
            <a:extLst>
              <a:ext uri="{FF2B5EF4-FFF2-40B4-BE49-F238E27FC236}">
                <a16:creationId xmlns:a16="http://schemas.microsoft.com/office/drawing/2014/main" id="{DBD03368-FB7F-BFEB-9F12-ED97A42D4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0" descr="86-BlockValve.jpg">
            <a:extLst>
              <a:ext uri="{FF2B5EF4-FFF2-40B4-BE49-F238E27FC236}">
                <a16:creationId xmlns:a16="http://schemas.microsoft.com/office/drawing/2014/main" id="{50E3D7B8-3058-772C-2F35-A8047FDF85F8}"/>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EFB3DD26-73FA-45D5-AC86-8687CB966FA9}"/>
              </a:ext>
            </a:extLst>
          </p:cNvPr>
          <p:cNvCxnSpPr/>
          <p:nvPr/>
        </p:nvCxnSpPr>
        <p:spPr>
          <a:xfrm flipH="1">
            <a:off x="5219700" y="3860800"/>
            <a:ext cx="1512888" cy="14446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M:\Photos\DSCN1367.JPG">
            <a:extLst>
              <a:ext uri="{FF2B5EF4-FFF2-40B4-BE49-F238E27FC236}">
                <a16:creationId xmlns:a16="http://schemas.microsoft.com/office/drawing/2014/main" id="{B648616B-E26A-EA22-4CA7-D6939F50F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230"/>
          <a:stretch>
            <a:fillRect/>
          </a:stretch>
        </p:blipFill>
        <p:spPr bwMode="auto">
          <a:xfrm>
            <a:off x="1619250" y="0"/>
            <a:ext cx="59817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6" descr="149-PipeSupportingSteel.jpg">
            <a:extLst>
              <a:ext uri="{FF2B5EF4-FFF2-40B4-BE49-F238E27FC236}">
                <a16:creationId xmlns:a16="http://schemas.microsoft.com/office/drawing/2014/main" id="{EC237E20-FB46-69CE-0F1B-0D385A48E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0"/>
            <a:ext cx="444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pipe2">
            <a:extLst>
              <a:ext uri="{FF2B5EF4-FFF2-40B4-BE49-F238E27FC236}">
                <a16:creationId xmlns:a16="http://schemas.microsoft.com/office/drawing/2014/main" id="{12B35498-3FD3-FF05-34D4-136C17594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M:\Fabrication\COURSES\Mechanical photo's\New Folder (2)\pipe4.jpg">
            <a:extLst>
              <a:ext uri="{FF2B5EF4-FFF2-40B4-BE49-F238E27FC236}">
                <a16:creationId xmlns:a16="http://schemas.microsoft.com/office/drawing/2014/main" id="{FE08584A-FD4E-C7BD-A3C8-2B2D9BDC3160}"/>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0" y="0"/>
            <a:ext cx="916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M:\Fabrication\COURSES\Mechanical photo's\New Folder (2)\pipe1.jpg">
            <a:extLst>
              <a:ext uri="{FF2B5EF4-FFF2-40B4-BE49-F238E27FC236}">
                <a16:creationId xmlns:a16="http://schemas.microsoft.com/office/drawing/2014/main" id="{4F59248A-5B5C-7BFB-F0E7-F925FC13C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855"/>
          <a:stretch>
            <a:fillRect/>
          </a:stretch>
        </p:blipFill>
        <p:spPr bwMode="auto">
          <a:xfrm>
            <a:off x="5292725" y="0"/>
            <a:ext cx="385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8" descr="15-Alaska_Pipe_Spt.jpg">
            <a:extLst>
              <a:ext uri="{FF2B5EF4-FFF2-40B4-BE49-F238E27FC236}">
                <a16:creationId xmlns:a16="http://schemas.microsoft.com/office/drawing/2014/main" id="{40ABF18C-010C-963D-0B3F-B947CB41E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071"/>
          <a:stretch>
            <a:fillRect/>
          </a:stretch>
        </p:blipFill>
        <p:spPr bwMode="auto">
          <a:xfrm>
            <a:off x="0" y="-19050"/>
            <a:ext cx="514826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a:extLst>
              <a:ext uri="{FF2B5EF4-FFF2-40B4-BE49-F238E27FC236}">
                <a16:creationId xmlns:a16="http://schemas.microsoft.com/office/drawing/2014/main" id="{D581BFCF-998C-C11E-EDC1-2EB038CFE812}"/>
              </a:ext>
            </a:extLst>
          </p:cNvPr>
          <p:cNvSpPr>
            <a:spLocks noChangeArrowheads="1"/>
          </p:cNvSpPr>
          <p:nvPr/>
        </p:nvSpPr>
        <p:spPr bwMode="auto">
          <a:xfrm>
            <a:off x="900113" y="1484313"/>
            <a:ext cx="7704137"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400">
                <a:latin typeface="Arial" panose="020B0604020202020204" pitchFamily="34" charset="0"/>
              </a:rPr>
              <a:t>Design (product insufficiencies or a mistake in their application)</a:t>
            </a:r>
          </a:p>
          <a:p>
            <a:pPr eaLnBrk="1" hangingPunct="1">
              <a:spcBef>
                <a:spcPct val="0"/>
              </a:spcBef>
              <a:buClrTx/>
              <a:buSzTx/>
              <a:buFontTx/>
              <a:buNone/>
            </a:pPr>
            <a:r>
              <a:rPr lang="en-US" altLang="en-US" sz="2400">
                <a:latin typeface="Arial" panose="020B0604020202020204" pitchFamily="34" charset="0"/>
              </a:rPr>
              <a:t> </a:t>
            </a:r>
          </a:p>
          <a:p>
            <a:pPr eaLnBrk="1" hangingPunct="1">
              <a:spcBef>
                <a:spcPct val="0"/>
              </a:spcBef>
              <a:buClrTx/>
              <a:buSzTx/>
              <a:buFontTx/>
              <a:buNone/>
            </a:pPr>
            <a:r>
              <a:rPr lang="en-US" altLang="en-US" sz="2400">
                <a:latin typeface="Arial" panose="020B0604020202020204" pitchFamily="34" charset="0"/>
              </a:rPr>
              <a:t>Installation (improper hanger position or calibration) </a:t>
            </a:r>
          </a:p>
          <a:p>
            <a:pPr eaLnBrk="1" hangingPunct="1">
              <a:spcBef>
                <a:spcPct val="0"/>
              </a:spcBef>
              <a:buClrTx/>
              <a:buSzTx/>
              <a:buFontTx/>
              <a:buNone/>
            </a:pPr>
            <a:endParaRPr lang="en-US" altLang="en-US" sz="2400">
              <a:latin typeface="Arial" panose="020B0604020202020204" pitchFamily="34" charset="0"/>
            </a:endParaRPr>
          </a:p>
          <a:p>
            <a:pPr eaLnBrk="1" hangingPunct="1">
              <a:spcBef>
                <a:spcPct val="0"/>
              </a:spcBef>
              <a:buClrTx/>
              <a:buSzTx/>
              <a:buFontTx/>
              <a:buNone/>
            </a:pPr>
            <a:r>
              <a:rPr lang="en-US" altLang="en-US" sz="2400">
                <a:latin typeface="Arial" panose="020B0604020202020204" pitchFamily="34" charset="0"/>
              </a:rPr>
              <a:t>Fabrication (substandard manufacture/quality) </a:t>
            </a:r>
          </a:p>
          <a:p>
            <a:pPr eaLnBrk="1" hangingPunct="1">
              <a:spcBef>
                <a:spcPct val="0"/>
              </a:spcBef>
              <a:buClrTx/>
              <a:buSzTx/>
              <a:buFontTx/>
              <a:buNone/>
            </a:pPr>
            <a:endParaRPr lang="en-US" altLang="en-US" sz="2400">
              <a:latin typeface="Arial" panose="020B0604020202020204" pitchFamily="34" charset="0"/>
            </a:endParaRPr>
          </a:p>
          <a:p>
            <a:pPr eaLnBrk="1" hangingPunct="1">
              <a:spcBef>
                <a:spcPct val="0"/>
              </a:spcBef>
              <a:buClrTx/>
              <a:buSzTx/>
              <a:buFontTx/>
              <a:buNone/>
            </a:pPr>
            <a:r>
              <a:rPr lang="en-US" altLang="en-US" sz="2400">
                <a:latin typeface="Arial" panose="020B0604020202020204" pitchFamily="34" charset="0"/>
              </a:rPr>
              <a:t>Service (cyclic loading, adverse environment or operational events) </a:t>
            </a:r>
          </a:p>
          <a:p>
            <a:pPr eaLnBrk="1" hangingPunct="1">
              <a:spcBef>
                <a:spcPct val="0"/>
              </a:spcBef>
              <a:buClrTx/>
              <a:buSzTx/>
              <a:buFontTx/>
              <a:buNone/>
            </a:pPr>
            <a:endParaRPr lang="en-US" altLang="en-US" sz="2400">
              <a:latin typeface="Arial" panose="020B0604020202020204" pitchFamily="34" charset="0"/>
            </a:endParaRPr>
          </a:p>
          <a:p>
            <a:pPr eaLnBrk="1" hangingPunct="1">
              <a:spcBef>
                <a:spcPct val="0"/>
              </a:spcBef>
              <a:buClrTx/>
              <a:buSzTx/>
              <a:buFontTx/>
              <a:buNone/>
            </a:pPr>
            <a:r>
              <a:rPr lang="en-US" altLang="en-US" sz="2400">
                <a:latin typeface="Arial" panose="020B0604020202020204" pitchFamily="34" charset="0"/>
              </a:rPr>
              <a:t>Hanger degradation and ultimate failure, thus transferring unsupported static load back into the piping systems and increasing stress levels. </a:t>
            </a:r>
          </a:p>
        </p:txBody>
      </p:sp>
      <p:sp>
        <p:nvSpPr>
          <p:cNvPr id="112643" name="Rectangle 2">
            <a:extLst>
              <a:ext uri="{FF2B5EF4-FFF2-40B4-BE49-F238E27FC236}">
                <a16:creationId xmlns:a16="http://schemas.microsoft.com/office/drawing/2014/main" id="{8BDEC695-6DB7-C4C1-8BF9-CCF9391C7862}"/>
              </a:ext>
            </a:extLst>
          </p:cNvPr>
          <p:cNvSpPr>
            <a:spLocks noChangeArrowheads="1"/>
          </p:cNvSpPr>
          <p:nvPr/>
        </p:nvSpPr>
        <p:spPr bwMode="auto">
          <a:xfrm>
            <a:off x="611188" y="333375"/>
            <a:ext cx="8064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b="1">
                <a:latin typeface="Arial" panose="020B0604020202020204" pitchFamily="34" charset="0"/>
              </a:rPr>
              <a:t>Generally, the root causes of failure with hangers and their associated piping include: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a:extLst>
              <a:ext uri="{FF2B5EF4-FFF2-40B4-BE49-F238E27FC236}">
                <a16:creationId xmlns:a16="http://schemas.microsoft.com/office/drawing/2014/main" id="{4584F1FB-CB8C-EDFD-C521-3094B9982847}"/>
              </a:ext>
            </a:extLst>
          </p:cNvPr>
          <p:cNvSpPr>
            <a:spLocks noChangeArrowheads="1"/>
          </p:cNvSpPr>
          <p:nvPr/>
        </p:nvSpPr>
        <p:spPr bwMode="auto">
          <a:xfrm>
            <a:off x="611188" y="476250"/>
            <a:ext cx="82819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3200" b="1">
                <a:latin typeface="Arial" panose="020B0604020202020204" pitchFamily="34" charset="0"/>
              </a:rPr>
              <a:t>Inspections Are Critical for  Piping Safety</a:t>
            </a:r>
          </a:p>
        </p:txBody>
      </p:sp>
      <p:sp>
        <p:nvSpPr>
          <p:cNvPr id="111619" name="Rectangle 2">
            <a:extLst>
              <a:ext uri="{FF2B5EF4-FFF2-40B4-BE49-F238E27FC236}">
                <a16:creationId xmlns:a16="http://schemas.microsoft.com/office/drawing/2014/main" id="{1F429DC0-3693-6877-E9E6-185B27F6B04A}"/>
              </a:ext>
            </a:extLst>
          </p:cNvPr>
          <p:cNvSpPr>
            <a:spLocks noChangeArrowheads="1"/>
          </p:cNvSpPr>
          <p:nvPr/>
        </p:nvSpPr>
        <p:spPr bwMode="auto">
          <a:xfrm>
            <a:off x="900113" y="1196975"/>
            <a:ext cx="6985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000" b="1">
                <a:latin typeface="Arial" panose="020B0604020202020204" pitchFamily="34" charset="0"/>
              </a:rPr>
              <a:t>Hanger Problems </a:t>
            </a:r>
            <a:endParaRPr lang="en-US" altLang="en-US" sz="2000">
              <a:latin typeface="Arial" panose="020B0604020202020204" pitchFamily="34" charset="0"/>
            </a:endParaRPr>
          </a:p>
          <a:p>
            <a:pPr eaLnBrk="1" hangingPunct="1">
              <a:spcBef>
                <a:spcPct val="0"/>
              </a:spcBef>
              <a:buClrTx/>
              <a:buSzTx/>
              <a:buFontTx/>
              <a:buNone/>
            </a:pPr>
            <a:r>
              <a:rPr lang="en-US" altLang="en-US" sz="2000">
                <a:latin typeface="Arial" panose="020B0604020202020204" pitchFamily="34" charset="0"/>
              </a:rPr>
              <a:t>Adverse consequences arising from improper hanger performance include unpredictable stress and elevation changes within the suspended piping. </a:t>
            </a:r>
          </a:p>
          <a:p>
            <a:pPr eaLnBrk="1" hangingPunct="1">
              <a:spcBef>
                <a:spcPct val="0"/>
              </a:spcBef>
              <a:buClrTx/>
              <a:buSzTx/>
              <a:buFontTx/>
              <a:buNone/>
            </a:pPr>
            <a:endParaRPr lang="en-US" altLang="en-US" sz="2000">
              <a:latin typeface="Arial" panose="020B0604020202020204" pitchFamily="34" charset="0"/>
            </a:endParaRPr>
          </a:p>
          <a:p>
            <a:pPr eaLnBrk="1" hangingPunct="1">
              <a:spcBef>
                <a:spcPct val="0"/>
              </a:spcBef>
              <a:buClrTx/>
              <a:buSzTx/>
              <a:buFontTx/>
              <a:buNone/>
            </a:pPr>
            <a:r>
              <a:rPr lang="en-US" altLang="en-US" sz="2000">
                <a:latin typeface="Arial" panose="020B0604020202020204" pitchFamily="34" charset="0"/>
              </a:rPr>
              <a:t>Problem areas are often the result of root causes acting independently of one another or in various combinations.</a:t>
            </a:r>
          </a:p>
          <a:p>
            <a:pPr eaLnBrk="1" hangingPunct="1">
              <a:spcBef>
                <a:spcPct val="0"/>
              </a:spcBef>
              <a:buClrTx/>
              <a:buSzTx/>
              <a:buFontTx/>
              <a:buNone/>
            </a:pPr>
            <a:endParaRPr lang="en-US" altLang="en-US" sz="2000">
              <a:latin typeface="Arial" panose="020B060402020202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AE98782B93974A83E9DD105275AB42" ma:contentTypeVersion="17" ma:contentTypeDescription="Create a new document." ma:contentTypeScope="" ma:versionID="5ea41c6fa8e18d5124e9f0ad6a2f7208">
  <xsd:schema xmlns:xsd="http://www.w3.org/2001/XMLSchema" xmlns:xs="http://www.w3.org/2001/XMLSchema" xmlns:p="http://schemas.microsoft.com/office/2006/metadata/properties" xmlns:ns2="cb680029-8183-4fed-a914-e8ca373922b2" xmlns:ns3="57286b93-ac0e-45fd-b88e-34ddf138772d" targetNamespace="http://schemas.microsoft.com/office/2006/metadata/properties" ma:root="true" ma:fieldsID="d353cf2908da8061d0f9fc02fdf1668d" ns2:_="" ns3:_="">
    <xsd:import namespace="cb680029-8183-4fed-a914-e8ca373922b2"/>
    <xsd:import namespace="57286b93-ac0e-45fd-b88e-34ddf13877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680029-8183-4fed-a914-e8ca373922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90656f2-f18f-4fac-8a49-1b443796184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286b93-ac0e-45fd-b88e-34ddf138772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09d8ddc-707e-4181-ba70-271df0a4544d}" ma:internalName="TaxCatchAll" ma:showField="CatchAllData" ma:web="57286b93-ac0e-45fd-b88e-34ddf138772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7D778D-9116-4616-89D0-BA4219B86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680029-8183-4fed-a914-e8ca373922b2"/>
    <ds:schemaRef ds:uri="57286b93-ac0e-45fd-b88e-34ddf1387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706EC2-E5AD-4890-B3D0-75505BDAAB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5285</TotalTime>
  <Words>1255</Words>
  <Application>Microsoft Office PowerPoint</Application>
  <PresentationFormat>On-screen Show (4:3)</PresentationFormat>
  <Paragraphs>205</Paragraphs>
  <Slides>117</Slides>
  <Notes>1</Notes>
  <HiddenSlides>0</HiddenSlides>
  <MMClips>3</MMClip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TTE Training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rayc</dc:creator>
  <cp:lastModifiedBy>Ray Collins</cp:lastModifiedBy>
  <cp:revision>247</cp:revision>
  <dcterms:created xsi:type="dcterms:W3CDTF">2005-04-27T08:43:44Z</dcterms:created>
  <dcterms:modified xsi:type="dcterms:W3CDTF">2023-12-20T11:41:45Z</dcterms:modified>
</cp:coreProperties>
</file>