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  <p:sldMasterId id="2147483655" r:id="rId2"/>
  </p:sldMasterIdLst>
  <p:notesMasterIdLst>
    <p:notesMasterId r:id="rId42"/>
  </p:notesMasterIdLst>
  <p:handoutMasterIdLst>
    <p:handoutMasterId r:id="rId43"/>
  </p:handoutMasterIdLst>
  <p:sldIdLst>
    <p:sldId id="256" r:id="rId3"/>
    <p:sldId id="259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C39"/>
    <a:srgbClr val="FF0000"/>
    <a:srgbClr val="FFFFFF"/>
    <a:srgbClr val="FFFF00"/>
    <a:srgbClr val="7B3F0D"/>
    <a:srgbClr val="FFE59F"/>
    <a:srgbClr val="FF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34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274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E67C78-879F-2044-8D54-C0BA6CF82372}" type="datetimeFigureOut">
              <a:rPr lang="en-US"/>
              <a:pPr/>
              <a:t>22/11/15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B73A3B-C31C-B34F-AA43-7890144F8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74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8D99E7-6FD7-3440-9C37-D91E33322B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44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5" charset="0"/>
        <a:ea typeface="ＭＳ Ｐゴシック" pitchFamily="95" charset="-128"/>
        <a:cs typeface="ＭＳ Ｐゴシック" pitchFamily="9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5" charset="0"/>
        <a:ea typeface="ＭＳ Ｐゴシック" pitchFamily="9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5" charset="0"/>
        <a:ea typeface="ＭＳ Ｐゴシック" pitchFamily="9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5" charset="0"/>
        <a:ea typeface="ＭＳ Ｐゴシック" pitchFamily="9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5" charset="0"/>
        <a:ea typeface="ＭＳ Ｐゴシック" pitchFamily="9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24C962-9CDE-5D45-9247-3279BA4666FF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B9FE52-B29A-1047-B7D8-E64F84E88BDA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F9D9E0D-6375-AC42-A7DC-AB8574D21B28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21EA17-294D-834C-8F1D-0E9987E773B5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AE0A00-71D5-3A4A-A3E5-A9AB45A67CCD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1DFCBD-2597-0544-893A-F09B93018715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41B5A7-ED75-AD4B-9B33-2310765FC31D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37EB99-B6A9-1E46-B54F-F583FC0C0A09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BDB90C-48BD-6743-8A9E-9333D2CCF413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902618-F98F-4D45-BDC8-F5C12325F7D4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675179-8795-EC4D-836E-96AA5AB9594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BC886C-04DC-7748-87FB-0738F98806E6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4634E5-E47D-5745-8420-6E6B82420936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D37A18-B564-994A-88D6-EC2C11B5E497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BFBBF2-5DB0-3E4B-8EB2-F857B8C765D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B47594-D0DA-2C41-B921-67395B3B4924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393761-2C0B-6344-88C2-9336C1C7E88D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69B072-1B08-B54E-9D53-91DE7218208E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742916-5825-4E4B-98B6-367AEEEC75D6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413A8A-CB96-DA45-8A42-D4BE4C8CAEEE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2F9A8F-729B-CC4E-8811-32A444865554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078791-C431-994A-A164-0CBC90BA6F17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B1B2C3-A5C3-6242-80C7-484CA12D952D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BCEBC58-DCBE-9B40-B436-8E734EAD916F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8B542A-6D13-DD4D-9B05-595615789C42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C23080-5894-F942-A9F8-5105DF7D7BC3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025DB3-C092-4A4A-90E6-8E06F68D3F30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D3A23D-0FD4-BC4B-8FF8-00F2F36F428B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D09ECF-8D46-7843-A1FD-EA147539D207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B241FA-AD14-F348-862F-6CB934ED3BFE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B3260C7-0C8E-074B-B7F2-0B58DB98C354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3D9952-05C7-C54F-8884-9F630EE0DC92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5AE6076-D45F-D34B-8A97-501BD7B5B84F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BD2428-6F15-A449-8A24-D7ACB80348A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569822-CC66-C844-BAF5-5A34635C60C1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A25256A-899A-2D41-8FFF-00C01DDD86C1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477F92-A37B-1847-8698-57569CC8317B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943CCE-0BB4-A84B-9F95-872CF24A5F2F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8C99D6-1D63-B240-9138-0D25FF15471F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905000"/>
            <a:ext cx="6400800" cy="16764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6400800" cy="1524000"/>
          </a:xfrm>
        </p:spPr>
        <p:txBody>
          <a:bodyPr/>
          <a:lstStyle>
            <a:lvl1pPr marL="0" indent="0" algn="ctr">
              <a:buFont typeface="Wingdings" pitchFamily="95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Eddie Cody 15/5/2012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8BD45-37A2-7445-8E34-75129279CF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7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Eddie Cody 15/5/2012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7F51A-F8FB-E14A-B56A-86E610090F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9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18859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5054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Eddie Cody 15/5/2012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626E3-2B30-5047-91C4-0650F95787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75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098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7772400" cy="11430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ctr">
              <a:buFont typeface="Wingdings" pitchFamily="95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Eddie Cody 15/5/2012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22777-B2CD-3749-906F-966D08EDE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11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Eddie Cody 15/5/2012</a:t>
            </a: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AE00F-CE0D-5A4D-AA8E-C3C1DB0E37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92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Eddie Cody 15/5/2012</a:t>
            </a: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C61FA-8D0A-934D-92E1-8386A7474F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67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Eddie Cody 15/5/2012</a:t>
            </a:r>
            <a:endParaRPr lang="en-US" dirty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AF1B4-900B-114C-94BF-CCB1F66BF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96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Eddie Cody 15/5/2012</a:t>
            </a:r>
            <a:endParaRPr lang="en-US" dirty="0"/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BF7DC-DDBA-7745-99A2-775209611D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94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Eddie Cody 15/5/2012</a:t>
            </a: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FD276-FB57-C14E-A082-D743CD4274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40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Eddie Cody 15/5/2012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2F136B-21F9-4B4A-9118-09D9F6CE25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31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Eddie Cody 15/5/2012</a:t>
            </a:r>
            <a:endParaRPr lang="en-US" dirty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C3D5F-E906-C34D-8949-1FBEACEF18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6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Eddie Cody 15/5/2012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61D09-4455-1341-BB5E-9B04D47FA1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21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Eddie Cody 15/5/2012</a:t>
            </a:r>
            <a:endParaRPr lang="en-US" dirty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D6ACA-16D0-634D-92D9-388390E69F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46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Eddie Cody 15/5/2012</a:t>
            </a: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6350C-CC88-5B42-B927-102E8E11E8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9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Eddie Cody 15/5/2012</a:t>
            </a: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80AE6-6BB5-534F-BB46-B7E73FA733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7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Eddie Cody 15/5/2012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68FFA-12F7-244C-8893-29AB86C4A6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1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133600"/>
            <a:ext cx="3695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133600"/>
            <a:ext cx="3695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Eddie Cody 15/5/2012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E1C13-4461-914B-B35D-95EB4D8538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1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Eddie Cody 15/5/2012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0D64A-2309-8548-BD7F-DDA49E6960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0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Eddie Cody 15/5/2012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3DA4C-D9E8-4349-ABB3-B469C70A24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9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Eddie Cody 15/5/2012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D68B3-535B-1A40-AA54-B8C9691888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Eddie Cody 15/5/2012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E3A776-2FC6-2A45-9D20-C8554471CA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9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Eddie Cody 15/5/2012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3B331-706F-864A-AF19-9C971831E0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7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609600"/>
            <a:ext cx="5791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133600"/>
            <a:ext cx="7543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-111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rebuchet MS" pitchFamily="-111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Eddie Cody 15/5/2012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charset="0"/>
                <a:ea typeface="ヒラギノ角ゴ Pro W3" charset="0"/>
                <a:cs typeface="ヒラギノ角ゴ Pro W3" charset="0"/>
              </a:defRPr>
            </a:lvl1pPr>
          </a:lstStyle>
          <a:p>
            <a:fld id="{109D48D4-B27E-074B-A090-9F013FFF34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95" charset="0"/>
          <a:ea typeface="ヒラギノ角ゴ Pro W3" pitchFamily="95" charset="-128"/>
          <a:cs typeface="ヒラギノ角ゴ Pro W3" pitchFamily="95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95" charset="0"/>
          <a:ea typeface="ヒラギノ角ゴ Pro W3" pitchFamily="95" charset="-128"/>
          <a:cs typeface="ヒラギノ角ゴ Pro W3" pitchFamily="95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95" charset="0"/>
          <a:ea typeface="ヒラギノ角ゴ Pro W3" pitchFamily="95" charset="-128"/>
          <a:cs typeface="ヒラギノ角ゴ Pro W3" pitchFamily="95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95" charset="0"/>
          <a:ea typeface="ヒラギノ角ゴ Pro W3" pitchFamily="95" charset="-128"/>
          <a:cs typeface="ヒラギノ角ゴ Pro W3" pitchFamily="95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95" charset="0"/>
          <a:ea typeface="ヒラギノ角ゴ Pro W3" pitchFamily="95" charset="-128"/>
          <a:cs typeface="ヒラギノ角ゴ Pro W3" pitchFamily="95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95" charset="0"/>
          <a:ea typeface="ヒラギノ角ゴ Pro W3" pitchFamily="95" charset="-128"/>
          <a:cs typeface="ヒラギノ角ゴ Pro W3" pitchFamily="95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95" charset="0"/>
          <a:ea typeface="ヒラギノ角ゴ Pro W3" pitchFamily="95" charset="-128"/>
          <a:cs typeface="ヒラギノ角ゴ Pro W3" pitchFamily="95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95" charset="0"/>
          <a:ea typeface="ヒラギノ角ゴ Pro W3" pitchFamily="95" charset="-128"/>
          <a:cs typeface="ヒラギノ角ゴ Pro W3" pitchFamily="9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C4C4C"/>
        </a:buClr>
        <a:buFont typeface="Wingdings" charset="0"/>
        <a:buChar char="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C4C4C"/>
        </a:buClr>
        <a:buFont typeface="Wingdings" charset="0"/>
        <a:buChar char="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C4C4C"/>
        </a:buClr>
        <a:buFont typeface="Wingdings" charset="0"/>
        <a:buChar char="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C4C4C"/>
        </a:buClr>
        <a:buFont typeface="Wingdings" charset="0"/>
        <a:buChar char="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C4C4C"/>
        </a:buClr>
        <a:buFont typeface="Wingdings" charset="0"/>
        <a:buChar char="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C4C4C"/>
        </a:buClr>
        <a:buFont typeface="Wingdings" pitchFamily="95" charset="2"/>
        <a:buChar char="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C4C4C"/>
        </a:buClr>
        <a:buFont typeface="Wingdings" pitchFamily="95" charset="2"/>
        <a:buChar char="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C4C4C"/>
        </a:buClr>
        <a:buFont typeface="Wingdings" pitchFamily="95" charset="2"/>
        <a:buChar char="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C4C4C"/>
        </a:buClr>
        <a:buFont typeface="Wingdings" pitchFamily="95" charset="2"/>
        <a:buChar char="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alphaModFix amt="33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Eddie Cody 15/5/2012</a:t>
            </a:r>
            <a:endParaRPr lang="en-US" dirty="0"/>
          </a:p>
        </p:txBody>
      </p:sp>
      <p:sp>
        <p:nvSpPr>
          <p:cNvPr id="18437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/>
            </a:lvl1pPr>
          </a:lstStyle>
          <a:p>
            <a:fld id="{1A3B2311-AACC-DB4B-B472-85200E321B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10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pitchFamily="-124" charset="-128"/>
          <a:cs typeface="ＭＳ Ｐゴシック" pitchFamily="-124" charset="-128"/>
        </a:defRPr>
      </a:lvl1pPr>
      <a:lvl2pPr algn="ctr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95" charset="0"/>
          <a:ea typeface="ＭＳ Ｐゴシック" pitchFamily="-124" charset="-128"/>
          <a:cs typeface="ＭＳ Ｐゴシック" pitchFamily="-124" charset="-128"/>
        </a:defRPr>
      </a:lvl2pPr>
      <a:lvl3pPr algn="ctr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95" charset="0"/>
          <a:ea typeface="ＭＳ Ｐゴシック" pitchFamily="-124" charset="-128"/>
          <a:cs typeface="ＭＳ Ｐゴシック" pitchFamily="-124" charset="-128"/>
        </a:defRPr>
      </a:lvl3pPr>
      <a:lvl4pPr algn="ctr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95" charset="0"/>
          <a:ea typeface="ＭＳ Ｐゴシック" pitchFamily="-124" charset="-128"/>
          <a:cs typeface="ＭＳ Ｐゴシック" pitchFamily="-124" charset="-128"/>
        </a:defRPr>
      </a:lvl4pPr>
      <a:lvl5pPr algn="ctr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95" charset="0"/>
          <a:ea typeface="ＭＳ Ｐゴシック" pitchFamily="-124" charset="-128"/>
          <a:cs typeface="ＭＳ Ｐゴシック" pitchFamily="-124" charset="-128"/>
        </a:defRPr>
      </a:lvl5pPr>
      <a:lvl6pPr marL="457200" algn="ctr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95" charset="0"/>
        </a:defRPr>
      </a:lvl6pPr>
      <a:lvl7pPr marL="914400" algn="ctr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95" charset="0"/>
        </a:defRPr>
      </a:lvl7pPr>
      <a:lvl8pPr marL="1371600" algn="ctr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95" charset="0"/>
        </a:defRPr>
      </a:lvl8pPr>
      <a:lvl9pPr marL="1828800" algn="ctr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95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pitchFamily="-124" charset="-128"/>
          <a:cs typeface="ＭＳ Ｐゴシック" pitchFamily="-124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  <a:ea typeface="ＭＳ Ｐゴシック" pitchFamily="95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pitchFamily="95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ＭＳ Ｐゴシック" pitchFamily="95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pitchFamily="95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95" charset="2"/>
        <a:buChar char="l"/>
        <a:defRPr sz="2000">
          <a:solidFill>
            <a:schemeClr val="tx1"/>
          </a:solidFill>
          <a:latin typeface="+mn-lt"/>
          <a:ea typeface="ＭＳ Ｐゴシック" pitchFamily="95" charset="-128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95" charset="2"/>
        <a:buChar char="l"/>
        <a:defRPr sz="2000">
          <a:solidFill>
            <a:schemeClr val="tx1"/>
          </a:solidFill>
          <a:latin typeface="+mn-lt"/>
          <a:ea typeface="ＭＳ Ｐゴシック" pitchFamily="95" charset="-128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95" charset="2"/>
        <a:buChar char="l"/>
        <a:defRPr sz="2000">
          <a:solidFill>
            <a:schemeClr val="tx1"/>
          </a:solidFill>
          <a:latin typeface="+mn-lt"/>
          <a:ea typeface="ＭＳ Ｐゴシック" pitchFamily="95" charset="-128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95" charset="2"/>
        <a:buChar char="l"/>
        <a:defRPr sz="2000">
          <a:solidFill>
            <a:schemeClr val="tx1"/>
          </a:solidFill>
          <a:latin typeface="+mn-lt"/>
          <a:ea typeface="ＭＳ Ｐゴシック" pitchFamily="9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0" y="581025"/>
            <a:ext cx="914400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b="1"/>
              <a:t>Phase 1 Mechanical ROA</a:t>
            </a:r>
          </a:p>
          <a:p>
            <a:pPr algn="ctr"/>
            <a:r>
              <a:rPr lang="en-GB" b="1"/>
              <a:t>Module Title: Measurement Units Imperial &amp; Metric</a:t>
            </a:r>
          </a:p>
          <a:p>
            <a:pPr algn="ctr"/>
            <a:r>
              <a:rPr lang="en-GB" b="1"/>
              <a:t>Module No: MS2</a:t>
            </a:r>
          </a:p>
          <a:p>
            <a:endParaRPr lang="en-GB" sz="2800" b="1"/>
          </a:p>
          <a:p>
            <a:pPr algn="ctr"/>
            <a:r>
              <a:rPr lang="en-GB" sz="3200" b="1"/>
              <a:t>Presentation Title : Precision Measurement</a:t>
            </a:r>
          </a:p>
          <a:p>
            <a:pPr algn="ctr"/>
            <a:endParaRPr lang="en-GB" sz="3200" b="1"/>
          </a:p>
          <a:p>
            <a:endParaRPr lang="en-GB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438400" y="6172200"/>
            <a:ext cx="579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400"/>
              <a:t>Eddie Cody     15/5/2012                   Phase 1  ROA  Mechanical</a:t>
            </a:r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279525" y="717550"/>
            <a:ext cx="2695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B.   HOOKED RULES</a:t>
            </a:r>
          </a:p>
        </p:txBody>
      </p:sp>
      <p:pic>
        <p:nvPicPr>
          <p:cNvPr id="13315" name="Picture 8" descr="Common Uses - Hook R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150938"/>
            <a:ext cx="57912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2120900" y="5397500"/>
            <a:ext cx="196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Common Uses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279525" y="717550"/>
            <a:ext cx="424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D.   HELPER MEASURING TOOLS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752600" y="1155700"/>
            <a:ext cx="56086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Times" charset="0"/>
              <a:buChar char="•"/>
            </a:pPr>
            <a:r>
              <a:rPr lang="en-US" sz="1600" b="1"/>
              <a:t>   Generally a spring caliper.</a:t>
            </a:r>
          </a:p>
          <a:p>
            <a:pPr>
              <a:buFont typeface="Times" charset="0"/>
              <a:buChar char="•"/>
            </a:pPr>
            <a:r>
              <a:rPr lang="en-US" sz="1600" b="1"/>
              <a:t>   Has no scale - cannot be used by itself.</a:t>
            </a:r>
          </a:p>
          <a:p>
            <a:pPr>
              <a:buFont typeface="Times" charset="0"/>
              <a:buChar char="•"/>
            </a:pPr>
            <a:r>
              <a:rPr lang="en-US" sz="1600" b="1"/>
              <a:t>   Common examples are </a:t>
            </a:r>
            <a:r>
              <a:rPr lang="ja-JP" altLang="en-US" sz="1600" b="1"/>
              <a:t>“</a:t>
            </a:r>
            <a:r>
              <a:rPr lang="en-US" sz="1600" b="1"/>
              <a:t>Inside and Outside</a:t>
            </a:r>
            <a:r>
              <a:rPr lang="ja-JP" altLang="en-US" sz="1600" b="1"/>
              <a:t>”</a:t>
            </a:r>
            <a:r>
              <a:rPr lang="en-US" sz="1600" b="1"/>
              <a:t> calipers.</a:t>
            </a:r>
          </a:p>
        </p:txBody>
      </p:sp>
      <p:pic>
        <p:nvPicPr>
          <p:cNvPr id="35847" name="Picture 7" descr="Outside Calip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2135188"/>
            <a:ext cx="548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Inside Caliper Ex 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184650"/>
            <a:ext cx="3267075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039813" y="2794000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1800" b="1"/>
              <a:t>“</a:t>
            </a:r>
            <a:r>
              <a:rPr lang="en-US" sz="1800" b="1"/>
              <a:t>Outside</a:t>
            </a:r>
            <a:r>
              <a:rPr lang="ja-JP" altLang="en-US" sz="1800" b="1"/>
              <a:t>”</a:t>
            </a:r>
            <a:endParaRPr lang="en-US" sz="1800" b="1"/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2008188" y="504666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1800" b="1"/>
              <a:t>“</a:t>
            </a:r>
            <a:r>
              <a:rPr lang="en-US" sz="1800" b="1"/>
              <a:t>Inside</a:t>
            </a:r>
            <a:r>
              <a:rPr lang="ja-JP" altLang="en-US" sz="1800" b="1"/>
              <a:t>”</a:t>
            </a:r>
            <a:endParaRPr lang="en-US" sz="18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/>
      <p:bldP spid="358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279525" y="717550"/>
            <a:ext cx="4333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E.   ADJUSTABLE JAW CALIPERS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752600" y="1155700"/>
            <a:ext cx="4162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Times" charset="0"/>
              <a:buChar char="•"/>
            </a:pPr>
            <a:r>
              <a:rPr lang="en-US" sz="1600" b="1"/>
              <a:t>   Moveable jaws.</a:t>
            </a:r>
          </a:p>
          <a:p>
            <a:pPr>
              <a:buFont typeface="Times" charset="0"/>
              <a:buChar char="•"/>
            </a:pPr>
            <a:r>
              <a:rPr lang="en-US" sz="1600" b="1"/>
              <a:t>   Takes measurement directly from part.</a:t>
            </a:r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1724025" y="1819275"/>
            <a:ext cx="194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1.   Dial Calipers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092325" y="2238375"/>
            <a:ext cx="46609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 Dial indicator mounted on moveable jaw.</a:t>
            </a:r>
          </a:p>
        </p:txBody>
      </p:sp>
      <p:pic>
        <p:nvPicPr>
          <p:cNvPr id="15366" name="Picture 11" descr="Dial Cal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820988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2624138" y="1071563"/>
            <a:ext cx="388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Common Uses of Dial Calipers</a:t>
            </a:r>
          </a:p>
        </p:txBody>
      </p:sp>
      <p:pic>
        <p:nvPicPr>
          <p:cNvPr id="16387" name="Picture 9" descr="uses of dial calip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593850"/>
            <a:ext cx="70961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443038" y="871538"/>
            <a:ext cx="2527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2.   Digital  Calipers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878013" y="1255713"/>
            <a:ext cx="57769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Times" charset="0"/>
              <a:buChar char="•"/>
            </a:pPr>
            <a:r>
              <a:rPr lang="en-US" sz="1600" b="1"/>
              <a:t>   Latest advancement.</a:t>
            </a:r>
          </a:p>
          <a:p>
            <a:pPr>
              <a:buFont typeface="Times" charset="0"/>
              <a:buChar char="•"/>
            </a:pPr>
            <a:r>
              <a:rPr lang="en-US" sz="1600" b="1"/>
              <a:t>   Measurement converted to digital readout.</a:t>
            </a:r>
          </a:p>
          <a:p>
            <a:pPr>
              <a:buFont typeface="Times" charset="0"/>
              <a:buChar char="•"/>
            </a:pPr>
            <a:r>
              <a:rPr lang="en-US" sz="1600" b="1"/>
              <a:t>   Similar to conventional calipers.</a:t>
            </a:r>
          </a:p>
          <a:p>
            <a:pPr>
              <a:buFont typeface="Times" charset="0"/>
              <a:buChar char="•"/>
            </a:pPr>
            <a:r>
              <a:rPr lang="en-US" sz="1600" b="1"/>
              <a:t>   Scale can be calibrated in both inches and centimeters.</a:t>
            </a:r>
          </a:p>
        </p:txBody>
      </p:sp>
      <p:pic>
        <p:nvPicPr>
          <p:cNvPr id="41990" name="Picture 6" descr="Digital Cali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2551113"/>
            <a:ext cx="6596062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241425" y="5822950"/>
            <a:ext cx="417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Follow guidelines for proper use.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357813" y="4697413"/>
            <a:ext cx="27400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Times" charset="0"/>
              <a:buChar char="•"/>
            </a:pPr>
            <a:r>
              <a:rPr lang="en-US" sz="1600" b="1"/>
              <a:t>   </a:t>
            </a:r>
            <a:r>
              <a:rPr lang="en-US" sz="1600" b="1">
                <a:solidFill>
                  <a:srgbClr val="006600"/>
                </a:solidFill>
              </a:rPr>
              <a:t>More rugged.</a:t>
            </a:r>
          </a:p>
          <a:p>
            <a:pPr>
              <a:buFont typeface="Times" charset="0"/>
              <a:buChar char="•"/>
            </a:pPr>
            <a:r>
              <a:rPr lang="en-US" sz="1600" b="1">
                <a:solidFill>
                  <a:srgbClr val="006600"/>
                </a:solidFill>
              </a:rPr>
              <a:t>   More accurate.</a:t>
            </a:r>
          </a:p>
          <a:p>
            <a:pPr>
              <a:buFont typeface="Times" charset="0"/>
              <a:buChar char="•"/>
            </a:pPr>
            <a:r>
              <a:rPr lang="en-US" sz="1600" b="1">
                <a:solidFill>
                  <a:srgbClr val="006600"/>
                </a:solidFill>
              </a:rPr>
              <a:t>   Better repeatability.</a:t>
            </a:r>
          </a:p>
          <a:p>
            <a:pPr>
              <a:buFont typeface="Times" charset="0"/>
              <a:buChar char="•"/>
            </a:pPr>
            <a:r>
              <a:rPr lang="en-US" sz="1600" b="1">
                <a:solidFill>
                  <a:srgbClr val="006600"/>
                </a:solidFill>
              </a:rPr>
              <a:t>   Easier to handle &amp; read.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  <p:bldP spid="419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8"/>
          <p:cNvSpPr txBox="1">
            <a:spLocks noChangeArrowheads="1"/>
          </p:cNvSpPr>
          <p:nvPr/>
        </p:nvSpPr>
        <p:spPr bwMode="auto">
          <a:xfrm>
            <a:off x="1279525" y="717550"/>
            <a:ext cx="3189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F.   DIAL MICROMETERS</a:t>
            </a:r>
          </a:p>
        </p:txBody>
      </p:sp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2120900" y="1651000"/>
            <a:ext cx="4298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Times" charset="0"/>
              <a:buChar char="•"/>
            </a:pPr>
            <a:r>
              <a:rPr lang="en-US" sz="1600" b="1"/>
              <a:t>   Measures accurately to (.001).</a:t>
            </a:r>
          </a:p>
          <a:p>
            <a:pPr>
              <a:buFont typeface="Times" charset="0"/>
              <a:buChar char="•"/>
            </a:pPr>
            <a:r>
              <a:rPr lang="en-US" sz="1600" b="1"/>
              <a:t>   Vernier micrometers measure to (.0001).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724025" y="1260475"/>
            <a:ext cx="284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1.   Outside Micrometers</a:t>
            </a:r>
          </a:p>
        </p:txBody>
      </p:sp>
      <p:pic>
        <p:nvPicPr>
          <p:cNvPr id="18437" name="Picture 12" descr="Micro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301875"/>
            <a:ext cx="655320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120900" y="1168400"/>
            <a:ext cx="52689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Times" charset="0"/>
              <a:buChar char="•"/>
            </a:pPr>
            <a:r>
              <a:rPr lang="en-US" sz="1600" b="1"/>
              <a:t>   Spindle rotates in fixed nut - (40 threads per inch).</a:t>
            </a:r>
          </a:p>
          <a:p>
            <a:pPr>
              <a:buFont typeface="Times" charset="0"/>
              <a:buChar char="•"/>
            </a:pPr>
            <a:r>
              <a:rPr lang="en-US" sz="1600" b="1"/>
              <a:t>   One complete turn of spindle = 1/40 (.025) inches.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724025" y="777875"/>
            <a:ext cx="2979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2.   Standard Micrometers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3133725" y="2071688"/>
            <a:ext cx="2532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/>
              <a:t>Micrometer Graduations</a:t>
            </a:r>
          </a:p>
        </p:txBody>
      </p:sp>
      <p:pic>
        <p:nvPicPr>
          <p:cNvPr id="19461" name="Picture 8" descr="micrometer gradu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463800"/>
            <a:ext cx="2692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3509963" y="744538"/>
            <a:ext cx="2138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/>
              <a:t>Micrometer Reading</a:t>
            </a:r>
          </a:p>
        </p:txBody>
      </p:sp>
      <p:pic>
        <p:nvPicPr>
          <p:cNvPr id="20483" name="Picture 7" descr="micrometer read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1087438"/>
            <a:ext cx="2946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1844675" y="2784475"/>
            <a:ext cx="42100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en-US" sz="1600" b="1"/>
              <a:t>Line </a:t>
            </a:r>
            <a:r>
              <a:rPr lang="ja-JP" altLang="en-US" sz="1600" b="1"/>
              <a:t>“</a:t>
            </a:r>
            <a:r>
              <a:rPr lang="en-US" sz="1600" b="1"/>
              <a:t>1</a:t>
            </a:r>
            <a:r>
              <a:rPr lang="ja-JP" altLang="en-US" sz="1600" b="1"/>
              <a:t>”</a:t>
            </a:r>
            <a:r>
              <a:rPr lang="en-US" sz="1600" b="1"/>
              <a:t> visible, plus two other lines:</a:t>
            </a:r>
          </a:p>
          <a:p>
            <a:pPr>
              <a:buFont typeface="Arial" charset="0"/>
              <a:buAutoNum type="arabicPeriod"/>
            </a:pPr>
            <a:endParaRPr lang="en-US" sz="800" b="1"/>
          </a:p>
          <a:p>
            <a:pPr>
              <a:buFont typeface="Arial" charset="0"/>
              <a:buNone/>
            </a:pPr>
            <a:r>
              <a:rPr lang="en-US" sz="1600" b="1"/>
              <a:t>    		            </a:t>
            </a:r>
            <a:r>
              <a:rPr lang="ja-JP" altLang="en-US" sz="1600" b="1"/>
              <a:t>“</a:t>
            </a:r>
            <a:r>
              <a:rPr lang="en-US" sz="1600" b="1"/>
              <a:t>1</a:t>
            </a:r>
            <a:r>
              <a:rPr lang="ja-JP" altLang="en-US" sz="1600" b="1"/>
              <a:t>”</a:t>
            </a:r>
            <a:r>
              <a:rPr lang="en-US" sz="1600" b="1"/>
              <a:t>  = .100</a:t>
            </a:r>
          </a:p>
          <a:p>
            <a:pPr>
              <a:buFont typeface="Arial" charset="0"/>
              <a:buNone/>
            </a:pPr>
            <a:r>
              <a:rPr lang="en-US" sz="1600" b="1"/>
              <a:t>  	         + 2 @ .025 =</a:t>
            </a:r>
            <a:r>
              <a:rPr lang="en-US" sz="2000" b="1"/>
              <a:t> </a:t>
            </a:r>
            <a:r>
              <a:rPr lang="en-US" sz="1600" b="1" u="sng"/>
              <a:t>.050</a:t>
            </a:r>
            <a:endParaRPr lang="en-US" sz="1600" b="1"/>
          </a:p>
          <a:p>
            <a:pPr>
              <a:buFont typeface="Arial" charset="0"/>
              <a:buNone/>
            </a:pPr>
            <a:r>
              <a:rPr lang="en-US" sz="1600" b="1"/>
              <a:t>                		       .150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1847850" y="4110038"/>
            <a:ext cx="44069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sz="1600" b="1"/>
              <a:t>2.    Index line coincides with 12 on thimble:</a:t>
            </a:r>
          </a:p>
          <a:p>
            <a:pPr>
              <a:buFont typeface="Arial" charset="0"/>
              <a:buNone/>
            </a:pPr>
            <a:endParaRPr lang="en-US" sz="800" b="1"/>
          </a:p>
          <a:p>
            <a:pPr>
              <a:buFont typeface="Arial" charset="0"/>
              <a:buNone/>
            </a:pPr>
            <a:r>
              <a:rPr lang="en-US" sz="1600" b="1"/>
              <a:t>                       12 x .001  = .012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2736850" y="4940300"/>
            <a:ext cx="25828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6600"/>
                </a:solidFill>
              </a:rPr>
              <a:t>.100 – </a:t>
            </a:r>
            <a:r>
              <a:rPr lang="en-US" sz="1400" b="1">
                <a:solidFill>
                  <a:srgbClr val="006600"/>
                </a:solidFill>
              </a:rPr>
              <a:t>Line marked </a:t>
            </a:r>
            <a:r>
              <a:rPr lang="ja-JP" altLang="en-US" sz="1400" b="1">
                <a:solidFill>
                  <a:srgbClr val="006600"/>
                </a:solidFill>
              </a:rPr>
              <a:t>“</a:t>
            </a:r>
            <a:r>
              <a:rPr lang="en-US" sz="1400" b="1">
                <a:solidFill>
                  <a:srgbClr val="006600"/>
                </a:solidFill>
              </a:rPr>
              <a:t>1</a:t>
            </a:r>
            <a:r>
              <a:rPr lang="ja-JP" altLang="en-US" sz="1400" b="1">
                <a:solidFill>
                  <a:srgbClr val="006600"/>
                </a:solidFill>
              </a:rPr>
              <a:t>”</a:t>
            </a:r>
            <a:endParaRPr lang="en-US" sz="1800" b="1">
              <a:solidFill>
                <a:srgbClr val="006600"/>
              </a:solidFill>
            </a:endParaRPr>
          </a:p>
          <a:p>
            <a:r>
              <a:rPr lang="en-US" sz="1800" b="1">
                <a:solidFill>
                  <a:srgbClr val="006600"/>
                </a:solidFill>
              </a:rPr>
              <a:t>.050 – </a:t>
            </a:r>
            <a:r>
              <a:rPr lang="en-US" sz="1400" b="1">
                <a:solidFill>
                  <a:srgbClr val="006600"/>
                </a:solidFill>
              </a:rPr>
              <a:t>2 extra vertical lines</a:t>
            </a:r>
            <a:endParaRPr lang="en-US" sz="1800" b="1">
              <a:solidFill>
                <a:srgbClr val="006600"/>
              </a:solidFill>
            </a:endParaRPr>
          </a:p>
          <a:p>
            <a:r>
              <a:rPr lang="en-US" sz="1800" b="1" u="sng">
                <a:solidFill>
                  <a:srgbClr val="006600"/>
                </a:solidFill>
              </a:rPr>
              <a:t>.012</a:t>
            </a:r>
            <a:r>
              <a:rPr lang="en-US" sz="1800" b="1">
                <a:solidFill>
                  <a:srgbClr val="006600"/>
                </a:solidFill>
              </a:rPr>
              <a:t> – </a:t>
            </a:r>
            <a:r>
              <a:rPr lang="en-US" sz="1400" b="1">
                <a:solidFill>
                  <a:srgbClr val="006600"/>
                </a:solidFill>
              </a:rPr>
              <a:t>Thimble reading</a:t>
            </a:r>
            <a:endParaRPr lang="en-US" sz="1800" b="1">
              <a:solidFill>
                <a:srgbClr val="006600"/>
              </a:solidFill>
            </a:endParaRPr>
          </a:p>
          <a:p>
            <a:r>
              <a:rPr lang="en-US" sz="1800" b="1">
                <a:solidFill>
                  <a:srgbClr val="006600"/>
                </a:solidFill>
              </a:rPr>
              <a:t>.162 – Total reading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/>
      <p:bldP spid="48137" grpId="0"/>
      <p:bldP spid="481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3176588" y="757238"/>
            <a:ext cx="2792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/>
              <a:t>How Micrometers are Read</a:t>
            </a:r>
          </a:p>
        </p:txBody>
      </p:sp>
      <p:pic>
        <p:nvPicPr>
          <p:cNvPr id="21507" name="Picture 8" descr="How Micrometers Are R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1095375"/>
            <a:ext cx="55816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3003550" y="641350"/>
            <a:ext cx="303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/>
              <a:t>Micrometer Reading Exercise</a:t>
            </a:r>
          </a:p>
        </p:txBody>
      </p:sp>
      <p:pic>
        <p:nvPicPr>
          <p:cNvPr id="22531" name="Picture 5" descr="micrometer reading exercis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930275"/>
            <a:ext cx="369411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579813" y="1387475"/>
            <a:ext cx="579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006600"/>
                </a:solidFill>
              </a:rPr>
              <a:t>.125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594100" y="2624138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006600"/>
                </a:solidFill>
              </a:rPr>
              <a:t>.235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590925" y="3697288"/>
            <a:ext cx="58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006600"/>
                </a:solidFill>
              </a:rPr>
              <a:t>.082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3629025" y="4805363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006600"/>
                </a:solidFill>
              </a:rPr>
              <a:t>.375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3652838" y="5902325"/>
            <a:ext cx="579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006600"/>
                </a:solidFill>
              </a:rPr>
              <a:t>.625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5543550" y="1423988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006600"/>
                </a:solidFill>
              </a:rPr>
              <a:t>.250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5557838" y="2616200"/>
            <a:ext cx="579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006600"/>
                </a:solidFill>
              </a:rPr>
              <a:t>.312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5554663" y="3733800"/>
            <a:ext cx="579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006600"/>
                </a:solidFill>
              </a:rPr>
              <a:t>.468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5592763" y="4841875"/>
            <a:ext cx="579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006600"/>
                </a:solidFill>
              </a:rPr>
              <a:t>.187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572125" y="5916613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006600"/>
                </a:solidFill>
              </a:rPr>
              <a:t>.718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2663825" y="6305550"/>
            <a:ext cx="355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CHECK  YOUR  ANSWERS 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  <p:bldP spid="52231" grpId="0"/>
      <p:bldP spid="52232" grpId="0"/>
      <p:bldP spid="52233" grpId="0"/>
      <p:bldP spid="52234" grpId="0"/>
      <p:bldP spid="52235" grpId="0"/>
      <p:bldP spid="52236" grpId="0"/>
      <p:bldP spid="52237" grpId="0"/>
      <p:bldP spid="52238" grpId="0"/>
      <p:bldP spid="52239" grpId="0"/>
      <p:bldP spid="522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2400300" y="685800"/>
            <a:ext cx="4351338" cy="406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FFFFFF"/>
                </a:solidFill>
              </a:rPr>
              <a:t>PRECISION  MEASUREMENT</a:t>
            </a:r>
            <a:endParaRPr lang="en-US" sz="2000" b="1"/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1190625" y="1165225"/>
            <a:ext cx="284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A.   STEEL RULES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739900" y="1574800"/>
            <a:ext cx="4435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Times" charset="0"/>
              <a:buChar char="•"/>
            </a:pPr>
            <a:r>
              <a:rPr lang="en-US" sz="1600" b="1"/>
              <a:t>   Also known as scales.</a:t>
            </a:r>
          </a:p>
          <a:p>
            <a:pPr>
              <a:buFont typeface="Times" charset="0"/>
              <a:buChar char="•"/>
            </a:pPr>
            <a:r>
              <a:rPr lang="en-US" sz="1600" b="1"/>
              <a:t>   Range in length from 1 - to - 48 inches.</a:t>
            </a:r>
          </a:p>
          <a:p>
            <a:pPr>
              <a:buFont typeface="Times" charset="0"/>
              <a:buChar char="•"/>
            </a:pPr>
            <a:r>
              <a:rPr lang="en-US" sz="1600" b="1"/>
              <a:t>   Most common is spring tempered 6-inch.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1698625" y="2516188"/>
            <a:ext cx="304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1.   Fractional-Inch Rule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2063750" y="2965450"/>
            <a:ext cx="6940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Times" charset="0"/>
              <a:buChar char="•"/>
            </a:pPr>
            <a:r>
              <a:rPr lang="en-US" sz="1600" b="1"/>
              <a:t>   Divided in fractions of an inch. Such as 1/2, 1/4, 1/8, 1/16 or smaller.</a:t>
            </a:r>
          </a:p>
          <a:p>
            <a:pPr>
              <a:buFont typeface="Times" charset="0"/>
              <a:buChar char="•"/>
            </a:pPr>
            <a:r>
              <a:rPr lang="en-US" sz="1600" b="1"/>
              <a:t>   Bottom number indicates number of spaces within an inch.</a:t>
            </a:r>
          </a:p>
        </p:txBody>
      </p:sp>
      <p:pic>
        <p:nvPicPr>
          <p:cNvPr id="5127" name="Picture 11" descr="8ths 16ths r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3822700"/>
            <a:ext cx="502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3009900" y="5397500"/>
            <a:ext cx="3384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Fractional-Inch rule in 8ths and 16ths.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6" descr="micrometer reading exercis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933450"/>
            <a:ext cx="359251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003550" y="641350"/>
            <a:ext cx="303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/>
              <a:t>Micrometer Reading Exercise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724275" y="1387475"/>
            <a:ext cx="58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006600"/>
                </a:solidFill>
              </a:rPr>
              <a:t>.033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494088" y="2624138"/>
            <a:ext cx="579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006600"/>
                </a:solidFill>
              </a:rPr>
              <a:t>.625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679825" y="3641725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006600"/>
                </a:solidFill>
              </a:rPr>
              <a:t>.103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3629025" y="4716463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006600"/>
                </a:solidFill>
              </a:rPr>
              <a:t>.022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3652838" y="5802313"/>
            <a:ext cx="579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006600"/>
                </a:solidFill>
              </a:rPr>
              <a:t>.293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5699125" y="1401763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006600"/>
                </a:solidFill>
              </a:rPr>
              <a:t>.175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5668963" y="2560638"/>
            <a:ext cx="579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006600"/>
                </a:solidFill>
              </a:rPr>
              <a:t>.325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5688013" y="3644900"/>
            <a:ext cx="579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006600"/>
                </a:solidFill>
              </a:rPr>
              <a:t>.500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5703888" y="4724400"/>
            <a:ext cx="579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006600"/>
                </a:solidFill>
              </a:rPr>
              <a:t>.187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5672138" y="5761038"/>
            <a:ext cx="579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006600"/>
                </a:solidFill>
              </a:rPr>
              <a:t>.435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663825" y="6305550"/>
            <a:ext cx="355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CHECK  YOUR  ANSWERS 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54278" grpId="0"/>
      <p:bldP spid="54279" grpId="0"/>
      <p:bldP spid="54280" grpId="0"/>
      <p:bldP spid="54281" grpId="0"/>
      <p:bldP spid="54282" grpId="0"/>
      <p:bldP spid="54283" grpId="0"/>
      <p:bldP spid="54284" grpId="0"/>
      <p:bldP spid="54285" grpId="0"/>
      <p:bldP spid="54286" grpId="0"/>
      <p:bldP spid="542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6"/>
          <p:cNvSpPr txBox="1">
            <a:spLocks noChangeArrowheads="1"/>
          </p:cNvSpPr>
          <p:nvPr/>
        </p:nvSpPr>
        <p:spPr bwMode="auto">
          <a:xfrm>
            <a:off x="2120900" y="1168400"/>
            <a:ext cx="60166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Times" charset="0"/>
              <a:buChar char="•"/>
            </a:pPr>
            <a:r>
              <a:rPr lang="en-US" sz="1600" b="1"/>
              <a:t>   Measure in hundredths of a millimeter (0.01 mm)</a:t>
            </a:r>
          </a:p>
          <a:p>
            <a:pPr>
              <a:buFont typeface="Times" charset="0"/>
              <a:buChar char="•"/>
            </a:pPr>
            <a:r>
              <a:rPr lang="en-US" sz="1600" b="1"/>
              <a:t>   One complete turn of thimble = 1/2 mm.</a:t>
            </a:r>
          </a:p>
          <a:p>
            <a:pPr>
              <a:buFont typeface="Times" charset="0"/>
              <a:buChar char="•"/>
            </a:pPr>
            <a:r>
              <a:rPr lang="en-US" sz="1600" b="1"/>
              <a:t>   Sleeve marked in </a:t>
            </a:r>
            <a:r>
              <a:rPr lang="ja-JP" altLang="en-US" sz="1600" b="1"/>
              <a:t>“</a:t>
            </a:r>
            <a:r>
              <a:rPr lang="en-US" sz="1600" b="1"/>
              <a:t>millimeters</a:t>
            </a:r>
            <a:r>
              <a:rPr lang="ja-JP" altLang="en-US" sz="1600" b="1"/>
              <a:t>”</a:t>
            </a:r>
            <a:r>
              <a:rPr lang="en-US" sz="1600" b="1"/>
              <a:t> below the line.</a:t>
            </a:r>
          </a:p>
          <a:p>
            <a:pPr>
              <a:buFont typeface="Times" charset="0"/>
              <a:buChar char="•"/>
            </a:pPr>
            <a:r>
              <a:rPr lang="en-US" sz="1600" b="1"/>
              <a:t>   Marked in half-millimeters above line.</a:t>
            </a:r>
          </a:p>
          <a:p>
            <a:pPr>
              <a:buFont typeface="Times" charset="0"/>
              <a:buChar char="•"/>
            </a:pPr>
            <a:r>
              <a:rPr lang="en-US" sz="1600" b="1"/>
              <a:t>   Thimble marked in 50 divisions.</a:t>
            </a:r>
          </a:p>
          <a:p>
            <a:pPr>
              <a:buFont typeface="Times" charset="0"/>
              <a:buNone/>
            </a:pPr>
            <a:r>
              <a:rPr lang="en-US" sz="1600" b="1"/>
              <a:t>     - Each division = 1/50 of a 1/2 millimeter or 1/100 (.01)mm.</a:t>
            </a:r>
          </a:p>
        </p:txBody>
      </p:sp>
      <p:sp>
        <p:nvSpPr>
          <p:cNvPr id="24579" name="Text Box 17"/>
          <p:cNvSpPr txBox="1">
            <a:spLocks noChangeArrowheads="1"/>
          </p:cNvSpPr>
          <p:nvPr/>
        </p:nvSpPr>
        <p:spPr bwMode="auto">
          <a:xfrm>
            <a:off x="1724025" y="777875"/>
            <a:ext cx="2662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3.   Metric Micrometers</a:t>
            </a:r>
          </a:p>
        </p:txBody>
      </p:sp>
      <p:pic>
        <p:nvPicPr>
          <p:cNvPr id="24580" name="Picture 18" descr="metric micro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2771775"/>
            <a:ext cx="3009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19"/>
          <p:cNvSpPr txBox="1">
            <a:spLocks noChangeArrowheads="1"/>
          </p:cNvSpPr>
          <p:nvPr/>
        </p:nvSpPr>
        <p:spPr bwMode="auto">
          <a:xfrm>
            <a:off x="2424113" y="4333875"/>
            <a:ext cx="595788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Step 1.  Note whole millimeter mark on sleeve.</a:t>
            </a:r>
          </a:p>
          <a:p>
            <a:r>
              <a:rPr lang="en-US" sz="1400" b="1"/>
              <a:t>Step 2.  Note whether a half-mm mark is showing between whole</a:t>
            </a:r>
          </a:p>
          <a:p>
            <a:r>
              <a:rPr lang="en-US" sz="1400" b="1"/>
              <a:t>              millimeter mark and thimble.</a:t>
            </a:r>
          </a:p>
          <a:p>
            <a:r>
              <a:rPr lang="en-US" sz="1400" b="1"/>
              <a:t>Step 3.  Read thimble for hundredths reading.</a:t>
            </a:r>
          </a:p>
          <a:p>
            <a:r>
              <a:rPr lang="en-US" sz="1400" b="1"/>
              <a:t>Step 4.  Add readings.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7"/>
          <p:cNvSpPr txBox="1">
            <a:spLocks noChangeArrowheads="1"/>
          </p:cNvSpPr>
          <p:nvPr/>
        </p:nvSpPr>
        <p:spPr bwMode="auto">
          <a:xfrm>
            <a:off x="3106738" y="649288"/>
            <a:ext cx="2792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/>
              <a:t>Metric Micrometer Reading</a:t>
            </a:r>
          </a:p>
        </p:txBody>
      </p:sp>
      <p:pic>
        <p:nvPicPr>
          <p:cNvPr id="25603" name="Picture 8" descr="metric micro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063625"/>
            <a:ext cx="47434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9"/>
          <p:cNvSpPr>
            <a:spLocks noChangeArrowheads="1"/>
          </p:cNvSpPr>
          <p:nvPr/>
        </p:nvSpPr>
        <p:spPr bwMode="auto">
          <a:xfrm>
            <a:off x="1016000" y="3992563"/>
            <a:ext cx="635793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6600"/>
                </a:solidFill>
              </a:rPr>
              <a:t>Whole millimeter marks 		10 x 1 mm    =   10.00 mm</a:t>
            </a:r>
          </a:p>
          <a:p>
            <a:r>
              <a:rPr lang="en-US" sz="1600" b="1">
                <a:solidFill>
                  <a:srgbClr val="006600"/>
                </a:solidFill>
              </a:rPr>
              <a:t>Half millimeter marks 		1 x .50 mm   =       .50 mm</a:t>
            </a:r>
          </a:p>
          <a:p>
            <a:r>
              <a:rPr lang="en-US" sz="1600" b="1">
                <a:solidFill>
                  <a:srgbClr val="006600"/>
                </a:solidFill>
              </a:rPr>
              <a:t>Thimble Reading 			16 x .01 mm =  </a:t>
            </a:r>
            <a:r>
              <a:rPr lang="en-US" sz="1600" b="1" u="sng">
                <a:solidFill>
                  <a:srgbClr val="006600"/>
                </a:solidFill>
              </a:rPr>
              <a:t>     .16</a:t>
            </a:r>
            <a:r>
              <a:rPr lang="en-US" sz="1600" b="1">
                <a:solidFill>
                  <a:srgbClr val="006600"/>
                </a:solidFill>
              </a:rPr>
              <a:t> mm</a:t>
            </a:r>
            <a:r>
              <a:rPr lang="en-US" sz="1800" b="1">
                <a:solidFill>
                  <a:srgbClr val="006600"/>
                </a:solidFill>
              </a:rPr>
              <a:t> </a:t>
            </a:r>
          </a:p>
          <a:p>
            <a:r>
              <a:rPr lang="en-US" sz="1800" b="1">
                <a:solidFill>
                  <a:srgbClr val="006600"/>
                </a:solidFill>
              </a:rPr>
              <a:t>				Reading         10.66 mm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2727325" y="660400"/>
            <a:ext cx="368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/>
              <a:t>Metric Micrometer Reading Exercise</a:t>
            </a:r>
          </a:p>
        </p:txBody>
      </p:sp>
      <p:pic>
        <p:nvPicPr>
          <p:cNvPr id="26627" name="Picture 6" descr="metric micro reading exerci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990600"/>
            <a:ext cx="454025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3438525" y="1666875"/>
            <a:ext cx="89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006600"/>
                </a:solidFill>
              </a:rPr>
              <a:t>5.82 mm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3509963" y="2695575"/>
            <a:ext cx="89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006600"/>
                </a:solidFill>
              </a:rPr>
              <a:t>4.12 mm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3460750" y="3662363"/>
            <a:ext cx="995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006600"/>
                </a:solidFill>
              </a:rPr>
              <a:t>16.25 mm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3511550" y="4684713"/>
            <a:ext cx="995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006600"/>
                </a:solidFill>
              </a:rPr>
              <a:t>22.11 mm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3548063" y="5802313"/>
            <a:ext cx="89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006600"/>
                </a:solidFill>
              </a:rPr>
              <a:t>3.55 mm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5821363" y="1657350"/>
            <a:ext cx="89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006600"/>
                </a:solidFill>
              </a:rPr>
              <a:t>8.16 mm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5845175" y="2709863"/>
            <a:ext cx="89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006600"/>
                </a:solidFill>
              </a:rPr>
              <a:t>5.50 mm</a:t>
            </a: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5843588" y="3706813"/>
            <a:ext cx="89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006600"/>
                </a:solidFill>
              </a:rPr>
              <a:t>6.05 mm</a:t>
            </a: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5821363" y="4718050"/>
            <a:ext cx="89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006600"/>
                </a:solidFill>
              </a:rPr>
              <a:t>9.95 mm</a:t>
            </a: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5843588" y="5815013"/>
            <a:ext cx="995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006600"/>
                </a:solidFill>
              </a:rPr>
              <a:t>20.57 mm</a:t>
            </a:r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2663825" y="6305550"/>
            <a:ext cx="355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CHECK  YOUR  ANSWERS 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/>
      <p:bldP spid="61449" grpId="0"/>
      <p:bldP spid="61450" grpId="0"/>
      <p:bldP spid="61451" grpId="0"/>
      <p:bldP spid="61452" grpId="0"/>
      <p:bldP spid="61453" grpId="0"/>
      <p:bldP spid="61454" grpId="0"/>
      <p:bldP spid="61455" grpId="0"/>
      <p:bldP spid="61456" grpId="0"/>
      <p:bldP spid="61457" grpId="0"/>
      <p:bldP spid="614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6"/>
          <p:cNvSpPr txBox="1">
            <a:spLocks noChangeArrowheads="1"/>
          </p:cNvSpPr>
          <p:nvPr/>
        </p:nvSpPr>
        <p:spPr bwMode="auto">
          <a:xfrm>
            <a:off x="2120900" y="1168400"/>
            <a:ext cx="60547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Times" charset="0"/>
              <a:buChar char="•"/>
            </a:pPr>
            <a:r>
              <a:rPr lang="en-US" sz="1600" b="1"/>
              <a:t>   Removing Play</a:t>
            </a:r>
          </a:p>
          <a:p>
            <a:pPr>
              <a:buFont typeface="Times" charset="0"/>
              <a:buNone/>
            </a:pPr>
            <a:r>
              <a:rPr lang="en-US" sz="1600" b="1"/>
              <a:t>     -  Back off the thimble.</a:t>
            </a:r>
          </a:p>
          <a:p>
            <a:pPr>
              <a:buFont typeface="Times" charset="0"/>
              <a:buNone/>
            </a:pPr>
            <a:r>
              <a:rPr lang="en-US" sz="1600" b="1"/>
              <a:t>     -  Insert a C-spanner into slot or hole of adjusting nut.</a:t>
            </a:r>
          </a:p>
          <a:p>
            <a:pPr>
              <a:buFont typeface="Times" charset="0"/>
              <a:buNone/>
            </a:pPr>
            <a:r>
              <a:rPr lang="en-US" sz="1600" b="1"/>
              <a:t>     -  Turn adjusting nut clockwise until play between threads</a:t>
            </a:r>
          </a:p>
          <a:p>
            <a:pPr>
              <a:buFont typeface="Times" charset="0"/>
              <a:buNone/>
            </a:pPr>
            <a:r>
              <a:rPr lang="en-US" sz="1600" b="1"/>
              <a:t>         is eliminated.</a:t>
            </a:r>
          </a:p>
          <a:p>
            <a:pPr>
              <a:buFont typeface="Times" charset="0"/>
              <a:buNone/>
            </a:pPr>
            <a:endParaRPr lang="en-US" sz="1600" b="1"/>
          </a:p>
        </p:txBody>
      </p:sp>
      <p:sp>
        <p:nvSpPr>
          <p:cNvPr id="27651" name="Text Box 17"/>
          <p:cNvSpPr txBox="1">
            <a:spLocks noChangeArrowheads="1"/>
          </p:cNvSpPr>
          <p:nvPr/>
        </p:nvSpPr>
        <p:spPr bwMode="auto">
          <a:xfrm>
            <a:off x="1724025" y="777875"/>
            <a:ext cx="324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4.   Micrometer Adjustments</a:t>
            </a:r>
          </a:p>
        </p:txBody>
      </p:sp>
      <p:pic>
        <p:nvPicPr>
          <p:cNvPr id="27652" name="Picture 19" descr="Adjust Play in Mic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2563813"/>
            <a:ext cx="6059488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2120900" y="1150938"/>
            <a:ext cx="60674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buFont typeface="Times" charset="0"/>
              <a:buChar char="•"/>
            </a:pPr>
            <a:r>
              <a:rPr lang="en-US" sz="1600" b="1"/>
              <a:t>   Adjusting Accuracy</a:t>
            </a:r>
          </a:p>
          <a:p>
            <a:pPr>
              <a:lnSpc>
                <a:spcPct val="110000"/>
              </a:lnSpc>
              <a:buFont typeface="Times" charset="0"/>
              <a:buNone/>
            </a:pPr>
            <a:r>
              <a:rPr lang="en-US" sz="1600" b="1"/>
              <a:t>     -  Clean measuring faces and check for damage.</a:t>
            </a:r>
          </a:p>
          <a:p>
            <a:pPr>
              <a:lnSpc>
                <a:spcPct val="110000"/>
              </a:lnSpc>
              <a:buFont typeface="Times" charset="0"/>
              <a:buNone/>
            </a:pPr>
            <a:r>
              <a:rPr lang="en-US" sz="1600" b="1"/>
              <a:t>     -  Closes faces.</a:t>
            </a:r>
          </a:p>
          <a:p>
            <a:pPr>
              <a:lnSpc>
                <a:spcPct val="110000"/>
              </a:lnSpc>
              <a:buFont typeface="Times" charset="0"/>
              <a:buNone/>
            </a:pPr>
            <a:r>
              <a:rPr lang="en-US" sz="1600" b="1"/>
              <a:t>     -  Turn sleeve until index line on sleeve matches zero (0)</a:t>
            </a:r>
          </a:p>
          <a:p>
            <a:pPr>
              <a:lnSpc>
                <a:spcPct val="110000"/>
              </a:lnSpc>
              <a:buFont typeface="Times" charset="0"/>
              <a:buNone/>
            </a:pPr>
            <a:r>
              <a:rPr lang="en-US" sz="1600" b="1"/>
              <a:t>         line on thimble.</a:t>
            </a:r>
          </a:p>
          <a:p>
            <a:pPr>
              <a:lnSpc>
                <a:spcPct val="110000"/>
              </a:lnSpc>
              <a:buFont typeface="Times" charset="0"/>
              <a:buNone/>
            </a:pPr>
            <a:endParaRPr lang="en-US" sz="1600" b="1"/>
          </a:p>
          <a:p>
            <a:pPr>
              <a:lnSpc>
                <a:spcPct val="110000"/>
              </a:lnSpc>
              <a:buFont typeface="Times" charset="0"/>
              <a:buNone/>
            </a:pPr>
            <a:endParaRPr lang="en-US" sz="1600" b="1"/>
          </a:p>
          <a:p>
            <a:pPr>
              <a:lnSpc>
                <a:spcPct val="110000"/>
              </a:lnSpc>
              <a:buFont typeface="Times" charset="0"/>
              <a:buNone/>
            </a:pPr>
            <a:endParaRPr lang="en-US" sz="1600" b="1"/>
          </a:p>
          <a:p>
            <a:pPr>
              <a:lnSpc>
                <a:spcPct val="110000"/>
              </a:lnSpc>
              <a:buFont typeface="Times" charset="0"/>
              <a:buNone/>
            </a:pPr>
            <a:endParaRPr lang="en-US" sz="1600" b="1"/>
          </a:p>
          <a:p>
            <a:pPr>
              <a:lnSpc>
                <a:spcPct val="110000"/>
              </a:lnSpc>
              <a:buFont typeface="Times" charset="0"/>
              <a:buNone/>
            </a:pPr>
            <a:endParaRPr lang="en-US" sz="1600" b="1"/>
          </a:p>
          <a:p>
            <a:pPr>
              <a:lnSpc>
                <a:spcPct val="110000"/>
              </a:lnSpc>
              <a:buFont typeface="Times" charset="0"/>
              <a:buNone/>
            </a:pPr>
            <a:endParaRPr lang="en-US" sz="1600" b="1"/>
          </a:p>
          <a:p>
            <a:pPr>
              <a:lnSpc>
                <a:spcPct val="110000"/>
              </a:lnSpc>
              <a:buFont typeface="Times" charset="0"/>
              <a:buNone/>
            </a:pPr>
            <a:endParaRPr lang="en-US" sz="1600" b="1"/>
          </a:p>
          <a:p>
            <a:pPr>
              <a:lnSpc>
                <a:spcPct val="110000"/>
              </a:lnSpc>
              <a:buFont typeface="Times" charset="0"/>
              <a:buNone/>
            </a:pPr>
            <a:endParaRPr lang="en-US" sz="1600" b="1"/>
          </a:p>
          <a:p>
            <a:pPr>
              <a:lnSpc>
                <a:spcPct val="110000"/>
              </a:lnSpc>
              <a:buFont typeface="Times" charset="0"/>
              <a:buNone/>
            </a:pPr>
            <a:endParaRPr lang="en-US" sz="1600" b="1"/>
          </a:p>
          <a:p>
            <a:pPr>
              <a:lnSpc>
                <a:spcPct val="110000"/>
              </a:lnSpc>
              <a:buFont typeface="Times" charset="0"/>
              <a:buNone/>
            </a:pPr>
            <a:endParaRPr lang="en-US" sz="1600" b="1"/>
          </a:p>
          <a:p>
            <a:pPr>
              <a:lnSpc>
                <a:spcPct val="110000"/>
              </a:lnSpc>
              <a:buFont typeface="Times" charset="0"/>
              <a:buNone/>
            </a:pPr>
            <a:endParaRPr lang="en-US" sz="1600" b="1"/>
          </a:p>
          <a:p>
            <a:pPr>
              <a:lnSpc>
                <a:spcPct val="110000"/>
              </a:lnSpc>
              <a:buFont typeface="Times" charset="0"/>
              <a:buNone/>
            </a:pPr>
            <a:endParaRPr lang="en-US" sz="1600" b="1"/>
          </a:p>
          <a:p>
            <a:pPr>
              <a:lnSpc>
                <a:spcPct val="110000"/>
              </a:lnSpc>
              <a:buFont typeface="Times" charset="0"/>
              <a:buNone/>
            </a:pPr>
            <a:r>
              <a:rPr lang="en-US" sz="1600" b="1"/>
              <a:t>     -  Recheck accuracy by opening and closing faces. Rating</a:t>
            </a:r>
          </a:p>
          <a:p>
            <a:pPr>
              <a:lnSpc>
                <a:spcPct val="110000"/>
              </a:lnSpc>
              <a:buFont typeface="Times" charset="0"/>
              <a:buNone/>
            </a:pPr>
            <a:r>
              <a:rPr lang="en-US" sz="1600" b="1"/>
              <a:t>         should be zero (0).</a:t>
            </a:r>
          </a:p>
          <a:p>
            <a:pPr>
              <a:lnSpc>
                <a:spcPct val="110000"/>
              </a:lnSpc>
              <a:buFont typeface="Times" charset="0"/>
              <a:buNone/>
            </a:pPr>
            <a:endParaRPr lang="en-US" sz="1600" b="1"/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724025" y="777875"/>
            <a:ext cx="324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4.   Micrometer Adjustments</a:t>
            </a:r>
          </a:p>
        </p:txBody>
      </p:sp>
      <p:pic>
        <p:nvPicPr>
          <p:cNvPr id="28676" name="Picture 7" descr="Adjust Play in M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2679700"/>
            <a:ext cx="5246688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120900" y="1111250"/>
            <a:ext cx="5900738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 Close faces carefully to avoid damage.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 Keep micrometer clean. Wipe with oily cloth. Oil threads.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 Not too much pressure.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 Clean face of anvil and spindle before use.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 Check for accuracy.  Close faces - should read zero (0).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 Don</a:t>
            </a:r>
            <a:r>
              <a:rPr lang="ja-JP" altLang="en-US" sz="1600" b="1"/>
              <a:t>’</a:t>
            </a:r>
            <a:r>
              <a:rPr lang="en-US" sz="1600" b="1"/>
              <a:t>t lay unit where it could fall.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 Don</a:t>
            </a:r>
            <a:r>
              <a:rPr lang="ja-JP" altLang="en-US" sz="1600" b="1"/>
              <a:t>’</a:t>
            </a:r>
            <a:r>
              <a:rPr lang="en-US" sz="1600" b="1"/>
              <a:t>t twirl micrometer to open or close a great distance.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 Clean and oil for long term storage. Place in box.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724025" y="777875"/>
            <a:ext cx="3055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5.   Care of the Micrometer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120900" y="1111250"/>
            <a:ext cx="55022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 For internal measurements larger than 1-</a:t>
            </a:r>
            <a:r>
              <a:rPr lang="en-US" sz="1400" b="1"/>
              <a:t>1/2</a:t>
            </a:r>
            <a:r>
              <a:rPr lang="en-US" sz="1600" b="1"/>
              <a:t> inch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 Consists of:</a:t>
            </a:r>
          </a:p>
          <a:p>
            <a:pPr>
              <a:lnSpc>
                <a:spcPct val="130000"/>
              </a:lnSpc>
              <a:buFont typeface="Times" charset="0"/>
              <a:buNone/>
            </a:pPr>
            <a:r>
              <a:rPr lang="en-US" sz="1600" b="1"/>
              <a:t>     -  Micrometer head - Range of 1/2 to 1 inch.</a:t>
            </a:r>
          </a:p>
          <a:p>
            <a:pPr>
              <a:lnSpc>
                <a:spcPct val="130000"/>
              </a:lnSpc>
              <a:buFont typeface="Times" charset="0"/>
              <a:buNone/>
            </a:pPr>
            <a:r>
              <a:rPr lang="en-US" sz="1600" b="1"/>
              <a:t>     -  Extension rods- different lengths inserted in head.</a:t>
            </a:r>
          </a:p>
          <a:p>
            <a:pPr>
              <a:lnSpc>
                <a:spcPct val="130000"/>
              </a:lnSpc>
              <a:buFont typeface="Times" charset="0"/>
              <a:buNone/>
            </a:pPr>
            <a:r>
              <a:rPr lang="en-US" sz="1600" b="1"/>
              <a:t>     -  1/2 inch spacing collar.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724025" y="777875"/>
            <a:ext cx="2649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6.   Inside Micrometers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466850" y="3119438"/>
            <a:ext cx="6605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Review and follow steps for using inside micrometer.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2970213" y="709613"/>
            <a:ext cx="3157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Uses of Inside Micrometers</a:t>
            </a:r>
          </a:p>
        </p:txBody>
      </p:sp>
      <p:pic>
        <p:nvPicPr>
          <p:cNvPr id="31747" name="Picture 6" descr="Uses of Inside Microme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065213"/>
            <a:ext cx="60833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1279525" y="717550"/>
            <a:ext cx="372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G.   DIGITAL  MICROMETERS</a:t>
            </a: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1785938" y="1131888"/>
            <a:ext cx="52689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Times" charset="0"/>
              <a:buChar char="•"/>
            </a:pPr>
            <a:r>
              <a:rPr lang="en-US" sz="1600" b="1"/>
              <a:t>   Modern Version - Results Displayed Electronically</a:t>
            </a:r>
          </a:p>
          <a:p>
            <a:pPr>
              <a:buFont typeface="Times" charset="0"/>
              <a:buChar char="•"/>
            </a:pPr>
            <a:r>
              <a:rPr lang="en-US" sz="1600" b="1"/>
              <a:t>   Delicate instrument - handle with care.</a:t>
            </a: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1781175" y="1987550"/>
            <a:ext cx="4135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1.   How to Read Digital Micrometers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2170113" y="2489200"/>
            <a:ext cx="5014912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buFont typeface="Arial" charset="0"/>
              <a:buAutoNum type="alphaLcPeriod"/>
            </a:pPr>
            <a:r>
              <a:rPr lang="en-US" sz="1400" b="1"/>
              <a:t>Before taking reading, do the following:</a:t>
            </a:r>
          </a:p>
          <a:p>
            <a:pPr>
              <a:lnSpc>
                <a:spcPct val="120000"/>
              </a:lnSpc>
              <a:buFont typeface="Times" charset="0"/>
              <a:buNone/>
            </a:pPr>
            <a:r>
              <a:rPr lang="en-US" sz="1400" b="1"/>
              <a:t>         -  Turn display on.</a:t>
            </a:r>
          </a:p>
          <a:p>
            <a:pPr>
              <a:lnSpc>
                <a:spcPct val="120000"/>
              </a:lnSpc>
              <a:buFont typeface="Times" charset="0"/>
              <a:buNone/>
            </a:pPr>
            <a:r>
              <a:rPr lang="en-US" sz="1400" b="1"/>
              <a:t>         -  Press button to activate desired scale.</a:t>
            </a:r>
          </a:p>
          <a:p>
            <a:pPr>
              <a:lnSpc>
                <a:spcPct val="120000"/>
              </a:lnSpc>
              <a:buFont typeface="Times" charset="0"/>
              <a:buNone/>
            </a:pPr>
            <a:r>
              <a:rPr lang="en-US" sz="1400" b="1"/>
              <a:t>         -  Slowly close micrometer until ratchet engages.</a:t>
            </a:r>
          </a:p>
          <a:p>
            <a:pPr>
              <a:lnSpc>
                <a:spcPct val="120000"/>
              </a:lnSpc>
              <a:buFont typeface="Times" charset="0"/>
              <a:buNone/>
            </a:pPr>
            <a:r>
              <a:rPr lang="en-US" sz="1400" b="1"/>
              <a:t>         -  Zero micrometer by pressing Origin or Set button.</a:t>
            </a:r>
          </a:p>
          <a:p>
            <a:pPr>
              <a:lnSpc>
                <a:spcPct val="120000"/>
              </a:lnSpc>
              <a:buFont typeface="Times" charset="0"/>
              <a:buNone/>
            </a:pPr>
            <a:endParaRPr lang="en-US" sz="1400" b="1"/>
          </a:p>
          <a:p>
            <a:pPr>
              <a:lnSpc>
                <a:spcPct val="120000"/>
              </a:lnSpc>
              <a:buFont typeface="Arial" charset="0"/>
              <a:buAutoNum type="alphaLcPeriod" startAt="2"/>
            </a:pPr>
            <a:r>
              <a:rPr lang="en-US" sz="1400" b="1"/>
              <a:t>For thickness reading: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sz="1400" b="1"/>
              <a:t>         -  Open micrometer.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sz="1400" b="1"/>
              <a:t>         -  Insert sample.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sz="1400" b="1"/>
              <a:t>         -  Slowly close micrometer until ratchet engages.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sz="1400" b="1"/>
              <a:t>         -  Read thickness on digital display.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/>
          <p:cNvSpPr txBox="1">
            <a:spLocks noChangeArrowheads="1"/>
          </p:cNvSpPr>
          <p:nvPr/>
        </p:nvSpPr>
        <p:spPr bwMode="auto">
          <a:xfrm>
            <a:off x="1282700" y="814388"/>
            <a:ext cx="4235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2.   Review of Reducing Fractions</a:t>
            </a:r>
          </a:p>
        </p:txBody>
      </p:sp>
      <p:sp>
        <p:nvSpPr>
          <p:cNvPr id="6147" name="Text Box 11"/>
          <p:cNvSpPr txBox="1">
            <a:spLocks noChangeArrowheads="1"/>
          </p:cNvSpPr>
          <p:nvPr/>
        </p:nvSpPr>
        <p:spPr bwMode="auto">
          <a:xfrm>
            <a:off x="1701800" y="1219200"/>
            <a:ext cx="6807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Times" charset="0"/>
              <a:buChar char="•"/>
            </a:pPr>
            <a:r>
              <a:rPr lang="en-US" sz="1600" b="1"/>
              <a:t>   Reducing does not change the value of a fraction.</a:t>
            </a:r>
          </a:p>
          <a:p>
            <a:pPr>
              <a:buFont typeface="Times" charset="0"/>
              <a:buChar char="•"/>
            </a:pPr>
            <a:r>
              <a:rPr lang="en-US" sz="1600" b="1"/>
              <a:t>   Divide numerator (top number) and denominator (bottom number)</a:t>
            </a:r>
          </a:p>
          <a:p>
            <a:pPr>
              <a:buFont typeface="Times" charset="0"/>
              <a:buNone/>
            </a:pPr>
            <a:r>
              <a:rPr lang="en-US" sz="1600" b="1"/>
              <a:t>     by same number.</a:t>
            </a:r>
          </a:p>
        </p:txBody>
      </p:sp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3819525" y="2227263"/>
            <a:ext cx="139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u="sng"/>
              <a:t>Reduce 2/8</a:t>
            </a:r>
            <a:endParaRPr lang="en-US"/>
          </a:p>
        </p:txBody>
      </p:sp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2879725" y="2659063"/>
            <a:ext cx="1155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rabicPlain" startAt="2"/>
            </a:pPr>
            <a:r>
              <a:rPr lang="en-US" sz="1800" b="1"/>
              <a:t>2 = 1</a:t>
            </a:r>
          </a:p>
          <a:p>
            <a:pPr>
              <a:buFont typeface="Arial" charset="0"/>
              <a:buNone/>
            </a:pPr>
            <a:r>
              <a:rPr lang="en-US" sz="1800" b="1"/>
              <a:t>8     2 = 4</a:t>
            </a:r>
          </a:p>
        </p:txBody>
      </p:sp>
      <p:grpSp>
        <p:nvGrpSpPr>
          <p:cNvPr id="6150" name="Group 14"/>
          <p:cNvGrpSpPr>
            <a:grpSpLocks/>
          </p:cNvGrpSpPr>
          <p:nvPr/>
        </p:nvGrpSpPr>
        <p:grpSpPr bwMode="auto">
          <a:xfrm>
            <a:off x="3178175" y="2763838"/>
            <a:ext cx="152400" cy="152400"/>
            <a:chOff x="1826" y="1597"/>
            <a:chExt cx="96" cy="96"/>
          </a:xfrm>
        </p:grpSpPr>
        <p:sp>
          <p:nvSpPr>
            <p:cNvPr id="6194" name="Line 15"/>
            <p:cNvSpPr>
              <a:spLocks noChangeShapeType="1"/>
            </p:cNvSpPr>
            <p:nvPr/>
          </p:nvSpPr>
          <p:spPr bwMode="auto">
            <a:xfrm>
              <a:off x="1826" y="16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" name="Oval 16"/>
            <p:cNvSpPr>
              <a:spLocks noChangeArrowheads="1"/>
            </p:cNvSpPr>
            <p:nvPr/>
          </p:nvSpPr>
          <p:spPr bwMode="auto">
            <a:xfrm>
              <a:off x="1860" y="1597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Oval 17"/>
            <p:cNvSpPr>
              <a:spLocks noChangeArrowheads="1"/>
            </p:cNvSpPr>
            <p:nvPr/>
          </p:nvSpPr>
          <p:spPr bwMode="auto">
            <a:xfrm>
              <a:off x="1860" y="1666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1" name="Group 18"/>
          <p:cNvGrpSpPr>
            <a:grpSpLocks/>
          </p:cNvGrpSpPr>
          <p:nvPr/>
        </p:nvGrpSpPr>
        <p:grpSpPr bwMode="auto">
          <a:xfrm>
            <a:off x="3173413" y="3032125"/>
            <a:ext cx="152400" cy="152400"/>
            <a:chOff x="1826" y="1597"/>
            <a:chExt cx="96" cy="96"/>
          </a:xfrm>
        </p:grpSpPr>
        <p:sp>
          <p:nvSpPr>
            <p:cNvPr id="6191" name="Line 19"/>
            <p:cNvSpPr>
              <a:spLocks noChangeShapeType="1"/>
            </p:cNvSpPr>
            <p:nvPr/>
          </p:nvSpPr>
          <p:spPr bwMode="auto">
            <a:xfrm>
              <a:off x="1826" y="16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Oval 20"/>
            <p:cNvSpPr>
              <a:spLocks noChangeArrowheads="1"/>
            </p:cNvSpPr>
            <p:nvPr/>
          </p:nvSpPr>
          <p:spPr bwMode="auto">
            <a:xfrm>
              <a:off x="1860" y="1597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3" name="Oval 21"/>
            <p:cNvSpPr>
              <a:spLocks noChangeArrowheads="1"/>
            </p:cNvSpPr>
            <p:nvPr/>
          </p:nvSpPr>
          <p:spPr bwMode="auto">
            <a:xfrm>
              <a:off x="1860" y="1666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2" name="Text Box 22"/>
          <p:cNvSpPr txBox="1">
            <a:spLocks noChangeArrowheads="1"/>
          </p:cNvSpPr>
          <p:nvPr/>
        </p:nvSpPr>
        <p:spPr bwMode="auto">
          <a:xfrm>
            <a:off x="4810125" y="2786063"/>
            <a:ext cx="1089025" cy="376237"/>
          </a:xfrm>
          <a:prstGeom prst="rect">
            <a:avLst/>
          </a:prstGeom>
          <a:solidFill>
            <a:srgbClr val="F4CC3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2/8 = 1/4</a:t>
            </a:r>
          </a:p>
        </p:txBody>
      </p:sp>
      <p:sp>
        <p:nvSpPr>
          <p:cNvPr id="6153" name="Text Box 23"/>
          <p:cNvSpPr txBox="1">
            <a:spLocks noChangeArrowheads="1"/>
          </p:cNvSpPr>
          <p:nvPr/>
        </p:nvSpPr>
        <p:spPr bwMode="auto">
          <a:xfrm>
            <a:off x="3692525" y="3560763"/>
            <a:ext cx="1646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u="sng"/>
              <a:t>Reduce 16/32</a:t>
            </a:r>
            <a:endParaRPr lang="en-US"/>
          </a:p>
        </p:txBody>
      </p:sp>
      <p:sp>
        <p:nvSpPr>
          <p:cNvPr id="6154" name="Text Box 24"/>
          <p:cNvSpPr txBox="1">
            <a:spLocks noChangeArrowheads="1"/>
          </p:cNvSpPr>
          <p:nvPr/>
        </p:nvSpPr>
        <p:spPr bwMode="auto">
          <a:xfrm>
            <a:off x="1101725" y="4078288"/>
            <a:ext cx="17145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buFont typeface="Arial" charset="0"/>
              <a:buAutoNum type="alphaLcPeriod"/>
            </a:pPr>
            <a:r>
              <a:rPr lang="en-US" sz="1600" b="1"/>
              <a:t>16     2 = 8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sz="1600" b="1"/>
              <a:t>        32     2 = 16</a:t>
            </a:r>
          </a:p>
        </p:txBody>
      </p:sp>
      <p:grpSp>
        <p:nvGrpSpPr>
          <p:cNvPr id="6155" name="Group 25"/>
          <p:cNvGrpSpPr>
            <a:grpSpLocks/>
          </p:cNvGrpSpPr>
          <p:nvPr/>
        </p:nvGrpSpPr>
        <p:grpSpPr bwMode="auto">
          <a:xfrm>
            <a:off x="1941513" y="4200525"/>
            <a:ext cx="152400" cy="152400"/>
            <a:chOff x="1826" y="1597"/>
            <a:chExt cx="96" cy="96"/>
          </a:xfrm>
        </p:grpSpPr>
        <p:sp>
          <p:nvSpPr>
            <p:cNvPr id="6188" name="Line 26"/>
            <p:cNvSpPr>
              <a:spLocks noChangeShapeType="1"/>
            </p:cNvSpPr>
            <p:nvPr/>
          </p:nvSpPr>
          <p:spPr bwMode="auto">
            <a:xfrm>
              <a:off x="1826" y="16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9" name="Oval 27"/>
            <p:cNvSpPr>
              <a:spLocks noChangeArrowheads="1"/>
            </p:cNvSpPr>
            <p:nvPr/>
          </p:nvSpPr>
          <p:spPr bwMode="auto">
            <a:xfrm>
              <a:off x="1860" y="1597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0" name="Oval 28"/>
            <p:cNvSpPr>
              <a:spLocks noChangeArrowheads="1"/>
            </p:cNvSpPr>
            <p:nvPr/>
          </p:nvSpPr>
          <p:spPr bwMode="auto">
            <a:xfrm>
              <a:off x="1860" y="1666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6" name="Group 29"/>
          <p:cNvGrpSpPr>
            <a:grpSpLocks/>
          </p:cNvGrpSpPr>
          <p:nvPr/>
        </p:nvGrpSpPr>
        <p:grpSpPr bwMode="auto">
          <a:xfrm>
            <a:off x="1941513" y="4492625"/>
            <a:ext cx="152400" cy="152400"/>
            <a:chOff x="1826" y="1597"/>
            <a:chExt cx="96" cy="96"/>
          </a:xfrm>
        </p:grpSpPr>
        <p:sp>
          <p:nvSpPr>
            <p:cNvPr id="6185" name="Line 30"/>
            <p:cNvSpPr>
              <a:spLocks noChangeShapeType="1"/>
            </p:cNvSpPr>
            <p:nvPr/>
          </p:nvSpPr>
          <p:spPr bwMode="auto">
            <a:xfrm>
              <a:off x="1826" y="16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Oval 31"/>
            <p:cNvSpPr>
              <a:spLocks noChangeArrowheads="1"/>
            </p:cNvSpPr>
            <p:nvPr/>
          </p:nvSpPr>
          <p:spPr bwMode="auto">
            <a:xfrm>
              <a:off x="1860" y="1597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Oval 32"/>
            <p:cNvSpPr>
              <a:spLocks noChangeArrowheads="1"/>
            </p:cNvSpPr>
            <p:nvPr/>
          </p:nvSpPr>
          <p:spPr bwMode="auto">
            <a:xfrm>
              <a:off x="1860" y="1666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7" name="Text Box 33"/>
          <p:cNvSpPr txBox="1">
            <a:spLocks noChangeArrowheads="1"/>
          </p:cNvSpPr>
          <p:nvPr/>
        </p:nvSpPr>
        <p:spPr bwMode="auto">
          <a:xfrm>
            <a:off x="3108325" y="4065588"/>
            <a:ext cx="16129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sz="1600" b="1"/>
              <a:t>b.       8     2 = 4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sz="1600" b="1"/>
              <a:t>        16     2 = 8</a:t>
            </a:r>
          </a:p>
        </p:txBody>
      </p:sp>
      <p:grpSp>
        <p:nvGrpSpPr>
          <p:cNvPr id="6158" name="Group 34"/>
          <p:cNvGrpSpPr>
            <a:grpSpLocks/>
          </p:cNvGrpSpPr>
          <p:nvPr/>
        </p:nvGrpSpPr>
        <p:grpSpPr bwMode="auto">
          <a:xfrm>
            <a:off x="3948113" y="4200525"/>
            <a:ext cx="152400" cy="152400"/>
            <a:chOff x="1826" y="1597"/>
            <a:chExt cx="96" cy="96"/>
          </a:xfrm>
        </p:grpSpPr>
        <p:sp>
          <p:nvSpPr>
            <p:cNvPr id="6182" name="Line 35"/>
            <p:cNvSpPr>
              <a:spLocks noChangeShapeType="1"/>
            </p:cNvSpPr>
            <p:nvPr/>
          </p:nvSpPr>
          <p:spPr bwMode="auto">
            <a:xfrm>
              <a:off x="1826" y="16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3" name="Oval 36"/>
            <p:cNvSpPr>
              <a:spLocks noChangeArrowheads="1"/>
            </p:cNvSpPr>
            <p:nvPr/>
          </p:nvSpPr>
          <p:spPr bwMode="auto">
            <a:xfrm>
              <a:off x="1860" y="1597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Oval 37"/>
            <p:cNvSpPr>
              <a:spLocks noChangeArrowheads="1"/>
            </p:cNvSpPr>
            <p:nvPr/>
          </p:nvSpPr>
          <p:spPr bwMode="auto">
            <a:xfrm>
              <a:off x="1860" y="1666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9" name="Group 38"/>
          <p:cNvGrpSpPr>
            <a:grpSpLocks/>
          </p:cNvGrpSpPr>
          <p:nvPr/>
        </p:nvGrpSpPr>
        <p:grpSpPr bwMode="auto">
          <a:xfrm>
            <a:off x="3948113" y="4492625"/>
            <a:ext cx="152400" cy="152400"/>
            <a:chOff x="1826" y="1597"/>
            <a:chExt cx="96" cy="96"/>
          </a:xfrm>
        </p:grpSpPr>
        <p:sp>
          <p:nvSpPr>
            <p:cNvPr id="6179" name="Line 39"/>
            <p:cNvSpPr>
              <a:spLocks noChangeShapeType="1"/>
            </p:cNvSpPr>
            <p:nvPr/>
          </p:nvSpPr>
          <p:spPr bwMode="auto">
            <a:xfrm>
              <a:off x="1826" y="16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Oval 40"/>
            <p:cNvSpPr>
              <a:spLocks noChangeArrowheads="1"/>
            </p:cNvSpPr>
            <p:nvPr/>
          </p:nvSpPr>
          <p:spPr bwMode="auto">
            <a:xfrm>
              <a:off x="1860" y="1597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Oval 41"/>
            <p:cNvSpPr>
              <a:spLocks noChangeArrowheads="1"/>
            </p:cNvSpPr>
            <p:nvPr/>
          </p:nvSpPr>
          <p:spPr bwMode="auto">
            <a:xfrm>
              <a:off x="1860" y="1666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60" name="Text Box 42"/>
          <p:cNvSpPr txBox="1">
            <a:spLocks noChangeArrowheads="1"/>
          </p:cNvSpPr>
          <p:nvPr/>
        </p:nvSpPr>
        <p:spPr bwMode="auto">
          <a:xfrm>
            <a:off x="4924425" y="4052888"/>
            <a:ext cx="14890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sz="1600" b="1"/>
              <a:t>c.     4     2 = 2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sz="1600" b="1"/>
              <a:t>        8     2 = 4</a:t>
            </a:r>
          </a:p>
        </p:txBody>
      </p:sp>
      <p:grpSp>
        <p:nvGrpSpPr>
          <p:cNvPr id="6161" name="Group 43"/>
          <p:cNvGrpSpPr>
            <a:grpSpLocks/>
          </p:cNvGrpSpPr>
          <p:nvPr/>
        </p:nvGrpSpPr>
        <p:grpSpPr bwMode="auto">
          <a:xfrm>
            <a:off x="5649913" y="4175125"/>
            <a:ext cx="152400" cy="152400"/>
            <a:chOff x="1826" y="1597"/>
            <a:chExt cx="96" cy="96"/>
          </a:xfrm>
        </p:grpSpPr>
        <p:sp>
          <p:nvSpPr>
            <p:cNvPr id="6176" name="Line 44"/>
            <p:cNvSpPr>
              <a:spLocks noChangeShapeType="1"/>
            </p:cNvSpPr>
            <p:nvPr/>
          </p:nvSpPr>
          <p:spPr bwMode="auto">
            <a:xfrm>
              <a:off x="1826" y="16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Oval 45"/>
            <p:cNvSpPr>
              <a:spLocks noChangeArrowheads="1"/>
            </p:cNvSpPr>
            <p:nvPr/>
          </p:nvSpPr>
          <p:spPr bwMode="auto">
            <a:xfrm>
              <a:off x="1860" y="1597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8" name="Oval 46"/>
            <p:cNvSpPr>
              <a:spLocks noChangeArrowheads="1"/>
            </p:cNvSpPr>
            <p:nvPr/>
          </p:nvSpPr>
          <p:spPr bwMode="auto">
            <a:xfrm>
              <a:off x="1860" y="1666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62" name="Group 47"/>
          <p:cNvGrpSpPr>
            <a:grpSpLocks/>
          </p:cNvGrpSpPr>
          <p:nvPr/>
        </p:nvGrpSpPr>
        <p:grpSpPr bwMode="auto">
          <a:xfrm>
            <a:off x="5649913" y="4467225"/>
            <a:ext cx="152400" cy="152400"/>
            <a:chOff x="1826" y="1597"/>
            <a:chExt cx="96" cy="96"/>
          </a:xfrm>
        </p:grpSpPr>
        <p:sp>
          <p:nvSpPr>
            <p:cNvPr id="6173" name="Line 48"/>
            <p:cNvSpPr>
              <a:spLocks noChangeShapeType="1"/>
            </p:cNvSpPr>
            <p:nvPr/>
          </p:nvSpPr>
          <p:spPr bwMode="auto">
            <a:xfrm>
              <a:off x="1826" y="16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Oval 49"/>
            <p:cNvSpPr>
              <a:spLocks noChangeArrowheads="1"/>
            </p:cNvSpPr>
            <p:nvPr/>
          </p:nvSpPr>
          <p:spPr bwMode="auto">
            <a:xfrm>
              <a:off x="1860" y="1597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Oval 50"/>
            <p:cNvSpPr>
              <a:spLocks noChangeArrowheads="1"/>
            </p:cNvSpPr>
            <p:nvPr/>
          </p:nvSpPr>
          <p:spPr bwMode="auto">
            <a:xfrm>
              <a:off x="1860" y="1666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63" name="Text Box 51"/>
          <p:cNvSpPr txBox="1">
            <a:spLocks noChangeArrowheads="1"/>
          </p:cNvSpPr>
          <p:nvPr/>
        </p:nvSpPr>
        <p:spPr bwMode="auto">
          <a:xfrm>
            <a:off x="6740525" y="4040188"/>
            <a:ext cx="150018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sz="1600" b="1"/>
              <a:t>d.     2     2 = 1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sz="1600" b="1"/>
              <a:t>        4     2 = 2</a:t>
            </a:r>
          </a:p>
        </p:txBody>
      </p:sp>
      <p:grpSp>
        <p:nvGrpSpPr>
          <p:cNvPr id="6164" name="Group 52"/>
          <p:cNvGrpSpPr>
            <a:grpSpLocks/>
          </p:cNvGrpSpPr>
          <p:nvPr/>
        </p:nvGrpSpPr>
        <p:grpSpPr bwMode="auto">
          <a:xfrm>
            <a:off x="7466013" y="4149725"/>
            <a:ext cx="152400" cy="152400"/>
            <a:chOff x="1826" y="1597"/>
            <a:chExt cx="96" cy="96"/>
          </a:xfrm>
        </p:grpSpPr>
        <p:sp>
          <p:nvSpPr>
            <p:cNvPr id="6170" name="Line 53"/>
            <p:cNvSpPr>
              <a:spLocks noChangeShapeType="1"/>
            </p:cNvSpPr>
            <p:nvPr/>
          </p:nvSpPr>
          <p:spPr bwMode="auto">
            <a:xfrm>
              <a:off x="1826" y="16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Oval 54"/>
            <p:cNvSpPr>
              <a:spLocks noChangeArrowheads="1"/>
            </p:cNvSpPr>
            <p:nvPr/>
          </p:nvSpPr>
          <p:spPr bwMode="auto">
            <a:xfrm>
              <a:off x="1860" y="1597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Oval 55"/>
            <p:cNvSpPr>
              <a:spLocks noChangeArrowheads="1"/>
            </p:cNvSpPr>
            <p:nvPr/>
          </p:nvSpPr>
          <p:spPr bwMode="auto">
            <a:xfrm>
              <a:off x="1860" y="1666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65" name="Group 56"/>
          <p:cNvGrpSpPr>
            <a:grpSpLocks/>
          </p:cNvGrpSpPr>
          <p:nvPr/>
        </p:nvGrpSpPr>
        <p:grpSpPr bwMode="auto">
          <a:xfrm>
            <a:off x="7466013" y="4441825"/>
            <a:ext cx="152400" cy="152400"/>
            <a:chOff x="1826" y="1597"/>
            <a:chExt cx="96" cy="96"/>
          </a:xfrm>
        </p:grpSpPr>
        <p:sp>
          <p:nvSpPr>
            <p:cNvPr id="6167" name="Line 57"/>
            <p:cNvSpPr>
              <a:spLocks noChangeShapeType="1"/>
            </p:cNvSpPr>
            <p:nvPr/>
          </p:nvSpPr>
          <p:spPr bwMode="auto">
            <a:xfrm>
              <a:off x="1826" y="16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Oval 58"/>
            <p:cNvSpPr>
              <a:spLocks noChangeArrowheads="1"/>
            </p:cNvSpPr>
            <p:nvPr/>
          </p:nvSpPr>
          <p:spPr bwMode="auto">
            <a:xfrm>
              <a:off x="1860" y="1597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Oval 59"/>
            <p:cNvSpPr>
              <a:spLocks noChangeArrowheads="1"/>
            </p:cNvSpPr>
            <p:nvPr/>
          </p:nvSpPr>
          <p:spPr bwMode="auto">
            <a:xfrm>
              <a:off x="1860" y="1666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66" name="Text Box 60"/>
          <p:cNvSpPr txBox="1">
            <a:spLocks noChangeArrowheads="1"/>
          </p:cNvSpPr>
          <p:nvPr/>
        </p:nvSpPr>
        <p:spPr bwMode="auto">
          <a:xfrm>
            <a:off x="3705225" y="5084763"/>
            <a:ext cx="1344613" cy="376237"/>
          </a:xfrm>
          <a:prstGeom prst="rect">
            <a:avLst/>
          </a:prstGeom>
          <a:solidFill>
            <a:srgbClr val="F4CC3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16/32 = 1/2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1666875" y="879475"/>
            <a:ext cx="4338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2.   Proper Care of Digital Micrometers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2055813" y="1350963"/>
            <a:ext cx="531653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buFont typeface="Times" charset="0"/>
              <a:buChar char="•"/>
            </a:pPr>
            <a:r>
              <a:rPr lang="en-US" sz="1600" b="1"/>
              <a:t>When finished, open slightly.</a:t>
            </a:r>
          </a:p>
          <a:p>
            <a:pPr>
              <a:lnSpc>
                <a:spcPct val="120000"/>
              </a:lnSpc>
              <a:buFont typeface="Times" charset="0"/>
              <a:buChar char="•"/>
            </a:pPr>
            <a:r>
              <a:rPr lang="en-US" sz="1600" b="1"/>
              <a:t>Never store with spindle closed</a:t>
            </a:r>
          </a:p>
          <a:p>
            <a:pPr>
              <a:lnSpc>
                <a:spcPct val="120000"/>
              </a:lnSpc>
              <a:buFont typeface="Times" charset="0"/>
              <a:buChar char="•"/>
            </a:pPr>
            <a:r>
              <a:rPr lang="en-US" sz="1600" b="1"/>
              <a:t>Turn instrument off and store in protective case.</a:t>
            </a:r>
          </a:p>
        </p:txBody>
      </p:sp>
      <p:pic>
        <p:nvPicPr>
          <p:cNvPr id="33796" name="Picture 4" descr="Digital Micromet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703513"/>
            <a:ext cx="54610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1279525" y="717550"/>
            <a:ext cx="272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H.   GAUGE BLOCKS</a:t>
            </a:r>
          </a:p>
        </p:txBody>
      </p:sp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1766888" y="1203325"/>
            <a:ext cx="6375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buFont typeface="Times" charset="0"/>
              <a:buChar char="•"/>
            </a:pPr>
            <a:r>
              <a:rPr lang="en-US" sz="1600" b="1"/>
              <a:t>    Rectangular blocks - hardened and ground alloy steel.</a:t>
            </a:r>
          </a:p>
          <a:p>
            <a:pPr>
              <a:buFont typeface="Times" charset="0"/>
              <a:buChar char="•"/>
            </a:pPr>
            <a:r>
              <a:rPr lang="en-US" sz="1600" b="1"/>
              <a:t>    Measuring surfaces lapped and polished - accurate to within</a:t>
            </a:r>
          </a:p>
          <a:p>
            <a:pPr>
              <a:buFont typeface="Times" charset="0"/>
              <a:buNone/>
            </a:pPr>
            <a:r>
              <a:rPr lang="en-US" sz="1600" b="1"/>
              <a:t>      a few millionths of an inch.</a:t>
            </a:r>
          </a:p>
          <a:p>
            <a:pPr>
              <a:lnSpc>
                <a:spcPct val="120000"/>
              </a:lnSpc>
              <a:buFont typeface="Times" charset="0"/>
              <a:buChar char="•"/>
            </a:pPr>
            <a:r>
              <a:rPr lang="en-US" sz="1600" b="1"/>
              <a:t>    Size of block stamped one surface.</a:t>
            </a:r>
          </a:p>
        </p:txBody>
      </p:sp>
      <p:pic>
        <p:nvPicPr>
          <p:cNvPr id="34820" name="Picture 8" descr="Gage Blo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2398713"/>
            <a:ext cx="3662363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2690813" y="857250"/>
            <a:ext cx="366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Wringing Gage Blocks Together</a:t>
            </a:r>
          </a:p>
        </p:txBody>
      </p:sp>
      <p:pic>
        <p:nvPicPr>
          <p:cNvPr id="35843" name="Picture 7" descr="Wringing Blocks Toget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265238"/>
            <a:ext cx="6731000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1279525" y="717550"/>
            <a:ext cx="1793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I.   SQUARES</a:t>
            </a:r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1766888" y="1203325"/>
            <a:ext cx="637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buFont typeface="Times" charset="0"/>
              <a:buChar char="•"/>
            </a:pPr>
            <a:r>
              <a:rPr lang="en-US" sz="1600" b="1"/>
              <a:t>    Used for laying out, checking, and setting up work.</a:t>
            </a:r>
          </a:p>
          <a:p>
            <a:pPr>
              <a:buFont typeface="Times" charset="0"/>
              <a:buChar char="•"/>
            </a:pPr>
            <a:r>
              <a:rPr lang="en-US" sz="1600" b="1"/>
              <a:t>    Beam and blade form a right angle.</a:t>
            </a:r>
          </a:p>
          <a:p>
            <a:pPr>
              <a:lnSpc>
                <a:spcPct val="120000"/>
              </a:lnSpc>
              <a:buFont typeface="Times" charset="0"/>
              <a:buChar char="•"/>
            </a:pPr>
            <a:r>
              <a:rPr lang="en-US" sz="1600" b="1"/>
              <a:t>    Good quality squares are hardened.</a:t>
            </a:r>
          </a:p>
        </p:txBody>
      </p:sp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1743075" y="2254250"/>
            <a:ext cx="3792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1.  Solid and Adjustable Squares.</a:t>
            </a:r>
          </a:p>
        </p:txBody>
      </p:sp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2081213" y="2635250"/>
            <a:ext cx="63754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buFont typeface="Times" charset="0"/>
              <a:buChar char="•"/>
            </a:pPr>
            <a:r>
              <a:rPr lang="en-US" sz="1600" b="1"/>
              <a:t>    Not accurate enough for precision work or inspection.</a:t>
            </a:r>
          </a:p>
        </p:txBody>
      </p:sp>
      <p:pic>
        <p:nvPicPr>
          <p:cNvPr id="36870" name="Picture 10" descr="Solid &amp; Adj Squa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49600"/>
            <a:ext cx="6629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8"/>
          <p:cNvSpPr txBox="1">
            <a:spLocks noChangeArrowheads="1"/>
          </p:cNvSpPr>
          <p:nvPr/>
        </p:nvSpPr>
        <p:spPr bwMode="auto">
          <a:xfrm>
            <a:off x="1431925" y="833438"/>
            <a:ext cx="292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2.  Combination Squares.</a:t>
            </a:r>
          </a:p>
        </p:txBody>
      </p:sp>
      <p:pic>
        <p:nvPicPr>
          <p:cNvPr id="37891" name="Picture 10" descr="Combination Squ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181100"/>
            <a:ext cx="5943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11"/>
          <p:cNvSpPr txBox="1">
            <a:spLocks noChangeArrowheads="1"/>
          </p:cNvSpPr>
          <p:nvPr/>
        </p:nvSpPr>
        <p:spPr bwMode="auto">
          <a:xfrm>
            <a:off x="1903413" y="4449763"/>
            <a:ext cx="481488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Checking inside and outside squareness.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Drawing lines parallel to edges of work piece.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Measuring depth.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Finding centers of round work pieces.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Checking 45</a:t>
            </a:r>
            <a:r>
              <a:rPr lang="en-US" sz="1600" b="1" baseline="30000"/>
              <a:t>0</a:t>
            </a:r>
            <a:r>
              <a:rPr lang="en-US" sz="1600" b="1"/>
              <a:t> angles.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2790825" y="655638"/>
            <a:ext cx="356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Uses of  Combination Squares.</a:t>
            </a:r>
          </a:p>
        </p:txBody>
      </p:sp>
      <p:pic>
        <p:nvPicPr>
          <p:cNvPr id="38915" name="Picture 6" descr="Uses of Combin Squ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003300"/>
            <a:ext cx="45339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1673225" y="693738"/>
            <a:ext cx="3398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3.  Using Solid Steel Squares.</a:t>
            </a:r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2005013" y="1046163"/>
            <a:ext cx="52800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Remove all burrs from work surface.  Wipe clean.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Wipe square clean.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Face source of light.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Hold work with one hand. Grasp square with other.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Place inside of square against finished surface.</a:t>
            </a:r>
          </a:p>
        </p:txBody>
      </p:sp>
      <p:pic>
        <p:nvPicPr>
          <p:cNvPr id="39940" name="Picture 7" descr="Placing The Squ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2895600"/>
            <a:ext cx="48133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1960563" y="847725"/>
            <a:ext cx="341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Lower blade to surface of work.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All light should be excluded.</a:t>
            </a:r>
          </a:p>
        </p:txBody>
      </p:sp>
      <p:pic>
        <p:nvPicPr>
          <p:cNvPr id="40963" name="Picture 6" descr="Checking Sqr Plac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1660525"/>
            <a:ext cx="68564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1673225" y="693738"/>
            <a:ext cx="3030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4.  Beveled Edge Squares.</a:t>
            </a:r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2005013" y="1046163"/>
            <a:ext cx="45243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Used for inspection.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Edges are beveled and hardened.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Better contact with surface. More accurate.</a:t>
            </a:r>
          </a:p>
        </p:txBody>
      </p:sp>
      <p:pic>
        <p:nvPicPr>
          <p:cNvPr id="41988" name="Picture 9" descr="Bevelled Edge Squ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62188"/>
            <a:ext cx="31781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1308100" y="738188"/>
            <a:ext cx="2700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5.  Cylindrical Squares.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1639888" y="1090613"/>
            <a:ext cx="66802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Made in 4</a:t>
            </a:r>
            <a:r>
              <a:rPr lang="ja-JP" altLang="en-US" sz="1600" b="1"/>
              <a:t>”</a:t>
            </a:r>
            <a:r>
              <a:rPr lang="en-US" sz="1600" b="1"/>
              <a:t>, 6</a:t>
            </a:r>
            <a:r>
              <a:rPr lang="ja-JP" altLang="en-US" sz="1600" b="1"/>
              <a:t>”</a:t>
            </a:r>
            <a:r>
              <a:rPr lang="en-US" sz="1600" b="1"/>
              <a:t> and 12</a:t>
            </a:r>
            <a:r>
              <a:rPr lang="ja-JP" altLang="en-US" sz="1600" b="1"/>
              <a:t>”</a:t>
            </a:r>
            <a:r>
              <a:rPr lang="en-US" sz="1600" b="1"/>
              <a:t> lengths.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Used as master squares to check other squares.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Thick-walled, alloy steel cylinder (hardened, ground, and lapped).</a:t>
            </a:r>
          </a:p>
        </p:txBody>
      </p:sp>
      <p:pic>
        <p:nvPicPr>
          <p:cNvPr id="43012" name="Picture 6" descr="cylinder_squ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2259013"/>
            <a:ext cx="22415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4103688" y="2713038"/>
            <a:ext cx="8270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STEPS:</a:t>
            </a:r>
          </a:p>
        </p:txBody>
      </p:sp>
      <p:sp>
        <p:nvSpPr>
          <p:cNvPr id="43014" name="Text Box 8"/>
          <p:cNvSpPr txBox="1">
            <a:spLocks noChangeArrowheads="1"/>
          </p:cNvSpPr>
          <p:nvPr/>
        </p:nvSpPr>
        <p:spPr bwMode="auto">
          <a:xfrm>
            <a:off x="4248150" y="2987675"/>
            <a:ext cx="398462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buFont typeface="Times" charset="0"/>
              <a:buChar char="•"/>
            </a:pPr>
            <a:r>
              <a:rPr lang="en-US" sz="1400" b="1"/>
              <a:t>  Place in contact with work.</a:t>
            </a:r>
          </a:p>
          <a:p>
            <a:pPr>
              <a:lnSpc>
                <a:spcPct val="120000"/>
              </a:lnSpc>
              <a:buFont typeface="Times" charset="0"/>
              <a:buChar char="•"/>
            </a:pPr>
            <a:r>
              <a:rPr lang="en-US" sz="1400" b="1"/>
              <a:t>  Turn until no light is seen between.</a:t>
            </a:r>
          </a:p>
          <a:p>
            <a:pPr>
              <a:lnSpc>
                <a:spcPct val="120000"/>
              </a:lnSpc>
              <a:buFont typeface="Times" charset="0"/>
              <a:buChar char="•"/>
            </a:pPr>
            <a:r>
              <a:rPr lang="en-US" sz="1400" b="1"/>
              <a:t>  Uppermost curved line shows squareness.</a:t>
            </a:r>
          </a:p>
        </p:txBody>
      </p:sp>
      <p:sp>
        <p:nvSpPr>
          <p:cNvPr id="43015" name="TextBox 5"/>
          <p:cNvSpPr txBox="1">
            <a:spLocks noChangeArrowheads="1"/>
          </p:cNvSpPr>
          <p:nvPr/>
        </p:nvSpPr>
        <p:spPr bwMode="auto">
          <a:xfrm>
            <a:off x="171450" y="6477000"/>
            <a:ext cx="31432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900" b="1"/>
              <a:t>Eddie Cody 15/5/12</a:t>
            </a:r>
            <a:endParaRPr lang="en-US" sz="9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4"/>
          <p:cNvSpPr txBox="1">
            <a:spLocks noChangeArrowheads="1"/>
          </p:cNvSpPr>
          <p:nvPr/>
        </p:nvSpPr>
        <p:spPr bwMode="auto">
          <a:xfrm>
            <a:off x="2740025" y="552450"/>
            <a:ext cx="3670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Reducing Fractions Exercise</a:t>
            </a:r>
          </a:p>
        </p:txBody>
      </p:sp>
      <p:sp>
        <p:nvSpPr>
          <p:cNvPr id="7171" name="Rectangle 55"/>
          <p:cNvSpPr>
            <a:spLocks noChangeArrowheads="1"/>
          </p:cNvSpPr>
          <p:nvPr/>
        </p:nvSpPr>
        <p:spPr bwMode="auto">
          <a:xfrm>
            <a:off x="1308100" y="804863"/>
            <a:ext cx="5691188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en-US" sz="1400" b="1"/>
              <a:t>Solve these problems. Show all work.</a:t>
            </a:r>
          </a:p>
          <a:p>
            <a:pPr>
              <a:lnSpc>
                <a:spcPct val="180000"/>
              </a:lnSpc>
            </a:pPr>
            <a:r>
              <a:rPr lang="en-US" sz="1400" b="1"/>
              <a:t> a.	In </a:t>
            </a:r>
            <a:r>
              <a:rPr lang="en-US" sz="1400" b="1">
                <a:solidFill>
                  <a:srgbClr val="FF0000"/>
                </a:solidFill>
              </a:rPr>
              <a:t>1  </a:t>
            </a:r>
            <a:r>
              <a:rPr lang="en-US" sz="1200" b="1">
                <a:solidFill>
                  <a:srgbClr val="FF0000"/>
                </a:solidFill>
              </a:rPr>
              <a:t>1</a:t>
            </a:r>
            <a:r>
              <a:rPr lang="en-US" sz="800" b="1">
                <a:solidFill>
                  <a:srgbClr val="FF0000"/>
                </a:solidFill>
              </a:rPr>
              <a:t> </a:t>
            </a:r>
            <a:r>
              <a:rPr lang="en-US" sz="1400" b="1">
                <a:solidFill>
                  <a:srgbClr val="FF0000"/>
                </a:solidFill>
              </a:rPr>
              <a:t>⁄</a:t>
            </a:r>
            <a:r>
              <a:rPr lang="en-US" sz="1200" b="1">
                <a:solidFill>
                  <a:srgbClr val="FF0000"/>
                </a:solidFill>
              </a:rPr>
              <a:t>2</a:t>
            </a:r>
            <a:r>
              <a:rPr lang="en-US" sz="1400" b="1"/>
              <a:t> there are ______________ 16ths.</a:t>
            </a:r>
          </a:p>
          <a:p>
            <a:pPr>
              <a:lnSpc>
                <a:spcPct val="140000"/>
              </a:lnSpc>
            </a:pPr>
            <a:r>
              <a:rPr lang="en-US" sz="1400" b="1"/>
              <a:t> b.	In </a:t>
            </a:r>
            <a:r>
              <a:rPr lang="en-US" sz="1200" b="1">
                <a:solidFill>
                  <a:srgbClr val="FF0000"/>
                </a:solidFill>
              </a:rPr>
              <a:t>1</a:t>
            </a:r>
            <a:r>
              <a:rPr lang="en-US" sz="800" b="1">
                <a:solidFill>
                  <a:srgbClr val="FF0000"/>
                </a:solidFill>
              </a:rPr>
              <a:t> </a:t>
            </a:r>
            <a:r>
              <a:rPr lang="en-US" sz="1400" b="1">
                <a:solidFill>
                  <a:srgbClr val="FF0000"/>
                </a:solidFill>
              </a:rPr>
              <a:t>⁄</a:t>
            </a:r>
            <a:r>
              <a:rPr lang="en-US" sz="1200" b="1">
                <a:solidFill>
                  <a:srgbClr val="FF0000"/>
                </a:solidFill>
              </a:rPr>
              <a:t>2</a:t>
            </a:r>
            <a:r>
              <a:rPr lang="en-US" sz="1400" b="1"/>
              <a:t> there are _______________ 16ths.</a:t>
            </a:r>
          </a:p>
          <a:p>
            <a:pPr>
              <a:lnSpc>
                <a:spcPct val="140000"/>
              </a:lnSpc>
            </a:pPr>
            <a:r>
              <a:rPr lang="en-US" sz="1400" b="1"/>
              <a:t> c.	In </a:t>
            </a:r>
            <a:r>
              <a:rPr lang="en-US" sz="1200" b="1">
                <a:solidFill>
                  <a:srgbClr val="FF0000"/>
                </a:solidFill>
              </a:rPr>
              <a:t>3</a:t>
            </a:r>
            <a:r>
              <a:rPr lang="en-US" sz="800" b="1">
                <a:solidFill>
                  <a:srgbClr val="FF0000"/>
                </a:solidFill>
              </a:rPr>
              <a:t> </a:t>
            </a:r>
            <a:r>
              <a:rPr lang="en-US" sz="1400" b="1">
                <a:solidFill>
                  <a:srgbClr val="FF0000"/>
                </a:solidFill>
              </a:rPr>
              <a:t>⁄</a:t>
            </a:r>
            <a:r>
              <a:rPr lang="en-US" sz="1200" b="1">
                <a:solidFill>
                  <a:srgbClr val="FF0000"/>
                </a:solidFill>
              </a:rPr>
              <a:t>4</a:t>
            </a:r>
            <a:r>
              <a:rPr lang="en-US" sz="1400" b="1"/>
              <a:t> there are _____________ 8ths.</a:t>
            </a:r>
          </a:p>
          <a:p>
            <a:pPr>
              <a:lnSpc>
                <a:spcPct val="140000"/>
              </a:lnSpc>
            </a:pPr>
            <a:r>
              <a:rPr lang="en-US" sz="1400" b="1"/>
              <a:t> d.	In </a:t>
            </a:r>
            <a:r>
              <a:rPr lang="en-US" sz="1400" b="1">
                <a:solidFill>
                  <a:srgbClr val="FF0000"/>
                </a:solidFill>
              </a:rPr>
              <a:t>1  </a:t>
            </a:r>
            <a:r>
              <a:rPr lang="en-US" sz="1200" b="1">
                <a:solidFill>
                  <a:srgbClr val="FF0000"/>
                </a:solidFill>
              </a:rPr>
              <a:t>4</a:t>
            </a:r>
            <a:r>
              <a:rPr lang="en-US" sz="800" b="1">
                <a:solidFill>
                  <a:srgbClr val="FF0000"/>
                </a:solidFill>
              </a:rPr>
              <a:t> </a:t>
            </a:r>
            <a:r>
              <a:rPr lang="en-US" sz="1400" b="1">
                <a:solidFill>
                  <a:srgbClr val="FF0000"/>
                </a:solidFill>
              </a:rPr>
              <a:t>⁄</a:t>
            </a:r>
            <a:r>
              <a:rPr lang="en-US" sz="1200" b="1">
                <a:solidFill>
                  <a:srgbClr val="FF0000"/>
                </a:solidFill>
              </a:rPr>
              <a:t>16</a:t>
            </a:r>
            <a:r>
              <a:rPr lang="en-US" sz="1400" b="1"/>
              <a:t> there are _______________ 8ths.</a:t>
            </a:r>
          </a:p>
          <a:p>
            <a:pPr>
              <a:lnSpc>
                <a:spcPct val="140000"/>
              </a:lnSpc>
            </a:pPr>
            <a:r>
              <a:rPr lang="en-US" sz="1400" b="1"/>
              <a:t> e.	In </a:t>
            </a:r>
            <a:r>
              <a:rPr lang="en-US" sz="1200" b="1">
                <a:solidFill>
                  <a:srgbClr val="FF0000"/>
                </a:solidFill>
              </a:rPr>
              <a:t>24</a:t>
            </a:r>
            <a:r>
              <a:rPr lang="en-US" sz="1400" b="1">
                <a:solidFill>
                  <a:srgbClr val="FF0000"/>
                </a:solidFill>
              </a:rPr>
              <a:t> ⁄</a:t>
            </a:r>
            <a:r>
              <a:rPr lang="en-US" sz="800" b="1">
                <a:solidFill>
                  <a:srgbClr val="FF0000"/>
                </a:solidFill>
              </a:rPr>
              <a:t> </a:t>
            </a:r>
            <a:r>
              <a:rPr lang="en-US" sz="1200" b="1">
                <a:solidFill>
                  <a:srgbClr val="FF0000"/>
                </a:solidFill>
              </a:rPr>
              <a:t>32</a:t>
            </a:r>
            <a:r>
              <a:rPr lang="en-US" sz="1400" b="1"/>
              <a:t> there are _______________ 4ths.</a:t>
            </a:r>
          </a:p>
          <a:p>
            <a:pPr>
              <a:lnSpc>
                <a:spcPct val="140000"/>
              </a:lnSpc>
            </a:pPr>
            <a:r>
              <a:rPr lang="en-US" sz="1000" b="1"/>
              <a:t>  </a:t>
            </a:r>
            <a:r>
              <a:rPr lang="en-US" sz="1400" b="1"/>
              <a:t>f.	In </a:t>
            </a:r>
            <a:r>
              <a:rPr lang="en-US" sz="1400" b="1">
                <a:solidFill>
                  <a:srgbClr val="FF0000"/>
                </a:solidFill>
              </a:rPr>
              <a:t>2  </a:t>
            </a:r>
            <a:r>
              <a:rPr lang="en-US" sz="1200" b="1">
                <a:solidFill>
                  <a:srgbClr val="FF0000"/>
                </a:solidFill>
              </a:rPr>
              <a:t>1</a:t>
            </a:r>
            <a:r>
              <a:rPr lang="en-US" sz="800" b="1">
                <a:solidFill>
                  <a:srgbClr val="FF0000"/>
                </a:solidFill>
              </a:rPr>
              <a:t> </a:t>
            </a:r>
            <a:r>
              <a:rPr lang="en-US" sz="1400" b="1">
                <a:solidFill>
                  <a:srgbClr val="FF0000"/>
                </a:solidFill>
              </a:rPr>
              <a:t>⁄</a:t>
            </a:r>
            <a:r>
              <a:rPr lang="en-US" sz="1200" b="1">
                <a:solidFill>
                  <a:srgbClr val="FF0000"/>
                </a:solidFill>
              </a:rPr>
              <a:t>2</a:t>
            </a:r>
            <a:r>
              <a:rPr lang="en-US" sz="1400" b="1"/>
              <a:t> there are _______________ 16ths.</a:t>
            </a:r>
          </a:p>
          <a:p>
            <a:pPr>
              <a:lnSpc>
                <a:spcPct val="140000"/>
              </a:lnSpc>
            </a:pPr>
            <a:r>
              <a:rPr lang="en-US" sz="1400" b="1"/>
              <a:t> g.	</a:t>
            </a:r>
            <a:r>
              <a:rPr lang="en-US" sz="1200" b="1">
                <a:solidFill>
                  <a:srgbClr val="FF0000"/>
                </a:solidFill>
              </a:rPr>
              <a:t>12</a:t>
            </a:r>
            <a:r>
              <a:rPr lang="en-US" sz="1400" b="1">
                <a:solidFill>
                  <a:srgbClr val="FF0000"/>
                </a:solidFill>
              </a:rPr>
              <a:t> ⁄</a:t>
            </a:r>
            <a:r>
              <a:rPr lang="en-US" sz="1200" b="1">
                <a:solidFill>
                  <a:srgbClr val="FF0000"/>
                </a:solidFill>
              </a:rPr>
              <a:t>16</a:t>
            </a:r>
            <a:r>
              <a:rPr lang="en-US" sz="1400" b="1"/>
              <a:t> reduced to its lowest terms is _______________.</a:t>
            </a:r>
          </a:p>
          <a:p>
            <a:pPr>
              <a:lnSpc>
                <a:spcPct val="140000"/>
              </a:lnSpc>
            </a:pPr>
            <a:r>
              <a:rPr lang="en-US" sz="1400" b="1"/>
              <a:t> h.	</a:t>
            </a:r>
            <a:r>
              <a:rPr lang="en-US" sz="1200" b="1">
                <a:solidFill>
                  <a:srgbClr val="FF0000"/>
                </a:solidFill>
              </a:rPr>
              <a:t>28</a:t>
            </a:r>
            <a:r>
              <a:rPr lang="en-US" sz="800" b="1">
                <a:solidFill>
                  <a:srgbClr val="FF0000"/>
                </a:solidFill>
              </a:rPr>
              <a:t> </a:t>
            </a:r>
            <a:r>
              <a:rPr lang="en-US" sz="1400" b="1">
                <a:solidFill>
                  <a:srgbClr val="FF0000"/>
                </a:solidFill>
              </a:rPr>
              <a:t>⁄</a:t>
            </a:r>
            <a:r>
              <a:rPr lang="en-US" sz="800" b="1">
                <a:solidFill>
                  <a:srgbClr val="FF0000"/>
                </a:solidFill>
              </a:rPr>
              <a:t> </a:t>
            </a:r>
            <a:r>
              <a:rPr lang="en-US" sz="1200" b="1">
                <a:solidFill>
                  <a:srgbClr val="FF0000"/>
                </a:solidFill>
              </a:rPr>
              <a:t>32</a:t>
            </a:r>
            <a:r>
              <a:rPr lang="en-US" sz="1400" b="1"/>
              <a:t> reduced to its lowest terms is _______________.</a:t>
            </a:r>
          </a:p>
          <a:p>
            <a:pPr>
              <a:lnSpc>
                <a:spcPct val="140000"/>
              </a:lnSpc>
            </a:pPr>
            <a:r>
              <a:rPr lang="en-US" sz="1400" b="1"/>
              <a:t>  i.	</a:t>
            </a:r>
            <a:r>
              <a:rPr lang="en-US" sz="1200" b="1">
                <a:solidFill>
                  <a:srgbClr val="FF0000"/>
                </a:solidFill>
              </a:rPr>
              <a:t>48</a:t>
            </a:r>
            <a:r>
              <a:rPr lang="en-US" sz="800" b="1">
                <a:solidFill>
                  <a:srgbClr val="FF0000"/>
                </a:solidFill>
              </a:rPr>
              <a:t> </a:t>
            </a:r>
            <a:r>
              <a:rPr lang="en-US" sz="1400" b="1">
                <a:solidFill>
                  <a:srgbClr val="FF0000"/>
                </a:solidFill>
              </a:rPr>
              <a:t>⁄</a:t>
            </a:r>
            <a:r>
              <a:rPr lang="en-US" sz="800" b="1">
                <a:solidFill>
                  <a:srgbClr val="FF0000"/>
                </a:solidFill>
              </a:rPr>
              <a:t> </a:t>
            </a:r>
            <a:r>
              <a:rPr lang="en-US" sz="1200" b="1">
                <a:solidFill>
                  <a:srgbClr val="FF0000"/>
                </a:solidFill>
              </a:rPr>
              <a:t>64</a:t>
            </a:r>
            <a:r>
              <a:rPr lang="en-US" sz="1400" b="1"/>
              <a:t> reduced to its lowest terms is _______________.</a:t>
            </a:r>
          </a:p>
          <a:p>
            <a:pPr>
              <a:lnSpc>
                <a:spcPct val="140000"/>
              </a:lnSpc>
            </a:pPr>
            <a:r>
              <a:rPr lang="en-US" sz="1400" b="1"/>
              <a:t>  j.	</a:t>
            </a:r>
            <a:r>
              <a:rPr lang="en-US" sz="1200" b="1">
                <a:solidFill>
                  <a:srgbClr val="FF0000"/>
                </a:solidFill>
              </a:rPr>
              <a:t>96</a:t>
            </a:r>
            <a:r>
              <a:rPr lang="en-US" sz="800" b="1">
                <a:solidFill>
                  <a:srgbClr val="FF0000"/>
                </a:solidFill>
              </a:rPr>
              <a:t> </a:t>
            </a:r>
            <a:r>
              <a:rPr lang="en-US" sz="1400" b="1">
                <a:solidFill>
                  <a:srgbClr val="FF0000"/>
                </a:solidFill>
              </a:rPr>
              <a:t>⁄</a:t>
            </a:r>
            <a:r>
              <a:rPr lang="en-US" sz="1200" b="1">
                <a:solidFill>
                  <a:srgbClr val="FF0000"/>
                </a:solidFill>
              </a:rPr>
              <a:t>64</a:t>
            </a:r>
            <a:r>
              <a:rPr lang="en-US" sz="1400" b="1"/>
              <a:t> reduced to its lowest terms is _______________.</a:t>
            </a:r>
          </a:p>
          <a:p>
            <a:pPr>
              <a:lnSpc>
                <a:spcPct val="140000"/>
              </a:lnSpc>
            </a:pPr>
            <a:r>
              <a:rPr lang="en-US" sz="1400" b="1"/>
              <a:t> k.	</a:t>
            </a:r>
            <a:r>
              <a:rPr lang="en-US" sz="1200" b="1">
                <a:solidFill>
                  <a:srgbClr val="FF0000"/>
                </a:solidFill>
              </a:rPr>
              <a:t>19</a:t>
            </a:r>
            <a:r>
              <a:rPr lang="en-US" sz="800" b="1">
                <a:solidFill>
                  <a:srgbClr val="FF0000"/>
                </a:solidFill>
              </a:rPr>
              <a:t> </a:t>
            </a:r>
            <a:r>
              <a:rPr lang="en-US" sz="1400" b="1">
                <a:solidFill>
                  <a:srgbClr val="FF0000"/>
                </a:solidFill>
              </a:rPr>
              <a:t>⁄</a:t>
            </a:r>
            <a:r>
              <a:rPr lang="en-US" sz="1200" b="1">
                <a:solidFill>
                  <a:srgbClr val="FF0000"/>
                </a:solidFill>
              </a:rPr>
              <a:t>32</a:t>
            </a:r>
            <a:r>
              <a:rPr lang="en-US" sz="1400" b="1"/>
              <a:t> reduced to its lowest terms is _______________.</a:t>
            </a:r>
            <a:endParaRPr lang="en-US" sz="1400"/>
          </a:p>
          <a:p>
            <a:pPr>
              <a:lnSpc>
                <a:spcPct val="140000"/>
              </a:lnSpc>
            </a:pPr>
            <a:r>
              <a:rPr lang="en-US" sz="1400" b="1"/>
              <a:t>  l.	In </a:t>
            </a:r>
            <a:r>
              <a:rPr lang="en-US" sz="1400" b="1">
                <a:solidFill>
                  <a:srgbClr val="FF0000"/>
                </a:solidFill>
              </a:rPr>
              <a:t>1 </a:t>
            </a:r>
            <a:r>
              <a:rPr lang="en-US" sz="1200" b="1">
                <a:solidFill>
                  <a:srgbClr val="FF0000"/>
                </a:solidFill>
              </a:rPr>
              <a:t>40</a:t>
            </a:r>
            <a:r>
              <a:rPr lang="en-US" sz="800" b="1">
                <a:solidFill>
                  <a:srgbClr val="FF0000"/>
                </a:solidFill>
              </a:rPr>
              <a:t> </a:t>
            </a:r>
            <a:r>
              <a:rPr lang="en-US" sz="1400" b="1">
                <a:solidFill>
                  <a:srgbClr val="FF0000"/>
                </a:solidFill>
              </a:rPr>
              <a:t>⁄</a:t>
            </a:r>
            <a:r>
              <a:rPr lang="en-US" sz="1200" b="1">
                <a:solidFill>
                  <a:srgbClr val="FF0000"/>
                </a:solidFill>
              </a:rPr>
              <a:t>64</a:t>
            </a:r>
            <a:r>
              <a:rPr lang="en-US" sz="1400" b="1"/>
              <a:t> there are _______________ 16ths.</a:t>
            </a:r>
          </a:p>
          <a:p>
            <a:pPr>
              <a:lnSpc>
                <a:spcPct val="140000"/>
              </a:lnSpc>
            </a:pPr>
            <a:r>
              <a:rPr lang="en-US" sz="1400" b="1"/>
              <a:t>m.	In </a:t>
            </a:r>
            <a:r>
              <a:rPr lang="en-US" sz="1200" b="1">
                <a:solidFill>
                  <a:srgbClr val="FF0000"/>
                </a:solidFill>
              </a:rPr>
              <a:t>1 </a:t>
            </a:r>
            <a:r>
              <a:rPr lang="en-US" sz="1400" b="1">
                <a:solidFill>
                  <a:srgbClr val="FF0000"/>
                </a:solidFill>
              </a:rPr>
              <a:t>⁄</a:t>
            </a:r>
            <a:r>
              <a:rPr lang="en-US" sz="1200" b="1">
                <a:solidFill>
                  <a:srgbClr val="FF0000"/>
                </a:solidFill>
              </a:rPr>
              <a:t>8</a:t>
            </a:r>
            <a:r>
              <a:rPr lang="en-US" sz="1400" b="1"/>
              <a:t> there are _______________ 64ths.</a:t>
            </a:r>
          </a:p>
          <a:p>
            <a:pPr>
              <a:lnSpc>
                <a:spcPct val="140000"/>
              </a:lnSpc>
            </a:pPr>
            <a:r>
              <a:rPr lang="en-US" sz="1400" b="1"/>
              <a:t> n.	In </a:t>
            </a:r>
            <a:r>
              <a:rPr lang="en-US" sz="1400" b="1">
                <a:solidFill>
                  <a:srgbClr val="FF0000"/>
                </a:solidFill>
              </a:rPr>
              <a:t>1 </a:t>
            </a:r>
            <a:r>
              <a:rPr lang="en-US" sz="1200" b="1">
                <a:solidFill>
                  <a:srgbClr val="FF0000"/>
                </a:solidFill>
              </a:rPr>
              <a:t>5</a:t>
            </a:r>
            <a:r>
              <a:rPr lang="en-US" sz="800" b="1">
                <a:solidFill>
                  <a:srgbClr val="FF0000"/>
                </a:solidFill>
              </a:rPr>
              <a:t> </a:t>
            </a:r>
            <a:r>
              <a:rPr lang="en-US" sz="1400" b="1">
                <a:solidFill>
                  <a:srgbClr val="FF0000"/>
                </a:solidFill>
              </a:rPr>
              <a:t>⁄</a:t>
            </a:r>
            <a:r>
              <a:rPr lang="en-US" sz="1200" b="1">
                <a:solidFill>
                  <a:srgbClr val="FF0000"/>
                </a:solidFill>
              </a:rPr>
              <a:t>16</a:t>
            </a:r>
            <a:r>
              <a:rPr lang="en-US" sz="1400" b="1"/>
              <a:t> there are _______________ 32nds.</a:t>
            </a:r>
          </a:p>
          <a:p>
            <a:pPr>
              <a:lnSpc>
                <a:spcPct val="140000"/>
              </a:lnSpc>
            </a:pPr>
            <a:r>
              <a:rPr lang="en-US" sz="1400" b="1"/>
              <a:t> o.	In </a:t>
            </a:r>
            <a:r>
              <a:rPr lang="en-US" sz="1200" b="1">
                <a:solidFill>
                  <a:srgbClr val="FF0000"/>
                </a:solidFill>
              </a:rPr>
              <a:t>3</a:t>
            </a:r>
            <a:r>
              <a:rPr lang="en-US" sz="1400" b="1">
                <a:solidFill>
                  <a:srgbClr val="FF0000"/>
                </a:solidFill>
              </a:rPr>
              <a:t> ⁄</a:t>
            </a:r>
            <a:r>
              <a:rPr lang="en-US" sz="1200" b="1">
                <a:solidFill>
                  <a:srgbClr val="FF0000"/>
                </a:solidFill>
              </a:rPr>
              <a:t>4</a:t>
            </a:r>
            <a:r>
              <a:rPr lang="en-US" sz="1400" b="1"/>
              <a:t> there are __________________ 16ths.</a:t>
            </a:r>
          </a:p>
          <a:p>
            <a:pPr>
              <a:lnSpc>
                <a:spcPct val="140000"/>
              </a:lnSpc>
            </a:pPr>
            <a:r>
              <a:rPr lang="en-US" sz="1400" b="1"/>
              <a:t> p.	</a:t>
            </a:r>
            <a:r>
              <a:rPr lang="en-US" sz="1200" b="1">
                <a:solidFill>
                  <a:srgbClr val="FF0000"/>
                </a:solidFill>
              </a:rPr>
              <a:t>15</a:t>
            </a:r>
            <a:r>
              <a:rPr lang="en-US" sz="800" b="1">
                <a:solidFill>
                  <a:srgbClr val="FF0000"/>
                </a:solidFill>
              </a:rPr>
              <a:t> </a:t>
            </a:r>
            <a:r>
              <a:rPr lang="en-US" sz="1400" b="1">
                <a:solidFill>
                  <a:srgbClr val="FF0000"/>
                </a:solidFill>
              </a:rPr>
              <a:t>⁄</a:t>
            </a:r>
            <a:r>
              <a:rPr lang="en-US" sz="1200" b="1">
                <a:solidFill>
                  <a:srgbClr val="FF0000"/>
                </a:solidFill>
              </a:rPr>
              <a:t>8</a:t>
            </a:r>
            <a:r>
              <a:rPr lang="en-US" sz="1400" b="1"/>
              <a:t> reduced to its lowest terms is __________.</a:t>
            </a:r>
          </a:p>
          <a:p>
            <a:pPr>
              <a:lnSpc>
                <a:spcPct val="140000"/>
              </a:lnSpc>
            </a:pPr>
            <a:endParaRPr lang="en-US" sz="1400"/>
          </a:p>
        </p:txBody>
      </p:sp>
      <p:sp>
        <p:nvSpPr>
          <p:cNvPr id="22584" name="Text Box 56"/>
          <p:cNvSpPr txBox="1">
            <a:spLocks noChangeArrowheads="1"/>
          </p:cNvSpPr>
          <p:nvPr/>
        </p:nvSpPr>
        <p:spPr bwMode="auto">
          <a:xfrm>
            <a:off x="4352925" y="123666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24</a:t>
            </a:r>
          </a:p>
        </p:txBody>
      </p:sp>
      <p:sp>
        <p:nvSpPr>
          <p:cNvPr id="22585" name="Text Box 57"/>
          <p:cNvSpPr txBox="1">
            <a:spLocks noChangeArrowheads="1"/>
          </p:cNvSpPr>
          <p:nvPr/>
        </p:nvSpPr>
        <p:spPr bwMode="auto">
          <a:xfrm>
            <a:off x="4162425" y="15541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8</a:t>
            </a:r>
          </a:p>
        </p:txBody>
      </p:sp>
      <p:sp>
        <p:nvSpPr>
          <p:cNvPr id="22586" name="Text Box 58"/>
          <p:cNvSpPr txBox="1">
            <a:spLocks noChangeArrowheads="1"/>
          </p:cNvSpPr>
          <p:nvPr/>
        </p:nvSpPr>
        <p:spPr bwMode="auto">
          <a:xfrm>
            <a:off x="4137025" y="18589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6</a:t>
            </a:r>
          </a:p>
        </p:txBody>
      </p:sp>
      <p:sp>
        <p:nvSpPr>
          <p:cNvPr id="22587" name="Text Box 59"/>
          <p:cNvSpPr txBox="1">
            <a:spLocks noChangeArrowheads="1"/>
          </p:cNvSpPr>
          <p:nvPr/>
        </p:nvSpPr>
        <p:spPr bwMode="auto">
          <a:xfrm>
            <a:off x="4441825" y="216376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10</a:t>
            </a:r>
          </a:p>
        </p:txBody>
      </p:sp>
      <p:sp>
        <p:nvSpPr>
          <p:cNvPr id="22588" name="Text Box 60"/>
          <p:cNvSpPr txBox="1">
            <a:spLocks noChangeArrowheads="1"/>
          </p:cNvSpPr>
          <p:nvPr/>
        </p:nvSpPr>
        <p:spPr bwMode="auto">
          <a:xfrm>
            <a:off x="4378325" y="24558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3</a:t>
            </a:r>
          </a:p>
        </p:txBody>
      </p:sp>
      <p:sp>
        <p:nvSpPr>
          <p:cNvPr id="22589" name="Text Box 61"/>
          <p:cNvSpPr txBox="1">
            <a:spLocks noChangeArrowheads="1"/>
          </p:cNvSpPr>
          <p:nvPr/>
        </p:nvSpPr>
        <p:spPr bwMode="auto">
          <a:xfrm>
            <a:off x="4365625" y="277336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40</a:t>
            </a:r>
          </a:p>
        </p:txBody>
      </p:sp>
      <p:sp>
        <p:nvSpPr>
          <p:cNvPr id="22590" name="Text Box 62"/>
          <p:cNvSpPr txBox="1">
            <a:spLocks noChangeArrowheads="1"/>
          </p:cNvSpPr>
          <p:nvPr/>
        </p:nvSpPr>
        <p:spPr bwMode="auto">
          <a:xfrm>
            <a:off x="5800725" y="30654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3/4</a:t>
            </a:r>
          </a:p>
        </p:txBody>
      </p:sp>
      <p:sp>
        <p:nvSpPr>
          <p:cNvPr id="22591" name="Text Box 63"/>
          <p:cNvSpPr txBox="1">
            <a:spLocks noChangeArrowheads="1"/>
          </p:cNvSpPr>
          <p:nvPr/>
        </p:nvSpPr>
        <p:spPr bwMode="auto">
          <a:xfrm>
            <a:off x="5800725" y="33702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7/8</a:t>
            </a:r>
          </a:p>
        </p:txBody>
      </p:sp>
      <p:sp>
        <p:nvSpPr>
          <p:cNvPr id="22592" name="Text Box 64"/>
          <p:cNvSpPr txBox="1">
            <a:spLocks noChangeArrowheads="1"/>
          </p:cNvSpPr>
          <p:nvPr/>
        </p:nvSpPr>
        <p:spPr bwMode="auto">
          <a:xfrm>
            <a:off x="5826125" y="36750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3/4</a:t>
            </a:r>
          </a:p>
        </p:txBody>
      </p:sp>
      <p:sp>
        <p:nvSpPr>
          <p:cNvPr id="22593" name="Text Box 65"/>
          <p:cNvSpPr txBox="1">
            <a:spLocks noChangeArrowheads="1"/>
          </p:cNvSpPr>
          <p:nvPr/>
        </p:nvSpPr>
        <p:spPr bwMode="auto">
          <a:xfrm>
            <a:off x="5813425" y="3943350"/>
            <a:ext cx="71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6600"/>
                </a:solidFill>
              </a:rPr>
              <a:t>1</a:t>
            </a:r>
            <a:r>
              <a:rPr lang="en-US" sz="1800" b="1">
                <a:solidFill>
                  <a:srgbClr val="006600"/>
                </a:solidFill>
              </a:rPr>
              <a:t>-1/2</a:t>
            </a:r>
          </a:p>
        </p:txBody>
      </p:sp>
      <p:sp>
        <p:nvSpPr>
          <p:cNvPr id="22594" name="Text Box 66"/>
          <p:cNvSpPr txBox="1">
            <a:spLocks noChangeArrowheads="1"/>
          </p:cNvSpPr>
          <p:nvPr/>
        </p:nvSpPr>
        <p:spPr bwMode="auto">
          <a:xfrm>
            <a:off x="5826125" y="425926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19/32</a:t>
            </a:r>
          </a:p>
        </p:txBody>
      </p:sp>
      <p:sp>
        <p:nvSpPr>
          <p:cNvPr id="22595" name="Text Box 67"/>
          <p:cNvSpPr txBox="1">
            <a:spLocks noChangeArrowheads="1"/>
          </p:cNvSpPr>
          <p:nvPr/>
        </p:nvSpPr>
        <p:spPr bwMode="auto">
          <a:xfrm>
            <a:off x="4403725" y="456406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26</a:t>
            </a:r>
          </a:p>
        </p:txBody>
      </p:sp>
      <p:sp>
        <p:nvSpPr>
          <p:cNvPr id="22596" name="Text Box 68"/>
          <p:cNvSpPr txBox="1">
            <a:spLocks noChangeArrowheads="1"/>
          </p:cNvSpPr>
          <p:nvPr/>
        </p:nvSpPr>
        <p:spPr bwMode="auto">
          <a:xfrm>
            <a:off x="4086225" y="48561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8</a:t>
            </a:r>
          </a:p>
        </p:txBody>
      </p:sp>
      <p:sp>
        <p:nvSpPr>
          <p:cNvPr id="22597" name="Text Box 69"/>
          <p:cNvSpPr txBox="1">
            <a:spLocks noChangeArrowheads="1"/>
          </p:cNvSpPr>
          <p:nvPr/>
        </p:nvSpPr>
        <p:spPr bwMode="auto">
          <a:xfrm>
            <a:off x="4352925" y="516096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42</a:t>
            </a:r>
          </a:p>
        </p:txBody>
      </p:sp>
      <p:sp>
        <p:nvSpPr>
          <p:cNvPr id="22598" name="Text Box 70"/>
          <p:cNvSpPr txBox="1">
            <a:spLocks noChangeArrowheads="1"/>
          </p:cNvSpPr>
          <p:nvPr/>
        </p:nvSpPr>
        <p:spPr bwMode="auto">
          <a:xfrm>
            <a:off x="4302125" y="546576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12</a:t>
            </a:r>
          </a:p>
        </p:txBody>
      </p:sp>
      <p:sp>
        <p:nvSpPr>
          <p:cNvPr id="22599" name="Text Box 71"/>
          <p:cNvSpPr txBox="1">
            <a:spLocks noChangeArrowheads="1"/>
          </p:cNvSpPr>
          <p:nvPr/>
        </p:nvSpPr>
        <p:spPr bwMode="auto">
          <a:xfrm>
            <a:off x="5470525" y="5721350"/>
            <a:ext cx="71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6600"/>
                </a:solidFill>
              </a:rPr>
              <a:t>1</a:t>
            </a:r>
            <a:r>
              <a:rPr lang="en-US" sz="1800" b="1">
                <a:solidFill>
                  <a:srgbClr val="006600"/>
                </a:solidFill>
              </a:rPr>
              <a:t>-7/8</a:t>
            </a:r>
          </a:p>
        </p:txBody>
      </p:sp>
      <p:sp>
        <p:nvSpPr>
          <p:cNvPr id="22600" name="Text Box 72"/>
          <p:cNvSpPr txBox="1">
            <a:spLocks noChangeArrowheads="1"/>
          </p:cNvSpPr>
          <p:nvPr/>
        </p:nvSpPr>
        <p:spPr bwMode="auto">
          <a:xfrm>
            <a:off x="2676525" y="6305550"/>
            <a:ext cx="355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CHECK  YOUR  ANSWERS 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84" grpId="0"/>
      <p:bldP spid="22585" grpId="0"/>
      <p:bldP spid="22586" grpId="0"/>
      <p:bldP spid="22587" grpId="0"/>
      <p:bldP spid="22588" grpId="0"/>
      <p:bldP spid="22589" grpId="0"/>
      <p:bldP spid="22590" grpId="0"/>
      <p:bldP spid="22591" grpId="0"/>
      <p:bldP spid="22592" grpId="0"/>
      <p:bldP spid="22593" grpId="0"/>
      <p:bldP spid="22594" grpId="0"/>
      <p:bldP spid="22595" grpId="0"/>
      <p:bldP spid="22596" grpId="0"/>
      <p:bldP spid="22597" grpId="0"/>
      <p:bldP spid="22598" grpId="0"/>
      <p:bldP spid="22599" grpId="0"/>
      <p:bldP spid="226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2740025" y="552450"/>
            <a:ext cx="2922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Rule Reading Exercise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2663825" y="6305550"/>
            <a:ext cx="355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CHECK  YOUR  ANSWERS !</a:t>
            </a:r>
          </a:p>
        </p:txBody>
      </p:sp>
      <p:sp>
        <p:nvSpPr>
          <p:cNvPr id="8196" name="Rectangle 22"/>
          <p:cNvSpPr>
            <a:spLocks noChangeArrowheads="1"/>
          </p:cNvSpPr>
          <p:nvPr/>
        </p:nvSpPr>
        <p:spPr bwMode="auto">
          <a:xfrm>
            <a:off x="1587500" y="3751263"/>
            <a:ext cx="6324600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/>
              <a:t>a. __________   e. __________    i. __________    m. __________</a:t>
            </a:r>
          </a:p>
          <a:p>
            <a:pPr>
              <a:lnSpc>
                <a:spcPct val="90000"/>
              </a:lnSpc>
            </a:pPr>
            <a:endParaRPr lang="en-US" sz="1600" b="1"/>
          </a:p>
          <a:p>
            <a:pPr>
              <a:lnSpc>
                <a:spcPct val="90000"/>
              </a:lnSpc>
            </a:pPr>
            <a:endParaRPr lang="en-US" sz="1600" b="1"/>
          </a:p>
          <a:p>
            <a:pPr>
              <a:lnSpc>
                <a:spcPct val="90000"/>
              </a:lnSpc>
            </a:pPr>
            <a:r>
              <a:rPr lang="en-US" sz="1600" b="1"/>
              <a:t>b. __________   f. __________    j. __________    n. __________</a:t>
            </a:r>
          </a:p>
          <a:p>
            <a:pPr>
              <a:lnSpc>
                <a:spcPct val="90000"/>
              </a:lnSpc>
            </a:pPr>
            <a:r>
              <a:rPr lang="en-US" sz="1600" b="1"/>
              <a:t>  </a:t>
            </a:r>
          </a:p>
          <a:p>
            <a:pPr>
              <a:lnSpc>
                <a:spcPct val="90000"/>
              </a:lnSpc>
            </a:pPr>
            <a:endParaRPr lang="en-US" sz="1600" b="1"/>
          </a:p>
          <a:p>
            <a:pPr>
              <a:lnSpc>
                <a:spcPct val="90000"/>
              </a:lnSpc>
            </a:pPr>
            <a:r>
              <a:rPr lang="en-US" sz="1600" b="1"/>
              <a:t>c. __________   g. __________    k. __________    o. __________</a:t>
            </a:r>
          </a:p>
          <a:p>
            <a:pPr>
              <a:lnSpc>
                <a:spcPct val="90000"/>
              </a:lnSpc>
            </a:pPr>
            <a:endParaRPr lang="en-US" sz="1600" b="1"/>
          </a:p>
          <a:p>
            <a:pPr>
              <a:lnSpc>
                <a:spcPct val="90000"/>
              </a:lnSpc>
            </a:pPr>
            <a:endParaRPr lang="en-US" sz="1600" b="1"/>
          </a:p>
          <a:p>
            <a:pPr>
              <a:lnSpc>
                <a:spcPct val="90000"/>
              </a:lnSpc>
            </a:pPr>
            <a:r>
              <a:rPr lang="en-US" sz="1600" b="1"/>
              <a:t>d. __________   h. __________    l. __________     p. __________</a:t>
            </a:r>
          </a:p>
          <a:p>
            <a:pPr>
              <a:lnSpc>
                <a:spcPct val="90000"/>
              </a:lnSpc>
            </a:pPr>
            <a:endParaRPr lang="en-US" sz="1600" b="1"/>
          </a:p>
          <a:p>
            <a:endParaRPr lang="en-US" sz="1600" b="1"/>
          </a:p>
        </p:txBody>
      </p:sp>
      <p:pic>
        <p:nvPicPr>
          <p:cNvPr id="8197" name="Picture 23" descr="Rule Re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27100"/>
            <a:ext cx="548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2143125" y="36750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3/8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2143125" y="434816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11/16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2130425" y="50212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3/4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2130425" y="5632450"/>
            <a:ext cx="71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6600"/>
                </a:solidFill>
              </a:rPr>
              <a:t>1</a:t>
            </a:r>
            <a:r>
              <a:rPr lang="en-US" sz="1800" b="1">
                <a:solidFill>
                  <a:srgbClr val="006600"/>
                </a:solidFill>
              </a:rPr>
              <a:t>-1/4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3692525" y="370046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7/16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3692525" y="434816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5/16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3692525" y="502126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13/16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3692525" y="56689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3/8</a:t>
            </a: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5229225" y="370046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7/16</a:t>
            </a: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5178425" y="434816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5/16</a:t>
            </a:r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5241925" y="50085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1/8</a:t>
            </a:r>
          </a:p>
        </p:txBody>
      </p:sp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5216525" y="56689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3/4</a:t>
            </a:r>
          </a:p>
        </p:txBody>
      </p:sp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6791325" y="3663950"/>
            <a:ext cx="71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6600"/>
                </a:solidFill>
              </a:rPr>
              <a:t>1</a:t>
            </a:r>
            <a:r>
              <a:rPr lang="en-US" sz="1800" b="1">
                <a:solidFill>
                  <a:srgbClr val="006600"/>
                </a:solidFill>
              </a:rPr>
              <a:t>-5/8</a:t>
            </a: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6791325" y="4324350"/>
            <a:ext cx="71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6600"/>
                </a:solidFill>
              </a:rPr>
              <a:t>1</a:t>
            </a:r>
            <a:r>
              <a:rPr lang="en-US" sz="1800" b="1">
                <a:solidFill>
                  <a:srgbClr val="006600"/>
                </a:solidFill>
              </a:rPr>
              <a:t>-3/8</a:t>
            </a:r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6804025" y="4984750"/>
            <a:ext cx="909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6600"/>
                </a:solidFill>
              </a:rPr>
              <a:t>3</a:t>
            </a:r>
            <a:r>
              <a:rPr lang="en-US" sz="1800" b="1">
                <a:solidFill>
                  <a:srgbClr val="006600"/>
                </a:solidFill>
              </a:rPr>
              <a:t>- 1/16</a:t>
            </a:r>
          </a:p>
        </p:txBody>
      </p:sp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6804025" y="5632450"/>
            <a:ext cx="846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6600"/>
                </a:solidFill>
              </a:rPr>
              <a:t>3</a:t>
            </a:r>
            <a:r>
              <a:rPr lang="en-US" sz="1800" b="1">
                <a:solidFill>
                  <a:srgbClr val="006600"/>
                </a:solidFill>
              </a:rPr>
              <a:t> - 3/8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1" grpId="0"/>
      <p:bldP spid="25624" grpId="0"/>
      <p:bldP spid="25625" grpId="0"/>
      <p:bldP spid="25626" grpId="0"/>
      <p:bldP spid="25627" grpId="0"/>
      <p:bldP spid="25628" grpId="0"/>
      <p:bldP spid="25629" grpId="0"/>
      <p:bldP spid="25630" grpId="0"/>
      <p:bldP spid="25631" grpId="0"/>
      <p:bldP spid="25632" grpId="0"/>
      <p:bldP spid="25633" grpId="0"/>
      <p:bldP spid="25634" grpId="0"/>
      <p:bldP spid="25635" grpId="0"/>
      <p:bldP spid="25636" grpId="0"/>
      <p:bldP spid="25637" grpId="0"/>
      <p:bldP spid="25638" grpId="0"/>
      <p:bldP spid="256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1282700" y="814388"/>
            <a:ext cx="2809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3.   Decimal-Inch Rule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701800" y="1219200"/>
            <a:ext cx="6807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Times" charset="0"/>
              <a:buChar char="•"/>
            </a:pPr>
            <a:r>
              <a:rPr lang="en-US" sz="1800" b="1"/>
              <a:t>   Measures closer than fractional-inch rule.</a:t>
            </a:r>
          </a:p>
          <a:p>
            <a:pPr>
              <a:buFont typeface="Times" charset="0"/>
              <a:buChar char="•"/>
            </a:pPr>
            <a:r>
              <a:rPr lang="en-US" sz="1800" b="1"/>
              <a:t>   </a:t>
            </a:r>
            <a:r>
              <a:rPr lang="ja-JP" altLang="en-US" sz="1800" b="1"/>
              <a:t>“</a:t>
            </a:r>
            <a:r>
              <a:rPr lang="en-US" sz="1800" b="1"/>
              <a:t>100</a:t>
            </a:r>
            <a:r>
              <a:rPr lang="ja-JP" altLang="en-US" sz="1800" b="1"/>
              <a:t>”</a:t>
            </a:r>
            <a:r>
              <a:rPr lang="en-US" sz="1800" b="1"/>
              <a:t> at end of rule means 1 inch divided into 100 parts.</a:t>
            </a:r>
          </a:p>
          <a:p>
            <a:pPr>
              <a:buFont typeface="Times" charset="0"/>
              <a:buChar char="•"/>
            </a:pPr>
            <a:r>
              <a:rPr lang="en-US" sz="1800" b="1"/>
              <a:t>   Each division = 1/100 of  an inch.</a:t>
            </a:r>
          </a:p>
          <a:p>
            <a:pPr>
              <a:buFont typeface="Times" charset="0"/>
              <a:buChar char="•"/>
            </a:pPr>
            <a:r>
              <a:rPr lang="en-US" sz="1800" b="1"/>
              <a:t>   Can be divided into 50ths and 10ths.</a:t>
            </a:r>
          </a:p>
        </p:txBody>
      </p:sp>
      <p:pic>
        <p:nvPicPr>
          <p:cNvPr id="9220" name="Picture 7" descr="Decimal-inch R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959100"/>
            <a:ext cx="594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Line 8"/>
          <p:cNvSpPr>
            <a:spLocks noChangeShapeType="1"/>
          </p:cNvSpPr>
          <p:nvPr/>
        </p:nvSpPr>
        <p:spPr bwMode="auto">
          <a:xfrm>
            <a:off x="2298700" y="4191000"/>
            <a:ext cx="9525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Line 9"/>
          <p:cNvSpPr>
            <a:spLocks noChangeShapeType="1"/>
          </p:cNvSpPr>
          <p:nvPr/>
        </p:nvSpPr>
        <p:spPr bwMode="auto">
          <a:xfrm>
            <a:off x="2806700" y="4203700"/>
            <a:ext cx="9525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10"/>
          <p:cNvSpPr>
            <a:spLocks noChangeShapeType="1"/>
          </p:cNvSpPr>
          <p:nvPr/>
        </p:nvSpPr>
        <p:spPr bwMode="auto">
          <a:xfrm>
            <a:off x="3289300" y="4216400"/>
            <a:ext cx="9525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11"/>
          <p:cNvSpPr>
            <a:spLocks noChangeShapeType="1"/>
          </p:cNvSpPr>
          <p:nvPr/>
        </p:nvSpPr>
        <p:spPr bwMode="auto">
          <a:xfrm>
            <a:off x="3771900" y="4229100"/>
            <a:ext cx="9525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3032125" y="49831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.10</a:t>
            </a:r>
          </a:p>
        </p:txBody>
      </p:sp>
      <p:sp>
        <p:nvSpPr>
          <p:cNvPr id="9226" name="Text Box 13"/>
          <p:cNvSpPr txBox="1">
            <a:spLocks noChangeArrowheads="1"/>
          </p:cNvSpPr>
          <p:nvPr/>
        </p:nvSpPr>
        <p:spPr bwMode="auto">
          <a:xfrm>
            <a:off x="3552825" y="49831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.20</a:t>
            </a:r>
          </a:p>
        </p:txBody>
      </p:sp>
      <p:sp>
        <p:nvSpPr>
          <p:cNvPr id="9227" name="Text Box 14"/>
          <p:cNvSpPr txBox="1">
            <a:spLocks noChangeArrowheads="1"/>
          </p:cNvSpPr>
          <p:nvPr/>
        </p:nvSpPr>
        <p:spPr bwMode="auto">
          <a:xfrm>
            <a:off x="4059238" y="49831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.30</a:t>
            </a:r>
          </a:p>
        </p:txBody>
      </p:sp>
      <p:sp>
        <p:nvSpPr>
          <p:cNvPr id="9228" name="Text Box 15"/>
          <p:cNvSpPr txBox="1">
            <a:spLocks noChangeArrowheads="1"/>
          </p:cNvSpPr>
          <p:nvPr/>
        </p:nvSpPr>
        <p:spPr bwMode="auto">
          <a:xfrm>
            <a:off x="4551363" y="49831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.40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/>
          <p:cNvSpPr>
            <a:spLocks noChangeArrowheads="1"/>
          </p:cNvSpPr>
          <p:nvPr/>
        </p:nvSpPr>
        <p:spPr bwMode="auto">
          <a:xfrm>
            <a:off x="1016000" y="3355975"/>
            <a:ext cx="745013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Complete the readings called for by placing your answers in the spaces provided.</a:t>
            </a:r>
          </a:p>
          <a:p>
            <a:endParaRPr lang="en-US" sz="2000" b="1"/>
          </a:p>
          <a:p>
            <a:endParaRPr lang="en-US" sz="2000" b="1"/>
          </a:p>
          <a:p>
            <a:r>
              <a:rPr lang="en-US" sz="2000" b="1"/>
              <a:t>a. __________ 	d. __________ 	g.__________</a:t>
            </a:r>
          </a:p>
          <a:p>
            <a:endParaRPr lang="en-US" sz="2000" b="1"/>
          </a:p>
          <a:p>
            <a:r>
              <a:rPr lang="en-US" sz="2000" b="1"/>
              <a:t>b. __________ 	e. __________ 	h. __________</a:t>
            </a:r>
          </a:p>
          <a:p>
            <a:endParaRPr lang="en-US" sz="2000" b="1"/>
          </a:p>
          <a:p>
            <a:r>
              <a:rPr lang="en-US" sz="2000" b="1"/>
              <a:t>c. __________ 	f. __________</a:t>
            </a:r>
          </a:p>
          <a:p>
            <a:endParaRPr lang="en-US" sz="2000" b="1"/>
          </a:p>
        </p:txBody>
      </p:sp>
      <p:sp>
        <p:nvSpPr>
          <p:cNvPr id="10243" name="Text Box 15"/>
          <p:cNvSpPr txBox="1">
            <a:spLocks noChangeArrowheads="1"/>
          </p:cNvSpPr>
          <p:nvPr/>
        </p:nvSpPr>
        <p:spPr bwMode="auto">
          <a:xfrm>
            <a:off x="2041525" y="565150"/>
            <a:ext cx="5026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Reading the Decimal-Inch Rule Exercise</a:t>
            </a:r>
          </a:p>
        </p:txBody>
      </p:sp>
      <p:pic>
        <p:nvPicPr>
          <p:cNvPr id="10244" name="Picture 16" descr="Reading Decimal In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003300"/>
            <a:ext cx="5943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663825" y="6305550"/>
            <a:ext cx="355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CHECK  YOUR  ANSWERS !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1711325" y="45640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.32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1685925" y="51863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.94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1685925" y="5775325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1.56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3546475" y="455771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2.06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3729038" y="5165725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.3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3697288" y="5781675"/>
            <a:ext cx="374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.9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5335588" y="4564063"/>
            <a:ext cx="501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1.5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5424488" y="51736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6600"/>
                </a:solidFill>
              </a:rPr>
              <a:t>2.0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5" grpId="0"/>
      <p:bldP spid="27666" grpId="0"/>
      <p:bldP spid="27667" grpId="0"/>
      <p:bldP spid="27668" grpId="0"/>
      <p:bldP spid="27669" grpId="0"/>
      <p:bldP spid="27670" grpId="0"/>
      <p:bldP spid="27671" grpId="0"/>
      <p:bldP spid="27672" grpId="0"/>
      <p:bldP spid="276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5"/>
          <p:cNvSpPr txBox="1">
            <a:spLocks noChangeArrowheads="1"/>
          </p:cNvSpPr>
          <p:nvPr/>
        </p:nvSpPr>
        <p:spPr bwMode="auto">
          <a:xfrm>
            <a:off x="1279525" y="717550"/>
            <a:ext cx="3275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B.   USING STEEL RULES</a:t>
            </a:r>
          </a:p>
        </p:txBody>
      </p:sp>
      <p:sp>
        <p:nvSpPr>
          <p:cNvPr id="11267" name="Text Box 16"/>
          <p:cNvSpPr txBox="1">
            <a:spLocks noChangeArrowheads="1"/>
          </p:cNvSpPr>
          <p:nvPr/>
        </p:nvSpPr>
        <p:spPr bwMode="auto">
          <a:xfrm>
            <a:off x="1752600" y="1079500"/>
            <a:ext cx="56308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Times" charset="0"/>
              <a:buChar char="•"/>
            </a:pPr>
            <a:r>
              <a:rPr lang="en-US" sz="1600" b="1"/>
              <a:t>   Don</a:t>
            </a:r>
            <a:r>
              <a:rPr lang="ja-JP" altLang="en-US" sz="1600" b="1"/>
              <a:t>’</a:t>
            </a:r>
            <a:r>
              <a:rPr lang="en-US" sz="1600" b="1"/>
              <a:t>t use end as reference point, except with </a:t>
            </a:r>
            <a:r>
              <a:rPr lang="ja-JP" altLang="en-US" sz="1600" b="1"/>
              <a:t>“</a:t>
            </a:r>
            <a:r>
              <a:rPr lang="en-US" sz="1600" b="1"/>
              <a:t>knee</a:t>
            </a:r>
            <a:r>
              <a:rPr lang="ja-JP" altLang="en-US" sz="1600" b="1"/>
              <a:t>”</a:t>
            </a:r>
            <a:r>
              <a:rPr lang="en-US" sz="1600" b="1"/>
              <a:t>..</a:t>
            </a:r>
          </a:p>
          <a:p>
            <a:pPr>
              <a:buFont typeface="Times" charset="0"/>
              <a:buChar char="•"/>
            </a:pPr>
            <a:r>
              <a:rPr lang="en-US" sz="1600" b="1"/>
              <a:t>   If no </a:t>
            </a:r>
            <a:r>
              <a:rPr lang="ja-JP" altLang="en-US" sz="1600" b="1"/>
              <a:t>“</a:t>
            </a:r>
            <a:r>
              <a:rPr lang="en-US" sz="1600" b="1"/>
              <a:t>knee</a:t>
            </a:r>
            <a:r>
              <a:rPr lang="ja-JP" altLang="en-US" sz="1600" b="1"/>
              <a:t>”</a:t>
            </a:r>
            <a:r>
              <a:rPr lang="en-US" sz="1600" b="1"/>
              <a:t>, use 1 inch mark as reference.</a:t>
            </a:r>
          </a:p>
        </p:txBody>
      </p:sp>
      <p:pic>
        <p:nvPicPr>
          <p:cNvPr id="11268" name="Picture 17" descr="using steel ru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701800"/>
            <a:ext cx="5486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8" descr="Scale Ed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330700"/>
            <a:ext cx="548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9"/>
          <p:cNvSpPr txBox="1">
            <a:spLocks noChangeArrowheads="1"/>
          </p:cNvSpPr>
          <p:nvPr/>
        </p:nvSpPr>
        <p:spPr bwMode="auto">
          <a:xfrm>
            <a:off x="1889125" y="4319588"/>
            <a:ext cx="10048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Use scale</a:t>
            </a:r>
          </a:p>
          <a:p>
            <a:r>
              <a:rPr lang="en-US" sz="1400" b="1"/>
              <a:t>edge.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8"/>
          <p:cNvSpPr txBox="1">
            <a:spLocks noChangeArrowheads="1"/>
          </p:cNvSpPr>
          <p:nvPr/>
        </p:nvSpPr>
        <p:spPr bwMode="auto">
          <a:xfrm>
            <a:off x="977900" y="952500"/>
            <a:ext cx="238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1.   Care of The Rule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384300" y="1371600"/>
            <a:ext cx="72263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 Don</a:t>
            </a:r>
            <a:r>
              <a:rPr lang="ja-JP" altLang="en-US" sz="1600" b="1"/>
              <a:t>’</a:t>
            </a:r>
            <a:r>
              <a:rPr lang="en-US" sz="1600" b="1"/>
              <a:t>t use as screwdriver.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 Keep away from moving machinery.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 Don</a:t>
            </a:r>
            <a:r>
              <a:rPr lang="ja-JP" altLang="en-US" sz="1600" b="1"/>
              <a:t>’</a:t>
            </a:r>
            <a:r>
              <a:rPr lang="en-US" sz="1600" b="1"/>
              <a:t>t lay other tools on the rule (destroys markings).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 Wipe often with oily cloth (prevents rust).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 Clean with fine steel wool.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 Store rule by itself.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 Don</a:t>
            </a:r>
            <a:r>
              <a:rPr lang="ja-JP" altLang="en-US" sz="1600" b="1"/>
              <a:t>’</a:t>
            </a:r>
            <a:r>
              <a:rPr lang="en-US" sz="1600" b="1"/>
              <a:t>t damage ends or edges.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 Use correct rule for job.</a:t>
            </a:r>
          </a:p>
          <a:p>
            <a:pPr>
              <a:lnSpc>
                <a:spcPct val="130000"/>
              </a:lnSpc>
              <a:buFont typeface="Times" charset="0"/>
              <a:buChar char="•"/>
            </a:pPr>
            <a:r>
              <a:rPr lang="en-US" sz="1600" b="1"/>
              <a:t>   Coat rule with wax or rust preventative for long storage time.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/>
    </p:bldLst>
  </p:timing>
</p:sld>
</file>

<file path=ppt/theme/theme1.xml><?xml version="1.0" encoding="utf-8"?>
<a:theme xmlns:a="http://schemas.openxmlformats.org/drawingml/2006/main" name="Poise">
  <a:themeElements>
    <a:clrScheme name="Poise 2">
      <a:dk1>
        <a:srgbClr val="000000"/>
      </a:dk1>
      <a:lt1>
        <a:srgbClr val="DBD2D2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EAE5E5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oise">
      <a:majorFont>
        <a:latin typeface="Trebuchet MS"/>
        <a:ea typeface="ヒラギノ角ゴ Pro W3"/>
        <a:cs typeface="ヒラギノ角ゴ Pro W3"/>
      </a:majorFont>
      <a:minorFont>
        <a:latin typeface="Trebuchet M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5" charset="0"/>
            <a:ea typeface="ＭＳ Ｐゴシック" pitchFamily="95" charset="-128"/>
            <a:cs typeface="ＭＳ Ｐゴシック" pitchFamily="9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5" charset="0"/>
            <a:ea typeface="ＭＳ Ｐゴシック" pitchFamily="95" charset="-128"/>
            <a:cs typeface="ＭＳ Ｐゴシック" pitchFamily="95" charset="-128"/>
          </a:defRPr>
        </a:defPPr>
      </a:lstStyle>
    </a:lnDef>
  </a:objectDefaults>
  <a:extraClrSchemeLst>
    <a:extraClrScheme>
      <a:clrScheme name="Poise 1">
        <a:dk1>
          <a:srgbClr val="000000"/>
        </a:dk1>
        <a:lt1>
          <a:srgbClr val="DBD2D2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AE5E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se 2">
        <a:dk1>
          <a:srgbClr val="000000"/>
        </a:dk1>
        <a:lt1>
          <a:srgbClr val="DBD2D2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EAE5E5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se 3">
        <a:dk1>
          <a:srgbClr val="000000"/>
        </a:dk1>
        <a:lt1>
          <a:srgbClr val="DBD2D2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AE5E5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se 4">
        <a:dk1>
          <a:srgbClr val="000000"/>
        </a:dk1>
        <a:lt1>
          <a:srgbClr val="DBD2D2"/>
        </a:lt1>
        <a:dk2>
          <a:srgbClr val="0000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EAE5E5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se 5">
        <a:dk1>
          <a:srgbClr val="000000"/>
        </a:dk1>
        <a:lt1>
          <a:srgbClr val="DBD2D2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EAE5E5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unburst">
  <a:themeElements>
    <a:clrScheme name="Sunburst 1">
      <a:dk1>
        <a:srgbClr val="000000"/>
      </a:dk1>
      <a:lt1>
        <a:srgbClr val="FAEEC8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CF5E0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unburs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5" charset="0"/>
            <a:ea typeface="ＭＳ Ｐゴシック" pitchFamily="95" charset="-128"/>
            <a:cs typeface="ＭＳ Ｐゴシック" pitchFamily="9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5" charset="0"/>
            <a:ea typeface="ＭＳ Ｐゴシック" pitchFamily="95" charset="-128"/>
            <a:cs typeface="ＭＳ Ｐゴシック" pitchFamily="95" charset="-128"/>
          </a:defRPr>
        </a:defPPr>
      </a:lstStyle>
    </a:lnDef>
  </a:objectDefaults>
  <a:extraClrSchemeLst>
    <a:extraClrScheme>
      <a:clrScheme name="Sunburst 1">
        <a:dk1>
          <a:srgbClr val="000000"/>
        </a:dk1>
        <a:lt1>
          <a:srgbClr val="FAEEC8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CF5E0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MacintoshHD:Applications:Microsoft Office 2004:Templates:Presentations:Designs:Sunburst</Template>
  <TotalTime>1195</TotalTime>
  <Words>1814</Words>
  <Application>Microsoft Macintosh PowerPoint</Application>
  <PresentationFormat>On-screen Show (4:3)</PresentationFormat>
  <Paragraphs>378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ＭＳ Ｐゴシック</vt:lpstr>
      <vt:lpstr>ヒラギノ角ゴ Pro W3</vt:lpstr>
      <vt:lpstr>Trebuchet MS</vt:lpstr>
      <vt:lpstr>Wingdings</vt:lpstr>
      <vt:lpstr>Times New Roman</vt:lpstr>
      <vt:lpstr>Times</vt:lpstr>
      <vt:lpstr>Poise</vt:lpstr>
      <vt:lpstr>Sunburst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Precision Measurment</dc:title>
  <dc:subject>Phase 1 Mechanical ROA</dc:subject>
  <dc:creator>Eddie Cody</dc:creator>
  <cp:lastModifiedBy>Eddie</cp:lastModifiedBy>
  <cp:revision>18</cp:revision>
  <dcterms:created xsi:type="dcterms:W3CDTF">2008-07-02T20:19:59Z</dcterms:created>
  <dcterms:modified xsi:type="dcterms:W3CDTF">2015-11-22T17:13:14Z</dcterms:modified>
</cp:coreProperties>
</file>