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256" r:id="rId2"/>
    <p:sldId id="326" r:id="rId3"/>
    <p:sldId id="311" r:id="rId4"/>
    <p:sldId id="314" r:id="rId5"/>
    <p:sldId id="318" r:id="rId6"/>
    <p:sldId id="315" r:id="rId7"/>
    <p:sldId id="316" r:id="rId8"/>
    <p:sldId id="317" r:id="rId9"/>
    <p:sldId id="327" r:id="rId10"/>
    <p:sldId id="330" r:id="rId11"/>
    <p:sldId id="331" r:id="rId12"/>
    <p:sldId id="332" r:id="rId13"/>
    <p:sldId id="333" r:id="rId14"/>
    <p:sldId id="334" r:id="rId15"/>
    <p:sldId id="335" r:id="rId16"/>
    <p:sldId id="336" r:id="rId17"/>
    <p:sldId id="337" r:id="rId18"/>
    <p:sldId id="338" r:id="rId19"/>
    <p:sldId id="328" r:id="rId20"/>
    <p:sldId id="339" r:id="rId21"/>
    <p:sldId id="340" r:id="rId22"/>
    <p:sldId id="266" r:id="rId23"/>
    <p:sldId id="341" r:id="rId24"/>
    <p:sldId id="257" r:id="rId25"/>
    <p:sldId id="281" r:id="rId26"/>
    <p:sldId id="284" r:id="rId27"/>
    <p:sldId id="283" r:id="rId28"/>
    <p:sldId id="282" r:id="rId29"/>
    <p:sldId id="280" r:id="rId30"/>
    <p:sldId id="358" r:id="rId31"/>
    <p:sldId id="278" r:id="rId32"/>
    <p:sldId id="285" r:id="rId33"/>
    <p:sldId id="286" r:id="rId34"/>
    <p:sldId id="270" r:id="rId35"/>
    <p:sldId id="329" r:id="rId36"/>
    <p:sldId id="279" r:id="rId37"/>
    <p:sldId id="319" r:id="rId38"/>
    <p:sldId id="325" r:id="rId39"/>
    <p:sldId id="320" r:id="rId40"/>
    <p:sldId id="321" r:id="rId41"/>
    <p:sldId id="322" r:id="rId42"/>
    <p:sldId id="323" r:id="rId43"/>
    <p:sldId id="342" r:id="rId44"/>
    <p:sldId id="272" r:id="rId45"/>
    <p:sldId id="273" r:id="rId46"/>
    <p:sldId id="298" r:id="rId47"/>
    <p:sldId id="299" r:id="rId48"/>
    <p:sldId id="300" r:id="rId49"/>
    <p:sldId id="302" r:id="rId50"/>
    <p:sldId id="303" r:id="rId51"/>
    <p:sldId id="304" r:id="rId52"/>
    <p:sldId id="301" r:id="rId53"/>
    <p:sldId id="305" r:id="rId54"/>
    <p:sldId id="309" r:id="rId55"/>
    <p:sldId id="310" r:id="rId56"/>
    <p:sldId id="346" r:id="rId57"/>
    <p:sldId id="347" r:id="rId58"/>
    <p:sldId id="354" r:id="rId59"/>
    <p:sldId id="348" r:id="rId60"/>
    <p:sldId id="350" r:id="rId61"/>
    <p:sldId id="351" r:id="rId62"/>
    <p:sldId id="352" r:id="rId63"/>
    <p:sldId id="353" r:id="rId64"/>
    <p:sldId id="356" r:id="rId65"/>
    <p:sldId id="355" r:id="rId66"/>
    <p:sldId id="343" r:id="rId67"/>
    <p:sldId id="344" r:id="rId68"/>
    <p:sldId id="345" r:id="rId69"/>
    <p:sldId id="357" r:id="rId70"/>
    <p:sldId id="276" r:id="rId71"/>
    <p:sldId id="277" r:id="rId72"/>
    <p:sldId id="259" r:id="rId73"/>
    <p:sldId id="269" r:id="rId74"/>
  </p:sldIdLst>
  <p:sldSz cx="9144000" cy="6858000" type="screen4x3"/>
  <p:notesSz cx="6781800" cy="985678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6" autoAdjust="0"/>
    <p:restoredTop sz="94660"/>
  </p:normalViewPr>
  <p:slideViewPr>
    <p:cSldViewPr>
      <p:cViewPr>
        <p:scale>
          <a:sx n="90" d="100"/>
          <a:sy n="90" d="100"/>
        </p:scale>
        <p:origin x="-150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384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18435" name="Rectangle 3"/>
          <p:cNvSpPr>
            <a:spLocks noGrp="1" noChangeArrowheads="1"/>
          </p:cNvSpPr>
          <p:nvPr>
            <p:ph type="dt" sz="quarter" idx="1"/>
          </p:nvPr>
        </p:nvSpPr>
        <p:spPr bwMode="auto">
          <a:xfrm>
            <a:off x="3841750" y="0"/>
            <a:ext cx="29384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8436" name="Rectangle 4"/>
          <p:cNvSpPr>
            <a:spLocks noGrp="1" noChangeArrowheads="1"/>
          </p:cNvSpPr>
          <p:nvPr>
            <p:ph type="ftr" sz="quarter" idx="2"/>
          </p:nvPr>
        </p:nvSpPr>
        <p:spPr bwMode="auto">
          <a:xfrm>
            <a:off x="0" y="93614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18437" name="Rectangle 5"/>
          <p:cNvSpPr>
            <a:spLocks noGrp="1" noChangeArrowheads="1"/>
          </p:cNvSpPr>
          <p:nvPr>
            <p:ph type="sldNum" sz="quarter" idx="3"/>
          </p:nvPr>
        </p:nvSpPr>
        <p:spPr bwMode="auto">
          <a:xfrm>
            <a:off x="3841750" y="93614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755272-54E4-8C48-883C-F6393D89433C}" type="slidenum">
              <a:rPr lang="en-US"/>
              <a:pPr/>
              <a:t>‹#›</a:t>
            </a:fld>
            <a:endParaRPr lang="en-US"/>
          </a:p>
        </p:txBody>
      </p:sp>
    </p:spTree>
    <p:extLst>
      <p:ext uri="{BB962C8B-B14F-4D97-AF65-F5344CB8AC3E}">
        <p14:creationId xmlns:p14="http://schemas.microsoft.com/office/powerpoint/2010/main" val="83992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384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21507" name="Rectangle 3"/>
          <p:cNvSpPr>
            <a:spLocks noGrp="1" noChangeArrowheads="1"/>
          </p:cNvSpPr>
          <p:nvPr>
            <p:ph type="dt" idx="1"/>
          </p:nvPr>
        </p:nvSpPr>
        <p:spPr bwMode="auto">
          <a:xfrm>
            <a:off x="3841750" y="0"/>
            <a:ext cx="29384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76804" name="Rectangle 4"/>
          <p:cNvSpPr>
            <a:spLocks noRot="1" noChangeArrowheads="1" noTextEdit="1"/>
          </p:cNvSpPr>
          <p:nvPr>
            <p:ph type="sldImg" idx="2"/>
          </p:nvPr>
        </p:nvSpPr>
        <p:spPr bwMode="auto">
          <a:xfrm>
            <a:off x="927100" y="739775"/>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9" name="Rectangle 5"/>
          <p:cNvSpPr>
            <a:spLocks noGrp="1" noChangeArrowheads="1"/>
          </p:cNvSpPr>
          <p:nvPr>
            <p:ph type="body" sz="quarter" idx="3"/>
          </p:nvPr>
        </p:nvSpPr>
        <p:spPr bwMode="auto">
          <a:xfrm>
            <a:off x="677863" y="4681538"/>
            <a:ext cx="5426075" cy="443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3614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21511" name="Rectangle 7"/>
          <p:cNvSpPr>
            <a:spLocks noGrp="1" noChangeArrowheads="1"/>
          </p:cNvSpPr>
          <p:nvPr>
            <p:ph type="sldNum" sz="quarter" idx="5"/>
          </p:nvPr>
        </p:nvSpPr>
        <p:spPr bwMode="auto">
          <a:xfrm>
            <a:off x="3841750" y="93614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F18C8A1-4E70-5645-BC6D-9FC76C0EE3CA}" type="slidenum">
              <a:rPr lang="en-US"/>
              <a:pPr/>
              <a:t>‹#›</a:t>
            </a:fld>
            <a:endParaRPr lang="en-US"/>
          </a:p>
        </p:txBody>
      </p:sp>
    </p:spTree>
    <p:extLst>
      <p:ext uri="{BB962C8B-B14F-4D97-AF65-F5344CB8AC3E}">
        <p14:creationId xmlns:p14="http://schemas.microsoft.com/office/powerpoint/2010/main" val="2796092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3281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203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412875"/>
            <a:ext cx="2057400" cy="3671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412875"/>
            <a:ext cx="6019800" cy="3671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850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117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476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2565400"/>
            <a:ext cx="4038600" cy="251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2188" y="2565400"/>
            <a:ext cx="4038600" cy="251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673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479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308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07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336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01846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3213" y="549275"/>
            <a:ext cx="8688387" cy="5688013"/>
          </a:xfrm>
          <a:prstGeom prst="rect">
            <a:avLst/>
          </a:prstGeom>
          <a:noFill/>
          <a:ln w="38100" cmpd="dbl">
            <a:solidFill>
              <a:srgbClr val="063DE8"/>
            </a:solidFill>
            <a:miter lim="800000"/>
            <a:headEnd/>
            <a:tailEnd/>
          </a:ln>
          <a:effectLst/>
        </p:spPr>
        <p:txBody>
          <a:bodyPr wrap="none" anchor="ctr"/>
          <a:lstStyle/>
          <a:p>
            <a:pPr>
              <a:defRPr/>
            </a:pPr>
            <a:endParaRPr lang="en-US">
              <a:ea typeface="+mn-ea"/>
            </a:endParaRPr>
          </a:p>
        </p:txBody>
      </p:sp>
      <p:sp>
        <p:nvSpPr>
          <p:cNvPr id="6147" name="Rectangle 3"/>
          <p:cNvSpPr>
            <a:spLocks noChangeArrowheads="1"/>
          </p:cNvSpPr>
          <p:nvPr userDrawn="1"/>
        </p:nvSpPr>
        <p:spPr bwMode="auto">
          <a:xfrm>
            <a:off x="317500" y="6281738"/>
            <a:ext cx="8642350" cy="576262"/>
          </a:xfrm>
          <a:prstGeom prst="rect">
            <a:avLst/>
          </a:prstGeom>
          <a:noFill/>
          <a:ln w="12700">
            <a:noFill/>
            <a:miter lim="800000"/>
            <a:headEnd/>
            <a:tailEnd/>
          </a:ln>
          <a:effectLst/>
        </p:spPr>
        <p:txBody>
          <a:bodyPr lIns="90488" tIns="44450" rIns="90488" bIns="44450">
            <a:spAutoFit/>
          </a:bodyPr>
          <a:lstStyle/>
          <a:p>
            <a:pPr algn="ctr" eaLnBrk="0" hangingPunct="0"/>
            <a:r>
              <a:rPr lang="en-US" sz="1200">
                <a:solidFill>
                  <a:srgbClr val="063DE8"/>
                </a:solidFill>
              </a:rPr>
              <a:t>TTE TRAINING LIMITED</a:t>
            </a:r>
          </a:p>
          <a:p>
            <a:pPr algn="ctr" eaLnBrk="0" hangingPunct="0"/>
            <a:r>
              <a:rPr lang="en-GB" sz="1000">
                <a:latin typeface="Times New Roman" charset="0"/>
              </a:rPr>
              <a:t>Any printed copy of this document other than the original held by the Quality Manager must be considered to be uncontrolled</a:t>
            </a:r>
          </a:p>
          <a:p>
            <a:pPr algn="ctr" eaLnBrk="0" hangingPunct="0"/>
            <a:r>
              <a:rPr lang="en-GB" sz="1000">
                <a:latin typeface="Times New Roman" charset="0"/>
              </a:rPr>
              <a:t>Date printed </a:t>
            </a:r>
            <a:fld id="{C8105A39-21EE-7945-A3E1-8736AC663084}" type="datetime1">
              <a:rPr lang="en-GB" sz="1000">
                <a:latin typeface="Times New Roman" charset="0"/>
              </a:rPr>
              <a:pPr algn="ctr" eaLnBrk="0" hangingPunct="0"/>
              <a:t>22/11/15</a:t>
            </a:fld>
            <a:endParaRPr lang="en-US" sz="1000">
              <a:latin typeface="Times New Roman" charset="0"/>
            </a:endParaRPr>
          </a:p>
        </p:txBody>
      </p:sp>
      <p:sp>
        <p:nvSpPr>
          <p:cNvPr id="6149" name="Text Box 5"/>
          <p:cNvSpPr txBox="1">
            <a:spLocks noChangeArrowheads="1"/>
          </p:cNvSpPr>
          <p:nvPr userDrawn="1"/>
        </p:nvSpPr>
        <p:spPr bwMode="auto">
          <a:xfrm>
            <a:off x="317500" y="188913"/>
            <a:ext cx="8642350" cy="320675"/>
          </a:xfrm>
          <a:prstGeom prst="rect">
            <a:avLst/>
          </a:prstGeom>
          <a:noFill/>
          <a:ln w="12700">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nSpc>
                <a:spcPct val="50000"/>
              </a:lnSpc>
              <a:spcBef>
                <a:spcPct val="50000"/>
              </a:spcBef>
            </a:pPr>
            <a:r>
              <a:rPr lang="en-GB" sz="1000">
                <a:latin typeface="Times New Roman" charset="0"/>
              </a:rPr>
              <a:t>TTE Training Limited						  Work Instruction:</a:t>
            </a:r>
          </a:p>
          <a:p>
            <a:pPr>
              <a:lnSpc>
                <a:spcPct val="50000"/>
              </a:lnSpc>
              <a:spcBef>
                <a:spcPct val="50000"/>
              </a:spcBef>
            </a:pPr>
            <a:r>
              <a:rPr lang="en-GB" sz="1000">
                <a:latin typeface="Times New Roman" charset="0"/>
              </a:rPr>
              <a:t>							     	    Page </a:t>
            </a:r>
            <a:fld id="{EBE4DB85-7CF0-C347-B8D9-819728AC83E1}" type="slidenum">
              <a:rPr lang="en-GB" sz="1000">
                <a:latin typeface="Times New Roman" charset="0"/>
              </a:rPr>
              <a:pPr>
                <a:lnSpc>
                  <a:spcPct val="50000"/>
                </a:lnSpc>
                <a:spcBef>
                  <a:spcPct val="50000"/>
                </a:spcBef>
              </a:pPr>
              <a:t>‹#›</a:t>
            </a:fld>
            <a:r>
              <a:rPr lang="en-GB" sz="1000">
                <a:latin typeface="Times New Roman" charset="0"/>
              </a:rPr>
              <a:t> of 10</a:t>
            </a:r>
            <a:endParaRPr lang="en-US" sz="1000">
              <a:latin typeface="Times New Roman" charset="0"/>
            </a:endParaRPr>
          </a:p>
        </p:txBody>
      </p:sp>
      <p:sp>
        <p:nvSpPr>
          <p:cNvPr id="1029" name="Rectangle 6"/>
          <p:cNvSpPr>
            <a:spLocks noGrp="1" noChangeArrowheads="1"/>
          </p:cNvSpPr>
          <p:nvPr>
            <p:ph type="title"/>
          </p:nvPr>
        </p:nvSpPr>
        <p:spPr bwMode="auto">
          <a:xfrm>
            <a:off x="611188" y="1412875"/>
            <a:ext cx="8229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7"/>
          <p:cNvSpPr>
            <a:spLocks noGrp="1" noChangeArrowheads="1"/>
          </p:cNvSpPr>
          <p:nvPr>
            <p:ph type="body" idx="1"/>
          </p:nvPr>
        </p:nvSpPr>
        <p:spPr bwMode="auto">
          <a:xfrm>
            <a:off x="611188" y="2565400"/>
            <a:ext cx="82296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3600">
          <a:solidFill>
            <a:srgbClr val="0066FF"/>
          </a:solidFill>
          <a:latin typeface="+mj-lt"/>
          <a:ea typeface="ＭＳ Ｐゴシック" charset="0"/>
          <a:cs typeface="+mj-cs"/>
        </a:defRPr>
      </a:lvl1pPr>
      <a:lvl2pPr algn="ctr" rtl="0" eaLnBrk="0" fontAlgn="base" hangingPunct="0">
        <a:spcBef>
          <a:spcPct val="0"/>
        </a:spcBef>
        <a:spcAft>
          <a:spcPct val="0"/>
        </a:spcAft>
        <a:defRPr sz="3600">
          <a:solidFill>
            <a:srgbClr val="0066FF"/>
          </a:solidFill>
          <a:latin typeface="Arial" charset="0"/>
          <a:ea typeface="ＭＳ Ｐゴシック" charset="0"/>
        </a:defRPr>
      </a:lvl2pPr>
      <a:lvl3pPr algn="ctr" rtl="0" eaLnBrk="0" fontAlgn="base" hangingPunct="0">
        <a:spcBef>
          <a:spcPct val="0"/>
        </a:spcBef>
        <a:spcAft>
          <a:spcPct val="0"/>
        </a:spcAft>
        <a:defRPr sz="3600">
          <a:solidFill>
            <a:srgbClr val="0066FF"/>
          </a:solidFill>
          <a:latin typeface="Arial" charset="0"/>
          <a:ea typeface="ＭＳ Ｐゴシック" charset="0"/>
        </a:defRPr>
      </a:lvl3pPr>
      <a:lvl4pPr algn="ctr" rtl="0" eaLnBrk="0" fontAlgn="base" hangingPunct="0">
        <a:spcBef>
          <a:spcPct val="0"/>
        </a:spcBef>
        <a:spcAft>
          <a:spcPct val="0"/>
        </a:spcAft>
        <a:defRPr sz="3600">
          <a:solidFill>
            <a:srgbClr val="0066FF"/>
          </a:solidFill>
          <a:latin typeface="Arial" charset="0"/>
          <a:ea typeface="ＭＳ Ｐゴシック" charset="0"/>
        </a:defRPr>
      </a:lvl4pPr>
      <a:lvl5pPr algn="ctr" rtl="0" eaLnBrk="0" fontAlgn="base" hangingPunct="0">
        <a:spcBef>
          <a:spcPct val="0"/>
        </a:spcBef>
        <a:spcAft>
          <a:spcPct val="0"/>
        </a:spcAft>
        <a:defRPr sz="3600">
          <a:solidFill>
            <a:srgbClr val="0066FF"/>
          </a:solidFill>
          <a:latin typeface="Arial" charset="0"/>
          <a:ea typeface="ＭＳ Ｐゴシック" charset="0"/>
        </a:defRPr>
      </a:lvl5pPr>
      <a:lvl6pPr marL="457200" algn="ctr" rtl="0" fontAlgn="base">
        <a:spcBef>
          <a:spcPct val="0"/>
        </a:spcBef>
        <a:spcAft>
          <a:spcPct val="0"/>
        </a:spcAft>
        <a:defRPr sz="3600">
          <a:solidFill>
            <a:srgbClr val="0066FF"/>
          </a:solidFill>
          <a:latin typeface="Arial" charset="0"/>
        </a:defRPr>
      </a:lvl6pPr>
      <a:lvl7pPr marL="914400" algn="ctr" rtl="0" fontAlgn="base">
        <a:spcBef>
          <a:spcPct val="0"/>
        </a:spcBef>
        <a:spcAft>
          <a:spcPct val="0"/>
        </a:spcAft>
        <a:defRPr sz="3600">
          <a:solidFill>
            <a:srgbClr val="0066FF"/>
          </a:solidFill>
          <a:latin typeface="Arial" charset="0"/>
        </a:defRPr>
      </a:lvl7pPr>
      <a:lvl8pPr marL="1371600" algn="ctr" rtl="0" fontAlgn="base">
        <a:spcBef>
          <a:spcPct val="0"/>
        </a:spcBef>
        <a:spcAft>
          <a:spcPct val="0"/>
        </a:spcAft>
        <a:defRPr sz="3600">
          <a:solidFill>
            <a:srgbClr val="0066FF"/>
          </a:solidFill>
          <a:latin typeface="Arial" charset="0"/>
        </a:defRPr>
      </a:lvl8pPr>
      <a:lvl9pPr marL="1828800" algn="ctr" rtl="0" fontAlgn="base">
        <a:spcBef>
          <a:spcPct val="0"/>
        </a:spcBef>
        <a:spcAft>
          <a:spcPct val="0"/>
        </a:spcAft>
        <a:defRPr sz="3600">
          <a:solidFill>
            <a:srgbClr val="0066FF"/>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 Id="rId3"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7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7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7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7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7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7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a:xfrm>
            <a:off x="395288" y="1412875"/>
            <a:ext cx="8229600" cy="647700"/>
          </a:xfrm>
          <a:noFill/>
        </p:spPr>
        <p:txBody>
          <a:bodyPr/>
          <a:lstStyle/>
          <a:p>
            <a:pPr eaLnBrk="1" hangingPunct="1"/>
            <a:r>
              <a:rPr lang="en-GB">
                <a:latin typeface="Arial" charset="0"/>
              </a:rPr>
              <a:t>SCREW THREADS AND LOCKING DEVICES</a:t>
            </a:r>
            <a:endParaRPr lang="en-US">
              <a:latin typeface="Arial" charset="0"/>
            </a:endParaRPr>
          </a:p>
        </p:txBody>
      </p:sp>
      <p:sp>
        <p:nvSpPr>
          <p:cNvPr id="2051" name="Rectangle 6"/>
          <p:cNvSpPr>
            <a:spLocks noGrp="1" noChangeArrowheads="1"/>
          </p:cNvSpPr>
          <p:nvPr>
            <p:ph type="body" idx="1"/>
          </p:nvPr>
        </p:nvSpPr>
        <p:spPr>
          <a:xfrm>
            <a:off x="539750" y="2420938"/>
            <a:ext cx="8229600" cy="3722687"/>
          </a:xfrm>
        </p:spPr>
        <p:txBody>
          <a:bodyPr/>
          <a:lstStyle/>
          <a:p>
            <a:pPr marL="0" eaLnBrk="1" hangingPunct="1">
              <a:buFontTx/>
              <a:buNone/>
              <a:defRPr/>
            </a:pPr>
            <a:r>
              <a:rPr lang="en-GB" sz="2400" dirty="0" smtClean="0">
                <a:ea typeface="+mn-ea"/>
              </a:rPr>
              <a:t>This module is designed to develop your awareness and competence in thread forms and locking devices in accordance with your current training objectives  set out in your ROA (record of achievement).</a:t>
            </a:r>
          </a:p>
          <a:p>
            <a:pPr eaLnBrk="1" hangingPunct="1">
              <a:buFontTx/>
              <a:buNone/>
              <a:defRPr/>
            </a:pPr>
            <a:r>
              <a:rPr lang="en-GB" sz="2400" dirty="0" smtClean="0">
                <a:ea typeface="+mn-ea"/>
              </a:rPr>
              <a:t>  </a:t>
            </a:r>
          </a:p>
          <a:p>
            <a:pPr marL="0" eaLnBrk="1" hangingPunct="1">
              <a:buFontTx/>
              <a:buNone/>
              <a:defRPr/>
            </a:pPr>
            <a:r>
              <a:rPr lang="en-GB" sz="2400" dirty="0" smtClean="0">
                <a:ea typeface="+mn-ea"/>
              </a:rPr>
              <a:t>At the end of this input, the trainee will have an understanding of fixings, fasteners and any item with a thread and be able to identify it and satisfactorily complete a test of understanding as verification.</a:t>
            </a:r>
            <a:endParaRPr lang="en-GB" sz="1800" dirty="0" smtClean="0">
              <a:solidFill>
                <a:srgbClr val="FF3300"/>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52463" y="795338"/>
            <a:ext cx="8229600" cy="782637"/>
          </a:xfrm>
          <a:prstGeom prst="rect">
            <a:avLst/>
          </a:prstGeom>
          <a:noFill/>
          <a:ln w="9525">
            <a:noFill/>
            <a:miter lim="800000"/>
            <a:headEnd/>
            <a:tailEnd/>
          </a:ln>
        </p:spPr>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3600">
                <a:solidFill>
                  <a:srgbClr val="0066FF"/>
                </a:solidFill>
              </a:rPr>
              <a:t>FASTENERS AND LOCKING DEVICES – NUTS &amp; BOLTS</a:t>
            </a:r>
            <a:endParaRPr lang="en-US" sz="3600">
              <a:solidFill>
                <a:srgbClr val="0066FF"/>
              </a:solidFill>
            </a:endParaRP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3641725"/>
            <a:ext cx="842962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14375" y="2143125"/>
            <a:ext cx="292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HEXAGONAL BOLTS</a:t>
            </a:r>
            <a:endParaRPr lang="en-US"/>
          </a:p>
        </p:txBody>
      </p:sp>
      <p:sp>
        <p:nvSpPr>
          <p:cNvPr id="6" name="TextBox 5"/>
          <p:cNvSpPr txBox="1">
            <a:spLocks noChangeArrowheads="1"/>
          </p:cNvSpPr>
          <p:nvPr/>
        </p:nvSpPr>
        <p:spPr bwMode="auto">
          <a:xfrm>
            <a:off x="3643313" y="2143125"/>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CARRIAGE BOLTS</a:t>
            </a:r>
            <a:endParaRPr lang="en-US"/>
          </a:p>
        </p:txBody>
      </p:sp>
      <p:sp>
        <p:nvSpPr>
          <p:cNvPr id="7" name="TextBox 6"/>
          <p:cNvSpPr txBox="1">
            <a:spLocks noChangeArrowheads="1"/>
          </p:cNvSpPr>
          <p:nvPr/>
        </p:nvSpPr>
        <p:spPr bwMode="auto">
          <a:xfrm>
            <a:off x="6715125" y="214312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LAG BOLTS</a:t>
            </a:r>
            <a:endParaRPr lang="en-US"/>
          </a:p>
        </p:txBody>
      </p:sp>
      <p:sp>
        <p:nvSpPr>
          <p:cNvPr id="8" name="TextBox 7"/>
          <p:cNvSpPr txBox="1">
            <a:spLocks noChangeArrowheads="1"/>
          </p:cNvSpPr>
          <p:nvPr/>
        </p:nvSpPr>
        <p:spPr bwMode="auto">
          <a:xfrm>
            <a:off x="3857625" y="2928938"/>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SET SCREW</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9634"/>
                                        </p:tgtEl>
                                        <p:attrNameLst>
                                          <p:attrName>style.visibility</p:attrName>
                                        </p:attrNameLst>
                                      </p:cBhvr>
                                      <p:to>
                                        <p:strVal val="visible"/>
                                      </p:to>
                                    </p:set>
                                    <p:animEffect transition="in" filter="checkerboard(across)">
                                      <p:cBhvr>
                                        <p:cTn id="27"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00063" y="642938"/>
            <a:ext cx="8229600" cy="782637"/>
          </a:xfrm>
        </p:spPr>
        <p:txBody>
          <a:bodyPr/>
          <a:lstStyle/>
          <a:p>
            <a:pPr eaLnBrk="1" hangingPunct="1"/>
            <a:r>
              <a:rPr lang="en-GB">
                <a:latin typeface="Arial" charset="0"/>
              </a:rPr>
              <a:t>ADDITIONAL TYPES OF FIXING</a:t>
            </a:r>
            <a:endParaRPr lang="en-US">
              <a:latin typeface="Arial" charset="0"/>
            </a:endParaRP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3643313"/>
            <a:ext cx="84296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42938" y="2143125"/>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SOCKET SCREW</a:t>
            </a:r>
            <a:endParaRPr lang="en-US"/>
          </a:p>
        </p:txBody>
      </p:sp>
      <p:sp>
        <p:nvSpPr>
          <p:cNvPr id="5" name="TextBox 4"/>
          <p:cNvSpPr txBox="1">
            <a:spLocks noChangeArrowheads="1"/>
          </p:cNvSpPr>
          <p:nvPr/>
        </p:nvSpPr>
        <p:spPr bwMode="auto">
          <a:xfrm>
            <a:off x="4000500" y="214312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EYE BOLT</a:t>
            </a:r>
            <a:endParaRPr lang="en-US"/>
          </a:p>
        </p:txBody>
      </p:sp>
      <p:sp>
        <p:nvSpPr>
          <p:cNvPr id="6" name="TextBox 5"/>
          <p:cNvSpPr txBox="1">
            <a:spLocks noChangeArrowheads="1"/>
          </p:cNvSpPr>
          <p:nvPr/>
        </p:nvSpPr>
        <p:spPr bwMode="auto">
          <a:xfrm>
            <a:off x="6786563" y="2143125"/>
            <a:ext cx="1357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EYE LAG</a:t>
            </a:r>
            <a:endParaRPr lang="en-US"/>
          </a:p>
        </p:txBody>
      </p:sp>
      <p:sp>
        <p:nvSpPr>
          <p:cNvPr id="7" name="TextBox 6"/>
          <p:cNvSpPr txBox="1">
            <a:spLocks noChangeArrowheads="1"/>
          </p:cNvSpPr>
          <p:nvPr/>
        </p:nvSpPr>
        <p:spPr bwMode="auto">
          <a:xfrm>
            <a:off x="4000500" y="271462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U - BOLT</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0658"/>
                                        </p:tgtEl>
                                        <p:attrNameLst>
                                          <p:attrName>style.visibility</p:attrName>
                                        </p:attrNameLst>
                                      </p:cBhvr>
                                      <p:to>
                                        <p:strVal val="visible"/>
                                      </p:to>
                                    </p:set>
                                    <p:animEffect transition="in" filter="checkerboard(across)">
                                      <p:cBhvr>
                                        <p:cTn id="2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00063" y="646113"/>
            <a:ext cx="8229600" cy="782637"/>
          </a:xfrm>
          <a:prstGeom prst="rect">
            <a:avLst/>
          </a:prstGeom>
          <a:noFill/>
          <a:ln w="9525">
            <a:noFill/>
            <a:miter lim="800000"/>
            <a:headEnd/>
            <a:tailEnd/>
          </a:ln>
        </p:spPr>
        <p:txBody>
          <a:bodyPr anchor="ctr"/>
          <a:lstStyle/>
          <a:p>
            <a:pPr algn="ctr">
              <a:defRPr/>
            </a:pPr>
            <a:r>
              <a:rPr lang="en-GB" sz="3600" kern="0" dirty="0">
                <a:solidFill>
                  <a:srgbClr val="0066FF"/>
                </a:solidFill>
                <a:latin typeface="+mj-lt"/>
                <a:ea typeface="+mj-ea"/>
                <a:cs typeface="+mj-cs"/>
              </a:rPr>
              <a:t>ADDITIONAL TYPES OF FIXING</a:t>
            </a:r>
            <a:endParaRPr lang="en-US" sz="3600" kern="0" dirty="0">
              <a:solidFill>
                <a:srgbClr val="0066FF"/>
              </a:solidFill>
              <a:latin typeface="+mj-lt"/>
              <a:ea typeface="+mj-ea"/>
              <a:cs typeface="+mj-cs"/>
            </a:endParaRP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4354513"/>
            <a:ext cx="84296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42938" y="2143125"/>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J - BOLTS</a:t>
            </a:r>
            <a:endParaRPr lang="en-US"/>
          </a:p>
        </p:txBody>
      </p:sp>
      <p:sp>
        <p:nvSpPr>
          <p:cNvPr id="6" name="TextBox 5"/>
          <p:cNvSpPr txBox="1">
            <a:spLocks noChangeArrowheads="1"/>
          </p:cNvSpPr>
          <p:nvPr/>
        </p:nvSpPr>
        <p:spPr bwMode="auto">
          <a:xfrm>
            <a:off x="3286125" y="2143125"/>
            <a:ext cx="2214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HANGER BOLTS</a:t>
            </a:r>
            <a:endParaRPr lang="en-US"/>
          </a:p>
        </p:txBody>
      </p:sp>
      <p:sp>
        <p:nvSpPr>
          <p:cNvPr id="7" name="TextBox 6"/>
          <p:cNvSpPr txBox="1">
            <a:spLocks noChangeArrowheads="1"/>
          </p:cNvSpPr>
          <p:nvPr/>
        </p:nvSpPr>
        <p:spPr bwMode="auto">
          <a:xfrm>
            <a:off x="6572250" y="2143125"/>
            <a:ext cx="2357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SHOULDER BOLT</a:t>
            </a:r>
            <a:endParaRPr lang="en-US"/>
          </a:p>
        </p:txBody>
      </p:sp>
      <p:sp>
        <p:nvSpPr>
          <p:cNvPr id="8" name="TextBox 7"/>
          <p:cNvSpPr txBox="1">
            <a:spLocks noChangeArrowheads="1"/>
          </p:cNvSpPr>
          <p:nvPr/>
        </p:nvSpPr>
        <p:spPr bwMode="auto">
          <a:xfrm>
            <a:off x="3357563" y="2714625"/>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ELEVATOR BOLT</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1682"/>
                                        </p:tgtEl>
                                        <p:attrNameLst>
                                          <p:attrName>style.visibility</p:attrName>
                                        </p:attrNameLst>
                                      </p:cBhvr>
                                      <p:to>
                                        <p:strVal val="visible"/>
                                      </p:to>
                                    </p:set>
                                    <p:animEffect transition="in" filter="checkerboard(across)">
                                      <p:cBhvr>
                                        <p:cTn id="27"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2357438"/>
            <a:ext cx="46101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500063" y="646113"/>
            <a:ext cx="8229600" cy="782637"/>
          </a:xfrm>
          <a:prstGeom prst="rect">
            <a:avLst/>
          </a:prstGeom>
          <a:noFill/>
          <a:ln w="9525">
            <a:noFill/>
            <a:miter lim="800000"/>
            <a:headEnd/>
            <a:tailEnd/>
          </a:ln>
        </p:spPr>
        <p:txBody>
          <a:bodyPr anchor="ctr"/>
          <a:lstStyle/>
          <a:p>
            <a:pPr algn="ctr">
              <a:defRPr/>
            </a:pPr>
            <a:r>
              <a:rPr lang="en-GB" sz="3600" kern="0" dirty="0">
                <a:solidFill>
                  <a:srgbClr val="0066FF"/>
                </a:solidFill>
                <a:latin typeface="+mj-lt"/>
                <a:ea typeface="+mj-ea"/>
                <a:cs typeface="+mj-cs"/>
              </a:rPr>
              <a:t>ADDITIONAL TYPES OF FIXING</a:t>
            </a:r>
            <a:endParaRPr lang="en-US" sz="3600" kern="0" dirty="0">
              <a:solidFill>
                <a:srgbClr val="0066FF"/>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00063" y="642938"/>
            <a:ext cx="8229600" cy="782637"/>
          </a:xfrm>
        </p:spPr>
        <p:txBody>
          <a:bodyPr/>
          <a:lstStyle/>
          <a:p>
            <a:pPr eaLnBrk="1" hangingPunct="1"/>
            <a:r>
              <a:rPr lang="en-GB">
                <a:latin typeface="Arial" charset="0"/>
              </a:rPr>
              <a:t>HEAD STYLES AND DRIVES</a:t>
            </a:r>
            <a:endParaRPr lang="en-US">
              <a:latin typeface="Arial" charset="0"/>
            </a:endParaRPr>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2913063"/>
            <a:ext cx="84296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285875" y="2143125"/>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FLAT</a:t>
            </a:r>
            <a:endParaRPr lang="en-US"/>
          </a:p>
        </p:txBody>
      </p:sp>
      <p:sp>
        <p:nvSpPr>
          <p:cNvPr id="5" name="TextBox 4"/>
          <p:cNvSpPr txBox="1">
            <a:spLocks noChangeArrowheads="1"/>
          </p:cNvSpPr>
          <p:nvPr/>
        </p:nvSpPr>
        <p:spPr bwMode="auto">
          <a:xfrm>
            <a:off x="3214688" y="2143125"/>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OVAL</a:t>
            </a:r>
            <a:endParaRPr lang="en-US"/>
          </a:p>
        </p:txBody>
      </p:sp>
      <p:sp>
        <p:nvSpPr>
          <p:cNvPr id="6" name="TextBox 5"/>
          <p:cNvSpPr txBox="1">
            <a:spLocks noChangeArrowheads="1"/>
          </p:cNvSpPr>
          <p:nvPr/>
        </p:nvSpPr>
        <p:spPr bwMode="auto">
          <a:xfrm>
            <a:off x="5214938" y="2143125"/>
            <a:ext cx="71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PAN</a:t>
            </a:r>
            <a:endParaRPr lang="en-US"/>
          </a:p>
        </p:txBody>
      </p:sp>
      <p:sp>
        <p:nvSpPr>
          <p:cNvPr id="7" name="TextBox 6"/>
          <p:cNvSpPr txBox="1">
            <a:spLocks noChangeArrowheads="1"/>
          </p:cNvSpPr>
          <p:nvPr/>
        </p:nvSpPr>
        <p:spPr bwMode="auto">
          <a:xfrm>
            <a:off x="7000875" y="2143125"/>
            <a:ext cx="1071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TRUSS</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3730"/>
                                        </p:tgtEl>
                                        <p:attrNameLst>
                                          <p:attrName>style.visibility</p:attrName>
                                        </p:attrNameLst>
                                      </p:cBhvr>
                                      <p:to>
                                        <p:strVal val="visible"/>
                                      </p:to>
                                    </p:set>
                                    <p:animEffect transition="in" filter="checkerboard(across)">
                                      <p:cBhvr>
                                        <p:cTn id="27"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63" y="642938"/>
            <a:ext cx="8229600" cy="782637"/>
          </a:xfrm>
        </p:spPr>
        <p:txBody>
          <a:bodyPr/>
          <a:lstStyle/>
          <a:p>
            <a:pPr eaLnBrk="1" hangingPunct="1"/>
            <a:r>
              <a:rPr lang="en-GB">
                <a:latin typeface="Arial" charset="0"/>
              </a:rPr>
              <a:t>HEAD STYLES AND DRIVES</a:t>
            </a:r>
            <a:endParaRPr lang="en-US">
              <a:latin typeface="Arial" charset="0"/>
            </a:endParaRP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3648075"/>
            <a:ext cx="85010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71563" y="2143125"/>
            <a:ext cx="1071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ROUND</a:t>
            </a:r>
            <a:endParaRPr lang="en-US"/>
          </a:p>
        </p:txBody>
      </p:sp>
      <p:sp>
        <p:nvSpPr>
          <p:cNvPr id="6" name="TextBox 5"/>
          <p:cNvSpPr txBox="1">
            <a:spLocks noChangeArrowheads="1"/>
          </p:cNvSpPr>
          <p:nvPr/>
        </p:nvSpPr>
        <p:spPr bwMode="auto">
          <a:xfrm>
            <a:off x="3214688" y="2143125"/>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HEX</a:t>
            </a:r>
            <a:endParaRPr lang="en-US"/>
          </a:p>
        </p:txBody>
      </p:sp>
      <p:sp>
        <p:nvSpPr>
          <p:cNvPr id="7" name="TextBox 6"/>
          <p:cNvSpPr txBox="1">
            <a:spLocks noChangeArrowheads="1"/>
          </p:cNvSpPr>
          <p:nvPr/>
        </p:nvSpPr>
        <p:spPr bwMode="auto">
          <a:xfrm>
            <a:off x="4857750" y="2143125"/>
            <a:ext cx="1785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HEX WASHER</a:t>
            </a:r>
            <a:endParaRPr lang="en-US"/>
          </a:p>
        </p:txBody>
      </p:sp>
      <p:sp>
        <p:nvSpPr>
          <p:cNvPr id="8" name="TextBox 7"/>
          <p:cNvSpPr txBox="1">
            <a:spLocks noChangeArrowheads="1"/>
          </p:cNvSpPr>
          <p:nvPr/>
        </p:nvSpPr>
        <p:spPr bwMode="auto">
          <a:xfrm>
            <a:off x="7000875" y="2143125"/>
            <a:ext cx="185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SLOTTED HEX WASHER</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4754"/>
                                        </p:tgtEl>
                                        <p:attrNameLst>
                                          <p:attrName>style.visibility</p:attrName>
                                        </p:attrNameLst>
                                      </p:cBhvr>
                                      <p:to>
                                        <p:strVal val="visible"/>
                                      </p:to>
                                    </p:set>
                                    <p:animEffect transition="in" filter="checkerboard(across)">
                                      <p:cBhvr>
                                        <p:cTn id="27" dur="5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0063" y="642938"/>
            <a:ext cx="8229600" cy="782637"/>
          </a:xfrm>
        </p:spPr>
        <p:txBody>
          <a:bodyPr/>
          <a:lstStyle/>
          <a:p>
            <a:pPr eaLnBrk="1" hangingPunct="1"/>
            <a:r>
              <a:rPr lang="en-GB">
                <a:latin typeface="Arial" charset="0"/>
              </a:rPr>
              <a:t>HEAD STYLES AND DRIVES</a:t>
            </a:r>
            <a:endParaRPr lang="en-US">
              <a:latin typeface="Arial" charset="0"/>
            </a:endParaRPr>
          </a:p>
        </p:txBody>
      </p:sp>
      <p:sp>
        <p:nvSpPr>
          <p:cNvPr id="5" name="TextBox 4"/>
          <p:cNvSpPr txBox="1">
            <a:spLocks noChangeArrowheads="1"/>
          </p:cNvSpPr>
          <p:nvPr/>
        </p:nvSpPr>
        <p:spPr bwMode="auto">
          <a:xfrm>
            <a:off x="2428875" y="2143125"/>
            <a:ext cx="1785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SOCKET CAP</a:t>
            </a:r>
            <a:endParaRPr lang="en-US"/>
          </a:p>
        </p:txBody>
      </p:sp>
      <p:sp>
        <p:nvSpPr>
          <p:cNvPr id="6" name="TextBox 5"/>
          <p:cNvSpPr txBox="1">
            <a:spLocks noChangeArrowheads="1"/>
          </p:cNvSpPr>
          <p:nvPr/>
        </p:nvSpPr>
        <p:spPr bwMode="auto">
          <a:xfrm>
            <a:off x="5143500" y="2143125"/>
            <a:ext cx="1214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BUTTON</a:t>
            </a:r>
            <a:endParaRPr lang="en-US"/>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43125" y="3571875"/>
            <a:ext cx="47910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checkerboard(across)">
                                      <p:cBhvr>
                                        <p:cTn id="17"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00063" y="642938"/>
            <a:ext cx="8229600" cy="782637"/>
          </a:xfrm>
        </p:spPr>
        <p:txBody>
          <a:bodyPr/>
          <a:lstStyle/>
          <a:p>
            <a:pPr eaLnBrk="1" hangingPunct="1"/>
            <a:r>
              <a:rPr lang="en-GB">
                <a:latin typeface="Arial" charset="0"/>
              </a:rPr>
              <a:t>HEAD STYLES AND DRIVES</a:t>
            </a:r>
            <a:endParaRPr lang="en-US">
              <a:latin typeface="Arial" charset="0"/>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928938"/>
            <a:ext cx="85725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28625" y="2143125"/>
            <a:ext cx="2786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PHILLIPS / FREARSON</a:t>
            </a:r>
            <a:endParaRPr lang="en-US"/>
          </a:p>
        </p:txBody>
      </p:sp>
      <p:sp>
        <p:nvSpPr>
          <p:cNvPr id="12" name="TextBox 11"/>
          <p:cNvSpPr txBox="1">
            <a:spLocks noChangeArrowheads="1"/>
          </p:cNvSpPr>
          <p:nvPr/>
        </p:nvSpPr>
        <p:spPr bwMode="auto">
          <a:xfrm>
            <a:off x="3143250" y="214312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SLOTTED</a:t>
            </a:r>
            <a:endParaRPr lang="en-US"/>
          </a:p>
        </p:txBody>
      </p:sp>
      <p:sp>
        <p:nvSpPr>
          <p:cNvPr id="13" name="TextBox 12"/>
          <p:cNvSpPr txBox="1">
            <a:spLocks noChangeArrowheads="1"/>
          </p:cNvSpPr>
          <p:nvPr/>
        </p:nvSpPr>
        <p:spPr bwMode="auto">
          <a:xfrm>
            <a:off x="4500563" y="2143125"/>
            <a:ext cx="178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COMBINATION</a:t>
            </a:r>
            <a:endParaRPr lang="en-US"/>
          </a:p>
        </p:txBody>
      </p:sp>
      <p:sp>
        <p:nvSpPr>
          <p:cNvPr id="14" name="TextBox 13"/>
          <p:cNvSpPr txBox="1">
            <a:spLocks noChangeArrowheads="1"/>
          </p:cNvSpPr>
          <p:nvPr/>
        </p:nvSpPr>
        <p:spPr bwMode="auto">
          <a:xfrm>
            <a:off x="6429375" y="2143125"/>
            <a:ext cx="257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SOCKET/ HEX/ ALLEN</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checkerboard(across)">
                                      <p:cBhvr>
                                        <p:cTn id="2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00063" y="642938"/>
            <a:ext cx="8229600" cy="782637"/>
          </a:xfrm>
        </p:spPr>
        <p:txBody>
          <a:bodyPr/>
          <a:lstStyle/>
          <a:p>
            <a:pPr eaLnBrk="1" hangingPunct="1"/>
            <a:r>
              <a:rPr lang="en-GB">
                <a:latin typeface="Arial" charset="0"/>
              </a:rPr>
              <a:t>HEAD STYLES AND DRIVES</a:t>
            </a:r>
            <a:endParaRPr lang="en-US">
              <a:latin typeface="Arial" charset="0"/>
            </a:endParaRPr>
          </a:p>
        </p:txBody>
      </p:sp>
      <p:sp>
        <p:nvSpPr>
          <p:cNvPr id="11" name="TextBox 10"/>
          <p:cNvSpPr txBox="1">
            <a:spLocks noChangeArrowheads="1"/>
          </p:cNvSpPr>
          <p:nvPr/>
        </p:nvSpPr>
        <p:spPr bwMode="auto">
          <a:xfrm>
            <a:off x="2786063" y="2143125"/>
            <a:ext cx="1357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ONE WAY</a:t>
            </a:r>
            <a:endParaRPr lang="en-US"/>
          </a:p>
        </p:txBody>
      </p:sp>
      <p:sp>
        <p:nvSpPr>
          <p:cNvPr id="12" name="TextBox 11"/>
          <p:cNvSpPr txBox="1">
            <a:spLocks noChangeArrowheads="1"/>
          </p:cNvSpPr>
          <p:nvPr/>
        </p:nvSpPr>
        <p:spPr bwMode="auto">
          <a:xfrm>
            <a:off x="5000625" y="214312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SQUARE</a:t>
            </a:r>
            <a:endParaRPr lang="en-US"/>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38475"/>
            <a:ext cx="45720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7826"/>
                                        </p:tgtEl>
                                        <p:attrNameLst>
                                          <p:attrName>style.visibility</p:attrName>
                                        </p:attrNameLst>
                                      </p:cBhvr>
                                      <p:to>
                                        <p:strVal val="visible"/>
                                      </p:to>
                                    </p:set>
                                    <p:animEffect transition="in" filter="checkerboard(across)">
                                      <p:cBhvr>
                                        <p:cTn id="17" dur="5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2" name="Picture 22" descr="http://www.boltdepot.com/images/catalog/hex-nu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14375"/>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a:spLocks noChangeArrowheads="1"/>
          </p:cNvSpPr>
          <p:nvPr/>
        </p:nvSpPr>
        <p:spPr bwMode="auto">
          <a:xfrm>
            <a:off x="357188" y="1357313"/>
            <a:ext cx="214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HEX </a:t>
            </a:r>
          </a:p>
          <a:p>
            <a:pPr algn="ctr" eaLnBrk="1" hangingPunct="1"/>
            <a:r>
              <a:rPr lang="en-US" sz="800"/>
              <a:t>A six sided nut. Also referred to as a finished hex nut.</a:t>
            </a:r>
          </a:p>
        </p:txBody>
      </p:sp>
      <p:pic>
        <p:nvPicPr>
          <p:cNvPr id="35863" name="Picture 23" descr="http://www.boltdepot.com/Images/catalog/hex-nylock-nu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714375"/>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a:spLocks noChangeArrowheads="1"/>
          </p:cNvSpPr>
          <p:nvPr/>
        </p:nvSpPr>
        <p:spPr bwMode="auto">
          <a:xfrm>
            <a:off x="2500313" y="1357313"/>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NYLON INSERT</a:t>
            </a:r>
          </a:p>
          <a:p>
            <a:pPr algn="ctr" eaLnBrk="1" hangingPunct="1"/>
            <a:r>
              <a:rPr lang="en-US" sz="800"/>
              <a:t>A nut with a nylon insert</a:t>
            </a:r>
            <a:br>
              <a:rPr lang="en-US" sz="800"/>
            </a:br>
            <a:r>
              <a:rPr lang="en-US" sz="800"/>
              <a:t>to prevent backing off.</a:t>
            </a:r>
            <a:br>
              <a:rPr lang="en-US" sz="800"/>
            </a:br>
            <a:r>
              <a:rPr lang="en-US" sz="800"/>
              <a:t>Also referred to as a Nylock</a:t>
            </a:r>
          </a:p>
        </p:txBody>
      </p:sp>
      <p:pic>
        <p:nvPicPr>
          <p:cNvPr id="35864" name="Picture 24" descr="http://www.boltdepot.com/images/catalog/hex-jam-nu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888" y="714375"/>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p:cNvSpPr txBox="1">
            <a:spLocks noChangeArrowheads="1"/>
          </p:cNvSpPr>
          <p:nvPr/>
        </p:nvSpPr>
        <p:spPr bwMode="auto">
          <a:xfrm>
            <a:off x="4643438" y="1357313"/>
            <a:ext cx="2143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LOCK / JAM </a:t>
            </a:r>
          </a:p>
          <a:p>
            <a:pPr algn="ctr" eaLnBrk="1" hangingPunct="1"/>
            <a:r>
              <a:rPr lang="en-US" sz="800"/>
              <a:t>A hex nut with a reduced height.</a:t>
            </a:r>
          </a:p>
        </p:txBody>
      </p:sp>
      <p:pic>
        <p:nvPicPr>
          <p:cNvPr id="35865" name="Picture 25" descr="http://www.boltdepot.com/Images/catalog/hex-jam-nylock-nu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938" y="714375"/>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a:spLocks noChangeArrowheads="1"/>
          </p:cNvSpPr>
          <p:nvPr/>
        </p:nvSpPr>
        <p:spPr bwMode="auto">
          <a:xfrm>
            <a:off x="6858000" y="1357313"/>
            <a:ext cx="214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NYLON INSERT LOCK / JAM</a:t>
            </a:r>
          </a:p>
          <a:p>
            <a:pPr algn="ctr" eaLnBrk="1" hangingPunct="1"/>
            <a:r>
              <a:rPr lang="en-US" sz="800"/>
              <a:t>A Nylock nut with a reduced height..</a:t>
            </a:r>
          </a:p>
          <a:p>
            <a:pPr algn="ctr" eaLnBrk="1" hangingPunct="1"/>
            <a:endParaRPr lang="en-US" sz="800"/>
          </a:p>
        </p:txBody>
      </p:sp>
      <p:pic>
        <p:nvPicPr>
          <p:cNvPr id="35866" name="Picture 26" descr="http://www.boltdepot.com/images/catalog/wing-nu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313" y="2081213"/>
            <a:ext cx="952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a:spLocks noChangeArrowheads="1"/>
          </p:cNvSpPr>
          <p:nvPr/>
        </p:nvSpPr>
        <p:spPr bwMode="auto">
          <a:xfrm>
            <a:off x="357188" y="2714625"/>
            <a:ext cx="214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WING</a:t>
            </a:r>
          </a:p>
          <a:p>
            <a:pPr algn="ctr" eaLnBrk="1" hangingPunct="1"/>
            <a:r>
              <a:rPr lang="en-US" sz="800"/>
              <a:t>A nut with 'wings' for hand tightening</a:t>
            </a:r>
          </a:p>
        </p:txBody>
      </p:sp>
      <p:pic>
        <p:nvPicPr>
          <p:cNvPr id="35867" name="Picture 27" descr="http://www.boltdepot.com/images/catalog/cap-nu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300" y="2081213"/>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p:cNvSpPr txBox="1">
            <a:spLocks noChangeArrowheads="1"/>
          </p:cNvSpPr>
          <p:nvPr/>
        </p:nvSpPr>
        <p:spPr bwMode="auto">
          <a:xfrm>
            <a:off x="2500313" y="2714625"/>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CAP</a:t>
            </a:r>
          </a:p>
          <a:p>
            <a:pPr algn="ctr" eaLnBrk="1" hangingPunct="1"/>
            <a:r>
              <a:rPr lang="en-US" sz="800"/>
              <a:t>A nut with a domed top over the end of the fastener.</a:t>
            </a:r>
          </a:p>
        </p:txBody>
      </p:sp>
      <p:pic>
        <p:nvPicPr>
          <p:cNvPr id="35868" name="Picture 28" descr="Acorn N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2888" y="1928813"/>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a:spLocks noChangeArrowheads="1"/>
          </p:cNvSpPr>
          <p:nvPr/>
        </p:nvSpPr>
        <p:spPr bwMode="auto">
          <a:xfrm>
            <a:off x="4643438" y="2714625"/>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ACORN</a:t>
            </a:r>
          </a:p>
          <a:p>
            <a:pPr algn="ctr" eaLnBrk="1" hangingPunct="1"/>
            <a:r>
              <a:rPr lang="en-US" sz="800"/>
              <a:t>Acorn nuts are a high crown type of cap nut, used for appearance.</a:t>
            </a:r>
          </a:p>
          <a:p>
            <a:pPr algn="ctr" eaLnBrk="1" hangingPunct="1"/>
            <a:endParaRPr lang="en-US" sz="800"/>
          </a:p>
        </p:txBody>
      </p:sp>
      <p:pic>
        <p:nvPicPr>
          <p:cNvPr id="35869" name="Picture 29" descr="http://www.boltdepot.com/images/catalog/flange-nut.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0938" y="2081213"/>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a:spLocks noChangeArrowheads="1"/>
          </p:cNvSpPr>
          <p:nvPr/>
        </p:nvSpPr>
        <p:spPr bwMode="auto">
          <a:xfrm>
            <a:off x="6858000" y="2714625"/>
            <a:ext cx="214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FLANGE</a:t>
            </a:r>
          </a:p>
          <a:p>
            <a:pPr algn="ctr" eaLnBrk="1" hangingPunct="1"/>
            <a:r>
              <a:rPr lang="en-US" sz="800"/>
              <a:t>A nut with a built in washer like flange.</a:t>
            </a:r>
          </a:p>
        </p:txBody>
      </p:sp>
      <p:pic>
        <p:nvPicPr>
          <p:cNvPr id="35870" name="Picture 30" descr="http://www.boltdepot.com/images/catalog/t-nu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2988" y="3190875"/>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a:spLocks noChangeArrowheads="1"/>
          </p:cNvSpPr>
          <p:nvPr/>
        </p:nvSpPr>
        <p:spPr bwMode="auto">
          <a:xfrm>
            <a:off x="357188" y="3857625"/>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TEE</a:t>
            </a:r>
          </a:p>
          <a:p>
            <a:pPr algn="ctr" eaLnBrk="1" hangingPunct="1"/>
            <a:r>
              <a:rPr lang="en-US" sz="800"/>
              <a:t>A nut designed to be driven into wood to create a threaded hole.</a:t>
            </a:r>
          </a:p>
        </p:txBody>
      </p:sp>
      <p:pic>
        <p:nvPicPr>
          <p:cNvPr id="35871" name="Picture 31" descr="http://www.boltdepot.com/images/catalog/square-nut.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2300" y="3190875"/>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a:spLocks noChangeArrowheads="1"/>
          </p:cNvSpPr>
          <p:nvPr/>
        </p:nvSpPr>
        <p:spPr bwMode="auto">
          <a:xfrm>
            <a:off x="2500313" y="3857625"/>
            <a:ext cx="214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SQUARE</a:t>
            </a:r>
          </a:p>
          <a:p>
            <a:pPr algn="ctr" eaLnBrk="1" hangingPunct="1"/>
            <a:r>
              <a:rPr lang="en-US" sz="800"/>
              <a:t>A four sided nut. </a:t>
            </a:r>
          </a:p>
        </p:txBody>
      </p:sp>
      <p:pic>
        <p:nvPicPr>
          <p:cNvPr id="35872" name="Picture 32" descr="http://www.boltdepot.com/images/catalog/prevailing-torque-lock-nut.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2888" y="3190875"/>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p:cNvSpPr txBox="1">
            <a:spLocks noChangeArrowheads="1"/>
          </p:cNvSpPr>
          <p:nvPr/>
        </p:nvSpPr>
        <p:spPr bwMode="auto">
          <a:xfrm>
            <a:off x="4643438" y="3857625"/>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PREVAILING TORQUE LOCK</a:t>
            </a:r>
          </a:p>
          <a:p>
            <a:pPr algn="ctr" eaLnBrk="1" hangingPunct="1"/>
            <a:r>
              <a:rPr lang="en-US" sz="800"/>
              <a:t>A non-reversible lock nut used for high temperature applications</a:t>
            </a:r>
          </a:p>
        </p:txBody>
      </p:sp>
      <p:pic>
        <p:nvPicPr>
          <p:cNvPr id="35873" name="Picture 33" descr="http://www.boltdepot.com/images/catalog/k-nut.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00938" y="3190875"/>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p:cNvSpPr txBox="1">
            <a:spLocks noChangeArrowheads="1"/>
          </p:cNvSpPr>
          <p:nvPr/>
        </p:nvSpPr>
        <p:spPr bwMode="auto">
          <a:xfrm>
            <a:off x="6858000" y="3857625"/>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K-LOCK  / KEP</a:t>
            </a:r>
          </a:p>
          <a:p>
            <a:pPr algn="ctr" eaLnBrk="1" hangingPunct="1"/>
            <a:r>
              <a:rPr lang="en-US" sz="800"/>
              <a:t>A nut with an attached free-spinning external tooth lockwasher.</a:t>
            </a:r>
          </a:p>
        </p:txBody>
      </p:sp>
      <p:pic>
        <p:nvPicPr>
          <p:cNvPr id="35874" name="Picture 34" descr="Coupling Nu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0" y="4789488"/>
            <a:ext cx="1047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p:cNvSpPr txBox="1">
            <a:spLocks noChangeArrowheads="1"/>
          </p:cNvSpPr>
          <p:nvPr/>
        </p:nvSpPr>
        <p:spPr bwMode="auto">
          <a:xfrm>
            <a:off x="1143000" y="5500688"/>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COUPLING</a:t>
            </a:r>
          </a:p>
          <a:p>
            <a:pPr algn="ctr" eaLnBrk="1" hangingPunct="1"/>
            <a:r>
              <a:rPr lang="en-US" sz="800"/>
              <a:t>Coupling nuts are long nuts used to connect pieces of threaded rod or other male threaded fasteners..</a:t>
            </a:r>
          </a:p>
        </p:txBody>
      </p:sp>
      <p:pic>
        <p:nvPicPr>
          <p:cNvPr id="35875" name="Picture 35" descr="Slotted Nu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3863" y="4789488"/>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a:spLocks noChangeArrowheads="1"/>
          </p:cNvSpPr>
          <p:nvPr/>
        </p:nvSpPr>
        <p:spPr bwMode="auto">
          <a:xfrm>
            <a:off x="3571875" y="5500688"/>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SLOTTED</a:t>
            </a:r>
          </a:p>
          <a:p>
            <a:pPr algn="ctr" eaLnBrk="1" hangingPunct="1"/>
            <a:r>
              <a:rPr lang="en-US" sz="800"/>
              <a:t>Slotted nuts are used in conjunction with a cotter pin on drilled shank fasteners to prevent loosening.</a:t>
            </a:r>
          </a:p>
        </p:txBody>
      </p:sp>
      <p:pic>
        <p:nvPicPr>
          <p:cNvPr id="35876" name="Picture 36" descr="Castle Nu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5950" y="4789488"/>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p:cNvSpPr txBox="1">
            <a:spLocks noChangeArrowheads="1"/>
          </p:cNvSpPr>
          <p:nvPr/>
        </p:nvSpPr>
        <p:spPr bwMode="auto">
          <a:xfrm>
            <a:off x="6286500" y="5500688"/>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800"/>
              <a:t>CASTLE</a:t>
            </a:r>
          </a:p>
          <a:p>
            <a:pPr algn="ctr" eaLnBrk="1" hangingPunct="1"/>
            <a:r>
              <a:rPr lang="en-US" sz="800"/>
              <a:t>Castle nuts are similar to slotted nuts but with the slots in a rounded section above the main nut.</a:t>
            </a:r>
          </a:p>
        </p:txBody>
      </p:sp>
      <p:sp>
        <p:nvSpPr>
          <p:cNvPr id="32" name="Rectangle 31"/>
          <p:cNvSpPr/>
          <p:nvPr/>
        </p:nvSpPr>
        <p:spPr>
          <a:xfrm>
            <a:off x="1005963" y="1785926"/>
            <a:ext cx="7132082" cy="31547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NUTS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amond(in)">
                                      <p:cBhvr>
                                        <p:cTn id="7" dur="20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5862"/>
                                        </p:tgtEl>
                                        <p:attrNameLst>
                                          <p:attrName>style.visibility</p:attrName>
                                        </p:attrNameLst>
                                      </p:cBhvr>
                                      <p:to>
                                        <p:strVal val="visible"/>
                                      </p:to>
                                    </p:set>
                                    <p:animEffect transition="in" filter="checkerboard(across)">
                                      <p:cBhvr>
                                        <p:cTn id="17" dur="500"/>
                                        <p:tgtEl>
                                          <p:spTgt spid="358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5863"/>
                                        </p:tgtEl>
                                        <p:attrNameLst>
                                          <p:attrName>style.visibility</p:attrName>
                                        </p:attrNameLst>
                                      </p:cBhvr>
                                      <p:to>
                                        <p:strVal val="visible"/>
                                      </p:to>
                                    </p:set>
                                    <p:animEffect transition="in" filter="checkerboard(across)">
                                      <p:cBhvr>
                                        <p:cTn id="27" dur="500"/>
                                        <p:tgtEl>
                                          <p:spTgt spid="358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dissolve">
                                      <p:cBhvr>
                                        <p:cTn id="32" dur="500"/>
                                        <p:tgtEl>
                                          <p:spTgt spid="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5864"/>
                                        </p:tgtEl>
                                        <p:attrNameLst>
                                          <p:attrName>style.visibility</p:attrName>
                                        </p:attrNameLst>
                                      </p:cBhvr>
                                      <p:to>
                                        <p:strVal val="visible"/>
                                      </p:to>
                                    </p:set>
                                    <p:animEffect transition="in" filter="checkerboard(across)">
                                      <p:cBhvr>
                                        <p:cTn id="37" dur="500"/>
                                        <p:tgtEl>
                                          <p:spTgt spid="358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dissolve">
                                      <p:cBhvr>
                                        <p:cTn id="42" dur="500"/>
                                        <p:tgtEl>
                                          <p:spTgt spid="5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35865"/>
                                        </p:tgtEl>
                                        <p:attrNameLst>
                                          <p:attrName>style.visibility</p:attrName>
                                        </p:attrNameLst>
                                      </p:cBhvr>
                                      <p:to>
                                        <p:strVal val="visible"/>
                                      </p:to>
                                    </p:set>
                                    <p:animEffect transition="in" filter="checkerboard(across)">
                                      <p:cBhvr>
                                        <p:cTn id="47" dur="500"/>
                                        <p:tgtEl>
                                          <p:spTgt spid="358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dissolve">
                                      <p:cBhvr>
                                        <p:cTn id="52" dur="500"/>
                                        <p:tgtEl>
                                          <p:spTgt spid="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35866"/>
                                        </p:tgtEl>
                                        <p:attrNameLst>
                                          <p:attrName>style.visibility</p:attrName>
                                        </p:attrNameLst>
                                      </p:cBhvr>
                                      <p:to>
                                        <p:strVal val="visible"/>
                                      </p:to>
                                    </p:set>
                                    <p:animEffect transition="in" filter="checkerboard(across)">
                                      <p:cBhvr>
                                        <p:cTn id="57" dur="500"/>
                                        <p:tgtEl>
                                          <p:spTgt spid="3586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dissolve">
                                      <p:cBhvr>
                                        <p:cTn id="62" dur="500"/>
                                        <p:tgtEl>
                                          <p:spTgt spid="5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35867"/>
                                        </p:tgtEl>
                                        <p:attrNameLst>
                                          <p:attrName>style.visibility</p:attrName>
                                        </p:attrNameLst>
                                      </p:cBhvr>
                                      <p:to>
                                        <p:strVal val="visible"/>
                                      </p:to>
                                    </p:set>
                                    <p:animEffect transition="in" filter="checkerboard(across)">
                                      <p:cBhvr>
                                        <p:cTn id="67" dur="500"/>
                                        <p:tgtEl>
                                          <p:spTgt spid="3586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dissolve">
                                      <p:cBhvr>
                                        <p:cTn id="72" dur="500"/>
                                        <p:tgtEl>
                                          <p:spTgt spid="5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nodeType="clickEffect">
                                  <p:stCondLst>
                                    <p:cond delay="0"/>
                                  </p:stCondLst>
                                  <p:childTnLst>
                                    <p:set>
                                      <p:cBhvr>
                                        <p:cTn id="76" dur="1" fill="hold">
                                          <p:stCondLst>
                                            <p:cond delay="0"/>
                                          </p:stCondLst>
                                        </p:cTn>
                                        <p:tgtEl>
                                          <p:spTgt spid="35868"/>
                                        </p:tgtEl>
                                        <p:attrNameLst>
                                          <p:attrName>style.visibility</p:attrName>
                                        </p:attrNameLst>
                                      </p:cBhvr>
                                      <p:to>
                                        <p:strVal val="visible"/>
                                      </p:to>
                                    </p:set>
                                    <p:animEffect transition="in" filter="checkerboard(across)">
                                      <p:cBhvr>
                                        <p:cTn id="77" dur="500"/>
                                        <p:tgtEl>
                                          <p:spTgt spid="3586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dissolve">
                                      <p:cBhvr>
                                        <p:cTn id="82" dur="500"/>
                                        <p:tgtEl>
                                          <p:spTgt spid="5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nodeType="clickEffect">
                                  <p:stCondLst>
                                    <p:cond delay="0"/>
                                  </p:stCondLst>
                                  <p:childTnLst>
                                    <p:set>
                                      <p:cBhvr>
                                        <p:cTn id="86" dur="1" fill="hold">
                                          <p:stCondLst>
                                            <p:cond delay="0"/>
                                          </p:stCondLst>
                                        </p:cTn>
                                        <p:tgtEl>
                                          <p:spTgt spid="35869"/>
                                        </p:tgtEl>
                                        <p:attrNameLst>
                                          <p:attrName>style.visibility</p:attrName>
                                        </p:attrNameLst>
                                      </p:cBhvr>
                                      <p:to>
                                        <p:strVal val="visible"/>
                                      </p:to>
                                    </p:set>
                                    <p:animEffect transition="in" filter="checkerboard(across)">
                                      <p:cBhvr>
                                        <p:cTn id="87" dur="500"/>
                                        <p:tgtEl>
                                          <p:spTgt spid="3586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dissolve">
                                      <p:cBhvr>
                                        <p:cTn id="92" dur="500"/>
                                        <p:tgtEl>
                                          <p:spTgt spid="5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nodeType="clickEffect">
                                  <p:stCondLst>
                                    <p:cond delay="0"/>
                                  </p:stCondLst>
                                  <p:childTnLst>
                                    <p:set>
                                      <p:cBhvr>
                                        <p:cTn id="96" dur="1" fill="hold">
                                          <p:stCondLst>
                                            <p:cond delay="0"/>
                                          </p:stCondLst>
                                        </p:cTn>
                                        <p:tgtEl>
                                          <p:spTgt spid="35870"/>
                                        </p:tgtEl>
                                        <p:attrNameLst>
                                          <p:attrName>style.visibility</p:attrName>
                                        </p:attrNameLst>
                                      </p:cBhvr>
                                      <p:to>
                                        <p:strVal val="visible"/>
                                      </p:to>
                                    </p:set>
                                    <p:animEffect transition="in" filter="checkerboard(across)">
                                      <p:cBhvr>
                                        <p:cTn id="97" dur="500"/>
                                        <p:tgtEl>
                                          <p:spTgt spid="358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dissolve">
                                      <p:cBhvr>
                                        <p:cTn id="102" dur="500"/>
                                        <p:tgtEl>
                                          <p:spTgt spid="6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 presetClass="entr" presetSubtype="10" fill="hold" nodeType="clickEffect">
                                  <p:stCondLst>
                                    <p:cond delay="0"/>
                                  </p:stCondLst>
                                  <p:childTnLst>
                                    <p:set>
                                      <p:cBhvr>
                                        <p:cTn id="106" dur="1" fill="hold">
                                          <p:stCondLst>
                                            <p:cond delay="0"/>
                                          </p:stCondLst>
                                        </p:cTn>
                                        <p:tgtEl>
                                          <p:spTgt spid="35871"/>
                                        </p:tgtEl>
                                        <p:attrNameLst>
                                          <p:attrName>style.visibility</p:attrName>
                                        </p:attrNameLst>
                                      </p:cBhvr>
                                      <p:to>
                                        <p:strVal val="visible"/>
                                      </p:to>
                                    </p:set>
                                    <p:animEffect transition="in" filter="checkerboard(across)">
                                      <p:cBhvr>
                                        <p:cTn id="107" dur="500"/>
                                        <p:tgtEl>
                                          <p:spTgt spid="3587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dissolve">
                                      <p:cBhvr>
                                        <p:cTn id="112" dur="500"/>
                                        <p:tgtEl>
                                          <p:spTgt spid="6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 presetClass="entr" presetSubtype="10" fill="hold" nodeType="clickEffect">
                                  <p:stCondLst>
                                    <p:cond delay="0"/>
                                  </p:stCondLst>
                                  <p:childTnLst>
                                    <p:set>
                                      <p:cBhvr>
                                        <p:cTn id="116" dur="1" fill="hold">
                                          <p:stCondLst>
                                            <p:cond delay="0"/>
                                          </p:stCondLst>
                                        </p:cTn>
                                        <p:tgtEl>
                                          <p:spTgt spid="35872"/>
                                        </p:tgtEl>
                                        <p:attrNameLst>
                                          <p:attrName>style.visibility</p:attrName>
                                        </p:attrNameLst>
                                      </p:cBhvr>
                                      <p:to>
                                        <p:strVal val="visible"/>
                                      </p:to>
                                    </p:set>
                                    <p:animEffect transition="in" filter="checkerboard(across)">
                                      <p:cBhvr>
                                        <p:cTn id="117" dur="500"/>
                                        <p:tgtEl>
                                          <p:spTgt spid="3587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dissolve">
                                      <p:cBhvr>
                                        <p:cTn id="122" dur="500"/>
                                        <p:tgtEl>
                                          <p:spTgt spid="6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 presetClass="entr" presetSubtype="10" fill="hold" nodeType="clickEffect">
                                  <p:stCondLst>
                                    <p:cond delay="0"/>
                                  </p:stCondLst>
                                  <p:childTnLst>
                                    <p:set>
                                      <p:cBhvr>
                                        <p:cTn id="126" dur="1" fill="hold">
                                          <p:stCondLst>
                                            <p:cond delay="0"/>
                                          </p:stCondLst>
                                        </p:cTn>
                                        <p:tgtEl>
                                          <p:spTgt spid="35873"/>
                                        </p:tgtEl>
                                        <p:attrNameLst>
                                          <p:attrName>style.visibility</p:attrName>
                                        </p:attrNameLst>
                                      </p:cBhvr>
                                      <p:to>
                                        <p:strVal val="visible"/>
                                      </p:to>
                                    </p:set>
                                    <p:animEffect transition="in" filter="checkerboard(across)">
                                      <p:cBhvr>
                                        <p:cTn id="127" dur="500"/>
                                        <p:tgtEl>
                                          <p:spTgt spid="3587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dissolve">
                                      <p:cBhvr>
                                        <p:cTn id="132" dur="500"/>
                                        <p:tgtEl>
                                          <p:spTgt spid="6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 presetClass="entr" presetSubtype="10" fill="hold" nodeType="clickEffect">
                                  <p:stCondLst>
                                    <p:cond delay="0"/>
                                  </p:stCondLst>
                                  <p:childTnLst>
                                    <p:set>
                                      <p:cBhvr>
                                        <p:cTn id="136" dur="1" fill="hold">
                                          <p:stCondLst>
                                            <p:cond delay="0"/>
                                          </p:stCondLst>
                                        </p:cTn>
                                        <p:tgtEl>
                                          <p:spTgt spid="35874"/>
                                        </p:tgtEl>
                                        <p:attrNameLst>
                                          <p:attrName>style.visibility</p:attrName>
                                        </p:attrNameLst>
                                      </p:cBhvr>
                                      <p:to>
                                        <p:strVal val="visible"/>
                                      </p:to>
                                    </p:set>
                                    <p:animEffect transition="in" filter="checkerboard(across)">
                                      <p:cBhvr>
                                        <p:cTn id="137" dur="500"/>
                                        <p:tgtEl>
                                          <p:spTgt spid="3587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dissolve">
                                      <p:cBhvr>
                                        <p:cTn id="142" dur="500"/>
                                        <p:tgtEl>
                                          <p:spTgt spid="67"/>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5" presetClass="entr" presetSubtype="10" fill="hold" nodeType="clickEffect">
                                  <p:stCondLst>
                                    <p:cond delay="0"/>
                                  </p:stCondLst>
                                  <p:childTnLst>
                                    <p:set>
                                      <p:cBhvr>
                                        <p:cTn id="146" dur="1" fill="hold">
                                          <p:stCondLst>
                                            <p:cond delay="0"/>
                                          </p:stCondLst>
                                        </p:cTn>
                                        <p:tgtEl>
                                          <p:spTgt spid="35875"/>
                                        </p:tgtEl>
                                        <p:attrNameLst>
                                          <p:attrName>style.visibility</p:attrName>
                                        </p:attrNameLst>
                                      </p:cBhvr>
                                      <p:to>
                                        <p:strVal val="visible"/>
                                      </p:to>
                                    </p:set>
                                    <p:animEffect transition="in" filter="checkerboard(across)">
                                      <p:cBhvr>
                                        <p:cTn id="147" dur="500"/>
                                        <p:tgtEl>
                                          <p:spTgt spid="35875"/>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dissolve">
                                      <p:cBhvr>
                                        <p:cTn id="152" dur="500"/>
                                        <p:tgtEl>
                                          <p:spTgt spid="6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5" presetClass="entr" presetSubtype="10" fill="hold" nodeType="clickEffect">
                                  <p:stCondLst>
                                    <p:cond delay="0"/>
                                  </p:stCondLst>
                                  <p:childTnLst>
                                    <p:set>
                                      <p:cBhvr>
                                        <p:cTn id="156" dur="1" fill="hold">
                                          <p:stCondLst>
                                            <p:cond delay="0"/>
                                          </p:stCondLst>
                                        </p:cTn>
                                        <p:tgtEl>
                                          <p:spTgt spid="35876"/>
                                        </p:tgtEl>
                                        <p:attrNameLst>
                                          <p:attrName>style.visibility</p:attrName>
                                        </p:attrNameLst>
                                      </p:cBhvr>
                                      <p:to>
                                        <p:strVal val="visible"/>
                                      </p:to>
                                    </p:set>
                                    <p:animEffect transition="in" filter="checkerboard(across)">
                                      <p:cBhvr>
                                        <p:cTn id="157" dur="500"/>
                                        <p:tgtEl>
                                          <p:spTgt spid="35876"/>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69"/>
                                        </p:tgtEl>
                                        <p:attrNameLst>
                                          <p:attrName>style.visibility</p:attrName>
                                        </p:attrNameLst>
                                      </p:cBhvr>
                                      <p:to>
                                        <p:strVal val="visible"/>
                                      </p:to>
                                    </p:set>
                                    <p:animEffect transition="in" filter="dissolve">
                                      <p:cBhvr>
                                        <p:cTn id="16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P spid="50" grpId="0"/>
      <p:bldP spid="53" grpId="0"/>
      <p:bldP spid="54" grpId="0"/>
      <p:bldP spid="56" grpId="0"/>
      <p:bldP spid="57" grpId="0"/>
      <p:bldP spid="58" grpId="0"/>
      <p:bldP spid="63" grpId="0"/>
      <p:bldP spid="64" grpId="0"/>
      <p:bldP spid="65"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395288" y="1412875"/>
            <a:ext cx="8229600" cy="647700"/>
          </a:xfrm>
          <a:noFill/>
        </p:spPr>
        <p:txBody>
          <a:bodyPr/>
          <a:lstStyle/>
          <a:p>
            <a:pPr eaLnBrk="1" hangingPunct="1"/>
            <a:r>
              <a:rPr lang="en-GB">
                <a:latin typeface="Arial" charset="0"/>
              </a:rPr>
              <a:t>SCREW THREADS AND LOCKING DEVICES</a:t>
            </a:r>
            <a:endParaRPr lang="en-US">
              <a:latin typeface="Arial" charset="0"/>
            </a:endParaRPr>
          </a:p>
        </p:txBody>
      </p:sp>
      <p:sp>
        <p:nvSpPr>
          <p:cNvPr id="3075" name="Rectangle 6"/>
          <p:cNvSpPr>
            <a:spLocks noGrp="1" noChangeArrowheads="1"/>
          </p:cNvSpPr>
          <p:nvPr>
            <p:ph type="body" idx="1"/>
          </p:nvPr>
        </p:nvSpPr>
        <p:spPr>
          <a:xfrm>
            <a:off x="539750" y="2420938"/>
            <a:ext cx="8229600" cy="1150937"/>
          </a:xfrm>
        </p:spPr>
        <p:txBody>
          <a:bodyPr/>
          <a:lstStyle/>
          <a:p>
            <a:pPr marL="0" eaLnBrk="1" hangingPunct="1">
              <a:buFontTx/>
              <a:buNone/>
            </a:pPr>
            <a:r>
              <a:rPr lang="en-GB" sz="2400">
                <a:latin typeface="Times New Roman" charset="0"/>
              </a:rPr>
              <a:t>There are many standards for screw threads used on bolts and fastenings.  They all have a specific formation and each is very different to the other..</a:t>
            </a:r>
            <a:endParaRPr lang="en-GB" sz="1800">
              <a:solidFill>
                <a:srgbClr val="FF3300"/>
              </a:solidFill>
              <a:latin typeface="Times New Roman" charset="0"/>
            </a:endParaRPr>
          </a:p>
        </p:txBody>
      </p:sp>
      <p:grpSp>
        <p:nvGrpSpPr>
          <p:cNvPr id="2" name="Group 5"/>
          <p:cNvGrpSpPr>
            <a:grpSpLocks/>
          </p:cNvGrpSpPr>
          <p:nvPr/>
        </p:nvGrpSpPr>
        <p:grpSpPr bwMode="auto">
          <a:xfrm>
            <a:off x="785813" y="3714750"/>
            <a:ext cx="2768600" cy="1512888"/>
            <a:chOff x="785786" y="3714752"/>
            <a:chExt cx="2768062" cy="1512340"/>
          </a:xfrm>
        </p:grpSpPr>
        <p:pic>
          <p:nvPicPr>
            <p:cNvPr id="308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5786" y="3714752"/>
              <a:ext cx="2768062" cy="121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82905" y="4857760"/>
              <a:ext cx="1287533" cy="36933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b="1" cap="all" dirty="0" err="1">
                  <a:ln w="0"/>
                  <a:solidFill>
                    <a:srgbClr val="FF0000"/>
                  </a:solidFill>
                  <a:effectLst>
                    <a:reflection blurRad="12700" stA="50000" endPos="50000" dist="5000" dir="5400000" sy="-100000" rotWithShape="0"/>
                  </a:effectLst>
                  <a:ea typeface="+mn-ea"/>
                </a:rPr>
                <a:t>butress</a:t>
              </a:r>
              <a:endParaRPr lang="en-US" b="1" cap="all" dirty="0">
                <a:ln w="0"/>
                <a:solidFill>
                  <a:srgbClr val="FF0000"/>
                </a:solidFill>
                <a:effectLst>
                  <a:reflection blurRad="12700" stA="50000" endPos="50000" dist="5000" dir="5400000" sy="-100000" rotWithShape="0"/>
                </a:effectLst>
                <a:ea typeface="+mn-ea"/>
              </a:endParaRPr>
            </a:p>
          </p:txBody>
        </p:sp>
      </p:grpSp>
      <p:grpSp>
        <p:nvGrpSpPr>
          <p:cNvPr id="3" name="Group 8"/>
          <p:cNvGrpSpPr>
            <a:grpSpLocks/>
          </p:cNvGrpSpPr>
          <p:nvPr/>
        </p:nvGrpSpPr>
        <p:grpSpPr bwMode="auto">
          <a:xfrm>
            <a:off x="3714750" y="4214813"/>
            <a:ext cx="2286000" cy="971550"/>
            <a:chOff x="3714744" y="4214818"/>
            <a:chExt cx="2286016" cy="971614"/>
          </a:xfrm>
        </p:grpSpPr>
        <p:pic>
          <p:nvPicPr>
            <p:cNvPr id="3083" name="Picture 4" descr="http://www.diracdelta.co.uk/science/source/a/c/acme%20thread/image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4744" y="4214818"/>
              <a:ext cx="2286016" cy="7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452021" y="4786322"/>
              <a:ext cx="864339" cy="40011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b="1" cap="all" dirty="0">
                  <a:ln w="0"/>
                  <a:solidFill>
                    <a:srgbClr val="FF0000"/>
                  </a:solidFill>
                  <a:effectLst>
                    <a:reflection blurRad="12700" stA="50000" endPos="50000" dist="5000" dir="5400000" sy="-100000" rotWithShape="0"/>
                  </a:effectLst>
                  <a:ea typeface="+mn-ea"/>
                </a:rPr>
                <a:t>acme</a:t>
              </a:r>
              <a:endParaRPr lang="en-US" sz="2000" b="1" cap="all" dirty="0">
                <a:ln w="0"/>
                <a:solidFill>
                  <a:srgbClr val="FF0000"/>
                </a:solidFill>
                <a:effectLst>
                  <a:reflection blurRad="12700" stA="50000" endPos="50000" dist="5000" dir="5400000" sy="-100000" rotWithShape="0"/>
                </a:effectLst>
                <a:ea typeface="+mn-ea"/>
              </a:endParaRPr>
            </a:p>
          </p:txBody>
        </p:sp>
      </p:grpSp>
      <p:grpSp>
        <p:nvGrpSpPr>
          <p:cNvPr id="4" name="Group 15"/>
          <p:cNvGrpSpPr>
            <a:grpSpLocks/>
          </p:cNvGrpSpPr>
          <p:nvPr/>
        </p:nvGrpSpPr>
        <p:grpSpPr bwMode="auto">
          <a:xfrm>
            <a:off x="6072188" y="3571875"/>
            <a:ext cx="2786062" cy="1614488"/>
            <a:chOff x="6072198" y="3571876"/>
            <a:chExt cx="2786082" cy="1614556"/>
          </a:xfrm>
        </p:grpSpPr>
        <p:pic>
          <p:nvPicPr>
            <p:cNvPr id="3079"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72198" y="3786190"/>
              <a:ext cx="23622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2"/>
            <p:cNvSpPr txBox="1">
              <a:spLocks noChangeArrowheads="1"/>
            </p:cNvSpPr>
            <p:nvPr/>
          </p:nvSpPr>
          <p:spPr bwMode="auto">
            <a:xfrm>
              <a:off x="6434134" y="3571876"/>
              <a:ext cx="6429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100"/>
                <a:t>PITCH</a:t>
              </a:r>
              <a:endParaRPr lang="en-US" sz="1100"/>
            </a:p>
          </p:txBody>
        </p:sp>
        <p:sp>
          <p:nvSpPr>
            <p:cNvPr id="3081" name="TextBox 13"/>
            <p:cNvSpPr txBox="1">
              <a:spLocks noChangeArrowheads="1"/>
            </p:cNvSpPr>
            <p:nvPr/>
          </p:nvSpPr>
          <p:spPr bwMode="auto">
            <a:xfrm>
              <a:off x="8072462" y="3857628"/>
              <a:ext cx="7858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100"/>
                <a:t>PITCH/2</a:t>
              </a:r>
              <a:endParaRPr lang="en-US" sz="1100"/>
            </a:p>
          </p:txBody>
        </p:sp>
        <p:sp>
          <p:nvSpPr>
            <p:cNvPr id="15" name="Rectangle 14"/>
            <p:cNvSpPr/>
            <p:nvPr/>
          </p:nvSpPr>
          <p:spPr>
            <a:xfrm>
              <a:off x="6637436" y="4786322"/>
              <a:ext cx="1172117" cy="40011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b="1" cap="all" dirty="0">
                  <a:ln w="0"/>
                  <a:solidFill>
                    <a:srgbClr val="FF0000"/>
                  </a:solidFill>
                  <a:effectLst>
                    <a:reflection blurRad="12700" stA="50000" endPos="50000" dist="5000" dir="5400000" sy="-100000" rotWithShape="0"/>
                  </a:effectLst>
                  <a:ea typeface="+mn-ea"/>
                </a:rPr>
                <a:t>SQUARE</a:t>
              </a:r>
              <a:endParaRPr lang="en-US" sz="2000" b="1" cap="all" dirty="0">
                <a:ln w="0"/>
                <a:solidFill>
                  <a:srgbClr val="FF0000"/>
                </a:solidFill>
                <a:effectLst>
                  <a:reflection blurRad="12700" stA="50000" endPos="50000" dist="5000" dir="5400000" sy="-100000" rotWithShape="0"/>
                </a:effectLst>
                <a:ea typeface="+mn-ea"/>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00063" y="642938"/>
            <a:ext cx="8229600" cy="782637"/>
          </a:xfrm>
        </p:spPr>
        <p:txBody>
          <a:bodyPr/>
          <a:lstStyle/>
          <a:p>
            <a:pPr eaLnBrk="1" hangingPunct="1"/>
            <a:r>
              <a:rPr lang="en-GB">
                <a:latin typeface="Arial" charset="0"/>
              </a:rPr>
              <a:t>WASHER TYPES</a:t>
            </a:r>
            <a:endParaRPr lang="en-US">
              <a:latin typeface="Arial" charset="0"/>
            </a:endParaRP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360738"/>
            <a:ext cx="8572500"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928688" y="2143125"/>
            <a:ext cx="78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FLAT</a:t>
            </a:r>
            <a:endParaRPr lang="en-US"/>
          </a:p>
        </p:txBody>
      </p:sp>
      <p:sp>
        <p:nvSpPr>
          <p:cNvPr id="5" name="TextBox 4"/>
          <p:cNvSpPr txBox="1">
            <a:spLocks noChangeArrowheads="1"/>
          </p:cNvSpPr>
          <p:nvPr/>
        </p:nvSpPr>
        <p:spPr bwMode="auto">
          <a:xfrm>
            <a:off x="2928938" y="2143125"/>
            <a:ext cx="1357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FENDER</a:t>
            </a:r>
            <a:endParaRPr lang="en-US"/>
          </a:p>
        </p:txBody>
      </p:sp>
      <p:sp>
        <p:nvSpPr>
          <p:cNvPr id="6" name="TextBox 5"/>
          <p:cNvSpPr txBox="1">
            <a:spLocks noChangeArrowheads="1"/>
          </p:cNvSpPr>
          <p:nvPr/>
        </p:nvSpPr>
        <p:spPr bwMode="auto">
          <a:xfrm>
            <a:off x="4572000" y="2143125"/>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FINISHING/CUP</a:t>
            </a:r>
            <a:endParaRPr lang="en-US"/>
          </a:p>
        </p:txBody>
      </p:sp>
      <p:sp>
        <p:nvSpPr>
          <p:cNvPr id="7" name="TextBox 6"/>
          <p:cNvSpPr txBox="1">
            <a:spLocks noChangeArrowheads="1"/>
          </p:cNvSpPr>
          <p:nvPr/>
        </p:nvSpPr>
        <p:spPr bwMode="auto">
          <a:xfrm>
            <a:off x="7072313" y="214312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SPLIT LOCK</a:t>
            </a:r>
            <a:endParaRPr lang="en-US"/>
          </a:p>
        </p:txBody>
      </p:sp>
      <p:sp>
        <p:nvSpPr>
          <p:cNvPr id="8" name="TextBox 7"/>
          <p:cNvSpPr txBox="1">
            <a:spLocks noChangeArrowheads="1"/>
          </p:cNvSpPr>
          <p:nvPr/>
        </p:nvSpPr>
        <p:spPr bwMode="auto">
          <a:xfrm>
            <a:off x="1643063" y="5773738"/>
            <a:ext cx="628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WASHERS ARE ALL FRICTION LOCKING DEVICES!</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0179"/>
                                        </p:tgtEl>
                                        <p:attrNameLst>
                                          <p:attrName>style.visibility</p:attrName>
                                        </p:attrNameLst>
                                      </p:cBhvr>
                                      <p:to>
                                        <p:strVal val="visible"/>
                                      </p:to>
                                    </p:set>
                                    <p:animEffect transition="in" filter="checkerboard(across)">
                                      <p:cBhvr>
                                        <p:cTn id="27" dur="500"/>
                                        <p:tgtEl>
                                          <p:spTgt spid="50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00063" y="642938"/>
            <a:ext cx="8229600" cy="782637"/>
          </a:xfrm>
        </p:spPr>
        <p:txBody>
          <a:bodyPr/>
          <a:lstStyle/>
          <a:p>
            <a:pPr eaLnBrk="1" hangingPunct="1"/>
            <a:r>
              <a:rPr lang="en-GB">
                <a:latin typeface="Arial" charset="0"/>
              </a:rPr>
              <a:t>WASHER TYPES</a:t>
            </a:r>
            <a:endParaRPr lang="en-US">
              <a:latin typeface="Arial" charset="0"/>
            </a:endParaRPr>
          </a:p>
        </p:txBody>
      </p:sp>
      <p:sp>
        <p:nvSpPr>
          <p:cNvPr id="4" name="TextBox 3"/>
          <p:cNvSpPr txBox="1">
            <a:spLocks noChangeArrowheads="1"/>
          </p:cNvSpPr>
          <p:nvPr/>
        </p:nvSpPr>
        <p:spPr bwMode="auto">
          <a:xfrm>
            <a:off x="428625" y="2143125"/>
            <a:ext cx="242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EXTERNAL TOOTH LOCK</a:t>
            </a:r>
            <a:endParaRPr lang="en-US"/>
          </a:p>
        </p:txBody>
      </p:sp>
      <p:sp>
        <p:nvSpPr>
          <p:cNvPr id="5" name="TextBox 4"/>
          <p:cNvSpPr txBox="1">
            <a:spLocks noChangeArrowheads="1"/>
          </p:cNvSpPr>
          <p:nvPr/>
        </p:nvSpPr>
        <p:spPr bwMode="auto">
          <a:xfrm>
            <a:off x="2928938" y="2143125"/>
            <a:ext cx="1357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INTERNAL TOOTH LOCK</a:t>
            </a:r>
            <a:endParaRPr lang="en-US"/>
          </a:p>
        </p:txBody>
      </p:sp>
      <p:sp>
        <p:nvSpPr>
          <p:cNvPr id="6" name="TextBox 5"/>
          <p:cNvSpPr txBox="1">
            <a:spLocks noChangeArrowheads="1"/>
          </p:cNvSpPr>
          <p:nvPr/>
        </p:nvSpPr>
        <p:spPr bwMode="auto">
          <a:xfrm>
            <a:off x="5143500" y="214312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SQUARE</a:t>
            </a:r>
            <a:endParaRPr lang="en-US"/>
          </a:p>
        </p:txBody>
      </p:sp>
      <p:sp>
        <p:nvSpPr>
          <p:cNvPr id="7" name="TextBox 6"/>
          <p:cNvSpPr txBox="1">
            <a:spLocks noChangeArrowheads="1"/>
          </p:cNvSpPr>
          <p:nvPr/>
        </p:nvSpPr>
        <p:spPr bwMode="auto">
          <a:xfrm>
            <a:off x="7500938" y="2143125"/>
            <a:ext cx="100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DOCK</a:t>
            </a:r>
            <a:endParaRPr lang="en-US"/>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340100"/>
            <a:ext cx="85725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643063" y="5773738"/>
            <a:ext cx="628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WASHERS ARE ALL FRICTION LOCKING DEVICES!</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8850"/>
                                        </p:tgtEl>
                                        <p:attrNameLst>
                                          <p:attrName>style.visibility</p:attrName>
                                        </p:attrNameLst>
                                      </p:cBhvr>
                                      <p:to>
                                        <p:strVal val="visible"/>
                                      </p:to>
                                    </p:set>
                                    <p:animEffect transition="in" filter="checkerboard(across)">
                                      <p:cBhvr>
                                        <p:cTn id="27" dur="500"/>
                                        <p:tgtEl>
                                          <p:spTgt spid="788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0063" y="642938"/>
            <a:ext cx="8229600" cy="782637"/>
          </a:xfrm>
        </p:spPr>
        <p:txBody>
          <a:bodyPr/>
          <a:lstStyle/>
          <a:p>
            <a:pPr eaLnBrk="1" hangingPunct="1"/>
            <a:r>
              <a:rPr lang="en-GB">
                <a:latin typeface="Arial" charset="0"/>
              </a:rPr>
              <a:t>USING A TAB WASHER</a:t>
            </a:r>
            <a:endParaRPr lang="en-US">
              <a:latin typeface="Arial" charset="0"/>
            </a:endParaRPr>
          </a:p>
        </p:txBody>
      </p:sp>
      <p:pic>
        <p:nvPicPr>
          <p:cNvPr id="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1428750"/>
            <a:ext cx="20462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571875"/>
            <a:ext cx="25812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http://www.pankajinternational.com/images/Washers/IS8068gif.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00250"/>
            <a:ext cx="3429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28688" y="5715000"/>
            <a:ext cx="7643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WASHER BEGINS LIFE FLAT AND IS BENT INTO POSITION</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04"/>
                                        </p:tgtEl>
                                        <p:attrNameLst>
                                          <p:attrName>style.visibility</p:attrName>
                                        </p:attrNameLst>
                                      </p:cBhvr>
                                      <p:to>
                                        <p:strVal val="visible"/>
                                      </p:to>
                                    </p:set>
                                    <p:animEffect transition="in" filter="dissolve">
                                      <p:cBhvr>
                                        <p:cTn id="17" dur="500"/>
                                        <p:tgtEl>
                                          <p:spTgt spid="512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00063" y="642938"/>
            <a:ext cx="8229600" cy="782637"/>
          </a:xfrm>
        </p:spPr>
        <p:txBody>
          <a:bodyPr/>
          <a:lstStyle/>
          <a:p>
            <a:pPr eaLnBrk="1" hangingPunct="1"/>
            <a:r>
              <a:rPr lang="en-GB">
                <a:latin typeface="Arial" charset="0"/>
              </a:rPr>
              <a:t>TAB WASHER FORMS</a:t>
            </a:r>
            <a:endParaRPr lang="en-US">
              <a:latin typeface="Arial" charset="0"/>
            </a:endParaRPr>
          </a:p>
        </p:txBody>
      </p:sp>
      <p:pic>
        <p:nvPicPr>
          <p:cNvPr id="7" name="Picture 6" descr="TAB LOCKING 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643063"/>
            <a:ext cx="260191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AB WASH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643313"/>
            <a:ext cx="2357438"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0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5713" y="1428750"/>
            <a:ext cx="17859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0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3786188"/>
            <a:ext cx="19288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0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9825" y="1285875"/>
            <a:ext cx="23526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00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15063" y="3619500"/>
            <a:ext cx="2643187"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1643063" y="5773738"/>
            <a:ext cx="628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TAB WASHERS ARE ALL POSITIVE LOCKING DEVICES!</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nodeType="afterGroup">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nodeType="afterGroup">
                            <p:stCondLst>
                              <p:cond delay="3500"/>
                            </p:stCondLst>
                            <p:childTnLst>
                              <p:par>
                                <p:cTn id="17" presetID="9"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nodeType="afterGroup">
                            <p:stCondLst>
                              <p:cond delay="5000"/>
                            </p:stCondLst>
                            <p:childTnLst>
                              <p:par>
                                <p:cTn id="21" presetID="9" presetClass="entr" presetSubtype="0"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nodeType="afterGroup">
                            <p:stCondLst>
                              <p:cond delay="6500"/>
                            </p:stCondLst>
                            <p:childTnLst>
                              <p:par>
                                <p:cTn id="25" presetID="9" presetClass="entr" presetSubtype="0" fill="hold" nodeType="after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00063" y="788988"/>
            <a:ext cx="8229600" cy="782637"/>
          </a:xfrm>
        </p:spPr>
        <p:txBody>
          <a:bodyPr/>
          <a:lstStyle/>
          <a:p>
            <a:pPr eaLnBrk="1" hangingPunct="1"/>
            <a:r>
              <a:rPr lang="en-GB">
                <a:latin typeface="Arial" charset="0"/>
              </a:rPr>
              <a:t>THREE STEPS TO THREAD IDENTIFICATION</a:t>
            </a:r>
            <a:endParaRPr lang="en-US">
              <a:latin typeface="Arial" charset="0"/>
            </a:endParaRPr>
          </a:p>
        </p:txBody>
      </p:sp>
      <p:sp>
        <p:nvSpPr>
          <p:cNvPr id="4" name="Rectangle 3"/>
          <p:cNvSpPr/>
          <p:nvPr/>
        </p:nvSpPr>
        <p:spPr>
          <a:xfrm>
            <a:off x="1818955" y="2786058"/>
            <a:ext cx="5416868" cy="175432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marL="914400" indent="-914400" algn="ctr">
              <a:defRPr/>
            </a:pPr>
            <a:r>
              <a:rPr lang="en-US" sz="5400" b="1" dirty="0">
                <a:ln w="11430"/>
                <a:solidFill>
                  <a:srgbClr val="FF0000"/>
                </a:solidFill>
                <a:effectLst>
                  <a:outerShdw blurRad="80000" dist="40000" dir="5040000" algn="tl">
                    <a:srgbClr val="000000">
                      <a:alpha val="30000"/>
                    </a:srgbClr>
                  </a:outerShdw>
                </a:effectLst>
                <a:ea typeface="+mn-ea"/>
              </a:rPr>
              <a:t>MEASURE THE </a:t>
            </a:r>
          </a:p>
          <a:p>
            <a:pPr marL="914400" indent="-914400" algn="ctr">
              <a:defRPr/>
            </a:pPr>
            <a:r>
              <a:rPr lang="en-US" sz="5400" b="1" dirty="0">
                <a:ln w="11430"/>
                <a:solidFill>
                  <a:srgbClr val="FF0000"/>
                </a:solidFill>
                <a:effectLst>
                  <a:outerShdw blurRad="80000" dist="40000" dir="5040000" algn="tl">
                    <a:srgbClr val="000000">
                      <a:alpha val="30000"/>
                    </a:srgbClr>
                  </a:outerShdw>
                </a:effectLst>
                <a:ea typeface="+mn-ea"/>
              </a:rPr>
              <a:t>PITCH / T.P.I.</a:t>
            </a:r>
          </a:p>
        </p:txBody>
      </p:sp>
      <p:sp>
        <p:nvSpPr>
          <p:cNvPr id="7" name="TextBox 6"/>
          <p:cNvSpPr txBox="1">
            <a:spLocks noChangeArrowheads="1"/>
          </p:cNvSpPr>
          <p:nvPr/>
        </p:nvSpPr>
        <p:spPr bwMode="auto">
          <a:xfrm>
            <a:off x="2500313" y="4429125"/>
            <a:ext cx="214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METRIC THREAD</a:t>
            </a:r>
            <a:endParaRPr lang="en-US"/>
          </a:p>
        </p:txBody>
      </p:sp>
      <p:sp>
        <p:nvSpPr>
          <p:cNvPr id="8" name="TextBox 7"/>
          <p:cNvSpPr txBox="1">
            <a:spLocks noChangeArrowheads="1"/>
          </p:cNvSpPr>
          <p:nvPr/>
        </p:nvSpPr>
        <p:spPr bwMode="auto">
          <a:xfrm>
            <a:off x="4857750" y="4429125"/>
            <a:ext cx="2143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a:t>NONE METRIC THREAD</a:t>
            </a:r>
            <a:endParaRPr lang="en-US"/>
          </a:p>
        </p:txBody>
      </p:sp>
      <p:sp>
        <p:nvSpPr>
          <p:cNvPr id="9" name="Rectangle 8"/>
          <p:cNvSpPr/>
          <p:nvPr/>
        </p:nvSpPr>
        <p:spPr>
          <a:xfrm>
            <a:off x="2357438" y="3643313"/>
            <a:ext cx="2214562" cy="1357312"/>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929188" y="3643313"/>
            <a:ext cx="2000250" cy="1357312"/>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itle 1"/>
          <p:cNvSpPr txBox="1">
            <a:spLocks/>
          </p:cNvSpPr>
          <p:nvPr/>
        </p:nvSpPr>
        <p:spPr bwMode="auto">
          <a:xfrm>
            <a:off x="500063" y="2003425"/>
            <a:ext cx="8229600" cy="782638"/>
          </a:xfrm>
          <a:prstGeom prst="rect">
            <a:avLst/>
          </a:prstGeom>
          <a:noFill/>
          <a:ln w="9525">
            <a:noFill/>
            <a:miter lim="800000"/>
            <a:headEnd/>
            <a:tailEnd/>
          </a:ln>
        </p:spPr>
        <p:txBody>
          <a:bodyPr anchor="ctr"/>
          <a:lstStyle/>
          <a:p>
            <a:pPr algn="ctr">
              <a:defRPr/>
            </a:pPr>
            <a:r>
              <a:rPr lang="en-GB" sz="3600" kern="0" dirty="0">
                <a:solidFill>
                  <a:srgbClr val="0066FF"/>
                </a:solidFill>
                <a:latin typeface="+mj-lt"/>
                <a:ea typeface="+mj-ea"/>
                <a:cs typeface="+mj-cs"/>
              </a:rPr>
              <a:t>STEP 01</a:t>
            </a:r>
            <a:endParaRPr lang="en-US" sz="3600" kern="0" dirty="0">
              <a:solidFill>
                <a:srgbClr val="0066FF"/>
              </a:solidFill>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214563"/>
            <a:ext cx="6783387"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500063" y="642938"/>
            <a:ext cx="8229600" cy="782637"/>
          </a:xfrm>
        </p:spPr>
        <p:txBody>
          <a:bodyPr/>
          <a:lstStyle/>
          <a:p>
            <a:pPr eaLnBrk="1" hangingPunct="1"/>
            <a:r>
              <a:rPr lang="en-GB">
                <a:latin typeface="Arial" charset="0"/>
              </a:rPr>
              <a:t>MEASURING THE PITCH</a:t>
            </a:r>
            <a:endParaRPr lang="en-US">
              <a:latin typeface="Arial" charset="0"/>
            </a:endParaRPr>
          </a:p>
        </p:txBody>
      </p:sp>
      <p:sp>
        <p:nvSpPr>
          <p:cNvPr id="26628" name="TextBox 3"/>
          <p:cNvSpPr txBox="1">
            <a:spLocks noChangeArrowheads="1"/>
          </p:cNvSpPr>
          <p:nvPr/>
        </p:nvSpPr>
        <p:spPr bwMode="auto">
          <a:xfrm>
            <a:off x="642938" y="1428750"/>
            <a:ext cx="8072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The pitch is the distance between thread peaks, or a similar position from one </a:t>
            </a:r>
          </a:p>
          <a:p>
            <a:pPr eaLnBrk="1" hangingPunct="1"/>
            <a:r>
              <a:rPr lang="en-GB"/>
              <a:t>thread to the adjacent thread.</a:t>
            </a:r>
            <a:endParaRPr lang="en-US"/>
          </a:p>
        </p:txBody>
      </p:sp>
      <p:grpSp>
        <p:nvGrpSpPr>
          <p:cNvPr id="2" name="Group 10"/>
          <p:cNvGrpSpPr>
            <a:grpSpLocks/>
          </p:cNvGrpSpPr>
          <p:nvPr/>
        </p:nvGrpSpPr>
        <p:grpSpPr bwMode="auto">
          <a:xfrm>
            <a:off x="4786313" y="2428875"/>
            <a:ext cx="2071687" cy="1428750"/>
            <a:chOff x="4786314" y="2428868"/>
            <a:chExt cx="2071702" cy="1428760"/>
          </a:xfrm>
        </p:grpSpPr>
        <p:cxnSp>
          <p:nvCxnSpPr>
            <p:cNvPr id="7" name="Straight Connector 6"/>
            <p:cNvCxnSpPr/>
            <p:nvPr/>
          </p:nvCxnSpPr>
          <p:spPr>
            <a:xfrm rot="5400000">
              <a:off x="4071934" y="3143248"/>
              <a:ext cx="14287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143636" y="3143248"/>
              <a:ext cx="14287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11"/>
          <p:cNvGrpSpPr>
            <a:grpSpLocks/>
          </p:cNvGrpSpPr>
          <p:nvPr/>
        </p:nvGrpSpPr>
        <p:grpSpPr bwMode="auto">
          <a:xfrm>
            <a:off x="5357813" y="2500313"/>
            <a:ext cx="2071687" cy="1428750"/>
            <a:chOff x="5357818" y="2500306"/>
            <a:chExt cx="2071702" cy="1428760"/>
          </a:xfrm>
        </p:grpSpPr>
        <p:cxnSp>
          <p:nvCxnSpPr>
            <p:cNvPr id="9" name="Straight Connector 8"/>
            <p:cNvCxnSpPr/>
            <p:nvPr/>
          </p:nvCxnSpPr>
          <p:spPr>
            <a:xfrm rot="5400000">
              <a:off x="4643438" y="3214686"/>
              <a:ext cx="142876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15140" y="3214686"/>
              <a:ext cx="142876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1" name="Rounded Rectangle 10"/>
          <p:cNvSpPr/>
          <p:nvPr/>
        </p:nvSpPr>
        <p:spPr>
          <a:xfrm>
            <a:off x="1071563" y="3857625"/>
            <a:ext cx="1857375" cy="928688"/>
          </a:xfrm>
          <a:prstGeom prst="roundRect">
            <a:avLst/>
          </a:prstGeom>
          <a:solidFill>
            <a:srgbClr val="FF0000">
              <a:alpha val="2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428728" y="2143116"/>
            <a:ext cx="6106159"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rgbClr val="FF0000"/>
                </a:solidFill>
                <a:effectLst>
                  <a:outerShdw blurRad="80000" dist="40000" dir="5040000" algn="tl">
                    <a:srgbClr val="000000">
                      <a:alpha val="30000"/>
                    </a:srgbClr>
                  </a:outerShdw>
                </a:effectLst>
                <a:ea typeface="+mn-ea"/>
              </a:rPr>
              <a:t>EFFECTIVE   DIAMETER</a:t>
            </a:r>
          </a:p>
        </p:txBody>
      </p:sp>
      <p:cxnSp>
        <p:nvCxnSpPr>
          <p:cNvPr id="14" name="Straight Arrow Connector 13"/>
          <p:cNvCxnSpPr>
            <a:endCxn id="11" idx="0"/>
          </p:cNvCxnSpPr>
          <p:nvPr/>
        </p:nvCxnSpPr>
        <p:spPr>
          <a:xfrm rot="16200000" flipH="1">
            <a:off x="1285876" y="3143250"/>
            <a:ext cx="1071562" cy="3571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nodeType="afterGroup">
                            <p:stCondLst>
                              <p:cond delay="5000"/>
                            </p:stCondLst>
                            <p:childTnLst>
                              <p:par>
                                <p:cTn id="9" presetID="9" presetClass="exit" presetSubtype="0" fill="hold" nodeType="afterEffect">
                                  <p:stCondLst>
                                    <p:cond delay="2000"/>
                                  </p:stCondLst>
                                  <p:childTnLst>
                                    <p:animEffect transition="out" filter="dissolv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nodeType="afterGroup">
                            <p:stCondLst>
                              <p:cond delay="7500"/>
                            </p:stCondLst>
                            <p:childTnLst>
                              <p:par>
                                <p:cTn id="13" presetID="8" presetClass="entr" presetSubtype="16"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childTnLst>
                          </p:cTn>
                        </p:par>
                        <p:par>
                          <p:cTn id="16" fill="hold" nodeType="afterGroup">
                            <p:stCondLst>
                              <p:cond delay="10500"/>
                            </p:stCondLst>
                            <p:childTnLst>
                              <p:par>
                                <p:cTn id="17" presetID="9" presetClass="exit" presetSubtype="0" fill="hold" nodeType="afterEffect">
                                  <p:stCondLst>
                                    <p:cond delay="1000"/>
                                  </p:stCondLst>
                                  <p:childTnLst>
                                    <p:animEffect transition="out" filter="dissolv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par>
                                <p:cTn id="25" presetID="9"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00063" y="642938"/>
            <a:ext cx="8229600" cy="782637"/>
          </a:xfrm>
        </p:spPr>
        <p:txBody>
          <a:bodyPr/>
          <a:lstStyle/>
          <a:p>
            <a:pPr eaLnBrk="1" hangingPunct="1"/>
            <a:r>
              <a:rPr lang="en-GB">
                <a:latin typeface="Arial" charset="0"/>
              </a:rPr>
              <a:t>MEASURING THE PITCH</a:t>
            </a:r>
            <a:endParaRPr lang="en-US">
              <a:latin typeface="Arial" charset="0"/>
            </a:endParaRP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857375"/>
            <a:ext cx="66929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rot="5400000">
            <a:off x="3429000" y="2571750"/>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643313" y="2571750"/>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618437" y="4500570"/>
            <a:ext cx="199285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2 mm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nodeType="afterGroup">
                            <p:stCondLst>
                              <p:cond delay="500"/>
                            </p:stCondLst>
                            <p:childTnLst>
                              <p:par>
                                <p:cTn id="9" presetID="9"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nodeType="afterGroup">
                            <p:stCondLst>
                              <p:cond delay="1500"/>
                            </p:stCondLst>
                            <p:childTnLst>
                              <p:par>
                                <p:cTn id="13" presetID="8" presetClass="entr" presetSubtype="16"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3" y="642938"/>
            <a:ext cx="8229600" cy="782637"/>
          </a:xfrm>
        </p:spPr>
        <p:txBody>
          <a:bodyPr/>
          <a:lstStyle/>
          <a:p>
            <a:pPr eaLnBrk="1" hangingPunct="1"/>
            <a:r>
              <a:rPr lang="en-GB">
                <a:latin typeface="Arial" charset="0"/>
              </a:rPr>
              <a:t>MEASURING THE PITCH</a:t>
            </a:r>
            <a:endParaRPr lang="en-US">
              <a:latin typeface="Arial" charset="0"/>
            </a:endParaRP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471613"/>
            <a:ext cx="805815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000375" y="5214938"/>
            <a:ext cx="1214438" cy="28575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714375" y="5214938"/>
            <a:ext cx="3500438" cy="28575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000375" y="5572125"/>
            <a:ext cx="1214438" cy="285750"/>
          </a:xfrm>
          <a:prstGeom prst="rect">
            <a:avLst/>
          </a:prstGeom>
          <a:solidFill>
            <a:srgbClr val="FF0000">
              <a:alpha val="2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714375" y="5572125"/>
            <a:ext cx="3500438" cy="285750"/>
          </a:xfrm>
          <a:prstGeom prst="rect">
            <a:avLst/>
          </a:prstGeom>
          <a:solidFill>
            <a:srgbClr val="FF0000">
              <a:alpha val="2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7000875" y="4143375"/>
            <a:ext cx="1071563" cy="142875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4572000" y="4071938"/>
            <a:ext cx="714375" cy="1500187"/>
          </a:xfrm>
          <a:prstGeom prst="rect">
            <a:avLst/>
          </a:prstGeom>
          <a:solidFill>
            <a:srgbClr val="FF0000">
              <a:alpha val="2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xit" presetSubtype="0" fill="hold" grpId="1" nodeType="clickEffect">
                                  <p:stCondLst>
                                    <p:cond delay="0"/>
                                  </p:stCondLst>
                                  <p:childTnLst>
                                    <p:animEffect transition="out" filter="dissolv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animBg="1"/>
      <p:bldP spid="15" grpId="1"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00063" y="717550"/>
            <a:ext cx="8229600" cy="782638"/>
          </a:xfrm>
        </p:spPr>
        <p:txBody>
          <a:bodyPr/>
          <a:lstStyle/>
          <a:p>
            <a:pPr eaLnBrk="1" hangingPunct="1"/>
            <a:r>
              <a:rPr lang="en-GB">
                <a:latin typeface="Arial" charset="0"/>
              </a:rPr>
              <a:t>Measuring the TPI</a:t>
            </a:r>
            <a:endParaRPr lang="en-US">
              <a:latin typeface="Arial" charset="0"/>
            </a:endParaRPr>
          </a:p>
        </p:txBody>
      </p:sp>
      <p:pic>
        <p:nvPicPr>
          <p:cNvPr id="29699" name="Picture 2" descr="http://83.70.181.166/moodlecp/file.php/1/glossary/eng/fixings/threadgaugew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2071688"/>
            <a:ext cx="69770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642938" y="1428750"/>
            <a:ext cx="8072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Place the thread gauge onto the threads so it is flat, no light showing underneath.</a:t>
            </a:r>
            <a:endParaRPr lang="en-US"/>
          </a:p>
        </p:txBody>
      </p:sp>
      <p:sp>
        <p:nvSpPr>
          <p:cNvPr id="5" name="Rectangle 4"/>
          <p:cNvSpPr/>
          <p:nvPr/>
        </p:nvSpPr>
        <p:spPr>
          <a:xfrm>
            <a:off x="3857625" y="4286250"/>
            <a:ext cx="1214438" cy="142875"/>
          </a:xfrm>
          <a:prstGeom prst="rect">
            <a:avLst/>
          </a:prstGeom>
          <a:solidFill>
            <a:srgbClr val="FF0000">
              <a:alpha val="1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00063" y="642938"/>
            <a:ext cx="8229600" cy="782637"/>
          </a:xfrm>
        </p:spPr>
        <p:txBody>
          <a:bodyPr/>
          <a:lstStyle/>
          <a:p>
            <a:pPr eaLnBrk="1" hangingPunct="1"/>
            <a:r>
              <a:rPr lang="en-GB">
                <a:latin typeface="Arial" charset="0"/>
              </a:rPr>
              <a:t>Measuring the TPI</a:t>
            </a:r>
            <a:endParaRPr lang="en-US">
              <a:latin typeface="Arial" charset="0"/>
            </a:endParaRPr>
          </a:p>
        </p:txBody>
      </p:sp>
      <p:pic>
        <p:nvPicPr>
          <p:cNvPr id="30723" name="Picture 4" descr="use-thread-gauge-1_2-800X8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2071688"/>
            <a:ext cx="418941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use-thread-gau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071688"/>
            <a:ext cx="27622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395288" y="642938"/>
            <a:ext cx="8229600" cy="647700"/>
          </a:xfrm>
          <a:noFill/>
        </p:spPr>
        <p:txBody>
          <a:bodyPr/>
          <a:lstStyle/>
          <a:p>
            <a:pPr eaLnBrk="1" hangingPunct="1"/>
            <a:r>
              <a:rPr lang="en-GB">
                <a:latin typeface="Arial" charset="0"/>
              </a:rPr>
              <a:t>SCREW THREADS</a:t>
            </a:r>
            <a:endParaRPr lang="en-US">
              <a:latin typeface="Arial" charset="0"/>
            </a:endParaRPr>
          </a:p>
        </p:txBody>
      </p:sp>
      <p:sp>
        <p:nvSpPr>
          <p:cNvPr id="4099" name="Rectangle 6"/>
          <p:cNvSpPr>
            <a:spLocks noGrp="1" noChangeArrowheads="1"/>
          </p:cNvSpPr>
          <p:nvPr>
            <p:ph type="body" idx="1"/>
          </p:nvPr>
        </p:nvSpPr>
        <p:spPr>
          <a:xfrm>
            <a:off x="539750" y="1500188"/>
            <a:ext cx="8229600" cy="865187"/>
          </a:xfrm>
        </p:spPr>
        <p:txBody>
          <a:bodyPr/>
          <a:lstStyle/>
          <a:p>
            <a:pPr marL="0" eaLnBrk="1" hangingPunct="1">
              <a:buFontTx/>
              <a:buNone/>
            </a:pPr>
            <a:r>
              <a:rPr lang="en-GB" sz="2400">
                <a:latin typeface="Times New Roman" charset="0"/>
              </a:rPr>
              <a:t>There are several standards (British Standards) of thread available, on site you will usually see only three of these in use.</a:t>
            </a:r>
            <a:endParaRPr lang="en-GB" sz="1800">
              <a:solidFill>
                <a:srgbClr val="FF3300"/>
              </a:solidFill>
              <a:latin typeface="Times New Roman" charset="0"/>
            </a:endParaRPr>
          </a:p>
        </p:txBody>
      </p:sp>
      <p:sp>
        <p:nvSpPr>
          <p:cNvPr id="4" name="Rectangle 3"/>
          <p:cNvSpPr/>
          <p:nvPr/>
        </p:nvSpPr>
        <p:spPr>
          <a:xfrm>
            <a:off x="2025855" y="2714620"/>
            <a:ext cx="5097870"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800" b="1" dirty="0">
                <a:ea typeface="+mn-ea"/>
              </a:rPr>
              <a:t>Unified Thread Form BS1580</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endParaRPr>
          </a:p>
        </p:txBody>
      </p:sp>
      <p:sp>
        <p:nvSpPr>
          <p:cNvPr id="6" name="Rectangle 5"/>
          <p:cNvSpPr/>
          <p:nvPr/>
        </p:nvSpPr>
        <p:spPr>
          <a:xfrm>
            <a:off x="1858339" y="3763036"/>
            <a:ext cx="5432898"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800" b="1" dirty="0">
                <a:ea typeface="+mn-ea"/>
              </a:rPr>
              <a:t>Whitworth Thread Form BS 84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endParaRPr>
          </a:p>
        </p:txBody>
      </p:sp>
      <p:sp>
        <p:nvSpPr>
          <p:cNvPr id="7" name="Rectangle 6"/>
          <p:cNvSpPr/>
          <p:nvPr/>
        </p:nvSpPr>
        <p:spPr>
          <a:xfrm>
            <a:off x="2055516" y="4929198"/>
            <a:ext cx="5038559"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800" b="1" dirty="0">
                <a:ea typeface="+mn-ea"/>
              </a:rPr>
              <a:t>Metric Thread Form BS 3643</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endParaRPr>
          </a:p>
        </p:txBody>
      </p:sp>
      <p:sp>
        <p:nvSpPr>
          <p:cNvPr id="8" name="Rectangle 7"/>
          <p:cNvSpPr/>
          <p:nvPr/>
        </p:nvSpPr>
        <p:spPr>
          <a:xfrm>
            <a:off x="3410662" y="4143380"/>
            <a:ext cx="2481770"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a:ln w="0"/>
                <a:solidFill>
                  <a:srgbClr val="FF0000"/>
                </a:solidFill>
                <a:effectLst>
                  <a:reflection blurRad="12700" stA="50000" endPos="50000" dist="5000" dir="5400000" sy="-100000" rotWithShape="0"/>
                </a:effectLst>
                <a:ea typeface="+mn-ea"/>
              </a:rPr>
              <a:t>angle = 55º </a:t>
            </a:r>
          </a:p>
        </p:txBody>
      </p:sp>
      <p:sp>
        <p:nvSpPr>
          <p:cNvPr id="9" name="Rectangle 8"/>
          <p:cNvSpPr/>
          <p:nvPr/>
        </p:nvSpPr>
        <p:spPr>
          <a:xfrm>
            <a:off x="3410663" y="3071810"/>
            <a:ext cx="2481770"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a:ln w="0"/>
                <a:solidFill>
                  <a:srgbClr val="FF0000"/>
                </a:solidFill>
                <a:effectLst>
                  <a:reflection blurRad="12700" stA="50000" endPos="50000" dist="5000" dir="5400000" sy="-100000" rotWithShape="0"/>
                </a:effectLst>
                <a:ea typeface="+mn-ea"/>
              </a:rPr>
              <a:t>angle = 60º </a:t>
            </a:r>
          </a:p>
        </p:txBody>
      </p:sp>
      <p:sp>
        <p:nvSpPr>
          <p:cNvPr id="10" name="Rectangle 9"/>
          <p:cNvSpPr/>
          <p:nvPr/>
        </p:nvSpPr>
        <p:spPr>
          <a:xfrm>
            <a:off x="3410662" y="5263234"/>
            <a:ext cx="2481770"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a:ln w="0"/>
                <a:solidFill>
                  <a:srgbClr val="FF0000"/>
                </a:solidFill>
                <a:effectLst>
                  <a:reflection blurRad="12700" stA="50000" endPos="50000" dist="5000" dir="5400000" sy="-100000" rotWithShape="0"/>
                </a:effectLst>
                <a:ea typeface="+mn-ea"/>
              </a:rPr>
              <a:t>angle = 60º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9" presetClass="entr" presetSubtype="0"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nodeType="afterGroup">
                            <p:stCondLst>
                              <p:cond delay="2500"/>
                            </p:stCondLst>
                            <p:childTnLst>
                              <p:par>
                                <p:cTn id="13" presetID="9" presetClass="entr" presetSubtype="0" fill="hold"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nodeType="afterGroup">
                            <p:stCondLst>
                              <p:cond delay="4500"/>
                            </p:stCondLst>
                            <p:childTnLst>
                              <p:par>
                                <p:cTn id="17" presetID="4" presetClass="entr" presetSubtype="16" fill="hold" nodeType="afterEffect">
                                  <p:stCondLst>
                                    <p:cond delay="300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par>
                          <p:cTn id="20" fill="hold" nodeType="afterGroup">
                            <p:stCondLst>
                              <p:cond delay="8000"/>
                            </p:stCondLst>
                            <p:childTnLst>
                              <p:par>
                                <p:cTn id="21" presetID="4" presetClass="entr" presetSubtype="16" fill="hold" nodeType="afterEffect">
                                  <p:stCondLst>
                                    <p:cond delay="300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par>
                          <p:cTn id="24" fill="hold" nodeType="afterGroup">
                            <p:stCondLst>
                              <p:cond delay="11500"/>
                            </p:stCondLst>
                            <p:childTnLst>
                              <p:par>
                                <p:cTn id="25" presetID="4" presetClass="entr" presetSubtype="16" fill="hold" nodeType="afterEffect">
                                  <p:stCondLst>
                                    <p:cond delay="300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2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5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00063" y="642938"/>
            <a:ext cx="8229600" cy="782637"/>
          </a:xfrm>
        </p:spPr>
        <p:txBody>
          <a:bodyPr/>
          <a:lstStyle/>
          <a:p>
            <a:pPr eaLnBrk="1" hangingPunct="1"/>
            <a:r>
              <a:rPr lang="en-GB">
                <a:latin typeface="Arial" charset="0"/>
              </a:rPr>
              <a:t>Refer the TPI to a thread chart</a:t>
            </a:r>
            <a:endParaRPr lang="en-US">
              <a:latin typeface="Arial" charset="0"/>
            </a:endParaRPr>
          </a:p>
        </p:txBody>
      </p:sp>
      <p:graphicFrame>
        <p:nvGraphicFramePr>
          <p:cNvPr id="5" name="Table 4"/>
          <p:cNvGraphicFramePr>
            <a:graphicFrameLocks noGrp="1"/>
          </p:cNvGraphicFramePr>
          <p:nvPr/>
        </p:nvGraphicFramePr>
        <p:xfrm>
          <a:off x="2452688" y="1966913"/>
          <a:ext cx="4691062" cy="3962400"/>
        </p:xfrm>
        <a:graphic>
          <a:graphicData uri="http://schemas.openxmlformats.org/drawingml/2006/table">
            <a:tbl>
              <a:tblPr/>
              <a:tblGrid>
                <a:gridCol w="938212"/>
                <a:gridCol w="938213"/>
                <a:gridCol w="938212"/>
                <a:gridCol w="938213"/>
                <a:gridCol w="938212"/>
              </a:tblGrid>
              <a:tr h="196850">
                <a:tc rowSpan="2">
                  <a:txBody>
                    <a:bodyPr/>
                    <a:lstStyle/>
                    <a:p>
                      <a:pPr marL="0" marR="0" lvl="0" indent="0" algn="ctr" defTabSz="914400" rtl="0" eaLnBrk="1" fontAlgn="base" latinLnBrk="0" hangingPunct="1">
                        <a:lnSpc>
                          <a:spcPts val="1125"/>
                        </a:lnSpc>
                        <a:spcBef>
                          <a:spcPct val="0"/>
                        </a:spcBef>
                        <a:spcAft>
                          <a:spcPts val="1125"/>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Diameter </a:t>
                      </a:r>
                    </a:p>
                    <a:p>
                      <a:pPr marL="0" marR="0" lvl="0" indent="0" algn="ctr" defTabSz="914400" rtl="0" eaLnBrk="1" fontAlgn="base" latinLnBrk="0" hangingPunct="1">
                        <a:lnSpc>
                          <a:spcPts val="1125"/>
                        </a:lnSpc>
                        <a:spcBef>
                          <a:spcPct val="0"/>
                        </a:spcBef>
                        <a:spcAft>
                          <a:spcPts val="1125"/>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(Inches)</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p>
                      <a:pPr marL="0" marR="0" lvl="0" indent="0" algn="ctr" defTabSz="914400" rtl="0" eaLnBrk="1" fontAlgn="base" latinLnBrk="0" hangingPunct="1">
                        <a:lnSpc>
                          <a:spcPts val="1125"/>
                        </a:lnSpc>
                        <a:spcBef>
                          <a:spcPct val="0"/>
                        </a:spcBef>
                        <a:spcAft>
                          <a:spcPts val="1125"/>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 </a:t>
                      </a:r>
                      <a:endParaRPr kumimoji="0" lang="en-US" sz="1100" b="0" i="0" u="none" strike="noStrike" cap="none" normalizeH="0" baseline="0">
                        <a:ln>
                          <a:noFill/>
                        </a:ln>
                        <a:solidFill>
                          <a:schemeClr val="tx1"/>
                        </a:solidFill>
                        <a:effectLst/>
                        <a:latin typeface="Calibri" charset="0"/>
                        <a:ea typeface="ＭＳ Ｐゴシック" charset="0"/>
                        <a:cs typeface="Calibri" charset="0"/>
                      </a:endParaRPr>
                    </a:p>
                  </a:txBody>
                  <a:tcPr marL="9525" marR="9525" marT="9525" marB="9525" anchor="ctr" horzOverflow="overflow">
                    <a:lnL>
                      <a:noFill/>
                    </a:lnL>
                    <a:lnR>
                      <a:noFill/>
                    </a:lnR>
                    <a:lnT>
                      <a:noFill/>
                    </a:lnT>
                    <a:lnB>
                      <a:noFill/>
                    </a:lnB>
                    <a:lnTlToBr>
                      <a:noFill/>
                    </a:lnTlToBr>
                    <a:lnBlToTr>
                      <a:noFill/>
                    </a:lnBlToTr>
                    <a:noFill/>
                  </a:tcPr>
                </a:tc>
                <a:tc gridSpan="4">
                  <a:txBody>
                    <a:bodyPr/>
                    <a:lstStyle/>
                    <a:p>
                      <a:pPr marL="0" marR="0" lvl="0" indent="0" algn="ctr" defTabSz="914400" rtl="0" eaLnBrk="1" fontAlgn="base" latinLnBrk="0" hangingPunct="1">
                        <a:lnSpc>
                          <a:spcPts val="1125"/>
                        </a:lnSpc>
                        <a:spcBef>
                          <a:spcPct val="0"/>
                        </a:spcBef>
                        <a:spcAft>
                          <a:spcPts val="1125"/>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Threads Per Inch (TPI)</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690563">
                <a:tc vMerge="1">
                  <a:txBody>
                    <a:bodyPr/>
                    <a:lstStyle/>
                    <a:p>
                      <a:endParaRPr lang="en-US"/>
                    </a:p>
                  </a:txBody>
                  <a:tcPr/>
                </a:tc>
                <a:tc>
                  <a:txBody>
                    <a:bodyPr/>
                    <a:lstStyle/>
                    <a:p>
                      <a:pPr marL="0" marR="0" lvl="0" indent="0" algn="ctr" defTabSz="914400" rtl="0" eaLnBrk="1" fontAlgn="base" latinLnBrk="0" hangingPunct="1">
                        <a:lnSpc>
                          <a:spcPts val="1125"/>
                        </a:lnSpc>
                        <a:spcBef>
                          <a:spcPct val="0"/>
                        </a:spcBef>
                        <a:spcAft>
                          <a:spcPts val="1125"/>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BSW</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ts val="1125"/>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UNC</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ts val="1125"/>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UNF</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ts val="1125"/>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BSF</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261938">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40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40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libri" charset="0"/>
                        <a:ea typeface="ＭＳ Ｐゴシック"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libri" charset="0"/>
                        <a:ea typeface="ＭＳ Ｐゴシック"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261938">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5/32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32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32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libri" charset="0"/>
                        <a:ea typeface="ＭＳ Ｐゴシック"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Calibri" charset="0"/>
                        <a:ea typeface="ＭＳ Ｐゴシック"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3/16</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32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32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26</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5/16</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3/8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16</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16</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7/16</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13</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20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16</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5/8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11</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11</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3/4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16</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7/8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9</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9</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11</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1-1/8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7</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7</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9</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1-1/4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7</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7</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9</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r h="196850">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6</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6</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125"/>
                        </a:lnSpc>
                        <a:spcBef>
                          <a:spcPct val="0"/>
                        </a:spcBef>
                        <a:spcAft>
                          <a:spcPct val="0"/>
                        </a:spcAft>
                        <a:buClrTx/>
                        <a:buSzTx/>
                        <a:buFontTx/>
                        <a:buNone/>
                        <a:tabLst/>
                      </a:pPr>
                      <a:r>
                        <a:rPr kumimoji="0" lang="en-US" sz="800" b="0" i="0" u="none" strike="noStrike" cap="none" normalizeH="0" baseline="0">
                          <a:ln>
                            <a:noFill/>
                          </a:ln>
                          <a:solidFill>
                            <a:srgbClr val="455C74"/>
                          </a:solidFill>
                          <a:effectLst/>
                          <a:latin typeface="Verdana" charset="0"/>
                          <a:ea typeface="ＭＳ Ｐゴシック" charset="0"/>
                          <a:cs typeface="Times New Roman" charset="0"/>
                        </a:rPr>
                        <a:t>8</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9525" marR="9525" marT="9525" marB="9525"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1510" y="2928934"/>
            <a:ext cx="6596549" cy="2585323"/>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marL="914400" indent="-914400" algn="ctr">
              <a:defRPr/>
            </a:pPr>
            <a:r>
              <a:rPr lang="en-GB" sz="5400" b="1" dirty="0">
                <a:ln w="11430"/>
                <a:solidFill>
                  <a:srgbClr val="FF0000"/>
                </a:solidFill>
                <a:effectLst>
                  <a:outerShdw blurRad="80000" dist="40000" dir="5040000" algn="tl">
                    <a:srgbClr val="000000">
                      <a:alpha val="30000"/>
                    </a:srgbClr>
                  </a:outerShdw>
                </a:effectLst>
                <a:ea typeface="+mn-ea"/>
              </a:rPr>
              <a:t>MEASURE THE </a:t>
            </a:r>
          </a:p>
          <a:p>
            <a:pPr marL="914400" indent="-914400" algn="ctr">
              <a:defRPr/>
            </a:pPr>
            <a:r>
              <a:rPr lang="en-GB" sz="5400" b="1" dirty="0">
                <a:ln w="11430"/>
                <a:solidFill>
                  <a:srgbClr val="FF0000"/>
                </a:solidFill>
                <a:effectLst>
                  <a:outerShdw blurRad="80000" dist="40000" dir="5040000" algn="tl">
                    <a:srgbClr val="000000">
                      <a:alpha val="30000"/>
                    </a:srgbClr>
                  </a:outerShdw>
                </a:effectLst>
                <a:ea typeface="+mn-ea"/>
              </a:rPr>
              <a:t>DIAMETER – </a:t>
            </a:r>
          </a:p>
          <a:p>
            <a:pPr marL="914400" indent="-914400" algn="ctr">
              <a:defRPr/>
            </a:pPr>
            <a:r>
              <a:rPr lang="en-GB" sz="5400" b="1" dirty="0">
                <a:ln w="11430"/>
                <a:solidFill>
                  <a:srgbClr val="FF0000"/>
                </a:solidFill>
                <a:effectLst>
                  <a:outerShdw blurRad="80000" dist="40000" dir="5040000" algn="tl">
                    <a:srgbClr val="000000">
                      <a:alpha val="30000"/>
                    </a:srgbClr>
                  </a:outerShdw>
                </a:effectLst>
                <a:ea typeface="+mn-ea"/>
              </a:rPr>
              <a:t>To next full size up!</a:t>
            </a:r>
            <a:endParaRPr lang="en-US" sz="5400" b="1" dirty="0">
              <a:ln w="11430"/>
              <a:solidFill>
                <a:srgbClr val="FF0000"/>
              </a:solidFill>
              <a:effectLst>
                <a:outerShdw blurRad="80000" dist="40000" dir="5040000" algn="tl">
                  <a:srgbClr val="000000">
                    <a:alpha val="30000"/>
                  </a:srgbClr>
                </a:outerShdw>
              </a:effectLst>
              <a:ea typeface="+mn-ea"/>
            </a:endParaRPr>
          </a:p>
        </p:txBody>
      </p:sp>
      <p:sp>
        <p:nvSpPr>
          <p:cNvPr id="32771" name="Title 1"/>
          <p:cNvSpPr>
            <a:spLocks noGrp="1"/>
          </p:cNvSpPr>
          <p:nvPr>
            <p:ph type="title"/>
          </p:nvPr>
        </p:nvSpPr>
        <p:spPr>
          <a:xfrm>
            <a:off x="500063" y="788988"/>
            <a:ext cx="8229600" cy="782637"/>
          </a:xfrm>
        </p:spPr>
        <p:txBody>
          <a:bodyPr/>
          <a:lstStyle/>
          <a:p>
            <a:pPr eaLnBrk="1" hangingPunct="1"/>
            <a:r>
              <a:rPr lang="en-GB">
                <a:latin typeface="Arial" charset="0"/>
              </a:rPr>
              <a:t>THREE STEPS TO THREAD IDENTIFICATION</a:t>
            </a:r>
            <a:endParaRPr lang="en-US">
              <a:latin typeface="Arial" charset="0"/>
            </a:endParaRPr>
          </a:p>
        </p:txBody>
      </p:sp>
      <p:sp>
        <p:nvSpPr>
          <p:cNvPr id="6" name="Title 1"/>
          <p:cNvSpPr txBox="1">
            <a:spLocks/>
          </p:cNvSpPr>
          <p:nvPr/>
        </p:nvSpPr>
        <p:spPr bwMode="auto">
          <a:xfrm>
            <a:off x="500063" y="788988"/>
            <a:ext cx="8229600" cy="782637"/>
          </a:xfrm>
          <a:prstGeom prst="rect">
            <a:avLst/>
          </a:prstGeom>
          <a:noFill/>
          <a:ln w="9525">
            <a:noFill/>
            <a:miter lim="800000"/>
            <a:headEnd/>
            <a:tailEnd/>
          </a:ln>
        </p:spPr>
        <p:txBody>
          <a:bodyPr anchor="ctr"/>
          <a:lstStyle/>
          <a:p>
            <a:pPr algn="ctr">
              <a:defRPr/>
            </a:pPr>
            <a:r>
              <a:rPr lang="en-GB" sz="3600" kern="0">
                <a:solidFill>
                  <a:srgbClr val="0066FF"/>
                </a:solidFill>
                <a:latin typeface="+mj-lt"/>
                <a:ea typeface="+mj-ea"/>
                <a:cs typeface="+mj-cs"/>
              </a:rPr>
              <a:t>THREE STEPS TO THREAD IDENTIFICATION</a:t>
            </a:r>
            <a:endParaRPr lang="en-US" sz="3600" kern="0" dirty="0">
              <a:solidFill>
                <a:srgbClr val="0066FF"/>
              </a:solidFill>
              <a:latin typeface="+mj-lt"/>
              <a:ea typeface="+mj-ea"/>
              <a:cs typeface="+mj-cs"/>
            </a:endParaRPr>
          </a:p>
        </p:txBody>
      </p:sp>
      <p:sp>
        <p:nvSpPr>
          <p:cNvPr id="7" name="Title 1"/>
          <p:cNvSpPr txBox="1">
            <a:spLocks/>
          </p:cNvSpPr>
          <p:nvPr/>
        </p:nvSpPr>
        <p:spPr bwMode="auto">
          <a:xfrm>
            <a:off x="500063" y="2003425"/>
            <a:ext cx="8229600" cy="782638"/>
          </a:xfrm>
          <a:prstGeom prst="rect">
            <a:avLst/>
          </a:prstGeom>
          <a:noFill/>
          <a:ln w="9525">
            <a:noFill/>
            <a:miter lim="800000"/>
            <a:headEnd/>
            <a:tailEnd/>
          </a:ln>
        </p:spPr>
        <p:txBody>
          <a:bodyPr anchor="ctr"/>
          <a:lstStyle/>
          <a:p>
            <a:pPr algn="ctr">
              <a:defRPr/>
            </a:pPr>
            <a:r>
              <a:rPr lang="en-GB" sz="3600" kern="0" dirty="0">
                <a:solidFill>
                  <a:srgbClr val="0066FF"/>
                </a:solidFill>
                <a:latin typeface="+mj-lt"/>
                <a:ea typeface="+mj-ea"/>
                <a:cs typeface="+mj-cs"/>
              </a:rPr>
              <a:t>STEP 02</a:t>
            </a:r>
            <a:endParaRPr lang="en-US" sz="3600" kern="0" dirty="0">
              <a:solidFill>
                <a:srgbClr val="0066FF"/>
              </a:solidFill>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00063" y="642938"/>
            <a:ext cx="8229600" cy="782637"/>
          </a:xfrm>
        </p:spPr>
        <p:txBody>
          <a:bodyPr/>
          <a:lstStyle/>
          <a:p>
            <a:pPr eaLnBrk="1" hangingPunct="1"/>
            <a:r>
              <a:rPr lang="en-GB">
                <a:latin typeface="Arial" charset="0"/>
              </a:rPr>
              <a:t>Measure the diameter</a:t>
            </a:r>
            <a:endParaRPr lang="en-US">
              <a:latin typeface="Arial" charset="0"/>
            </a:endParaRPr>
          </a:p>
        </p:txBody>
      </p:sp>
      <p:pic>
        <p:nvPicPr>
          <p:cNvPr id="33795" name="Picture 6" descr="http://www.technologystudent.com/images3/microm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500313"/>
            <a:ext cx="7537450"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3"/>
          <p:cNvSpPr txBox="1">
            <a:spLocks noChangeArrowheads="1"/>
          </p:cNvSpPr>
          <p:nvPr/>
        </p:nvSpPr>
        <p:spPr bwMode="auto">
          <a:xfrm>
            <a:off x="642938" y="1428750"/>
            <a:ext cx="8072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Use a micrometer........</a:t>
            </a: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00063" y="642938"/>
            <a:ext cx="8229600" cy="782637"/>
          </a:xfrm>
        </p:spPr>
        <p:txBody>
          <a:bodyPr/>
          <a:lstStyle/>
          <a:p>
            <a:pPr eaLnBrk="1" hangingPunct="1"/>
            <a:r>
              <a:rPr lang="en-GB">
                <a:latin typeface="Arial" charset="0"/>
              </a:rPr>
              <a:t>Measure the diameter</a:t>
            </a:r>
            <a:endParaRPr lang="en-US">
              <a:latin typeface="Arial" charset="0"/>
            </a:endParaRPr>
          </a:p>
        </p:txBody>
      </p:sp>
      <p:pic>
        <p:nvPicPr>
          <p:cNvPr id="34819" name="Picture 8" descr="http://www.technologystudent.com/images3/verni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286000"/>
            <a:ext cx="857408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4"/>
          <p:cNvSpPr txBox="1">
            <a:spLocks noChangeArrowheads="1"/>
          </p:cNvSpPr>
          <p:nvPr/>
        </p:nvSpPr>
        <p:spPr bwMode="auto">
          <a:xfrm>
            <a:off x="642938" y="1428750"/>
            <a:ext cx="8072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Or use a vernier, so long as you understand how to read the measurement and you select the correct micrometer or vernier scale – mm / inches!</a:t>
            </a: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6"/>
          <p:cNvSpPr txBox="1">
            <a:spLocks noChangeArrowheads="1"/>
          </p:cNvSpPr>
          <p:nvPr/>
        </p:nvSpPr>
        <p:spPr bwMode="auto">
          <a:xfrm>
            <a:off x="714375" y="1714500"/>
            <a:ext cx="78581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General</a:t>
            </a:r>
          </a:p>
          <a:p>
            <a:pPr eaLnBrk="1" hangingPunct="1"/>
            <a:r>
              <a:rPr lang="en-US"/>
              <a:t>There are several different locations on a fastener where one can measure the diameter.</a:t>
            </a:r>
          </a:p>
          <a:p>
            <a:pPr eaLnBrk="1" hangingPunct="1"/>
            <a:r>
              <a:rPr lang="en-US"/>
              <a:t>The most commonly used diameters are:</a:t>
            </a:r>
          </a:p>
          <a:p>
            <a:pPr eaLnBrk="1" hangingPunct="1"/>
            <a:r>
              <a:rPr lang="en-US" b="1"/>
              <a:t>Thread Diameter</a:t>
            </a:r>
            <a:r>
              <a:rPr lang="en-US"/>
              <a:t> (T). Also called major diameter. </a:t>
            </a:r>
          </a:p>
          <a:p>
            <a:pPr eaLnBrk="1" hangingPunct="1"/>
            <a:r>
              <a:rPr lang="en-US" b="1"/>
              <a:t>Shank Diameter</a:t>
            </a:r>
            <a:r>
              <a:rPr lang="en-US"/>
              <a:t> (S). Also called the grip length.</a:t>
            </a:r>
          </a:p>
          <a:p>
            <a:pPr eaLnBrk="1" hangingPunct="1"/>
            <a:r>
              <a:rPr lang="en-US" b="1"/>
              <a:t>Root Diameter</a:t>
            </a:r>
            <a:r>
              <a:rPr lang="en-US"/>
              <a:t> (R). Also called minor diameter. </a:t>
            </a:r>
          </a:p>
          <a:p>
            <a:pPr eaLnBrk="1" hangingPunct="1"/>
            <a:endParaRPr lang="en-US"/>
          </a:p>
        </p:txBody>
      </p:sp>
      <p:sp>
        <p:nvSpPr>
          <p:cNvPr id="35843" name="Title 1"/>
          <p:cNvSpPr>
            <a:spLocks noGrp="1"/>
          </p:cNvSpPr>
          <p:nvPr>
            <p:ph type="title"/>
          </p:nvPr>
        </p:nvSpPr>
        <p:spPr>
          <a:xfrm>
            <a:off x="500063" y="642938"/>
            <a:ext cx="8229600" cy="782637"/>
          </a:xfrm>
        </p:spPr>
        <p:txBody>
          <a:bodyPr/>
          <a:lstStyle/>
          <a:p>
            <a:pPr eaLnBrk="1" hangingPunct="1"/>
            <a:r>
              <a:rPr lang="en-GB">
                <a:latin typeface="Arial" charset="0"/>
              </a:rPr>
              <a:t>Measure the diameter</a:t>
            </a:r>
            <a:endParaRPr lang="en-US">
              <a:latin typeface="Arial" charset="0"/>
            </a:endParaRPr>
          </a:p>
        </p:txBody>
      </p:sp>
      <p:pic>
        <p:nvPicPr>
          <p:cNvPr id="35844" name="Picture 8" descr="http://www.boltdepot.com/Images/charts/diameter-hex-bo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4143375"/>
            <a:ext cx="41417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www.dssales.net/images/metric_bolt_sizes_threa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75" y="654050"/>
            <a:ext cx="5097463"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8779" y="3357562"/>
            <a:ext cx="7301999" cy="175432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marL="914400" indent="-914400" algn="ctr">
              <a:defRPr/>
            </a:pPr>
            <a:r>
              <a:rPr lang="en-GB" sz="5400" b="1" dirty="0">
                <a:ln w="11430"/>
                <a:solidFill>
                  <a:srgbClr val="FF0000"/>
                </a:solidFill>
                <a:effectLst>
                  <a:outerShdw blurRad="80000" dist="40000" dir="5040000" algn="tl">
                    <a:srgbClr val="000000">
                      <a:alpha val="30000"/>
                    </a:srgbClr>
                  </a:outerShdw>
                </a:effectLst>
                <a:ea typeface="+mn-ea"/>
              </a:rPr>
              <a:t>NOTE   ANY</a:t>
            </a:r>
          </a:p>
          <a:p>
            <a:pPr marL="914400" indent="-914400" algn="ctr">
              <a:defRPr/>
            </a:pPr>
            <a:r>
              <a:rPr lang="en-GB" sz="5400" b="1" dirty="0">
                <a:ln w="11430"/>
                <a:solidFill>
                  <a:srgbClr val="FF0000"/>
                </a:solidFill>
                <a:effectLst>
                  <a:outerShdw blurRad="80000" dist="40000" dir="5040000" algn="tl">
                    <a:srgbClr val="000000">
                      <a:alpha val="30000"/>
                    </a:srgbClr>
                  </a:outerShdw>
                </a:effectLst>
                <a:ea typeface="+mn-ea"/>
              </a:rPr>
              <a:t>IDENTIFYING MARKS</a:t>
            </a:r>
            <a:endParaRPr lang="en-US" sz="5400" b="1" dirty="0">
              <a:ln w="11430"/>
              <a:solidFill>
                <a:srgbClr val="FF0000"/>
              </a:solidFill>
              <a:effectLst>
                <a:outerShdw blurRad="80000" dist="40000" dir="5040000" algn="tl">
                  <a:srgbClr val="000000">
                    <a:alpha val="30000"/>
                  </a:srgbClr>
                </a:outerShdw>
              </a:effectLst>
              <a:ea typeface="+mn-ea"/>
            </a:endParaRPr>
          </a:p>
        </p:txBody>
      </p:sp>
      <p:sp>
        <p:nvSpPr>
          <p:cNvPr id="37891" name="Title 1"/>
          <p:cNvSpPr>
            <a:spLocks noGrp="1"/>
          </p:cNvSpPr>
          <p:nvPr>
            <p:ph type="title"/>
          </p:nvPr>
        </p:nvSpPr>
        <p:spPr>
          <a:xfrm>
            <a:off x="500063" y="788988"/>
            <a:ext cx="8229600" cy="782637"/>
          </a:xfrm>
        </p:spPr>
        <p:txBody>
          <a:bodyPr/>
          <a:lstStyle/>
          <a:p>
            <a:pPr eaLnBrk="1" hangingPunct="1"/>
            <a:r>
              <a:rPr lang="en-GB">
                <a:latin typeface="Arial" charset="0"/>
              </a:rPr>
              <a:t>THREE STEPS TO THREAD IDENTIFICATION</a:t>
            </a:r>
            <a:endParaRPr lang="en-US">
              <a:latin typeface="Arial" charset="0"/>
            </a:endParaRPr>
          </a:p>
        </p:txBody>
      </p:sp>
      <p:sp>
        <p:nvSpPr>
          <p:cNvPr id="7" name="Title 1"/>
          <p:cNvSpPr txBox="1">
            <a:spLocks/>
          </p:cNvSpPr>
          <p:nvPr/>
        </p:nvSpPr>
        <p:spPr bwMode="auto">
          <a:xfrm>
            <a:off x="500063" y="2003425"/>
            <a:ext cx="8229600" cy="782638"/>
          </a:xfrm>
          <a:prstGeom prst="rect">
            <a:avLst/>
          </a:prstGeom>
          <a:noFill/>
          <a:ln w="9525">
            <a:noFill/>
            <a:miter lim="800000"/>
            <a:headEnd/>
            <a:tailEnd/>
          </a:ln>
        </p:spPr>
        <p:txBody>
          <a:bodyPr anchor="ctr"/>
          <a:lstStyle/>
          <a:p>
            <a:pPr algn="ctr">
              <a:defRPr/>
            </a:pPr>
            <a:r>
              <a:rPr lang="en-GB" sz="3600" kern="0" dirty="0">
                <a:solidFill>
                  <a:srgbClr val="0066FF"/>
                </a:solidFill>
                <a:latin typeface="+mj-lt"/>
                <a:ea typeface="+mj-ea"/>
                <a:cs typeface="+mj-cs"/>
              </a:rPr>
              <a:t>STEP 03</a:t>
            </a:r>
            <a:endParaRPr lang="en-US" sz="3600" kern="0" dirty="0">
              <a:solidFill>
                <a:srgbClr val="0066FF"/>
              </a:solidFill>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00063" y="788988"/>
            <a:ext cx="8229600" cy="782637"/>
          </a:xfrm>
        </p:spPr>
        <p:txBody>
          <a:bodyPr/>
          <a:lstStyle/>
          <a:p>
            <a:pPr eaLnBrk="1" hangingPunct="1"/>
            <a:r>
              <a:rPr lang="en-GB">
                <a:latin typeface="Arial" charset="0"/>
              </a:rPr>
              <a:t>IDENTIFYING MARKS - BOLTS</a:t>
            </a:r>
            <a:endParaRPr lang="en-US">
              <a:latin typeface="Arial" charset="0"/>
            </a:endParaRP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888" y="2000250"/>
            <a:ext cx="19018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643188" y="2714625"/>
            <a:ext cx="714375" cy="714375"/>
          </a:xfrm>
          <a:prstGeom prst="ellipse">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643438" y="2786058"/>
            <a:ext cx="3539752" cy="830997"/>
          </a:xfrm>
          <a:prstGeom prst="rect">
            <a:avLst/>
          </a:prstGeom>
        </p:spPr>
        <p:txBody>
          <a:bodyPr wrap="none">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CIRCULAR RECESSED</a:t>
            </a:r>
          </a:p>
          <a:p>
            <a:pPr algn="ctr">
              <a:defRPr/>
            </a:pPr>
            <a:r>
              <a:rPr lang="en-US" sz="2400" cap="all" dirty="0">
                <a:ln w="0"/>
                <a:solidFill>
                  <a:srgbClr val="FF0000"/>
                </a:solidFill>
                <a:effectLst>
                  <a:reflection blurRad="12700" stA="50000" endPos="50000" dist="5000" dir="5400000" sy="-100000" rotWithShape="0"/>
                </a:effectLst>
                <a:ea typeface="+mn-ea"/>
              </a:rPr>
              <a:t> BOLTS</a:t>
            </a:r>
            <a:endParaRPr lang="en-US" sz="2400" dirty="0">
              <a:ea typeface="+mn-ea"/>
            </a:endParaRPr>
          </a:p>
        </p:txBody>
      </p:sp>
      <p:grpSp>
        <p:nvGrpSpPr>
          <p:cNvPr id="38918" name="Group 16"/>
          <p:cNvGrpSpPr>
            <a:grpSpLocks/>
          </p:cNvGrpSpPr>
          <p:nvPr/>
        </p:nvGrpSpPr>
        <p:grpSpPr bwMode="auto">
          <a:xfrm rot="5400000">
            <a:off x="2928937" y="2357438"/>
            <a:ext cx="142875" cy="285750"/>
            <a:chOff x="5072066" y="4071942"/>
            <a:chExt cx="214314" cy="500066"/>
          </a:xfrm>
        </p:grpSpPr>
        <p:sp>
          <p:nvSpPr>
            <p:cNvPr id="18" name="Oval 17"/>
            <p:cNvSpPr/>
            <p:nvPr/>
          </p:nvSpPr>
          <p:spPr>
            <a:xfrm>
              <a:off x="5069685" y="4085832"/>
              <a:ext cx="214314" cy="2139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072065" y="4213626"/>
              <a:ext cx="214314" cy="2166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069685" y="4371981"/>
              <a:ext cx="214314" cy="2139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1" name="Straight Arrow Connector 20"/>
          <p:cNvCxnSpPr>
            <a:stCxn id="22" idx="1"/>
          </p:cNvCxnSpPr>
          <p:nvPr/>
        </p:nvCxnSpPr>
        <p:spPr>
          <a:xfrm rot="10800000" flipV="1">
            <a:off x="3143250" y="1995488"/>
            <a:ext cx="2251075" cy="5048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94325" y="1857375"/>
            <a:ext cx="2273300" cy="276225"/>
          </a:xfrm>
          <a:prstGeom prst="rect">
            <a:avLst/>
          </a:prstGeom>
        </p:spPr>
        <p:txBody>
          <a:bodyPr wrap="none">
            <a:spAutoFit/>
          </a:bodyPr>
          <a:lstStyle/>
          <a:p>
            <a:pPr algn="ctr">
              <a:defRPr/>
            </a:pPr>
            <a:r>
              <a:rPr lang="en-US" sz="1200" cap="all" dirty="0">
                <a:ln w="0"/>
                <a:solidFill>
                  <a:srgbClr val="FF0000"/>
                </a:solidFill>
                <a:effectLst>
                  <a:outerShdw blurRad="50800" dist="50800" dir="5400000" algn="ctr" rotWithShape="0">
                    <a:schemeClr val="bg1"/>
                  </a:outerShdw>
                  <a:reflection blurRad="12700" stA="50000" endPos="50000" dist="5000" dir="5400000" sy="-100000" rotWithShape="0"/>
                </a:effectLst>
                <a:ea typeface="+mn-ea"/>
              </a:rPr>
              <a:t>Three touching circles</a:t>
            </a:r>
            <a:endParaRPr lang="en-US" sz="1200" dirty="0">
              <a:effectLst>
                <a:outerShdw blurRad="50800" dist="50800" dir="5400000" algn="ctr" rotWithShape="0">
                  <a:schemeClr val="bg1"/>
                </a:outerShdw>
                <a:reflection blurRad="12700" stA="50000" endPos="50000" dist="5000" dir="5400000" sy="-100000" rotWithShape="0"/>
              </a:effectLst>
              <a:ea typeface="+mn-ea"/>
            </a:endParaRPr>
          </a:p>
        </p:txBody>
      </p:sp>
      <p:sp>
        <p:nvSpPr>
          <p:cNvPr id="25" name="Title 1"/>
          <p:cNvSpPr txBox="1">
            <a:spLocks/>
          </p:cNvSpPr>
          <p:nvPr/>
        </p:nvSpPr>
        <p:spPr bwMode="auto">
          <a:xfrm>
            <a:off x="500063" y="5360988"/>
            <a:ext cx="8229600" cy="782637"/>
          </a:xfrm>
          <a:prstGeom prst="rect">
            <a:avLst/>
          </a:prstGeom>
          <a:noFill/>
          <a:ln w="9525">
            <a:noFill/>
            <a:miter lim="800000"/>
            <a:headEnd/>
            <a:tailEnd/>
          </a:ln>
        </p:spPr>
        <p:txBody>
          <a:bodyPr anchor="ctr"/>
          <a:lstStyle/>
          <a:p>
            <a:pPr algn="ctr">
              <a:defRPr/>
            </a:pPr>
            <a:r>
              <a:rPr lang="en-GB" kern="0" dirty="0">
                <a:solidFill>
                  <a:srgbClr val="0066FF"/>
                </a:solidFill>
                <a:latin typeface="+mj-lt"/>
                <a:ea typeface="+mj-ea"/>
                <a:cs typeface="+mj-cs"/>
              </a:rPr>
              <a:t>IMPERIAL / UNIFIED THREAD</a:t>
            </a:r>
            <a:endParaRPr lang="en-US" kern="0" dirty="0">
              <a:solidFill>
                <a:srgbClr val="0066FF"/>
              </a:solidFill>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1"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par>
                                <p:cTn id="21" presetID="9" presetClass="entr"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heckerboard(across)">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2" grpId="0"/>
      <p:bldP spid="22" grpId="1"/>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2114550"/>
            <a:ext cx="18192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p:cNvSpPr>
            <a:spLocks noGrp="1"/>
          </p:cNvSpPr>
          <p:nvPr>
            <p:ph type="title"/>
          </p:nvPr>
        </p:nvSpPr>
        <p:spPr>
          <a:xfrm>
            <a:off x="500063" y="788988"/>
            <a:ext cx="8229600" cy="782637"/>
          </a:xfrm>
        </p:spPr>
        <p:txBody>
          <a:bodyPr/>
          <a:lstStyle/>
          <a:p>
            <a:pPr eaLnBrk="1" hangingPunct="1"/>
            <a:r>
              <a:rPr lang="en-GB">
                <a:latin typeface="Arial" charset="0"/>
              </a:rPr>
              <a:t>IDENTIFYING MARKS - NUTS</a:t>
            </a:r>
            <a:endParaRPr lang="en-US">
              <a:latin typeface="Arial" charset="0"/>
            </a:endParaRPr>
          </a:p>
        </p:txBody>
      </p:sp>
      <p:sp>
        <p:nvSpPr>
          <p:cNvPr id="8" name="Oval 7"/>
          <p:cNvSpPr/>
          <p:nvPr/>
        </p:nvSpPr>
        <p:spPr>
          <a:xfrm>
            <a:off x="2643188" y="2714625"/>
            <a:ext cx="714375" cy="714375"/>
          </a:xfrm>
          <a:prstGeom prst="ellipse">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911109" y="2786058"/>
            <a:ext cx="3004412" cy="830997"/>
          </a:xfrm>
          <a:prstGeom prst="rect">
            <a:avLst/>
          </a:prstGeom>
        </p:spPr>
        <p:txBody>
          <a:bodyPr wrap="none">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FLAT HEAD BOLTS </a:t>
            </a:r>
          </a:p>
          <a:p>
            <a:pPr algn="ctr">
              <a:defRPr/>
            </a:pPr>
            <a:r>
              <a:rPr lang="en-US" sz="2400" cap="all" dirty="0">
                <a:ln w="0"/>
                <a:solidFill>
                  <a:srgbClr val="FF0000"/>
                </a:solidFill>
                <a:effectLst>
                  <a:reflection blurRad="12700" stA="50000" endPos="50000" dist="5000" dir="5400000" sy="-100000" rotWithShape="0"/>
                </a:effectLst>
                <a:ea typeface="+mn-ea"/>
              </a:rPr>
              <a:t>– NO RECESS</a:t>
            </a:r>
            <a:endParaRPr lang="en-US" sz="2400" dirty="0">
              <a:ea typeface="+mn-ea"/>
            </a:endParaRPr>
          </a:p>
        </p:txBody>
      </p:sp>
      <p:pic>
        <p:nvPicPr>
          <p:cNvPr id="399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3562350"/>
            <a:ext cx="3349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stCxn id="14" idx="1"/>
            <a:endCxn id="75780" idx="3"/>
          </p:cNvCxnSpPr>
          <p:nvPr/>
        </p:nvCxnSpPr>
        <p:spPr>
          <a:xfrm rot="10800000">
            <a:off x="3192463" y="3675063"/>
            <a:ext cx="2405062" cy="6746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97525" y="4027488"/>
            <a:ext cx="1631950" cy="646112"/>
          </a:xfrm>
          <a:prstGeom prst="rect">
            <a:avLst/>
          </a:prstGeom>
        </p:spPr>
        <p:txBody>
          <a:bodyPr wrap="none">
            <a:spAutoFit/>
          </a:bodyPr>
          <a:lstStyle/>
          <a:p>
            <a:pPr algn="ctr"/>
            <a:r>
              <a:rPr lang="en-US" sz="1200">
                <a:solidFill>
                  <a:srgbClr val="FF0000"/>
                </a:solidFill>
                <a:effectLst>
                  <a:outerShdw blurRad="38100" dist="38100" dir="2700000" algn="tl">
                    <a:srgbClr val="DDDDDD"/>
                  </a:outerShdw>
                </a:effectLst>
              </a:rPr>
              <a:t>THE LETTER </a:t>
            </a:r>
            <a:r>
              <a:rPr lang="ja-JP" altLang="en-US" sz="1200">
                <a:solidFill>
                  <a:srgbClr val="FF0000"/>
                </a:solidFill>
                <a:effectLst>
                  <a:outerShdw blurRad="38100" dist="38100" dir="2700000" algn="tl">
                    <a:srgbClr val="DDDDDD"/>
                  </a:outerShdw>
                </a:effectLst>
              </a:rPr>
              <a:t>“</a:t>
            </a:r>
            <a:r>
              <a:rPr lang="en-US" sz="1200">
                <a:solidFill>
                  <a:srgbClr val="FF0000"/>
                </a:solidFill>
                <a:effectLst>
                  <a:outerShdw blurRad="38100" dist="38100" dir="2700000" algn="tl">
                    <a:srgbClr val="DDDDDD"/>
                  </a:outerShdw>
                </a:effectLst>
              </a:rPr>
              <a:t>M</a:t>
            </a:r>
            <a:r>
              <a:rPr lang="ja-JP" altLang="en-US" sz="1200">
                <a:solidFill>
                  <a:srgbClr val="FF0000"/>
                </a:solidFill>
                <a:effectLst>
                  <a:outerShdw blurRad="38100" dist="38100" dir="2700000" algn="tl">
                    <a:srgbClr val="DDDDDD"/>
                  </a:outerShdw>
                </a:effectLst>
              </a:rPr>
              <a:t>”</a:t>
            </a:r>
            <a:r>
              <a:rPr lang="en-US" sz="1200">
                <a:solidFill>
                  <a:srgbClr val="FF0000"/>
                </a:solidFill>
                <a:effectLst>
                  <a:outerShdw blurRad="38100" dist="38100" dir="2700000" algn="tl">
                    <a:srgbClr val="DDDDDD"/>
                  </a:outerShdw>
                </a:effectLst>
              </a:rPr>
              <a:t> IS </a:t>
            </a:r>
          </a:p>
          <a:p>
            <a:pPr algn="ctr"/>
            <a:r>
              <a:rPr lang="en-US" sz="1200">
                <a:solidFill>
                  <a:srgbClr val="FF0000"/>
                </a:solidFill>
                <a:effectLst>
                  <a:outerShdw blurRad="38100" dist="38100" dir="2700000" algn="tl">
                    <a:srgbClr val="DDDDDD"/>
                  </a:outerShdw>
                </a:effectLst>
              </a:rPr>
              <a:t>EMBOSSED ONTO </a:t>
            </a:r>
          </a:p>
          <a:p>
            <a:pPr algn="ctr"/>
            <a:r>
              <a:rPr lang="en-US" sz="1200">
                <a:solidFill>
                  <a:srgbClr val="FF0000"/>
                </a:solidFill>
                <a:effectLst>
                  <a:outerShdw blurRad="38100" dist="38100" dir="2700000" algn="tl">
                    <a:srgbClr val="DDDDDD"/>
                  </a:outerShdw>
                </a:effectLst>
              </a:rPr>
              <a:t>THE SURFACE</a:t>
            </a:r>
            <a:endParaRPr lang="en-US" sz="1200">
              <a:effectLst>
                <a:outerShdw blurRad="38100" dist="38100" dir="2700000" algn="tl">
                  <a:srgbClr val="DDDDDD"/>
                </a:outerShdw>
              </a:effectLst>
            </a:endParaRPr>
          </a:p>
        </p:txBody>
      </p:sp>
      <p:sp>
        <p:nvSpPr>
          <p:cNvPr id="17" name="Title 1"/>
          <p:cNvSpPr txBox="1">
            <a:spLocks/>
          </p:cNvSpPr>
          <p:nvPr/>
        </p:nvSpPr>
        <p:spPr bwMode="auto">
          <a:xfrm>
            <a:off x="500063" y="5360988"/>
            <a:ext cx="8229600" cy="782637"/>
          </a:xfrm>
          <a:prstGeom prst="rect">
            <a:avLst/>
          </a:prstGeom>
          <a:noFill/>
          <a:ln w="9525">
            <a:noFill/>
            <a:miter lim="800000"/>
            <a:headEnd/>
            <a:tailEnd/>
          </a:ln>
        </p:spPr>
        <p:txBody>
          <a:bodyPr anchor="ctr"/>
          <a:lstStyle/>
          <a:p>
            <a:pPr algn="ctr">
              <a:defRPr/>
            </a:pPr>
            <a:r>
              <a:rPr lang="en-GB" kern="0" dirty="0">
                <a:solidFill>
                  <a:srgbClr val="0066FF"/>
                </a:solidFill>
                <a:latin typeface="+mj-lt"/>
                <a:ea typeface="+mj-ea"/>
                <a:cs typeface="+mj-cs"/>
              </a:rPr>
              <a:t>METRIC THREAD</a:t>
            </a:r>
            <a:endParaRPr lang="en-US" kern="0" dirty="0">
              <a:solidFill>
                <a:srgbClr val="0066FF"/>
              </a:solidFill>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1"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p:bldP spid="14" grpId="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357438"/>
            <a:ext cx="24574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p:nvPr>
        </p:nvSpPr>
        <p:spPr>
          <a:xfrm>
            <a:off x="500063" y="788988"/>
            <a:ext cx="8229600" cy="782637"/>
          </a:xfrm>
        </p:spPr>
        <p:txBody>
          <a:bodyPr/>
          <a:lstStyle/>
          <a:p>
            <a:pPr eaLnBrk="1" hangingPunct="1"/>
            <a:r>
              <a:rPr lang="en-GB">
                <a:latin typeface="Arial" charset="0"/>
              </a:rPr>
              <a:t>IDENTIFYING MARKS - NUTS</a:t>
            </a:r>
            <a:endParaRPr lang="en-US">
              <a:latin typeface="Arial" charset="0"/>
            </a:endParaRPr>
          </a:p>
        </p:txBody>
      </p:sp>
      <p:sp>
        <p:nvSpPr>
          <p:cNvPr id="8" name="Oval 7"/>
          <p:cNvSpPr/>
          <p:nvPr/>
        </p:nvSpPr>
        <p:spPr>
          <a:xfrm>
            <a:off x="2786063" y="2786063"/>
            <a:ext cx="714375" cy="714375"/>
          </a:xfrm>
          <a:prstGeom prst="ellipse">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643438" y="2786058"/>
            <a:ext cx="3539752" cy="830997"/>
          </a:xfrm>
          <a:prstGeom prst="rect">
            <a:avLst/>
          </a:prstGeom>
        </p:spPr>
        <p:txBody>
          <a:bodyPr wrap="none">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CIRCULAR RECESSED</a:t>
            </a:r>
          </a:p>
          <a:p>
            <a:pPr algn="ctr">
              <a:defRPr/>
            </a:pPr>
            <a:r>
              <a:rPr lang="en-US" sz="2400" cap="all" dirty="0">
                <a:ln w="0"/>
                <a:solidFill>
                  <a:srgbClr val="FF0000"/>
                </a:solidFill>
                <a:effectLst>
                  <a:reflection blurRad="12700" stA="50000" endPos="50000" dist="5000" dir="5400000" sy="-100000" rotWithShape="0"/>
                </a:effectLst>
                <a:ea typeface="+mn-ea"/>
              </a:rPr>
              <a:t> NUTS</a:t>
            </a:r>
            <a:endParaRPr lang="en-US" sz="2400" dirty="0">
              <a:ea typeface="+mn-ea"/>
            </a:endParaRPr>
          </a:p>
        </p:txBody>
      </p:sp>
      <p:sp>
        <p:nvSpPr>
          <p:cNvPr id="10" name="Rectangle 9"/>
          <p:cNvSpPr/>
          <p:nvPr/>
        </p:nvSpPr>
        <p:spPr>
          <a:xfrm>
            <a:off x="432713" y="4071942"/>
            <a:ext cx="4674548" cy="830997"/>
          </a:xfrm>
          <a:prstGeom prst="rect">
            <a:avLst/>
          </a:prstGeom>
        </p:spPr>
        <p:txBody>
          <a:bodyPr wrap="none">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PRECISION – </a:t>
            </a:r>
          </a:p>
          <a:p>
            <a:pPr algn="ctr">
              <a:defRPr/>
            </a:pPr>
            <a:r>
              <a:rPr lang="en-US" sz="2400" cap="all" dirty="0">
                <a:ln w="0"/>
                <a:solidFill>
                  <a:srgbClr val="FF0000"/>
                </a:solidFill>
                <a:effectLst>
                  <a:reflection blurRad="12700" stA="50000" endPos="50000" dist="5000" dir="5400000" sy="-100000" rotWithShape="0"/>
                </a:effectLst>
                <a:ea typeface="+mn-ea"/>
              </a:rPr>
              <a:t>On the none bearing face</a:t>
            </a:r>
            <a:endParaRPr lang="en-US" sz="2400" dirty="0">
              <a:ea typeface="+mn-ea"/>
            </a:endParaRPr>
          </a:p>
        </p:txBody>
      </p:sp>
      <p:sp>
        <p:nvSpPr>
          <p:cNvPr id="11" name="Title 1"/>
          <p:cNvSpPr txBox="1">
            <a:spLocks/>
          </p:cNvSpPr>
          <p:nvPr/>
        </p:nvSpPr>
        <p:spPr bwMode="auto">
          <a:xfrm>
            <a:off x="500063" y="5360988"/>
            <a:ext cx="8229600" cy="782637"/>
          </a:xfrm>
          <a:prstGeom prst="rect">
            <a:avLst/>
          </a:prstGeom>
          <a:noFill/>
          <a:ln w="9525">
            <a:noFill/>
            <a:miter lim="800000"/>
            <a:headEnd/>
            <a:tailEnd/>
          </a:ln>
        </p:spPr>
        <p:txBody>
          <a:bodyPr anchor="ctr"/>
          <a:lstStyle/>
          <a:p>
            <a:pPr algn="ctr">
              <a:defRPr/>
            </a:pPr>
            <a:r>
              <a:rPr lang="en-GB" kern="0" dirty="0">
                <a:solidFill>
                  <a:srgbClr val="0066FF"/>
                </a:solidFill>
                <a:latin typeface="+mj-lt"/>
                <a:ea typeface="+mj-ea"/>
                <a:cs typeface="+mj-cs"/>
              </a:rPr>
              <a:t>IMPERIAL / UNIFIED THREAD</a:t>
            </a:r>
            <a:endParaRPr lang="en-US" kern="0" dirty="0">
              <a:solidFill>
                <a:srgbClr val="0066FF"/>
              </a:solidFill>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1" nodeType="clickEffect">
                                  <p:stCondLst>
                                    <p:cond delay="0"/>
                                  </p:stCondLst>
                                  <p:childTnLst>
                                    <p:animEffect transition="out" filter="dissolv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395288" y="642938"/>
            <a:ext cx="8229600" cy="647700"/>
          </a:xfrm>
          <a:noFill/>
        </p:spPr>
        <p:txBody>
          <a:bodyPr/>
          <a:lstStyle/>
          <a:p>
            <a:pPr eaLnBrk="1" hangingPunct="1"/>
            <a:r>
              <a:rPr lang="en-GB">
                <a:latin typeface="Arial" charset="0"/>
              </a:rPr>
              <a:t>SCREW THREADS</a:t>
            </a:r>
            <a:endParaRPr lang="en-US">
              <a:latin typeface="Arial" charset="0"/>
            </a:endParaRPr>
          </a:p>
        </p:txBody>
      </p:sp>
      <p:sp>
        <p:nvSpPr>
          <p:cNvPr id="5123" name="Rectangle 6"/>
          <p:cNvSpPr>
            <a:spLocks noGrp="1" noChangeArrowheads="1"/>
          </p:cNvSpPr>
          <p:nvPr>
            <p:ph type="body" idx="1"/>
          </p:nvPr>
        </p:nvSpPr>
        <p:spPr>
          <a:xfrm>
            <a:off x="539750" y="1500188"/>
            <a:ext cx="8229600" cy="865187"/>
          </a:xfrm>
        </p:spPr>
        <p:txBody>
          <a:bodyPr/>
          <a:lstStyle/>
          <a:p>
            <a:pPr marL="0" eaLnBrk="1" hangingPunct="1">
              <a:buFontTx/>
              <a:buNone/>
            </a:pPr>
            <a:r>
              <a:rPr lang="en-GB" sz="2400">
                <a:latin typeface="Times New Roman" charset="0"/>
              </a:rPr>
              <a:t>There are several standards (British Standards) of thread available, on site you will usually see only three of these in use.</a:t>
            </a:r>
            <a:endParaRPr lang="en-GB" sz="1800">
              <a:solidFill>
                <a:srgbClr val="FF3300"/>
              </a:solidFill>
              <a:latin typeface="Times New Roman" charset="0"/>
            </a:endParaRPr>
          </a:p>
        </p:txBody>
      </p:sp>
      <p:sp>
        <p:nvSpPr>
          <p:cNvPr id="4" name="Rectangle 3"/>
          <p:cNvSpPr/>
          <p:nvPr/>
        </p:nvSpPr>
        <p:spPr>
          <a:xfrm>
            <a:off x="2000232" y="2714620"/>
            <a:ext cx="5097870"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800" b="1" dirty="0">
                <a:ea typeface="+mn-ea"/>
              </a:rPr>
              <a:t>Unified Thread Form BS1580</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endParaRPr>
          </a:p>
        </p:txBody>
      </p:sp>
      <p:sp>
        <p:nvSpPr>
          <p:cNvPr id="6" name="Rectangle 5"/>
          <p:cNvSpPr/>
          <p:nvPr/>
        </p:nvSpPr>
        <p:spPr>
          <a:xfrm>
            <a:off x="1858339" y="3763036"/>
            <a:ext cx="5432898"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800" b="1" dirty="0">
                <a:ea typeface="+mn-ea"/>
              </a:rPr>
              <a:t>Whitworth Thread Form BS 84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endParaRPr>
          </a:p>
        </p:txBody>
      </p:sp>
      <p:sp>
        <p:nvSpPr>
          <p:cNvPr id="7" name="Rectangle 6"/>
          <p:cNvSpPr/>
          <p:nvPr/>
        </p:nvSpPr>
        <p:spPr>
          <a:xfrm>
            <a:off x="3203265" y="4929198"/>
            <a:ext cx="2743060"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800" b="1" dirty="0">
                <a:ea typeface="+mn-ea"/>
              </a:rPr>
              <a:t>Metric BS 3643</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endParaRPr>
          </a:p>
        </p:txBody>
      </p:sp>
      <p:sp>
        <p:nvSpPr>
          <p:cNvPr id="8" name="Rectangle 7"/>
          <p:cNvSpPr/>
          <p:nvPr/>
        </p:nvSpPr>
        <p:spPr>
          <a:xfrm>
            <a:off x="6858016" y="3143248"/>
            <a:ext cx="1899879"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a:ln w="0"/>
                <a:solidFill>
                  <a:srgbClr val="FF0000"/>
                </a:solidFill>
                <a:effectLst>
                  <a:reflection blurRad="12700" stA="50000" endPos="50000" dist="5000" dir="5400000" sy="-100000" rotWithShape="0"/>
                </a:effectLst>
                <a:ea typeface="+mn-ea"/>
              </a:rPr>
              <a:t>Imperial</a:t>
            </a:r>
          </a:p>
        </p:txBody>
      </p:sp>
      <p:sp>
        <p:nvSpPr>
          <p:cNvPr id="9" name="Rectangle 8"/>
          <p:cNvSpPr/>
          <p:nvPr/>
        </p:nvSpPr>
        <p:spPr>
          <a:xfrm>
            <a:off x="7027134" y="4906044"/>
            <a:ext cx="1561646"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a:ln w="0"/>
                <a:solidFill>
                  <a:srgbClr val="FF0000"/>
                </a:solidFill>
                <a:effectLst>
                  <a:reflection blurRad="12700" stA="50000" endPos="50000" dist="5000" dir="5400000" sy="-100000" rotWithShape="0"/>
                </a:effectLst>
                <a:ea typeface="+mn-ea"/>
              </a:rPr>
              <a:t>metric</a:t>
            </a:r>
          </a:p>
        </p:txBody>
      </p:sp>
      <p:sp>
        <p:nvSpPr>
          <p:cNvPr id="10" name="TextBox 9"/>
          <p:cNvSpPr txBox="1">
            <a:spLocks noChangeArrowheads="1"/>
          </p:cNvSpPr>
          <p:nvPr/>
        </p:nvSpPr>
        <p:spPr bwMode="auto">
          <a:xfrm>
            <a:off x="6500813" y="3786188"/>
            <a:ext cx="257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BSW, BSF, UNC, UNF</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2.96296E-6 L -0.15747 0.03148 " pathEditMode="relative" rAng="0" ptsTypes="AA">
                                      <p:cBhvr>
                                        <p:cTn id="6" dur="2000" fill="hold"/>
                                        <p:tgtEl>
                                          <p:spTgt spid="4"/>
                                        </p:tgtEl>
                                        <p:attrNameLst>
                                          <p:attrName>ppt_x</p:attrName>
                                          <p:attrName>ppt_y</p:attrName>
                                        </p:attrNameLst>
                                      </p:cBhvr>
                                      <p:rCtr x="-7882" y="1574"/>
                                    </p:animMotion>
                                  </p:childTnLst>
                                </p:cTn>
                              </p:par>
                              <p:par>
                                <p:cTn id="7" presetID="0" presetClass="path" presetSubtype="0" accel="50000" decel="50000" fill="hold" nodeType="withEffect">
                                  <p:stCondLst>
                                    <p:cond delay="0"/>
                                  </p:stCondLst>
                                  <p:childTnLst>
                                    <p:animMotion origin="layout" path="M 2.77778E-6 4.44444E-6 L -0.15782 -0.04491 " pathEditMode="relative" rAng="0" ptsTypes="AA">
                                      <p:cBhvr>
                                        <p:cTn id="8" dur="2000" fill="hold"/>
                                        <p:tgtEl>
                                          <p:spTgt spid="6"/>
                                        </p:tgtEl>
                                        <p:attrNameLst>
                                          <p:attrName>ppt_x</p:attrName>
                                          <p:attrName>ppt_y</p:attrName>
                                        </p:attrNameLst>
                                      </p:cBhvr>
                                      <p:rCtr x="-7899" y="-2245"/>
                                    </p:animMotion>
                                  </p:childTnLst>
                                </p:cTn>
                              </p:par>
                            </p:childTnLst>
                          </p:cTn>
                        </p:par>
                        <p:par>
                          <p:cTn id="9" fill="hold" nodeType="afterGroup">
                            <p:stCondLst>
                              <p:cond delay="2000"/>
                            </p:stCondLst>
                            <p:childTnLst>
                              <p:par>
                                <p:cTn id="10" presetID="35" presetClass="path" presetSubtype="0" accel="50000" decel="50000" fill="hold" nodeType="afterEffect">
                                  <p:stCondLst>
                                    <p:cond delay="1500"/>
                                  </p:stCondLst>
                                  <p:childTnLst>
                                    <p:animMotion origin="layout" path="M 2.77778E-6 -4.44444E-6 L -0.29966 -0.00486 " pathEditMode="relative" rAng="0" ptsTypes="AA">
                                      <p:cBhvr>
                                        <p:cTn id="11" dur="2000" fill="hold"/>
                                        <p:tgtEl>
                                          <p:spTgt spid="7"/>
                                        </p:tgtEl>
                                        <p:attrNameLst>
                                          <p:attrName>ppt_x</p:attrName>
                                          <p:attrName>ppt_y</p:attrName>
                                        </p:attrNameLst>
                                      </p:cBhvr>
                                      <p:rCtr x="-14983" y="-255"/>
                                    </p:animMotion>
                                  </p:childTnLst>
                                </p:cTn>
                              </p:par>
                            </p:childTnLst>
                          </p:cTn>
                        </p:par>
                        <p:par>
                          <p:cTn id="12" fill="hold" nodeType="afterGroup">
                            <p:stCondLst>
                              <p:cond delay="5500"/>
                            </p:stCondLst>
                            <p:childTnLst>
                              <p:par>
                                <p:cTn id="13" presetID="4" presetClass="entr" presetSubtype="16" fill="hold" nodeType="afterEffect">
                                  <p:stCondLst>
                                    <p:cond delay="300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par>
                          <p:cTn id="16" fill="hold" nodeType="afterGroup">
                            <p:stCondLst>
                              <p:cond delay="9000"/>
                            </p:stCondLst>
                            <p:childTnLst>
                              <p:par>
                                <p:cTn id="17" presetID="4" presetClass="entr" presetSubtype="16" fill="hold"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335213"/>
            <a:ext cx="2643187"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a:xfrm>
            <a:off x="500063" y="788988"/>
            <a:ext cx="8229600" cy="782637"/>
          </a:xfrm>
        </p:spPr>
        <p:txBody>
          <a:bodyPr/>
          <a:lstStyle/>
          <a:p>
            <a:pPr eaLnBrk="1" hangingPunct="1"/>
            <a:r>
              <a:rPr lang="en-GB">
                <a:latin typeface="Arial" charset="0"/>
              </a:rPr>
              <a:t>IDENTIFYING MARKS - NUTS</a:t>
            </a:r>
            <a:endParaRPr lang="en-US">
              <a:latin typeface="Arial" charset="0"/>
            </a:endParaRPr>
          </a:p>
        </p:txBody>
      </p:sp>
      <p:sp>
        <p:nvSpPr>
          <p:cNvPr id="8" name="Oval 7"/>
          <p:cNvSpPr/>
          <p:nvPr/>
        </p:nvSpPr>
        <p:spPr>
          <a:xfrm>
            <a:off x="2714625" y="2714625"/>
            <a:ext cx="857250" cy="857250"/>
          </a:xfrm>
          <a:prstGeom prst="ellipse">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643438" y="2786058"/>
            <a:ext cx="3539752" cy="830997"/>
          </a:xfrm>
          <a:prstGeom prst="rect">
            <a:avLst/>
          </a:prstGeom>
        </p:spPr>
        <p:txBody>
          <a:bodyPr wrap="none">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CIRCULAR RECESSED</a:t>
            </a:r>
          </a:p>
          <a:p>
            <a:pPr algn="ctr">
              <a:defRPr/>
            </a:pPr>
            <a:r>
              <a:rPr lang="en-US" sz="2400" cap="all" dirty="0">
                <a:ln w="0"/>
                <a:solidFill>
                  <a:srgbClr val="FF0000"/>
                </a:solidFill>
                <a:effectLst>
                  <a:reflection blurRad="12700" stA="50000" endPos="50000" dist="5000" dir="5400000" sy="-100000" rotWithShape="0"/>
                </a:effectLst>
                <a:ea typeface="+mn-ea"/>
              </a:rPr>
              <a:t> NUTS</a:t>
            </a:r>
            <a:endParaRPr lang="en-US" sz="2400" dirty="0">
              <a:ea typeface="+mn-ea"/>
            </a:endParaRPr>
          </a:p>
        </p:txBody>
      </p:sp>
      <p:sp>
        <p:nvSpPr>
          <p:cNvPr id="10" name="Rectangle 9"/>
          <p:cNvSpPr/>
          <p:nvPr/>
        </p:nvSpPr>
        <p:spPr>
          <a:xfrm>
            <a:off x="432705" y="4071942"/>
            <a:ext cx="4674549" cy="1200329"/>
          </a:xfrm>
          <a:prstGeom prst="rect">
            <a:avLst/>
          </a:prstGeom>
        </p:spPr>
        <p:txBody>
          <a:bodyPr wrap="none">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PRESSED– </a:t>
            </a:r>
          </a:p>
          <a:p>
            <a:pPr algn="ctr">
              <a:defRPr/>
            </a:pPr>
            <a:r>
              <a:rPr lang="en-US" sz="2400" cap="all" dirty="0">
                <a:ln w="0"/>
                <a:solidFill>
                  <a:srgbClr val="FF0000"/>
                </a:solidFill>
                <a:effectLst>
                  <a:reflection blurRad="12700" stA="50000" endPos="50000" dist="5000" dir="5400000" sy="-100000" rotWithShape="0"/>
                </a:effectLst>
                <a:ea typeface="+mn-ea"/>
              </a:rPr>
              <a:t>On the none bearing face</a:t>
            </a:r>
            <a:endParaRPr lang="en-US" sz="2400" dirty="0">
              <a:ea typeface="+mn-ea"/>
            </a:endParaRPr>
          </a:p>
          <a:p>
            <a:pPr algn="ctr">
              <a:defRPr/>
            </a:pPr>
            <a:endParaRPr lang="en-US" sz="2400" dirty="0">
              <a:ea typeface="+mn-ea"/>
            </a:endParaRPr>
          </a:p>
        </p:txBody>
      </p:sp>
      <p:sp>
        <p:nvSpPr>
          <p:cNvPr id="9" name="Title 1"/>
          <p:cNvSpPr txBox="1">
            <a:spLocks/>
          </p:cNvSpPr>
          <p:nvPr/>
        </p:nvSpPr>
        <p:spPr bwMode="auto">
          <a:xfrm>
            <a:off x="500063" y="5360988"/>
            <a:ext cx="8229600" cy="782637"/>
          </a:xfrm>
          <a:prstGeom prst="rect">
            <a:avLst/>
          </a:prstGeom>
          <a:noFill/>
          <a:ln w="9525">
            <a:noFill/>
            <a:miter lim="800000"/>
            <a:headEnd/>
            <a:tailEnd/>
          </a:ln>
        </p:spPr>
        <p:txBody>
          <a:bodyPr anchor="ctr"/>
          <a:lstStyle/>
          <a:p>
            <a:pPr algn="ctr">
              <a:defRPr/>
            </a:pPr>
            <a:r>
              <a:rPr lang="en-GB" kern="0" dirty="0">
                <a:solidFill>
                  <a:srgbClr val="0066FF"/>
                </a:solidFill>
                <a:latin typeface="+mj-lt"/>
                <a:ea typeface="+mj-ea"/>
                <a:cs typeface="+mj-cs"/>
              </a:rPr>
              <a:t>IMPERIAL / UNIFIED THREAD</a:t>
            </a:r>
            <a:endParaRPr lang="en-US" kern="0" dirty="0">
              <a:solidFill>
                <a:srgbClr val="0066FF"/>
              </a:solidFill>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1" nodeType="clickEffect">
                                  <p:stCondLst>
                                    <p:cond delay="0"/>
                                  </p:stCondLst>
                                  <p:childTnLst>
                                    <p:animEffect transition="out" filter="dissolv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00063" y="788988"/>
            <a:ext cx="8229600" cy="782637"/>
          </a:xfrm>
        </p:spPr>
        <p:txBody>
          <a:bodyPr/>
          <a:lstStyle/>
          <a:p>
            <a:pPr eaLnBrk="1" hangingPunct="1"/>
            <a:r>
              <a:rPr lang="en-GB">
                <a:latin typeface="Arial" charset="0"/>
              </a:rPr>
              <a:t>IDENTIFYING MARKS - NUTS</a:t>
            </a:r>
            <a:endParaRPr lang="en-US">
              <a:latin typeface="Arial" charset="0"/>
            </a:endParaRPr>
          </a:p>
        </p:txBody>
      </p:sp>
      <p:pic>
        <p:nvPicPr>
          <p:cNvPr id="9" name="Picture 22" descr="http://www.boltdepot.com/images/catalog/hex-nu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643063"/>
            <a:ext cx="4643437"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628650" y="3857625"/>
            <a:ext cx="7399338" cy="1962150"/>
            <a:chOff x="628650" y="3857625"/>
            <a:chExt cx="7399338" cy="1962150"/>
          </a:xfrm>
        </p:grpSpPr>
        <p:sp>
          <p:nvSpPr>
            <p:cNvPr id="10" name="Rectangle 9"/>
            <p:cNvSpPr/>
            <p:nvPr/>
          </p:nvSpPr>
          <p:spPr bwMode="auto">
            <a:xfrm>
              <a:off x="628650" y="5358042"/>
              <a:ext cx="7399338" cy="461733"/>
            </a:xfrm>
            <a:prstGeom prst="rect">
              <a:avLst/>
            </a:prstGeom>
          </p:spPr>
          <p:txBody>
            <a:bodyPr wrap="none">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Three touching rings for unified thread</a:t>
              </a:r>
              <a:endParaRPr lang="en-US" sz="2400" dirty="0">
                <a:ea typeface="+mn-ea"/>
              </a:endParaRPr>
            </a:p>
          </p:txBody>
        </p:sp>
        <p:grpSp>
          <p:nvGrpSpPr>
            <p:cNvPr id="43014" name="Group 14"/>
            <p:cNvGrpSpPr>
              <a:grpSpLocks/>
            </p:cNvGrpSpPr>
            <p:nvPr/>
          </p:nvGrpSpPr>
          <p:grpSpPr bwMode="auto">
            <a:xfrm>
              <a:off x="4214574" y="3857625"/>
              <a:ext cx="357203" cy="928830"/>
              <a:chOff x="4214810" y="3857628"/>
              <a:chExt cx="357190" cy="928694"/>
            </a:xfrm>
          </p:grpSpPr>
          <p:sp>
            <p:nvSpPr>
              <p:cNvPr id="11" name="Oval 10"/>
              <p:cNvSpPr/>
              <p:nvPr/>
            </p:nvSpPr>
            <p:spPr>
              <a:xfrm>
                <a:off x="4215049" y="3857628"/>
                <a:ext cx="357174" cy="357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4215049" y="4143336"/>
                <a:ext cx="357174" cy="357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4215049" y="4429044"/>
                <a:ext cx="357174" cy="357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6526">
            <a:off x="1216025" y="2219325"/>
            <a:ext cx="34385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857875" y="3143250"/>
            <a:ext cx="428625" cy="42862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36" name="Title 1"/>
          <p:cNvSpPr>
            <a:spLocks noGrp="1"/>
          </p:cNvSpPr>
          <p:nvPr>
            <p:ph type="title"/>
          </p:nvPr>
        </p:nvSpPr>
        <p:spPr>
          <a:xfrm>
            <a:off x="500063" y="788988"/>
            <a:ext cx="8229600" cy="782637"/>
          </a:xfrm>
        </p:spPr>
        <p:txBody>
          <a:bodyPr/>
          <a:lstStyle/>
          <a:p>
            <a:pPr eaLnBrk="1" hangingPunct="1"/>
            <a:r>
              <a:rPr lang="en-GB">
                <a:latin typeface="Arial" charset="0"/>
              </a:rPr>
              <a:t>IDENTIFYING MARKS - STUDS</a:t>
            </a:r>
            <a:endParaRPr lang="en-US">
              <a:latin typeface="Arial" charset="0"/>
            </a:endParaRP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2428875"/>
            <a:ext cx="178593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8" name="Group 17"/>
          <p:cNvGrpSpPr>
            <a:grpSpLocks/>
          </p:cNvGrpSpPr>
          <p:nvPr/>
        </p:nvGrpSpPr>
        <p:grpSpPr bwMode="auto">
          <a:xfrm>
            <a:off x="4714875" y="3214688"/>
            <a:ext cx="71438" cy="357187"/>
            <a:chOff x="4714876" y="3214686"/>
            <a:chExt cx="71438" cy="357190"/>
          </a:xfrm>
        </p:grpSpPr>
        <p:cxnSp>
          <p:nvCxnSpPr>
            <p:cNvPr id="10" name="Straight Connector 9"/>
            <p:cNvCxnSpPr/>
            <p:nvPr/>
          </p:nvCxnSpPr>
          <p:spPr>
            <a:xfrm>
              <a:off x="4714876" y="3214686"/>
              <a:ext cx="71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607719" y="3393282"/>
              <a:ext cx="357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4876" y="3571876"/>
              <a:ext cx="71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5786438" y="3071813"/>
            <a:ext cx="571500" cy="57150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bwMode="auto">
          <a:xfrm>
            <a:off x="957750" y="5358042"/>
            <a:ext cx="7614778" cy="461665"/>
          </a:xfrm>
          <a:prstGeom prst="rect">
            <a:avLst/>
          </a:prstGeom>
        </p:spPr>
        <p:txBody>
          <a:bodyPr wrap="none">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A “VEE” AND A LINE BELOW for unified thread</a:t>
            </a:r>
            <a:endParaRPr lang="en-US" sz="2400" dirty="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dissolve">
                                      <p:cBhvr>
                                        <p:cTn id="7" dur="500"/>
                                        <p:tgtEl>
                                          <p:spTgt spid="7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57188" y="788988"/>
            <a:ext cx="8572500" cy="782637"/>
          </a:xfrm>
        </p:spPr>
        <p:txBody>
          <a:bodyPr/>
          <a:lstStyle/>
          <a:p>
            <a:pPr eaLnBrk="1" hangingPunct="1"/>
            <a:r>
              <a:rPr lang="en-GB">
                <a:latin typeface="Arial" charset="0"/>
              </a:rPr>
              <a:t>IDENTIFYING MARKS – STUD HOLES</a:t>
            </a:r>
            <a:endParaRPr lang="en-US">
              <a:latin typeface="Arial" charset="0"/>
            </a:endParaRP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00275"/>
            <a:ext cx="2286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auto">
          <a:xfrm>
            <a:off x="1088367" y="5358042"/>
            <a:ext cx="7568995" cy="830997"/>
          </a:xfrm>
          <a:prstGeom prst="rect">
            <a:avLst/>
          </a:prstGeom>
        </p:spPr>
        <p:txBody>
          <a:bodyPr wrap="none">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Three touching rings for unified thread, </a:t>
            </a:r>
          </a:p>
          <a:p>
            <a:pPr algn="ctr">
              <a:defRPr/>
            </a:pPr>
            <a:r>
              <a:rPr lang="en-US" sz="2400" cap="all" dirty="0">
                <a:ln w="0"/>
                <a:solidFill>
                  <a:srgbClr val="FF0000"/>
                </a:solidFill>
                <a:effectLst>
                  <a:reflection blurRad="12700" stA="50000" endPos="50000" dist="5000" dir="5400000" sy="-100000" rotWithShape="0"/>
                </a:effectLst>
                <a:ea typeface="+mn-ea"/>
              </a:rPr>
              <a:t>stamped into the surface</a:t>
            </a:r>
            <a:endParaRPr lang="en-US" sz="2400" dirty="0">
              <a:ea typeface="+mn-ea"/>
            </a:endParaRPr>
          </a:p>
        </p:txBody>
      </p:sp>
      <p:grpSp>
        <p:nvGrpSpPr>
          <p:cNvPr id="2" name="Group 14"/>
          <p:cNvGrpSpPr>
            <a:grpSpLocks/>
          </p:cNvGrpSpPr>
          <p:nvPr/>
        </p:nvGrpSpPr>
        <p:grpSpPr bwMode="auto">
          <a:xfrm>
            <a:off x="4357688" y="2857500"/>
            <a:ext cx="142875" cy="357188"/>
            <a:chOff x="4214810" y="3857628"/>
            <a:chExt cx="357190" cy="928694"/>
          </a:xfrm>
        </p:grpSpPr>
        <p:sp>
          <p:nvSpPr>
            <p:cNvPr id="18" name="Oval 17"/>
            <p:cNvSpPr/>
            <p:nvPr/>
          </p:nvSpPr>
          <p:spPr>
            <a:xfrm>
              <a:off x="4214810" y="3857628"/>
              <a:ext cx="357190" cy="359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4214810" y="4142428"/>
              <a:ext cx="357190" cy="3590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4214810" y="4427226"/>
              <a:ext cx="357190" cy="359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46083" name="Picture 4" descr="SAE J429- Grad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500438"/>
            <a:ext cx="1803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000375" y="1428750"/>
          <a:ext cx="5786438" cy="4000500"/>
        </p:xfrm>
        <a:graphic>
          <a:graphicData uri="http://schemas.openxmlformats.org/drawingml/2006/table">
            <a:tbl>
              <a:tblPr/>
              <a:tblGrid>
                <a:gridCol w="1590675"/>
                <a:gridCol w="1373188"/>
                <a:gridCol w="950912"/>
                <a:gridCol w="950913"/>
                <a:gridCol w="920750"/>
              </a:tblGrid>
              <a:tr h="14176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0"/>
                          <a:cs typeface="Times New Roman" charset="0"/>
                        </a:rPr>
                        <a:t>Specs</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CC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0"/>
                          <a:cs typeface="Times New Roman" charset="0"/>
                        </a:rPr>
                        <a:t>Nominal Size</a:t>
                      </a:r>
                      <a:br>
                        <a:rPr kumimoji="0" lang="en-US" sz="1000" b="1" i="0" u="none" strike="noStrike" cap="none" normalizeH="0" baseline="0">
                          <a:ln>
                            <a:noFill/>
                          </a:ln>
                          <a:solidFill>
                            <a:schemeClr val="tx1"/>
                          </a:solidFill>
                          <a:effectLst/>
                          <a:latin typeface="Arial" charset="0"/>
                          <a:ea typeface="ＭＳ Ｐゴシック" charset="0"/>
                          <a:cs typeface="Times New Roman" charset="0"/>
                        </a:rPr>
                      </a:br>
                      <a:r>
                        <a:rPr kumimoji="0" lang="en-US" sz="1000" b="1" i="0" u="none" strike="noStrike" cap="none" normalizeH="0" baseline="0">
                          <a:ln>
                            <a:noFill/>
                          </a:ln>
                          <a:solidFill>
                            <a:schemeClr val="tx1"/>
                          </a:solidFill>
                          <a:effectLst/>
                          <a:latin typeface="Arial" charset="0"/>
                          <a:ea typeface="ＭＳ Ｐゴシック" charset="0"/>
                          <a:cs typeface="Times New Roman" charset="0"/>
                        </a:rPr>
                        <a:t> (inch)</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CC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0"/>
                          <a:cs typeface="Times New Roman" charset="0"/>
                        </a:rPr>
                        <a:t>Proof Load Stress</a:t>
                      </a:r>
                      <a:br>
                        <a:rPr kumimoji="0" lang="en-US" sz="1000" b="1" i="0" u="none" strike="noStrike" cap="none" normalizeH="0" baseline="0">
                          <a:ln>
                            <a:noFill/>
                          </a:ln>
                          <a:solidFill>
                            <a:schemeClr val="tx1"/>
                          </a:solidFill>
                          <a:effectLst/>
                          <a:latin typeface="Arial" charset="0"/>
                          <a:ea typeface="ＭＳ Ｐゴシック" charset="0"/>
                          <a:cs typeface="Times New Roman" charset="0"/>
                        </a:rPr>
                      </a:br>
                      <a:r>
                        <a:rPr kumimoji="0" lang="en-US" sz="1000" b="1" i="0" u="none" strike="noStrike" cap="none" normalizeH="0" baseline="0">
                          <a:ln>
                            <a:noFill/>
                          </a:ln>
                          <a:solidFill>
                            <a:schemeClr val="tx1"/>
                          </a:solidFill>
                          <a:effectLst/>
                          <a:latin typeface="Arial" charset="0"/>
                          <a:ea typeface="ＭＳ Ｐゴシック" charset="0"/>
                          <a:cs typeface="Times New Roman" charset="0"/>
                        </a:rPr>
                        <a:t> (ksi)</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CC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0"/>
                          <a:cs typeface="Times New Roman" charset="0"/>
                        </a:rPr>
                        <a:t>Tensile Strength</a:t>
                      </a:r>
                      <a:br>
                        <a:rPr kumimoji="0" lang="en-US" sz="1000" b="1" i="0" u="none" strike="noStrike" cap="none" normalizeH="0" baseline="0">
                          <a:ln>
                            <a:noFill/>
                          </a:ln>
                          <a:solidFill>
                            <a:schemeClr val="tx1"/>
                          </a:solidFill>
                          <a:effectLst/>
                          <a:latin typeface="Arial" charset="0"/>
                          <a:ea typeface="ＭＳ Ｐゴシック" charset="0"/>
                          <a:cs typeface="Times New Roman" charset="0"/>
                        </a:rPr>
                      </a:br>
                      <a:r>
                        <a:rPr kumimoji="0" lang="en-US" sz="1000" b="1" i="0" u="none" strike="noStrike" cap="none" normalizeH="0" baseline="0">
                          <a:ln>
                            <a:noFill/>
                          </a:ln>
                          <a:solidFill>
                            <a:schemeClr val="tx1"/>
                          </a:solidFill>
                          <a:effectLst/>
                          <a:latin typeface="Arial" charset="0"/>
                          <a:ea typeface="ＭＳ Ｐゴシック" charset="0"/>
                          <a:cs typeface="Times New Roman" charset="0"/>
                        </a:rPr>
                        <a:t> (min ksi)</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CCCC99"/>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a:ln>
                            <a:noFill/>
                          </a:ln>
                          <a:solidFill>
                            <a:schemeClr val="tx1"/>
                          </a:solidFill>
                          <a:effectLst/>
                          <a:latin typeface="Arial" charset="0"/>
                          <a:ea typeface="ＭＳ Ｐゴシック" charset="0"/>
                          <a:cs typeface="Times New Roman" charset="0"/>
                        </a:rPr>
                        <a:t>Material</a:t>
                      </a:r>
                      <a:br>
                        <a:rPr kumimoji="0" lang="en-US" sz="1000" b="1" i="0" u="none" strike="noStrike" cap="none" normalizeH="0" baseline="0">
                          <a:ln>
                            <a:noFill/>
                          </a:ln>
                          <a:solidFill>
                            <a:schemeClr val="tx1"/>
                          </a:solidFill>
                          <a:effectLst/>
                          <a:latin typeface="Arial" charset="0"/>
                          <a:ea typeface="ＭＳ Ｐゴシック" charset="0"/>
                          <a:cs typeface="Times New Roman" charset="0"/>
                        </a:rPr>
                      </a:br>
                      <a:r>
                        <a:rPr kumimoji="0" lang="en-US" sz="1000" b="1" i="0" u="none" strike="noStrike" cap="none" normalizeH="0" baseline="0">
                          <a:ln>
                            <a:noFill/>
                          </a:ln>
                          <a:solidFill>
                            <a:schemeClr val="tx1"/>
                          </a:solidFill>
                          <a:effectLst/>
                          <a:latin typeface="Arial" charset="0"/>
                          <a:ea typeface="ＭＳ Ｐゴシック" charset="0"/>
                          <a:cs typeface="Times New Roman" charset="0"/>
                        </a:rPr>
                        <a:t>Notes</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CCCC99"/>
                    </a:solidFill>
                  </a:tcPr>
                </a:tc>
              </a:tr>
              <a:tr h="476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SAE Grade 1</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1/4 to 1 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33</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60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row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r>
              <a:tr h="409575">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SAE Grade 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1/4 thru 3/4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55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74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vMerge="1">
                  <a:txBody>
                    <a:bodyPr/>
                    <a:lstStyle/>
                    <a:p>
                      <a:endParaRPr lang="en-US"/>
                    </a:p>
                  </a:txBody>
                  <a:tcPr/>
                </a:tc>
              </a:tr>
              <a:tr h="744538">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over 3/4 thru 1-1/2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33</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60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vMerge="1">
                  <a:txBody>
                    <a:bodyPr/>
                    <a:lstStyle/>
                    <a:p>
                      <a:endParaRPr lang="en-US"/>
                    </a:p>
                  </a:txBody>
                  <a:tcPr/>
                </a:tc>
              </a:tr>
              <a:tr h="476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ASTM A307</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1/4 to 1 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33</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60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3</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r>
              <a:tr h="476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SAE Grade 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1/4 to 1 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65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115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2,a</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r>
            </a:tbl>
          </a:graphicData>
        </a:graphic>
      </p:graphicFrame>
      <p:sp>
        <p:nvSpPr>
          <p:cNvPr id="8" name="Rectangle 7"/>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r>
              <a:rPr lang="en-US" sz="1050" dirty="0">
                <a:ea typeface="+mn-ea"/>
              </a:rPr>
              <a:t>- </a:t>
            </a:r>
          </a:p>
          <a:p>
            <a:pPr>
              <a:defRPr/>
            </a:pPr>
            <a:r>
              <a:rPr lang="en-US" sz="1050" dirty="0">
                <a:ea typeface="+mn-ea"/>
              </a:rPr>
              <a:t>a - cold drawn</a:t>
            </a:r>
            <a:br>
              <a:rPr lang="en-US" sz="1050" dirty="0">
                <a:ea typeface="+mn-ea"/>
              </a:rPr>
            </a:br>
            <a:r>
              <a:rPr lang="en-US" sz="1050" dirty="0">
                <a:ea typeface="+mn-ea"/>
              </a:rPr>
              <a:t>b - quenched and tempered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47107"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471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descr="SAE J429 - Grad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429000"/>
            <a:ext cx="20002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nvGraphicFramePr>
        <p:xfrm>
          <a:off x="3000375" y="3000375"/>
          <a:ext cx="5786438" cy="2622550"/>
        </p:xfrm>
        <a:graphic>
          <a:graphicData uri="http://schemas.openxmlformats.org/drawingml/2006/table">
            <a:tbl>
              <a:tblPr/>
              <a:tblGrid>
                <a:gridCol w="1590675"/>
                <a:gridCol w="1373188"/>
                <a:gridCol w="950912"/>
                <a:gridCol w="950913"/>
                <a:gridCol w="920750"/>
              </a:tblGrid>
              <a:tr h="6858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SAE - Grade 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1/4 thru 1</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85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120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row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2, b</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r>
              <a:tr h="1249363">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ASTM A449 - Type 1</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 1/8  thru 1-1/2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74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105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vMerge="1">
                  <a:txBody>
                    <a:bodyPr/>
                    <a:lstStyle/>
                    <a:p>
                      <a:endParaRPr lang="en-US"/>
                    </a:p>
                  </a:txBody>
                  <a:tcPr/>
                </a:tc>
              </a:tr>
              <a:tr h="685800">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 3/4 thru 3</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55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90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DDDDDD"/>
                    </a:solidFill>
                  </a:tcPr>
                </a:tc>
                <a:tc v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48131"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ASTM A325 - Ty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500438"/>
            <a:ext cx="200025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000375" y="3000375"/>
          <a:ext cx="5715000" cy="1000125"/>
        </p:xfrm>
        <a:graphic>
          <a:graphicData uri="http://schemas.openxmlformats.org/drawingml/2006/table">
            <a:tbl>
              <a:tblPr/>
              <a:tblGrid>
                <a:gridCol w="1588365"/>
                <a:gridCol w="1370354"/>
                <a:gridCol w="887616"/>
                <a:gridCol w="949904"/>
                <a:gridCol w="918761"/>
              </a:tblGrid>
              <a:tr h="1000125">
                <a:tc>
                  <a:txBody>
                    <a:bodyPr/>
                    <a:lstStyle/>
                    <a:p>
                      <a:pPr algn="ctr">
                        <a:lnSpc>
                          <a:spcPct val="115000"/>
                        </a:lnSpc>
                        <a:spcAft>
                          <a:spcPts val="0"/>
                        </a:spcAft>
                      </a:pPr>
                      <a:r>
                        <a:rPr lang="en-US" sz="1000">
                          <a:latin typeface="Arial"/>
                          <a:ea typeface="Times New Roman"/>
                          <a:cs typeface="Times New Roman"/>
                        </a:rPr>
                        <a:t>SAE - Grade 5.2</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1/4 thru 1</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200">
                          <a:latin typeface="Times New Roman"/>
                          <a:ea typeface="Times New Roman"/>
                          <a:cs typeface="Times New Roman"/>
                        </a:rPr>
                        <a:t>85</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200">
                          <a:latin typeface="Times New Roman"/>
                          <a:ea typeface="Times New Roman"/>
                          <a:cs typeface="Times New Roman"/>
                        </a:rPr>
                        <a:t>120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dirty="0">
                          <a:latin typeface="Arial"/>
                          <a:ea typeface="Times New Roman"/>
                          <a:cs typeface="Times New Roman"/>
                        </a:rPr>
                        <a:t>4, b </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49155"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ASTM A325 - Ty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500438"/>
            <a:ext cx="19288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000375" y="3000375"/>
          <a:ext cx="5786438" cy="1571625"/>
        </p:xfrm>
        <a:graphic>
          <a:graphicData uri="http://schemas.openxmlformats.org/drawingml/2006/table">
            <a:tbl>
              <a:tblPr/>
              <a:tblGrid>
                <a:gridCol w="1590880"/>
                <a:gridCol w="1372524"/>
                <a:gridCol w="951409"/>
                <a:gridCol w="951409"/>
                <a:gridCol w="920215"/>
              </a:tblGrid>
              <a:tr h="785813">
                <a:tc rowSpan="2">
                  <a:txBody>
                    <a:bodyPr/>
                    <a:lstStyle/>
                    <a:p>
                      <a:pPr algn="ctr">
                        <a:lnSpc>
                          <a:spcPct val="115000"/>
                        </a:lnSpc>
                        <a:spcAft>
                          <a:spcPts val="0"/>
                        </a:spcAft>
                      </a:pPr>
                      <a:r>
                        <a:rPr lang="en-US" sz="1000">
                          <a:latin typeface="Arial"/>
                          <a:ea typeface="Times New Roman"/>
                          <a:cs typeface="Times New Roman"/>
                        </a:rPr>
                        <a:t>ASTM A325 - Type 1</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1/2 thru 1</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85</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120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rowSpan="2">
                  <a:txBody>
                    <a:bodyPr/>
                    <a:lstStyle/>
                    <a:p>
                      <a:pPr algn="ctr">
                        <a:lnSpc>
                          <a:spcPct val="115000"/>
                        </a:lnSpc>
                        <a:spcAft>
                          <a:spcPts val="0"/>
                        </a:spcAft>
                      </a:pPr>
                      <a:r>
                        <a:rPr lang="en-US" sz="1000">
                          <a:latin typeface="Arial"/>
                          <a:ea typeface="Times New Roman"/>
                          <a:cs typeface="Times New Roman"/>
                        </a:rPr>
                        <a:t>2, b</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r>
              <a:tr h="785813">
                <a:tc vMerge="1">
                  <a:txBody>
                    <a:bodyPr/>
                    <a:lstStyle/>
                    <a:p>
                      <a:endParaRPr lang="en-US"/>
                    </a:p>
                  </a:txBody>
                  <a:tcPr/>
                </a:tc>
                <a:tc>
                  <a:txBody>
                    <a:bodyPr/>
                    <a:lstStyle/>
                    <a:p>
                      <a:pPr algn="ctr">
                        <a:lnSpc>
                          <a:spcPct val="115000"/>
                        </a:lnSpc>
                        <a:spcAft>
                          <a:spcPts val="0"/>
                        </a:spcAft>
                      </a:pPr>
                      <a:r>
                        <a:rPr lang="en-US" sz="1000">
                          <a:latin typeface="Arial"/>
                          <a:ea typeface="Times New Roman"/>
                          <a:cs typeface="Times New Roman"/>
                        </a:rPr>
                        <a:t>1 1/8 to 1-1/2</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74</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dirty="0">
                          <a:latin typeface="Arial"/>
                          <a:ea typeface="Times New Roman"/>
                          <a:cs typeface="Times New Roman"/>
                        </a:rPr>
                        <a:t>105</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DDDDDD"/>
                    </a:solidFill>
                  </a:tcPr>
                </a:tc>
                <a:tc v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50179"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ASTM A325 - Typ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500438"/>
            <a:ext cx="19288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000375" y="3071813"/>
          <a:ext cx="5786438" cy="1928812"/>
        </p:xfrm>
        <a:graphic>
          <a:graphicData uri="http://schemas.openxmlformats.org/drawingml/2006/table">
            <a:tbl>
              <a:tblPr/>
              <a:tblGrid>
                <a:gridCol w="1590880"/>
                <a:gridCol w="1372524"/>
                <a:gridCol w="951409"/>
                <a:gridCol w="951409"/>
                <a:gridCol w="920215"/>
              </a:tblGrid>
              <a:tr h="964406">
                <a:tc rowSpan="2">
                  <a:txBody>
                    <a:bodyPr/>
                    <a:lstStyle/>
                    <a:p>
                      <a:pPr algn="ctr">
                        <a:lnSpc>
                          <a:spcPct val="115000"/>
                        </a:lnSpc>
                        <a:spcAft>
                          <a:spcPts val="0"/>
                        </a:spcAft>
                      </a:pPr>
                      <a:r>
                        <a:rPr lang="en-US" sz="1000">
                          <a:latin typeface="Arial"/>
                          <a:ea typeface="Times New Roman"/>
                          <a:cs typeface="Times New Roman"/>
                        </a:rPr>
                        <a:t>ASTM A325 - Type 2</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1/2 thru 1</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85</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120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rowSpan="2">
                  <a:txBody>
                    <a:bodyPr/>
                    <a:lstStyle/>
                    <a:p>
                      <a:pPr algn="ctr">
                        <a:lnSpc>
                          <a:spcPct val="115000"/>
                        </a:lnSpc>
                        <a:spcAft>
                          <a:spcPts val="0"/>
                        </a:spcAft>
                      </a:pPr>
                      <a:r>
                        <a:rPr lang="en-US" sz="1000">
                          <a:latin typeface="Arial"/>
                          <a:ea typeface="Times New Roman"/>
                          <a:cs typeface="Times New Roman"/>
                        </a:rPr>
                        <a:t>4,b</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r>
              <a:tr h="964406">
                <a:tc vMerge="1">
                  <a:txBody>
                    <a:bodyPr/>
                    <a:lstStyle/>
                    <a:p>
                      <a:endParaRPr lang="en-US"/>
                    </a:p>
                  </a:txBody>
                  <a:tcPr/>
                </a:tc>
                <a:tc>
                  <a:txBody>
                    <a:bodyPr/>
                    <a:lstStyle/>
                    <a:p>
                      <a:pPr algn="ctr">
                        <a:lnSpc>
                          <a:spcPct val="115000"/>
                        </a:lnSpc>
                        <a:spcAft>
                          <a:spcPts val="0"/>
                        </a:spcAft>
                      </a:pPr>
                      <a:r>
                        <a:rPr lang="en-US" sz="1000">
                          <a:latin typeface="Arial"/>
                          <a:ea typeface="Times New Roman"/>
                          <a:cs typeface="Times New Roman"/>
                        </a:rPr>
                        <a:t>1 1/8 to 1-1/2</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74</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dirty="0">
                          <a:latin typeface="Arial"/>
                          <a:ea typeface="Times New Roman"/>
                          <a:cs typeface="Times New Roman"/>
                        </a:rPr>
                        <a:t>105</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FFFFFF"/>
                    </a:solidFill>
                  </a:tcPr>
                </a:tc>
                <a:tc v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51203"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512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ASTM A325 - Typ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500438"/>
            <a:ext cx="19288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000375" y="3071813"/>
          <a:ext cx="5786438" cy="1571625"/>
        </p:xfrm>
        <a:graphic>
          <a:graphicData uri="http://schemas.openxmlformats.org/drawingml/2006/table">
            <a:tbl>
              <a:tblPr/>
              <a:tblGrid>
                <a:gridCol w="1590880"/>
                <a:gridCol w="1372524"/>
                <a:gridCol w="951409"/>
                <a:gridCol w="951409"/>
                <a:gridCol w="920215"/>
              </a:tblGrid>
              <a:tr h="1110834">
                <a:tc rowSpan="2">
                  <a:txBody>
                    <a:bodyPr/>
                    <a:lstStyle/>
                    <a:p>
                      <a:pPr algn="ctr">
                        <a:lnSpc>
                          <a:spcPct val="115000"/>
                        </a:lnSpc>
                        <a:spcAft>
                          <a:spcPts val="0"/>
                        </a:spcAft>
                      </a:pPr>
                      <a:r>
                        <a:rPr lang="en-US" sz="1000">
                          <a:latin typeface="Arial"/>
                          <a:ea typeface="Times New Roman"/>
                          <a:cs typeface="Times New Roman"/>
                        </a:rPr>
                        <a:t>ASTM A325 - Type 3</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1/2 thru 1</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85</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120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rowSpan="2">
                  <a:txBody>
                    <a:bodyPr/>
                    <a:lstStyle/>
                    <a:p>
                      <a:pPr algn="ctr">
                        <a:lnSpc>
                          <a:spcPct val="115000"/>
                        </a:lnSpc>
                        <a:spcAft>
                          <a:spcPts val="0"/>
                        </a:spcAft>
                      </a:pPr>
                      <a:r>
                        <a:rPr lang="en-US" sz="1200">
                          <a:latin typeface="Times New Roman"/>
                          <a:ea typeface="Times New Roman"/>
                          <a:cs typeface="Times New Roman"/>
                        </a:rPr>
                        <a:t>5,b</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r>
              <a:tr h="460791">
                <a:tc vMerge="1">
                  <a:txBody>
                    <a:bodyPr/>
                    <a:lstStyle/>
                    <a:p>
                      <a:endParaRPr lang="en-US"/>
                    </a:p>
                  </a:txBody>
                  <a:tcPr/>
                </a:tc>
                <a:tc>
                  <a:txBody>
                    <a:bodyPr/>
                    <a:lstStyle/>
                    <a:p>
                      <a:pPr algn="ctr">
                        <a:lnSpc>
                          <a:spcPct val="115000"/>
                        </a:lnSpc>
                        <a:spcAft>
                          <a:spcPts val="0"/>
                        </a:spcAft>
                      </a:pPr>
                      <a:r>
                        <a:rPr lang="en-US" sz="1000">
                          <a:latin typeface="Arial"/>
                          <a:ea typeface="Times New Roman"/>
                          <a:cs typeface="Times New Roman"/>
                        </a:rPr>
                        <a:t>1 1/8 to 1-1/2</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74</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dirty="0">
                          <a:latin typeface="Arial"/>
                          <a:ea typeface="Times New Roman"/>
                          <a:cs typeface="Times New Roman"/>
                        </a:rPr>
                        <a:t>105</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DDDDDD"/>
                    </a:solidFill>
                  </a:tcPr>
                </a:tc>
                <a:tc v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395288" y="642938"/>
            <a:ext cx="8229600" cy="647700"/>
          </a:xfrm>
          <a:noFill/>
        </p:spPr>
        <p:txBody>
          <a:bodyPr/>
          <a:lstStyle/>
          <a:p>
            <a:pPr eaLnBrk="1" hangingPunct="1"/>
            <a:r>
              <a:rPr lang="en-GB">
                <a:latin typeface="Arial" charset="0"/>
              </a:rPr>
              <a:t>SCREW THREADS</a:t>
            </a:r>
            <a:endParaRPr lang="en-US">
              <a:latin typeface="Arial" charset="0"/>
            </a:endParaRPr>
          </a:p>
        </p:txBody>
      </p:sp>
      <p:sp>
        <p:nvSpPr>
          <p:cNvPr id="6147" name="Rectangle 6"/>
          <p:cNvSpPr>
            <a:spLocks noGrp="1" noChangeArrowheads="1"/>
          </p:cNvSpPr>
          <p:nvPr>
            <p:ph type="body" idx="1"/>
          </p:nvPr>
        </p:nvSpPr>
        <p:spPr>
          <a:xfrm>
            <a:off x="539750" y="1500188"/>
            <a:ext cx="8229600" cy="865187"/>
          </a:xfrm>
        </p:spPr>
        <p:txBody>
          <a:bodyPr/>
          <a:lstStyle/>
          <a:p>
            <a:pPr marL="0" eaLnBrk="1" hangingPunct="1">
              <a:buFontTx/>
              <a:buNone/>
            </a:pPr>
            <a:r>
              <a:rPr lang="en-GB" sz="2400">
                <a:latin typeface="Times New Roman" charset="0"/>
              </a:rPr>
              <a:t>There are several standards (British Standards) of thread available, on site you will usually see only three of these in use.</a:t>
            </a:r>
            <a:endParaRPr lang="en-GB" sz="1800">
              <a:solidFill>
                <a:srgbClr val="FF3300"/>
              </a:solidFill>
              <a:latin typeface="Times New Roman" charset="0"/>
            </a:endParaRPr>
          </a:p>
        </p:txBody>
      </p:sp>
      <p:sp>
        <p:nvSpPr>
          <p:cNvPr id="4" name="Rectangle 3"/>
          <p:cNvSpPr/>
          <p:nvPr/>
        </p:nvSpPr>
        <p:spPr>
          <a:xfrm>
            <a:off x="857224" y="2357430"/>
            <a:ext cx="5097870"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800" b="1" dirty="0">
                <a:ea typeface="+mn-ea"/>
              </a:rPr>
              <a:t>Unified Thread Form BS1580</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endParaRPr>
          </a:p>
        </p:txBody>
      </p:sp>
      <p:sp>
        <p:nvSpPr>
          <p:cNvPr id="6" name="Rectangle 5"/>
          <p:cNvSpPr/>
          <p:nvPr/>
        </p:nvSpPr>
        <p:spPr>
          <a:xfrm>
            <a:off x="857224" y="2849778"/>
            <a:ext cx="5432898"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800" b="1" dirty="0">
                <a:ea typeface="+mn-ea"/>
              </a:rPr>
              <a:t>Whitworth Thread Form BS 84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endParaRPr>
          </a:p>
        </p:txBody>
      </p:sp>
      <p:sp>
        <p:nvSpPr>
          <p:cNvPr id="7" name="Rectangle 6"/>
          <p:cNvSpPr/>
          <p:nvPr/>
        </p:nvSpPr>
        <p:spPr>
          <a:xfrm>
            <a:off x="857224" y="3342126"/>
            <a:ext cx="2743060"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800" b="1" dirty="0">
                <a:ea typeface="+mn-ea"/>
              </a:rPr>
              <a:t>Metric BS 3643</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endParaRPr>
          </a:p>
        </p:txBody>
      </p:sp>
      <p:sp>
        <p:nvSpPr>
          <p:cNvPr id="11" name="Rectangle 10"/>
          <p:cNvSpPr/>
          <p:nvPr/>
        </p:nvSpPr>
        <p:spPr>
          <a:xfrm>
            <a:off x="857224" y="3834474"/>
            <a:ext cx="4286238"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GB" sz="2800" b="1" dirty="0">
                <a:ea typeface="+mn-ea"/>
              </a:rPr>
              <a:t>British Association - BA</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endParaRPr>
          </a:p>
        </p:txBody>
      </p:sp>
      <p:sp>
        <p:nvSpPr>
          <p:cNvPr id="13" name="Rectangle 12"/>
          <p:cNvSpPr/>
          <p:nvPr/>
        </p:nvSpPr>
        <p:spPr>
          <a:xfrm>
            <a:off x="6853382" y="2428868"/>
            <a:ext cx="562975" cy="40011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000" b="1" cap="all" dirty="0">
                <a:ln w="0"/>
                <a:solidFill>
                  <a:srgbClr val="FF0000"/>
                </a:solidFill>
                <a:effectLst>
                  <a:reflection blurRad="12700" stA="50000" endPos="50000" dist="5000" dir="5400000" sy="-100000" rotWithShape="0"/>
                </a:effectLst>
                <a:ea typeface="+mn-ea"/>
              </a:rPr>
              <a:t>60º</a:t>
            </a:r>
          </a:p>
        </p:txBody>
      </p:sp>
      <p:sp>
        <p:nvSpPr>
          <p:cNvPr id="14" name="Rectangle 13"/>
          <p:cNvSpPr/>
          <p:nvPr/>
        </p:nvSpPr>
        <p:spPr>
          <a:xfrm>
            <a:off x="6858015" y="2938440"/>
            <a:ext cx="562976" cy="40011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000" b="1" cap="all" dirty="0">
                <a:ln w="0"/>
                <a:solidFill>
                  <a:srgbClr val="FF0000"/>
                </a:solidFill>
                <a:effectLst>
                  <a:reflection blurRad="12700" stA="50000" endPos="50000" dist="5000" dir="5400000" sy="-100000" rotWithShape="0"/>
                </a:effectLst>
                <a:ea typeface="+mn-ea"/>
              </a:rPr>
              <a:t>55º</a:t>
            </a:r>
          </a:p>
        </p:txBody>
      </p:sp>
      <p:sp>
        <p:nvSpPr>
          <p:cNvPr id="15" name="Rectangle 14"/>
          <p:cNvSpPr/>
          <p:nvPr/>
        </p:nvSpPr>
        <p:spPr>
          <a:xfrm>
            <a:off x="6858016" y="3448012"/>
            <a:ext cx="562975" cy="40011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000" b="1" cap="all" dirty="0">
                <a:ln w="0"/>
                <a:solidFill>
                  <a:srgbClr val="FF0000"/>
                </a:solidFill>
                <a:effectLst>
                  <a:reflection blurRad="12700" stA="50000" endPos="50000" dist="5000" dir="5400000" sy="-100000" rotWithShape="0"/>
                </a:effectLst>
                <a:ea typeface="+mn-ea"/>
              </a:rPr>
              <a:t>60º</a:t>
            </a:r>
          </a:p>
        </p:txBody>
      </p:sp>
      <p:sp>
        <p:nvSpPr>
          <p:cNvPr id="16" name="Rectangle 15"/>
          <p:cNvSpPr/>
          <p:nvPr/>
        </p:nvSpPr>
        <p:spPr>
          <a:xfrm>
            <a:off x="6751416" y="3957584"/>
            <a:ext cx="776175" cy="40011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000" b="1" cap="all" dirty="0">
                <a:ln w="0"/>
                <a:solidFill>
                  <a:srgbClr val="FF0000"/>
                </a:solidFill>
                <a:effectLst>
                  <a:reflection blurRad="12700" stA="50000" endPos="50000" dist="5000" dir="5400000" sy="-100000" rotWithShape="0"/>
                </a:effectLst>
                <a:ea typeface="+mn-ea"/>
              </a:rPr>
              <a:t>47.5º</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nodeType="afterGroup">
                            <p:stCondLst>
                              <p:cond delay="500"/>
                            </p:stCondLst>
                            <p:childTnLst>
                              <p:par>
                                <p:cTn id="15" presetID="9" presetClass="entr" presetSubtype="0" fill="hold" nodeType="after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par>
                          <p:cTn id="18" fill="hold" nodeType="afterGroup">
                            <p:stCondLst>
                              <p:cond delay="2000"/>
                            </p:stCondLst>
                            <p:childTnLst>
                              <p:par>
                                <p:cTn id="19" presetID="9" presetClass="entr" presetSubtype="0" fill="hold" nodeType="after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par>
                          <p:cTn id="22" fill="hold" nodeType="afterGroup">
                            <p:stCondLst>
                              <p:cond delay="3500"/>
                            </p:stCondLst>
                            <p:childTnLst>
                              <p:par>
                                <p:cTn id="23" presetID="9" presetClass="entr" presetSubtype="0" fill="hold" nodeType="afterEffect">
                                  <p:stCondLst>
                                    <p:cond delay="100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52227"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522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ASTM A354 - Grade 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500438"/>
            <a:ext cx="185737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000375" y="3071813"/>
          <a:ext cx="5786438" cy="1285875"/>
        </p:xfrm>
        <a:graphic>
          <a:graphicData uri="http://schemas.openxmlformats.org/drawingml/2006/table">
            <a:tbl>
              <a:tblPr/>
              <a:tblGrid>
                <a:gridCol w="1590675"/>
                <a:gridCol w="1373188"/>
                <a:gridCol w="950912"/>
                <a:gridCol w="950913"/>
                <a:gridCol w="920750"/>
              </a:tblGrid>
              <a:tr h="893763">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ASTM A354 - Grade BC</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1/4 thru 2-1/2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105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125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5,b</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r>
              <a:tr h="392113">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2-3/4 thru 4</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95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115</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v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53251"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532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http://www.engineershandbook.com/Tables/sae-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643313"/>
            <a:ext cx="19288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000375" y="3143250"/>
          <a:ext cx="5786438" cy="928688"/>
        </p:xfrm>
        <a:graphic>
          <a:graphicData uri="http://schemas.openxmlformats.org/drawingml/2006/table">
            <a:tbl>
              <a:tblPr/>
              <a:tblGrid>
                <a:gridCol w="1608220"/>
                <a:gridCol w="1387484"/>
                <a:gridCol w="898711"/>
                <a:gridCol w="961779"/>
                <a:gridCol w="930245"/>
              </a:tblGrid>
              <a:tr h="928688">
                <a:tc>
                  <a:txBody>
                    <a:bodyPr/>
                    <a:lstStyle/>
                    <a:p>
                      <a:pPr algn="ctr">
                        <a:lnSpc>
                          <a:spcPct val="115000"/>
                        </a:lnSpc>
                        <a:spcAft>
                          <a:spcPts val="0"/>
                        </a:spcAft>
                      </a:pPr>
                      <a:r>
                        <a:rPr lang="en-US" sz="1200" dirty="0">
                          <a:latin typeface="Times New Roman"/>
                          <a:ea typeface="Times New Roman"/>
                          <a:cs typeface="Times New Roman"/>
                        </a:rPr>
                        <a:t>SAE Grade 7 </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200" dirty="0">
                          <a:latin typeface="Times New Roman"/>
                          <a:ea typeface="Times New Roman"/>
                          <a:cs typeface="Times New Roman"/>
                        </a:rPr>
                        <a:t>1/4 to 1 1/2</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200" dirty="0">
                          <a:latin typeface="Times New Roman"/>
                          <a:ea typeface="Times New Roman"/>
                          <a:cs typeface="Times New Roman"/>
                        </a:rPr>
                        <a:t>105</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200">
                          <a:latin typeface="Times New Roman"/>
                          <a:ea typeface="Times New Roman"/>
                          <a:cs typeface="Times New Roman"/>
                        </a:rPr>
                        <a:t>133</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200" dirty="0">
                          <a:latin typeface="Times New Roman"/>
                          <a:ea typeface="Times New Roman"/>
                          <a:cs typeface="Times New Roman"/>
                        </a:rPr>
                        <a:t>7,b</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DDDDDD"/>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54275"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542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SAE J429 - Grad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643313"/>
            <a:ext cx="18573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000375" y="3071813"/>
          <a:ext cx="5786438" cy="2143125"/>
        </p:xfrm>
        <a:graphic>
          <a:graphicData uri="http://schemas.openxmlformats.org/drawingml/2006/table">
            <a:tbl>
              <a:tblPr/>
              <a:tblGrid>
                <a:gridCol w="1608220"/>
                <a:gridCol w="1387484"/>
                <a:gridCol w="898711"/>
                <a:gridCol w="961779"/>
                <a:gridCol w="930245"/>
              </a:tblGrid>
              <a:tr h="1071563">
                <a:tc>
                  <a:txBody>
                    <a:bodyPr/>
                    <a:lstStyle/>
                    <a:p>
                      <a:pPr algn="ctr">
                        <a:lnSpc>
                          <a:spcPct val="115000"/>
                        </a:lnSpc>
                        <a:spcAft>
                          <a:spcPts val="0"/>
                        </a:spcAft>
                      </a:pPr>
                      <a:r>
                        <a:rPr lang="en-US" sz="1000">
                          <a:latin typeface="Arial"/>
                          <a:ea typeface="Times New Roman"/>
                          <a:cs typeface="Times New Roman"/>
                        </a:rPr>
                        <a:t>SAE - Grade 8</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1/4 thru 1-1/2</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120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150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7,b</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r>
              <a:tr h="1071563">
                <a:tc>
                  <a:txBody>
                    <a:bodyPr/>
                    <a:lstStyle/>
                    <a:p>
                      <a:pPr algn="ctr">
                        <a:lnSpc>
                          <a:spcPct val="115000"/>
                        </a:lnSpc>
                        <a:spcAft>
                          <a:spcPts val="0"/>
                        </a:spcAft>
                      </a:pPr>
                      <a:r>
                        <a:rPr lang="en-US" sz="1000">
                          <a:latin typeface="Arial"/>
                          <a:ea typeface="Times New Roman"/>
                          <a:cs typeface="Times New Roman"/>
                        </a:rPr>
                        <a:t>ASTM A354 - Grade BD</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1/4 thru 1-1/2</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120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a:latin typeface="Arial"/>
                          <a:ea typeface="Times New Roman"/>
                          <a:cs typeface="Times New Roman"/>
                        </a:rPr>
                        <a:t>150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FFFFFF"/>
                    </a:solidFill>
                  </a:tcPr>
                </a:tc>
                <a:tc>
                  <a:txBody>
                    <a:bodyPr/>
                    <a:lstStyle/>
                    <a:p>
                      <a:pPr algn="ctr">
                        <a:lnSpc>
                          <a:spcPct val="115000"/>
                        </a:lnSpc>
                        <a:spcAft>
                          <a:spcPts val="0"/>
                        </a:spcAft>
                      </a:pPr>
                      <a:r>
                        <a:rPr lang="en-US" sz="1000" dirty="0">
                          <a:latin typeface="Arial"/>
                          <a:ea typeface="Times New Roman"/>
                          <a:cs typeface="Times New Roman"/>
                        </a:rPr>
                        <a:t>6,b</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55299"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553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SAE J429 - Grade 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3714750"/>
            <a:ext cx="18573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3000375" y="3071813"/>
          <a:ext cx="5786438" cy="1000125"/>
        </p:xfrm>
        <a:graphic>
          <a:graphicData uri="http://schemas.openxmlformats.org/drawingml/2006/table">
            <a:tbl>
              <a:tblPr/>
              <a:tblGrid>
                <a:gridCol w="1608220"/>
                <a:gridCol w="1387484"/>
                <a:gridCol w="898711"/>
                <a:gridCol w="961779"/>
                <a:gridCol w="930245"/>
              </a:tblGrid>
              <a:tr h="1000125">
                <a:tc>
                  <a:txBody>
                    <a:bodyPr/>
                    <a:lstStyle/>
                    <a:p>
                      <a:pPr algn="ctr">
                        <a:lnSpc>
                          <a:spcPct val="115000"/>
                        </a:lnSpc>
                        <a:spcAft>
                          <a:spcPts val="0"/>
                        </a:spcAft>
                      </a:pPr>
                      <a:r>
                        <a:rPr lang="en-US" sz="1000" dirty="0">
                          <a:latin typeface="Arial"/>
                          <a:ea typeface="Times New Roman"/>
                          <a:cs typeface="Times New Roman"/>
                        </a:rPr>
                        <a:t>SAE - Grade 8</a:t>
                      </a:r>
                      <a:r>
                        <a:rPr lang="en-US" sz="1200" dirty="0">
                          <a:latin typeface="Times New Roman"/>
                          <a:ea typeface="Times New Roman"/>
                          <a:cs typeface="Times New Roman"/>
                        </a:rPr>
                        <a:t>.2</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1/4 thru 1</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120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150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200" dirty="0">
                          <a:latin typeface="Times New Roman"/>
                          <a:ea typeface="Times New Roman"/>
                          <a:cs typeface="Times New Roman"/>
                        </a:rPr>
                        <a:t>4,b</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DDDDDD"/>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56323"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563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descr="ASTM A490 - Ty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643313"/>
            <a:ext cx="17145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3000375" y="3019425"/>
          <a:ext cx="5786438" cy="1695450"/>
        </p:xfrm>
        <a:graphic>
          <a:graphicData uri="http://schemas.openxmlformats.org/drawingml/2006/table">
            <a:tbl>
              <a:tblPr/>
              <a:tblGrid>
                <a:gridCol w="1608138"/>
                <a:gridCol w="1387475"/>
                <a:gridCol w="898525"/>
                <a:gridCol w="962025"/>
                <a:gridCol w="930275"/>
              </a:tblGrid>
              <a:tr h="1695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ASTM A490 - Type 1</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½   to1-1/2</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120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150</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ＭＳ Ｐゴシック" charset="0"/>
                          <a:cs typeface="Times New Roman" charset="0"/>
                        </a:rPr>
                        <a:t>6,b</a:t>
                      </a:r>
                      <a:endParaRPr kumimoji="0" lang="en-US" sz="1100" b="0" i="0" u="none" strike="noStrike" cap="none" normalizeH="0" baseline="0">
                        <a:ln>
                          <a:noFill/>
                        </a:ln>
                        <a:solidFill>
                          <a:schemeClr val="tx1"/>
                        </a:solidFill>
                        <a:effectLst/>
                        <a:latin typeface="Calibri" charset="0"/>
                        <a:ea typeface="Calibri" charset="0"/>
                        <a:cs typeface="Times New Roman" charset="0"/>
                      </a:endParaRPr>
                    </a:p>
                  </a:txBody>
                  <a:tcPr marL="19050" marR="19050" marT="19050" marB="19050" anchor="ctr" horzOverflow="overflow">
                    <a:lnL>
                      <a:noFill/>
                    </a:lnL>
                    <a:lnR>
                      <a:noFill/>
                    </a:lnR>
                    <a:lnT>
                      <a:noFill/>
                    </a:lnT>
                    <a:lnB>
                      <a:noFill/>
                    </a:lnB>
                    <a:lnTlToBr>
                      <a:noFill/>
                    </a:lnTlToBr>
                    <a:lnBlToTr>
                      <a:noFill/>
                    </a:lnBlToTr>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143000"/>
            <a:ext cx="2357437" cy="1870075"/>
          </a:xfrm>
          <a:prstGeom prst="rect">
            <a:avLst/>
          </a:prstGeom>
        </p:spPr>
        <p:txBody>
          <a:bodyPr>
            <a:spAutoFit/>
          </a:bodyPr>
          <a:lstStyle/>
          <a:p>
            <a:pPr marL="228600" indent="-228600">
              <a:defRPr/>
            </a:pPr>
            <a:r>
              <a:rPr lang="en-US" sz="1050" b="1" u="sng" dirty="0">
                <a:ea typeface="+mn-ea"/>
              </a:rPr>
              <a:t>Material Notes</a:t>
            </a:r>
          </a:p>
          <a:p>
            <a:pPr marL="228600" indent="-228600">
              <a:buFont typeface="+mj-lt"/>
              <a:buAutoNum type="arabicPeriod"/>
              <a:defRPr/>
            </a:pPr>
            <a:r>
              <a:rPr lang="en-US" sz="1050" dirty="0">
                <a:ea typeface="+mn-ea"/>
              </a:rPr>
              <a:t>Low or Medium Carbon Steel </a:t>
            </a:r>
          </a:p>
          <a:p>
            <a:pPr marL="228600" indent="-228600">
              <a:buFont typeface="+mj-lt"/>
              <a:buAutoNum type="arabicPeriod"/>
              <a:defRPr/>
            </a:pPr>
            <a:r>
              <a:rPr lang="en-US" sz="1050" dirty="0">
                <a:ea typeface="+mn-ea"/>
              </a:rPr>
              <a:t>Medium Carbon Steel </a:t>
            </a:r>
          </a:p>
          <a:p>
            <a:pPr marL="228600" indent="-228600">
              <a:buFont typeface="+mj-lt"/>
              <a:buAutoNum type="arabicPeriod"/>
              <a:defRPr/>
            </a:pPr>
            <a:r>
              <a:rPr lang="en-US" sz="1050" dirty="0">
                <a:ea typeface="+mn-ea"/>
              </a:rPr>
              <a:t>Low Carbon </a:t>
            </a:r>
          </a:p>
          <a:p>
            <a:pPr marL="228600" indent="-228600">
              <a:buFont typeface="+mj-lt"/>
              <a:buAutoNum type="arabicPeriod"/>
              <a:defRPr/>
            </a:pPr>
            <a:r>
              <a:rPr lang="en-US" sz="1050" dirty="0">
                <a:ea typeface="+mn-ea"/>
              </a:rPr>
              <a:t>Low Carbon Martensite </a:t>
            </a:r>
          </a:p>
          <a:p>
            <a:pPr marL="228600" indent="-228600">
              <a:buFont typeface="+mj-lt"/>
              <a:buAutoNum type="arabicPeriod"/>
              <a:defRPr/>
            </a:pPr>
            <a:r>
              <a:rPr lang="en-US" sz="1050" dirty="0">
                <a:ea typeface="+mn-ea"/>
              </a:rPr>
              <a:t>Weathering Steel </a:t>
            </a:r>
          </a:p>
          <a:p>
            <a:pPr marL="228600" indent="-228600">
              <a:buFont typeface="+mj-lt"/>
              <a:buAutoNum type="arabicPeriod"/>
              <a:defRPr/>
            </a:pPr>
            <a:r>
              <a:rPr lang="en-US" sz="1050" dirty="0">
                <a:ea typeface="+mn-ea"/>
              </a:rPr>
              <a:t>Alloy Steel </a:t>
            </a:r>
          </a:p>
          <a:p>
            <a:pPr marL="228600" indent="-228600">
              <a:buFont typeface="+mj-lt"/>
              <a:buAutoNum type="arabicPeriod"/>
              <a:defRPr/>
            </a:pPr>
            <a:r>
              <a:rPr lang="en-US" sz="1050" dirty="0">
                <a:ea typeface="+mn-ea"/>
              </a:rPr>
              <a:t>Medium Carbon Alloy </a:t>
            </a:r>
          </a:p>
          <a:p>
            <a:pPr>
              <a:defRPr/>
            </a:pPr>
            <a:r>
              <a:rPr lang="en-US" sz="1050" b="1" u="sng" dirty="0">
                <a:ea typeface="+mn-ea"/>
              </a:rPr>
              <a:t>Treatment -</a:t>
            </a:r>
          </a:p>
          <a:p>
            <a:pPr>
              <a:defRPr/>
            </a:pPr>
            <a:r>
              <a:rPr lang="en-US" sz="1050" dirty="0">
                <a:ea typeface="+mn-ea"/>
              </a:rPr>
              <a:t>a - cold drawn</a:t>
            </a:r>
            <a:br>
              <a:rPr lang="en-US" sz="1050" dirty="0">
                <a:ea typeface="+mn-ea"/>
              </a:rPr>
            </a:br>
            <a:r>
              <a:rPr lang="en-US" sz="1050" dirty="0">
                <a:ea typeface="+mn-ea"/>
              </a:rPr>
              <a:t>b - quenched and tempered </a:t>
            </a:r>
          </a:p>
        </p:txBody>
      </p:sp>
      <p:sp>
        <p:nvSpPr>
          <p:cNvPr id="57347" name="Title 1"/>
          <p:cNvSpPr>
            <a:spLocks noGrp="1"/>
          </p:cNvSpPr>
          <p:nvPr>
            <p:ph type="title"/>
          </p:nvPr>
        </p:nvSpPr>
        <p:spPr>
          <a:xfrm>
            <a:off x="500063" y="642938"/>
            <a:ext cx="8229600" cy="782637"/>
          </a:xfrm>
        </p:spPr>
        <p:txBody>
          <a:bodyPr/>
          <a:lstStyle/>
          <a:p>
            <a:pPr eaLnBrk="1" hangingPunct="1"/>
            <a:r>
              <a:rPr lang="en-GB">
                <a:latin typeface="Arial" charset="0"/>
              </a:rPr>
              <a:t>Identification Markings</a:t>
            </a:r>
            <a:endParaRPr lang="en-US">
              <a:latin typeface="Arial" charset="0"/>
            </a:endParaRPr>
          </a:p>
        </p:txBody>
      </p:sp>
      <p:pic>
        <p:nvPicPr>
          <p:cNvPr id="573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428750"/>
            <a:ext cx="58007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descr="ASTM A490 - Typ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714750"/>
            <a:ext cx="164306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3000375" y="3019425"/>
          <a:ext cx="5786438" cy="1409700"/>
        </p:xfrm>
        <a:graphic>
          <a:graphicData uri="http://schemas.openxmlformats.org/drawingml/2006/table">
            <a:tbl>
              <a:tblPr/>
              <a:tblGrid>
                <a:gridCol w="1608220"/>
                <a:gridCol w="1387484"/>
                <a:gridCol w="898711"/>
                <a:gridCol w="961779"/>
                <a:gridCol w="930245"/>
              </a:tblGrid>
              <a:tr h="1409700">
                <a:tc>
                  <a:txBody>
                    <a:bodyPr/>
                    <a:lstStyle/>
                    <a:p>
                      <a:pPr algn="ctr">
                        <a:lnSpc>
                          <a:spcPct val="115000"/>
                        </a:lnSpc>
                        <a:spcAft>
                          <a:spcPts val="0"/>
                        </a:spcAft>
                      </a:pPr>
                      <a:r>
                        <a:rPr lang="en-US" sz="1000">
                          <a:latin typeface="Arial"/>
                          <a:ea typeface="Times New Roman"/>
                          <a:cs typeface="Times New Roman"/>
                        </a:rPr>
                        <a:t>ASTM A490 - Type 3</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1/2 thru 1-1/2</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120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a:latin typeface="Arial"/>
                          <a:ea typeface="Times New Roman"/>
                          <a:cs typeface="Times New Roman"/>
                        </a:rPr>
                        <a:t>150</a:t>
                      </a:r>
                      <a:endParaRPr lang="en-US" sz="1100">
                        <a:latin typeface="Calibri"/>
                        <a:ea typeface="Calibri"/>
                        <a:cs typeface="Times New Roman"/>
                      </a:endParaRPr>
                    </a:p>
                  </a:txBody>
                  <a:tcPr marL="19050" marR="19050" marT="19050" marB="19050" anchor="ctr">
                    <a:lnL>
                      <a:noFill/>
                    </a:lnL>
                    <a:lnR>
                      <a:noFill/>
                    </a:lnR>
                    <a:lnT>
                      <a:noFill/>
                    </a:lnT>
                    <a:lnB>
                      <a:noFill/>
                    </a:lnB>
                    <a:solidFill>
                      <a:srgbClr val="DDDDDD"/>
                    </a:solidFill>
                  </a:tcPr>
                </a:tc>
                <a:tc>
                  <a:txBody>
                    <a:bodyPr/>
                    <a:lstStyle/>
                    <a:p>
                      <a:pPr algn="ctr">
                        <a:lnSpc>
                          <a:spcPct val="115000"/>
                        </a:lnSpc>
                        <a:spcAft>
                          <a:spcPts val="0"/>
                        </a:spcAft>
                      </a:pPr>
                      <a:r>
                        <a:rPr lang="en-US" sz="1000" dirty="0">
                          <a:latin typeface="Arial"/>
                          <a:ea typeface="Times New Roman"/>
                          <a:cs typeface="Times New Roman"/>
                        </a:rPr>
                        <a:t>5,b</a:t>
                      </a:r>
                      <a:endParaRPr lang="en-US" sz="1100" dirty="0">
                        <a:latin typeface="Calibri"/>
                        <a:ea typeface="Calibri"/>
                        <a:cs typeface="Times New Roman"/>
                      </a:endParaRPr>
                    </a:p>
                  </a:txBody>
                  <a:tcPr marL="19050" marR="19050" marT="19050" marB="19050" anchor="ctr">
                    <a:lnL>
                      <a:noFill/>
                    </a:lnL>
                    <a:lnR>
                      <a:noFill/>
                    </a:lnR>
                    <a:lnT>
                      <a:noFill/>
                    </a:lnT>
                    <a:lnB>
                      <a:noFill/>
                    </a:lnB>
                    <a:solidFill>
                      <a:srgbClr val="DDDDDD"/>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1188" y="714375"/>
            <a:ext cx="8229600" cy="782638"/>
          </a:xfrm>
        </p:spPr>
        <p:txBody>
          <a:bodyPr/>
          <a:lstStyle/>
          <a:p>
            <a:r>
              <a:rPr lang="en-GB">
                <a:latin typeface="Arial" charset="0"/>
              </a:rPr>
              <a:t>TAPPING A NEW HOLE</a:t>
            </a:r>
            <a:endParaRPr lang="en-US">
              <a:latin typeface="Arial" charset="0"/>
            </a:endParaRPr>
          </a:p>
        </p:txBody>
      </p:sp>
      <p:sp>
        <p:nvSpPr>
          <p:cNvPr id="58371" name="Rectangle 4"/>
          <p:cNvSpPr>
            <a:spLocks noChangeArrowheads="1"/>
          </p:cNvSpPr>
          <p:nvPr/>
        </p:nvSpPr>
        <p:spPr bwMode="auto">
          <a:xfrm>
            <a:off x="571500" y="1571625"/>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Step 1</a:t>
            </a:r>
          </a:p>
          <a:p>
            <a:r>
              <a:rPr lang="en-US"/>
              <a:t>Mark the location for the threaded hole with the ruler and scribe. </a:t>
            </a:r>
          </a:p>
          <a:p>
            <a:r>
              <a:rPr lang="en-US"/>
              <a:t>With the center punch and hammer, center mark the hole location.</a:t>
            </a:r>
          </a:p>
        </p:txBody>
      </p:sp>
      <p:pic>
        <p:nvPicPr>
          <p:cNvPr id="58372" name="Picture 5" descr="centre pun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2714625"/>
            <a:ext cx="264318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11188" y="714375"/>
            <a:ext cx="8229600" cy="782638"/>
          </a:xfrm>
        </p:spPr>
        <p:txBody>
          <a:bodyPr/>
          <a:lstStyle/>
          <a:p>
            <a:r>
              <a:rPr lang="en-GB">
                <a:latin typeface="Arial" charset="0"/>
              </a:rPr>
              <a:t>TAPPING A NEW HOLE</a:t>
            </a:r>
            <a:endParaRPr lang="en-US">
              <a:latin typeface="Arial" charset="0"/>
            </a:endParaRPr>
          </a:p>
        </p:txBody>
      </p:sp>
      <p:sp>
        <p:nvSpPr>
          <p:cNvPr id="59395" name="Rectangle 4"/>
          <p:cNvSpPr>
            <a:spLocks noChangeArrowheads="1"/>
          </p:cNvSpPr>
          <p:nvPr/>
        </p:nvSpPr>
        <p:spPr bwMode="auto">
          <a:xfrm>
            <a:off x="571500" y="1571625"/>
            <a:ext cx="82153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Step 2</a:t>
            </a:r>
          </a:p>
          <a:p>
            <a:r>
              <a:rPr lang="en-US"/>
              <a:t>Refer to the drill and tap chart to determine the correct size of the drill bit required for the tap. If the hole is larger than 1/2 an inch, you will need to drill a pilot hole before you can drill the final hole size. Do not use a pilot hole that is larger than 40 percent of the diameter of the final hole size. A larger pilot hole will cause the final drill bit to bind and break, resulting in a poor final hole quality or injury to the person drilling the hole.</a:t>
            </a:r>
          </a:p>
        </p:txBody>
      </p:sp>
      <p:pic>
        <p:nvPicPr>
          <p:cNvPr id="593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714750"/>
            <a:ext cx="3743325"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1188" y="642938"/>
            <a:ext cx="8229600" cy="782637"/>
          </a:xfrm>
        </p:spPr>
        <p:txBody>
          <a:bodyPr/>
          <a:lstStyle/>
          <a:p>
            <a:r>
              <a:rPr lang="en-GB">
                <a:latin typeface="Arial" charset="0"/>
              </a:rPr>
              <a:t>DRILL TO TAPPING CHART</a:t>
            </a:r>
            <a:endParaRPr lang="en-US">
              <a:latin typeface="Arial" charset="0"/>
            </a:endParaRPr>
          </a:p>
        </p:txBody>
      </p:sp>
      <p:pic>
        <p:nvPicPr>
          <p:cNvPr id="60419" name="Picture 2" descr="http://www.universalsewing.com/images/body/tap_drill_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260475"/>
            <a:ext cx="3005137"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11188" y="714375"/>
            <a:ext cx="8229600" cy="782638"/>
          </a:xfrm>
        </p:spPr>
        <p:txBody>
          <a:bodyPr/>
          <a:lstStyle/>
          <a:p>
            <a:r>
              <a:rPr lang="en-GB">
                <a:latin typeface="Arial" charset="0"/>
              </a:rPr>
              <a:t>TAPPING A NEW HOLE</a:t>
            </a:r>
            <a:endParaRPr lang="en-US">
              <a:latin typeface="Arial" charset="0"/>
            </a:endParaRPr>
          </a:p>
        </p:txBody>
      </p:sp>
      <p:sp>
        <p:nvSpPr>
          <p:cNvPr id="61443" name="Rectangle 4"/>
          <p:cNvSpPr>
            <a:spLocks noChangeArrowheads="1"/>
          </p:cNvSpPr>
          <p:nvPr/>
        </p:nvSpPr>
        <p:spPr bwMode="auto">
          <a:xfrm>
            <a:off x="571500" y="1571625"/>
            <a:ext cx="82153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Step 3</a:t>
            </a:r>
          </a:p>
          <a:p>
            <a:r>
              <a:rPr lang="en-US"/>
              <a:t>Insert the drill bit into the drill. Apply cutting fluid to the center mark that you placed on the metal and onto the drill bit. Drill the hole through the metal, using steady pressure. Apply additional cutting fluid as necessary to keep the drill bit cool. If you are drilling into stainless steel, pump the trigger to keep the drill bit moving slow. Increased drilling speeds will result in your drill bit heating up and losing its cutting edge. With stainless steel, slower is always better.</a:t>
            </a:r>
          </a:p>
        </p:txBody>
      </p:sp>
      <p:pic>
        <p:nvPicPr>
          <p:cNvPr id="61444" name="Picture 5" descr="CUTTING FLUI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3714750"/>
            <a:ext cx="300037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395288" y="642938"/>
            <a:ext cx="8229600" cy="647700"/>
          </a:xfrm>
          <a:noFill/>
        </p:spPr>
        <p:txBody>
          <a:bodyPr/>
          <a:lstStyle/>
          <a:p>
            <a:pPr eaLnBrk="1" hangingPunct="1"/>
            <a:r>
              <a:rPr lang="en-GB">
                <a:latin typeface="Arial" charset="0"/>
              </a:rPr>
              <a:t>SCREW THREAD TABLES</a:t>
            </a:r>
            <a:endParaRPr lang="en-US">
              <a:latin typeface="Arial" charset="0"/>
            </a:endParaRPr>
          </a:p>
        </p:txBody>
      </p:sp>
      <p:grpSp>
        <p:nvGrpSpPr>
          <p:cNvPr id="7171" name="Group 31"/>
          <p:cNvGrpSpPr>
            <a:grpSpLocks/>
          </p:cNvGrpSpPr>
          <p:nvPr/>
        </p:nvGrpSpPr>
        <p:grpSpPr bwMode="auto">
          <a:xfrm>
            <a:off x="500063" y="1285875"/>
            <a:ext cx="4286250" cy="4752975"/>
            <a:chOff x="500034" y="1285860"/>
            <a:chExt cx="4286280" cy="4753523"/>
          </a:xfrm>
        </p:grpSpPr>
        <p:sp>
          <p:nvSpPr>
            <p:cNvPr id="13" name="Rectangle 12"/>
            <p:cNvSpPr/>
            <p:nvPr/>
          </p:nvSpPr>
          <p:spPr>
            <a:xfrm>
              <a:off x="1693235" y="1285860"/>
              <a:ext cx="1899879"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a:ln w="0"/>
                  <a:solidFill>
                    <a:srgbClr val="FF0000"/>
                  </a:solidFill>
                  <a:effectLst>
                    <a:reflection blurRad="12700" stA="50000" endPos="50000" dist="5000" dir="5400000" sy="-100000" rotWithShape="0"/>
                  </a:effectLst>
                  <a:ea typeface="+mn-ea"/>
                </a:rPr>
                <a:t>Imperial</a:t>
              </a:r>
            </a:p>
          </p:txBody>
        </p:sp>
        <p:pic>
          <p:nvPicPr>
            <p:cNvPr id="7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034" y="1857364"/>
              <a:ext cx="4286280" cy="418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2" name="Group 16"/>
          <p:cNvGrpSpPr>
            <a:grpSpLocks/>
          </p:cNvGrpSpPr>
          <p:nvPr/>
        </p:nvGrpSpPr>
        <p:grpSpPr bwMode="auto">
          <a:xfrm>
            <a:off x="4929188" y="1285875"/>
            <a:ext cx="3438525" cy="4762500"/>
            <a:chOff x="5429256" y="1214422"/>
            <a:chExt cx="3438525" cy="4762504"/>
          </a:xfrm>
        </p:grpSpPr>
        <p:sp>
          <p:nvSpPr>
            <p:cNvPr id="15" name="Rectangle 14"/>
            <p:cNvSpPr/>
            <p:nvPr/>
          </p:nvSpPr>
          <p:spPr>
            <a:xfrm>
              <a:off x="6367695" y="1214422"/>
              <a:ext cx="1561646"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a:ln w="0"/>
                  <a:solidFill>
                    <a:srgbClr val="FF0000"/>
                  </a:solidFill>
                  <a:effectLst>
                    <a:reflection blurRad="12700" stA="50000" endPos="50000" dist="5000" dir="5400000" sy="-100000" rotWithShape="0"/>
                  </a:effectLst>
                  <a:ea typeface="+mn-ea"/>
                </a:rPr>
                <a:t>metric</a:t>
              </a:r>
            </a:p>
          </p:txBody>
        </p:sp>
        <p:pic>
          <p:nvPicPr>
            <p:cNvPr id="719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29256" y="1785926"/>
              <a:ext cx="34385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8"/>
          <p:cNvGrpSpPr>
            <a:grpSpLocks/>
          </p:cNvGrpSpPr>
          <p:nvPr/>
        </p:nvGrpSpPr>
        <p:grpSpPr bwMode="auto">
          <a:xfrm>
            <a:off x="1643063" y="3571875"/>
            <a:ext cx="1357312" cy="214313"/>
            <a:chOff x="1643042" y="3571876"/>
            <a:chExt cx="1357322" cy="214314"/>
          </a:xfrm>
        </p:grpSpPr>
        <p:sp>
          <p:nvSpPr>
            <p:cNvPr id="33" name="Oval 32"/>
            <p:cNvSpPr/>
            <p:nvPr/>
          </p:nvSpPr>
          <p:spPr>
            <a:xfrm>
              <a:off x="1643042"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2500298"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39"/>
          <p:cNvGrpSpPr>
            <a:grpSpLocks/>
          </p:cNvGrpSpPr>
          <p:nvPr/>
        </p:nvGrpSpPr>
        <p:grpSpPr bwMode="auto">
          <a:xfrm>
            <a:off x="1643063" y="3786188"/>
            <a:ext cx="1357312" cy="214312"/>
            <a:chOff x="1643042" y="3571876"/>
            <a:chExt cx="1357322" cy="214314"/>
          </a:xfrm>
        </p:grpSpPr>
        <p:sp>
          <p:nvSpPr>
            <p:cNvPr id="41" name="Oval 40"/>
            <p:cNvSpPr/>
            <p:nvPr/>
          </p:nvSpPr>
          <p:spPr>
            <a:xfrm>
              <a:off x="1643042"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2500298"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42"/>
          <p:cNvGrpSpPr>
            <a:grpSpLocks/>
          </p:cNvGrpSpPr>
          <p:nvPr/>
        </p:nvGrpSpPr>
        <p:grpSpPr bwMode="auto">
          <a:xfrm>
            <a:off x="1643063" y="3929063"/>
            <a:ext cx="1357312" cy="214312"/>
            <a:chOff x="1643042" y="3571876"/>
            <a:chExt cx="1357322" cy="214314"/>
          </a:xfrm>
        </p:grpSpPr>
        <p:sp>
          <p:nvSpPr>
            <p:cNvPr id="44" name="Oval 43"/>
            <p:cNvSpPr/>
            <p:nvPr/>
          </p:nvSpPr>
          <p:spPr>
            <a:xfrm>
              <a:off x="1643042"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2500298"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45"/>
          <p:cNvGrpSpPr>
            <a:grpSpLocks/>
          </p:cNvGrpSpPr>
          <p:nvPr/>
        </p:nvGrpSpPr>
        <p:grpSpPr bwMode="auto">
          <a:xfrm>
            <a:off x="1643063" y="4143375"/>
            <a:ext cx="1357312" cy="214313"/>
            <a:chOff x="1643042" y="3571876"/>
            <a:chExt cx="1357322" cy="214314"/>
          </a:xfrm>
        </p:grpSpPr>
        <p:sp>
          <p:nvSpPr>
            <p:cNvPr id="47" name="Oval 46"/>
            <p:cNvSpPr/>
            <p:nvPr/>
          </p:nvSpPr>
          <p:spPr>
            <a:xfrm>
              <a:off x="1643042"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2500298"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48"/>
          <p:cNvGrpSpPr>
            <a:grpSpLocks/>
          </p:cNvGrpSpPr>
          <p:nvPr/>
        </p:nvGrpSpPr>
        <p:grpSpPr bwMode="auto">
          <a:xfrm>
            <a:off x="1643063" y="4500563"/>
            <a:ext cx="1357312" cy="214312"/>
            <a:chOff x="1643042" y="3571876"/>
            <a:chExt cx="1357322" cy="214314"/>
          </a:xfrm>
        </p:grpSpPr>
        <p:sp>
          <p:nvSpPr>
            <p:cNvPr id="50" name="Oval 49"/>
            <p:cNvSpPr/>
            <p:nvPr/>
          </p:nvSpPr>
          <p:spPr>
            <a:xfrm>
              <a:off x="1643042"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2500298"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51"/>
          <p:cNvGrpSpPr>
            <a:grpSpLocks/>
          </p:cNvGrpSpPr>
          <p:nvPr/>
        </p:nvGrpSpPr>
        <p:grpSpPr bwMode="auto">
          <a:xfrm>
            <a:off x="1643063" y="4714875"/>
            <a:ext cx="1357312" cy="214313"/>
            <a:chOff x="1643042" y="3571876"/>
            <a:chExt cx="1357322" cy="214314"/>
          </a:xfrm>
        </p:grpSpPr>
        <p:sp>
          <p:nvSpPr>
            <p:cNvPr id="53" name="Oval 52"/>
            <p:cNvSpPr/>
            <p:nvPr/>
          </p:nvSpPr>
          <p:spPr>
            <a:xfrm>
              <a:off x="1643042"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2500298" y="3571876"/>
              <a:ext cx="500066" cy="214314"/>
            </a:xfrm>
            <a:prstGeom prst="ellipse">
              <a:avLst/>
            </a:prstGeom>
            <a:solidFill>
              <a:srgbClr val="FF0000">
                <a:alpha val="1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nodeType="afterGroup">
                            <p:stCondLst>
                              <p:cond delay="500"/>
                            </p:stCondLst>
                            <p:childTnLst>
                              <p:par>
                                <p:cTn id="9" presetID="5" presetClass="entr" presetSubtype="1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nodeType="afterGroup">
                            <p:stCondLst>
                              <p:cond delay="2000"/>
                            </p:stCondLst>
                            <p:childTnLst>
                              <p:par>
                                <p:cTn id="13" presetID="5" presetClass="entr" presetSubtype="1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par>
                          <p:cTn id="16" fill="hold" nodeType="afterGroup">
                            <p:stCondLst>
                              <p:cond delay="3500"/>
                            </p:stCondLst>
                            <p:childTnLst>
                              <p:par>
                                <p:cTn id="17" presetID="5" presetClass="entr" presetSubtype="1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par>
                          <p:cTn id="20" fill="hold" nodeType="afterGroup">
                            <p:stCondLst>
                              <p:cond delay="5000"/>
                            </p:stCondLst>
                            <p:childTnLst>
                              <p:par>
                                <p:cTn id="21" presetID="5" presetClass="entr" presetSubtype="10" fill="hold" nodeType="after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par>
                          <p:cTn id="24" fill="hold" nodeType="afterGroup">
                            <p:stCondLst>
                              <p:cond delay="6500"/>
                            </p:stCondLst>
                            <p:childTnLst>
                              <p:par>
                                <p:cTn id="25" presetID="5" presetClass="entr" presetSubtype="10" fill="hold" nodeType="after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800px-Tap_and_T-wren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845765">
            <a:off x="2532856" y="3148807"/>
            <a:ext cx="328612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1"/>
          <p:cNvSpPr>
            <a:spLocks noGrp="1"/>
          </p:cNvSpPr>
          <p:nvPr>
            <p:ph type="title"/>
          </p:nvPr>
        </p:nvSpPr>
        <p:spPr>
          <a:xfrm>
            <a:off x="611188" y="714375"/>
            <a:ext cx="8229600" cy="782638"/>
          </a:xfrm>
        </p:spPr>
        <p:txBody>
          <a:bodyPr/>
          <a:lstStyle/>
          <a:p>
            <a:r>
              <a:rPr lang="en-GB">
                <a:latin typeface="Arial" charset="0"/>
              </a:rPr>
              <a:t>TAPPING A NEW HOLE</a:t>
            </a:r>
            <a:endParaRPr lang="en-US">
              <a:latin typeface="Arial" charset="0"/>
            </a:endParaRPr>
          </a:p>
        </p:txBody>
      </p:sp>
      <p:sp>
        <p:nvSpPr>
          <p:cNvPr id="62468" name="Rectangle 4"/>
          <p:cNvSpPr>
            <a:spLocks noChangeArrowheads="1"/>
          </p:cNvSpPr>
          <p:nvPr/>
        </p:nvSpPr>
        <p:spPr bwMode="auto">
          <a:xfrm>
            <a:off x="571500" y="1571625"/>
            <a:ext cx="82153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Step 4</a:t>
            </a:r>
          </a:p>
          <a:p>
            <a:r>
              <a:rPr lang="en-US"/>
              <a:t>Clean the shavings from around the drilled area with a clean rag. Insert the proper tap into the tee handle. A drill can be used to run the tap through the hole, but it is not recommended as even slight pressure other than straight down will break the fragile carbide tap.</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11188" y="714375"/>
            <a:ext cx="8229600" cy="782638"/>
          </a:xfrm>
        </p:spPr>
        <p:txBody>
          <a:bodyPr/>
          <a:lstStyle/>
          <a:p>
            <a:r>
              <a:rPr lang="en-GB">
                <a:latin typeface="Arial" charset="0"/>
              </a:rPr>
              <a:t>TAPPING A NEW HOLE</a:t>
            </a:r>
            <a:endParaRPr lang="en-US">
              <a:latin typeface="Arial" charset="0"/>
            </a:endParaRPr>
          </a:p>
        </p:txBody>
      </p:sp>
      <p:sp>
        <p:nvSpPr>
          <p:cNvPr id="63491" name="Rectangle 4"/>
          <p:cNvSpPr>
            <a:spLocks noChangeArrowheads="1"/>
          </p:cNvSpPr>
          <p:nvPr/>
        </p:nvSpPr>
        <p:spPr bwMode="auto">
          <a:xfrm>
            <a:off x="571500" y="1571625"/>
            <a:ext cx="82153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Step 5</a:t>
            </a:r>
          </a:p>
          <a:p>
            <a:r>
              <a:rPr lang="en-US"/>
              <a:t>Liberally coat the tap with cutting and tapping fluid. With the tap aligned straight with the hole, turn the tee handle clockwise to start tapping the hole. If you are tapping for left-handed threads, you need to turn the tee handle counter-clockwise for the tap to start in the hole.</a:t>
            </a:r>
          </a:p>
        </p:txBody>
      </p:sp>
      <p:pic>
        <p:nvPicPr>
          <p:cNvPr id="634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3071813"/>
            <a:ext cx="30861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11188" y="714375"/>
            <a:ext cx="8229600" cy="782638"/>
          </a:xfrm>
        </p:spPr>
        <p:txBody>
          <a:bodyPr/>
          <a:lstStyle/>
          <a:p>
            <a:r>
              <a:rPr lang="en-GB">
                <a:latin typeface="Arial" charset="0"/>
              </a:rPr>
              <a:t>TAPPING A NEW HOLE</a:t>
            </a:r>
            <a:endParaRPr lang="en-US">
              <a:latin typeface="Arial" charset="0"/>
            </a:endParaRPr>
          </a:p>
        </p:txBody>
      </p:sp>
      <p:sp>
        <p:nvSpPr>
          <p:cNvPr id="64515" name="Rectangle 4"/>
          <p:cNvSpPr>
            <a:spLocks noChangeArrowheads="1"/>
          </p:cNvSpPr>
          <p:nvPr/>
        </p:nvSpPr>
        <p:spPr bwMode="auto">
          <a:xfrm>
            <a:off x="571500" y="1571625"/>
            <a:ext cx="82153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Step 6</a:t>
            </a:r>
          </a:p>
          <a:p>
            <a:r>
              <a:rPr lang="en-US"/>
              <a:t>Eliminate tap binding by turning the tee handle backwards 1/4 of a turn after each revolution of the tee handle. The 1/4 turn back will remove filing build-up from the front edge of the tap. Apply tapping fluid to the tap before continuing the tap into the hole.</a:t>
            </a:r>
          </a:p>
        </p:txBody>
      </p:sp>
      <p:pic>
        <p:nvPicPr>
          <p:cNvPr id="645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3071813"/>
            <a:ext cx="30861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11188" y="714375"/>
            <a:ext cx="8229600" cy="782638"/>
          </a:xfrm>
        </p:spPr>
        <p:txBody>
          <a:bodyPr/>
          <a:lstStyle/>
          <a:p>
            <a:r>
              <a:rPr lang="en-GB">
                <a:latin typeface="Arial" charset="0"/>
              </a:rPr>
              <a:t>TAPPING A NEW HOLE</a:t>
            </a:r>
            <a:endParaRPr lang="en-US">
              <a:latin typeface="Arial" charset="0"/>
            </a:endParaRPr>
          </a:p>
        </p:txBody>
      </p:sp>
      <p:sp>
        <p:nvSpPr>
          <p:cNvPr id="65539" name="Rectangle 4"/>
          <p:cNvSpPr>
            <a:spLocks noChangeArrowheads="1"/>
          </p:cNvSpPr>
          <p:nvPr/>
        </p:nvSpPr>
        <p:spPr bwMode="auto">
          <a:xfrm>
            <a:off x="571500" y="1571625"/>
            <a:ext cx="8215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Step 7</a:t>
            </a:r>
          </a:p>
          <a:p>
            <a:r>
              <a:rPr lang="en-US"/>
              <a:t>Reverse the tap to remove it from the threaded hole. Remove the burr from the hole. Test the threads with the correct size bolt to ensure that the bolt threads correctly.</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11188" y="714375"/>
            <a:ext cx="8229600" cy="782638"/>
          </a:xfrm>
        </p:spPr>
        <p:txBody>
          <a:bodyPr/>
          <a:lstStyle/>
          <a:p>
            <a:r>
              <a:rPr lang="en-GB">
                <a:latin typeface="Arial" charset="0"/>
              </a:rPr>
              <a:t>TAPPING A NEW HOLE</a:t>
            </a:r>
            <a:endParaRPr lang="en-US">
              <a:latin typeface="Arial" charset="0"/>
            </a:endParaRPr>
          </a:p>
        </p:txBody>
      </p:sp>
      <p:sp>
        <p:nvSpPr>
          <p:cNvPr id="66563" name="Rectangle 4"/>
          <p:cNvSpPr>
            <a:spLocks noChangeArrowheads="1"/>
          </p:cNvSpPr>
          <p:nvPr/>
        </p:nvSpPr>
        <p:spPr bwMode="auto">
          <a:xfrm>
            <a:off x="571500" y="1571625"/>
            <a:ext cx="821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correct order of using the tap and wrench to cut a new thread is :-</a:t>
            </a:r>
          </a:p>
        </p:txBody>
      </p:sp>
      <p:sp>
        <p:nvSpPr>
          <p:cNvPr id="4" name="Rectangle 3"/>
          <p:cNvSpPr/>
          <p:nvPr/>
        </p:nvSpPr>
        <p:spPr>
          <a:xfrm>
            <a:off x="357158" y="2500306"/>
            <a:ext cx="5825768" cy="461665"/>
          </a:xfrm>
          <a:prstGeom prst="rect">
            <a:avLst/>
          </a:prstGeom>
        </p:spPr>
        <p:txBody>
          <a:bodyPr>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S = STARTING tap</a:t>
            </a:r>
          </a:p>
        </p:txBody>
      </p:sp>
      <p:sp>
        <p:nvSpPr>
          <p:cNvPr id="6" name="Rectangle 5"/>
          <p:cNvSpPr/>
          <p:nvPr/>
        </p:nvSpPr>
        <p:spPr>
          <a:xfrm>
            <a:off x="357158" y="3857628"/>
            <a:ext cx="5825768" cy="461665"/>
          </a:xfrm>
          <a:prstGeom prst="rect">
            <a:avLst/>
          </a:prstGeom>
        </p:spPr>
        <p:txBody>
          <a:bodyPr>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I = </a:t>
            </a:r>
            <a:r>
              <a:rPr lang="en-US" sz="2400" cap="all" dirty="0">
                <a:ln w="0"/>
                <a:solidFill>
                  <a:srgbClr val="FF0000"/>
                </a:solidFill>
                <a:effectLst>
                  <a:reflection blurRad="12700" stA="50000" endPos="50000" dist="5000" dir="5400000" sy="-100000" rotWithShape="0"/>
                </a:effectLst>
                <a:ea typeface="+mn-ea"/>
              </a:rPr>
              <a:t>INTERMEDIATE </a:t>
            </a:r>
            <a:r>
              <a:rPr lang="en-US" sz="2400" cap="all" dirty="0">
                <a:ln w="0"/>
                <a:solidFill>
                  <a:srgbClr val="FF0000"/>
                </a:solidFill>
                <a:effectLst>
                  <a:reflection blurRad="12700" stA="50000" endPos="50000" dist="5000" dir="5400000" sy="-100000" rotWithShape="0"/>
                </a:effectLst>
                <a:ea typeface="+mn-ea"/>
              </a:rPr>
              <a:t>tap</a:t>
            </a:r>
          </a:p>
        </p:txBody>
      </p:sp>
      <p:sp>
        <p:nvSpPr>
          <p:cNvPr id="7" name="Rectangle 6"/>
          <p:cNvSpPr/>
          <p:nvPr/>
        </p:nvSpPr>
        <p:spPr>
          <a:xfrm>
            <a:off x="357158" y="5181913"/>
            <a:ext cx="5825768" cy="461665"/>
          </a:xfrm>
          <a:prstGeom prst="rect">
            <a:avLst/>
          </a:prstGeom>
        </p:spPr>
        <p:txBody>
          <a:bodyPr>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F = FINISHING  tap</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2071688"/>
            <a:ext cx="3214687"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2071688"/>
            <a:ext cx="3214687"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itle 1"/>
          <p:cNvSpPr>
            <a:spLocks noGrp="1"/>
          </p:cNvSpPr>
          <p:nvPr>
            <p:ph type="title"/>
          </p:nvPr>
        </p:nvSpPr>
        <p:spPr>
          <a:xfrm>
            <a:off x="611188" y="714375"/>
            <a:ext cx="8229600" cy="782638"/>
          </a:xfrm>
        </p:spPr>
        <p:txBody>
          <a:bodyPr/>
          <a:lstStyle/>
          <a:p>
            <a:r>
              <a:rPr lang="en-GB">
                <a:latin typeface="Arial" charset="0"/>
              </a:rPr>
              <a:t>TAPPING A NEW HOLE</a:t>
            </a:r>
            <a:endParaRPr lang="en-US">
              <a:latin typeface="Arial" charset="0"/>
            </a:endParaRPr>
          </a:p>
        </p:txBody>
      </p:sp>
      <p:sp>
        <p:nvSpPr>
          <p:cNvPr id="67588" name="Rectangle 4"/>
          <p:cNvSpPr>
            <a:spLocks noChangeArrowheads="1"/>
          </p:cNvSpPr>
          <p:nvPr/>
        </p:nvSpPr>
        <p:spPr bwMode="auto">
          <a:xfrm>
            <a:off x="571500" y="1571625"/>
            <a:ext cx="821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correct order of using the tap and wrench to cut a new thread is :-</a:t>
            </a:r>
          </a:p>
        </p:txBody>
      </p:sp>
      <p:sp>
        <p:nvSpPr>
          <p:cNvPr id="4" name="Rectangle 3"/>
          <p:cNvSpPr/>
          <p:nvPr/>
        </p:nvSpPr>
        <p:spPr>
          <a:xfrm>
            <a:off x="428596" y="2500306"/>
            <a:ext cx="5825768" cy="461665"/>
          </a:xfrm>
          <a:prstGeom prst="rect">
            <a:avLst/>
          </a:prstGeom>
        </p:spPr>
        <p:txBody>
          <a:bodyPr>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T = Taper tap</a:t>
            </a:r>
          </a:p>
        </p:txBody>
      </p:sp>
      <p:sp>
        <p:nvSpPr>
          <p:cNvPr id="6" name="Rectangle 5"/>
          <p:cNvSpPr/>
          <p:nvPr/>
        </p:nvSpPr>
        <p:spPr>
          <a:xfrm>
            <a:off x="428596" y="3824591"/>
            <a:ext cx="5825768" cy="461665"/>
          </a:xfrm>
          <a:prstGeom prst="rect">
            <a:avLst/>
          </a:prstGeom>
        </p:spPr>
        <p:txBody>
          <a:bodyPr>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I = </a:t>
            </a:r>
            <a:r>
              <a:rPr lang="en-US" sz="2400" cap="all" dirty="0">
                <a:ln w="0"/>
                <a:solidFill>
                  <a:srgbClr val="FF0000"/>
                </a:solidFill>
                <a:effectLst>
                  <a:reflection blurRad="12700" stA="50000" endPos="50000" dist="5000" dir="5400000" sy="-100000" rotWithShape="0"/>
                </a:effectLst>
                <a:ea typeface="+mn-ea"/>
              </a:rPr>
              <a:t>INTERMEDIATE </a:t>
            </a:r>
            <a:r>
              <a:rPr lang="en-US" sz="2400" cap="all" dirty="0">
                <a:ln w="0"/>
                <a:solidFill>
                  <a:srgbClr val="FF0000"/>
                </a:solidFill>
                <a:effectLst>
                  <a:reflection blurRad="12700" stA="50000" endPos="50000" dist="5000" dir="5400000" sy="-100000" rotWithShape="0"/>
                </a:effectLst>
                <a:ea typeface="+mn-ea"/>
              </a:rPr>
              <a:t>tap</a:t>
            </a:r>
          </a:p>
        </p:txBody>
      </p:sp>
      <p:sp>
        <p:nvSpPr>
          <p:cNvPr id="7" name="Rectangle 6"/>
          <p:cNvSpPr/>
          <p:nvPr/>
        </p:nvSpPr>
        <p:spPr>
          <a:xfrm>
            <a:off x="428596" y="5181913"/>
            <a:ext cx="5825768" cy="461665"/>
          </a:xfrm>
          <a:prstGeom prst="rect">
            <a:avLst/>
          </a:prstGeom>
        </p:spPr>
        <p:txBody>
          <a:bodyPr>
            <a:spAutoFit/>
          </a:bodyPr>
          <a:lstStyle/>
          <a:p>
            <a:pPr algn="ctr">
              <a:defRPr/>
            </a:pPr>
            <a:r>
              <a:rPr lang="en-US" sz="2400" cap="all" dirty="0">
                <a:ln w="0"/>
                <a:solidFill>
                  <a:srgbClr val="FF0000"/>
                </a:solidFill>
                <a:effectLst>
                  <a:reflection blurRad="12700" stA="50000" endPos="50000" dist="5000" dir="5400000" sy="-100000" rotWithShape="0"/>
                </a:effectLst>
                <a:ea typeface="+mn-ea"/>
              </a:rPr>
              <a:t>P = PLUGGING  tap</a:t>
            </a:r>
          </a:p>
        </p:txBody>
      </p:sp>
      <p:sp>
        <p:nvSpPr>
          <p:cNvPr id="8" name="Rectangle 7"/>
          <p:cNvSpPr/>
          <p:nvPr/>
        </p:nvSpPr>
        <p:spPr>
          <a:xfrm>
            <a:off x="2357422" y="2357430"/>
            <a:ext cx="5000660" cy="221599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T  I  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nodeType="clickEffect">
                                  <p:stCondLst>
                                    <p:cond delay="0"/>
                                  </p:stCondLst>
                                  <p:childTnLst>
                                    <p:animEffect transition="out" filter="dissolv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nodeType="clickEffect">
                                  <p:stCondLst>
                                    <p:cond delay="0"/>
                                  </p:stCondLst>
                                  <p:childTnLst>
                                    <p:anim calcmode="lin" valueType="num">
                                      <p:cBhvr additive="base">
                                        <p:cTn id="31" dur="500"/>
                                        <p:tgtEl>
                                          <p:spTgt spid="4"/>
                                        </p:tgtEl>
                                        <p:attrNameLst>
                                          <p:attrName>ppt_x</p:attrName>
                                        </p:attrNameLst>
                                      </p:cBhvr>
                                      <p:tavLst>
                                        <p:tav tm="0">
                                          <p:val>
                                            <p:strVal val="ppt_x"/>
                                          </p:val>
                                        </p:tav>
                                        <p:tav tm="100000">
                                          <p:val>
                                            <p:strVal val="ppt_x"/>
                                          </p:val>
                                        </p:tav>
                                      </p:tavLst>
                                    </p:anim>
                                    <p:anim calcmode="lin" valueType="num">
                                      <p:cBhvr additive="base">
                                        <p:cTn id="32" dur="500"/>
                                        <p:tgtEl>
                                          <p:spTgt spid="4"/>
                                        </p:tgtEl>
                                        <p:attrNameLst>
                                          <p:attrName>ppt_y</p:attrName>
                                        </p:attrNameLst>
                                      </p:cBhvr>
                                      <p:tavLst>
                                        <p:tav tm="0">
                                          <p:val>
                                            <p:strVal val="ppt_y"/>
                                          </p:val>
                                        </p:tav>
                                        <p:tav tm="100000">
                                          <p:val>
                                            <p:strVal val="1+ppt_h/2"/>
                                          </p:val>
                                        </p:tav>
                                      </p:tavLst>
                                    </p:anim>
                                    <p:set>
                                      <p:cBhvr>
                                        <p:cTn id="33" dur="1" fill="hold">
                                          <p:stCondLst>
                                            <p:cond delay="499"/>
                                          </p:stCondLst>
                                        </p:cTn>
                                        <p:tgtEl>
                                          <p:spTgt spid="4"/>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6"/>
                                        </p:tgtEl>
                                        <p:attrNameLst>
                                          <p:attrName>ppt_x</p:attrName>
                                        </p:attrNameLst>
                                      </p:cBhvr>
                                      <p:tavLst>
                                        <p:tav tm="0">
                                          <p:val>
                                            <p:strVal val="ppt_x"/>
                                          </p:val>
                                        </p:tav>
                                        <p:tav tm="100000">
                                          <p:val>
                                            <p:strVal val="ppt_x"/>
                                          </p:val>
                                        </p:tav>
                                      </p:tavLst>
                                    </p:anim>
                                    <p:anim calcmode="lin" valueType="num">
                                      <p:cBhvr additive="base">
                                        <p:cTn id="36" dur="500"/>
                                        <p:tgtEl>
                                          <p:spTgt spid="6"/>
                                        </p:tgtEl>
                                        <p:attrNameLst>
                                          <p:attrName>ppt_y</p:attrName>
                                        </p:attrNameLst>
                                      </p:cBhvr>
                                      <p:tavLst>
                                        <p:tav tm="0">
                                          <p:val>
                                            <p:strVal val="ppt_y"/>
                                          </p:val>
                                        </p:tav>
                                        <p:tav tm="100000">
                                          <p:val>
                                            <p:strVal val="1+ppt_h/2"/>
                                          </p:val>
                                        </p:tav>
                                      </p:tavLst>
                                    </p:anim>
                                    <p:set>
                                      <p:cBhvr>
                                        <p:cTn id="37" dur="1" fill="hold">
                                          <p:stCondLst>
                                            <p:cond delay="499"/>
                                          </p:stCondLst>
                                        </p:cTn>
                                        <p:tgtEl>
                                          <p:spTgt spid="6"/>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7"/>
                                        </p:tgtEl>
                                        <p:attrNameLst>
                                          <p:attrName>ppt_x</p:attrName>
                                        </p:attrNameLst>
                                      </p:cBhvr>
                                      <p:tavLst>
                                        <p:tav tm="0">
                                          <p:val>
                                            <p:strVal val="ppt_x"/>
                                          </p:val>
                                        </p:tav>
                                        <p:tav tm="100000">
                                          <p:val>
                                            <p:strVal val="ppt_x"/>
                                          </p:val>
                                        </p:tav>
                                      </p:tavLst>
                                    </p:anim>
                                    <p:anim calcmode="lin" valueType="num">
                                      <p:cBhvr additive="base">
                                        <p:cTn id="40" dur="500"/>
                                        <p:tgtEl>
                                          <p:spTgt spid="7"/>
                                        </p:tgtEl>
                                        <p:attrNameLst>
                                          <p:attrName>ppt_y</p:attrName>
                                        </p:attrNameLst>
                                      </p:cBhvr>
                                      <p:tavLst>
                                        <p:tav tm="0">
                                          <p:val>
                                            <p:strVal val="ppt_y"/>
                                          </p:val>
                                        </p:tav>
                                        <p:tav tm="100000">
                                          <p:val>
                                            <p:strVal val="1+ppt_h/2"/>
                                          </p:val>
                                        </p:tav>
                                      </p:tavLst>
                                    </p:anim>
                                    <p:set>
                                      <p:cBhvr>
                                        <p:cTn id="41" dur="1" fill="hold">
                                          <p:stCondLst>
                                            <p:cond delay="499"/>
                                          </p:stCondLst>
                                        </p:cTn>
                                        <p:tgtEl>
                                          <p:spTgt spid="7"/>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iterate type="lt">
                                    <p:tmPct val="10000"/>
                                  </p:iterate>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11188" y="642938"/>
            <a:ext cx="8229600" cy="782637"/>
          </a:xfrm>
        </p:spPr>
        <p:txBody>
          <a:bodyPr/>
          <a:lstStyle/>
          <a:p>
            <a:r>
              <a:rPr lang="en-GB">
                <a:latin typeface="Arial" charset="0"/>
              </a:rPr>
              <a:t>INSERTING A STUD</a:t>
            </a:r>
            <a:endParaRPr lang="en-US">
              <a:latin typeface="Arial" charset="0"/>
            </a:endParaRPr>
          </a:p>
        </p:txBody>
      </p:sp>
      <p:sp>
        <p:nvSpPr>
          <p:cNvPr id="68611" name="TextBox 3"/>
          <p:cNvSpPr txBox="1">
            <a:spLocks noChangeArrowheads="1"/>
          </p:cNvSpPr>
          <p:nvPr/>
        </p:nvSpPr>
        <p:spPr bwMode="auto">
          <a:xfrm>
            <a:off x="571500" y="1571625"/>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All studs have an unthreaded portion between the two threaded ends. </a:t>
            </a:r>
          </a:p>
          <a:p>
            <a:pPr eaLnBrk="1" hangingPunct="1"/>
            <a:r>
              <a:rPr lang="en-US"/>
              <a:t>Do NOT install studs using a pipe wrench on the unthreaded portion of the stud. Aside from possible damage to the threads, the marks or notches (Fig. 1) made by the pipe wrench create stress riser points in the stud.</a:t>
            </a:r>
          </a:p>
        </p:txBody>
      </p:sp>
      <p:pic>
        <p:nvPicPr>
          <p:cNvPr id="95234" name="Picture 2" descr="fig5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38" y="2928938"/>
            <a:ext cx="52657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checkerboard(across)">
                                      <p:cBhvr>
                                        <p:cTn id="7"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11188" y="642938"/>
            <a:ext cx="8229600" cy="782637"/>
          </a:xfrm>
        </p:spPr>
        <p:txBody>
          <a:bodyPr/>
          <a:lstStyle/>
          <a:p>
            <a:r>
              <a:rPr lang="en-GB">
                <a:latin typeface="Arial" charset="0"/>
              </a:rPr>
              <a:t>INSERTING A STUD</a:t>
            </a:r>
            <a:endParaRPr lang="en-US">
              <a:latin typeface="Arial" charset="0"/>
            </a:endParaRPr>
          </a:p>
        </p:txBody>
      </p:sp>
      <p:sp>
        <p:nvSpPr>
          <p:cNvPr id="69635" name="TextBox 3"/>
          <p:cNvSpPr txBox="1">
            <a:spLocks noChangeArrowheads="1"/>
          </p:cNvSpPr>
          <p:nvPr/>
        </p:nvSpPr>
        <p:spPr bwMode="auto">
          <a:xfrm>
            <a:off x="428625" y="1571625"/>
            <a:ext cx="84296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The accepted method for stud installation is as follows: (1) First thread Lock/Jam Nut into stud. (2) Place flat washer on top of Jam Nut. (3) Thread Full Nut onto stud over washer. (Assembly shown in Fig. 2) After assembly, stud may be driven into tapped hole In the casting using either impact wrench or hand wrench. The washer prevents turning of the nuts and reduces thread stresses.</a:t>
            </a:r>
          </a:p>
        </p:txBody>
      </p:sp>
      <p:pic>
        <p:nvPicPr>
          <p:cNvPr id="96258" name="Picture 2" descr="fig5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071813"/>
            <a:ext cx="52355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checkerboard(across)">
                                      <p:cBhvr>
                                        <p:cTn id="7"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11188" y="642938"/>
            <a:ext cx="8229600" cy="782637"/>
          </a:xfrm>
        </p:spPr>
        <p:txBody>
          <a:bodyPr/>
          <a:lstStyle/>
          <a:p>
            <a:r>
              <a:rPr lang="en-GB">
                <a:latin typeface="Arial" charset="0"/>
              </a:rPr>
              <a:t>INSERTING A STUD</a:t>
            </a:r>
            <a:endParaRPr lang="en-US">
              <a:latin typeface="Arial" charset="0"/>
            </a:endParaRPr>
          </a:p>
        </p:txBody>
      </p:sp>
      <p:sp>
        <p:nvSpPr>
          <p:cNvPr id="70659" name="TextBox 3"/>
          <p:cNvSpPr txBox="1">
            <a:spLocks noChangeArrowheads="1"/>
          </p:cNvSpPr>
          <p:nvPr/>
        </p:nvSpPr>
        <p:spPr bwMode="auto">
          <a:xfrm>
            <a:off x="428625" y="1571625"/>
            <a:ext cx="842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When installing new studs, care must be taken to assure that the stud Is not over-inserted. NEVER!! insert a stud into a tapped hole to the extent that it bottoms-out. If the stud is bottomed, the thread stresses are mislocated and the probability of stud failure is greatly increased.</a:t>
            </a:r>
          </a:p>
        </p:txBody>
      </p:sp>
      <p:pic>
        <p:nvPicPr>
          <p:cNvPr id="97282" name="Picture 2" descr="offtip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2857500"/>
            <a:ext cx="335915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checkerboard(across)">
                                      <p:cBhvr>
                                        <p:cTn id="7" dur="5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71500" y="785813"/>
            <a:ext cx="8229600" cy="782637"/>
          </a:xfrm>
        </p:spPr>
        <p:txBody>
          <a:bodyPr/>
          <a:lstStyle/>
          <a:p>
            <a:r>
              <a:rPr lang="en-GB">
                <a:latin typeface="Arial" charset="0"/>
              </a:rPr>
              <a:t>TAPPED HOLE OR STRAIGHT THROUGH</a:t>
            </a:r>
            <a:endParaRPr lang="en-US">
              <a:latin typeface="Arial" charset="0"/>
            </a:endParaRP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806575"/>
            <a:ext cx="69596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395288" y="642938"/>
            <a:ext cx="8229600" cy="647700"/>
          </a:xfrm>
          <a:noFill/>
        </p:spPr>
        <p:txBody>
          <a:bodyPr/>
          <a:lstStyle/>
          <a:p>
            <a:pPr eaLnBrk="1" hangingPunct="1"/>
            <a:r>
              <a:rPr lang="en-GB">
                <a:latin typeface="Arial" charset="0"/>
              </a:rPr>
              <a:t>SCREW THREAD MISMATCH</a:t>
            </a:r>
            <a:endParaRPr lang="en-US">
              <a:latin typeface="Arial" charset="0"/>
            </a:endParaRPr>
          </a:p>
        </p:txBody>
      </p:sp>
      <p:pic>
        <p:nvPicPr>
          <p:cNvPr id="8195" name="Picture 2" descr="http://3.bp.blogspot.com/_4nzgPbHlNo4/S1qPFhJYscI/AAAAAAAAG4g/hE1vTh4Rhaw/s320/mismatc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5938" y="1285875"/>
            <a:ext cx="542925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00063" y="642938"/>
            <a:ext cx="8229600" cy="782637"/>
          </a:xfrm>
        </p:spPr>
        <p:txBody>
          <a:bodyPr/>
          <a:lstStyle/>
          <a:p>
            <a:pPr eaLnBrk="1" hangingPunct="1"/>
            <a:r>
              <a:rPr lang="en-US">
                <a:latin typeface="Arial" charset="0"/>
              </a:rPr>
              <a:t>ANTI-FRICTION COATING </a:t>
            </a:r>
          </a:p>
        </p:txBody>
      </p:sp>
      <p:sp>
        <p:nvSpPr>
          <p:cNvPr id="72707" name="TextBox 4"/>
          <p:cNvSpPr txBox="1">
            <a:spLocks noChangeArrowheads="1"/>
          </p:cNvSpPr>
          <p:nvPr/>
        </p:nvSpPr>
        <p:spPr bwMode="auto">
          <a:xfrm>
            <a:off x="428625" y="1428750"/>
            <a:ext cx="84296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AF coatings are dry lubricants consisting of suspensions of solid lubricants, such as graphite, PTFE or molybdenum disulphide of small particle size in a binder. Such coatings can be applied to fastener threads to replace metallic coatings such as zinc and cadmium and offer maintenance free permanent lubrication. By careful selection of the lubricants, AF coatings can be designed to meet specific applications. The coatings are permanently bonded to the metal surface and provide a lubricating film preventing direct metal to metal contact. </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00063" y="642938"/>
            <a:ext cx="8229600" cy="782637"/>
          </a:xfrm>
        </p:spPr>
        <p:txBody>
          <a:bodyPr/>
          <a:lstStyle/>
          <a:p>
            <a:pPr eaLnBrk="1" hangingPunct="1"/>
            <a:r>
              <a:rPr lang="en-US">
                <a:latin typeface="Arial" charset="0"/>
              </a:rPr>
              <a:t>BOLT </a:t>
            </a:r>
          </a:p>
        </p:txBody>
      </p:sp>
      <p:sp>
        <p:nvSpPr>
          <p:cNvPr id="73731" name="TextBox 4"/>
          <p:cNvSpPr txBox="1">
            <a:spLocks noChangeArrowheads="1"/>
          </p:cNvSpPr>
          <p:nvPr/>
        </p:nvSpPr>
        <p:spPr bwMode="auto">
          <a:xfrm>
            <a:off x="1000125" y="1785938"/>
            <a:ext cx="7358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A bolt is the term used for a threaded fastener, with a head, designed to be used in conjunction with a nut. </a:t>
            </a:r>
          </a:p>
        </p:txBody>
      </p:sp>
      <p:pic>
        <p:nvPicPr>
          <p:cNvPr id="73732" name="Picture 2" descr="http://www.gizmology.net/images/bo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2714625"/>
            <a:ext cx="62865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00063" y="642938"/>
            <a:ext cx="8229600" cy="782637"/>
          </a:xfrm>
        </p:spPr>
        <p:txBody>
          <a:bodyPr/>
          <a:lstStyle/>
          <a:p>
            <a:pPr eaLnBrk="1" hangingPunct="1"/>
            <a:r>
              <a:rPr lang="en-US">
                <a:latin typeface="Arial" charset="0"/>
              </a:rPr>
              <a:t>BOLT – ROOT DIAMETER </a:t>
            </a:r>
          </a:p>
        </p:txBody>
      </p:sp>
      <p:pic>
        <p:nvPicPr>
          <p:cNvPr id="7475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50" y="2071688"/>
            <a:ext cx="7050088"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500063" y="1289050"/>
            <a:ext cx="8229600" cy="782638"/>
          </a:xfrm>
          <a:prstGeom prst="rect">
            <a:avLst/>
          </a:prstGeom>
          <a:noFill/>
          <a:ln w="9525">
            <a:noFill/>
            <a:miter lim="800000"/>
            <a:headEnd/>
            <a:tailEnd/>
          </a:ln>
          <a:effectLst/>
        </p:spPr>
        <p:txBody>
          <a:bodyPr anchor="ctr"/>
          <a:lstStyle/>
          <a:p>
            <a:pPr algn="ctr">
              <a:defRPr/>
            </a:pPr>
            <a:r>
              <a:rPr lang="en-US" sz="3600" kern="0" dirty="0">
                <a:solidFill>
                  <a:srgbClr val="0066FF"/>
                </a:solidFill>
                <a:latin typeface="+mj-lt"/>
                <a:ea typeface="+mj-ea"/>
                <a:cs typeface="+mj-cs"/>
              </a:rPr>
              <a:t>ACME THREAD</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00063" y="642938"/>
            <a:ext cx="8229600" cy="782637"/>
          </a:xfrm>
        </p:spPr>
        <p:txBody>
          <a:bodyPr/>
          <a:lstStyle/>
          <a:p>
            <a:pPr eaLnBrk="1" hangingPunct="1"/>
            <a:endParaRPr lang="en-US">
              <a:latin typeface="Arial" charset="0"/>
            </a:endParaRPr>
          </a:p>
        </p:txBody>
      </p:sp>
      <p:sp>
        <p:nvSpPr>
          <p:cNvPr id="3" name="Rectangle 2"/>
          <p:cNvSpPr/>
          <p:nvPr/>
        </p:nvSpPr>
        <p:spPr>
          <a:xfrm>
            <a:off x="1689951" y="2714620"/>
            <a:ext cx="590450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ANY QUESTIONS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8" presetClass="emph" presetSubtype="0" autoRev="1" fill="hold" nodeType="afterEffect">
                                  <p:stCondLst>
                                    <p:cond delay="0"/>
                                  </p:stCondLst>
                                  <p:childTnLst>
                                    <p:animRot by="21600000">
                                      <p:cBhvr>
                                        <p:cTn id="11" dur="2000" fill="hold"/>
                                        <p:tgtEl>
                                          <p:spTgt spid="3"/>
                                        </p:tgtEl>
                                        <p:attrNameLst>
                                          <p:attrName>r</p:attrName>
                                        </p:attrNameLst>
                                      </p:cBhvr>
                                    </p:animRot>
                                  </p:childTnLst>
                                </p:cTn>
                              </p:par>
                            </p:childTnLst>
                          </p:cTn>
                        </p:par>
                        <p:par>
                          <p:cTn id="12" fill="hold" nodeType="afterGroup">
                            <p:stCondLst>
                              <p:cond delay="4500"/>
                            </p:stCondLst>
                            <p:childTnLst>
                              <p:par>
                                <p:cTn id="13" presetID="6" presetClass="emph" presetSubtype="0" autoRev="1" fill="hold" nodeType="afterEffect">
                                  <p:stCondLst>
                                    <p:cond delay="0"/>
                                  </p:stCondLst>
                                  <p:childTnLst>
                                    <p:animScale>
                                      <p:cBhvr>
                                        <p:cTn id="14"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395288" y="642938"/>
            <a:ext cx="8229600" cy="647700"/>
          </a:xfrm>
          <a:noFill/>
        </p:spPr>
        <p:txBody>
          <a:bodyPr/>
          <a:lstStyle/>
          <a:p>
            <a:pPr eaLnBrk="1" hangingPunct="1"/>
            <a:r>
              <a:rPr lang="en-GB">
                <a:latin typeface="Arial" charset="0"/>
              </a:rPr>
              <a:t>SCREW THREAD MISMATCH</a:t>
            </a:r>
            <a:endParaRPr lang="en-US">
              <a:latin typeface="Arial" charset="0"/>
            </a:endParaRP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 y="1428750"/>
            <a:ext cx="383381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250" y="4000500"/>
            <a:ext cx="39528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643438" y="1785926"/>
            <a:ext cx="3132652" cy="461665"/>
          </a:xfrm>
          <a:prstGeom prst="rect">
            <a:avLst/>
          </a:prstGeom>
        </p:spPr>
        <p:txBody>
          <a:bodyPr wrap="none">
            <a:spAutoFit/>
          </a:bodyPr>
          <a:lstStyle/>
          <a:p>
            <a:pPr>
              <a:defRPr/>
            </a:pPr>
            <a:r>
              <a:rPr lang="en-US" sz="2400" cap="all" dirty="0">
                <a:ln w="0"/>
                <a:solidFill>
                  <a:srgbClr val="FF0000"/>
                </a:solidFill>
                <a:effectLst>
                  <a:reflection blurRad="12700" stA="50000" endPos="50000" dist="5000" dir="5400000" sy="-100000" rotWithShape="0"/>
                </a:effectLst>
                <a:ea typeface="+mn-ea"/>
              </a:rPr>
              <a:t>Correct  thread</a:t>
            </a:r>
            <a:endParaRPr lang="en-US" sz="2400" dirty="0">
              <a:ea typeface="+mn-ea"/>
            </a:endParaRPr>
          </a:p>
        </p:txBody>
      </p:sp>
      <p:sp>
        <p:nvSpPr>
          <p:cNvPr id="9" name="Rectangle 8"/>
          <p:cNvSpPr/>
          <p:nvPr/>
        </p:nvSpPr>
        <p:spPr>
          <a:xfrm>
            <a:off x="4643438" y="4130109"/>
            <a:ext cx="3577069" cy="461665"/>
          </a:xfrm>
          <a:prstGeom prst="rect">
            <a:avLst/>
          </a:prstGeom>
        </p:spPr>
        <p:txBody>
          <a:bodyPr wrap="none">
            <a:spAutoFit/>
          </a:bodyPr>
          <a:lstStyle/>
          <a:p>
            <a:pPr>
              <a:defRPr/>
            </a:pPr>
            <a:r>
              <a:rPr lang="en-US" sz="2400" cap="all" dirty="0">
                <a:ln w="0"/>
                <a:solidFill>
                  <a:srgbClr val="FF0000"/>
                </a:solidFill>
                <a:effectLst>
                  <a:reflection blurRad="12700" stA="50000" endPos="50000" dist="5000" dir="5400000" sy="-100000" rotWithShape="0"/>
                </a:effectLst>
                <a:ea typeface="+mn-ea"/>
              </a:rPr>
              <a:t>Mismatched thread</a:t>
            </a:r>
            <a:endParaRPr lang="en-US" sz="2400" dirty="0">
              <a:ea typeface="+mn-ea"/>
            </a:endParaRPr>
          </a:p>
        </p:txBody>
      </p:sp>
      <p:sp>
        <p:nvSpPr>
          <p:cNvPr id="10" name="Rectangle 9"/>
          <p:cNvSpPr/>
          <p:nvPr/>
        </p:nvSpPr>
        <p:spPr>
          <a:xfrm>
            <a:off x="1500166" y="5286388"/>
            <a:ext cx="6440641" cy="584775"/>
          </a:xfrm>
          <a:prstGeom prst="rect">
            <a:avLst/>
          </a:prstGeom>
        </p:spPr>
        <p:txBody>
          <a:bodyPr>
            <a:spAutoFit/>
          </a:bodyPr>
          <a:lstStyle/>
          <a:p>
            <a:pPr>
              <a:defRPr/>
            </a:pPr>
            <a:r>
              <a:rPr lang="en-US" sz="3200" cap="all" dirty="0">
                <a:ln w="0"/>
                <a:solidFill>
                  <a:srgbClr val="FF0000"/>
                </a:solidFill>
                <a:effectLst>
                  <a:reflection blurRad="12700" stA="50000" endPos="50000" dist="5000" dir="5400000" sy="-100000" rotWithShape="0"/>
                </a:effectLst>
                <a:ea typeface="+mn-ea"/>
              </a:rPr>
              <a:t>½” Whitworth</a:t>
            </a:r>
            <a:r>
              <a:rPr lang="en-GB" sz="3200" cap="all" dirty="0">
                <a:ln w="0"/>
                <a:solidFill>
                  <a:srgbClr val="FF0000"/>
                </a:solidFill>
                <a:effectLst>
                  <a:reflection blurRad="12700" stA="50000" endPos="50000" dist="5000" dir="5400000" sy="-100000" rotWithShape="0"/>
                </a:effectLst>
                <a:ea typeface="+mn-ea"/>
              </a:rPr>
              <a:t>+ ½” UNC</a:t>
            </a:r>
            <a:endParaRPr lang="en-US" sz="3200" dirty="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00063" y="642938"/>
            <a:ext cx="8229600" cy="782637"/>
          </a:xfrm>
        </p:spPr>
        <p:txBody>
          <a:bodyPr/>
          <a:lstStyle/>
          <a:p>
            <a:pPr eaLnBrk="1" hangingPunct="1"/>
            <a:r>
              <a:rPr lang="en-GB">
                <a:latin typeface="Arial" charset="0"/>
              </a:rPr>
              <a:t>FASTENERS AND LOCKING DEVICES - SCREWS</a:t>
            </a:r>
            <a:endParaRPr lang="en-US">
              <a:latin typeface="Arial" charset="0"/>
            </a:endParaRP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3697288"/>
            <a:ext cx="84296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42938" y="2143125"/>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WOOD SCREWS</a:t>
            </a:r>
            <a:endParaRPr lang="en-US"/>
          </a:p>
        </p:txBody>
      </p:sp>
      <p:sp>
        <p:nvSpPr>
          <p:cNvPr id="6" name="TextBox 5"/>
          <p:cNvSpPr txBox="1">
            <a:spLocks noChangeArrowheads="1"/>
          </p:cNvSpPr>
          <p:nvPr/>
        </p:nvSpPr>
        <p:spPr bwMode="auto">
          <a:xfrm>
            <a:off x="2786063" y="2143125"/>
            <a:ext cx="2786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MACHINE SCREWS</a:t>
            </a:r>
            <a:endParaRPr lang="en-US"/>
          </a:p>
        </p:txBody>
      </p:sp>
      <p:sp>
        <p:nvSpPr>
          <p:cNvPr id="7" name="TextBox 6"/>
          <p:cNvSpPr txBox="1">
            <a:spLocks noChangeArrowheads="1"/>
          </p:cNvSpPr>
          <p:nvPr/>
        </p:nvSpPr>
        <p:spPr bwMode="auto">
          <a:xfrm>
            <a:off x="5286375" y="2143125"/>
            <a:ext cx="3071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SHEET METAL SCREWS</a:t>
            </a:r>
            <a:endParaRPr lang="en-US"/>
          </a:p>
        </p:txBody>
      </p:sp>
      <p:sp>
        <p:nvSpPr>
          <p:cNvPr id="8" name="TextBox 7"/>
          <p:cNvSpPr txBox="1">
            <a:spLocks noChangeArrowheads="1"/>
          </p:cNvSpPr>
          <p:nvPr/>
        </p:nvSpPr>
        <p:spPr bwMode="auto">
          <a:xfrm>
            <a:off x="2857500" y="2714625"/>
            <a:ext cx="335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t>SELF DRILLING  SCREWS</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8611"/>
                                        </p:tgtEl>
                                        <p:attrNameLst>
                                          <p:attrName>style.visibility</p:attrName>
                                        </p:attrNameLst>
                                      </p:cBhvr>
                                      <p:to>
                                        <p:strVal val="visible"/>
                                      </p:to>
                                    </p:set>
                                    <p:animEffect transition="in" filter="checkerboard(across)">
                                      <p:cBhvr>
                                        <p:cTn id="2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tte template">
  <a:themeElements>
    <a:clrScheme name="t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te 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1445</TotalTime>
  <Words>2697</Words>
  <Application>Microsoft Macintosh PowerPoint</Application>
  <PresentationFormat>On-screen Show (4:3)</PresentationFormat>
  <Paragraphs>569</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Times New Roman</vt:lpstr>
      <vt:lpstr>Verdana</vt:lpstr>
      <vt:lpstr>Calibri</vt:lpstr>
      <vt:lpstr>tte template</vt:lpstr>
      <vt:lpstr>SCREW THREADS AND LOCKING DEVICES</vt:lpstr>
      <vt:lpstr>SCREW THREADS AND LOCKING DEVICES</vt:lpstr>
      <vt:lpstr>SCREW THREADS</vt:lpstr>
      <vt:lpstr>SCREW THREADS</vt:lpstr>
      <vt:lpstr>SCREW THREADS</vt:lpstr>
      <vt:lpstr>SCREW THREAD TABLES</vt:lpstr>
      <vt:lpstr>SCREW THREAD MISMATCH</vt:lpstr>
      <vt:lpstr>SCREW THREAD MISMATCH</vt:lpstr>
      <vt:lpstr>FASTENERS AND LOCKING DEVICES - SCREWS</vt:lpstr>
      <vt:lpstr>PowerPoint Presentation</vt:lpstr>
      <vt:lpstr>ADDITIONAL TYPES OF FIXING</vt:lpstr>
      <vt:lpstr>PowerPoint Presentation</vt:lpstr>
      <vt:lpstr>PowerPoint Presentation</vt:lpstr>
      <vt:lpstr>HEAD STYLES AND DRIVES</vt:lpstr>
      <vt:lpstr>HEAD STYLES AND DRIVES</vt:lpstr>
      <vt:lpstr>HEAD STYLES AND DRIVES</vt:lpstr>
      <vt:lpstr>HEAD STYLES AND DRIVES</vt:lpstr>
      <vt:lpstr>HEAD STYLES AND DRIVES</vt:lpstr>
      <vt:lpstr>PowerPoint Presentation</vt:lpstr>
      <vt:lpstr>WASHER TYPES</vt:lpstr>
      <vt:lpstr>WASHER TYPES</vt:lpstr>
      <vt:lpstr>USING A TAB WASHER</vt:lpstr>
      <vt:lpstr>TAB WASHER FORMS</vt:lpstr>
      <vt:lpstr>THREE STEPS TO THREAD IDENTIFICATION</vt:lpstr>
      <vt:lpstr>MEASURING THE PITCH</vt:lpstr>
      <vt:lpstr>MEASURING THE PITCH</vt:lpstr>
      <vt:lpstr>MEASURING THE PITCH</vt:lpstr>
      <vt:lpstr>Measuring the TPI</vt:lpstr>
      <vt:lpstr>Measuring the TPI</vt:lpstr>
      <vt:lpstr>Refer the TPI to a thread chart</vt:lpstr>
      <vt:lpstr>THREE STEPS TO THREAD IDENTIFICATION</vt:lpstr>
      <vt:lpstr>Measure the diameter</vt:lpstr>
      <vt:lpstr>Measure the diameter</vt:lpstr>
      <vt:lpstr>Measure the diameter</vt:lpstr>
      <vt:lpstr>PowerPoint Presentation</vt:lpstr>
      <vt:lpstr>THREE STEPS TO THREAD IDENTIFICATION</vt:lpstr>
      <vt:lpstr>IDENTIFYING MARKS - BOLTS</vt:lpstr>
      <vt:lpstr>IDENTIFYING MARKS - NUTS</vt:lpstr>
      <vt:lpstr>IDENTIFYING MARKS - NUTS</vt:lpstr>
      <vt:lpstr>IDENTIFYING MARKS - NUTS</vt:lpstr>
      <vt:lpstr>IDENTIFYING MARKS - NUTS</vt:lpstr>
      <vt:lpstr>IDENTIFYING MARKS - STUDS</vt:lpstr>
      <vt:lpstr>IDENTIFYING MARKS – STUD HOLES</vt:lpstr>
      <vt:lpstr>Identification Markings</vt:lpstr>
      <vt:lpstr>Identification Markings</vt:lpstr>
      <vt:lpstr>Identification Markings</vt:lpstr>
      <vt:lpstr>Identification Markings</vt:lpstr>
      <vt:lpstr>Identification Markings</vt:lpstr>
      <vt:lpstr>Identification Markings</vt:lpstr>
      <vt:lpstr>Identification Markings</vt:lpstr>
      <vt:lpstr>Identification Markings</vt:lpstr>
      <vt:lpstr>Identification Markings</vt:lpstr>
      <vt:lpstr>Identification Markings</vt:lpstr>
      <vt:lpstr>Identification Markings</vt:lpstr>
      <vt:lpstr>Identification Markings</vt:lpstr>
      <vt:lpstr>TAPPING A NEW HOLE</vt:lpstr>
      <vt:lpstr>TAPPING A NEW HOLE</vt:lpstr>
      <vt:lpstr>DRILL TO TAPPING CHART</vt:lpstr>
      <vt:lpstr>TAPPING A NEW HOLE</vt:lpstr>
      <vt:lpstr>TAPPING A NEW HOLE</vt:lpstr>
      <vt:lpstr>TAPPING A NEW HOLE</vt:lpstr>
      <vt:lpstr>TAPPING A NEW HOLE</vt:lpstr>
      <vt:lpstr>TAPPING A NEW HOLE</vt:lpstr>
      <vt:lpstr>TAPPING A NEW HOLE</vt:lpstr>
      <vt:lpstr>TAPPING A NEW HOLE</vt:lpstr>
      <vt:lpstr>INSERTING A STUD</vt:lpstr>
      <vt:lpstr>INSERTING A STUD</vt:lpstr>
      <vt:lpstr>INSERTING A STUD</vt:lpstr>
      <vt:lpstr>TAPPED HOLE OR STRAIGHT THROUGH</vt:lpstr>
      <vt:lpstr>ANTI-FRICTION COATING </vt:lpstr>
      <vt:lpstr>BOLT </vt:lpstr>
      <vt:lpstr>BOLT – ROOT DIAMETER </vt:lpstr>
      <vt:lpstr>PowerPoint Presentation</vt:lpstr>
    </vt:vector>
  </TitlesOfParts>
  <Company>TTE Training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Gaskets - P.P Pres</dc:title>
  <dc:subject>Gaskets</dc:subject>
  <dc:creator>louisep</dc:creator>
  <cp:lastModifiedBy>Eddie</cp:lastModifiedBy>
  <cp:revision>158</cp:revision>
  <dcterms:created xsi:type="dcterms:W3CDTF">2005-06-13T13:33:40Z</dcterms:created>
  <dcterms:modified xsi:type="dcterms:W3CDTF">2015-11-22T17:27:19Z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